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51" r:id="rId4"/>
    <p:sldId id="412" r:id="rId5"/>
    <p:sldId id="413" r:id="rId6"/>
    <p:sldId id="414" r:id="rId7"/>
    <p:sldId id="377" r:id="rId8"/>
    <p:sldId id="378" r:id="rId9"/>
    <p:sldId id="379" r:id="rId10"/>
    <p:sldId id="380" r:id="rId11"/>
    <p:sldId id="381" r:id="rId12"/>
    <p:sldId id="382" r:id="rId13"/>
    <p:sldId id="383" r:id="rId14"/>
    <p:sldId id="384" r:id="rId15"/>
    <p:sldId id="385"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258" r:id="rId35"/>
    <p:sldId id="259" r:id="rId36"/>
    <p:sldId id="260" r:id="rId37"/>
    <p:sldId id="261" r:id="rId38"/>
    <p:sldId id="262" r:id="rId39"/>
    <p:sldId id="263" r:id="rId40"/>
    <p:sldId id="264" r:id="rId41"/>
    <p:sldId id="265" r:id="rId42"/>
    <p:sldId id="266" r:id="rId43"/>
    <p:sldId id="267" r:id="rId44"/>
    <p:sldId id="269" r:id="rId45"/>
    <p:sldId id="273" r:id="rId46"/>
    <p:sldId id="281" r:id="rId47"/>
    <p:sldId id="284" r:id="rId48"/>
    <p:sldId id="283" r:id="rId49"/>
    <p:sldId id="285" r:id="rId50"/>
    <p:sldId id="286" r:id="rId51"/>
    <p:sldId id="287" r:id="rId52"/>
    <p:sldId id="290" r:id="rId53"/>
    <p:sldId id="291" r:id="rId54"/>
    <p:sldId id="292" r:id="rId55"/>
    <p:sldId id="293" r:id="rId56"/>
    <p:sldId id="299" r:id="rId57"/>
    <p:sldId id="300" r:id="rId58"/>
    <p:sldId id="301" r:id="rId59"/>
    <p:sldId id="288" r:id="rId60"/>
    <p:sldId id="289" r:id="rId61"/>
    <p:sldId id="407" r:id="rId62"/>
    <p:sldId id="408" r:id="rId63"/>
    <p:sldId id="416" r:id="rId64"/>
    <p:sldId id="302" r:id="rId65"/>
    <p:sldId id="303" r:id="rId66"/>
    <p:sldId id="304" r:id="rId67"/>
    <p:sldId id="305" r:id="rId68"/>
    <p:sldId id="306" r:id="rId69"/>
    <p:sldId id="307" r:id="rId70"/>
    <p:sldId id="308" r:id="rId71"/>
    <p:sldId id="309" r:id="rId72"/>
    <p:sldId id="310" r:id="rId73"/>
    <p:sldId id="411" r:id="rId74"/>
    <p:sldId id="417" r:id="rId75"/>
    <p:sldId id="311" r:id="rId76"/>
    <p:sldId id="312" r:id="rId77"/>
    <p:sldId id="313" r:id="rId78"/>
    <p:sldId id="314" r:id="rId79"/>
    <p:sldId id="418" r:id="rId80"/>
    <p:sldId id="415" r:id="rId81"/>
    <p:sldId id="420" r:id="rId82"/>
    <p:sldId id="419"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13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hasCustomPrompt="1"/>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hasCustomPrompt="1"/>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hasCustomPrompt="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hasCustomPrompt="1"/>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hasCustomPrompt="1"/>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hasCustomPrompt="1"/>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hasCustomPrompt="1"/>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hasCustomPrompt="1"/>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hasCustomPrompt="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hasCustomPrompt="1"/>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hasCustomPrompt="1"/>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hasCustomPrompt="1"/>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hasCustomPrompt="1"/>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hasCustomPrompt="1"/>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85347" y="609600"/>
            <a:ext cx="5937654"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85347" y="1732449"/>
            <a:ext cx="3795373"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4652169" y="1732450"/>
            <a:ext cx="3798499"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3641725" y="609600"/>
            <a:ext cx="4808943"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F5FE73A-670A-4326-87B4-4B8360DD86FE}"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5A2F90-A14C-4467-90B2-C0CCE996FA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F5FE73A-670A-4326-87B4-4B8360DD86FE}" type="datetimeFigureOut">
              <a:rPr lang="zh-CN" altLang="en-US" smtClean="0"/>
              <a:t>2018/6/11</a:t>
            </a:fld>
            <a:endParaRPr lang="zh-CN" alt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A5A2F90-A14C-4467-90B2-C0CCE996FA19}"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微软雅黑" panose="020B0503020204020204" pitchFamily="34" charset="-122"/>
                <a:ea typeface="微软雅黑" panose="020B0503020204020204" pitchFamily="34" charset="-122"/>
              </a:rPr>
              <a:t>《DSP</a:t>
            </a:r>
            <a:r>
              <a:rPr lang="zh-CN" altLang="en-US" sz="4800" dirty="0" smtClean="0">
                <a:latin typeface="微软雅黑" panose="020B0503020204020204" pitchFamily="34" charset="-122"/>
                <a:ea typeface="微软雅黑" panose="020B0503020204020204" pitchFamily="34" charset="-122"/>
              </a:rPr>
              <a:t>技术与应用</a:t>
            </a:r>
            <a:r>
              <a:rPr lang="en-US" altLang="zh-CN" sz="4800" dirty="0" smtClean="0">
                <a:latin typeface="微软雅黑" panose="020B0503020204020204" pitchFamily="34" charset="-122"/>
                <a:ea typeface="微软雅黑" panose="020B0503020204020204" pitchFamily="34" charset="-122"/>
              </a:rPr>
              <a:t>》</a:t>
            </a:r>
            <a:endParaRPr lang="zh-CN" altLang="en-US" sz="4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sz="2400" dirty="0" smtClean="0">
                <a:latin typeface="微软雅黑" panose="020B0503020204020204" pitchFamily="34" charset="-122"/>
                <a:ea typeface="微软雅黑" panose="020B0503020204020204" pitchFamily="34" charset="-122"/>
              </a:rPr>
              <a:t>课程总结</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96925" y="623888"/>
            <a:ext cx="7473950" cy="5913437"/>
            <a:chOff x="502" y="393"/>
            <a:chExt cx="4708" cy="3725"/>
          </a:xfrm>
        </p:grpSpPr>
        <p:grpSp>
          <p:nvGrpSpPr>
            <p:cNvPr id="3" name="Group 4"/>
            <p:cNvGrpSpPr>
              <a:grpSpLocks/>
            </p:cNvGrpSpPr>
            <p:nvPr/>
          </p:nvGrpSpPr>
          <p:grpSpPr bwMode="auto">
            <a:xfrm>
              <a:off x="900" y="547"/>
              <a:ext cx="3016" cy="3433"/>
              <a:chOff x="900" y="547"/>
              <a:chExt cx="3016" cy="3433"/>
            </a:xfrm>
          </p:grpSpPr>
          <p:grpSp>
            <p:nvGrpSpPr>
              <p:cNvPr id="31" name="Group 5"/>
              <p:cNvGrpSpPr>
                <a:grpSpLocks/>
              </p:cNvGrpSpPr>
              <p:nvPr/>
            </p:nvGrpSpPr>
            <p:grpSpPr bwMode="auto">
              <a:xfrm>
                <a:off x="1332" y="3028"/>
                <a:ext cx="952" cy="952"/>
                <a:chOff x="1332" y="3028"/>
                <a:chExt cx="952" cy="952"/>
              </a:xfrm>
            </p:grpSpPr>
            <p:sp>
              <p:nvSpPr>
                <p:cNvPr id="48" name="Oval 6"/>
                <p:cNvSpPr>
                  <a:spLocks noChangeArrowheads="1"/>
                </p:cNvSpPr>
                <p:nvPr/>
              </p:nvSpPr>
              <p:spPr bwMode="auto">
                <a:xfrm>
                  <a:off x="1332" y="3028"/>
                  <a:ext cx="952" cy="952"/>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9" name="Line 7"/>
                <p:cNvSpPr>
                  <a:spLocks noChangeShapeType="1"/>
                </p:cNvSpPr>
                <p:nvPr/>
              </p:nvSpPr>
              <p:spPr bwMode="auto">
                <a:xfrm flipH="1" flipV="1">
                  <a:off x="2144" y="3168"/>
                  <a:ext cx="48" cy="48"/>
                </a:xfrm>
                <a:prstGeom prst="line">
                  <a:avLst/>
                </a:prstGeom>
                <a:noFill/>
                <a:ln w="12700">
                  <a:solidFill>
                    <a:srgbClr val="FFFF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32" name="Group 8"/>
              <p:cNvGrpSpPr>
                <a:grpSpLocks/>
              </p:cNvGrpSpPr>
              <p:nvPr/>
            </p:nvGrpSpPr>
            <p:grpSpPr bwMode="auto">
              <a:xfrm>
                <a:off x="900" y="547"/>
                <a:ext cx="3016" cy="889"/>
                <a:chOff x="900" y="547"/>
                <a:chExt cx="3016" cy="889"/>
              </a:xfrm>
            </p:grpSpPr>
            <p:grpSp>
              <p:nvGrpSpPr>
                <p:cNvPr id="42" name="Group 9"/>
                <p:cNvGrpSpPr>
                  <a:grpSpLocks/>
                </p:cNvGrpSpPr>
                <p:nvPr/>
              </p:nvGrpSpPr>
              <p:grpSpPr bwMode="auto">
                <a:xfrm>
                  <a:off x="900" y="547"/>
                  <a:ext cx="712" cy="889"/>
                  <a:chOff x="900" y="547"/>
                  <a:chExt cx="712" cy="889"/>
                </a:xfrm>
              </p:grpSpPr>
              <p:sp>
                <p:nvSpPr>
                  <p:cNvPr id="46" name="Oval 10"/>
                  <p:cNvSpPr>
                    <a:spLocks noChangeArrowheads="1"/>
                  </p:cNvSpPr>
                  <p:nvPr/>
                </p:nvSpPr>
                <p:spPr bwMode="auto">
                  <a:xfrm>
                    <a:off x="900"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a:t>
                    </a:r>
                  </a:p>
                </p:txBody>
              </p:sp>
              <p:sp>
                <p:nvSpPr>
                  <p:cNvPr id="47" name="Rectangle 11"/>
                  <p:cNvSpPr>
                    <a:spLocks noChangeArrowheads="1"/>
                  </p:cNvSpPr>
                  <p:nvPr/>
                </p:nvSpPr>
                <p:spPr bwMode="auto">
                  <a:xfrm>
                    <a:off x="1024" y="54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nvGrpSpPr>
                <p:cNvPr id="43" name="Group 12"/>
                <p:cNvGrpSpPr>
                  <a:grpSpLocks/>
                </p:cNvGrpSpPr>
                <p:nvPr/>
              </p:nvGrpSpPr>
              <p:grpSpPr bwMode="auto">
                <a:xfrm>
                  <a:off x="3204" y="547"/>
                  <a:ext cx="712" cy="889"/>
                  <a:chOff x="3204" y="547"/>
                  <a:chExt cx="712" cy="889"/>
                </a:xfrm>
              </p:grpSpPr>
              <p:sp>
                <p:nvSpPr>
                  <p:cNvPr id="44" name="Oval 13"/>
                  <p:cNvSpPr>
                    <a:spLocks noChangeArrowheads="1"/>
                  </p:cNvSpPr>
                  <p:nvPr/>
                </p:nvSpPr>
                <p:spPr bwMode="auto">
                  <a:xfrm>
                    <a:off x="3204"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n</a:t>
                    </a:r>
                  </a:p>
                </p:txBody>
              </p:sp>
              <p:sp>
                <p:nvSpPr>
                  <p:cNvPr id="45" name="Rectangle 14"/>
                  <p:cNvSpPr>
                    <a:spLocks noChangeArrowheads="1"/>
                  </p:cNvSpPr>
                  <p:nvPr/>
                </p:nvSpPr>
                <p:spPr bwMode="auto">
                  <a:xfrm>
                    <a:off x="3328" y="54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grpSp>
            <p:nvGrpSpPr>
              <p:cNvPr id="33" name="Group 15"/>
              <p:cNvGrpSpPr>
                <a:grpSpLocks/>
              </p:cNvGrpSpPr>
              <p:nvPr/>
            </p:nvGrpSpPr>
            <p:grpSpPr bwMode="auto">
              <a:xfrm>
                <a:off x="2052" y="1651"/>
                <a:ext cx="712" cy="889"/>
                <a:chOff x="2052" y="1651"/>
                <a:chExt cx="712" cy="889"/>
              </a:xfrm>
            </p:grpSpPr>
            <p:sp>
              <p:nvSpPr>
                <p:cNvPr id="40" name="Oval 16"/>
                <p:cNvSpPr>
                  <a:spLocks noChangeArrowheads="1"/>
                </p:cNvSpPr>
                <p:nvPr/>
              </p:nvSpPr>
              <p:spPr bwMode="auto">
                <a:xfrm>
                  <a:off x="2052"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prod</a:t>
                  </a:r>
                </a:p>
              </p:txBody>
            </p:sp>
            <p:sp>
              <p:nvSpPr>
                <p:cNvPr id="41" name="Rectangle 17"/>
                <p:cNvSpPr>
                  <a:spLocks noChangeArrowheads="1"/>
                </p:cNvSpPr>
                <p:nvPr/>
              </p:nvSpPr>
              <p:spPr bwMode="auto">
                <a:xfrm>
                  <a:off x="2168" y="1651"/>
                  <a:ext cx="4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grpSp>
            <p:nvGrpSpPr>
              <p:cNvPr id="34" name="Group 18"/>
              <p:cNvGrpSpPr>
                <a:grpSpLocks/>
              </p:cNvGrpSpPr>
              <p:nvPr/>
            </p:nvGrpSpPr>
            <p:grpSpPr bwMode="auto">
              <a:xfrm>
                <a:off x="2052" y="2947"/>
                <a:ext cx="973" cy="889"/>
                <a:chOff x="2052" y="2947"/>
                <a:chExt cx="973" cy="889"/>
              </a:xfrm>
            </p:grpSpPr>
            <p:sp>
              <p:nvSpPr>
                <p:cNvPr id="38" name="Oval 19"/>
                <p:cNvSpPr>
                  <a:spLocks noChangeArrowheads="1"/>
                </p:cNvSpPr>
                <p:nvPr/>
              </p:nvSpPr>
              <p:spPr bwMode="auto">
                <a:xfrm>
                  <a:off x="2052"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sum</a:t>
                  </a:r>
                </a:p>
              </p:txBody>
            </p:sp>
            <p:sp>
              <p:nvSpPr>
                <p:cNvPr id="39" name="Rectangle 20"/>
                <p:cNvSpPr>
                  <a:spLocks noChangeArrowheads="1"/>
                </p:cNvSpPr>
                <p:nvPr/>
              </p:nvSpPr>
              <p:spPr bwMode="auto">
                <a:xfrm>
                  <a:off x="2561" y="2947"/>
                  <a:ext cx="4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grpSp>
          <p:sp>
            <p:nvSpPr>
              <p:cNvPr id="35" name="Line 21"/>
              <p:cNvSpPr>
                <a:spLocks noChangeShapeType="1"/>
              </p:cNvSpPr>
              <p:nvPr/>
            </p:nvSpPr>
            <p:spPr bwMode="auto">
              <a:xfrm>
                <a:off x="1486" y="1358"/>
                <a:ext cx="660" cy="620"/>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6" name="Line 22"/>
              <p:cNvSpPr>
                <a:spLocks noChangeShapeType="1"/>
              </p:cNvSpPr>
              <p:nvPr/>
            </p:nvSpPr>
            <p:spPr bwMode="auto">
              <a:xfrm flipH="1">
                <a:off x="2666" y="1378"/>
                <a:ext cx="692" cy="598"/>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7" name="Line 23"/>
              <p:cNvSpPr>
                <a:spLocks noChangeShapeType="1"/>
              </p:cNvSpPr>
              <p:nvPr/>
            </p:nvSpPr>
            <p:spPr bwMode="auto">
              <a:xfrm>
                <a:off x="2432" y="2544"/>
                <a:ext cx="0" cy="624"/>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
          <p:nvSpPr>
            <p:cNvPr id="4" name="Rectangle 24"/>
            <p:cNvSpPr>
              <a:spLocks noChangeArrowheads="1"/>
            </p:cNvSpPr>
            <p:nvPr/>
          </p:nvSpPr>
          <p:spPr bwMode="auto">
            <a:xfrm>
              <a:off x="1929" y="393"/>
              <a:ext cx="52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a:t>
              </a:r>
              <a:b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b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Side</a:t>
              </a:r>
            </a:p>
          </p:txBody>
        </p:sp>
        <p:sp>
          <p:nvSpPr>
            <p:cNvPr id="5" name="Rectangle 25"/>
            <p:cNvSpPr>
              <a:spLocks noChangeArrowheads="1"/>
            </p:cNvSpPr>
            <p:nvPr/>
          </p:nvSpPr>
          <p:spPr bwMode="auto">
            <a:xfrm>
              <a:off x="502" y="950"/>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endPar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6" name="Rectangle 26"/>
            <p:cNvSpPr>
              <a:spLocks noChangeArrowheads="1"/>
            </p:cNvSpPr>
            <p:nvPr/>
          </p:nvSpPr>
          <p:spPr bwMode="auto">
            <a:xfrm>
              <a:off x="3958" y="950"/>
              <a:ext cx="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endPar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7" name="Rectangle 27"/>
            <p:cNvSpPr>
              <a:spLocks noChangeArrowheads="1"/>
            </p:cNvSpPr>
            <p:nvPr/>
          </p:nvSpPr>
          <p:spPr bwMode="auto">
            <a:xfrm>
              <a:off x="1462" y="15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8" name="Rectangle 28"/>
            <p:cNvSpPr>
              <a:spLocks noChangeArrowheads="1"/>
            </p:cNvSpPr>
            <p:nvPr/>
          </p:nvSpPr>
          <p:spPr bwMode="auto">
            <a:xfrm>
              <a:off x="3142" y="14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9" name="Rectangle 29"/>
            <p:cNvSpPr>
              <a:spLocks noChangeArrowheads="1"/>
            </p:cNvSpPr>
            <p:nvPr/>
          </p:nvSpPr>
          <p:spPr bwMode="auto">
            <a:xfrm>
              <a:off x="2182" y="26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10" name="Rectangle 30"/>
            <p:cNvSpPr>
              <a:spLocks noChangeArrowheads="1"/>
            </p:cNvSpPr>
            <p:nvPr/>
          </p:nvSpPr>
          <p:spPr bwMode="auto">
            <a:xfrm>
              <a:off x="1366" y="33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nvGrpSpPr>
            <p:cNvPr id="11" name="Group 31"/>
            <p:cNvGrpSpPr>
              <a:grpSpLocks/>
            </p:cNvGrpSpPr>
            <p:nvPr/>
          </p:nvGrpSpPr>
          <p:grpSpPr bwMode="auto">
            <a:xfrm>
              <a:off x="3492" y="1766"/>
              <a:ext cx="856" cy="856"/>
              <a:chOff x="3492" y="1766"/>
              <a:chExt cx="856" cy="856"/>
            </a:xfrm>
          </p:grpSpPr>
          <p:sp>
            <p:nvSpPr>
              <p:cNvPr id="29" name="Oval 32"/>
              <p:cNvSpPr>
                <a:spLocks noChangeArrowheads="1"/>
              </p:cNvSpPr>
              <p:nvPr/>
            </p:nvSpPr>
            <p:spPr bwMode="auto">
              <a:xfrm>
                <a:off x="3492" y="1766"/>
                <a:ext cx="856" cy="856"/>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Line 33"/>
              <p:cNvSpPr>
                <a:spLocks noChangeShapeType="1"/>
              </p:cNvSpPr>
              <p:nvPr/>
            </p:nvSpPr>
            <p:spPr bwMode="auto">
              <a:xfrm flipH="1" flipV="1">
                <a:off x="4222" y="1892"/>
                <a:ext cx="44" cy="43"/>
              </a:xfrm>
              <a:prstGeom prst="line">
                <a:avLst/>
              </a:prstGeom>
              <a:noFill/>
              <a:ln w="12700">
                <a:solidFill>
                  <a:srgbClr val="FFFF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12" name="Group 34"/>
            <p:cNvGrpSpPr>
              <a:grpSpLocks/>
            </p:cNvGrpSpPr>
            <p:nvPr/>
          </p:nvGrpSpPr>
          <p:grpSpPr bwMode="auto">
            <a:xfrm>
              <a:off x="4116" y="1651"/>
              <a:ext cx="906" cy="889"/>
              <a:chOff x="4116" y="1651"/>
              <a:chExt cx="906" cy="889"/>
            </a:xfrm>
          </p:grpSpPr>
          <p:sp>
            <p:nvSpPr>
              <p:cNvPr id="27" name="Oval 35"/>
              <p:cNvSpPr>
                <a:spLocks noChangeArrowheads="1"/>
              </p:cNvSpPr>
              <p:nvPr/>
            </p:nvSpPr>
            <p:spPr bwMode="auto">
              <a:xfrm>
                <a:off x="4116"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count</a:t>
                </a:r>
              </a:p>
            </p:txBody>
          </p:sp>
          <p:sp>
            <p:nvSpPr>
              <p:cNvPr id="28" name="Rectangle 36"/>
              <p:cNvSpPr>
                <a:spLocks noChangeArrowheads="1"/>
              </p:cNvSpPr>
              <p:nvPr/>
            </p:nvSpPr>
            <p:spPr bwMode="auto">
              <a:xfrm>
                <a:off x="4594" y="1651"/>
                <a:ext cx="4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grpSp>
        <p:grpSp>
          <p:nvGrpSpPr>
            <p:cNvPr id="13" name="Group 37"/>
            <p:cNvGrpSpPr>
              <a:grpSpLocks/>
            </p:cNvGrpSpPr>
            <p:nvPr/>
          </p:nvGrpSpPr>
          <p:grpSpPr bwMode="auto">
            <a:xfrm>
              <a:off x="4116" y="2947"/>
              <a:ext cx="932" cy="889"/>
              <a:chOff x="4116" y="2947"/>
              <a:chExt cx="932" cy="889"/>
            </a:xfrm>
          </p:grpSpPr>
          <p:sp>
            <p:nvSpPr>
              <p:cNvPr id="25" name="Oval 38"/>
              <p:cNvSpPr>
                <a:spLocks noChangeArrowheads="1"/>
              </p:cNvSpPr>
              <p:nvPr/>
            </p:nvSpPr>
            <p:spPr bwMode="auto">
              <a:xfrm>
                <a:off x="4116"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p>
            </p:txBody>
          </p:sp>
          <p:sp>
            <p:nvSpPr>
              <p:cNvPr id="26" name="Rectangle 39"/>
              <p:cNvSpPr>
                <a:spLocks noChangeArrowheads="1"/>
              </p:cNvSpPr>
              <p:nvPr/>
            </p:nvSpPr>
            <p:spPr bwMode="auto">
              <a:xfrm>
                <a:off x="4665" y="294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    </a:t>
                </a:r>
              </a:p>
            </p:txBody>
          </p:sp>
        </p:grpSp>
        <p:sp>
          <p:nvSpPr>
            <p:cNvPr id="14" name="Line 40"/>
            <p:cNvSpPr>
              <a:spLocks noChangeShapeType="1"/>
            </p:cNvSpPr>
            <p:nvPr/>
          </p:nvSpPr>
          <p:spPr bwMode="auto">
            <a:xfrm>
              <a:off x="4496" y="2544"/>
              <a:ext cx="0" cy="624"/>
            </a:xfrm>
            <a:prstGeom prst="line">
              <a:avLst/>
            </a:prstGeom>
            <a:noFill/>
            <a:ln w="12700">
              <a:solidFill>
                <a:srgbClr val="FFFFFF"/>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41"/>
            <p:cNvSpPr>
              <a:spLocks noChangeArrowheads="1"/>
            </p:cNvSpPr>
            <p:nvPr/>
          </p:nvSpPr>
          <p:spPr bwMode="auto">
            <a:xfrm>
              <a:off x="3478" y="20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sp>
          <p:nvSpPr>
            <p:cNvPr id="16" name="Rectangle 42"/>
            <p:cNvSpPr>
              <a:spLocks noChangeArrowheads="1"/>
            </p:cNvSpPr>
            <p:nvPr/>
          </p:nvSpPr>
          <p:spPr bwMode="auto">
            <a:xfrm>
              <a:off x="4582" y="25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sp>
          <p:nvSpPr>
            <p:cNvPr id="17" name="Rectangle 43"/>
            <p:cNvSpPr>
              <a:spLocks noChangeArrowheads="1"/>
            </p:cNvSpPr>
            <p:nvPr/>
          </p:nvSpPr>
          <p:spPr bwMode="auto">
            <a:xfrm>
              <a:off x="1510" y="2102"/>
              <a:ext cx="5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1x</a:t>
              </a:r>
              <a:endPar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18" name="Rectangle 44"/>
            <p:cNvSpPr>
              <a:spLocks noChangeArrowheads="1"/>
            </p:cNvSpPr>
            <p:nvPr/>
          </p:nvSpPr>
          <p:spPr bwMode="auto">
            <a:xfrm>
              <a:off x="1654" y="3350"/>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endPar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19" name="Rectangle 45"/>
            <p:cNvSpPr>
              <a:spLocks noChangeArrowheads="1"/>
            </p:cNvSpPr>
            <p:nvPr/>
          </p:nvSpPr>
          <p:spPr bwMode="auto">
            <a:xfrm>
              <a:off x="4822" y="2054"/>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endPar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20" name="Rectangle 46"/>
            <p:cNvSpPr>
              <a:spLocks noChangeArrowheads="1"/>
            </p:cNvSpPr>
            <p:nvPr/>
          </p:nvSpPr>
          <p:spPr bwMode="auto">
            <a:xfrm>
              <a:off x="4822" y="3350"/>
              <a:ext cx="3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endParaRPr kumimoji="0" lang="en-US" altLang="zh-CN" sz="24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21" name="Rectangle 47"/>
            <p:cNvSpPr>
              <a:spLocks noChangeArrowheads="1"/>
            </p:cNvSpPr>
            <p:nvPr/>
          </p:nvSpPr>
          <p:spPr bwMode="auto">
            <a:xfrm>
              <a:off x="2601" y="393"/>
              <a:ext cx="52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b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b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Side</a:t>
              </a:r>
            </a:p>
          </p:txBody>
        </p:sp>
        <p:sp>
          <p:nvSpPr>
            <p:cNvPr id="22" name="Line 48"/>
            <p:cNvSpPr>
              <a:spLocks noChangeShapeType="1"/>
            </p:cNvSpPr>
            <p:nvPr/>
          </p:nvSpPr>
          <p:spPr bwMode="auto">
            <a:xfrm>
              <a:off x="2432" y="480"/>
              <a:ext cx="1391" cy="3604"/>
            </a:xfrm>
            <a:prstGeom prst="line">
              <a:avLst/>
            </a:prstGeom>
            <a:noFill/>
            <a:ln w="50800">
              <a:solidFill>
                <a:srgbClr val="FE9B0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3" name="Rectangle 49"/>
            <p:cNvSpPr>
              <a:spLocks noChangeArrowheads="1"/>
            </p:cNvSpPr>
            <p:nvPr/>
          </p:nvSpPr>
          <p:spPr bwMode="auto">
            <a:xfrm>
              <a:off x="4624" y="379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24" name="Line 50"/>
            <p:cNvSpPr>
              <a:spLocks noChangeShapeType="1"/>
            </p:cNvSpPr>
            <p:nvPr/>
          </p:nvSpPr>
          <p:spPr bwMode="auto">
            <a:xfrm>
              <a:off x="4464" y="3838"/>
              <a:ext cx="0" cy="205"/>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
        <p:nvSpPr>
          <p:cNvPr id="50" name="文本框 49"/>
          <p:cNvSpPr txBox="1"/>
          <p:nvPr/>
        </p:nvSpPr>
        <p:spPr>
          <a:xfrm>
            <a:off x="339634" y="182880"/>
            <a:ext cx="4048216" cy="400110"/>
          </a:xfrm>
          <a:prstGeom prst="rect">
            <a:avLst/>
          </a:prstGeom>
          <a:noFill/>
        </p:spPr>
        <p:txBody>
          <a:bodyPr wrap="square" rtlCol="0">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3</a:t>
            </a:r>
            <a:r>
              <a:rPr lang="zh-CN" altLang="en-US" sz="2000" dirty="0" smtClean="0">
                <a:solidFill>
                  <a:srgbClr val="FFC000"/>
                </a:solidFill>
                <a:latin typeface="微软雅黑" panose="020B0503020204020204" pitchFamily="34" charset="-122"/>
                <a:ea typeface="微软雅黑" panose="020B0503020204020204" pitchFamily="34" charset="-122"/>
              </a:rPr>
              <a:t>）划分</a:t>
            </a:r>
            <a:r>
              <a:rPr lang="en-US" altLang="zh-CN" sz="2000" dirty="0" smtClean="0">
                <a:solidFill>
                  <a:srgbClr val="FFC000"/>
                </a:solidFill>
                <a:latin typeface="微软雅黑" panose="020B0503020204020204" pitchFamily="34" charset="-122"/>
                <a:ea typeface="微软雅黑" panose="020B0503020204020204" pitchFamily="34" charset="-122"/>
              </a:rPr>
              <a:t>A/B</a:t>
            </a:r>
            <a:r>
              <a:rPr lang="zh-CN" altLang="en-US" sz="2000" dirty="0" smtClean="0">
                <a:solidFill>
                  <a:srgbClr val="FFC000"/>
                </a:solidFill>
                <a:latin typeface="微软雅黑" panose="020B0503020204020204" pitchFamily="34" charset="-122"/>
                <a:ea typeface="微软雅黑" panose="020B0503020204020204" pitchFamily="34" charset="-122"/>
              </a:rPr>
              <a:t>侧，分配功能单元</a:t>
            </a:r>
            <a:endParaRPr lang="zh-CN" altLang="en-US" sz="20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407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634" y="182880"/>
            <a:ext cx="2782389" cy="400110"/>
          </a:xfrm>
          <a:prstGeom prst="rect">
            <a:avLst/>
          </a:prstGeom>
          <a:noFill/>
        </p:spPr>
        <p:txBody>
          <a:bodyPr wrap="square" rtlCol="0">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4</a:t>
            </a:r>
            <a:r>
              <a:rPr lang="zh-CN" altLang="en-US" sz="2000" dirty="0" smtClean="0">
                <a:solidFill>
                  <a:srgbClr val="FFC000"/>
                </a:solidFill>
                <a:latin typeface="微软雅黑" panose="020B0503020204020204" pitchFamily="34" charset="-122"/>
                <a:ea typeface="微软雅黑" panose="020B0503020204020204" pitchFamily="34" charset="-122"/>
              </a:rPr>
              <a:t>）分配寄存器</a:t>
            </a:r>
            <a:endParaRPr lang="zh-CN" altLang="en-US" sz="2000" dirty="0">
              <a:solidFill>
                <a:srgbClr val="FFC000"/>
              </a:solidFill>
              <a:latin typeface="微软雅黑" panose="020B0503020204020204" pitchFamily="34" charset="-122"/>
              <a:ea typeface="微软雅黑" panose="020B0503020204020204" pitchFamily="34" charset="-122"/>
            </a:endParaRPr>
          </a:p>
        </p:txBody>
      </p:sp>
      <p:sp>
        <p:nvSpPr>
          <p:cNvPr id="3" name="Rectangle 3"/>
          <p:cNvSpPr>
            <a:spLocks noChangeArrowheads="1"/>
          </p:cNvSpPr>
          <p:nvPr/>
        </p:nvSpPr>
        <p:spPr bwMode="auto">
          <a:xfrm>
            <a:off x="1625600" y="1090613"/>
            <a:ext cx="4826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4" name="Rectangle 4"/>
          <p:cNvSpPr>
            <a:spLocks noChangeArrowheads="1"/>
          </p:cNvSpPr>
          <p:nvPr/>
        </p:nvSpPr>
        <p:spPr bwMode="auto">
          <a:xfrm>
            <a:off x="1625600" y="1624013"/>
            <a:ext cx="4826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5" name="Rectangle 5"/>
          <p:cNvSpPr>
            <a:spLocks noChangeArrowheads="1"/>
          </p:cNvSpPr>
          <p:nvPr/>
        </p:nvSpPr>
        <p:spPr bwMode="auto">
          <a:xfrm>
            <a:off x="1625600" y="2209800"/>
            <a:ext cx="482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6" name="Rectangle 6"/>
          <p:cNvSpPr>
            <a:spLocks noChangeArrowheads="1"/>
          </p:cNvSpPr>
          <p:nvPr/>
        </p:nvSpPr>
        <p:spPr bwMode="auto">
          <a:xfrm>
            <a:off x="1625600" y="3833813"/>
            <a:ext cx="4826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7" name="Rectangle 7"/>
          <p:cNvSpPr>
            <a:spLocks noChangeArrowheads="1"/>
          </p:cNvSpPr>
          <p:nvPr/>
        </p:nvSpPr>
        <p:spPr bwMode="auto">
          <a:xfrm>
            <a:off x="1625600" y="4953000"/>
            <a:ext cx="482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8" name="Rectangle 8"/>
          <p:cNvSpPr>
            <a:spLocks noChangeArrowheads="1"/>
          </p:cNvSpPr>
          <p:nvPr/>
        </p:nvSpPr>
        <p:spPr bwMode="auto">
          <a:xfrm>
            <a:off x="1625600" y="5486400"/>
            <a:ext cx="482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sp>
        <p:nvSpPr>
          <p:cNvPr id="9" name="Text Box 10"/>
          <p:cNvSpPr txBox="1">
            <a:spLocks noChangeArrowheads="1"/>
          </p:cNvSpPr>
          <p:nvPr/>
        </p:nvSpPr>
        <p:spPr bwMode="auto">
          <a:xfrm>
            <a:off x="2100263" y="1087438"/>
            <a:ext cx="700087" cy="4729162"/>
          </a:xfrm>
          <a:prstGeom prst="rect">
            <a:avLst/>
          </a:prstGeom>
          <a:solidFill>
            <a:srgbClr val="0249FC"/>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x1</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x2</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10" name="Text Box 11"/>
          <p:cNvSpPr txBox="1">
            <a:spLocks noChangeArrowheads="1"/>
          </p:cNvSpPr>
          <p:nvPr/>
        </p:nvSpPr>
        <p:spPr bwMode="auto">
          <a:xfrm>
            <a:off x="2987675" y="1087438"/>
            <a:ext cx="912813" cy="4810125"/>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sum</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prod</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a:t>
            </a:r>
          </a:p>
          <a:p>
            <a:pPr marL="0" marR="0" lvl="0" indent="0" algn="ctr" defTabSz="914400" eaLnBrk="0" fontAlgn="base" latinLnBrk="0" hangingPunct="0">
              <a:lnSpc>
                <a:spcPct val="100000"/>
              </a:lnSpc>
              <a:spcBef>
                <a:spcPct val="30000"/>
              </a:spcBef>
              <a:spcAft>
                <a:spcPct val="0"/>
              </a:spcAft>
              <a:buClrTx/>
              <a:buSzTx/>
              <a:buFontTx/>
              <a:buNone/>
              <a:tabLst/>
              <a:defRPr/>
            </a:pPr>
            <a:endPar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.M1x</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count</a:t>
            </a:r>
          </a:p>
          <a:p>
            <a:pPr marL="0" marR="0" lvl="0" indent="0" algn="ctr" defTabSz="914400" eaLnBrk="0" fontAlgn="base" latinLnBrk="0" hangingPunct="0">
              <a:lnSpc>
                <a:spcPct val="100000"/>
              </a:lnSpc>
              <a:spcBef>
                <a:spcPct val="30000"/>
              </a:spcBef>
              <a:spcAft>
                <a:spcPct val="0"/>
              </a:spcAft>
              <a:buClrTx/>
              <a:buSzTx/>
              <a:buFontTx/>
              <a:buNone/>
              <a:tabLst/>
              <a:defRPr/>
            </a:pPr>
            <a:endPar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n</a:t>
            </a:r>
          </a:p>
          <a:p>
            <a:pPr marL="0" marR="0" lvl="0" indent="0" algn="ctr" defTabSz="91440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a:p>
            <a:pPr marL="0" marR="0" lvl="0" indent="0" algn="ctr" defTabSz="914400" eaLnBrk="0" fontAlgn="base" latinLnBrk="0" hangingPunct="0">
              <a:lnSpc>
                <a:spcPct val="100000"/>
              </a:lnSpc>
              <a:spcBef>
                <a:spcPct val="3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11" name="Rectangle 12"/>
          <p:cNvSpPr>
            <a:spLocks noChangeArrowheads="1"/>
          </p:cNvSpPr>
          <p:nvPr/>
        </p:nvSpPr>
        <p:spPr bwMode="auto">
          <a:xfrm>
            <a:off x="1625600" y="3352800"/>
            <a:ext cx="482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buClr>
                <a:srgbClr val="FE9B03"/>
              </a:buClr>
              <a:buSzPct val="75000"/>
              <a:buFont typeface="Wingdings" panose="05000000000000000000" pitchFamily="2" charset="2"/>
              <a:buChar char="ü"/>
            </a:pPr>
            <a:r>
              <a:rPr lang="zh-CN" altLang="en-US" sz="28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p>
        </p:txBody>
      </p:sp>
      <p:grpSp>
        <p:nvGrpSpPr>
          <p:cNvPr id="12" name="Group 13"/>
          <p:cNvGrpSpPr>
            <a:grpSpLocks/>
          </p:cNvGrpSpPr>
          <p:nvPr/>
        </p:nvGrpSpPr>
        <p:grpSpPr bwMode="auto">
          <a:xfrm>
            <a:off x="5367338" y="5140325"/>
            <a:ext cx="825500" cy="755650"/>
            <a:chOff x="1332" y="3028"/>
            <a:chExt cx="952" cy="952"/>
          </a:xfrm>
        </p:grpSpPr>
        <p:sp>
          <p:nvSpPr>
            <p:cNvPr id="13" name="Oval 14"/>
            <p:cNvSpPr>
              <a:spLocks noChangeArrowheads="1"/>
            </p:cNvSpPr>
            <p:nvPr/>
          </p:nvSpPr>
          <p:spPr bwMode="auto">
            <a:xfrm>
              <a:off x="1332" y="3028"/>
              <a:ext cx="952" cy="952"/>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Line 15"/>
            <p:cNvSpPr>
              <a:spLocks noChangeShapeType="1"/>
            </p:cNvSpPr>
            <p:nvPr/>
          </p:nvSpPr>
          <p:spPr bwMode="auto">
            <a:xfrm flipH="1" flipV="1">
              <a:off x="2144" y="3168"/>
              <a:ext cx="48" cy="48"/>
            </a:xfrm>
            <a:prstGeom prst="line">
              <a:avLst/>
            </a:prstGeom>
            <a:noFill/>
            <a:ln w="12700">
              <a:solidFill>
                <a:srgbClr val="FFFF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15" name="Group 16"/>
          <p:cNvGrpSpPr>
            <a:grpSpLocks/>
          </p:cNvGrpSpPr>
          <p:nvPr/>
        </p:nvGrpSpPr>
        <p:grpSpPr bwMode="auto">
          <a:xfrm>
            <a:off x="4992688" y="3170238"/>
            <a:ext cx="2614612" cy="706437"/>
            <a:chOff x="900" y="547"/>
            <a:chExt cx="3016" cy="889"/>
          </a:xfrm>
        </p:grpSpPr>
        <p:grpSp>
          <p:nvGrpSpPr>
            <p:cNvPr id="16" name="Group 17"/>
            <p:cNvGrpSpPr>
              <a:grpSpLocks/>
            </p:cNvGrpSpPr>
            <p:nvPr/>
          </p:nvGrpSpPr>
          <p:grpSpPr bwMode="auto">
            <a:xfrm>
              <a:off x="900" y="547"/>
              <a:ext cx="712" cy="889"/>
              <a:chOff x="900" y="547"/>
              <a:chExt cx="712" cy="889"/>
            </a:xfrm>
          </p:grpSpPr>
          <p:sp>
            <p:nvSpPr>
              <p:cNvPr id="20" name="Oval 18"/>
              <p:cNvSpPr>
                <a:spLocks noChangeArrowheads="1"/>
              </p:cNvSpPr>
              <p:nvPr/>
            </p:nvSpPr>
            <p:spPr bwMode="auto">
              <a:xfrm>
                <a:off x="900"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a:t>
                </a:r>
              </a:p>
            </p:txBody>
          </p:sp>
          <p:sp>
            <p:nvSpPr>
              <p:cNvPr id="21" name="Rectangle 19"/>
              <p:cNvSpPr>
                <a:spLocks noChangeArrowheads="1"/>
              </p:cNvSpPr>
              <p:nvPr/>
            </p:nvSpPr>
            <p:spPr bwMode="auto">
              <a:xfrm>
                <a:off x="991" y="547"/>
                <a:ext cx="52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nvGrpSpPr>
            <p:cNvPr id="17" name="Group 20"/>
            <p:cNvGrpSpPr>
              <a:grpSpLocks/>
            </p:cNvGrpSpPr>
            <p:nvPr/>
          </p:nvGrpSpPr>
          <p:grpSpPr bwMode="auto">
            <a:xfrm>
              <a:off x="3204" y="547"/>
              <a:ext cx="712" cy="889"/>
              <a:chOff x="3204" y="547"/>
              <a:chExt cx="712" cy="889"/>
            </a:xfrm>
          </p:grpSpPr>
          <p:sp>
            <p:nvSpPr>
              <p:cNvPr id="18" name="Oval 21"/>
              <p:cNvSpPr>
                <a:spLocks noChangeArrowheads="1"/>
              </p:cNvSpPr>
              <p:nvPr/>
            </p:nvSpPr>
            <p:spPr bwMode="auto">
              <a:xfrm>
                <a:off x="3204"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n</a:t>
                </a:r>
              </a:p>
            </p:txBody>
          </p:sp>
          <p:sp>
            <p:nvSpPr>
              <p:cNvPr id="19" name="Rectangle 22"/>
              <p:cNvSpPr>
                <a:spLocks noChangeArrowheads="1"/>
              </p:cNvSpPr>
              <p:nvPr/>
            </p:nvSpPr>
            <p:spPr bwMode="auto">
              <a:xfrm>
                <a:off x="3295" y="547"/>
                <a:ext cx="53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grpSp>
        <p:nvGrpSpPr>
          <p:cNvPr id="22" name="Group 23"/>
          <p:cNvGrpSpPr>
            <a:grpSpLocks/>
          </p:cNvGrpSpPr>
          <p:nvPr/>
        </p:nvGrpSpPr>
        <p:grpSpPr bwMode="auto">
          <a:xfrm>
            <a:off x="5991225" y="4046538"/>
            <a:ext cx="617538" cy="706437"/>
            <a:chOff x="2052" y="1651"/>
            <a:chExt cx="712" cy="889"/>
          </a:xfrm>
        </p:grpSpPr>
        <p:sp>
          <p:nvSpPr>
            <p:cNvPr id="23" name="Oval 24"/>
            <p:cNvSpPr>
              <a:spLocks noChangeArrowheads="1"/>
            </p:cNvSpPr>
            <p:nvPr/>
          </p:nvSpPr>
          <p:spPr bwMode="auto">
            <a:xfrm>
              <a:off x="2052"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prod</a:t>
              </a:r>
            </a:p>
          </p:txBody>
        </p:sp>
        <p:sp>
          <p:nvSpPr>
            <p:cNvPr id="24" name="Rectangle 25"/>
            <p:cNvSpPr>
              <a:spLocks noChangeArrowheads="1"/>
            </p:cNvSpPr>
            <p:nvPr/>
          </p:nvSpPr>
          <p:spPr bwMode="auto">
            <a:xfrm>
              <a:off x="2134" y="1651"/>
              <a:ext cx="54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grpSp>
        <p:nvGrpSpPr>
          <p:cNvPr id="25" name="Group 26"/>
          <p:cNvGrpSpPr>
            <a:grpSpLocks/>
          </p:cNvGrpSpPr>
          <p:nvPr/>
        </p:nvGrpSpPr>
        <p:grpSpPr bwMode="auto">
          <a:xfrm>
            <a:off x="5991225" y="5075238"/>
            <a:ext cx="873125" cy="706437"/>
            <a:chOff x="2052" y="2946"/>
            <a:chExt cx="1007" cy="890"/>
          </a:xfrm>
        </p:grpSpPr>
        <p:sp>
          <p:nvSpPr>
            <p:cNvPr id="26" name="Oval 27"/>
            <p:cNvSpPr>
              <a:spLocks noChangeArrowheads="1"/>
            </p:cNvSpPr>
            <p:nvPr/>
          </p:nvSpPr>
          <p:spPr bwMode="auto">
            <a:xfrm>
              <a:off x="2052"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sum</a:t>
              </a:r>
            </a:p>
          </p:txBody>
        </p:sp>
        <p:sp>
          <p:nvSpPr>
            <p:cNvPr id="27" name="Rectangle 28"/>
            <p:cNvSpPr>
              <a:spLocks noChangeArrowheads="1"/>
            </p:cNvSpPr>
            <p:nvPr/>
          </p:nvSpPr>
          <p:spPr bwMode="auto">
            <a:xfrm>
              <a:off x="2528" y="2946"/>
              <a:ext cx="53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grpSp>
      <p:sp>
        <p:nvSpPr>
          <p:cNvPr id="28" name="Line 29"/>
          <p:cNvSpPr>
            <a:spLocks noChangeShapeType="1"/>
          </p:cNvSpPr>
          <p:nvPr/>
        </p:nvSpPr>
        <p:spPr bwMode="auto">
          <a:xfrm>
            <a:off x="5500688" y="3814763"/>
            <a:ext cx="571500" cy="492125"/>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Line 30"/>
          <p:cNvSpPr>
            <a:spLocks noChangeShapeType="1"/>
          </p:cNvSpPr>
          <p:nvPr/>
        </p:nvSpPr>
        <p:spPr bwMode="auto">
          <a:xfrm flipH="1">
            <a:off x="6523038" y="3830638"/>
            <a:ext cx="600075" cy="474662"/>
          </a:xfrm>
          <a:prstGeom prst="line">
            <a:avLst/>
          </a:prstGeom>
          <a:noFill/>
          <a:ln w="12700">
            <a:solidFill>
              <a:srgbClr val="FF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sp>
        <p:nvSpPr>
          <p:cNvPr id="30" name="Line 31"/>
          <p:cNvSpPr>
            <a:spLocks noChangeShapeType="1"/>
          </p:cNvSpPr>
          <p:nvPr/>
        </p:nvSpPr>
        <p:spPr bwMode="auto">
          <a:xfrm>
            <a:off x="6321425" y="4756150"/>
            <a:ext cx="0" cy="495300"/>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5905500" y="3048000"/>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spcBef>
                <a:spcPct val="0"/>
              </a:spcBef>
              <a:spcAft>
                <a:spcPct val="0"/>
              </a:spcAft>
            </a:pPr>
            <a: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b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br>
            <a: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Side</a:t>
            </a:r>
          </a:p>
        </p:txBody>
      </p:sp>
      <p:sp>
        <p:nvSpPr>
          <p:cNvPr id="32" name="Rectangle 33"/>
          <p:cNvSpPr>
            <a:spLocks noChangeArrowheads="1"/>
          </p:cNvSpPr>
          <p:nvPr/>
        </p:nvSpPr>
        <p:spPr bwMode="auto">
          <a:xfrm>
            <a:off x="4648200" y="3490913"/>
            <a:ext cx="3714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.D1</a:t>
            </a:r>
            <a:endPar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3" name="Rectangle 34"/>
          <p:cNvSpPr>
            <a:spLocks noChangeArrowheads="1"/>
          </p:cNvSpPr>
          <p:nvPr/>
        </p:nvSpPr>
        <p:spPr bwMode="auto">
          <a:xfrm>
            <a:off x="7643813" y="3490913"/>
            <a:ext cx="3714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D2</a:t>
            </a:r>
            <a:endPar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34" name="Rectangle 35"/>
          <p:cNvSpPr>
            <a:spLocks noChangeArrowheads="1"/>
          </p:cNvSpPr>
          <p:nvPr/>
        </p:nvSpPr>
        <p:spPr bwMode="auto">
          <a:xfrm>
            <a:off x="5480050" y="3962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p>
        </p:txBody>
      </p:sp>
      <p:sp>
        <p:nvSpPr>
          <p:cNvPr id="35" name="Rectangle 36"/>
          <p:cNvSpPr>
            <a:spLocks noChangeArrowheads="1"/>
          </p:cNvSpPr>
          <p:nvPr/>
        </p:nvSpPr>
        <p:spPr bwMode="auto">
          <a:xfrm>
            <a:off x="6935788" y="39243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p>
        </p:txBody>
      </p:sp>
      <p:sp>
        <p:nvSpPr>
          <p:cNvPr id="36" name="Rectangle 37"/>
          <p:cNvSpPr>
            <a:spLocks noChangeArrowheads="1"/>
          </p:cNvSpPr>
          <p:nvPr/>
        </p:nvSpPr>
        <p:spPr bwMode="auto">
          <a:xfrm>
            <a:off x="6103938" y="48387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p>
        </p:txBody>
      </p:sp>
      <p:sp>
        <p:nvSpPr>
          <p:cNvPr id="37" name="Rectangle 38"/>
          <p:cNvSpPr>
            <a:spLocks noChangeArrowheads="1"/>
          </p:cNvSpPr>
          <p:nvPr/>
        </p:nvSpPr>
        <p:spPr bwMode="auto">
          <a:xfrm>
            <a:off x="5397500" y="53721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p:txBody>
      </p:sp>
      <p:grpSp>
        <p:nvGrpSpPr>
          <p:cNvPr id="38" name="Group 39"/>
          <p:cNvGrpSpPr>
            <a:grpSpLocks/>
          </p:cNvGrpSpPr>
          <p:nvPr/>
        </p:nvGrpSpPr>
        <p:grpSpPr bwMode="auto">
          <a:xfrm>
            <a:off x="7239000" y="4138613"/>
            <a:ext cx="742950" cy="679450"/>
            <a:chOff x="3492" y="1766"/>
            <a:chExt cx="856" cy="856"/>
          </a:xfrm>
        </p:grpSpPr>
        <p:sp>
          <p:nvSpPr>
            <p:cNvPr id="39" name="Oval 40"/>
            <p:cNvSpPr>
              <a:spLocks noChangeArrowheads="1"/>
            </p:cNvSpPr>
            <p:nvPr/>
          </p:nvSpPr>
          <p:spPr bwMode="auto">
            <a:xfrm>
              <a:off x="3492" y="1766"/>
              <a:ext cx="856" cy="856"/>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0" name="Line 41"/>
            <p:cNvSpPr>
              <a:spLocks noChangeShapeType="1"/>
            </p:cNvSpPr>
            <p:nvPr/>
          </p:nvSpPr>
          <p:spPr bwMode="auto">
            <a:xfrm flipH="1" flipV="1">
              <a:off x="4222" y="1892"/>
              <a:ext cx="44" cy="43"/>
            </a:xfrm>
            <a:prstGeom prst="line">
              <a:avLst/>
            </a:prstGeom>
            <a:noFill/>
            <a:ln w="12700">
              <a:solidFill>
                <a:srgbClr val="FFFF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41" name="Group 42"/>
          <p:cNvGrpSpPr>
            <a:grpSpLocks/>
          </p:cNvGrpSpPr>
          <p:nvPr/>
        </p:nvGrpSpPr>
        <p:grpSpPr bwMode="auto">
          <a:xfrm>
            <a:off x="7780338" y="4046538"/>
            <a:ext cx="814387" cy="706437"/>
            <a:chOff x="4116" y="1651"/>
            <a:chExt cx="940" cy="889"/>
          </a:xfrm>
        </p:grpSpPr>
        <p:sp>
          <p:nvSpPr>
            <p:cNvPr id="42" name="Oval 43"/>
            <p:cNvSpPr>
              <a:spLocks noChangeArrowheads="1"/>
            </p:cNvSpPr>
            <p:nvPr/>
          </p:nvSpPr>
          <p:spPr bwMode="auto">
            <a:xfrm>
              <a:off x="4116"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count</a:t>
              </a:r>
            </a:p>
          </p:txBody>
        </p:sp>
        <p:sp>
          <p:nvSpPr>
            <p:cNvPr id="43" name="Rectangle 44"/>
            <p:cNvSpPr>
              <a:spLocks noChangeArrowheads="1"/>
            </p:cNvSpPr>
            <p:nvPr/>
          </p:nvSpPr>
          <p:spPr bwMode="auto">
            <a:xfrm>
              <a:off x="4559" y="1651"/>
              <a:ext cx="49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grpSp>
      <p:grpSp>
        <p:nvGrpSpPr>
          <p:cNvPr id="44" name="Group 45"/>
          <p:cNvGrpSpPr>
            <a:grpSpLocks/>
          </p:cNvGrpSpPr>
          <p:nvPr/>
        </p:nvGrpSpPr>
        <p:grpSpPr bwMode="auto">
          <a:xfrm>
            <a:off x="7780338" y="5075238"/>
            <a:ext cx="839787" cy="706437"/>
            <a:chOff x="4116" y="2946"/>
            <a:chExt cx="969" cy="890"/>
          </a:xfrm>
        </p:grpSpPr>
        <p:sp>
          <p:nvSpPr>
            <p:cNvPr id="45" name="Oval 46"/>
            <p:cNvSpPr>
              <a:spLocks noChangeArrowheads="1"/>
            </p:cNvSpPr>
            <p:nvPr/>
          </p:nvSpPr>
          <p:spPr bwMode="auto">
            <a:xfrm>
              <a:off x="4116"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p>
          </p:txBody>
        </p:sp>
        <p:sp>
          <p:nvSpPr>
            <p:cNvPr id="46" name="Rectangle 47"/>
            <p:cNvSpPr>
              <a:spLocks noChangeArrowheads="1"/>
            </p:cNvSpPr>
            <p:nvPr/>
          </p:nvSpPr>
          <p:spPr bwMode="auto">
            <a:xfrm>
              <a:off x="4629" y="2946"/>
              <a:ext cx="45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    </a:t>
              </a:r>
            </a:p>
          </p:txBody>
        </p:sp>
      </p:grpSp>
      <p:sp>
        <p:nvSpPr>
          <p:cNvPr id="47" name="Line 48"/>
          <p:cNvSpPr>
            <a:spLocks noChangeShapeType="1"/>
          </p:cNvSpPr>
          <p:nvPr/>
        </p:nvSpPr>
        <p:spPr bwMode="auto">
          <a:xfrm>
            <a:off x="8108950" y="4756150"/>
            <a:ext cx="0" cy="495300"/>
          </a:xfrm>
          <a:prstGeom prst="line">
            <a:avLst/>
          </a:prstGeom>
          <a:noFill/>
          <a:ln w="12700">
            <a:solidFill>
              <a:srgbClr val="FFFFFF"/>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7227888"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p:txBody>
      </p:sp>
      <p:sp>
        <p:nvSpPr>
          <p:cNvPr id="49" name="Rectangle 50"/>
          <p:cNvSpPr>
            <a:spLocks noChangeArrowheads="1"/>
          </p:cNvSpPr>
          <p:nvPr/>
        </p:nvSpPr>
        <p:spPr bwMode="auto">
          <a:xfrm>
            <a:off x="8183563" y="47625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p:txBody>
      </p:sp>
      <p:sp>
        <p:nvSpPr>
          <p:cNvPr id="50" name="Rectangle 51"/>
          <p:cNvSpPr>
            <a:spLocks noChangeArrowheads="1"/>
          </p:cNvSpPr>
          <p:nvPr/>
        </p:nvSpPr>
        <p:spPr bwMode="auto">
          <a:xfrm>
            <a:off x="5522913" y="4405313"/>
            <a:ext cx="463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r" defTabSz="914400" eaLnBrk="0" fontAlgn="base" hangingPunct="0">
              <a:spcBef>
                <a:spcPct val="0"/>
              </a:spcBef>
              <a:spcAft>
                <a:spcPct val="0"/>
              </a:spcAft>
            </a:pP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.M1x</a:t>
            </a:r>
            <a:endPar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51" name="Rectangle 52"/>
          <p:cNvSpPr>
            <a:spLocks noChangeArrowheads="1"/>
          </p:cNvSpPr>
          <p:nvPr/>
        </p:nvSpPr>
        <p:spPr bwMode="auto">
          <a:xfrm>
            <a:off x="5646738" y="5395913"/>
            <a:ext cx="363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.L1</a:t>
            </a:r>
            <a:endPar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52" name="Rectangle 53"/>
          <p:cNvSpPr>
            <a:spLocks noChangeArrowheads="1"/>
          </p:cNvSpPr>
          <p:nvPr/>
        </p:nvSpPr>
        <p:spPr bwMode="auto">
          <a:xfrm>
            <a:off x="8391525" y="4367213"/>
            <a:ext cx="3635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L2</a:t>
            </a:r>
            <a:endPar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53" name="Rectangle 54"/>
          <p:cNvSpPr>
            <a:spLocks noChangeArrowheads="1"/>
          </p:cNvSpPr>
          <p:nvPr/>
        </p:nvSpPr>
        <p:spPr bwMode="auto">
          <a:xfrm>
            <a:off x="8391525" y="5395913"/>
            <a:ext cx="349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.S2</a:t>
            </a:r>
          </a:p>
        </p:txBody>
      </p:sp>
      <p:sp>
        <p:nvSpPr>
          <p:cNvPr id="54" name="Rectangle 55"/>
          <p:cNvSpPr>
            <a:spLocks noChangeArrowheads="1"/>
          </p:cNvSpPr>
          <p:nvPr/>
        </p:nvSpPr>
        <p:spPr bwMode="auto">
          <a:xfrm>
            <a:off x="6486525" y="3048000"/>
            <a:ext cx="415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spcBef>
                <a:spcPct val="0"/>
              </a:spcBef>
              <a:spcAft>
                <a:spcPct val="0"/>
              </a:spcAft>
            </a:pPr>
            <a: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b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br>
            <a:r>
              <a:rPr lang="en-US" altLang="zh-CN" sz="10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Side</a:t>
            </a:r>
          </a:p>
        </p:txBody>
      </p:sp>
      <p:sp>
        <p:nvSpPr>
          <p:cNvPr id="55" name="Line 56"/>
          <p:cNvSpPr>
            <a:spLocks noChangeShapeType="1"/>
          </p:cNvSpPr>
          <p:nvPr/>
        </p:nvSpPr>
        <p:spPr bwMode="auto">
          <a:xfrm>
            <a:off x="6321425" y="3117850"/>
            <a:ext cx="1204913" cy="2860675"/>
          </a:xfrm>
          <a:prstGeom prst="line">
            <a:avLst/>
          </a:prstGeom>
          <a:noFill/>
          <a:ln w="50800">
            <a:solidFill>
              <a:srgbClr val="FE9B0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6" name="Rectangle 57"/>
          <p:cNvSpPr>
            <a:spLocks noChangeArrowheads="1"/>
          </p:cNvSpPr>
          <p:nvPr/>
        </p:nvSpPr>
        <p:spPr bwMode="auto">
          <a:xfrm>
            <a:off x="8220075" y="5745163"/>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sz="1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6</a:t>
            </a:r>
          </a:p>
        </p:txBody>
      </p:sp>
      <p:sp>
        <p:nvSpPr>
          <p:cNvPr id="57" name="Line 58"/>
          <p:cNvSpPr>
            <a:spLocks noChangeShapeType="1"/>
          </p:cNvSpPr>
          <p:nvPr/>
        </p:nvSpPr>
        <p:spPr bwMode="auto">
          <a:xfrm>
            <a:off x="8081963" y="5783263"/>
            <a:ext cx="0" cy="161925"/>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Tree>
    <p:extLst>
      <p:ext uri="{BB962C8B-B14F-4D97-AF65-F5344CB8AC3E}">
        <p14:creationId xmlns:p14="http://schemas.microsoft.com/office/powerpoint/2010/main" val="209377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9600" y="1143000"/>
            <a:ext cx="7845425" cy="4876800"/>
            <a:chOff x="361" y="720"/>
            <a:chExt cx="4942" cy="3072"/>
          </a:xfrm>
        </p:grpSpPr>
        <p:sp>
          <p:nvSpPr>
            <p:cNvPr id="3" name="Rectangle 4"/>
            <p:cNvSpPr>
              <a:spLocks noChangeArrowheads="1"/>
            </p:cNvSpPr>
            <p:nvPr/>
          </p:nvSpPr>
          <p:spPr bwMode="auto">
            <a:xfrm>
              <a:off x="361" y="720"/>
              <a:ext cx="1655"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Content of Register File A</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4" name="Rectangle 5"/>
            <p:cNvSpPr>
              <a:spLocks noChangeArrowheads="1"/>
            </p:cNvSpPr>
            <p:nvPr/>
          </p:nvSpPr>
          <p:spPr bwMode="auto">
            <a:xfrm>
              <a:off x="361" y="1104"/>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 name="Rectangle 6"/>
            <p:cNvSpPr>
              <a:spLocks noChangeArrowheads="1"/>
            </p:cNvSpPr>
            <p:nvPr/>
          </p:nvSpPr>
          <p:spPr bwMode="auto">
            <a:xfrm>
              <a:off x="361" y="1488"/>
              <a:ext cx="1655" cy="384"/>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&amp;a</a:t>
              </a:r>
            </a:p>
          </p:txBody>
        </p:sp>
        <p:sp>
          <p:nvSpPr>
            <p:cNvPr id="6" name="Rectangle 7"/>
            <p:cNvSpPr>
              <a:spLocks noChangeArrowheads="1"/>
            </p:cNvSpPr>
            <p:nvPr/>
          </p:nvSpPr>
          <p:spPr bwMode="auto">
            <a:xfrm>
              <a:off x="361" y="1872"/>
              <a:ext cx="1655" cy="384"/>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a:t>
              </a:r>
            </a:p>
          </p:txBody>
        </p:sp>
        <p:sp>
          <p:nvSpPr>
            <p:cNvPr id="7" name="Rectangle 8"/>
            <p:cNvSpPr>
              <a:spLocks noChangeArrowheads="1"/>
            </p:cNvSpPr>
            <p:nvPr/>
          </p:nvSpPr>
          <p:spPr bwMode="auto">
            <a:xfrm>
              <a:off x="361" y="2256"/>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prod</a:t>
              </a:r>
            </a:p>
          </p:txBody>
        </p:sp>
        <p:sp>
          <p:nvSpPr>
            <p:cNvPr id="8" name="Rectangle 9"/>
            <p:cNvSpPr>
              <a:spLocks noChangeArrowheads="1"/>
            </p:cNvSpPr>
            <p:nvPr/>
          </p:nvSpPr>
          <p:spPr bwMode="auto">
            <a:xfrm>
              <a:off x="361" y="2640"/>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sum</a:t>
              </a:r>
            </a:p>
          </p:txBody>
        </p:sp>
        <p:sp>
          <p:nvSpPr>
            <p:cNvPr id="9" name="Rectangle 10"/>
            <p:cNvSpPr>
              <a:spLocks noChangeArrowheads="1"/>
            </p:cNvSpPr>
            <p:nvPr/>
          </p:nvSpPr>
          <p:spPr bwMode="auto">
            <a:xfrm>
              <a:off x="361" y="3024"/>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 name="Rectangle 11"/>
            <p:cNvSpPr>
              <a:spLocks noChangeArrowheads="1"/>
            </p:cNvSpPr>
            <p:nvPr/>
          </p:nvSpPr>
          <p:spPr bwMode="auto">
            <a:xfrm>
              <a:off x="361" y="3408"/>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1" name="Rectangle 12"/>
            <p:cNvSpPr>
              <a:spLocks noChangeArrowheads="1"/>
            </p:cNvSpPr>
            <p:nvPr/>
          </p:nvSpPr>
          <p:spPr bwMode="auto">
            <a:xfrm>
              <a:off x="2016" y="720"/>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Reg. A</a:t>
              </a:r>
            </a:p>
          </p:txBody>
        </p:sp>
        <p:sp>
          <p:nvSpPr>
            <p:cNvPr id="12" name="Rectangle 13"/>
            <p:cNvSpPr>
              <a:spLocks noChangeArrowheads="1"/>
            </p:cNvSpPr>
            <p:nvPr/>
          </p:nvSpPr>
          <p:spPr bwMode="auto">
            <a:xfrm>
              <a:off x="2832" y="720"/>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Reg. B</a:t>
              </a:r>
            </a:p>
          </p:txBody>
        </p:sp>
        <p:sp>
          <p:nvSpPr>
            <p:cNvPr id="13" name="Rectangle 14"/>
            <p:cNvSpPr>
              <a:spLocks noChangeArrowheads="1"/>
            </p:cNvSpPr>
            <p:nvPr/>
          </p:nvSpPr>
          <p:spPr bwMode="auto">
            <a:xfrm>
              <a:off x="2016" y="1104"/>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A0</a:t>
              </a:r>
            </a:p>
          </p:txBody>
        </p:sp>
        <p:sp>
          <p:nvSpPr>
            <p:cNvPr id="14" name="Rectangle 15"/>
            <p:cNvSpPr>
              <a:spLocks noChangeArrowheads="1"/>
            </p:cNvSpPr>
            <p:nvPr/>
          </p:nvSpPr>
          <p:spPr bwMode="auto">
            <a:xfrm>
              <a:off x="2832" y="1104"/>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B0</a:t>
              </a:r>
            </a:p>
          </p:txBody>
        </p:sp>
        <p:sp>
          <p:nvSpPr>
            <p:cNvPr id="15" name="Rectangle 16"/>
            <p:cNvSpPr>
              <a:spLocks noChangeArrowheads="1"/>
            </p:cNvSpPr>
            <p:nvPr/>
          </p:nvSpPr>
          <p:spPr bwMode="auto">
            <a:xfrm>
              <a:off x="2016" y="1488"/>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A1</a:t>
              </a:r>
            </a:p>
          </p:txBody>
        </p:sp>
        <p:sp>
          <p:nvSpPr>
            <p:cNvPr id="16" name="Rectangle 17"/>
            <p:cNvSpPr>
              <a:spLocks noChangeArrowheads="1"/>
            </p:cNvSpPr>
            <p:nvPr/>
          </p:nvSpPr>
          <p:spPr bwMode="auto">
            <a:xfrm>
              <a:off x="2832" y="1488"/>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B1</a:t>
              </a:r>
            </a:p>
          </p:txBody>
        </p:sp>
        <p:sp>
          <p:nvSpPr>
            <p:cNvPr id="17" name="Rectangle 18"/>
            <p:cNvSpPr>
              <a:spLocks noChangeArrowheads="1"/>
            </p:cNvSpPr>
            <p:nvPr/>
          </p:nvSpPr>
          <p:spPr bwMode="auto">
            <a:xfrm>
              <a:off x="2016" y="1872"/>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A2</a:t>
              </a:r>
            </a:p>
          </p:txBody>
        </p:sp>
        <p:sp>
          <p:nvSpPr>
            <p:cNvPr id="18" name="Rectangle 19"/>
            <p:cNvSpPr>
              <a:spLocks noChangeArrowheads="1"/>
            </p:cNvSpPr>
            <p:nvPr/>
          </p:nvSpPr>
          <p:spPr bwMode="auto">
            <a:xfrm>
              <a:off x="2832" y="1872"/>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B2</a:t>
              </a:r>
            </a:p>
          </p:txBody>
        </p:sp>
        <p:sp>
          <p:nvSpPr>
            <p:cNvPr id="19" name="Rectangle 20"/>
            <p:cNvSpPr>
              <a:spLocks noChangeArrowheads="1"/>
            </p:cNvSpPr>
            <p:nvPr/>
          </p:nvSpPr>
          <p:spPr bwMode="auto">
            <a:xfrm>
              <a:off x="2016" y="2256"/>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A3</a:t>
              </a:r>
            </a:p>
          </p:txBody>
        </p:sp>
        <p:sp>
          <p:nvSpPr>
            <p:cNvPr id="20" name="Rectangle 21"/>
            <p:cNvSpPr>
              <a:spLocks noChangeArrowheads="1"/>
            </p:cNvSpPr>
            <p:nvPr/>
          </p:nvSpPr>
          <p:spPr bwMode="auto">
            <a:xfrm>
              <a:off x="2832" y="2256"/>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B3</a:t>
              </a:r>
            </a:p>
          </p:txBody>
        </p:sp>
        <p:sp>
          <p:nvSpPr>
            <p:cNvPr id="21" name="Rectangle 22"/>
            <p:cNvSpPr>
              <a:spLocks noChangeArrowheads="1"/>
            </p:cNvSpPr>
            <p:nvPr/>
          </p:nvSpPr>
          <p:spPr bwMode="auto">
            <a:xfrm>
              <a:off x="2016" y="2640"/>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A4</a:t>
              </a:r>
            </a:p>
          </p:txBody>
        </p:sp>
        <p:sp>
          <p:nvSpPr>
            <p:cNvPr id="22" name="Rectangle 23"/>
            <p:cNvSpPr>
              <a:spLocks noChangeArrowheads="1"/>
            </p:cNvSpPr>
            <p:nvPr/>
          </p:nvSpPr>
          <p:spPr bwMode="auto">
            <a:xfrm>
              <a:off x="2832" y="2640"/>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B4</a:t>
              </a:r>
            </a:p>
          </p:txBody>
        </p:sp>
        <p:sp>
          <p:nvSpPr>
            <p:cNvPr id="23" name="Rectangle 24"/>
            <p:cNvSpPr>
              <a:spLocks noChangeArrowheads="1"/>
            </p:cNvSpPr>
            <p:nvPr/>
          </p:nvSpPr>
          <p:spPr bwMode="auto">
            <a:xfrm>
              <a:off x="2016" y="3024"/>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4" name="Rectangle 25"/>
            <p:cNvSpPr>
              <a:spLocks noChangeArrowheads="1"/>
            </p:cNvSpPr>
            <p:nvPr/>
          </p:nvSpPr>
          <p:spPr bwMode="auto">
            <a:xfrm>
              <a:off x="2832" y="3024"/>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5" name="Rectangle 26"/>
            <p:cNvSpPr>
              <a:spLocks noChangeArrowheads="1"/>
            </p:cNvSpPr>
            <p:nvPr/>
          </p:nvSpPr>
          <p:spPr bwMode="auto">
            <a:xfrm>
              <a:off x="2016" y="3408"/>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A15</a:t>
              </a:r>
            </a:p>
          </p:txBody>
        </p:sp>
        <p:sp>
          <p:nvSpPr>
            <p:cNvPr id="26" name="Rectangle 27"/>
            <p:cNvSpPr>
              <a:spLocks noChangeArrowheads="1"/>
            </p:cNvSpPr>
            <p:nvPr/>
          </p:nvSpPr>
          <p:spPr bwMode="auto">
            <a:xfrm>
              <a:off x="2832" y="3408"/>
              <a:ext cx="816"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B15</a:t>
              </a:r>
            </a:p>
          </p:txBody>
        </p:sp>
        <p:sp>
          <p:nvSpPr>
            <p:cNvPr id="27" name="Rectangle 28"/>
            <p:cNvSpPr>
              <a:spLocks noChangeArrowheads="1"/>
            </p:cNvSpPr>
            <p:nvPr/>
          </p:nvSpPr>
          <p:spPr bwMode="auto">
            <a:xfrm>
              <a:off x="3648" y="720"/>
              <a:ext cx="1655" cy="384"/>
            </a:xfrm>
            <a:prstGeom prst="rect">
              <a:avLst/>
            </a:prstGeom>
            <a:solidFill>
              <a:srgbClr val="6039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Content of Register File B</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28" name="Rectangle 29"/>
            <p:cNvSpPr>
              <a:spLocks noChangeArrowheads="1"/>
            </p:cNvSpPr>
            <p:nvPr/>
          </p:nvSpPr>
          <p:spPr bwMode="auto">
            <a:xfrm>
              <a:off x="3648" y="1104"/>
              <a:ext cx="1655" cy="384"/>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count</a:t>
              </a:r>
            </a:p>
          </p:txBody>
        </p:sp>
        <p:sp>
          <p:nvSpPr>
            <p:cNvPr id="29" name="Rectangle 30"/>
            <p:cNvSpPr>
              <a:spLocks noChangeArrowheads="1"/>
            </p:cNvSpPr>
            <p:nvPr/>
          </p:nvSpPr>
          <p:spPr bwMode="auto">
            <a:xfrm>
              <a:off x="3648" y="1488"/>
              <a:ext cx="1655" cy="384"/>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&amp;b</a:t>
              </a:r>
            </a:p>
          </p:txBody>
        </p:sp>
        <p:sp>
          <p:nvSpPr>
            <p:cNvPr id="30" name="Rectangle 31"/>
            <p:cNvSpPr>
              <a:spLocks noChangeArrowheads="1"/>
            </p:cNvSpPr>
            <p:nvPr/>
          </p:nvSpPr>
          <p:spPr bwMode="auto">
            <a:xfrm>
              <a:off x="3648" y="1872"/>
              <a:ext cx="1655" cy="384"/>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31" name="Rectangle 32"/>
            <p:cNvSpPr>
              <a:spLocks noChangeArrowheads="1"/>
            </p:cNvSpPr>
            <p:nvPr/>
          </p:nvSpPr>
          <p:spPr bwMode="auto">
            <a:xfrm>
              <a:off x="3648" y="2256"/>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3648" y="2640"/>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648" y="3024"/>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648" y="3408"/>
              <a:ext cx="1655" cy="38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5" name="Line 36"/>
            <p:cNvSpPr>
              <a:spLocks noChangeShapeType="1"/>
            </p:cNvSpPr>
            <p:nvPr/>
          </p:nvSpPr>
          <p:spPr bwMode="auto">
            <a:xfrm>
              <a:off x="2832" y="720"/>
              <a:ext cx="0" cy="3072"/>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Tree>
    <p:extLst>
      <p:ext uri="{BB962C8B-B14F-4D97-AF65-F5344CB8AC3E}">
        <p14:creationId xmlns:p14="http://schemas.microsoft.com/office/powerpoint/2010/main" val="20650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912" y="174563"/>
            <a:ext cx="2643672" cy="400110"/>
          </a:xfrm>
          <a:prstGeom prst="rect">
            <a:avLst/>
          </a:prstGeom>
        </p:spPr>
        <p:txBody>
          <a:bodyPr wrap="none">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5</a:t>
            </a:r>
            <a:r>
              <a:rPr lang="zh-CN" altLang="en-US" sz="2000" dirty="0" smtClean="0">
                <a:solidFill>
                  <a:srgbClr val="FFC000"/>
                </a:solidFill>
                <a:latin typeface="微软雅黑" panose="020B0503020204020204" pitchFamily="34" charset="-122"/>
                <a:ea typeface="微软雅黑" panose="020B0503020204020204" pitchFamily="34" charset="-122"/>
              </a:rPr>
              <a:t>）建立</a:t>
            </a:r>
            <a:r>
              <a:rPr lang="zh-CN" altLang="en-US" sz="2000" dirty="0">
                <a:solidFill>
                  <a:srgbClr val="FFC000"/>
                </a:solidFill>
                <a:latin typeface="微软雅黑" panose="020B0503020204020204" pitchFamily="34" charset="-122"/>
                <a:ea typeface="微软雅黑" panose="020B0503020204020204" pitchFamily="34" charset="-122"/>
              </a:rPr>
              <a:t>流水编排表</a:t>
            </a:r>
          </a:p>
        </p:txBody>
      </p:sp>
      <p:sp>
        <p:nvSpPr>
          <p:cNvPr id="3" name="Text Box 3"/>
          <p:cNvSpPr txBox="1">
            <a:spLocks noChangeArrowheads="1"/>
          </p:cNvSpPr>
          <p:nvPr/>
        </p:nvSpPr>
        <p:spPr bwMode="auto">
          <a:xfrm>
            <a:off x="4273505" y="3058569"/>
            <a:ext cx="3819525" cy="1136468"/>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marL="292100" indent="-292100">
              <a:spcBef>
                <a:spcPct val="0"/>
              </a:spcBef>
              <a:defRPr sz="2400">
                <a:solidFill>
                  <a:schemeClr val="tx1"/>
                </a:solidFill>
                <a:latin typeface="Times New Roman" panose="02020603050405020304" pitchFamily="18" charset="0"/>
              </a:defRPr>
            </a:lvl1pPr>
            <a:lvl2pPr marL="914400" indent="-342900">
              <a:spcBef>
                <a:spcPct val="0"/>
              </a:spcBef>
              <a:defRPr sz="2400">
                <a:solidFill>
                  <a:schemeClr val="tx1"/>
                </a:solidFill>
                <a:latin typeface="Times New Roman" panose="02020603050405020304" pitchFamily="18" charset="0"/>
              </a:defRPr>
            </a:lvl2pPr>
            <a:lvl3pPr marL="1104900">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292100" marR="0" lvl="0" indent="-292100" defTabSz="914400" eaLnBrk="0" fontAlgn="base" latinLnBrk="0" hangingPunct="0">
              <a:lnSpc>
                <a:spcPct val="80000"/>
              </a:lnSpc>
              <a:spcBef>
                <a:spcPct val="50000"/>
              </a:spcBef>
              <a:spcAft>
                <a:spcPct val="0"/>
              </a:spcAft>
              <a:buClr>
                <a:srgbClr val="FE9B03"/>
              </a:buClr>
              <a:buSzPct val="75000"/>
              <a:buFont typeface="Wingdings" panose="05000000000000000000" pitchFamily="2" charset="2"/>
              <a:buNone/>
              <a:tabLst/>
              <a:defRPr/>
            </a:pPr>
            <a:r>
              <a:rPr kumimoji="0" lang="en-US" altLang="zh-CN" sz="28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rPr>
              <a:t>	</a:t>
            </a:r>
            <a:r>
              <a:rPr kumimoji="0" lang="zh-CN" altLang="en-US" sz="28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rPr>
              <a:t>最长路径：</a:t>
            </a:r>
            <a:endParaRPr kumimoji="0" lang="en-US" altLang="zh-CN" sz="28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endParaRPr>
          </a:p>
          <a:p>
            <a:pPr marL="292100" marR="0" lvl="0" indent="-292100" defTabSz="914400" eaLnBrk="0" fontAlgn="base" latinLnBrk="0" hangingPunct="0">
              <a:lnSpc>
                <a:spcPct val="80000"/>
              </a:lnSpc>
              <a:spcBef>
                <a:spcPct val="50000"/>
              </a:spcBef>
              <a:spcAft>
                <a:spcPct val="0"/>
              </a:spcAft>
              <a:buClr>
                <a:srgbClr val="FE9B03"/>
              </a:buClr>
              <a:buSzPct val="75000"/>
              <a:buFont typeface="Wingdings" panose="05000000000000000000" pitchFamily="2" charset="2"/>
              <a:buNone/>
              <a:tabLst/>
              <a:defRPr/>
            </a:pPr>
            <a:r>
              <a:rPr kumimoji="0" lang="en-US" altLang="zh-CN" sz="28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rPr>
              <a:t>5 + 2 + 1 = 8 cycles</a:t>
            </a:r>
            <a:endParaRPr kumimoji="0" lang="en-US" altLang="zh-CN" sz="28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Arial Narrow" panose="020B0606020202030204" pitchFamily="34" charset="0"/>
              <a:ea typeface="宋体" panose="02010600030101010101" pitchFamily="2" charset="-122"/>
            </a:endParaRPr>
          </a:p>
        </p:txBody>
      </p:sp>
      <p:grpSp>
        <p:nvGrpSpPr>
          <p:cNvPr id="4" name="Group 4"/>
          <p:cNvGrpSpPr>
            <a:grpSpLocks/>
          </p:cNvGrpSpPr>
          <p:nvPr/>
        </p:nvGrpSpPr>
        <p:grpSpPr bwMode="auto">
          <a:xfrm>
            <a:off x="1255078" y="1591719"/>
            <a:ext cx="946150" cy="1181100"/>
            <a:chOff x="900" y="547"/>
            <a:chExt cx="712" cy="889"/>
          </a:xfrm>
        </p:grpSpPr>
        <p:sp>
          <p:nvSpPr>
            <p:cNvPr id="5" name="Oval 5"/>
            <p:cNvSpPr>
              <a:spLocks noChangeArrowheads="1"/>
            </p:cNvSpPr>
            <p:nvPr/>
          </p:nvSpPr>
          <p:spPr bwMode="auto">
            <a:xfrm>
              <a:off x="900"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a:t>
              </a:r>
            </a:p>
          </p:txBody>
        </p:sp>
        <p:sp>
          <p:nvSpPr>
            <p:cNvPr id="6" name="Rectangle 6"/>
            <p:cNvSpPr>
              <a:spLocks noChangeArrowheads="1"/>
            </p:cNvSpPr>
            <p:nvPr/>
          </p:nvSpPr>
          <p:spPr bwMode="auto">
            <a:xfrm>
              <a:off x="1039" y="547"/>
              <a:ext cx="42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nvGrpSpPr>
          <p:cNvPr id="7" name="Group 7"/>
          <p:cNvGrpSpPr>
            <a:grpSpLocks/>
          </p:cNvGrpSpPr>
          <p:nvPr/>
        </p:nvGrpSpPr>
        <p:grpSpPr bwMode="auto">
          <a:xfrm>
            <a:off x="2785428" y="3058569"/>
            <a:ext cx="946150" cy="1181100"/>
            <a:chOff x="2052" y="1651"/>
            <a:chExt cx="712" cy="889"/>
          </a:xfrm>
        </p:grpSpPr>
        <p:sp>
          <p:nvSpPr>
            <p:cNvPr id="8" name="Oval 8"/>
            <p:cNvSpPr>
              <a:spLocks noChangeArrowheads="1"/>
            </p:cNvSpPr>
            <p:nvPr/>
          </p:nvSpPr>
          <p:spPr bwMode="auto">
            <a:xfrm>
              <a:off x="2052"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prod</a:t>
              </a:r>
            </a:p>
          </p:txBody>
        </p:sp>
        <p:sp>
          <p:nvSpPr>
            <p:cNvPr id="9" name="Rectangle 9"/>
            <p:cNvSpPr>
              <a:spLocks noChangeArrowheads="1"/>
            </p:cNvSpPr>
            <p:nvPr/>
          </p:nvSpPr>
          <p:spPr bwMode="auto">
            <a:xfrm>
              <a:off x="2183" y="1651"/>
              <a:ext cx="44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grpSp>
        <p:nvGrpSpPr>
          <p:cNvPr id="10" name="Group 10"/>
          <p:cNvGrpSpPr>
            <a:grpSpLocks/>
          </p:cNvGrpSpPr>
          <p:nvPr/>
        </p:nvGrpSpPr>
        <p:grpSpPr bwMode="auto">
          <a:xfrm>
            <a:off x="2785428" y="4781006"/>
            <a:ext cx="1268412" cy="1179513"/>
            <a:chOff x="2052" y="2948"/>
            <a:chExt cx="955" cy="888"/>
          </a:xfrm>
        </p:grpSpPr>
        <p:sp>
          <p:nvSpPr>
            <p:cNvPr id="11" name="Oval 11"/>
            <p:cNvSpPr>
              <a:spLocks noChangeArrowheads="1"/>
            </p:cNvSpPr>
            <p:nvPr/>
          </p:nvSpPr>
          <p:spPr bwMode="auto">
            <a:xfrm>
              <a:off x="2052"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sum</a:t>
              </a:r>
            </a:p>
          </p:txBody>
        </p:sp>
        <p:sp>
          <p:nvSpPr>
            <p:cNvPr id="12" name="Rectangle 12"/>
            <p:cNvSpPr>
              <a:spLocks noChangeArrowheads="1"/>
            </p:cNvSpPr>
            <p:nvPr/>
          </p:nvSpPr>
          <p:spPr bwMode="auto">
            <a:xfrm>
              <a:off x="2578" y="2948"/>
              <a:ext cx="42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grpSp>
      <p:sp>
        <p:nvSpPr>
          <p:cNvPr id="13" name="Line 13"/>
          <p:cNvSpPr>
            <a:spLocks noChangeShapeType="1"/>
          </p:cNvSpPr>
          <p:nvPr/>
        </p:nvSpPr>
        <p:spPr bwMode="auto">
          <a:xfrm>
            <a:off x="2032953" y="2669631"/>
            <a:ext cx="877887" cy="823913"/>
          </a:xfrm>
          <a:prstGeom prst="line">
            <a:avLst/>
          </a:prstGeom>
          <a:noFill/>
          <a:ln w="12700">
            <a:solidFill>
              <a:srgbClr val="FF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sp>
        <p:nvSpPr>
          <p:cNvPr id="14" name="Line 14"/>
          <p:cNvSpPr>
            <a:spLocks noChangeShapeType="1"/>
          </p:cNvSpPr>
          <p:nvPr/>
        </p:nvSpPr>
        <p:spPr bwMode="auto">
          <a:xfrm>
            <a:off x="3290253" y="4244431"/>
            <a:ext cx="0" cy="828675"/>
          </a:xfrm>
          <a:prstGeom prst="line">
            <a:avLst/>
          </a:prstGeom>
          <a:noFill/>
          <a:ln w="12700">
            <a:solidFill>
              <a:srgbClr val="FF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sp>
        <p:nvSpPr>
          <p:cNvPr id="15" name="Rectangle 15"/>
          <p:cNvSpPr>
            <a:spLocks noChangeArrowheads="1"/>
          </p:cNvSpPr>
          <p:nvPr/>
        </p:nvSpPr>
        <p:spPr bwMode="auto">
          <a:xfrm>
            <a:off x="2001203" y="291728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endParaRPr lang="en-US" altLang="zh-CN"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6" name="Rectangle 16"/>
          <p:cNvSpPr>
            <a:spLocks noChangeArrowheads="1"/>
          </p:cNvSpPr>
          <p:nvPr/>
        </p:nvSpPr>
        <p:spPr bwMode="auto">
          <a:xfrm>
            <a:off x="2958465" y="438413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spcBef>
                <a:spcPct val="0"/>
              </a:spcBef>
              <a:spcAft>
                <a:spcPct val="0"/>
              </a:spcAft>
            </a:pPr>
            <a:r>
              <a:rPr lang="en-US" altLang="zh-CN"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endParaRPr lang="en-US" altLang="zh-CN"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7" name="Freeform 17"/>
          <p:cNvSpPr>
            <a:spLocks/>
          </p:cNvSpPr>
          <p:nvPr/>
        </p:nvSpPr>
        <p:spPr bwMode="auto">
          <a:xfrm>
            <a:off x="2301240" y="5241381"/>
            <a:ext cx="542925" cy="604838"/>
          </a:xfrm>
          <a:custGeom>
            <a:avLst/>
            <a:gdLst>
              <a:gd name="T0" fmla="*/ 342 w 342"/>
              <a:gd name="T1" fmla="*/ 310 h 381"/>
              <a:gd name="T2" fmla="*/ 317 w 342"/>
              <a:gd name="T3" fmla="*/ 339 h 381"/>
              <a:gd name="T4" fmla="*/ 293 w 342"/>
              <a:gd name="T5" fmla="*/ 352 h 381"/>
              <a:gd name="T6" fmla="*/ 269 w 342"/>
              <a:gd name="T7" fmla="*/ 369 h 381"/>
              <a:gd name="T8" fmla="*/ 236 w 342"/>
              <a:gd name="T9" fmla="*/ 378 h 381"/>
              <a:gd name="T10" fmla="*/ 206 w 342"/>
              <a:gd name="T11" fmla="*/ 381 h 381"/>
              <a:gd name="T12" fmla="*/ 176 w 342"/>
              <a:gd name="T13" fmla="*/ 381 h 381"/>
              <a:gd name="T14" fmla="*/ 140 w 342"/>
              <a:gd name="T15" fmla="*/ 376 h 381"/>
              <a:gd name="T16" fmla="*/ 117 w 342"/>
              <a:gd name="T17" fmla="*/ 369 h 381"/>
              <a:gd name="T18" fmla="*/ 83 w 342"/>
              <a:gd name="T19" fmla="*/ 349 h 381"/>
              <a:gd name="T20" fmla="*/ 60 w 342"/>
              <a:gd name="T21" fmla="*/ 331 h 381"/>
              <a:gd name="T22" fmla="*/ 39 w 342"/>
              <a:gd name="T23" fmla="*/ 307 h 381"/>
              <a:gd name="T24" fmla="*/ 29 w 342"/>
              <a:gd name="T25" fmla="*/ 291 h 381"/>
              <a:gd name="T26" fmla="*/ 18 w 342"/>
              <a:gd name="T27" fmla="*/ 274 h 381"/>
              <a:gd name="T28" fmla="*/ 11 w 342"/>
              <a:gd name="T29" fmla="*/ 253 h 381"/>
              <a:gd name="T30" fmla="*/ 5 w 342"/>
              <a:gd name="T31" fmla="*/ 232 h 381"/>
              <a:gd name="T32" fmla="*/ 0 w 342"/>
              <a:gd name="T33" fmla="*/ 211 h 381"/>
              <a:gd name="T34" fmla="*/ 0 w 342"/>
              <a:gd name="T35" fmla="*/ 183 h 381"/>
              <a:gd name="T36" fmla="*/ 3 w 342"/>
              <a:gd name="T37" fmla="*/ 153 h 381"/>
              <a:gd name="T38" fmla="*/ 9 w 342"/>
              <a:gd name="T39" fmla="*/ 129 h 381"/>
              <a:gd name="T40" fmla="*/ 20 w 342"/>
              <a:gd name="T41" fmla="*/ 106 h 381"/>
              <a:gd name="T42" fmla="*/ 29 w 342"/>
              <a:gd name="T43" fmla="*/ 88 h 381"/>
              <a:gd name="T44" fmla="*/ 45 w 342"/>
              <a:gd name="T45" fmla="*/ 67 h 381"/>
              <a:gd name="T46" fmla="*/ 60 w 342"/>
              <a:gd name="T47" fmla="*/ 52 h 381"/>
              <a:gd name="T48" fmla="*/ 68 w 342"/>
              <a:gd name="T49" fmla="*/ 45 h 381"/>
              <a:gd name="T50" fmla="*/ 81 w 342"/>
              <a:gd name="T51" fmla="*/ 36 h 381"/>
              <a:gd name="T52" fmla="*/ 90 w 342"/>
              <a:gd name="T53" fmla="*/ 28 h 381"/>
              <a:gd name="T54" fmla="*/ 117 w 342"/>
              <a:gd name="T55" fmla="*/ 15 h 381"/>
              <a:gd name="T56" fmla="*/ 137 w 342"/>
              <a:gd name="T57" fmla="*/ 7 h 381"/>
              <a:gd name="T58" fmla="*/ 153 w 342"/>
              <a:gd name="T59" fmla="*/ 3 h 381"/>
              <a:gd name="T60" fmla="*/ 177 w 342"/>
              <a:gd name="T61" fmla="*/ 0 h 381"/>
              <a:gd name="T62" fmla="*/ 195 w 342"/>
              <a:gd name="T63" fmla="*/ 0 h 381"/>
              <a:gd name="T64" fmla="*/ 222 w 342"/>
              <a:gd name="T65" fmla="*/ 1 h 381"/>
              <a:gd name="T66" fmla="*/ 240 w 342"/>
              <a:gd name="T67" fmla="*/ 4 h 381"/>
              <a:gd name="T68" fmla="*/ 270 w 342"/>
              <a:gd name="T69" fmla="*/ 15 h 381"/>
              <a:gd name="T70" fmla="*/ 288 w 342"/>
              <a:gd name="T71" fmla="*/ 25 h 381"/>
              <a:gd name="T72" fmla="*/ 306 w 342"/>
              <a:gd name="T73" fmla="*/ 36 h 381"/>
              <a:gd name="T74" fmla="*/ 332 w 342"/>
              <a:gd name="T75" fmla="*/ 6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2" h="381">
                <a:moveTo>
                  <a:pt x="342" y="310"/>
                </a:moveTo>
                <a:lnTo>
                  <a:pt x="317" y="339"/>
                </a:lnTo>
                <a:lnTo>
                  <a:pt x="293" y="352"/>
                </a:lnTo>
                <a:lnTo>
                  <a:pt x="269" y="369"/>
                </a:lnTo>
                <a:lnTo>
                  <a:pt x="236" y="378"/>
                </a:lnTo>
                <a:lnTo>
                  <a:pt x="206" y="381"/>
                </a:lnTo>
                <a:lnTo>
                  <a:pt x="176" y="381"/>
                </a:lnTo>
                <a:lnTo>
                  <a:pt x="140" y="376"/>
                </a:lnTo>
                <a:lnTo>
                  <a:pt x="117" y="369"/>
                </a:lnTo>
                <a:lnTo>
                  <a:pt x="83" y="349"/>
                </a:lnTo>
                <a:lnTo>
                  <a:pt x="60" y="331"/>
                </a:lnTo>
                <a:lnTo>
                  <a:pt x="39" y="307"/>
                </a:lnTo>
                <a:lnTo>
                  <a:pt x="29" y="291"/>
                </a:lnTo>
                <a:lnTo>
                  <a:pt x="18" y="274"/>
                </a:lnTo>
                <a:lnTo>
                  <a:pt x="11" y="253"/>
                </a:lnTo>
                <a:lnTo>
                  <a:pt x="5" y="232"/>
                </a:lnTo>
                <a:lnTo>
                  <a:pt x="0" y="211"/>
                </a:lnTo>
                <a:lnTo>
                  <a:pt x="0" y="183"/>
                </a:lnTo>
                <a:lnTo>
                  <a:pt x="3" y="153"/>
                </a:lnTo>
                <a:lnTo>
                  <a:pt x="9" y="129"/>
                </a:lnTo>
                <a:lnTo>
                  <a:pt x="20" y="106"/>
                </a:lnTo>
                <a:lnTo>
                  <a:pt x="29" y="88"/>
                </a:lnTo>
                <a:lnTo>
                  <a:pt x="45" y="67"/>
                </a:lnTo>
                <a:lnTo>
                  <a:pt x="60" y="52"/>
                </a:lnTo>
                <a:lnTo>
                  <a:pt x="68" y="45"/>
                </a:lnTo>
                <a:lnTo>
                  <a:pt x="81" y="36"/>
                </a:lnTo>
                <a:lnTo>
                  <a:pt x="90" y="28"/>
                </a:lnTo>
                <a:lnTo>
                  <a:pt x="117" y="15"/>
                </a:lnTo>
                <a:lnTo>
                  <a:pt x="137" y="7"/>
                </a:lnTo>
                <a:lnTo>
                  <a:pt x="153" y="3"/>
                </a:lnTo>
                <a:lnTo>
                  <a:pt x="177" y="0"/>
                </a:lnTo>
                <a:lnTo>
                  <a:pt x="195" y="0"/>
                </a:lnTo>
                <a:lnTo>
                  <a:pt x="222" y="1"/>
                </a:lnTo>
                <a:lnTo>
                  <a:pt x="240" y="4"/>
                </a:lnTo>
                <a:lnTo>
                  <a:pt x="270" y="15"/>
                </a:lnTo>
                <a:lnTo>
                  <a:pt x="288" y="25"/>
                </a:lnTo>
                <a:lnTo>
                  <a:pt x="306" y="36"/>
                </a:lnTo>
                <a:lnTo>
                  <a:pt x="332" y="60"/>
                </a:lnTo>
              </a:path>
            </a:pathLst>
          </a:custGeom>
          <a:noFill/>
          <a:ln w="12700" cap="flat" cmpd="sng">
            <a:solidFill>
              <a:srgbClr val="FFFF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sp>
        <p:nvSpPr>
          <p:cNvPr id="18" name="Text Box 18"/>
          <p:cNvSpPr txBox="1">
            <a:spLocks noChangeArrowheads="1"/>
          </p:cNvSpPr>
          <p:nvPr/>
        </p:nvSpPr>
        <p:spPr bwMode="auto">
          <a:xfrm>
            <a:off x="2380615" y="5442994"/>
            <a:ext cx="298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914400" eaLnBrk="0" fontAlgn="base" hangingPunct="0">
              <a:lnSpc>
                <a:spcPct val="80000"/>
              </a:lnSpc>
              <a:spcBef>
                <a:spcPct val="50000"/>
              </a:spcBef>
              <a:spcAft>
                <a:spcPct val="0"/>
              </a:spcAft>
            </a:pPr>
            <a:r>
              <a:rPr lang="en-US" altLang="zh-CN" b="1" smtClean="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p:txBody>
      </p:sp>
      <p:sp>
        <p:nvSpPr>
          <p:cNvPr id="19" name="文本框 18"/>
          <p:cNvSpPr txBox="1"/>
          <p:nvPr/>
        </p:nvSpPr>
        <p:spPr>
          <a:xfrm>
            <a:off x="940526" y="808659"/>
            <a:ext cx="7942216" cy="46166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通过寻找最长路径，确定</a:t>
            </a:r>
            <a:r>
              <a:rPr lang="en-US" altLang="zh-CN" sz="2400" dirty="0" smtClean="0">
                <a:latin typeface="宋体" panose="02010600030101010101" pitchFamily="2" charset="-122"/>
                <a:ea typeface="宋体" panose="02010600030101010101" pitchFamily="2" charset="-122"/>
              </a:rPr>
              <a:t>prolog</a:t>
            </a:r>
            <a:r>
              <a:rPr lang="zh-CN" altLang="en-US" sz="2400" dirty="0" smtClean="0">
                <a:latin typeface="宋体" panose="02010600030101010101" pitchFamily="2" charset="-122"/>
                <a:ea typeface="宋体" panose="02010600030101010101" pitchFamily="2" charset="-122"/>
              </a:rPr>
              <a:t>（流水填充阶段的长度）。</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8872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350" y="1857375"/>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3" name="Rectangle 3"/>
          <p:cNvSpPr>
            <a:spLocks noChangeArrowheads="1"/>
          </p:cNvSpPr>
          <p:nvPr/>
        </p:nvSpPr>
        <p:spPr bwMode="auto">
          <a:xfrm>
            <a:off x="260350" y="231140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4" name="Rectangle 4"/>
          <p:cNvSpPr>
            <a:spLocks noChangeArrowheads="1"/>
          </p:cNvSpPr>
          <p:nvPr/>
        </p:nvSpPr>
        <p:spPr bwMode="auto">
          <a:xfrm>
            <a:off x="260350" y="2765425"/>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5" name="Rectangle 5"/>
          <p:cNvSpPr>
            <a:spLocks noChangeArrowheads="1"/>
          </p:cNvSpPr>
          <p:nvPr/>
        </p:nvSpPr>
        <p:spPr bwMode="auto">
          <a:xfrm>
            <a:off x="260350" y="32194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6" name="Rectangle 6"/>
          <p:cNvSpPr>
            <a:spLocks noChangeArrowheads="1"/>
          </p:cNvSpPr>
          <p:nvPr/>
        </p:nvSpPr>
        <p:spPr bwMode="auto">
          <a:xfrm>
            <a:off x="260350" y="3673475"/>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7" name="Rectangle 7"/>
          <p:cNvSpPr>
            <a:spLocks noChangeArrowheads="1"/>
          </p:cNvSpPr>
          <p:nvPr/>
        </p:nvSpPr>
        <p:spPr bwMode="auto">
          <a:xfrm>
            <a:off x="260350" y="412750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8" name="Rectangle 8"/>
          <p:cNvSpPr>
            <a:spLocks noChangeArrowheads="1"/>
          </p:cNvSpPr>
          <p:nvPr/>
        </p:nvSpPr>
        <p:spPr bwMode="auto">
          <a:xfrm>
            <a:off x="260350" y="4581525"/>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9" name="Rectangle 9"/>
          <p:cNvSpPr>
            <a:spLocks noChangeArrowheads="1"/>
          </p:cNvSpPr>
          <p:nvPr/>
        </p:nvSpPr>
        <p:spPr bwMode="auto">
          <a:xfrm>
            <a:off x="260350" y="50355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sp>
        <p:nvSpPr>
          <p:cNvPr id="10" name="Rectangle 10"/>
          <p:cNvSpPr>
            <a:spLocks noChangeArrowheads="1"/>
          </p:cNvSpPr>
          <p:nvPr/>
        </p:nvSpPr>
        <p:spPr bwMode="auto">
          <a:xfrm>
            <a:off x="7931150" y="942975"/>
            <a:ext cx="958850" cy="4545013"/>
          </a:xfrm>
          <a:prstGeom prst="rect">
            <a:avLst/>
          </a:prstGeom>
          <a:solidFill>
            <a:srgbClr val="005C00"/>
          </a:solidFill>
          <a:ln w="5715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1" name="Rectangle 11"/>
          <p:cNvSpPr>
            <a:spLocks noChangeArrowheads="1"/>
          </p:cNvSpPr>
          <p:nvPr/>
        </p:nvSpPr>
        <p:spPr bwMode="auto">
          <a:xfrm>
            <a:off x="1231900" y="942975"/>
            <a:ext cx="6699250" cy="4546600"/>
          </a:xfrm>
          <a:prstGeom prst="rect">
            <a:avLst/>
          </a:prstGeom>
          <a:solidFill>
            <a:srgbClr val="0249FC"/>
          </a:solidFill>
          <a:ln w="5715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12" name="Group 13"/>
          <p:cNvGrpSpPr>
            <a:grpSpLocks/>
          </p:cNvGrpSpPr>
          <p:nvPr/>
        </p:nvGrpSpPr>
        <p:grpSpPr bwMode="auto">
          <a:xfrm>
            <a:off x="3836988" y="993775"/>
            <a:ext cx="5021262" cy="457200"/>
            <a:chOff x="2417" y="626"/>
            <a:chExt cx="3163" cy="288"/>
          </a:xfrm>
        </p:grpSpPr>
        <p:sp>
          <p:nvSpPr>
            <p:cNvPr id="13" name="Rectangle 14"/>
            <p:cNvSpPr>
              <a:spLocks noChangeArrowheads="1"/>
            </p:cNvSpPr>
            <p:nvPr/>
          </p:nvSpPr>
          <p:spPr bwMode="auto">
            <a:xfrm>
              <a:off x="4984" y="626"/>
              <a:ext cx="596" cy="24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14" name="Rectangle 15"/>
            <p:cNvSpPr>
              <a:spLocks noChangeArrowheads="1"/>
            </p:cNvSpPr>
            <p:nvPr/>
          </p:nvSpPr>
          <p:spPr bwMode="auto">
            <a:xfrm>
              <a:off x="2417" y="626"/>
              <a:ext cx="947" cy="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grpSp>
      <p:sp>
        <p:nvSpPr>
          <p:cNvPr id="15" name="Line 16"/>
          <p:cNvSpPr>
            <a:spLocks noChangeShapeType="1"/>
          </p:cNvSpPr>
          <p:nvPr/>
        </p:nvSpPr>
        <p:spPr bwMode="auto">
          <a:xfrm>
            <a:off x="1231900" y="1857375"/>
            <a:ext cx="76581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793115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17" name="Rectangle 18"/>
          <p:cNvSpPr>
            <a:spLocks noChangeArrowheads="1"/>
          </p:cNvSpPr>
          <p:nvPr/>
        </p:nvSpPr>
        <p:spPr bwMode="auto">
          <a:xfrm>
            <a:off x="793115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793115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793115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0" name="Rectangle 21"/>
          <p:cNvSpPr>
            <a:spLocks noChangeArrowheads="1"/>
          </p:cNvSpPr>
          <p:nvPr/>
        </p:nvSpPr>
        <p:spPr bwMode="auto">
          <a:xfrm>
            <a:off x="793115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1" name="Rectangle 22"/>
          <p:cNvSpPr>
            <a:spLocks noChangeArrowheads="1"/>
          </p:cNvSpPr>
          <p:nvPr/>
        </p:nvSpPr>
        <p:spPr bwMode="auto">
          <a:xfrm>
            <a:off x="793115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2" name="Rectangle 23"/>
          <p:cNvSpPr>
            <a:spLocks noChangeArrowheads="1"/>
          </p:cNvSpPr>
          <p:nvPr/>
        </p:nvSpPr>
        <p:spPr bwMode="auto">
          <a:xfrm>
            <a:off x="793115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3" name="Rectangle 24"/>
          <p:cNvSpPr>
            <a:spLocks noChangeArrowheads="1"/>
          </p:cNvSpPr>
          <p:nvPr/>
        </p:nvSpPr>
        <p:spPr bwMode="auto">
          <a:xfrm>
            <a:off x="793115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4" name="Rectangle 25"/>
          <p:cNvSpPr>
            <a:spLocks noChangeArrowheads="1"/>
          </p:cNvSpPr>
          <p:nvPr/>
        </p:nvSpPr>
        <p:spPr bwMode="auto">
          <a:xfrm>
            <a:off x="793115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697230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26" name="Rectangle 27"/>
          <p:cNvSpPr>
            <a:spLocks noChangeArrowheads="1"/>
          </p:cNvSpPr>
          <p:nvPr/>
        </p:nvSpPr>
        <p:spPr bwMode="auto">
          <a:xfrm>
            <a:off x="697230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697230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697230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697230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697230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697230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697230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697230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601345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35" name="Rectangle 36"/>
          <p:cNvSpPr>
            <a:spLocks noChangeArrowheads="1"/>
          </p:cNvSpPr>
          <p:nvPr/>
        </p:nvSpPr>
        <p:spPr bwMode="auto">
          <a:xfrm>
            <a:off x="601345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6" name="Rectangle 37"/>
          <p:cNvSpPr>
            <a:spLocks noChangeArrowheads="1"/>
          </p:cNvSpPr>
          <p:nvPr/>
        </p:nvSpPr>
        <p:spPr bwMode="auto">
          <a:xfrm>
            <a:off x="601345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7" name="Rectangle 38"/>
          <p:cNvSpPr>
            <a:spLocks noChangeArrowheads="1"/>
          </p:cNvSpPr>
          <p:nvPr/>
        </p:nvSpPr>
        <p:spPr bwMode="auto">
          <a:xfrm>
            <a:off x="601345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8" name="Rectangle 39"/>
          <p:cNvSpPr>
            <a:spLocks noChangeArrowheads="1"/>
          </p:cNvSpPr>
          <p:nvPr/>
        </p:nvSpPr>
        <p:spPr bwMode="auto">
          <a:xfrm>
            <a:off x="601345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9" name="Rectangle 40"/>
          <p:cNvSpPr>
            <a:spLocks noChangeArrowheads="1"/>
          </p:cNvSpPr>
          <p:nvPr/>
        </p:nvSpPr>
        <p:spPr bwMode="auto">
          <a:xfrm>
            <a:off x="601345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0" name="Rectangle 41"/>
          <p:cNvSpPr>
            <a:spLocks noChangeArrowheads="1"/>
          </p:cNvSpPr>
          <p:nvPr/>
        </p:nvSpPr>
        <p:spPr bwMode="auto">
          <a:xfrm>
            <a:off x="601345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1" name="Rectangle 42"/>
          <p:cNvSpPr>
            <a:spLocks noChangeArrowheads="1"/>
          </p:cNvSpPr>
          <p:nvPr/>
        </p:nvSpPr>
        <p:spPr bwMode="auto">
          <a:xfrm>
            <a:off x="601345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2" name="Rectangle 43"/>
          <p:cNvSpPr>
            <a:spLocks noChangeArrowheads="1"/>
          </p:cNvSpPr>
          <p:nvPr/>
        </p:nvSpPr>
        <p:spPr bwMode="auto">
          <a:xfrm>
            <a:off x="601345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505460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44" name="Rectangle 45"/>
          <p:cNvSpPr>
            <a:spLocks noChangeArrowheads="1"/>
          </p:cNvSpPr>
          <p:nvPr/>
        </p:nvSpPr>
        <p:spPr bwMode="auto">
          <a:xfrm>
            <a:off x="505460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505460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505460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505460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505460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9" name="Rectangle 50"/>
          <p:cNvSpPr>
            <a:spLocks noChangeArrowheads="1"/>
          </p:cNvSpPr>
          <p:nvPr/>
        </p:nvSpPr>
        <p:spPr bwMode="auto">
          <a:xfrm>
            <a:off x="505460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0" name="Rectangle 51"/>
          <p:cNvSpPr>
            <a:spLocks noChangeArrowheads="1"/>
          </p:cNvSpPr>
          <p:nvPr/>
        </p:nvSpPr>
        <p:spPr bwMode="auto">
          <a:xfrm>
            <a:off x="505460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1" name="Rectangle 52"/>
          <p:cNvSpPr>
            <a:spLocks noChangeArrowheads="1"/>
          </p:cNvSpPr>
          <p:nvPr/>
        </p:nvSpPr>
        <p:spPr bwMode="auto">
          <a:xfrm>
            <a:off x="505460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2" name="Rectangle 53"/>
          <p:cNvSpPr>
            <a:spLocks noChangeArrowheads="1"/>
          </p:cNvSpPr>
          <p:nvPr/>
        </p:nvSpPr>
        <p:spPr bwMode="auto">
          <a:xfrm>
            <a:off x="409575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3" name="Rectangle 54"/>
          <p:cNvSpPr>
            <a:spLocks noChangeArrowheads="1"/>
          </p:cNvSpPr>
          <p:nvPr/>
        </p:nvSpPr>
        <p:spPr bwMode="auto">
          <a:xfrm>
            <a:off x="409575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4" name="Rectangle 55"/>
          <p:cNvSpPr>
            <a:spLocks noChangeArrowheads="1"/>
          </p:cNvSpPr>
          <p:nvPr/>
        </p:nvSpPr>
        <p:spPr bwMode="auto">
          <a:xfrm>
            <a:off x="409575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5" name="Rectangle 56"/>
          <p:cNvSpPr>
            <a:spLocks noChangeArrowheads="1"/>
          </p:cNvSpPr>
          <p:nvPr/>
        </p:nvSpPr>
        <p:spPr bwMode="auto">
          <a:xfrm>
            <a:off x="409575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6" name="Rectangle 57"/>
          <p:cNvSpPr>
            <a:spLocks noChangeArrowheads="1"/>
          </p:cNvSpPr>
          <p:nvPr/>
        </p:nvSpPr>
        <p:spPr bwMode="auto">
          <a:xfrm>
            <a:off x="409575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7" name="Rectangle 58"/>
          <p:cNvSpPr>
            <a:spLocks noChangeArrowheads="1"/>
          </p:cNvSpPr>
          <p:nvPr/>
        </p:nvSpPr>
        <p:spPr bwMode="auto">
          <a:xfrm>
            <a:off x="409575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8" name="Rectangle 59"/>
          <p:cNvSpPr>
            <a:spLocks noChangeArrowheads="1"/>
          </p:cNvSpPr>
          <p:nvPr/>
        </p:nvSpPr>
        <p:spPr bwMode="auto">
          <a:xfrm>
            <a:off x="409575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409575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409575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313690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62" name="Rectangle 63"/>
          <p:cNvSpPr>
            <a:spLocks noChangeArrowheads="1"/>
          </p:cNvSpPr>
          <p:nvPr/>
        </p:nvSpPr>
        <p:spPr bwMode="auto">
          <a:xfrm>
            <a:off x="313690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313690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4" name="Rectangle 65"/>
          <p:cNvSpPr>
            <a:spLocks noChangeArrowheads="1"/>
          </p:cNvSpPr>
          <p:nvPr/>
        </p:nvSpPr>
        <p:spPr bwMode="auto">
          <a:xfrm>
            <a:off x="313690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5" name="Rectangle 66"/>
          <p:cNvSpPr>
            <a:spLocks noChangeArrowheads="1"/>
          </p:cNvSpPr>
          <p:nvPr/>
        </p:nvSpPr>
        <p:spPr bwMode="auto">
          <a:xfrm>
            <a:off x="313690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6" name="Rectangle 67"/>
          <p:cNvSpPr>
            <a:spLocks noChangeArrowheads="1"/>
          </p:cNvSpPr>
          <p:nvPr/>
        </p:nvSpPr>
        <p:spPr bwMode="auto">
          <a:xfrm>
            <a:off x="313690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7" name="Rectangle 68"/>
          <p:cNvSpPr>
            <a:spLocks noChangeArrowheads="1"/>
          </p:cNvSpPr>
          <p:nvPr/>
        </p:nvSpPr>
        <p:spPr bwMode="auto">
          <a:xfrm>
            <a:off x="313690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8" name="Rectangle 69"/>
          <p:cNvSpPr>
            <a:spLocks noChangeArrowheads="1"/>
          </p:cNvSpPr>
          <p:nvPr/>
        </p:nvSpPr>
        <p:spPr bwMode="auto">
          <a:xfrm>
            <a:off x="313690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9" name="Rectangle 70"/>
          <p:cNvSpPr>
            <a:spLocks noChangeArrowheads="1"/>
          </p:cNvSpPr>
          <p:nvPr/>
        </p:nvSpPr>
        <p:spPr bwMode="auto">
          <a:xfrm>
            <a:off x="313690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0" name="Rectangle 71"/>
          <p:cNvSpPr>
            <a:spLocks noChangeArrowheads="1"/>
          </p:cNvSpPr>
          <p:nvPr/>
        </p:nvSpPr>
        <p:spPr bwMode="auto">
          <a:xfrm>
            <a:off x="217805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71" name="Rectangle 72"/>
          <p:cNvSpPr>
            <a:spLocks noChangeArrowheads="1"/>
          </p:cNvSpPr>
          <p:nvPr/>
        </p:nvSpPr>
        <p:spPr bwMode="auto">
          <a:xfrm>
            <a:off x="217805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2" name="Rectangle 73"/>
          <p:cNvSpPr>
            <a:spLocks noChangeArrowheads="1"/>
          </p:cNvSpPr>
          <p:nvPr/>
        </p:nvSpPr>
        <p:spPr bwMode="auto">
          <a:xfrm>
            <a:off x="217805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3" name="Rectangle 74"/>
          <p:cNvSpPr>
            <a:spLocks noChangeArrowheads="1"/>
          </p:cNvSpPr>
          <p:nvPr/>
        </p:nvSpPr>
        <p:spPr bwMode="auto">
          <a:xfrm>
            <a:off x="217805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4" name="Rectangle 75"/>
          <p:cNvSpPr>
            <a:spLocks noChangeArrowheads="1"/>
          </p:cNvSpPr>
          <p:nvPr/>
        </p:nvSpPr>
        <p:spPr bwMode="auto">
          <a:xfrm>
            <a:off x="217805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5" name="Rectangle 76"/>
          <p:cNvSpPr>
            <a:spLocks noChangeArrowheads="1"/>
          </p:cNvSpPr>
          <p:nvPr/>
        </p:nvSpPr>
        <p:spPr bwMode="auto">
          <a:xfrm>
            <a:off x="217805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6" name="Rectangle 77"/>
          <p:cNvSpPr>
            <a:spLocks noChangeArrowheads="1"/>
          </p:cNvSpPr>
          <p:nvPr/>
        </p:nvSpPr>
        <p:spPr bwMode="auto">
          <a:xfrm>
            <a:off x="217805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7" name="Rectangle 78"/>
          <p:cNvSpPr>
            <a:spLocks noChangeArrowheads="1"/>
          </p:cNvSpPr>
          <p:nvPr/>
        </p:nvSpPr>
        <p:spPr bwMode="auto">
          <a:xfrm>
            <a:off x="217805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8" name="Rectangle 79"/>
          <p:cNvSpPr>
            <a:spLocks noChangeArrowheads="1"/>
          </p:cNvSpPr>
          <p:nvPr/>
        </p:nvSpPr>
        <p:spPr bwMode="auto">
          <a:xfrm>
            <a:off x="217805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9" name="Rectangle 80"/>
          <p:cNvSpPr>
            <a:spLocks noChangeArrowheads="1"/>
          </p:cNvSpPr>
          <p:nvPr/>
        </p:nvSpPr>
        <p:spPr bwMode="auto">
          <a:xfrm>
            <a:off x="1219200" y="1403350"/>
            <a:ext cx="958850" cy="454025"/>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sp>
        <p:nvSpPr>
          <p:cNvPr id="80" name="Rectangle 81"/>
          <p:cNvSpPr>
            <a:spLocks noChangeArrowheads="1"/>
          </p:cNvSpPr>
          <p:nvPr/>
        </p:nvSpPr>
        <p:spPr bwMode="auto">
          <a:xfrm>
            <a:off x="1219200" y="18573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1" name="Rectangle 82"/>
          <p:cNvSpPr>
            <a:spLocks noChangeArrowheads="1"/>
          </p:cNvSpPr>
          <p:nvPr/>
        </p:nvSpPr>
        <p:spPr bwMode="auto">
          <a:xfrm>
            <a:off x="1219200" y="23114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2" name="Rectangle 83"/>
          <p:cNvSpPr>
            <a:spLocks noChangeArrowheads="1"/>
          </p:cNvSpPr>
          <p:nvPr/>
        </p:nvSpPr>
        <p:spPr bwMode="auto">
          <a:xfrm>
            <a:off x="1219200" y="27654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Rectangle 84"/>
          <p:cNvSpPr>
            <a:spLocks noChangeArrowheads="1"/>
          </p:cNvSpPr>
          <p:nvPr/>
        </p:nvSpPr>
        <p:spPr bwMode="auto">
          <a:xfrm>
            <a:off x="1219200" y="32194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1219200" y="367347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5" name="Rectangle 86"/>
          <p:cNvSpPr>
            <a:spLocks noChangeArrowheads="1"/>
          </p:cNvSpPr>
          <p:nvPr/>
        </p:nvSpPr>
        <p:spPr bwMode="auto">
          <a:xfrm>
            <a:off x="1219200" y="412750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6" name="Rectangle 87"/>
          <p:cNvSpPr>
            <a:spLocks noChangeArrowheads="1"/>
          </p:cNvSpPr>
          <p:nvPr/>
        </p:nvSpPr>
        <p:spPr bwMode="auto">
          <a:xfrm>
            <a:off x="1219200" y="4581525"/>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7" name="Rectangle 88"/>
          <p:cNvSpPr>
            <a:spLocks noChangeArrowheads="1"/>
          </p:cNvSpPr>
          <p:nvPr/>
        </p:nvSpPr>
        <p:spPr bwMode="auto">
          <a:xfrm>
            <a:off x="1219200" y="5035550"/>
            <a:ext cx="958850" cy="454025"/>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88" name="Group 89"/>
          <p:cNvGrpSpPr>
            <a:grpSpLocks/>
          </p:cNvGrpSpPr>
          <p:nvPr/>
        </p:nvGrpSpPr>
        <p:grpSpPr bwMode="auto">
          <a:xfrm>
            <a:off x="1225550" y="939800"/>
            <a:ext cx="7664450" cy="4549775"/>
            <a:chOff x="772" y="592"/>
            <a:chExt cx="4828" cy="2866"/>
          </a:xfrm>
        </p:grpSpPr>
        <p:sp>
          <p:nvSpPr>
            <p:cNvPr id="89" name="Rectangle 90"/>
            <p:cNvSpPr>
              <a:spLocks noChangeArrowheads="1"/>
            </p:cNvSpPr>
            <p:nvPr/>
          </p:nvSpPr>
          <p:spPr bwMode="auto">
            <a:xfrm>
              <a:off x="772" y="592"/>
              <a:ext cx="4220" cy="2864"/>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90" name="Rectangle 91"/>
            <p:cNvSpPr>
              <a:spLocks noChangeArrowheads="1"/>
            </p:cNvSpPr>
            <p:nvPr/>
          </p:nvSpPr>
          <p:spPr bwMode="auto">
            <a:xfrm>
              <a:off x="4996" y="592"/>
              <a:ext cx="604" cy="2866"/>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Tree>
    <p:extLst>
      <p:ext uri="{BB962C8B-B14F-4D97-AF65-F5344CB8AC3E}">
        <p14:creationId xmlns:p14="http://schemas.microsoft.com/office/powerpoint/2010/main" val="232913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60350" y="982663"/>
            <a:ext cx="8661400" cy="4506912"/>
            <a:chOff x="164" y="619"/>
            <a:chExt cx="5456" cy="2839"/>
          </a:xfrm>
        </p:grpSpPr>
        <p:sp>
          <p:nvSpPr>
            <p:cNvPr id="3" name="Rectangle 4"/>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4" name="Rectangle 5"/>
            <p:cNvSpPr>
              <a:spLocks noChangeArrowheads="1"/>
            </p:cNvSpPr>
            <p:nvPr/>
          </p:nvSpPr>
          <p:spPr bwMode="auto">
            <a:xfrm>
              <a:off x="4996"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5" name="Rectangle 6"/>
            <p:cNvSpPr>
              <a:spLocks noChangeArrowheads="1"/>
            </p:cNvSpPr>
            <p:nvPr/>
          </p:nvSpPr>
          <p:spPr bwMode="auto">
            <a:xfrm>
              <a:off x="4392"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6" name="Rectangle 7"/>
            <p:cNvSpPr>
              <a:spLocks noChangeArrowheads="1"/>
            </p:cNvSpPr>
            <p:nvPr/>
          </p:nvSpPr>
          <p:spPr bwMode="auto">
            <a:xfrm>
              <a:off x="3788"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7" name="Rectangle 8"/>
            <p:cNvSpPr>
              <a:spLocks noChangeArrowheads="1"/>
            </p:cNvSpPr>
            <p:nvPr/>
          </p:nvSpPr>
          <p:spPr bwMode="auto">
            <a:xfrm>
              <a:off x="3184"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 name="Rectangle 9"/>
            <p:cNvSpPr>
              <a:spLocks noChangeArrowheads="1"/>
            </p:cNvSpPr>
            <p:nvPr/>
          </p:nvSpPr>
          <p:spPr bwMode="auto">
            <a:xfrm>
              <a:off x="2580"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 name="Rectangle 10"/>
            <p:cNvSpPr>
              <a:spLocks noChangeArrowheads="1"/>
            </p:cNvSpPr>
            <p:nvPr/>
          </p:nvSpPr>
          <p:spPr bwMode="auto">
            <a:xfrm>
              <a:off x="1976"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10" name="Rectangle 11"/>
            <p:cNvSpPr>
              <a:spLocks noChangeArrowheads="1"/>
            </p:cNvSpPr>
            <p:nvPr/>
          </p:nvSpPr>
          <p:spPr bwMode="auto">
            <a:xfrm>
              <a:off x="1372"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p>
          </p:txBody>
        </p:sp>
        <p:sp>
          <p:nvSpPr>
            <p:cNvPr id="11" name="Rectangle 12"/>
            <p:cNvSpPr>
              <a:spLocks noChangeArrowheads="1"/>
            </p:cNvSpPr>
            <p:nvPr/>
          </p:nvSpPr>
          <p:spPr bwMode="auto">
            <a:xfrm>
              <a:off x="4996"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2" name="Rectangle 13"/>
            <p:cNvSpPr>
              <a:spLocks noChangeArrowheads="1"/>
            </p:cNvSpPr>
            <p:nvPr/>
          </p:nvSpPr>
          <p:spPr bwMode="auto">
            <a:xfrm>
              <a:off x="4392"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3" name="Rectangle 14"/>
            <p:cNvSpPr>
              <a:spLocks noChangeArrowheads="1"/>
            </p:cNvSpPr>
            <p:nvPr/>
          </p:nvSpPr>
          <p:spPr bwMode="auto">
            <a:xfrm>
              <a:off x="3788"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3184"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2580"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1976"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1372"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768" y="288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768" y="316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0" name="Rectangle 21"/>
            <p:cNvSpPr>
              <a:spLocks noChangeArrowheads="1"/>
            </p:cNvSpPr>
            <p:nvPr/>
          </p:nvSpPr>
          <p:spPr bwMode="auto">
            <a:xfrm>
              <a:off x="4996" y="116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21" name="Rectangle 22"/>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22" name="Rectangle 23"/>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23" name="Rectangle 24"/>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24" name="Rectangle 25"/>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25" name="Rectangle 26"/>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26" name="Rectangle 27"/>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27" name="Rectangle 28"/>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28" name="Rectangle 29"/>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sp>
          <p:nvSpPr>
            <p:cNvPr id="29" name="Rectangle 30"/>
            <p:cNvSpPr>
              <a:spLocks noChangeArrowheads="1"/>
            </p:cNvSpPr>
            <p:nvPr/>
          </p:nvSpPr>
          <p:spPr bwMode="auto">
            <a:xfrm>
              <a:off x="4392"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3788"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3184"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2580"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1976"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1372"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5" name="Rectangle 36"/>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36" name="Rectangle 37"/>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37" name="Rectangle 38"/>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38" name="Rectangle 39"/>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39" name="Rectangle 40"/>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40" name="Rectangle 41"/>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41" name="Rectangle 42"/>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sp>
          <p:nvSpPr>
            <p:cNvPr id="42" name="Rectangle 43"/>
            <p:cNvSpPr>
              <a:spLocks noChangeArrowheads="1"/>
            </p:cNvSpPr>
            <p:nvPr/>
          </p:nvSpPr>
          <p:spPr bwMode="auto">
            <a:xfrm>
              <a:off x="768"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4961" y="619"/>
              <a:ext cx="659" cy="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p>
          </p:txBody>
        </p:sp>
        <p:sp>
          <p:nvSpPr>
            <p:cNvPr id="44" name="Rectangle 45"/>
            <p:cNvSpPr>
              <a:spLocks noChangeArrowheads="1"/>
            </p:cNvSpPr>
            <p:nvPr/>
          </p:nvSpPr>
          <p:spPr bwMode="auto">
            <a:xfrm>
              <a:off x="2421" y="619"/>
              <a:ext cx="947" cy="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p>
          </p:txBody>
        </p:sp>
        <p:sp>
          <p:nvSpPr>
            <p:cNvPr id="45" name="Rectangle 46"/>
            <p:cNvSpPr>
              <a:spLocks noChangeArrowheads="1"/>
            </p:cNvSpPr>
            <p:nvPr/>
          </p:nvSpPr>
          <p:spPr bwMode="auto">
            <a:xfrm>
              <a:off x="4996"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6" name="Rectangle 47"/>
            <p:cNvSpPr>
              <a:spLocks noChangeArrowheads="1"/>
            </p:cNvSpPr>
            <p:nvPr/>
          </p:nvSpPr>
          <p:spPr bwMode="auto">
            <a:xfrm>
              <a:off x="4392"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7" name="Rectangle 48"/>
            <p:cNvSpPr>
              <a:spLocks noChangeArrowheads="1"/>
            </p:cNvSpPr>
            <p:nvPr/>
          </p:nvSpPr>
          <p:spPr bwMode="auto">
            <a:xfrm>
              <a:off x="3788"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8" name="Rectangle 49"/>
            <p:cNvSpPr>
              <a:spLocks noChangeArrowheads="1"/>
            </p:cNvSpPr>
            <p:nvPr/>
          </p:nvSpPr>
          <p:spPr bwMode="auto">
            <a:xfrm>
              <a:off x="3184"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9" name="Rectangle 50"/>
            <p:cNvSpPr>
              <a:spLocks noChangeArrowheads="1"/>
            </p:cNvSpPr>
            <p:nvPr/>
          </p:nvSpPr>
          <p:spPr bwMode="auto">
            <a:xfrm>
              <a:off x="2580"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50" name="Rectangle 51"/>
            <p:cNvSpPr>
              <a:spLocks noChangeArrowheads="1"/>
            </p:cNvSpPr>
            <p:nvPr/>
          </p:nvSpPr>
          <p:spPr bwMode="auto">
            <a:xfrm>
              <a:off x="1976"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51" name="Rectangle 52"/>
            <p:cNvSpPr>
              <a:spLocks noChangeArrowheads="1"/>
            </p:cNvSpPr>
            <p:nvPr/>
          </p:nvSpPr>
          <p:spPr bwMode="auto">
            <a:xfrm>
              <a:off x="1372"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p>
          </p:txBody>
        </p:sp>
        <p:sp>
          <p:nvSpPr>
            <p:cNvPr id="52" name="Rectangle 53"/>
            <p:cNvSpPr>
              <a:spLocks noChangeArrowheads="1"/>
            </p:cNvSpPr>
            <p:nvPr/>
          </p:nvSpPr>
          <p:spPr bwMode="auto">
            <a:xfrm>
              <a:off x="4996"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3" name="Rectangle 54"/>
            <p:cNvSpPr>
              <a:spLocks noChangeArrowheads="1"/>
            </p:cNvSpPr>
            <p:nvPr/>
          </p:nvSpPr>
          <p:spPr bwMode="auto">
            <a:xfrm>
              <a:off x="4996"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4" name="Rectangle 55"/>
            <p:cNvSpPr>
              <a:spLocks noChangeArrowheads="1"/>
            </p:cNvSpPr>
            <p:nvPr/>
          </p:nvSpPr>
          <p:spPr bwMode="auto">
            <a:xfrm>
              <a:off x="4392"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5" name="Rectangle 56"/>
            <p:cNvSpPr>
              <a:spLocks noChangeArrowheads="1"/>
            </p:cNvSpPr>
            <p:nvPr/>
          </p:nvSpPr>
          <p:spPr bwMode="auto">
            <a:xfrm>
              <a:off x="4392"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6" name="Rectangle 57"/>
            <p:cNvSpPr>
              <a:spLocks noChangeArrowheads="1"/>
            </p:cNvSpPr>
            <p:nvPr/>
          </p:nvSpPr>
          <p:spPr bwMode="auto">
            <a:xfrm>
              <a:off x="3788"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7" name="Rectangle 58"/>
            <p:cNvSpPr>
              <a:spLocks noChangeArrowheads="1"/>
            </p:cNvSpPr>
            <p:nvPr/>
          </p:nvSpPr>
          <p:spPr bwMode="auto">
            <a:xfrm>
              <a:off x="3788"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8" name="Rectangle 59"/>
            <p:cNvSpPr>
              <a:spLocks noChangeArrowheads="1"/>
            </p:cNvSpPr>
            <p:nvPr/>
          </p:nvSpPr>
          <p:spPr bwMode="auto">
            <a:xfrm>
              <a:off x="3184"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3184"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3184"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2580"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2580"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2580"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4" name="Rectangle 65"/>
            <p:cNvSpPr>
              <a:spLocks noChangeArrowheads="1"/>
            </p:cNvSpPr>
            <p:nvPr/>
          </p:nvSpPr>
          <p:spPr bwMode="auto">
            <a:xfrm>
              <a:off x="1976"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5" name="Rectangle 66"/>
            <p:cNvSpPr>
              <a:spLocks noChangeArrowheads="1"/>
            </p:cNvSpPr>
            <p:nvPr/>
          </p:nvSpPr>
          <p:spPr bwMode="auto">
            <a:xfrm>
              <a:off x="1976"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6" name="Rectangle 67"/>
            <p:cNvSpPr>
              <a:spLocks noChangeArrowheads="1"/>
            </p:cNvSpPr>
            <p:nvPr/>
          </p:nvSpPr>
          <p:spPr bwMode="auto">
            <a:xfrm>
              <a:off x="1976"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7" name="Rectangle 68"/>
            <p:cNvSpPr>
              <a:spLocks noChangeArrowheads="1"/>
            </p:cNvSpPr>
            <p:nvPr/>
          </p:nvSpPr>
          <p:spPr bwMode="auto">
            <a:xfrm>
              <a:off x="1372"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8" name="Rectangle 69"/>
            <p:cNvSpPr>
              <a:spLocks noChangeArrowheads="1"/>
            </p:cNvSpPr>
            <p:nvPr/>
          </p:nvSpPr>
          <p:spPr bwMode="auto">
            <a:xfrm>
              <a:off x="1372"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9" name="Rectangle 70"/>
            <p:cNvSpPr>
              <a:spLocks noChangeArrowheads="1"/>
            </p:cNvSpPr>
            <p:nvPr/>
          </p:nvSpPr>
          <p:spPr bwMode="auto">
            <a:xfrm>
              <a:off x="1372"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0" name="Rectangle 71"/>
            <p:cNvSpPr>
              <a:spLocks noChangeArrowheads="1"/>
            </p:cNvSpPr>
            <p:nvPr/>
          </p:nvSpPr>
          <p:spPr bwMode="auto">
            <a:xfrm>
              <a:off x="768"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1" name="Rectangle 72"/>
            <p:cNvSpPr>
              <a:spLocks noChangeArrowheads="1"/>
            </p:cNvSpPr>
            <p:nvPr/>
          </p:nvSpPr>
          <p:spPr bwMode="auto">
            <a:xfrm>
              <a:off x="768"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2" name="Rectangle 73"/>
            <p:cNvSpPr>
              <a:spLocks noChangeArrowheads="1"/>
            </p:cNvSpPr>
            <p:nvPr/>
          </p:nvSpPr>
          <p:spPr bwMode="auto">
            <a:xfrm>
              <a:off x="768"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3" name="Rectangle 74"/>
            <p:cNvSpPr>
              <a:spLocks noChangeArrowheads="1"/>
            </p:cNvSpPr>
            <p:nvPr/>
          </p:nvSpPr>
          <p:spPr bwMode="auto">
            <a:xfrm>
              <a:off x="768"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4" name="Rectangle 75"/>
            <p:cNvSpPr>
              <a:spLocks noChangeArrowheads="1"/>
            </p:cNvSpPr>
            <p:nvPr/>
          </p:nvSpPr>
          <p:spPr bwMode="auto">
            <a:xfrm>
              <a:off x="1368" y="203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5" name="Rectangle 76"/>
            <p:cNvSpPr>
              <a:spLocks noChangeArrowheads="1"/>
            </p:cNvSpPr>
            <p:nvPr/>
          </p:nvSpPr>
          <p:spPr bwMode="auto">
            <a:xfrm>
              <a:off x="4996"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76" name="Rectangle 77"/>
            <p:cNvSpPr>
              <a:spLocks noChangeArrowheads="1"/>
            </p:cNvSpPr>
            <p:nvPr/>
          </p:nvSpPr>
          <p:spPr bwMode="auto">
            <a:xfrm>
              <a:off x="4392"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77" name="Rectangle 78"/>
            <p:cNvSpPr>
              <a:spLocks noChangeArrowheads="1"/>
            </p:cNvSpPr>
            <p:nvPr/>
          </p:nvSpPr>
          <p:spPr bwMode="auto">
            <a:xfrm>
              <a:off x="3788"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78" name="Rectangle 79"/>
            <p:cNvSpPr>
              <a:spLocks noChangeArrowheads="1"/>
            </p:cNvSpPr>
            <p:nvPr/>
          </p:nvSpPr>
          <p:spPr bwMode="auto">
            <a:xfrm>
              <a:off x="4996"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79" name="Rectangle 80"/>
            <p:cNvSpPr>
              <a:spLocks noChangeArrowheads="1"/>
            </p:cNvSpPr>
            <p:nvPr/>
          </p:nvSpPr>
          <p:spPr bwMode="auto">
            <a:xfrm>
              <a:off x="4392"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0" name="Rectangle 81"/>
            <p:cNvSpPr>
              <a:spLocks noChangeArrowheads="1"/>
            </p:cNvSpPr>
            <p:nvPr/>
          </p:nvSpPr>
          <p:spPr bwMode="auto">
            <a:xfrm>
              <a:off x="3788"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1" name="Rectangle 82"/>
            <p:cNvSpPr>
              <a:spLocks noChangeArrowheads="1"/>
            </p:cNvSpPr>
            <p:nvPr/>
          </p:nvSpPr>
          <p:spPr bwMode="auto">
            <a:xfrm>
              <a:off x="3184"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2" name="Rectangle 83"/>
            <p:cNvSpPr>
              <a:spLocks noChangeArrowheads="1"/>
            </p:cNvSpPr>
            <p:nvPr/>
          </p:nvSpPr>
          <p:spPr bwMode="auto">
            <a:xfrm>
              <a:off x="2580"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3" name="Rectangle 84"/>
            <p:cNvSpPr>
              <a:spLocks noChangeArrowheads="1"/>
            </p:cNvSpPr>
            <p:nvPr/>
          </p:nvSpPr>
          <p:spPr bwMode="auto">
            <a:xfrm>
              <a:off x="1976"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4" name="Rectangle 85"/>
            <p:cNvSpPr>
              <a:spLocks noChangeArrowheads="1"/>
            </p:cNvSpPr>
            <p:nvPr/>
          </p:nvSpPr>
          <p:spPr bwMode="auto">
            <a:xfrm>
              <a:off x="768"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85" name="Group 86"/>
          <p:cNvGrpSpPr>
            <a:grpSpLocks/>
          </p:cNvGrpSpPr>
          <p:nvPr/>
        </p:nvGrpSpPr>
        <p:grpSpPr bwMode="auto">
          <a:xfrm>
            <a:off x="1219200" y="4581525"/>
            <a:ext cx="7670800" cy="454025"/>
            <a:chOff x="768" y="2886"/>
            <a:chExt cx="4832" cy="286"/>
          </a:xfrm>
        </p:grpSpPr>
        <p:sp>
          <p:nvSpPr>
            <p:cNvPr id="86" name="Rectangle 87"/>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7" name="Rectangle 88"/>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8" name="Rectangle 89"/>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9" name="Rectangle 90"/>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0" name="Rectangle 91"/>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1" name="Rectangle 92"/>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94" name="Group 95"/>
          <p:cNvGrpSpPr>
            <a:grpSpLocks/>
          </p:cNvGrpSpPr>
          <p:nvPr/>
        </p:nvGrpSpPr>
        <p:grpSpPr bwMode="auto">
          <a:xfrm>
            <a:off x="1219200" y="5035550"/>
            <a:ext cx="7670800" cy="454025"/>
            <a:chOff x="768" y="3172"/>
            <a:chExt cx="4832" cy="286"/>
          </a:xfrm>
        </p:grpSpPr>
        <p:sp>
          <p:nvSpPr>
            <p:cNvPr id="95" name="Rectangle 96"/>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8" name="Rectangle 99"/>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9" name="Rectangle 100"/>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00" name="Rectangle 101"/>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01" name="Rectangle 102"/>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02" name="Rectangle 103"/>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grpSp>
        <p:nvGrpSpPr>
          <p:cNvPr id="103" name="Group 104"/>
          <p:cNvGrpSpPr>
            <a:grpSpLocks/>
          </p:cNvGrpSpPr>
          <p:nvPr/>
        </p:nvGrpSpPr>
        <p:grpSpPr bwMode="auto">
          <a:xfrm>
            <a:off x="6013450" y="3673475"/>
            <a:ext cx="2876550" cy="454025"/>
            <a:chOff x="3788" y="2314"/>
            <a:chExt cx="1812" cy="286"/>
          </a:xfrm>
        </p:grpSpPr>
        <p:sp>
          <p:nvSpPr>
            <p:cNvPr id="104" name="Rectangle 105"/>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05" name="Rectangle 106"/>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06" name="Rectangle 107"/>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107" name="Rectangle 108"/>
          <p:cNvSpPr>
            <a:spLocks noChangeArrowheads="1"/>
          </p:cNvSpPr>
          <p:nvPr/>
        </p:nvSpPr>
        <p:spPr bwMode="auto">
          <a:xfrm>
            <a:off x="7931150" y="185102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grpSp>
        <p:nvGrpSpPr>
          <p:cNvPr id="108" name="Group 109"/>
          <p:cNvGrpSpPr>
            <a:grpSpLocks/>
          </p:cNvGrpSpPr>
          <p:nvPr/>
        </p:nvGrpSpPr>
        <p:grpSpPr bwMode="auto">
          <a:xfrm>
            <a:off x="3136900" y="3219450"/>
            <a:ext cx="5753100" cy="454025"/>
            <a:chOff x="1976" y="2028"/>
            <a:chExt cx="3624" cy="286"/>
          </a:xfrm>
        </p:grpSpPr>
        <p:sp>
          <p:nvSpPr>
            <p:cNvPr id="109" name="Rectangle 110"/>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10" name="Rectangle 111"/>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11" name="Rectangle 112"/>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12" name="Rectangle 113"/>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13" name="Rectangle 114"/>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114" name="Rectangle 115"/>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grpSp>
        <p:nvGrpSpPr>
          <p:cNvPr id="115" name="Group 116"/>
          <p:cNvGrpSpPr>
            <a:grpSpLocks/>
          </p:cNvGrpSpPr>
          <p:nvPr/>
        </p:nvGrpSpPr>
        <p:grpSpPr bwMode="auto">
          <a:xfrm>
            <a:off x="1219200" y="942975"/>
            <a:ext cx="7670800" cy="4546600"/>
            <a:chOff x="768" y="594"/>
            <a:chExt cx="4832" cy="2864"/>
          </a:xfrm>
        </p:grpSpPr>
        <p:sp>
          <p:nvSpPr>
            <p:cNvPr id="116" name="Line 117"/>
            <p:cNvSpPr>
              <a:spLocks noChangeShapeType="1"/>
            </p:cNvSpPr>
            <p:nvPr/>
          </p:nvSpPr>
          <p:spPr bwMode="auto">
            <a:xfrm>
              <a:off x="768" y="1170"/>
              <a:ext cx="4832"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17" name="Rectangle 118"/>
            <p:cNvSpPr>
              <a:spLocks noChangeArrowheads="1"/>
            </p:cNvSpPr>
            <p:nvPr/>
          </p:nvSpPr>
          <p:spPr bwMode="auto">
            <a:xfrm>
              <a:off x="4996" y="594"/>
              <a:ext cx="604" cy="286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18" name="Line 119"/>
            <p:cNvSpPr>
              <a:spLocks noChangeShapeType="1"/>
            </p:cNvSpPr>
            <p:nvPr/>
          </p:nvSpPr>
          <p:spPr bwMode="auto">
            <a:xfrm>
              <a:off x="768" y="1170"/>
              <a:ext cx="0" cy="2288"/>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119" name="Group 121"/>
          <p:cNvGrpSpPr>
            <a:grpSpLocks/>
          </p:cNvGrpSpPr>
          <p:nvPr/>
        </p:nvGrpSpPr>
        <p:grpSpPr bwMode="auto">
          <a:xfrm>
            <a:off x="5456242" y="5594350"/>
            <a:ext cx="3413128" cy="893763"/>
            <a:chOff x="3437" y="3524"/>
            <a:chExt cx="2150" cy="563"/>
          </a:xfrm>
        </p:grpSpPr>
        <p:sp>
          <p:nvSpPr>
            <p:cNvPr id="120" name="Freeform 122"/>
            <p:cNvSpPr>
              <a:spLocks/>
            </p:cNvSpPr>
            <p:nvPr/>
          </p:nvSpPr>
          <p:spPr bwMode="auto">
            <a:xfrm>
              <a:off x="3700" y="3524"/>
              <a:ext cx="1887" cy="563"/>
            </a:xfrm>
            <a:custGeom>
              <a:avLst/>
              <a:gdLst>
                <a:gd name="T0" fmla="*/ 0 w 1887"/>
                <a:gd name="T1" fmla="*/ 563 h 563"/>
                <a:gd name="T2" fmla="*/ 1487 w 1887"/>
                <a:gd name="T3" fmla="*/ 388 h 563"/>
                <a:gd name="T4" fmla="*/ 1887 w 1887"/>
                <a:gd name="T5" fmla="*/ 0 h 563"/>
              </a:gdLst>
              <a:ahLst/>
              <a:cxnLst>
                <a:cxn ang="0">
                  <a:pos x="T0" y="T1"/>
                </a:cxn>
                <a:cxn ang="0">
                  <a:pos x="T2" y="T3"/>
                </a:cxn>
                <a:cxn ang="0">
                  <a:pos x="T4" y="T5"/>
                </a:cxn>
              </a:cxnLst>
              <a:rect l="0" t="0" r="r" b="b"/>
              <a:pathLst>
                <a:path w="1887" h="563">
                  <a:moveTo>
                    <a:pt x="0" y="563"/>
                  </a:moveTo>
                  <a:cubicBezTo>
                    <a:pt x="248" y="536"/>
                    <a:pt x="1173" y="482"/>
                    <a:pt x="1487" y="388"/>
                  </a:cubicBezTo>
                  <a:cubicBezTo>
                    <a:pt x="1801" y="294"/>
                    <a:pt x="1804" y="81"/>
                    <a:pt x="1887" y="0"/>
                  </a:cubicBezTo>
                </a:path>
              </a:pathLst>
            </a:custGeom>
            <a:noFill/>
            <a:ln w="12700" cap="flat" cmpd="sng">
              <a:solidFill>
                <a:srgbClr val="FFFFFF"/>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21" name="Text Box 123"/>
            <p:cNvSpPr txBox="1">
              <a:spLocks noChangeArrowheads="1"/>
            </p:cNvSpPr>
            <p:nvPr/>
          </p:nvSpPr>
          <p:spPr bwMode="auto">
            <a:xfrm>
              <a:off x="3437" y="3648"/>
              <a:ext cx="161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r>
                <a:rPr kumimoji="0" lang="zh-CN" altLang="en-US"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指令的目标地址</a:t>
              </a:r>
              <a:endParaRPr kumimoji="0" lang="en-US" altLang="zh-CN" sz="24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2577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left)">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left)">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left)">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500"/>
                                        <p:tgtEl>
                                          <p:spTgt spid="1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wipe(left)">
                                      <p:cBhvr>
                                        <p:cTn id="3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60350" y="1403350"/>
            <a:ext cx="8629650" cy="4086225"/>
            <a:chOff x="164" y="884"/>
            <a:chExt cx="5436" cy="2574"/>
          </a:xfrm>
        </p:grpSpPr>
        <p:grpSp>
          <p:nvGrpSpPr>
            <p:cNvPr id="3" name="Group 4"/>
            <p:cNvGrpSpPr>
              <a:grpSpLocks/>
            </p:cNvGrpSpPr>
            <p:nvPr/>
          </p:nvGrpSpPr>
          <p:grpSpPr bwMode="auto">
            <a:xfrm>
              <a:off x="164" y="1170"/>
              <a:ext cx="604" cy="2288"/>
              <a:chOff x="164" y="1170"/>
              <a:chExt cx="604" cy="2288"/>
            </a:xfrm>
          </p:grpSpPr>
          <p:sp>
            <p:nvSpPr>
              <p:cNvPr id="83"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84"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85"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86"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7"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88"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89"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90"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4" name="Rectangle 13"/>
            <p:cNvSpPr>
              <a:spLocks noChangeArrowheads="1"/>
            </p:cNvSpPr>
            <p:nvPr/>
          </p:nvSpPr>
          <p:spPr bwMode="auto">
            <a:xfrm>
              <a:off x="4996" y="1170"/>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5" name="Rectangle 14"/>
            <p:cNvSpPr>
              <a:spLocks noChangeArrowheads="1"/>
            </p:cNvSpPr>
            <p:nvPr/>
          </p:nvSpPr>
          <p:spPr bwMode="auto">
            <a:xfrm>
              <a:off x="4996"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 name="Rectangle 15"/>
            <p:cNvSpPr>
              <a:spLocks noChangeArrowheads="1"/>
            </p:cNvSpPr>
            <p:nvPr/>
          </p:nvSpPr>
          <p:spPr bwMode="auto">
            <a:xfrm>
              <a:off x="4996"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7" name="Rectangle 16"/>
            <p:cNvSpPr>
              <a:spLocks noChangeArrowheads="1"/>
            </p:cNvSpPr>
            <p:nvPr/>
          </p:nvSpPr>
          <p:spPr bwMode="auto">
            <a:xfrm>
              <a:off x="4392"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 name="Rectangle 17"/>
            <p:cNvSpPr>
              <a:spLocks noChangeArrowheads="1"/>
            </p:cNvSpPr>
            <p:nvPr/>
          </p:nvSpPr>
          <p:spPr bwMode="auto">
            <a:xfrm>
              <a:off x="4392"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9" name="Rectangle 18"/>
            <p:cNvSpPr>
              <a:spLocks noChangeArrowheads="1"/>
            </p:cNvSpPr>
            <p:nvPr/>
          </p:nvSpPr>
          <p:spPr bwMode="auto">
            <a:xfrm>
              <a:off x="4392"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 name="Rectangle 19"/>
            <p:cNvSpPr>
              <a:spLocks noChangeArrowheads="1"/>
            </p:cNvSpPr>
            <p:nvPr/>
          </p:nvSpPr>
          <p:spPr bwMode="auto">
            <a:xfrm>
              <a:off x="3788"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1" name="Rectangle 20"/>
            <p:cNvSpPr>
              <a:spLocks noChangeArrowheads="1"/>
            </p:cNvSpPr>
            <p:nvPr/>
          </p:nvSpPr>
          <p:spPr bwMode="auto">
            <a:xfrm>
              <a:off x="3788"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12" name="Group 21"/>
            <p:cNvGrpSpPr>
              <a:grpSpLocks/>
            </p:cNvGrpSpPr>
            <p:nvPr/>
          </p:nvGrpSpPr>
          <p:grpSpPr bwMode="auto">
            <a:xfrm>
              <a:off x="3788" y="2314"/>
              <a:ext cx="1812" cy="286"/>
              <a:chOff x="3788" y="2314"/>
              <a:chExt cx="1812" cy="286"/>
            </a:xfrm>
          </p:grpSpPr>
          <p:sp>
            <p:nvSpPr>
              <p:cNvPr id="80"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2"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13" name="Rectangle 25"/>
            <p:cNvSpPr>
              <a:spLocks noChangeArrowheads="1"/>
            </p:cNvSpPr>
            <p:nvPr/>
          </p:nvSpPr>
          <p:spPr bwMode="auto">
            <a:xfrm>
              <a:off x="3788"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26"/>
            <p:cNvSpPr>
              <a:spLocks noChangeArrowheads="1"/>
            </p:cNvSpPr>
            <p:nvPr/>
          </p:nvSpPr>
          <p:spPr bwMode="auto">
            <a:xfrm>
              <a:off x="3184"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27"/>
            <p:cNvSpPr>
              <a:spLocks noChangeArrowheads="1"/>
            </p:cNvSpPr>
            <p:nvPr/>
          </p:nvSpPr>
          <p:spPr bwMode="auto">
            <a:xfrm>
              <a:off x="3184"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28"/>
            <p:cNvSpPr>
              <a:spLocks noChangeArrowheads="1"/>
            </p:cNvSpPr>
            <p:nvPr/>
          </p:nvSpPr>
          <p:spPr bwMode="auto">
            <a:xfrm>
              <a:off x="3184"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29"/>
            <p:cNvSpPr>
              <a:spLocks noChangeArrowheads="1"/>
            </p:cNvSpPr>
            <p:nvPr/>
          </p:nvSpPr>
          <p:spPr bwMode="auto">
            <a:xfrm>
              <a:off x="3184"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30"/>
            <p:cNvSpPr>
              <a:spLocks noChangeArrowheads="1"/>
            </p:cNvSpPr>
            <p:nvPr/>
          </p:nvSpPr>
          <p:spPr bwMode="auto">
            <a:xfrm>
              <a:off x="2580"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31"/>
            <p:cNvSpPr>
              <a:spLocks noChangeArrowheads="1"/>
            </p:cNvSpPr>
            <p:nvPr/>
          </p:nvSpPr>
          <p:spPr bwMode="auto">
            <a:xfrm>
              <a:off x="2580"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0" name="Rectangle 32"/>
            <p:cNvSpPr>
              <a:spLocks noChangeArrowheads="1"/>
            </p:cNvSpPr>
            <p:nvPr/>
          </p:nvSpPr>
          <p:spPr bwMode="auto">
            <a:xfrm>
              <a:off x="2580"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1" name="Rectangle 33"/>
            <p:cNvSpPr>
              <a:spLocks noChangeArrowheads="1"/>
            </p:cNvSpPr>
            <p:nvPr/>
          </p:nvSpPr>
          <p:spPr bwMode="auto">
            <a:xfrm>
              <a:off x="2580"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2" name="Rectangle 34"/>
            <p:cNvSpPr>
              <a:spLocks noChangeArrowheads="1"/>
            </p:cNvSpPr>
            <p:nvPr/>
          </p:nvSpPr>
          <p:spPr bwMode="auto">
            <a:xfrm>
              <a:off x="1976"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3" name="Rectangle 35"/>
            <p:cNvSpPr>
              <a:spLocks noChangeArrowheads="1"/>
            </p:cNvSpPr>
            <p:nvPr/>
          </p:nvSpPr>
          <p:spPr bwMode="auto">
            <a:xfrm>
              <a:off x="1976"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4" name="Group 36"/>
            <p:cNvGrpSpPr>
              <a:grpSpLocks/>
            </p:cNvGrpSpPr>
            <p:nvPr/>
          </p:nvGrpSpPr>
          <p:grpSpPr bwMode="auto">
            <a:xfrm>
              <a:off x="1976" y="2028"/>
              <a:ext cx="3624" cy="286"/>
              <a:chOff x="1976" y="2028"/>
              <a:chExt cx="3624" cy="286"/>
            </a:xfrm>
          </p:grpSpPr>
          <p:sp>
            <p:nvSpPr>
              <p:cNvPr id="74"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7"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25" name="Rectangle 43"/>
            <p:cNvSpPr>
              <a:spLocks noChangeArrowheads="1"/>
            </p:cNvSpPr>
            <p:nvPr/>
          </p:nvSpPr>
          <p:spPr bwMode="auto">
            <a:xfrm>
              <a:off x="1976"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44"/>
            <p:cNvSpPr>
              <a:spLocks noChangeArrowheads="1"/>
            </p:cNvSpPr>
            <p:nvPr/>
          </p:nvSpPr>
          <p:spPr bwMode="auto">
            <a:xfrm>
              <a:off x="1976"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45"/>
            <p:cNvSpPr>
              <a:spLocks noChangeArrowheads="1"/>
            </p:cNvSpPr>
            <p:nvPr/>
          </p:nvSpPr>
          <p:spPr bwMode="auto">
            <a:xfrm>
              <a:off x="1372"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46"/>
            <p:cNvSpPr>
              <a:spLocks noChangeArrowheads="1"/>
            </p:cNvSpPr>
            <p:nvPr/>
          </p:nvSpPr>
          <p:spPr bwMode="auto">
            <a:xfrm>
              <a:off x="1372"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47"/>
            <p:cNvSpPr>
              <a:spLocks noChangeArrowheads="1"/>
            </p:cNvSpPr>
            <p:nvPr/>
          </p:nvSpPr>
          <p:spPr bwMode="auto">
            <a:xfrm>
              <a:off x="1372"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48"/>
            <p:cNvSpPr>
              <a:spLocks noChangeArrowheads="1"/>
            </p:cNvSpPr>
            <p:nvPr/>
          </p:nvSpPr>
          <p:spPr bwMode="auto">
            <a:xfrm>
              <a:off x="1372"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49"/>
            <p:cNvSpPr>
              <a:spLocks noChangeArrowheads="1"/>
            </p:cNvSpPr>
            <p:nvPr/>
          </p:nvSpPr>
          <p:spPr bwMode="auto">
            <a:xfrm>
              <a:off x="1372"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2" name="Group 50"/>
            <p:cNvGrpSpPr>
              <a:grpSpLocks/>
            </p:cNvGrpSpPr>
            <p:nvPr/>
          </p:nvGrpSpPr>
          <p:grpSpPr bwMode="auto">
            <a:xfrm>
              <a:off x="768" y="884"/>
              <a:ext cx="4832" cy="286"/>
              <a:chOff x="768" y="884"/>
              <a:chExt cx="4832" cy="286"/>
            </a:xfrm>
          </p:grpSpPr>
          <p:sp>
            <p:nvSpPr>
              <p:cNvPr id="66"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67"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68"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69"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70"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71"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72"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73"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33" name="Rectangle 59"/>
            <p:cNvSpPr>
              <a:spLocks noChangeArrowheads="1"/>
            </p:cNvSpPr>
            <p:nvPr/>
          </p:nvSpPr>
          <p:spPr bwMode="auto">
            <a:xfrm>
              <a:off x="768"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60"/>
            <p:cNvSpPr>
              <a:spLocks noChangeArrowheads="1"/>
            </p:cNvSpPr>
            <p:nvPr/>
          </p:nvSpPr>
          <p:spPr bwMode="auto">
            <a:xfrm>
              <a:off x="768"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5" name="Rectangle 61"/>
            <p:cNvSpPr>
              <a:spLocks noChangeArrowheads="1"/>
            </p:cNvSpPr>
            <p:nvPr/>
          </p:nvSpPr>
          <p:spPr bwMode="auto">
            <a:xfrm>
              <a:off x="768"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6" name="Rectangle 62"/>
            <p:cNvSpPr>
              <a:spLocks noChangeArrowheads="1"/>
            </p:cNvSpPr>
            <p:nvPr/>
          </p:nvSpPr>
          <p:spPr bwMode="auto">
            <a:xfrm>
              <a:off x="768"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7" name="Rectangle 63"/>
            <p:cNvSpPr>
              <a:spLocks noChangeArrowheads="1"/>
            </p:cNvSpPr>
            <p:nvPr/>
          </p:nvSpPr>
          <p:spPr bwMode="auto">
            <a:xfrm>
              <a:off x="768"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8" name="Rectangle 64"/>
            <p:cNvSpPr>
              <a:spLocks noChangeArrowheads="1"/>
            </p:cNvSpPr>
            <p:nvPr/>
          </p:nvSpPr>
          <p:spPr bwMode="auto">
            <a:xfrm>
              <a:off x="768"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9" name="Group 65"/>
            <p:cNvGrpSpPr>
              <a:grpSpLocks/>
            </p:cNvGrpSpPr>
            <p:nvPr/>
          </p:nvGrpSpPr>
          <p:grpSpPr bwMode="auto">
            <a:xfrm>
              <a:off x="768" y="2886"/>
              <a:ext cx="4832" cy="286"/>
              <a:chOff x="768" y="2886"/>
              <a:chExt cx="4832" cy="286"/>
            </a:xfrm>
          </p:grpSpPr>
          <p:sp>
            <p:nvSpPr>
              <p:cNvPr id="58"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9"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0"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1"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2"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3"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4"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5"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40" name="Group 74"/>
            <p:cNvGrpSpPr>
              <a:grpSpLocks/>
            </p:cNvGrpSpPr>
            <p:nvPr/>
          </p:nvGrpSpPr>
          <p:grpSpPr bwMode="auto">
            <a:xfrm>
              <a:off x="768" y="3172"/>
              <a:ext cx="4832" cy="286"/>
              <a:chOff x="768" y="3172"/>
              <a:chExt cx="4832" cy="286"/>
            </a:xfrm>
          </p:grpSpPr>
          <p:sp>
            <p:nvSpPr>
              <p:cNvPr id="50"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1"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2"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3"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4"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5"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6"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7"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41" name="Line 83"/>
            <p:cNvSpPr>
              <a:spLocks noChangeShapeType="1"/>
            </p:cNvSpPr>
            <p:nvPr/>
          </p:nvSpPr>
          <p:spPr bwMode="auto">
            <a:xfrm>
              <a:off x="768" y="1170"/>
              <a:ext cx="4832"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2" name="Line 84"/>
            <p:cNvSpPr>
              <a:spLocks noChangeShapeType="1"/>
            </p:cNvSpPr>
            <p:nvPr/>
          </p:nvSpPr>
          <p:spPr bwMode="auto">
            <a:xfrm>
              <a:off x="768" y="1170"/>
              <a:ext cx="0" cy="2288"/>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85"/>
            <p:cNvSpPr>
              <a:spLocks noChangeArrowheads="1"/>
            </p:cNvSpPr>
            <p:nvPr/>
          </p:nvSpPr>
          <p:spPr bwMode="auto">
            <a:xfrm>
              <a:off x="4996"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4" name="Rectangle 86"/>
            <p:cNvSpPr>
              <a:spLocks noChangeArrowheads="1"/>
            </p:cNvSpPr>
            <p:nvPr/>
          </p:nvSpPr>
          <p:spPr bwMode="auto">
            <a:xfrm>
              <a:off x="4392"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5" name="Rectangle 87"/>
            <p:cNvSpPr>
              <a:spLocks noChangeArrowheads="1"/>
            </p:cNvSpPr>
            <p:nvPr/>
          </p:nvSpPr>
          <p:spPr bwMode="auto">
            <a:xfrm>
              <a:off x="3788"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6" name="Rectangle 88"/>
            <p:cNvSpPr>
              <a:spLocks noChangeArrowheads="1"/>
            </p:cNvSpPr>
            <p:nvPr/>
          </p:nvSpPr>
          <p:spPr bwMode="auto">
            <a:xfrm>
              <a:off x="3184"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7" name="Rectangle 89"/>
            <p:cNvSpPr>
              <a:spLocks noChangeArrowheads="1"/>
            </p:cNvSpPr>
            <p:nvPr/>
          </p:nvSpPr>
          <p:spPr bwMode="auto">
            <a:xfrm>
              <a:off x="2580"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8" name="Rectangle 90"/>
            <p:cNvSpPr>
              <a:spLocks noChangeArrowheads="1"/>
            </p:cNvSpPr>
            <p:nvPr/>
          </p:nvSpPr>
          <p:spPr bwMode="auto">
            <a:xfrm>
              <a:off x="1976"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49" name="Rectangle 91"/>
            <p:cNvSpPr>
              <a:spLocks noChangeArrowheads="1"/>
            </p:cNvSpPr>
            <p:nvPr/>
          </p:nvSpPr>
          <p:spPr bwMode="auto">
            <a:xfrm>
              <a:off x="1372"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grpSp>
      <p:grpSp>
        <p:nvGrpSpPr>
          <p:cNvPr id="91" name="Group 92"/>
          <p:cNvGrpSpPr>
            <a:grpSpLocks/>
          </p:cNvGrpSpPr>
          <p:nvPr/>
        </p:nvGrpSpPr>
        <p:grpSpPr bwMode="auto">
          <a:xfrm>
            <a:off x="2178050" y="2311400"/>
            <a:ext cx="6711950" cy="454025"/>
            <a:chOff x="1372" y="1456"/>
            <a:chExt cx="4228" cy="286"/>
          </a:xfrm>
        </p:grpSpPr>
        <p:sp>
          <p:nvSpPr>
            <p:cNvPr id="92" name="Rectangle 93"/>
            <p:cNvSpPr>
              <a:spLocks noChangeArrowheads="1"/>
            </p:cNvSpPr>
            <p:nvPr/>
          </p:nvSpPr>
          <p:spPr bwMode="auto">
            <a:xfrm>
              <a:off x="4996"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4392"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4" name="Rectangle 95"/>
            <p:cNvSpPr>
              <a:spLocks noChangeArrowheads="1"/>
            </p:cNvSpPr>
            <p:nvPr/>
          </p:nvSpPr>
          <p:spPr bwMode="auto">
            <a:xfrm>
              <a:off x="3788"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3184"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2580"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1976"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8" name="Rectangle 99"/>
            <p:cNvSpPr>
              <a:spLocks noChangeArrowheads="1"/>
            </p:cNvSpPr>
            <p:nvPr/>
          </p:nvSpPr>
          <p:spPr bwMode="auto">
            <a:xfrm>
              <a:off x="1372"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grpSp>
      <p:grpSp>
        <p:nvGrpSpPr>
          <p:cNvPr id="99" name="Group 100"/>
          <p:cNvGrpSpPr>
            <a:grpSpLocks/>
          </p:cNvGrpSpPr>
          <p:nvPr/>
        </p:nvGrpSpPr>
        <p:grpSpPr bwMode="auto">
          <a:xfrm>
            <a:off x="3843338" y="942975"/>
            <a:ext cx="5078412" cy="4545013"/>
            <a:chOff x="2421" y="594"/>
            <a:chExt cx="3199" cy="2863"/>
          </a:xfrm>
        </p:grpSpPr>
        <p:sp>
          <p:nvSpPr>
            <p:cNvPr id="100" name="Rectangle 101"/>
            <p:cNvSpPr>
              <a:spLocks noChangeArrowheads="1"/>
            </p:cNvSpPr>
            <p:nvPr/>
          </p:nvSpPr>
          <p:spPr bwMode="auto">
            <a:xfrm>
              <a:off x="4961" y="619"/>
              <a:ext cx="659" cy="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p>
          </p:txBody>
        </p:sp>
        <p:sp>
          <p:nvSpPr>
            <p:cNvPr id="101" name="Rectangle 102"/>
            <p:cNvSpPr>
              <a:spLocks noChangeArrowheads="1"/>
            </p:cNvSpPr>
            <p:nvPr/>
          </p:nvSpPr>
          <p:spPr bwMode="auto">
            <a:xfrm>
              <a:off x="2421" y="619"/>
              <a:ext cx="947" cy="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p>
          </p:txBody>
        </p:sp>
        <p:sp>
          <p:nvSpPr>
            <p:cNvPr id="102" name="Rectangle 103"/>
            <p:cNvSpPr>
              <a:spLocks noChangeArrowheads="1"/>
            </p:cNvSpPr>
            <p:nvPr/>
          </p:nvSpPr>
          <p:spPr bwMode="auto">
            <a:xfrm>
              <a:off x="4996" y="594"/>
              <a:ext cx="604" cy="286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Tree>
    <p:extLst>
      <p:ext uri="{BB962C8B-B14F-4D97-AF65-F5344CB8AC3E}">
        <p14:creationId xmlns:p14="http://schemas.microsoft.com/office/powerpoint/2010/main" val="36694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215" y="266002"/>
            <a:ext cx="4453463" cy="400110"/>
          </a:xfrm>
          <a:prstGeom prst="rect">
            <a:avLst/>
          </a:prstGeom>
        </p:spPr>
        <p:txBody>
          <a:bodyPr wrap="none">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6</a:t>
            </a:r>
            <a:r>
              <a:rPr lang="zh-CN" altLang="en-US" sz="2000" dirty="0" smtClean="0">
                <a:solidFill>
                  <a:srgbClr val="FFC000"/>
                </a:solidFill>
                <a:latin typeface="微软雅黑" panose="020B0503020204020204" pitchFamily="34" charset="-122"/>
                <a:ea typeface="微软雅黑" panose="020B0503020204020204" pitchFamily="34" charset="-122"/>
              </a:rPr>
              <a:t>）将</a:t>
            </a:r>
            <a:r>
              <a:rPr lang="zh-CN" altLang="en-US" sz="2000" dirty="0">
                <a:solidFill>
                  <a:srgbClr val="FFC000"/>
                </a:solidFill>
                <a:latin typeface="微软雅黑" panose="020B0503020204020204" pitchFamily="34" charset="-122"/>
                <a:ea typeface="微软雅黑" panose="020B0503020204020204" pitchFamily="34" charset="-122"/>
              </a:rPr>
              <a:t>流水编排表翻译为‘</a:t>
            </a:r>
            <a:r>
              <a:rPr lang="en-US" altLang="zh-CN" sz="2000" dirty="0">
                <a:solidFill>
                  <a:srgbClr val="FFC000"/>
                </a:solidFill>
                <a:latin typeface="微软雅黑" panose="020B0503020204020204" pitchFamily="34" charset="-122"/>
                <a:ea typeface="微软雅黑" panose="020B0503020204020204" pitchFamily="34" charset="-122"/>
              </a:rPr>
              <a:t>C6x </a:t>
            </a:r>
            <a:r>
              <a:rPr lang="zh-CN" altLang="en-US" sz="2000" dirty="0">
                <a:solidFill>
                  <a:srgbClr val="FFC000"/>
                </a:solidFill>
                <a:latin typeface="微软雅黑" panose="020B0503020204020204" pitchFamily="34" charset="-122"/>
                <a:ea typeface="微软雅黑" panose="020B0503020204020204" pitchFamily="34" charset="-122"/>
              </a:rPr>
              <a:t>代码</a:t>
            </a:r>
          </a:p>
        </p:txBody>
      </p:sp>
      <p:sp>
        <p:nvSpPr>
          <p:cNvPr id="3" name="Rectangle 2"/>
          <p:cNvSpPr>
            <a:spLocks noChangeArrowheads="1"/>
          </p:cNvSpPr>
          <p:nvPr/>
        </p:nvSpPr>
        <p:spPr bwMode="auto">
          <a:xfrm>
            <a:off x="1219200" y="685800"/>
            <a:ext cx="914400" cy="53340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4" name="Group 4"/>
          <p:cNvGrpSpPr>
            <a:grpSpLocks/>
          </p:cNvGrpSpPr>
          <p:nvPr/>
        </p:nvGrpSpPr>
        <p:grpSpPr bwMode="auto">
          <a:xfrm>
            <a:off x="260350" y="1857375"/>
            <a:ext cx="958850" cy="3632200"/>
            <a:chOff x="164" y="1170"/>
            <a:chExt cx="604" cy="2288"/>
          </a:xfrm>
        </p:grpSpPr>
        <p:sp>
          <p:nvSpPr>
            <p:cNvPr id="5"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6"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7"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8"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9"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10"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1"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2"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3"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4"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0"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1" name="Group 21"/>
          <p:cNvGrpSpPr>
            <a:grpSpLocks/>
          </p:cNvGrpSpPr>
          <p:nvPr/>
        </p:nvGrpSpPr>
        <p:grpSpPr bwMode="auto">
          <a:xfrm>
            <a:off x="6013450" y="3673475"/>
            <a:ext cx="2876550" cy="454025"/>
            <a:chOff x="3788" y="2314"/>
            <a:chExt cx="1812" cy="286"/>
          </a:xfrm>
        </p:grpSpPr>
        <p:sp>
          <p:nvSpPr>
            <p:cNvPr id="22"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4"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5"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0"/>
          <p:cNvSpPr>
            <a:spLocks noChangeArrowheads="1"/>
          </p:cNvSpPr>
          <p:nvPr/>
        </p:nvSpPr>
        <p:spPr bwMode="auto">
          <a:xfrm>
            <a:off x="40957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1"/>
          <p:cNvSpPr>
            <a:spLocks noChangeArrowheads="1"/>
          </p:cNvSpPr>
          <p:nvPr/>
        </p:nvSpPr>
        <p:spPr bwMode="auto">
          <a:xfrm>
            <a:off x="40957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2"/>
          <p:cNvSpPr>
            <a:spLocks noChangeArrowheads="1"/>
          </p:cNvSpPr>
          <p:nvPr/>
        </p:nvSpPr>
        <p:spPr bwMode="auto">
          <a:xfrm>
            <a:off x="40957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3"/>
          <p:cNvSpPr>
            <a:spLocks noChangeArrowheads="1"/>
          </p:cNvSpPr>
          <p:nvPr/>
        </p:nvSpPr>
        <p:spPr bwMode="auto">
          <a:xfrm>
            <a:off x="40957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4"/>
          <p:cNvSpPr>
            <a:spLocks noChangeArrowheads="1"/>
          </p:cNvSpPr>
          <p:nvPr/>
        </p:nvSpPr>
        <p:spPr bwMode="auto">
          <a:xfrm>
            <a:off x="31369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5" name="Rectangle 35"/>
          <p:cNvSpPr>
            <a:spLocks noChangeArrowheads="1"/>
          </p:cNvSpPr>
          <p:nvPr/>
        </p:nvSpPr>
        <p:spPr bwMode="auto">
          <a:xfrm>
            <a:off x="31369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6" name="Group 36"/>
          <p:cNvGrpSpPr>
            <a:grpSpLocks/>
          </p:cNvGrpSpPr>
          <p:nvPr/>
        </p:nvGrpSpPr>
        <p:grpSpPr bwMode="auto">
          <a:xfrm>
            <a:off x="3136900" y="3219450"/>
            <a:ext cx="5753100" cy="454025"/>
            <a:chOff x="1976" y="2028"/>
            <a:chExt cx="3624" cy="286"/>
          </a:xfrm>
        </p:grpSpPr>
        <p:sp>
          <p:nvSpPr>
            <p:cNvPr id="37"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9"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2"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3" name="Rectangle 43"/>
          <p:cNvSpPr>
            <a:spLocks noChangeArrowheads="1"/>
          </p:cNvSpPr>
          <p:nvPr/>
        </p:nvSpPr>
        <p:spPr bwMode="auto">
          <a:xfrm>
            <a:off x="31369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4"/>
          <p:cNvSpPr>
            <a:spLocks noChangeArrowheads="1"/>
          </p:cNvSpPr>
          <p:nvPr/>
        </p:nvSpPr>
        <p:spPr bwMode="auto">
          <a:xfrm>
            <a:off x="31369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5"/>
          <p:cNvSpPr>
            <a:spLocks noChangeArrowheads="1"/>
          </p:cNvSpPr>
          <p:nvPr/>
        </p:nvSpPr>
        <p:spPr bwMode="auto">
          <a:xfrm>
            <a:off x="21780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6"/>
          <p:cNvSpPr>
            <a:spLocks noChangeArrowheads="1"/>
          </p:cNvSpPr>
          <p:nvPr/>
        </p:nvSpPr>
        <p:spPr bwMode="auto">
          <a:xfrm>
            <a:off x="21780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7"/>
          <p:cNvSpPr>
            <a:spLocks noChangeArrowheads="1"/>
          </p:cNvSpPr>
          <p:nvPr/>
        </p:nvSpPr>
        <p:spPr bwMode="auto">
          <a:xfrm>
            <a:off x="21780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8"/>
          <p:cNvSpPr>
            <a:spLocks noChangeArrowheads="1"/>
          </p:cNvSpPr>
          <p:nvPr/>
        </p:nvSpPr>
        <p:spPr bwMode="auto">
          <a:xfrm>
            <a:off x="21780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9" name="Rectangle 49"/>
          <p:cNvSpPr>
            <a:spLocks noChangeArrowheads="1"/>
          </p:cNvSpPr>
          <p:nvPr/>
        </p:nvSpPr>
        <p:spPr bwMode="auto">
          <a:xfrm>
            <a:off x="21780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50" name="Group 50"/>
          <p:cNvGrpSpPr>
            <a:grpSpLocks/>
          </p:cNvGrpSpPr>
          <p:nvPr/>
        </p:nvGrpSpPr>
        <p:grpSpPr bwMode="auto">
          <a:xfrm>
            <a:off x="1219200" y="1403350"/>
            <a:ext cx="7670800" cy="454025"/>
            <a:chOff x="768" y="884"/>
            <a:chExt cx="4832" cy="286"/>
          </a:xfrm>
        </p:grpSpPr>
        <p:sp>
          <p:nvSpPr>
            <p:cNvPr id="51"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2"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3"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54"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5"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sp>
          <p:nvSpPr>
            <p:cNvPr id="58"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9" name="Rectangle 59"/>
          <p:cNvSpPr>
            <a:spLocks noChangeArrowheads="1"/>
          </p:cNvSpPr>
          <p:nvPr/>
        </p:nvSpPr>
        <p:spPr bwMode="auto">
          <a:xfrm>
            <a:off x="12192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0"/>
          <p:cNvSpPr>
            <a:spLocks noChangeArrowheads="1"/>
          </p:cNvSpPr>
          <p:nvPr/>
        </p:nvSpPr>
        <p:spPr bwMode="auto">
          <a:xfrm>
            <a:off x="12192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1"/>
          <p:cNvSpPr>
            <a:spLocks noChangeArrowheads="1"/>
          </p:cNvSpPr>
          <p:nvPr/>
        </p:nvSpPr>
        <p:spPr bwMode="auto">
          <a:xfrm>
            <a:off x="12192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2"/>
          <p:cNvSpPr>
            <a:spLocks noChangeArrowheads="1"/>
          </p:cNvSpPr>
          <p:nvPr/>
        </p:nvSpPr>
        <p:spPr bwMode="auto">
          <a:xfrm>
            <a:off x="12192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3"/>
          <p:cNvSpPr>
            <a:spLocks noChangeArrowheads="1"/>
          </p:cNvSpPr>
          <p:nvPr/>
        </p:nvSpPr>
        <p:spPr bwMode="auto">
          <a:xfrm>
            <a:off x="12192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4" name="Rectangle 64"/>
          <p:cNvSpPr>
            <a:spLocks noChangeArrowheads="1"/>
          </p:cNvSpPr>
          <p:nvPr/>
        </p:nvSpPr>
        <p:spPr bwMode="auto">
          <a:xfrm>
            <a:off x="12192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5" name="Group 65"/>
          <p:cNvGrpSpPr>
            <a:grpSpLocks/>
          </p:cNvGrpSpPr>
          <p:nvPr/>
        </p:nvGrpSpPr>
        <p:grpSpPr bwMode="auto">
          <a:xfrm>
            <a:off x="1219200" y="4581525"/>
            <a:ext cx="7670800" cy="454025"/>
            <a:chOff x="768" y="2886"/>
            <a:chExt cx="4832" cy="286"/>
          </a:xfrm>
        </p:grpSpPr>
        <p:sp>
          <p:nvSpPr>
            <p:cNvPr id="66"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8"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3"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4" name="Group 74"/>
          <p:cNvGrpSpPr>
            <a:grpSpLocks/>
          </p:cNvGrpSpPr>
          <p:nvPr/>
        </p:nvGrpSpPr>
        <p:grpSpPr bwMode="auto">
          <a:xfrm>
            <a:off x="1219200" y="5035550"/>
            <a:ext cx="7670800" cy="454025"/>
            <a:chOff x="768" y="3172"/>
            <a:chExt cx="4832" cy="286"/>
          </a:xfrm>
        </p:grpSpPr>
        <p:sp>
          <p:nvSpPr>
            <p:cNvPr id="75"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7"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2"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3"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5"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89"/>
          <p:cNvSpPr>
            <a:spLocks noChangeArrowheads="1"/>
          </p:cNvSpPr>
          <p:nvPr/>
        </p:nvSpPr>
        <p:spPr bwMode="auto">
          <a:xfrm>
            <a:off x="40957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0"/>
          <p:cNvSpPr>
            <a:spLocks noChangeArrowheads="1"/>
          </p:cNvSpPr>
          <p:nvPr/>
        </p:nvSpPr>
        <p:spPr bwMode="auto">
          <a:xfrm>
            <a:off x="31369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1"/>
          <p:cNvSpPr>
            <a:spLocks noChangeArrowheads="1"/>
          </p:cNvSpPr>
          <p:nvPr/>
        </p:nvSpPr>
        <p:spPr bwMode="auto">
          <a:xfrm>
            <a:off x="21780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2"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4"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6"/>
          <p:cNvSpPr>
            <a:spLocks noChangeArrowheads="1"/>
          </p:cNvSpPr>
          <p:nvPr/>
        </p:nvSpPr>
        <p:spPr bwMode="auto">
          <a:xfrm>
            <a:off x="40957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7"/>
          <p:cNvSpPr>
            <a:spLocks noChangeArrowheads="1"/>
          </p:cNvSpPr>
          <p:nvPr/>
        </p:nvSpPr>
        <p:spPr bwMode="auto">
          <a:xfrm>
            <a:off x="31369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8" name="Rectangle 98"/>
          <p:cNvSpPr>
            <a:spLocks noChangeArrowheads="1"/>
          </p:cNvSpPr>
          <p:nvPr/>
        </p:nvSpPr>
        <p:spPr bwMode="auto">
          <a:xfrm>
            <a:off x="21780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9"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100" name="Rectangle 100"/>
          <p:cNvSpPr>
            <a:spLocks noChangeArrowheads="1"/>
          </p:cNvSpPr>
          <p:nvPr/>
        </p:nvSpPr>
        <p:spPr bwMode="auto">
          <a:xfrm>
            <a:off x="3843338" y="982663"/>
            <a:ext cx="1503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sp>
        <p:nvSpPr>
          <p:cNvPr id="101" name="Rectangle 101"/>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102" name="Group 104"/>
          <p:cNvGrpSpPr>
            <a:grpSpLocks/>
          </p:cNvGrpSpPr>
          <p:nvPr/>
        </p:nvGrpSpPr>
        <p:grpSpPr bwMode="auto">
          <a:xfrm>
            <a:off x="2133600" y="685800"/>
            <a:ext cx="5791200" cy="5334000"/>
            <a:chOff x="1392" y="432"/>
            <a:chExt cx="3648" cy="3360"/>
          </a:xfrm>
        </p:grpSpPr>
        <p:sp>
          <p:nvSpPr>
            <p:cNvPr id="103" name="Rectangle 105"/>
            <p:cNvSpPr>
              <a:spLocks noChangeArrowheads="1"/>
            </p:cNvSpPr>
            <p:nvPr/>
          </p:nvSpPr>
          <p:spPr bwMode="auto">
            <a:xfrm>
              <a:off x="1392" y="432"/>
              <a:ext cx="3648" cy="336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4" name="Text Box 106"/>
            <p:cNvSpPr txBox="1">
              <a:spLocks noChangeArrowheads="1"/>
            </p:cNvSpPr>
            <p:nvPr/>
          </p:nvSpPr>
          <p:spPr bwMode="auto">
            <a:xfrm>
              <a:off x="1612" y="550"/>
              <a:ext cx="2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C1       ldh .D1  *A1++,A2</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 .D2  *B1++,B2</a:t>
              </a:r>
              <a:endParaRPr kumimoji="0" lang="en-GB"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Tree>
    <p:extLst>
      <p:ext uri="{BB962C8B-B14F-4D97-AF65-F5344CB8AC3E}">
        <p14:creationId xmlns:p14="http://schemas.microsoft.com/office/powerpoint/2010/main" val="3355148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09800" y="685800"/>
            <a:ext cx="914400" cy="53340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40957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40957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40957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40957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1369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1369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9"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31369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31369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1780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1780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1780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1780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1780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2192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2192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2192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2192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2192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2192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8"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7"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40957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31369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1780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4"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40957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31369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1780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99" name="Rectangle 100"/>
          <p:cNvSpPr>
            <a:spLocks noChangeArrowheads="1"/>
          </p:cNvSpPr>
          <p:nvPr/>
        </p:nvSpPr>
        <p:spPr bwMode="auto">
          <a:xfrm>
            <a:off x="3843338" y="982663"/>
            <a:ext cx="1503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sp>
        <p:nvSpPr>
          <p:cNvPr id="100" name="Rectangle 101"/>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1" name="Rectangle 104"/>
          <p:cNvSpPr>
            <a:spLocks noChangeArrowheads="1"/>
          </p:cNvSpPr>
          <p:nvPr/>
        </p:nvSpPr>
        <p:spPr bwMode="auto">
          <a:xfrm>
            <a:off x="3124200" y="685800"/>
            <a:ext cx="5791200" cy="53340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Text Box 105"/>
          <p:cNvSpPr txBox="1">
            <a:spLocks noChangeArrowheads="1"/>
          </p:cNvSpPr>
          <p:nvPr/>
        </p:nvSpPr>
        <p:spPr bwMode="auto">
          <a:xfrm>
            <a:off x="3473450" y="873125"/>
            <a:ext cx="4146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C1       ldh .D1  *A1++,A2</a:t>
            </a:r>
          </a:p>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3" name="Text Box 106"/>
          <p:cNvSpPr txBox="1">
            <a:spLocks noChangeArrowheads="1"/>
          </p:cNvSpPr>
          <p:nvPr/>
        </p:nvSpPr>
        <p:spPr bwMode="auto">
          <a:xfrm>
            <a:off x="3429000" y="2016125"/>
            <a:ext cx="41465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C2       ldh .D1  *A1++,A2</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endParaRPr lang="en-GB" altLang="zh-CN" sz="2000" b="1" smtClean="0">
              <a:solidFill>
                <a:srgbClr val="FFFF00"/>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32224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24200" y="685800"/>
            <a:ext cx="838200" cy="53340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40957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40957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40957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40957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1369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1369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9"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31369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31369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1780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1780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1780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1780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1780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2192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2192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2192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2192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2192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2192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8"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7"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40957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31369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1780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4"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40957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31369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1780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99" name="Rectangle 100"/>
          <p:cNvSpPr>
            <a:spLocks noChangeArrowheads="1"/>
          </p:cNvSpPr>
          <p:nvPr/>
        </p:nvSpPr>
        <p:spPr bwMode="auto">
          <a:xfrm>
            <a:off x="3843338" y="982663"/>
            <a:ext cx="1503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sp>
        <p:nvSpPr>
          <p:cNvPr id="100" name="Rectangle 101"/>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1" name="Rectangle 104"/>
          <p:cNvSpPr>
            <a:spLocks noChangeArrowheads="1"/>
          </p:cNvSpPr>
          <p:nvPr/>
        </p:nvSpPr>
        <p:spPr bwMode="auto">
          <a:xfrm>
            <a:off x="3962400" y="685800"/>
            <a:ext cx="4953000" cy="53340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Text Box 105"/>
          <p:cNvSpPr txBox="1">
            <a:spLocks noChangeArrowheads="1"/>
          </p:cNvSpPr>
          <p:nvPr/>
        </p:nvSpPr>
        <p:spPr bwMode="auto">
          <a:xfrm>
            <a:off x="4267200" y="990600"/>
            <a:ext cx="4146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C1       ldh .D1  *A1++,A2</a:t>
            </a:r>
          </a:p>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3" name="Text Box 106"/>
          <p:cNvSpPr txBox="1">
            <a:spLocks noChangeArrowheads="1"/>
          </p:cNvSpPr>
          <p:nvPr/>
        </p:nvSpPr>
        <p:spPr bwMode="auto">
          <a:xfrm>
            <a:off x="4235450" y="2133600"/>
            <a:ext cx="41465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C2       ldh .D1  *A1++,A2</a:t>
            </a:r>
          </a:p>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4" name="Text Box 107"/>
          <p:cNvSpPr txBox="1">
            <a:spLocks noChangeArrowheads="1"/>
          </p:cNvSpPr>
          <p:nvPr/>
        </p:nvSpPr>
        <p:spPr bwMode="auto">
          <a:xfrm>
            <a:off x="4191000" y="3540125"/>
            <a:ext cx="414655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C3       ldh .D1  *A1++,A2</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043489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8457"/>
            <a:ext cx="9144000" cy="566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0"/>
            <a:ext cx="5171609"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一、</a:t>
            </a:r>
            <a:r>
              <a:rPr lang="en-US" altLang="zh-CN" sz="2800" dirty="0" smtClean="0">
                <a:latin typeface="微软雅黑" panose="020B0503020204020204" pitchFamily="34" charset="-122"/>
                <a:ea typeface="微软雅黑" panose="020B0503020204020204" pitchFamily="34" charset="-122"/>
              </a:rPr>
              <a:t>TMS320C6748</a:t>
            </a:r>
            <a:r>
              <a:rPr lang="zh-CN" altLang="en-US" sz="2800" dirty="0">
                <a:latin typeface="微软雅黑" panose="020B0503020204020204" pitchFamily="34" charset="-122"/>
                <a:ea typeface="微软雅黑" panose="020B0503020204020204" pitchFamily="34" charset="-122"/>
              </a:rPr>
              <a:t>的系统组成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114800" y="685800"/>
            <a:ext cx="914400" cy="53340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40957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40957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40957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40957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1369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1369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9"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31369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31369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1780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1780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1780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1780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1780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2192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2192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2192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2192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2192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2192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8"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7"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40957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31369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1780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4"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40957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31369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1780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99" name="Rectangle 100"/>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0" name="Rectangle 102"/>
          <p:cNvSpPr>
            <a:spLocks noChangeArrowheads="1"/>
          </p:cNvSpPr>
          <p:nvPr/>
        </p:nvSpPr>
        <p:spPr bwMode="auto">
          <a:xfrm>
            <a:off x="5029200" y="685800"/>
            <a:ext cx="4191000" cy="53340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1" name="Text Box 103"/>
          <p:cNvSpPr txBox="1">
            <a:spLocks noChangeArrowheads="1"/>
          </p:cNvSpPr>
          <p:nvPr/>
        </p:nvSpPr>
        <p:spPr bwMode="auto">
          <a:xfrm>
            <a:off x="5029200" y="838200"/>
            <a:ext cx="29495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C1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2" name="Text Box 104"/>
          <p:cNvSpPr txBox="1">
            <a:spLocks noChangeArrowheads="1"/>
          </p:cNvSpPr>
          <p:nvPr/>
        </p:nvSpPr>
        <p:spPr bwMode="auto">
          <a:xfrm>
            <a:off x="5029200" y="1608138"/>
            <a:ext cx="294957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C2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endParaRPr lang="en-GB" altLang="zh-CN" sz="14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3" name="Text Box 105"/>
          <p:cNvSpPr txBox="1">
            <a:spLocks noChangeArrowheads="1"/>
          </p:cNvSpPr>
          <p:nvPr/>
        </p:nvSpPr>
        <p:spPr bwMode="auto">
          <a:xfrm>
            <a:off x="5029200" y="2751138"/>
            <a:ext cx="2949575"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C3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endParaRPr lang="en-GB" altLang="zh-CN" sz="14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4" name="Text Box 106"/>
          <p:cNvSpPr txBox="1">
            <a:spLocks noChangeArrowheads="1"/>
          </p:cNvSpPr>
          <p:nvPr/>
        </p:nvSpPr>
        <p:spPr bwMode="auto">
          <a:xfrm>
            <a:off x="5029200" y="3970338"/>
            <a:ext cx="414655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C4       ldh .D1  *A1++,A2</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p>
          <a:p>
            <a:pPr defTabSz="914400" eaLnBrk="0" fontAlgn="base" hangingPunct="0">
              <a:spcBef>
                <a:spcPct val="2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826725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105400" y="609600"/>
            <a:ext cx="914400" cy="59436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39433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39433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39433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39433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29845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29845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9"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40"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29845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29845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0256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0256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0256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0256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0256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0668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0668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0668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0668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0668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0668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8"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69"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7"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78"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0668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39433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29845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0256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4"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5" name="Rectangle 96"/>
          <p:cNvSpPr>
            <a:spLocks noChangeArrowheads="1"/>
          </p:cNvSpPr>
          <p:nvPr/>
        </p:nvSpPr>
        <p:spPr bwMode="auto">
          <a:xfrm>
            <a:off x="39433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29845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0256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99" name="Rectangle 100"/>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0" name="Rectangle 103"/>
          <p:cNvSpPr>
            <a:spLocks noChangeArrowheads="1"/>
          </p:cNvSpPr>
          <p:nvPr/>
        </p:nvSpPr>
        <p:spPr bwMode="auto">
          <a:xfrm>
            <a:off x="1066800" y="609600"/>
            <a:ext cx="4038600" cy="59436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1" name="Text Box 104"/>
          <p:cNvSpPr txBox="1">
            <a:spLocks noChangeArrowheads="1"/>
          </p:cNvSpPr>
          <p:nvPr/>
        </p:nvSpPr>
        <p:spPr bwMode="auto">
          <a:xfrm>
            <a:off x="1219200" y="685800"/>
            <a:ext cx="2949575"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C1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2" name="Text Box 105"/>
          <p:cNvSpPr txBox="1">
            <a:spLocks noChangeArrowheads="1"/>
          </p:cNvSpPr>
          <p:nvPr/>
        </p:nvSpPr>
        <p:spPr bwMode="auto">
          <a:xfrm>
            <a:off x="1219200" y="1295400"/>
            <a:ext cx="2949575"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C2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endParaRPr lang="en-GB" altLang="zh-CN" sz="14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3" name="Text Box 106"/>
          <p:cNvSpPr txBox="1">
            <a:spLocks noChangeArrowheads="1"/>
          </p:cNvSpPr>
          <p:nvPr/>
        </p:nvSpPr>
        <p:spPr bwMode="auto">
          <a:xfrm>
            <a:off x="1219200" y="2286000"/>
            <a:ext cx="2949575"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C3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endParaRPr lang="en-GB" altLang="zh-CN" sz="14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4" name="Text Box 107"/>
          <p:cNvSpPr txBox="1">
            <a:spLocks noChangeArrowheads="1"/>
          </p:cNvSpPr>
          <p:nvPr/>
        </p:nvSpPr>
        <p:spPr bwMode="auto">
          <a:xfrm>
            <a:off x="1219200" y="3573463"/>
            <a:ext cx="2949575"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C4       ldh .D1  *A1++,A2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p>
          <a:p>
            <a:pPr defTabSz="914400" eaLnBrk="0" fontAlgn="base" hangingPunct="0">
              <a:spcBef>
                <a:spcPct val="20000"/>
              </a:spcBef>
              <a:spcAft>
                <a:spcPct val="0"/>
              </a:spcAft>
            </a:pPr>
            <a:r>
              <a:rPr lang="en-US" altLang="zh-CN" sz="1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endParaRPr lang="en-GB" altLang="zh-CN" sz="14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105" name="Text Box 108"/>
          <p:cNvSpPr txBox="1">
            <a:spLocks noChangeArrowheads="1"/>
          </p:cNvSpPr>
          <p:nvPr/>
        </p:nvSpPr>
        <p:spPr bwMode="auto">
          <a:xfrm>
            <a:off x="990600" y="4811713"/>
            <a:ext cx="39401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r>
              <a:rPr lang="en-US" altLang="zh-CN" sz="19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C5       ldh .D1  *A1++,A2</a:t>
            </a:r>
          </a:p>
          <a:p>
            <a:pPr defTabSz="914400" eaLnBrk="0" fontAlgn="base" hangingPunct="0">
              <a:spcBef>
                <a:spcPct val="20000"/>
              </a:spcBef>
              <a:spcAft>
                <a:spcPct val="0"/>
              </a:spcAft>
            </a:pPr>
            <a:r>
              <a:rPr lang="en-US" altLang="zh-CN" sz="19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p>
          <a:p>
            <a:pPr defTabSz="914400" eaLnBrk="0" fontAlgn="base" hangingPunct="0">
              <a:spcBef>
                <a:spcPct val="20000"/>
              </a:spcBef>
              <a:spcAft>
                <a:spcPct val="0"/>
              </a:spcAft>
            </a:pPr>
            <a:r>
              <a:rPr lang="en-US" altLang="zh-CN" sz="19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p>
          <a:p>
            <a:pPr defTabSz="914400" eaLnBrk="0" fontAlgn="base" hangingPunct="0">
              <a:spcBef>
                <a:spcPct val="20000"/>
              </a:spcBef>
              <a:spcAft>
                <a:spcPct val="0"/>
              </a:spcAft>
            </a:pPr>
            <a:r>
              <a:rPr lang="en-US" altLang="zh-CN" sz="19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1053976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019800" y="685800"/>
            <a:ext cx="914400" cy="57150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40957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40957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40957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40957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1369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1369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39"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31369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31369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1780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1780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1780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1780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1780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2192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2192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2192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2192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2192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2192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68"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77"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40957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31369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1780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4"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40957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31369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1780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99" name="Rectangle 100"/>
          <p:cNvSpPr>
            <a:spLocks noChangeArrowheads="1"/>
          </p:cNvSpPr>
          <p:nvPr/>
        </p:nvSpPr>
        <p:spPr bwMode="auto">
          <a:xfrm>
            <a:off x="3843338" y="982663"/>
            <a:ext cx="1503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sp>
        <p:nvSpPr>
          <p:cNvPr id="100" name="Rectangle 101"/>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1" name="Rectangle 104"/>
          <p:cNvSpPr>
            <a:spLocks noChangeArrowheads="1"/>
          </p:cNvSpPr>
          <p:nvPr/>
        </p:nvSpPr>
        <p:spPr bwMode="auto">
          <a:xfrm>
            <a:off x="1219200" y="685800"/>
            <a:ext cx="4800600" cy="53340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Text Box 105"/>
          <p:cNvSpPr txBox="1">
            <a:spLocks noChangeArrowheads="1"/>
          </p:cNvSpPr>
          <p:nvPr/>
        </p:nvSpPr>
        <p:spPr bwMode="auto">
          <a:xfrm>
            <a:off x="1524000" y="2187575"/>
            <a:ext cx="41465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endParaRPr lang="zh-CN" altLang="en-US"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endParaRPr>
          </a:p>
          <a:p>
            <a:pPr defTabSz="914400" eaLnBrk="0" fontAlgn="base" hangingPunct="0">
              <a:spcBef>
                <a:spcPct val="5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C6	   ldh .D1  *A1++,A2</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mpy .M1x A2,B2,A3</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endParaRPr lang="en-GB" altLang="zh-CN" sz="2000" b="1" smtClean="0">
              <a:solidFill>
                <a:srgbClr val="FFFF00"/>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890906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934200" y="685800"/>
            <a:ext cx="990600" cy="53340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40957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40957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40957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40957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1369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1369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39" name="Rectangle 40"/>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1"/>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31369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31369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17805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17805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17805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17805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17805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219200" y="18573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2192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219200" y="276542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219200" y="321945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219200" y="3673475"/>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219200" y="41275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68" name="Rectangle 69"/>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70"/>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77" name="Rectangle 78"/>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9"/>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40957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313690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178050" y="2311400"/>
            <a:ext cx="958850" cy="454025"/>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4" name="Rectangle 95"/>
          <p:cNvSpPr>
            <a:spLocks noChangeArrowheads="1"/>
          </p:cNvSpPr>
          <p:nvPr/>
        </p:nvSpPr>
        <p:spPr bwMode="auto">
          <a:xfrm>
            <a:off x="50546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40957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313690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178050" y="2311400"/>
            <a:ext cx="958850" cy="454025"/>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LOOP</a:t>
            </a:r>
          </a:p>
        </p:txBody>
      </p:sp>
      <p:sp>
        <p:nvSpPr>
          <p:cNvPr id="99" name="Rectangle 100"/>
          <p:cNvSpPr>
            <a:spLocks noChangeArrowheads="1"/>
          </p:cNvSpPr>
          <p:nvPr/>
        </p:nvSpPr>
        <p:spPr bwMode="auto">
          <a:xfrm>
            <a:off x="3843338" y="982663"/>
            <a:ext cx="1503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sp>
        <p:nvSpPr>
          <p:cNvPr id="100" name="Rectangle 101"/>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1" name="Rectangle 104"/>
          <p:cNvSpPr>
            <a:spLocks noChangeArrowheads="1"/>
          </p:cNvSpPr>
          <p:nvPr/>
        </p:nvSpPr>
        <p:spPr bwMode="auto">
          <a:xfrm>
            <a:off x="1219200" y="685800"/>
            <a:ext cx="4800600" cy="53340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Text Box 105"/>
          <p:cNvSpPr txBox="1">
            <a:spLocks noChangeArrowheads="1"/>
          </p:cNvSpPr>
          <p:nvPr/>
        </p:nvSpPr>
        <p:spPr bwMode="auto">
          <a:xfrm>
            <a:off x="1524000" y="2187575"/>
            <a:ext cx="41465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endParaRPr lang="zh-CN" altLang="en-US"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endParaRPr>
          </a:p>
          <a:p>
            <a:pPr defTabSz="914400" eaLnBrk="0" fontAlgn="base" hangingPunct="0">
              <a:spcBef>
                <a:spcPct val="5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C7	   ldh .D1  *A1++,A2</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mpy .M1x A2,B2,A3</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endParaRPr lang="en-GB" altLang="zh-CN" sz="2000" b="1" smtClean="0">
              <a:solidFill>
                <a:srgbClr val="FFFF00"/>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176676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924800" y="685800"/>
            <a:ext cx="990600" cy="5105400"/>
          </a:xfrm>
          <a:prstGeom prst="rect">
            <a:avLst/>
          </a:prstGeom>
          <a:solidFill>
            <a:srgbClr val="FFFF00"/>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lnSpc>
                <a:spcPct val="80000"/>
              </a:lnSpc>
              <a:spcBef>
                <a:spcPct val="50000"/>
              </a:spcBef>
              <a:spcAft>
                <a:spcPct val="0"/>
              </a:spcAft>
            </a:pPr>
            <a:endParaRPr lang="zh-CN" altLang="en-US" sz="2800" b="1" smtClean="0">
              <a:solidFill>
                <a:srgbClr val="FFFFFF"/>
              </a:solidFill>
              <a:effectLst>
                <a:outerShdw blurRad="38100" dist="38100" dir="2700000" algn="tl">
                  <a:srgbClr val="000000">
                    <a:alpha val="43137"/>
                  </a:srgbClr>
                </a:outerShdw>
              </a:effectLst>
              <a:latin typeface="Times New Roman" panose="02020603050405020304" pitchFamily="18" charset="0"/>
            </a:endParaRPr>
          </a:p>
        </p:txBody>
      </p:sp>
      <p:grpSp>
        <p:nvGrpSpPr>
          <p:cNvPr id="3" name="Group 4"/>
          <p:cNvGrpSpPr>
            <a:grpSpLocks/>
          </p:cNvGrpSpPr>
          <p:nvPr/>
        </p:nvGrpSpPr>
        <p:grpSpPr bwMode="auto">
          <a:xfrm>
            <a:off x="260350" y="1857375"/>
            <a:ext cx="958850" cy="3632200"/>
            <a:chOff x="164" y="1170"/>
            <a:chExt cx="604" cy="2288"/>
          </a:xfrm>
        </p:grpSpPr>
        <p:sp>
          <p:nvSpPr>
            <p:cNvPr id="4" name="Rectangle 5"/>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5" name="Rectangle 6"/>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6" name="Rectangle 7"/>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7" name="Rectangle 8"/>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8" name="Rectangle 9"/>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9" name="Rectangle 10"/>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 name="Rectangle 11"/>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1" name="Rectangle 12"/>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2" name="Rectangle 13"/>
          <p:cNvSpPr>
            <a:spLocks noChangeArrowheads="1"/>
          </p:cNvSpPr>
          <p:nvPr/>
        </p:nvSpPr>
        <p:spPr bwMode="auto">
          <a:xfrm>
            <a:off x="7931150" y="1857375"/>
            <a:ext cx="958850" cy="454025"/>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13" name="Rectangle 14"/>
          <p:cNvSpPr>
            <a:spLocks noChangeArrowheads="1"/>
          </p:cNvSpPr>
          <p:nvPr/>
        </p:nvSpPr>
        <p:spPr bwMode="auto">
          <a:xfrm>
            <a:off x="7931150" y="2765425"/>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Rectangle 15"/>
          <p:cNvSpPr>
            <a:spLocks noChangeArrowheads="1"/>
          </p:cNvSpPr>
          <p:nvPr/>
        </p:nvSpPr>
        <p:spPr bwMode="auto">
          <a:xfrm>
            <a:off x="7931150" y="4127500"/>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6972300" y="1857375"/>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6" name="Rectangle 17"/>
          <p:cNvSpPr>
            <a:spLocks noChangeArrowheads="1"/>
          </p:cNvSpPr>
          <p:nvPr/>
        </p:nvSpPr>
        <p:spPr bwMode="auto">
          <a:xfrm>
            <a:off x="6972300" y="2765425"/>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7" name="Rectangle 18"/>
          <p:cNvSpPr>
            <a:spLocks noChangeArrowheads="1"/>
          </p:cNvSpPr>
          <p:nvPr/>
        </p:nvSpPr>
        <p:spPr bwMode="auto">
          <a:xfrm>
            <a:off x="6972300" y="4127500"/>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8" name="Rectangle 19"/>
          <p:cNvSpPr>
            <a:spLocks noChangeArrowheads="1"/>
          </p:cNvSpPr>
          <p:nvPr/>
        </p:nvSpPr>
        <p:spPr bwMode="auto">
          <a:xfrm>
            <a:off x="6013450" y="1857375"/>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9" name="Rectangle 20"/>
          <p:cNvSpPr>
            <a:spLocks noChangeArrowheads="1"/>
          </p:cNvSpPr>
          <p:nvPr/>
        </p:nvSpPr>
        <p:spPr bwMode="auto">
          <a:xfrm>
            <a:off x="6013450" y="2765425"/>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0" name="Group 21"/>
          <p:cNvGrpSpPr>
            <a:grpSpLocks/>
          </p:cNvGrpSpPr>
          <p:nvPr/>
        </p:nvGrpSpPr>
        <p:grpSpPr bwMode="auto">
          <a:xfrm>
            <a:off x="6013450" y="3673475"/>
            <a:ext cx="2876550" cy="454025"/>
            <a:chOff x="3788" y="2314"/>
            <a:chExt cx="1812" cy="286"/>
          </a:xfrm>
        </p:grpSpPr>
        <p:sp>
          <p:nvSpPr>
            <p:cNvPr id="21" name="Rectangle 22"/>
            <p:cNvSpPr>
              <a:spLocks noChangeArrowheads="1"/>
            </p:cNvSpPr>
            <p:nvPr/>
          </p:nvSpPr>
          <p:spPr bwMode="auto">
            <a:xfrm>
              <a:off x="4996" y="2314"/>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2" name="Rectangle 23"/>
            <p:cNvSpPr>
              <a:spLocks noChangeArrowheads="1"/>
            </p:cNvSpPr>
            <p:nvPr/>
          </p:nvSpPr>
          <p:spPr bwMode="auto">
            <a:xfrm>
              <a:off x="4392" y="2314"/>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23" name="Rectangle 24"/>
            <p:cNvSpPr>
              <a:spLocks noChangeArrowheads="1"/>
            </p:cNvSpPr>
            <p:nvPr/>
          </p:nvSpPr>
          <p:spPr bwMode="auto">
            <a:xfrm>
              <a:off x="3788" y="2314"/>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4" name="Rectangle 25"/>
          <p:cNvSpPr>
            <a:spLocks noChangeArrowheads="1"/>
          </p:cNvSpPr>
          <p:nvPr/>
        </p:nvSpPr>
        <p:spPr bwMode="auto">
          <a:xfrm>
            <a:off x="6013450" y="4127500"/>
            <a:ext cx="958850" cy="454025"/>
          </a:xfrm>
          <a:prstGeom prst="rect">
            <a:avLst/>
          </a:prstGeom>
          <a:solidFill>
            <a:srgbClr val="0066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6"/>
          <p:cNvSpPr>
            <a:spLocks noChangeArrowheads="1"/>
          </p:cNvSpPr>
          <p:nvPr/>
        </p:nvSpPr>
        <p:spPr bwMode="auto">
          <a:xfrm>
            <a:off x="5054600" y="18573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7"/>
          <p:cNvSpPr>
            <a:spLocks noChangeArrowheads="1"/>
          </p:cNvSpPr>
          <p:nvPr/>
        </p:nvSpPr>
        <p:spPr bwMode="auto">
          <a:xfrm>
            <a:off x="5054600" y="276542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Rectangle 28"/>
          <p:cNvSpPr>
            <a:spLocks noChangeArrowheads="1"/>
          </p:cNvSpPr>
          <p:nvPr/>
        </p:nvSpPr>
        <p:spPr bwMode="auto">
          <a:xfrm>
            <a:off x="5054600" y="36734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5054600" y="41275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30"/>
          <p:cNvSpPr>
            <a:spLocks noChangeArrowheads="1"/>
          </p:cNvSpPr>
          <p:nvPr/>
        </p:nvSpPr>
        <p:spPr bwMode="auto">
          <a:xfrm>
            <a:off x="4095750" y="18573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4095750" y="276542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2"/>
          <p:cNvSpPr>
            <a:spLocks noChangeArrowheads="1"/>
          </p:cNvSpPr>
          <p:nvPr/>
        </p:nvSpPr>
        <p:spPr bwMode="auto">
          <a:xfrm>
            <a:off x="4095750" y="36734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3"/>
          <p:cNvSpPr>
            <a:spLocks noChangeArrowheads="1"/>
          </p:cNvSpPr>
          <p:nvPr/>
        </p:nvSpPr>
        <p:spPr bwMode="auto">
          <a:xfrm>
            <a:off x="4095750" y="41275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4"/>
          <p:cNvSpPr>
            <a:spLocks noChangeArrowheads="1"/>
          </p:cNvSpPr>
          <p:nvPr/>
        </p:nvSpPr>
        <p:spPr bwMode="auto">
          <a:xfrm>
            <a:off x="3136900" y="18573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5"/>
          <p:cNvSpPr>
            <a:spLocks noChangeArrowheads="1"/>
          </p:cNvSpPr>
          <p:nvPr/>
        </p:nvSpPr>
        <p:spPr bwMode="auto">
          <a:xfrm>
            <a:off x="3136900" y="276542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5" name="Group 36"/>
          <p:cNvGrpSpPr>
            <a:grpSpLocks/>
          </p:cNvGrpSpPr>
          <p:nvPr/>
        </p:nvGrpSpPr>
        <p:grpSpPr bwMode="auto">
          <a:xfrm>
            <a:off x="3136900" y="3219450"/>
            <a:ext cx="5753100" cy="454025"/>
            <a:chOff x="1976" y="2028"/>
            <a:chExt cx="3624" cy="286"/>
          </a:xfrm>
        </p:grpSpPr>
        <p:sp>
          <p:nvSpPr>
            <p:cNvPr id="36" name="Rectangle 37"/>
            <p:cNvSpPr>
              <a:spLocks noChangeArrowheads="1"/>
            </p:cNvSpPr>
            <p:nvPr/>
          </p:nvSpPr>
          <p:spPr bwMode="auto">
            <a:xfrm>
              <a:off x="4996" y="2028"/>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7" name="Rectangle 38"/>
            <p:cNvSpPr>
              <a:spLocks noChangeArrowheads="1"/>
            </p:cNvSpPr>
            <p:nvPr/>
          </p:nvSpPr>
          <p:spPr bwMode="auto">
            <a:xfrm>
              <a:off x="4392" y="2028"/>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38" name="Rectangle 39"/>
            <p:cNvSpPr>
              <a:spLocks noChangeArrowheads="1"/>
            </p:cNvSpPr>
            <p:nvPr/>
          </p:nvSpPr>
          <p:spPr bwMode="auto">
            <a:xfrm>
              <a:off x="3788" y="2028"/>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39" name="Rectangle 40"/>
            <p:cNvSpPr>
              <a:spLocks noChangeArrowheads="1"/>
            </p:cNvSpPr>
            <p:nvPr/>
          </p:nvSpPr>
          <p:spPr bwMode="auto">
            <a:xfrm>
              <a:off x="3184" y="2028"/>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0" name="Rectangle 41"/>
            <p:cNvSpPr>
              <a:spLocks noChangeArrowheads="1"/>
            </p:cNvSpPr>
            <p:nvPr/>
          </p:nvSpPr>
          <p:spPr bwMode="auto">
            <a:xfrm>
              <a:off x="2580" y="2028"/>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41" name="Rectangle 42"/>
            <p:cNvSpPr>
              <a:spLocks noChangeArrowheads="1"/>
            </p:cNvSpPr>
            <p:nvPr/>
          </p:nvSpPr>
          <p:spPr bwMode="auto">
            <a:xfrm>
              <a:off x="1976" y="2028"/>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2" name="Rectangle 43"/>
          <p:cNvSpPr>
            <a:spLocks noChangeArrowheads="1"/>
          </p:cNvSpPr>
          <p:nvPr/>
        </p:nvSpPr>
        <p:spPr bwMode="auto">
          <a:xfrm>
            <a:off x="3136900" y="36734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4"/>
          <p:cNvSpPr>
            <a:spLocks noChangeArrowheads="1"/>
          </p:cNvSpPr>
          <p:nvPr/>
        </p:nvSpPr>
        <p:spPr bwMode="auto">
          <a:xfrm>
            <a:off x="3136900" y="41275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5"/>
          <p:cNvSpPr>
            <a:spLocks noChangeArrowheads="1"/>
          </p:cNvSpPr>
          <p:nvPr/>
        </p:nvSpPr>
        <p:spPr bwMode="auto">
          <a:xfrm>
            <a:off x="2178050" y="18573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46"/>
          <p:cNvSpPr>
            <a:spLocks noChangeArrowheads="1"/>
          </p:cNvSpPr>
          <p:nvPr/>
        </p:nvSpPr>
        <p:spPr bwMode="auto">
          <a:xfrm>
            <a:off x="2178050" y="276542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47"/>
          <p:cNvSpPr>
            <a:spLocks noChangeArrowheads="1"/>
          </p:cNvSpPr>
          <p:nvPr/>
        </p:nvSpPr>
        <p:spPr bwMode="auto">
          <a:xfrm>
            <a:off x="2178050" y="321945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Rectangle 48"/>
          <p:cNvSpPr>
            <a:spLocks noChangeArrowheads="1"/>
          </p:cNvSpPr>
          <p:nvPr/>
        </p:nvSpPr>
        <p:spPr bwMode="auto">
          <a:xfrm>
            <a:off x="2178050" y="36734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9"/>
          <p:cNvSpPr>
            <a:spLocks noChangeArrowheads="1"/>
          </p:cNvSpPr>
          <p:nvPr/>
        </p:nvSpPr>
        <p:spPr bwMode="auto">
          <a:xfrm>
            <a:off x="2178050" y="41275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9" name="Group 50"/>
          <p:cNvGrpSpPr>
            <a:grpSpLocks/>
          </p:cNvGrpSpPr>
          <p:nvPr/>
        </p:nvGrpSpPr>
        <p:grpSpPr bwMode="auto">
          <a:xfrm>
            <a:off x="1219200" y="1403350"/>
            <a:ext cx="7670800" cy="454025"/>
            <a:chOff x="768" y="884"/>
            <a:chExt cx="4832" cy="286"/>
          </a:xfrm>
        </p:grpSpPr>
        <p:sp>
          <p:nvSpPr>
            <p:cNvPr id="50" name="Rectangle 51"/>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51" name="Rectangle 52"/>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52" name="Rectangle 53"/>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53" name="Rectangle 54"/>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4" name="Rectangle 55"/>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55" name="Rectangle 56"/>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56" name="Rectangle 57"/>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57" name="Rectangle 58"/>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58" name="Rectangle 59"/>
          <p:cNvSpPr>
            <a:spLocks noChangeArrowheads="1"/>
          </p:cNvSpPr>
          <p:nvPr/>
        </p:nvSpPr>
        <p:spPr bwMode="auto">
          <a:xfrm>
            <a:off x="1219200" y="18573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Rectangle 60"/>
          <p:cNvSpPr>
            <a:spLocks noChangeArrowheads="1"/>
          </p:cNvSpPr>
          <p:nvPr/>
        </p:nvSpPr>
        <p:spPr bwMode="auto">
          <a:xfrm>
            <a:off x="121920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0" name="Rectangle 61"/>
          <p:cNvSpPr>
            <a:spLocks noChangeArrowheads="1"/>
          </p:cNvSpPr>
          <p:nvPr/>
        </p:nvSpPr>
        <p:spPr bwMode="auto">
          <a:xfrm>
            <a:off x="1219200" y="276542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1" name="Rectangle 62"/>
          <p:cNvSpPr>
            <a:spLocks noChangeArrowheads="1"/>
          </p:cNvSpPr>
          <p:nvPr/>
        </p:nvSpPr>
        <p:spPr bwMode="auto">
          <a:xfrm>
            <a:off x="1219200" y="321945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2" name="Rectangle 63"/>
          <p:cNvSpPr>
            <a:spLocks noChangeArrowheads="1"/>
          </p:cNvSpPr>
          <p:nvPr/>
        </p:nvSpPr>
        <p:spPr bwMode="auto">
          <a:xfrm>
            <a:off x="1219200" y="3673475"/>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63" name="Rectangle 64"/>
          <p:cNvSpPr>
            <a:spLocks noChangeArrowheads="1"/>
          </p:cNvSpPr>
          <p:nvPr/>
        </p:nvSpPr>
        <p:spPr bwMode="auto">
          <a:xfrm>
            <a:off x="1219200" y="41275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64" name="Group 65"/>
          <p:cNvGrpSpPr>
            <a:grpSpLocks/>
          </p:cNvGrpSpPr>
          <p:nvPr/>
        </p:nvGrpSpPr>
        <p:grpSpPr bwMode="auto">
          <a:xfrm>
            <a:off x="1219200" y="4581525"/>
            <a:ext cx="7670800" cy="454025"/>
            <a:chOff x="768" y="2886"/>
            <a:chExt cx="4832" cy="286"/>
          </a:xfrm>
        </p:grpSpPr>
        <p:sp>
          <p:nvSpPr>
            <p:cNvPr id="65" name="Rectangle 66"/>
            <p:cNvSpPr>
              <a:spLocks noChangeArrowheads="1"/>
            </p:cNvSpPr>
            <p:nvPr/>
          </p:nvSpPr>
          <p:spPr bwMode="auto">
            <a:xfrm>
              <a:off x="4996"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6" name="Rectangle 67"/>
            <p:cNvSpPr>
              <a:spLocks noChangeArrowheads="1"/>
            </p:cNvSpPr>
            <p:nvPr/>
          </p:nvSpPr>
          <p:spPr bwMode="auto">
            <a:xfrm>
              <a:off x="4392"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7" name="Rectangle 68"/>
            <p:cNvSpPr>
              <a:spLocks noChangeArrowheads="1"/>
            </p:cNvSpPr>
            <p:nvPr/>
          </p:nvSpPr>
          <p:spPr bwMode="auto">
            <a:xfrm>
              <a:off x="3788"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68" name="Rectangle 69"/>
            <p:cNvSpPr>
              <a:spLocks noChangeArrowheads="1"/>
            </p:cNvSpPr>
            <p:nvPr/>
          </p:nvSpPr>
          <p:spPr bwMode="auto">
            <a:xfrm>
              <a:off x="3184"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69" name="Rectangle 70"/>
            <p:cNvSpPr>
              <a:spLocks noChangeArrowheads="1"/>
            </p:cNvSpPr>
            <p:nvPr/>
          </p:nvSpPr>
          <p:spPr bwMode="auto">
            <a:xfrm>
              <a:off x="2580"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0" name="Rectangle 71"/>
            <p:cNvSpPr>
              <a:spLocks noChangeArrowheads="1"/>
            </p:cNvSpPr>
            <p:nvPr/>
          </p:nvSpPr>
          <p:spPr bwMode="auto">
            <a:xfrm>
              <a:off x="1976"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1" name="Rectangle 72"/>
            <p:cNvSpPr>
              <a:spLocks noChangeArrowheads="1"/>
            </p:cNvSpPr>
            <p:nvPr/>
          </p:nvSpPr>
          <p:spPr bwMode="auto">
            <a:xfrm>
              <a:off x="1372"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2" name="Rectangle 73"/>
            <p:cNvSpPr>
              <a:spLocks noChangeArrowheads="1"/>
            </p:cNvSpPr>
            <p:nvPr/>
          </p:nvSpPr>
          <p:spPr bwMode="auto">
            <a:xfrm>
              <a:off x="768" y="2886"/>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73" name="Group 74"/>
          <p:cNvGrpSpPr>
            <a:grpSpLocks/>
          </p:cNvGrpSpPr>
          <p:nvPr/>
        </p:nvGrpSpPr>
        <p:grpSpPr bwMode="auto">
          <a:xfrm>
            <a:off x="1219200" y="5035550"/>
            <a:ext cx="7670800" cy="454025"/>
            <a:chOff x="768" y="3172"/>
            <a:chExt cx="4832" cy="286"/>
          </a:xfrm>
        </p:grpSpPr>
        <p:sp>
          <p:nvSpPr>
            <p:cNvPr id="74" name="Rectangle 75"/>
            <p:cNvSpPr>
              <a:spLocks noChangeArrowheads="1"/>
            </p:cNvSpPr>
            <p:nvPr/>
          </p:nvSpPr>
          <p:spPr bwMode="auto">
            <a:xfrm>
              <a:off x="4996"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5" name="Rectangle 76"/>
            <p:cNvSpPr>
              <a:spLocks noChangeArrowheads="1"/>
            </p:cNvSpPr>
            <p:nvPr/>
          </p:nvSpPr>
          <p:spPr bwMode="auto">
            <a:xfrm>
              <a:off x="4392"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6" name="Rectangle 77"/>
            <p:cNvSpPr>
              <a:spLocks noChangeArrowheads="1"/>
            </p:cNvSpPr>
            <p:nvPr/>
          </p:nvSpPr>
          <p:spPr bwMode="auto">
            <a:xfrm>
              <a:off x="3788"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sp>
          <p:nvSpPr>
            <p:cNvPr id="77" name="Rectangle 78"/>
            <p:cNvSpPr>
              <a:spLocks noChangeArrowheads="1"/>
            </p:cNvSpPr>
            <p:nvPr/>
          </p:nvSpPr>
          <p:spPr bwMode="auto">
            <a:xfrm>
              <a:off x="3184"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8" name="Rectangle 79"/>
            <p:cNvSpPr>
              <a:spLocks noChangeArrowheads="1"/>
            </p:cNvSpPr>
            <p:nvPr/>
          </p:nvSpPr>
          <p:spPr bwMode="auto">
            <a:xfrm>
              <a:off x="2580"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79" name="Rectangle 80"/>
            <p:cNvSpPr>
              <a:spLocks noChangeArrowheads="1"/>
            </p:cNvSpPr>
            <p:nvPr/>
          </p:nvSpPr>
          <p:spPr bwMode="auto">
            <a:xfrm>
              <a:off x="1976"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0" name="Rectangle 81"/>
            <p:cNvSpPr>
              <a:spLocks noChangeArrowheads="1"/>
            </p:cNvSpPr>
            <p:nvPr/>
          </p:nvSpPr>
          <p:spPr bwMode="auto">
            <a:xfrm>
              <a:off x="1372"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81" name="Rectangle 82"/>
            <p:cNvSpPr>
              <a:spLocks noChangeArrowheads="1"/>
            </p:cNvSpPr>
            <p:nvPr/>
          </p:nvSpPr>
          <p:spPr bwMode="auto">
            <a:xfrm>
              <a:off x="768" y="3172"/>
              <a:ext cx="604" cy="286"/>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82" name="Line 83"/>
          <p:cNvSpPr>
            <a:spLocks noChangeShapeType="1"/>
          </p:cNvSpPr>
          <p:nvPr/>
        </p:nvSpPr>
        <p:spPr bwMode="auto">
          <a:xfrm>
            <a:off x="1219200" y="1857375"/>
            <a:ext cx="7670800"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3" name="Line 84"/>
          <p:cNvSpPr>
            <a:spLocks noChangeShapeType="1"/>
          </p:cNvSpPr>
          <p:nvPr/>
        </p:nvSpPr>
        <p:spPr bwMode="auto">
          <a:xfrm>
            <a:off x="1219200" y="1857375"/>
            <a:ext cx="0" cy="363220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84" name="Rectangle 85"/>
          <p:cNvSpPr>
            <a:spLocks noChangeArrowheads="1"/>
          </p:cNvSpPr>
          <p:nvPr/>
        </p:nvSpPr>
        <p:spPr bwMode="auto">
          <a:xfrm>
            <a:off x="793115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5" name="Rectangle 86"/>
          <p:cNvSpPr>
            <a:spLocks noChangeArrowheads="1"/>
          </p:cNvSpPr>
          <p:nvPr/>
        </p:nvSpPr>
        <p:spPr bwMode="auto">
          <a:xfrm>
            <a:off x="697230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6" name="Rectangle 87"/>
          <p:cNvSpPr>
            <a:spLocks noChangeArrowheads="1"/>
          </p:cNvSpPr>
          <p:nvPr/>
        </p:nvSpPr>
        <p:spPr bwMode="auto">
          <a:xfrm>
            <a:off x="601345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7" name="Rectangle 88"/>
          <p:cNvSpPr>
            <a:spLocks noChangeArrowheads="1"/>
          </p:cNvSpPr>
          <p:nvPr/>
        </p:nvSpPr>
        <p:spPr bwMode="auto">
          <a:xfrm>
            <a:off x="505460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8" name="Rectangle 89"/>
          <p:cNvSpPr>
            <a:spLocks noChangeArrowheads="1"/>
          </p:cNvSpPr>
          <p:nvPr/>
        </p:nvSpPr>
        <p:spPr bwMode="auto">
          <a:xfrm>
            <a:off x="409575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89" name="Rectangle 90"/>
          <p:cNvSpPr>
            <a:spLocks noChangeArrowheads="1"/>
          </p:cNvSpPr>
          <p:nvPr/>
        </p:nvSpPr>
        <p:spPr bwMode="auto">
          <a:xfrm>
            <a:off x="313690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0" name="Rectangle 91"/>
          <p:cNvSpPr>
            <a:spLocks noChangeArrowheads="1"/>
          </p:cNvSpPr>
          <p:nvPr/>
        </p:nvSpPr>
        <p:spPr bwMode="auto">
          <a:xfrm>
            <a:off x="2178050" y="2311400"/>
            <a:ext cx="958850" cy="454025"/>
          </a:xfrm>
          <a:prstGeom prst="rect">
            <a:avLst/>
          </a:prstGeom>
          <a:solidFill>
            <a:srgbClr val="FFFF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91" name="Rectangle 92"/>
          <p:cNvSpPr>
            <a:spLocks noChangeArrowheads="1"/>
          </p:cNvSpPr>
          <p:nvPr/>
        </p:nvSpPr>
        <p:spPr bwMode="auto">
          <a:xfrm>
            <a:off x="7931150" y="2311400"/>
            <a:ext cx="958850" cy="454025"/>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2" name="Rectangle 93"/>
          <p:cNvSpPr>
            <a:spLocks noChangeArrowheads="1"/>
          </p:cNvSpPr>
          <p:nvPr/>
        </p:nvSpPr>
        <p:spPr bwMode="auto">
          <a:xfrm>
            <a:off x="6972300" y="2311400"/>
            <a:ext cx="958850" cy="454025"/>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93" name="Rectangle 94"/>
          <p:cNvSpPr>
            <a:spLocks noChangeArrowheads="1"/>
          </p:cNvSpPr>
          <p:nvPr/>
        </p:nvSpPr>
        <p:spPr bwMode="auto">
          <a:xfrm>
            <a:off x="6013450" y="2311400"/>
            <a:ext cx="958850" cy="454025"/>
          </a:xfrm>
          <a:prstGeom prst="rect">
            <a:avLst/>
          </a:prstGeom>
          <a:solidFill>
            <a:srgbClr val="0066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94" name="Rectangle 95"/>
          <p:cNvSpPr>
            <a:spLocks noChangeArrowheads="1"/>
          </p:cNvSpPr>
          <p:nvPr/>
        </p:nvSpPr>
        <p:spPr bwMode="auto">
          <a:xfrm>
            <a:off x="5054600" y="2311400"/>
            <a:ext cx="958850" cy="454025"/>
          </a:xfrm>
          <a:prstGeom prst="rect">
            <a:avLst/>
          </a:prstGeom>
          <a:solidFill>
            <a:srgbClr val="FFFF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rPr>
              <a:t>*</a:t>
            </a:r>
          </a:p>
        </p:txBody>
      </p:sp>
      <p:sp>
        <p:nvSpPr>
          <p:cNvPr id="95" name="Rectangle 96"/>
          <p:cNvSpPr>
            <a:spLocks noChangeArrowheads="1"/>
          </p:cNvSpPr>
          <p:nvPr/>
        </p:nvSpPr>
        <p:spPr bwMode="auto">
          <a:xfrm>
            <a:off x="4095750" y="2311400"/>
            <a:ext cx="958850" cy="454025"/>
          </a:xfrm>
          <a:prstGeom prst="rect">
            <a:avLst/>
          </a:prstGeom>
          <a:solidFill>
            <a:srgbClr val="FFFF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rPr>
              <a:t>*</a:t>
            </a:r>
          </a:p>
        </p:txBody>
      </p:sp>
      <p:sp>
        <p:nvSpPr>
          <p:cNvPr id="96" name="Rectangle 97"/>
          <p:cNvSpPr>
            <a:spLocks noChangeArrowheads="1"/>
          </p:cNvSpPr>
          <p:nvPr/>
        </p:nvSpPr>
        <p:spPr bwMode="auto">
          <a:xfrm>
            <a:off x="3136900" y="2311400"/>
            <a:ext cx="958850" cy="454025"/>
          </a:xfrm>
          <a:prstGeom prst="rect">
            <a:avLst/>
          </a:prstGeom>
          <a:solidFill>
            <a:srgbClr val="FFFF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FFF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rPr>
              <a:t>*</a:t>
            </a:r>
          </a:p>
        </p:txBody>
      </p:sp>
      <p:sp>
        <p:nvSpPr>
          <p:cNvPr id="97" name="Rectangle 98"/>
          <p:cNvSpPr>
            <a:spLocks noChangeArrowheads="1"/>
          </p:cNvSpPr>
          <p:nvPr/>
        </p:nvSpPr>
        <p:spPr bwMode="auto">
          <a:xfrm>
            <a:off x="2178050" y="2311400"/>
            <a:ext cx="958850" cy="454025"/>
          </a:xfrm>
          <a:prstGeom prst="rect">
            <a:avLst/>
          </a:prstGeom>
          <a:solidFill>
            <a:srgbClr val="FFFFFF"/>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rPr>
              <a:t>sub</a:t>
            </a:r>
          </a:p>
        </p:txBody>
      </p:sp>
      <p:sp>
        <p:nvSpPr>
          <p:cNvPr id="98" name="Rectangle 99"/>
          <p:cNvSpPr>
            <a:spLocks noChangeArrowheads="1"/>
          </p:cNvSpPr>
          <p:nvPr/>
        </p:nvSpPr>
        <p:spPr bwMode="auto">
          <a:xfrm>
            <a:off x="7875588" y="982663"/>
            <a:ext cx="10461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000000"/>
                </a:solidFill>
                <a:latin typeface="Times New Roman" panose="02020603050405020304" pitchFamily="18" charset="0"/>
                <a:ea typeface="宋体" panose="02010600030101010101" pitchFamily="2" charset="-122"/>
              </a:rPr>
              <a:t>LOOP</a:t>
            </a:r>
            <a:endPar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99" name="Rectangle 100"/>
          <p:cNvSpPr>
            <a:spLocks noChangeArrowheads="1"/>
          </p:cNvSpPr>
          <p:nvPr/>
        </p:nvSpPr>
        <p:spPr bwMode="auto">
          <a:xfrm>
            <a:off x="3843338" y="982663"/>
            <a:ext cx="1503362"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algn="ctr" defTabSz="914400" eaLnBrk="0" fontAlgn="base" hangingPunct="0">
              <a:spcBef>
                <a:spcPct val="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p>
        </p:txBody>
      </p:sp>
      <p:sp>
        <p:nvSpPr>
          <p:cNvPr id="100" name="Rectangle 101"/>
          <p:cNvSpPr>
            <a:spLocks noChangeArrowheads="1"/>
          </p:cNvSpPr>
          <p:nvPr/>
        </p:nvSpPr>
        <p:spPr bwMode="auto">
          <a:xfrm>
            <a:off x="7931150" y="942975"/>
            <a:ext cx="958850" cy="454501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1" name="Rectangle 104"/>
          <p:cNvSpPr>
            <a:spLocks noChangeArrowheads="1"/>
          </p:cNvSpPr>
          <p:nvPr/>
        </p:nvSpPr>
        <p:spPr bwMode="auto">
          <a:xfrm>
            <a:off x="1219200" y="685800"/>
            <a:ext cx="4800600" cy="59436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20000"/>
              </a:spcBef>
              <a:spcAft>
                <a:spcPct val="0"/>
              </a:spcAft>
              <a:buClrTx/>
              <a:buSzTx/>
              <a:buFontTx/>
              <a:buNone/>
              <a:tabLst/>
              <a:defRPr/>
            </a:pPr>
            <a:endParaRPr kumimoji="0" lang="en-GB" altLang="zh-CN" sz="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Text Box 105"/>
          <p:cNvSpPr txBox="1">
            <a:spLocks noChangeArrowheads="1"/>
          </p:cNvSpPr>
          <p:nvPr/>
        </p:nvSpPr>
        <p:spPr bwMode="auto">
          <a:xfrm>
            <a:off x="1524000" y="2209800"/>
            <a:ext cx="428307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spcBef>
                <a:spcPct val="20000"/>
              </a:spcBef>
              <a:spcAft>
                <a:spcPct val="0"/>
              </a:spcAft>
            </a:pPr>
            <a:endParaRPr lang="zh-CN" altLang="en-US"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endParaRPr>
          </a:p>
          <a:p>
            <a:pPr defTabSz="914400" eaLnBrk="0" fontAlgn="base" hangingPunct="0">
              <a:spcBef>
                <a:spcPct val="20000"/>
              </a:spcBef>
              <a:spcAft>
                <a:spcPct val="0"/>
              </a:spcAft>
            </a:pPr>
            <a:r>
              <a:rPr lang="zh-CN" altLang="en-US"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Single-Cycle Loop</a:t>
            </a:r>
          </a:p>
          <a:p>
            <a:pPr defTabSz="914400" eaLnBrk="0" fontAlgn="base" hangingPunct="0">
              <a:spcBef>
                <a:spcPct val="5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loop:	   ldh .D1  *A1++,A2</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 .D2  *B1++,B2</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sub .L2  B0,1,B0</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[B0] B	 .S2  loop</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mpy .M1x A2,B2,A3</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 .L1  A4,A3,A4</a:t>
            </a:r>
            <a:r>
              <a:rPr lang="en-US" altLang="zh-CN"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a:t>
            </a:r>
            <a:br>
              <a:rPr lang="en-US" altLang="zh-CN"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endParaRPr lang="en-GB" altLang="zh-CN" b="1" smtClean="0">
              <a:solidFill>
                <a:srgbClr val="FFFF00"/>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835925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215" y="266002"/>
            <a:ext cx="7773282" cy="400110"/>
          </a:xfrm>
          <a:prstGeom prst="rect">
            <a:avLst/>
          </a:prstGeom>
        </p:spPr>
        <p:txBody>
          <a:bodyPr wrap="none">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7</a:t>
            </a:r>
            <a:r>
              <a:rPr lang="zh-CN" altLang="en-US" sz="2000" dirty="0" smtClean="0">
                <a:solidFill>
                  <a:srgbClr val="FFC000"/>
                </a:solidFill>
                <a:latin typeface="微软雅黑" panose="020B0503020204020204" pitchFamily="34" charset="-122"/>
                <a:ea typeface="微软雅黑" panose="020B0503020204020204" pitchFamily="34" charset="-122"/>
              </a:rPr>
              <a:t>）建立</a:t>
            </a:r>
            <a:r>
              <a:rPr lang="en-US" altLang="zh-CN" sz="2000" dirty="0" smtClean="0">
                <a:solidFill>
                  <a:srgbClr val="FFC000"/>
                </a:solidFill>
                <a:latin typeface="微软雅黑" panose="020B0503020204020204" pitchFamily="34" charset="-122"/>
                <a:ea typeface="微软雅黑" panose="020B0503020204020204" pitchFamily="34" charset="-122"/>
              </a:rPr>
              <a:t>Epilog</a:t>
            </a:r>
            <a:r>
              <a:rPr lang="zh-CN" altLang="en-US" sz="2000" dirty="0" smtClean="0">
                <a:solidFill>
                  <a:srgbClr val="FFC000"/>
                </a:solidFill>
                <a:latin typeface="微软雅黑" panose="020B0503020204020204" pitchFamily="34" charset="-122"/>
                <a:ea typeface="微软雅黑" panose="020B0503020204020204" pitchFamily="34" charset="-122"/>
              </a:rPr>
              <a:t>（流水排空）阶段，以消除可能的存储器越界访问</a:t>
            </a:r>
            <a:endParaRPr lang="zh-CN" altLang="en-US" sz="2000" dirty="0">
              <a:solidFill>
                <a:srgbClr val="FFC000"/>
              </a:solidFill>
              <a:latin typeface="微软雅黑" panose="020B0503020204020204" pitchFamily="34" charset="-122"/>
              <a:ea typeface="微软雅黑" panose="020B0503020204020204" pitchFamily="34" charset="-122"/>
            </a:endParaRPr>
          </a:p>
        </p:txBody>
      </p:sp>
      <p:sp>
        <p:nvSpPr>
          <p:cNvPr id="3" name="矩形 2"/>
          <p:cNvSpPr/>
          <p:nvPr/>
        </p:nvSpPr>
        <p:spPr>
          <a:xfrm>
            <a:off x="438103" y="754516"/>
            <a:ext cx="8321039" cy="1569660"/>
          </a:xfrm>
          <a:prstGeom prst="rect">
            <a:avLst/>
          </a:prstGeom>
        </p:spPr>
        <p:txBody>
          <a:bodyPr wrap="square">
            <a:spAutoFit/>
          </a:bodyPr>
          <a:lstStyle/>
          <a:p>
            <a:r>
              <a:rPr lang="zh-CN" altLang="en-US" sz="2400" dirty="0" smtClean="0">
                <a:latin typeface="宋体" panose="02010600030101010101" pitchFamily="2" charset="-122"/>
                <a:ea typeface="宋体" panose="02010600030101010101" pitchFamily="2" charset="-122"/>
              </a:rPr>
              <a:t>通过前面步骤建立了</a:t>
            </a:r>
            <a:r>
              <a:rPr lang="en-US" altLang="zh-CN" sz="2400" dirty="0" smtClean="0">
                <a:latin typeface="宋体" panose="02010600030101010101" pitchFamily="2" charset="-122"/>
                <a:ea typeface="宋体" panose="02010600030101010101" pitchFamily="2" charset="-122"/>
              </a:rPr>
              <a:t>prolog</a:t>
            </a:r>
            <a:r>
              <a:rPr lang="zh-CN" altLang="en-US" sz="2400" dirty="0" smtClean="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loop</a:t>
            </a:r>
            <a:r>
              <a:rPr lang="zh-CN" altLang="en-US" sz="2400" dirty="0" smtClean="0">
                <a:latin typeface="宋体" panose="02010600030101010101" pitchFamily="2" charset="-122"/>
                <a:ea typeface="宋体" panose="02010600030101010101" pitchFamily="2" charset="-122"/>
              </a:rPr>
              <a:t>阶段。如果</a:t>
            </a:r>
            <a:r>
              <a:rPr lang="zh-CN" altLang="en-US" sz="2400" dirty="0">
                <a:latin typeface="宋体" panose="02010600030101010101" pitchFamily="2" charset="-122"/>
                <a:ea typeface="宋体" panose="02010600030101010101" pitchFamily="2" charset="-122"/>
              </a:rPr>
              <a:t>滤波器为</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阶</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则</a:t>
            </a:r>
            <a:r>
              <a:rPr lang="zh-CN" altLang="en-US" sz="2400" dirty="0">
                <a:latin typeface="宋体" panose="02010600030101010101" pitchFamily="2" charset="-122"/>
                <a:ea typeface="宋体" panose="02010600030101010101" pitchFamily="2" charset="-122"/>
              </a:rPr>
              <a:t>要</a:t>
            </a:r>
            <a:r>
              <a:rPr lang="zh-CN" altLang="en-US" sz="2400" dirty="0" smtClean="0">
                <a:latin typeface="宋体" panose="02010600030101010101" pitchFamily="2" charset="-122"/>
                <a:ea typeface="宋体" panose="02010600030101010101" pitchFamily="2" charset="-122"/>
              </a:rPr>
              <a:t>将</a:t>
            </a:r>
            <a:r>
              <a:rPr lang="en-US" altLang="zh-CN" sz="2400" dirty="0" smtClean="0">
                <a:latin typeface="宋体" panose="02010600030101010101" pitchFamily="2" charset="-122"/>
                <a:ea typeface="宋体" panose="02010600030101010101" pitchFamily="2" charset="-122"/>
              </a:rPr>
              <a:t>loop</a:t>
            </a:r>
            <a:r>
              <a:rPr lang="zh-CN" altLang="en-US" sz="2400" dirty="0" smtClean="0">
                <a:latin typeface="宋体" panose="02010600030101010101" pitchFamily="2" charset="-122"/>
                <a:ea typeface="宋体" panose="02010600030101010101" pitchFamily="2" charset="-122"/>
              </a:rPr>
              <a:t>执行</a:t>
            </a:r>
            <a:r>
              <a:rPr lang="en-US" altLang="zh-CN" sz="2400" dirty="0" smtClean="0">
                <a:latin typeface="宋体" panose="02010600030101010101" pitchFamily="2" charset="-122"/>
                <a:ea typeface="宋体" panose="02010600030101010101" pitchFamily="2" charset="-122"/>
              </a:rPr>
              <a:t>100</a:t>
            </a:r>
            <a:r>
              <a:rPr lang="zh-CN" altLang="en-US" sz="2400" dirty="0" smtClean="0">
                <a:latin typeface="宋体" panose="02010600030101010101" pitchFamily="2" charset="-122"/>
                <a:ea typeface="宋体" panose="02010600030101010101" pitchFamily="2" charset="-122"/>
              </a:rPr>
              <a:t>次（因为</a:t>
            </a:r>
            <a:r>
              <a:rPr lang="zh-CN" altLang="en-US" sz="2400" dirty="0">
                <a:latin typeface="宋体" panose="02010600030101010101" pitchFamily="2" charset="-122"/>
                <a:ea typeface="宋体" panose="02010600030101010101" pitchFamily="2" charset="-122"/>
              </a:rPr>
              <a:t>要执行</a:t>
            </a:r>
            <a:r>
              <a:rPr lang="en-US" altLang="zh-CN" sz="2400" dirty="0">
                <a:latin typeface="宋体" panose="02010600030101010101" pitchFamily="2" charset="-122"/>
                <a:ea typeface="宋体" panose="02010600030101010101" pitchFamily="2" charset="-122"/>
              </a:rPr>
              <a:t>100</a:t>
            </a:r>
            <a:r>
              <a:rPr lang="zh-CN" altLang="en-US" sz="2400" dirty="0">
                <a:latin typeface="宋体" panose="02010600030101010101" pitchFamily="2" charset="-122"/>
                <a:ea typeface="宋体" panose="02010600030101010101" pitchFamily="2" charset="-122"/>
              </a:rPr>
              <a:t>次加法</a:t>
            </a:r>
            <a:r>
              <a:rPr lang="zh-CN" altLang="en-US" sz="2400" dirty="0" smtClean="0">
                <a:latin typeface="宋体" panose="02010600030101010101" pitchFamily="2" charset="-122"/>
                <a:ea typeface="宋体" panose="02010600030101010101" pitchFamily="2" charset="-122"/>
              </a:rPr>
              <a:t>）。因此</a:t>
            </a:r>
            <a:r>
              <a:rPr lang="zh-CN" altLang="en-US" sz="2400" dirty="0">
                <a:latin typeface="宋体" panose="02010600030101010101" pitchFamily="2" charset="-122"/>
                <a:ea typeface="宋体" panose="02010600030101010101" pitchFamily="2" charset="-122"/>
              </a:rPr>
              <a:t>，执行</a:t>
            </a:r>
            <a:r>
              <a:rPr lang="zh-CN" altLang="en-US" sz="2400" dirty="0" smtClean="0">
                <a:latin typeface="宋体" panose="02010600030101010101" pitchFamily="2" charset="-122"/>
                <a:ea typeface="宋体" panose="02010600030101010101" pitchFamily="2" charset="-122"/>
              </a:rPr>
              <a:t>了</a:t>
            </a:r>
            <a:r>
              <a:rPr lang="en-US" altLang="zh-CN" sz="2400" dirty="0" smtClean="0">
                <a:latin typeface="宋体" panose="02010600030101010101" pitchFamily="2" charset="-122"/>
                <a:ea typeface="宋体" panose="02010600030101010101" pitchFamily="2" charset="-122"/>
              </a:rPr>
              <a:t>107</a:t>
            </a:r>
            <a:r>
              <a:rPr lang="zh-CN" altLang="en-US" sz="2400" dirty="0">
                <a:latin typeface="宋体" panose="02010600030101010101" pitchFamily="2" charset="-122"/>
                <a:ea typeface="宋体" panose="02010600030101010101" pitchFamily="2" charset="-122"/>
              </a:rPr>
              <a:t>次</a:t>
            </a:r>
            <a:r>
              <a:rPr lang="zh-CN" altLang="en-US" sz="2400" dirty="0" smtClean="0">
                <a:latin typeface="宋体" panose="02010600030101010101" pitchFamily="2" charset="-122"/>
                <a:ea typeface="宋体" panose="02010600030101010101" pitchFamily="2" charset="-122"/>
              </a:rPr>
              <a:t>的</a:t>
            </a:r>
            <a:r>
              <a:rPr lang="en-US" altLang="zh-CN" sz="2400" dirty="0" smtClean="0">
                <a:latin typeface="宋体" panose="02010600030101010101" pitchFamily="2" charset="-122"/>
                <a:ea typeface="宋体" panose="02010600030101010101" pitchFamily="2" charset="-122"/>
              </a:rPr>
              <a:t>load</a:t>
            </a:r>
            <a:r>
              <a:rPr lang="zh-CN" altLang="en-US" sz="2400" dirty="0" smtClean="0">
                <a:latin typeface="宋体" panose="02010600030101010101" pitchFamily="2" charset="-122"/>
                <a:ea typeface="宋体" panose="02010600030101010101" pitchFamily="2" charset="-122"/>
              </a:rPr>
              <a:t>。这</a:t>
            </a:r>
            <a:r>
              <a:rPr lang="zh-CN" altLang="en-US" sz="2400" dirty="0">
                <a:latin typeface="宋体" panose="02010600030101010101" pitchFamily="2" charset="-122"/>
                <a:ea typeface="宋体" panose="02010600030101010101" pitchFamily="2" charset="-122"/>
              </a:rPr>
              <a:t>多出</a:t>
            </a:r>
            <a:r>
              <a:rPr lang="zh-CN" altLang="en-US" sz="2400" dirty="0" smtClean="0">
                <a:latin typeface="宋体" panose="02010600030101010101" pitchFamily="2" charset="-122"/>
                <a:ea typeface="宋体" panose="02010600030101010101" pitchFamily="2" charset="-122"/>
              </a:rPr>
              <a:t>的</a:t>
            </a:r>
            <a:r>
              <a:rPr lang="en-US" altLang="zh-CN" sz="2400" dirty="0" smtClean="0">
                <a:latin typeface="宋体" panose="02010600030101010101" pitchFamily="2" charset="-122"/>
                <a:ea typeface="宋体" panose="02010600030101010101" pitchFamily="2" charset="-122"/>
              </a:rPr>
              <a:t>7</a:t>
            </a:r>
            <a:r>
              <a:rPr lang="zh-CN" altLang="en-US" sz="2400" dirty="0" smtClean="0">
                <a:latin typeface="宋体" panose="02010600030101010101" pitchFamily="2" charset="-122"/>
                <a:ea typeface="宋体" panose="02010600030101010101" pitchFamily="2" charset="-122"/>
              </a:rPr>
              <a:t>次</a:t>
            </a:r>
            <a:r>
              <a:rPr lang="en-US" altLang="zh-CN" sz="2400" dirty="0" smtClean="0">
                <a:latin typeface="宋体" panose="02010600030101010101" pitchFamily="2" charset="-122"/>
                <a:ea typeface="宋体" panose="02010600030101010101" pitchFamily="2" charset="-122"/>
              </a:rPr>
              <a:t>load </a:t>
            </a:r>
            <a:r>
              <a:rPr lang="zh-CN" altLang="en-US" sz="2400" dirty="0">
                <a:latin typeface="宋体" panose="02010600030101010101" pitchFamily="2" charset="-122"/>
                <a:ea typeface="宋体" panose="02010600030101010101" pitchFamily="2" charset="-122"/>
              </a:rPr>
              <a:t>可能会</a:t>
            </a:r>
            <a:r>
              <a:rPr lang="zh-CN" altLang="en-US" sz="2400" dirty="0" smtClean="0">
                <a:latin typeface="宋体" panose="02010600030101010101" pitchFamily="2" charset="-122"/>
                <a:ea typeface="宋体" panose="02010600030101010101" pitchFamily="2" charset="-122"/>
              </a:rPr>
              <a:t>导致非法</a:t>
            </a:r>
            <a:r>
              <a:rPr lang="zh-CN" altLang="en-US" sz="2400" dirty="0">
                <a:latin typeface="宋体" panose="02010600030101010101" pitchFamily="2" charset="-122"/>
                <a:ea typeface="宋体" panose="02010600030101010101" pitchFamily="2" charset="-122"/>
              </a:rPr>
              <a:t>的存储器</a:t>
            </a:r>
            <a:r>
              <a:rPr lang="zh-CN" altLang="en-US" sz="2400" dirty="0" smtClean="0">
                <a:latin typeface="宋体" panose="02010600030101010101" pitchFamily="2" charset="-122"/>
                <a:ea typeface="宋体" panose="02010600030101010101" pitchFamily="2" charset="-122"/>
              </a:rPr>
              <a:t>访问。</a:t>
            </a:r>
            <a:endParaRPr lang="en-US" altLang="zh-CN" sz="2400" dirty="0">
              <a:latin typeface="宋体" panose="02010600030101010101" pitchFamily="2" charset="-122"/>
              <a:ea typeface="宋体" panose="02010600030101010101" pitchFamily="2" charset="-122"/>
            </a:endParaRPr>
          </a:p>
        </p:txBody>
      </p:sp>
      <p:grpSp>
        <p:nvGrpSpPr>
          <p:cNvPr id="4" name="Group 4"/>
          <p:cNvGrpSpPr>
            <a:grpSpLocks/>
          </p:cNvGrpSpPr>
          <p:nvPr/>
        </p:nvGrpSpPr>
        <p:grpSpPr bwMode="auto">
          <a:xfrm>
            <a:off x="1700952" y="2169939"/>
            <a:ext cx="4976813" cy="2820987"/>
            <a:chOff x="164" y="592"/>
            <a:chExt cx="5507" cy="2866"/>
          </a:xfrm>
        </p:grpSpPr>
        <p:grpSp>
          <p:nvGrpSpPr>
            <p:cNvPr id="5" name="Group 5"/>
            <p:cNvGrpSpPr>
              <a:grpSpLocks/>
            </p:cNvGrpSpPr>
            <p:nvPr/>
          </p:nvGrpSpPr>
          <p:grpSpPr bwMode="auto">
            <a:xfrm>
              <a:off x="164" y="884"/>
              <a:ext cx="5436" cy="2574"/>
              <a:chOff x="164" y="884"/>
              <a:chExt cx="5436" cy="2574"/>
            </a:xfrm>
          </p:grpSpPr>
          <p:grpSp>
            <p:nvGrpSpPr>
              <p:cNvPr id="18" name="Group 6"/>
              <p:cNvGrpSpPr>
                <a:grpSpLocks/>
              </p:cNvGrpSpPr>
              <p:nvPr/>
            </p:nvGrpSpPr>
            <p:grpSpPr bwMode="auto">
              <a:xfrm>
                <a:off x="164" y="1170"/>
                <a:ext cx="604" cy="2288"/>
                <a:chOff x="164" y="1170"/>
                <a:chExt cx="604" cy="2288"/>
              </a:xfrm>
            </p:grpSpPr>
            <p:sp>
              <p:nvSpPr>
                <p:cNvPr id="98" name="Rectangle 7"/>
                <p:cNvSpPr>
                  <a:spLocks noChangeArrowheads="1"/>
                </p:cNvSpPr>
                <p:nvPr/>
              </p:nvSpPr>
              <p:spPr bwMode="auto">
                <a:xfrm>
                  <a:off x="164" y="117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99" name="Rectangle 8"/>
                <p:cNvSpPr>
                  <a:spLocks noChangeArrowheads="1"/>
                </p:cNvSpPr>
                <p:nvPr/>
              </p:nvSpPr>
              <p:spPr bwMode="auto">
                <a:xfrm>
                  <a:off x="164" y="145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100" name="Rectangle 9"/>
                <p:cNvSpPr>
                  <a:spLocks noChangeArrowheads="1"/>
                </p:cNvSpPr>
                <p:nvPr/>
              </p:nvSpPr>
              <p:spPr bwMode="auto">
                <a:xfrm>
                  <a:off x="164" y="174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101" name="Rectangle 10"/>
                <p:cNvSpPr>
                  <a:spLocks noChangeArrowheads="1"/>
                </p:cNvSpPr>
                <p:nvPr/>
              </p:nvSpPr>
              <p:spPr bwMode="auto">
                <a:xfrm>
                  <a:off x="164" y="2028"/>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102" name="Rectangle 11"/>
                <p:cNvSpPr>
                  <a:spLocks noChangeArrowheads="1"/>
                </p:cNvSpPr>
                <p:nvPr/>
              </p:nvSpPr>
              <p:spPr bwMode="auto">
                <a:xfrm>
                  <a:off x="164" y="231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103" name="Rectangle 12"/>
                <p:cNvSpPr>
                  <a:spLocks noChangeArrowheads="1"/>
                </p:cNvSpPr>
                <p:nvPr/>
              </p:nvSpPr>
              <p:spPr bwMode="auto">
                <a:xfrm>
                  <a:off x="164" y="2600"/>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104" name="Rectangle 13"/>
                <p:cNvSpPr>
                  <a:spLocks noChangeArrowheads="1"/>
                </p:cNvSpPr>
                <p:nvPr/>
              </p:nvSpPr>
              <p:spPr bwMode="auto">
                <a:xfrm>
                  <a:off x="164" y="2886"/>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105" name="Rectangle 14"/>
                <p:cNvSpPr>
                  <a:spLocks noChangeArrowheads="1"/>
                </p:cNvSpPr>
                <p:nvPr/>
              </p:nvSpPr>
              <p:spPr bwMode="auto">
                <a:xfrm>
                  <a:off x="164" y="3172"/>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grpSp>
          <p:sp>
            <p:nvSpPr>
              <p:cNvPr id="19" name="Rectangle 15"/>
              <p:cNvSpPr>
                <a:spLocks noChangeArrowheads="1"/>
              </p:cNvSpPr>
              <p:nvPr/>
            </p:nvSpPr>
            <p:spPr bwMode="auto">
              <a:xfrm>
                <a:off x="4996" y="1170"/>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sp>
            <p:nvSpPr>
              <p:cNvPr id="20" name="Rectangle 16"/>
              <p:cNvSpPr>
                <a:spLocks noChangeArrowheads="1"/>
              </p:cNvSpPr>
              <p:nvPr/>
            </p:nvSpPr>
            <p:spPr bwMode="auto">
              <a:xfrm>
                <a:off x="4996"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1" name="Rectangle 17"/>
              <p:cNvSpPr>
                <a:spLocks noChangeArrowheads="1"/>
              </p:cNvSpPr>
              <p:nvPr/>
            </p:nvSpPr>
            <p:spPr bwMode="auto">
              <a:xfrm>
                <a:off x="4996"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2" name="Rectangle 18"/>
              <p:cNvSpPr>
                <a:spLocks noChangeArrowheads="1"/>
              </p:cNvSpPr>
              <p:nvPr/>
            </p:nvSpPr>
            <p:spPr bwMode="auto">
              <a:xfrm>
                <a:off x="4392"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3" name="Rectangle 19"/>
              <p:cNvSpPr>
                <a:spLocks noChangeArrowheads="1"/>
              </p:cNvSpPr>
              <p:nvPr/>
            </p:nvSpPr>
            <p:spPr bwMode="auto">
              <a:xfrm>
                <a:off x="4392"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4" name="Rectangle 20"/>
              <p:cNvSpPr>
                <a:spLocks noChangeArrowheads="1"/>
              </p:cNvSpPr>
              <p:nvPr/>
            </p:nvSpPr>
            <p:spPr bwMode="auto">
              <a:xfrm>
                <a:off x="4392"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Rectangle 21"/>
              <p:cNvSpPr>
                <a:spLocks noChangeArrowheads="1"/>
              </p:cNvSpPr>
              <p:nvPr/>
            </p:nvSpPr>
            <p:spPr bwMode="auto">
              <a:xfrm>
                <a:off x="3788"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Rectangle 22"/>
              <p:cNvSpPr>
                <a:spLocks noChangeArrowheads="1"/>
              </p:cNvSpPr>
              <p:nvPr/>
            </p:nvSpPr>
            <p:spPr bwMode="auto">
              <a:xfrm>
                <a:off x="3788"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27" name="Group 23"/>
              <p:cNvGrpSpPr>
                <a:grpSpLocks/>
              </p:cNvGrpSpPr>
              <p:nvPr/>
            </p:nvGrpSpPr>
            <p:grpSpPr bwMode="auto">
              <a:xfrm>
                <a:off x="3788" y="2314"/>
                <a:ext cx="1812" cy="286"/>
                <a:chOff x="3788" y="2314"/>
                <a:chExt cx="1812" cy="286"/>
              </a:xfrm>
            </p:grpSpPr>
            <p:sp>
              <p:nvSpPr>
                <p:cNvPr id="95" name="Rectangle 24"/>
                <p:cNvSpPr>
                  <a:spLocks noChangeArrowheads="1"/>
                </p:cNvSpPr>
                <p:nvPr/>
              </p:nvSpPr>
              <p:spPr bwMode="auto">
                <a:xfrm>
                  <a:off x="4996"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sp>
              <p:nvSpPr>
                <p:cNvPr id="96" name="Rectangle 25"/>
                <p:cNvSpPr>
                  <a:spLocks noChangeArrowheads="1"/>
                </p:cNvSpPr>
                <p:nvPr/>
              </p:nvSpPr>
              <p:spPr bwMode="auto">
                <a:xfrm>
                  <a:off x="4392"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sp>
              <p:nvSpPr>
                <p:cNvPr id="97" name="Rectangle 26"/>
                <p:cNvSpPr>
                  <a:spLocks noChangeArrowheads="1"/>
                </p:cNvSpPr>
                <p:nvPr/>
              </p:nvSpPr>
              <p:spPr bwMode="auto">
                <a:xfrm>
                  <a:off x="3788" y="2314"/>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sp>
            <p:nvSpPr>
              <p:cNvPr id="28" name="Rectangle 27"/>
              <p:cNvSpPr>
                <a:spLocks noChangeArrowheads="1"/>
              </p:cNvSpPr>
              <p:nvPr/>
            </p:nvSpPr>
            <p:spPr bwMode="auto">
              <a:xfrm>
                <a:off x="3788"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9" name="Rectangle 28"/>
              <p:cNvSpPr>
                <a:spLocks noChangeArrowheads="1"/>
              </p:cNvSpPr>
              <p:nvPr/>
            </p:nvSpPr>
            <p:spPr bwMode="auto">
              <a:xfrm>
                <a:off x="3184"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29"/>
              <p:cNvSpPr>
                <a:spLocks noChangeArrowheads="1"/>
              </p:cNvSpPr>
              <p:nvPr/>
            </p:nvSpPr>
            <p:spPr bwMode="auto">
              <a:xfrm>
                <a:off x="3184"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1" name="Rectangle 30"/>
              <p:cNvSpPr>
                <a:spLocks noChangeArrowheads="1"/>
              </p:cNvSpPr>
              <p:nvPr/>
            </p:nvSpPr>
            <p:spPr bwMode="auto">
              <a:xfrm>
                <a:off x="3184"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1"/>
              <p:cNvSpPr>
                <a:spLocks noChangeArrowheads="1"/>
              </p:cNvSpPr>
              <p:nvPr/>
            </p:nvSpPr>
            <p:spPr bwMode="auto">
              <a:xfrm>
                <a:off x="3184"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3" name="Rectangle 32"/>
              <p:cNvSpPr>
                <a:spLocks noChangeArrowheads="1"/>
              </p:cNvSpPr>
              <p:nvPr/>
            </p:nvSpPr>
            <p:spPr bwMode="auto">
              <a:xfrm>
                <a:off x="2580"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4" name="Rectangle 33"/>
              <p:cNvSpPr>
                <a:spLocks noChangeArrowheads="1"/>
              </p:cNvSpPr>
              <p:nvPr/>
            </p:nvSpPr>
            <p:spPr bwMode="auto">
              <a:xfrm>
                <a:off x="2580"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5" name="Rectangle 34"/>
              <p:cNvSpPr>
                <a:spLocks noChangeArrowheads="1"/>
              </p:cNvSpPr>
              <p:nvPr/>
            </p:nvSpPr>
            <p:spPr bwMode="auto">
              <a:xfrm>
                <a:off x="2580"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6" name="Rectangle 35"/>
              <p:cNvSpPr>
                <a:spLocks noChangeArrowheads="1"/>
              </p:cNvSpPr>
              <p:nvPr/>
            </p:nvSpPr>
            <p:spPr bwMode="auto">
              <a:xfrm>
                <a:off x="2580"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7" name="Rectangle 36"/>
              <p:cNvSpPr>
                <a:spLocks noChangeArrowheads="1"/>
              </p:cNvSpPr>
              <p:nvPr/>
            </p:nvSpPr>
            <p:spPr bwMode="auto">
              <a:xfrm>
                <a:off x="1976"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8" name="Rectangle 37"/>
              <p:cNvSpPr>
                <a:spLocks noChangeArrowheads="1"/>
              </p:cNvSpPr>
              <p:nvPr/>
            </p:nvSpPr>
            <p:spPr bwMode="auto">
              <a:xfrm>
                <a:off x="1976"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39" name="Group 38"/>
              <p:cNvGrpSpPr>
                <a:grpSpLocks/>
              </p:cNvGrpSpPr>
              <p:nvPr/>
            </p:nvGrpSpPr>
            <p:grpSpPr bwMode="auto">
              <a:xfrm>
                <a:off x="1976" y="2028"/>
                <a:ext cx="3624" cy="286"/>
                <a:chOff x="1976" y="2028"/>
                <a:chExt cx="3624" cy="286"/>
              </a:xfrm>
            </p:grpSpPr>
            <p:sp>
              <p:nvSpPr>
                <p:cNvPr id="89" name="Rectangle 39"/>
                <p:cNvSpPr>
                  <a:spLocks noChangeArrowheads="1"/>
                </p:cNvSpPr>
                <p:nvPr/>
              </p:nvSpPr>
              <p:spPr bwMode="auto">
                <a:xfrm>
                  <a:off x="499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90" name="Rectangle 40"/>
                <p:cNvSpPr>
                  <a:spLocks noChangeArrowheads="1"/>
                </p:cNvSpPr>
                <p:nvPr/>
              </p:nvSpPr>
              <p:spPr bwMode="auto">
                <a:xfrm>
                  <a:off x="4392"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91" name="Rectangle 41"/>
                <p:cNvSpPr>
                  <a:spLocks noChangeArrowheads="1"/>
                </p:cNvSpPr>
                <p:nvPr/>
              </p:nvSpPr>
              <p:spPr bwMode="auto">
                <a:xfrm>
                  <a:off x="3788"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92" name="Rectangle 42"/>
                <p:cNvSpPr>
                  <a:spLocks noChangeArrowheads="1"/>
                </p:cNvSpPr>
                <p:nvPr/>
              </p:nvSpPr>
              <p:spPr bwMode="auto">
                <a:xfrm>
                  <a:off x="3184"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93" name="Rectangle 43"/>
                <p:cNvSpPr>
                  <a:spLocks noChangeArrowheads="1"/>
                </p:cNvSpPr>
                <p:nvPr/>
              </p:nvSpPr>
              <p:spPr bwMode="auto">
                <a:xfrm>
                  <a:off x="2580"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sp>
              <p:nvSpPr>
                <p:cNvPr id="94" name="Rectangle 44"/>
                <p:cNvSpPr>
                  <a:spLocks noChangeArrowheads="1"/>
                </p:cNvSpPr>
                <p:nvPr/>
              </p:nvSpPr>
              <p:spPr bwMode="auto">
                <a:xfrm>
                  <a:off x="1976" y="2028"/>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a:t>
                  </a:r>
                </a:p>
              </p:txBody>
            </p:sp>
          </p:grpSp>
          <p:sp>
            <p:nvSpPr>
              <p:cNvPr id="40" name="Rectangle 45"/>
              <p:cNvSpPr>
                <a:spLocks noChangeArrowheads="1"/>
              </p:cNvSpPr>
              <p:nvPr/>
            </p:nvSpPr>
            <p:spPr bwMode="auto">
              <a:xfrm>
                <a:off x="1976"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1" name="Rectangle 46"/>
              <p:cNvSpPr>
                <a:spLocks noChangeArrowheads="1"/>
              </p:cNvSpPr>
              <p:nvPr/>
            </p:nvSpPr>
            <p:spPr bwMode="auto">
              <a:xfrm>
                <a:off x="1976"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2" name="Rectangle 47"/>
              <p:cNvSpPr>
                <a:spLocks noChangeArrowheads="1"/>
              </p:cNvSpPr>
              <p:nvPr/>
            </p:nvSpPr>
            <p:spPr bwMode="auto">
              <a:xfrm>
                <a:off x="1372"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Rectangle 48"/>
              <p:cNvSpPr>
                <a:spLocks noChangeArrowheads="1"/>
              </p:cNvSpPr>
              <p:nvPr/>
            </p:nvSpPr>
            <p:spPr bwMode="auto">
              <a:xfrm>
                <a:off x="1372"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Rectangle 49"/>
              <p:cNvSpPr>
                <a:spLocks noChangeArrowheads="1"/>
              </p:cNvSpPr>
              <p:nvPr/>
            </p:nvSpPr>
            <p:spPr bwMode="auto">
              <a:xfrm>
                <a:off x="1372"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Rectangle 50"/>
              <p:cNvSpPr>
                <a:spLocks noChangeArrowheads="1"/>
              </p:cNvSpPr>
              <p:nvPr/>
            </p:nvSpPr>
            <p:spPr bwMode="auto">
              <a:xfrm>
                <a:off x="1372"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Rectangle 51"/>
              <p:cNvSpPr>
                <a:spLocks noChangeArrowheads="1"/>
              </p:cNvSpPr>
              <p:nvPr/>
            </p:nvSpPr>
            <p:spPr bwMode="auto">
              <a:xfrm>
                <a:off x="1372"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47" name="Group 52"/>
              <p:cNvGrpSpPr>
                <a:grpSpLocks/>
              </p:cNvGrpSpPr>
              <p:nvPr/>
            </p:nvGrpSpPr>
            <p:grpSpPr bwMode="auto">
              <a:xfrm>
                <a:off x="768" y="884"/>
                <a:ext cx="4832" cy="286"/>
                <a:chOff x="768" y="884"/>
                <a:chExt cx="4832" cy="286"/>
              </a:xfrm>
            </p:grpSpPr>
            <p:sp>
              <p:nvSpPr>
                <p:cNvPr id="81" name="Rectangle 53"/>
                <p:cNvSpPr>
                  <a:spLocks noChangeArrowheads="1"/>
                </p:cNvSpPr>
                <p:nvPr/>
              </p:nvSpPr>
              <p:spPr bwMode="auto">
                <a:xfrm>
                  <a:off x="499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8</a:t>
                  </a:r>
                </a:p>
              </p:txBody>
            </p:sp>
            <p:sp>
              <p:nvSpPr>
                <p:cNvPr id="82" name="Rectangle 54"/>
                <p:cNvSpPr>
                  <a:spLocks noChangeArrowheads="1"/>
                </p:cNvSpPr>
                <p:nvPr/>
              </p:nvSpPr>
              <p:spPr bwMode="auto">
                <a:xfrm>
                  <a:off x="439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7</a:t>
                  </a:r>
                </a:p>
              </p:txBody>
            </p:sp>
            <p:sp>
              <p:nvSpPr>
                <p:cNvPr id="83" name="Rectangle 55"/>
                <p:cNvSpPr>
                  <a:spLocks noChangeArrowheads="1"/>
                </p:cNvSpPr>
                <p:nvPr/>
              </p:nvSpPr>
              <p:spPr bwMode="auto">
                <a:xfrm>
                  <a:off x="378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p>
              </p:txBody>
            </p:sp>
            <p:sp>
              <p:nvSpPr>
                <p:cNvPr id="84" name="Rectangle 56"/>
                <p:cNvSpPr>
                  <a:spLocks noChangeArrowheads="1"/>
                </p:cNvSpPr>
                <p:nvPr/>
              </p:nvSpPr>
              <p:spPr bwMode="auto">
                <a:xfrm>
                  <a:off x="3184"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p>
              </p:txBody>
            </p:sp>
            <p:sp>
              <p:nvSpPr>
                <p:cNvPr id="85" name="Rectangle 57"/>
                <p:cNvSpPr>
                  <a:spLocks noChangeArrowheads="1"/>
                </p:cNvSpPr>
                <p:nvPr/>
              </p:nvSpPr>
              <p:spPr bwMode="auto">
                <a:xfrm>
                  <a:off x="2580"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4</a:t>
                  </a:r>
                </a:p>
              </p:txBody>
            </p:sp>
            <p:sp>
              <p:nvSpPr>
                <p:cNvPr id="86" name="Rectangle 58"/>
                <p:cNvSpPr>
                  <a:spLocks noChangeArrowheads="1"/>
                </p:cNvSpPr>
                <p:nvPr/>
              </p:nvSpPr>
              <p:spPr bwMode="auto">
                <a:xfrm>
                  <a:off x="1976"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a:t>
                  </a:r>
                </a:p>
              </p:txBody>
            </p:sp>
            <p:sp>
              <p:nvSpPr>
                <p:cNvPr id="87" name="Rectangle 59"/>
                <p:cNvSpPr>
                  <a:spLocks noChangeArrowheads="1"/>
                </p:cNvSpPr>
                <p:nvPr/>
              </p:nvSpPr>
              <p:spPr bwMode="auto">
                <a:xfrm>
                  <a:off x="1372"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p>
              </p:txBody>
            </p:sp>
            <p:sp>
              <p:nvSpPr>
                <p:cNvPr id="88" name="Rectangle 60"/>
                <p:cNvSpPr>
                  <a:spLocks noChangeArrowheads="1"/>
                </p:cNvSpPr>
                <p:nvPr/>
              </p:nvSpPr>
              <p:spPr bwMode="auto">
                <a:xfrm>
                  <a:off x="768" y="884"/>
                  <a:ext cx="604" cy="286"/>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p>
              </p:txBody>
            </p:sp>
          </p:grpSp>
          <p:sp>
            <p:nvSpPr>
              <p:cNvPr id="48" name="Rectangle 61"/>
              <p:cNvSpPr>
                <a:spLocks noChangeArrowheads="1"/>
              </p:cNvSpPr>
              <p:nvPr/>
            </p:nvSpPr>
            <p:spPr bwMode="auto">
              <a:xfrm>
                <a:off x="768" y="117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9" name="Rectangle 62"/>
              <p:cNvSpPr>
                <a:spLocks noChangeArrowheads="1"/>
              </p:cNvSpPr>
              <p:nvPr/>
            </p:nvSpPr>
            <p:spPr bwMode="auto">
              <a:xfrm>
                <a:off x="768"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0" name="Rectangle 63"/>
              <p:cNvSpPr>
                <a:spLocks noChangeArrowheads="1"/>
              </p:cNvSpPr>
              <p:nvPr/>
            </p:nvSpPr>
            <p:spPr bwMode="auto">
              <a:xfrm>
                <a:off x="768" y="1742"/>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1" name="Rectangle 64"/>
              <p:cNvSpPr>
                <a:spLocks noChangeArrowheads="1"/>
              </p:cNvSpPr>
              <p:nvPr/>
            </p:nvSpPr>
            <p:spPr bwMode="auto">
              <a:xfrm>
                <a:off x="768" y="2028"/>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2" name="Rectangle 65"/>
              <p:cNvSpPr>
                <a:spLocks noChangeArrowheads="1"/>
              </p:cNvSpPr>
              <p:nvPr/>
            </p:nvSpPr>
            <p:spPr bwMode="auto">
              <a:xfrm>
                <a:off x="768" y="2314"/>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3" name="Rectangle 66"/>
              <p:cNvSpPr>
                <a:spLocks noChangeArrowheads="1"/>
              </p:cNvSpPr>
              <p:nvPr/>
            </p:nvSpPr>
            <p:spPr bwMode="auto">
              <a:xfrm>
                <a:off x="768" y="2600"/>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nvGrpSpPr>
              <p:cNvPr id="54" name="Group 67"/>
              <p:cNvGrpSpPr>
                <a:grpSpLocks/>
              </p:cNvGrpSpPr>
              <p:nvPr/>
            </p:nvGrpSpPr>
            <p:grpSpPr bwMode="auto">
              <a:xfrm>
                <a:off x="768" y="2886"/>
                <a:ext cx="4832" cy="286"/>
                <a:chOff x="768" y="2886"/>
                <a:chExt cx="4832" cy="286"/>
              </a:xfrm>
            </p:grpSpPr>
            <p:sp>
              <p:nvSpPr>
                <p:cNvPr id="73" name="Rectangle 68"/>
                <p:cNvSpPr>
                  <a:spLocks noChangeArrowheads="1"/>
                </p:cNvSpPr>
                <p:nvPr/>
              </p:nvSpPr>
              <p:spPr bwMode="auto">
                <a:xfrm>
                  <a:off x="499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74" name="Rectangle 69"/>
                <p:cNvSpPr>
                  <a:spLocks noChangeArrowheads="1"/>
                </p:cNvSpPr>
                <p:nvPr/>
              </p:nvSpPr>
              <p:spPr bwMode="auto">
                <a:xfrm>
                  <a:off x="439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75" name="Rectangle 70"/>
                <p:cNvSpPr>
                  <a:spLocks noChangeArrowheads="1"/>
                </p:cNvSpPr>
                <p:nvPr/>
              </p:nvSpPr>
              <p:spPr bwMode="auto">
                <a:xfrm>
                  <a:off x="378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76" name="Rectangle 71"/>
                <p:cNvSpPr>
                  <a:spLocks noChangeArrowheads="1"/>
                </p:cNvSpPr>
                <p:nvPr/>
              </p:nvSpPr>
              <p:spPr bwMode="auto">
                <a:xfrm>
                  <a:off x="3184"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77" name="Rectangle 72"/>
                <p:cNvSpPr>
                  <a:spLocks noChangeArrowheads="1"/>
                </p:cNvSpPr>
                <p:nvPr/>
              </p:nvSpPr>
              <p:spPr bwMode="auto">
                <a:xfrm>
                  <a:off x="2580"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78" name="Rectangle 73"/>
                <p:cNvSpPr>
                  <a:spLocks noChangeArrowheads="1"/>
                </p:cNvSpPr>
                <p:nvPr/>
              </p:nvSpPr>
              <p:spPr bwMode="auto">
                <a:xfrm>
                  <a:off x="1976"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79" name="Rectangle 74"/>
                <p:cNvSpPr>
                  <a:spLocks noChangeArrowheads="1"/>
                </p:cNvSpPr>
                <p:nvPr/>
              </p:nvSpPr>
              <p:spPr bwMode="auto">
                <a:xfrm>
                  <a:off x="1372"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sp>
              <p:nvSpPr>
                <p:cNvPr id="80" name="Rectangle 75"/>
                <p:cNvSpPr>
                  <a:spLocks noChangeArrowheads="1"/>
                </p:cNvSpPr>
                <p:nvPr/>
              </p:nvSpPr>
              <p:spPr bwMode="auto">
                <a:xfrm>
                  <a:off x="768" y="288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m</a:t>
                  </a:r>
                </a:p>
              </p:txBody>
            </p:sp>
          </p:grpSp>
          <p:grpSp>
            <p:nvGrpSpPr>
              <p:cNvPr id="55" name="Group 76"/>
              <p:cNvGrpSpPr>
                <a:grpSpLocks/>
              </p:cNvGrpSpPr>
              <p:nvPr/>
            </p:nvGrpSpPr>
            <p:grpSpPr bwMode="auto">
              <a:xfrm>
                <a:off x="768" y="3172"/>
                <a:ext cx="4832" cy="286"/>
                <a:chOff x="768" y="3172"/>
                <a:chExt cx="4832" cy="286"/>
              </a:xfrm>
            </p:grpSpPr>
            <p:sp>
              <p:nvSpPr>
                <p:cNvPr id="65" name="Rectangle 77"/>
                <p:cNvSpPr>
                  <a:spLocks noChangeArrowheads="1"/>
                </p:cNvSpPr>
                <p:nvPr/>
              </p:nvSpPr>
              <p:spPr bwMode="auto">
                <a:xfrm>
                  <a:off x="499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66" name="Rectangle 78"/>
                <p:cNvSpPr>
                  <a:spLocks noChangeArrowheads="1"/>
                </p:cNvSpPr>
                <p:nvPr/>
              </p:nvSpPr>
              <p:spPr bwMode="auto">
                <a:xfrm>
                  <a:off x="439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67" name="Rectangle 79"/>
                <p:cNvSpPr>
                  <a:spLocks noChangeArrowheads="1"/>
                </p:cNvSpPr>
                <p:nvPr/>
              </p:nvSpPr>
              <p:spPr bwMode="auto">
                <a:xfrm>
                  <a:off x="378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68" name="Rectangle 80"/>
                <p:cNvSpPr>
                  <a:spLocks noChangeArrowheads="1"/>
                </p:cNvSpPr>
                <p:nvPr/>
              </p:nvSpPr>
              <p:spPr bwMode="auto">
                <a:xfrm>
                  <a:off x="3184"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69" name="Rectangle 81"/>
                <p:cNvSpPr>
                  <a:spLocks noChangeArrowheads="1"/>
                </p:cNvSpPr>
                <p:nvPr/>
              </p:nvSpPr>
              <p:spPr bwMode="auto">
                <a:xfrm>
                  <a:off x="2580"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70" name="Rectangle 82"/>
                <p:cNvSpPr>
                  <a:spLocks noChangeArrowheads="1"/>
                </p:cNvSpPr>
                <p:nvPr/>
              </p:nvSpPr>
              <p:spPr bwMode="auto">
                <a:xfrm>
                  <a:off x="1976"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71" name="Rectangle 83"/>
                <p:cNvSpPr>
                  <a:spLocks noChangeArrowheads="1"/>
                </p:cNvSpPr>
                <p:nvPr/>
              </p:nvSpPr>
              <p:spPr bwMode="auto">
                <a:xfrm>
                  <a:off x="1372"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sp>
              <p:nvSpPr>
                <p:cNvPr id="72" name="Rectangle 84"/>
                <p:cNvSpPr>
                  <a:spLocks noChangeArrowheads="1"/>
                </p:cNvSpPr>
                <p:nvPr/>
              </p:nvSpPr>
              <p:spPr bwMode="auto">
                <a:xfrm>
                  <a:off x="768" y="3172"/>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 n</a:t>
                  </a:r>
                </a:p>
              </p:txBody>
            </p:sp>
          </p:grpSp>
          <p:sp>
            <p:nvSpPr>
              <p:cNvPr id="56" name="Line 85"/>
              <p:cNvSpPr>
                <a:spLocks noChangeShapeType="1"/>
              </p:cNvSpPr>
              <p:nvPr/>
            </p:nvSpPr>
            <p:spPr bwMode="auto">
              <a:xfrm>
                <a:off x="768" y="1170"/>
                <a:ext cx="4832" cy="0"/>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7" name="Line 86"/>
              <p:cNvSpPr>
                <a:spLocks noChangeShapeType="1"/>
              </p:cNvSpPr>
              <p:nvPr/>
            </p:nvSpPr>
            <p:spPr bwMode="auto">
              <a:xfrm>
                <a:off x="768" y="1170"/>
                <a:ext cx="0" cy="2288"/>
              </a:xfrm>
              <a:prstGeom prst="line">
                <a:avLst/>
              </a:prstGeom>
              <a:noFill/>
              <a:ln w="28575">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8" name="Rectangle 87"/>
              <p:cNvSpPr>
                <a:spLocks noChangeArrowheads="1"/>
              </p:cNvSpPr>
              <p:nvPr/>
            </p:nvSpPr>
            <p:spPr bwMode="auto">
              <a:xfrm>
                <a:off x="4996"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59" name="Rectangle 88"/>
              <p:cNvSpPr>
                <a:spLocks noChangeArrowheads="1"/>
              </p:cNvSpPr>
              <p:nvPr/>
            </p:nvSpPr>
            <p:spPr bwMode="auto">
              <a:xfrm>
                <a:off x="4392"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60" name="Rectangle 89"/>
              <p:cNvSpPr>
                <a:spLocks noChangeArrowheads="1"/>
              </p:cNvSpPr>
              <p:nvPr/>
            </p:nvSpPr>
            <p:spPr bwMode="auto">
              <a:xfrm>
                <a:off x="3788"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61" name="Rectangle 90"/>
              <p:cNvSpPr>
                <a:spLocks noChangeArrowheads="1"/>
              </p:cNvSpPr>
              <p:nvPr/>
            </p:nvSpPr>
            <p:spPr bwMode="auto">
              <a:xfrm>
                <a:off x="3184"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62" name="Rectangle 91"/>
              <p:cNvSpPr>
                <a:spLocks noChangeArrowheads="1"/>
              </p:cNvSpPr>
              <p:nvPr/>
            </p:nvSpPr>
            <p:spPr bwMode="auto">
              <a:xfrm>
                <a:off x="2580"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63" name="Rectangle 92"/>
              <p:cNvSpPr>
                <a:spLocks noChangeArrowheads="1"/>
              </p:cNvSpPr>
              <p:nvPr/>
            </p:nvSpPr>
            <p:spPr bwMode="auto">
              <a:xfrm>
                <a:off x="1976"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sp>
            <p:nvSpPr>
              <p:cNvPr id="64" name="Rectangle 93"/>
              <p:cNvSpPr>
                <a:spLocks noChangeArrowheads="1"/>
              </p:cNvSpPr>
              <p:nvPr/>
            </p:nvSpPr>
            <p:spPr bwMode="auto">
              <a:xfrm>
                <a:off x="1372" y="1456"/>
                <a:ext cx="604" cy="286"/>
              </a:xfrm>
              <a:prstGeom prst="rect">
                <a:avLst/>
              </a:prstGeom>
              <a:solidFill>
                <a:srgbClr val="0249FC"/>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ndParaRPr>
              </a:p>
            </p:txBody>
          </p:sp>
        </p:grpSp>
        <p:grpSp>
          <p:nvGrpSpPr>
            <p:cNvPr id="6" name="Group 94"/>
            <p:cNvGrpSpPr>
              <a:grpSpLocks/>
            </p:cNvGrpSpPr>
            <p:nvPr/>
          </p:nvGrpSpPr>
          <p:grpSpPr bwMode="auto">
            <a:xfrm>
              <a:off x="1372" y="1456"/>
              <a:ext cx="4228" cy="286"/>
              <a:chOff x="1372" y="1456"/>
              <a:chExt cx="4228" cy="286"/>
            </a:xfrm>
          </p:grpSpPr>
          <p:sp>
            <p:nvSpPr>
              <p:cNvPr id="11" name="Rectangle 95"/>
              <p:cNvSpPr>
                <a:spLocks noChangeArrowheads="1"/>
              </p:cNvSpPr>
              <p:nvPr/>
            </p:nvSpPr>
            <p:spPr bwMode="auto">
              <a:xfrm>
                <a:off x="4996"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12" name="Rectangle 96"/>
              <p:cNvSpPr>
                <a:spLocks noChangeArrowheads="1"/>
              </p:cNvSpPr>
              <p:nvPr/>
            </p:nvSpPr>
            <p:spPr bwMode="auto">
              <a:xfrm>
                <a:off x="4392"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13" name="Rectangle 97"/>
              <p:cNvSpPr>
                <a:spLocks noChangeArrowheads="1"/>
              </p:cNvSpPr>
              <p:nvPr/>
            </p:nvSpPr>
            <p:spPr bwMode="auto">
              <a:xfrm>
                <a:off x="3788"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14" name="Rectangle 98"/>
              <p:cNvSpPr>
                <a:spLocks noChangeArrowheads="1"/>
              </p:cNvSpPr>
              <p:nvPr/>
            </p:nvSpPr>
            <p:spPr bwMode="auto">
              <a:xfrm>
                <a:off x="3184"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15" name="Rectangle 99"/>
              <p:cNvSpPr>
                <a:spLocks noChangeArrowheads="1"/>
              </p:cNvSpPr>
              <p:nvPr/>
            </p:nvSpPr>
            <p:spPr bwMode="auto">
              <a:xfrm>
                <a:off x="2580"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16" name="Rectangle 100"/>
              <p:cNvSpPr>
                <a:spLocks noChangeArrowheads="1"/>
              </p:cNvSpPr>
              <p:nvPr/>
            </p:nvSpPr>
            <p:spPr bwMode="auto">
              <a:xfrm>
                <a:off x="1976"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sp>
            <p:nvSpPr>
              <p:cNvPr id="17" name="Rectangle 101"/>
              <p:cNvSpPr>
                <a:spLocks noChangeArrowheads="1"/>
              </p:cNvSpPr>
              <p:nvPr/>
            </p:nvSpPr>
            <p:spPr bwMode="auto">
              <a:xfrm>
                <a:off x="1372" y="1456"/>
                <a:ext cx="604" cy="286"/>
              </a:xfrm>
              <a:prstGeom prst="rect">
                <a:avLst/>
              </a:prstGeom>
              <a:solidFill>
                <a:srgbClr val="005C0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grpSp>
        <p:grpSp>
          <p:nvGrpSpPr>
            <p:cNvPr id="7" name="Group 102"/>
            <p:cNvGrpSpPr>
              <a:grpSpLocks/>
            </p:cNvGrpSpPr>
            <p:nvPr/>
          </p:nvGrpSpPr>
          <p:grpSpPr bwMode="auto">
            <a:xfrm>
              <a:off x="2307" y="592"/>
              <a:ext cx="3364" cy="2865"/>
              <a:chOff x="2307" y="592"/>
              <a:chExt cx="3364" cy="2865"/>
            </a:xfrm>
          </p:grpSpPr>
          <p:sp>
            <p:nvSpPr>
              <p:cNvPr id="8" name="Rectangle 103"/>
              <p:cNvSpPr>
                <a:spLocks noChangeArrowheads="1"/>
              </p:cNvSpPr>
              <p:nvPr/>
            </p:nvSpPr>
            <p:spPr bwMode="auto">
              <a:xfrm>
                <a:off x="4910" y="608"/>
                <a:ext cx="761" cy="31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9" name="Rectangle 104"/>
              <p:cNvSpPr>
                <a:spLocks noChangeArrowheads="1"/>
              </p:cNvSpPr>
              <p:nvPr/>
            </p:nvSpPr>
            <p:spPr bwMode="auto">
              <a:xfrm>
                <a:off x="2307" y="592"/>
                <a:ext cx="1179" cy="34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nchorCtr="1">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16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10" name="Rectangle 105"/>
              <p:cNvSpPr>
                <a:spLocks noChangeArrowheads="1"/>
              </p:cNvSpPr>
              <p:nvPr/>
            </p:nvSpPr>
            <p:spPr bwMode="auto">
              <a:xfrm>
                <a:off x="4996" y="594"/>
                <a:ext cx="604" cy="2863"/>
              </a:xfrm>
              <a:prstGeom prst="rect">
                <a:avLst/>
              </a:prstGeom>
              <a:noFill/>
              <a:ln w="57150">
                <a:solidFill>
                  <a:srgbClr val="FFFFFF"/>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sp>
        <p:nvSpPr>
          <p:cNvPr id="106" name="矩形 105"/>
          <p:cNvSpPr/>
          <p:nvPr/>
        </p:nvSpPr>
        <p:spPr>
          <a:xfrm>
            <a:off x="542606" y="5271449"/>
            <a:ext cx="8321039" cy="830997"/>
          </a:xfrm>
          <a:prstGeom prst="rect">
            <a:avLst/>
          </a:prstGeom>
        </p:spPr>
        <p:txBody>
          <a:bodyPr wrap="square">
            <a:spAutoFit/>
          </a:bodyPr>
          <a:lstStyle/>
          <a:p>
            <a:r>
              <a:rPr lang="zh-CN" altLang="en-US" sz="2400" dirty="0" smtClean="0">
                <a:solidFill>
                  <a:srgbClr val="FFC000"/>
                </a:solidFill>
                <a:latin typeface="微软雅黑" panose="020B0503020204020204" pitchFamily="34" charset="-122"/>
                <a:ea typeface="微软雅黑" panose="020B0503020204020204" pitchFamily="34" charset="-122"/>
              </a:rPr>
              <a:t>将</a:t>
            </a:r>
            <a:r>
              <a:rPr lang="en-US" altLang="zh-CN" sz="2400" dirty="0" smtClean="0">
                <a:solidFill>
                  <a:srgbClr val="FFC000"/>
                </a:solidFill>
                <a:latin typeface="微软雅黑" panose="020B0503020204020204" pitchFamily="34" charset="-122"/>
                <a:ea typeface="微软雅黑" panose="020B0503020204020204" pitchFamily="34" charset="-122"/>
              </a:rPr>
              <a:t>loop</a:t>
            </a:r>
            <a:r>
              <a:rPr lang="zh-CN" altLang="en-US" sz="2400" dirty="0" smtClean="0">
                <a:solidFill>
                  <a:srgbClr val="FFC000"/>
                </a:solidFill>
                <a:latin typeface="微软雅黑" panose="020B0503020204020204" pitchFamily="34" charset="-122"/>
                <a:ea typeface="微软雅黑" panose="020B0503020204020204" pitchFamily="34" charset="-122"/>
              </a:rPr>
              <a:t>执行</a:t>
            </a:r>
            <a:r>
              <a:rPr lang="en-US" altLang="zh-CN" sz="2400" dirty="0" smtClean="0">
                <a:solidFill>
                  <a:srgbClr val="FFC000"/>
                </a:solidFill>
                <a:latin typeface="微软雅黑" panose="020B0503020204020204" pitchFamily="34" charset="-122"/>
                <a:ea typeface="微软雅黑" panose="020B0503020204020204" pitchFamily="34" charset="-122"/>
              </a:rPr>
              <a:t>93</a:t>
            </a:r>
            <a:r>
              <a:rPr lang="zh-CN" altLang="en-US" sz="2400" dirty="0" smtClean="0">
                <a:solidFill>
                  <a:srgbClr val="FFC000"/>
                </a:solidFill>
                <a:latin typeface="微软雅黑" panose="020B0503020204020204" pitchFamily="34" charset="-122"/>
                <a:ea typeface="微软雅黑" panose="020B0503020204020204" pitchFamily="34" charset="-122"/>
              </a:rPr>
              <a:t>次，再执行</a:t>
            </a:r>
            <a:r>
              <a:rPr lang="en-US" altLang="zh-CN" sz="2400" dirty="0" smtClean="0">
                <a:solidFill>
                  <a:srgbClr val="FFC000"/>
                </a:solidFill>
                <a:latin typeface="微软雅黑" panose="020B0503020204020204" pitchFamily="34" charset="-122"/>
                <a:ea typeface="微软雅黑" panose="020B0503020204020204" pitchFamily="34" charset="-122"/>
              </a:rPr>
              <a:t>Load7</a:t>
            </a:r>
            <a:r>
              <a:rPr lang="zh-CN" altLang="en-US" sz="2400" dirty="0" smtClean="0">
                <a:solidFill>
                  <a:srgbClr val="FFC000"/>
                </a:solidFill>
                <a:latin typeface="微软雅黑" panose="020B0503020204020204" pitchFamily="34" charset="-122"/>
                <a:ea typeface="微软雅黑" panose="020B0503020204020204" pitchFamily="34" charset="-122"/>
              </a:rPr>
              <a:t>次、乘法</a:t>
            </a:r>
            <a:r>
              <a:rPr lang="en-US" altLang="zh-CN" sz="2400" dirty="0">
                <a:solidFill>
                  <a:srgbClr val="FFC000"/>
                </a:solidFill>
                <a:latin typeface="微软雅黑" panose="020B0503020204020204" pitchFamily="34" charset="-122"/>
                <a:ea typeface="微软雅黑" panose="020B0503020204020204" pitchFamily="34" charset="-122"/>
              </a:rPr>
              <a:t>5</a:t>
            </a:r>
            <a:r>
              <a:rPr lang="zh-CN" altLang="en-US" sz="2400" dirty="0" smtClean="0">
                <a:solidFill>
                  <a:srgbClr val="FFC000"/>
                </a:solidFill>
                <a:latin typeface="微软雅黑" panose="020B0503020204020204" pitchFamily="34" charset="-122"/>
                <a:ea typeface="微软雅黑" panose="020B0503020204020204" pitchFamily="34" charset="-122"/>
              </a:rPr>
              <a:t>次、加法</a:t>
            </a:r>
            <a:r>
              <a:rPr lang="en-US" altLang="zh-CN" sz="2400" dirty="0">
                <a:solidFill>
                  <a:srgbClr val="FFC000"/>
                </a:solidFill>
                <a:latin typeface="微软雅黑" panose="020B0503020204020204" pitchFamily="34" charset="-122"/>
                <a:ea typeface="微软雅黑" panose="020B0503020204020204" pitchFamily="34" charset="-122"/>
              </a:rPr>
              <a:t>7</a:t>
            </a:r>
            <a:r>
              <a:rPr lang="zh-CN" altLang="en-US" sz="2400" dirty="0" smtClean="0">
                <a:solidFill>
                  <a:srgbClr val="FFC000"/>
                </a:solidFill>
                <a:latin typeface="微软雅黑" panose="020B0503020204020204" pitchFamily="34" charset="-122"/>
                <a:ea typeface="微软雅黑" panose="020B0503020204020204" pitchFamily="34" charset="-122"/>
              </a:rPr>
              <a:t>次，就可消除存储器非法访问问题。这</a:t>
            </a:r>
            <a:r>
              <a:rPr lang="zh-CN" altLang="en-US" sz="2400" dirty="0">
                <a:solidFill>
                  <a:srgbClr val="FFC000"/>
                </a:solidFill>
                <a:latin typeface="微软雅黑" panose="020B0503020204020204" pitchFamily="34" charset="-122"/>
                <a:ea typeface="微软雅黑" panose="020B0503020204020204" pitchFamily="34" charset="-122"/>
              </a:rPr>
              <a:t>一</a:t>
            </a:r>
            <a:r>
              <a:rPr lang="zh-CN" altLang="en-US" sz="2400" dirty="0" smtClean="0">
                <a:solidFill>
                  <a:srgbClr val="FFC000"/>
                </a:solidFill>
                <a:latin typeface="微软雅黑" panose="020B0503020204020204" pitchFamily="34" charset="-122"/>
                <a:ea typeface="微软雅黑" panose="020B0503020204020204" pitchFamily="34" charset="-122"/>
              </a:rPr>
              <a:t>过程就叫</a:t>
            </a:r>
            <a:r>
              <a:rPr lang="en-US" altLang="zh-CN" sz="2400" dirty="0" smtClean="0">
                <a:solidFill>
                  <a:srgbClr val="FFC000"/>
                </a:solidFill>
                <a:latin typeface="微软雅黑" panose="020B0503020204020204" pitchFamily="34" charset="-122"/>
                <a:ea typeface="微软雅黑" panose="020B0503020204020204" pitchFamily="34" charset="-122"/>
              </a:rPr>
              <a:t>Epilog</a:t>
            </a:r>
            <a:r>
              <a:rPr lang="zh-CN" altLang="en-US" sz="2400" dirty="0" smtClean="0">
                <a:solidFill>
                  <a:srgbClr val="FFC000"/>
                </a:solidFill>
                <a:latin typeface="微软雅黑" panose="020B0503020204020204" pitchFamily="34" charset="-122"/>
                <a:ea typeface="微软雅黑" panose="020B0503020204020204" pitchFamily="34" charset="-122"/>
              </a:rPr>
              <a:t>。</a:t>
            </a:r>
            <a:endParaRPr lang="en-US" altLang="zh-CN" sz="24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1713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
          <p:cNvGrpSpPr>
            <a:grpSpLocks/>
          </p:cNvGrpSpPr>
          <p:nvPr/>
        </p:nvGrpSpPr>
        <p:grpSpPr bwMode="auto">
          <a:xfrm>
            <a:off x="387350" y="762000"/>
            <a:ext cx="8294688" cy="5562600"/>
            <a:chOff x="244" y="480"/>
            <a:chExt cx="5225" cy="3504"/>
          </a:xfrm>
        </p:grpSpPr>
        <p:sp>
          <p:nvSpPr>
            <p:cNvPr id="8" name="Rectangle 4"/>
            <p:cNvSpPr>
              <a:spLocks noChangeArrowheads="1"/>
            </p:cNvSpPr>
            <p:nvPr/>
          </p:nvSpPr>
          <p:spPr bwMode="auto">
            <a:xfrm>
              <a:off x="244" y="480"/>
              <a:ext cx="5225" cy="350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9" name="Text Box 5"/>
            <p:cNvSpPr txBox="1">
              <a:spLocks noChangeArrowheads="1"/>
            </p:cNvSpPr>
            <p:nvPr/>
          </p:nvSpPr>
          <p:spPr bwMode="auto">
            <a:xfrm>
              <a:off x="440" y="528"/>
              <a:ext cx="1364" cy="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p1: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ldh||ldh</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p2: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p3: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p4: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p5: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p6: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p7: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p:txBody>
        </p:sp>
        <p:sp>
          <p:nvSpPr>
            <p:cNvPr id="10" name="Text Box 6"/>
            <p:cNvSpPr txBox="1">
              <a:spLocks noChangeArrowheads="1"/>
            </p:cNvSpPr>
            <p:nvPr/>
          </p:nvSpPr>
          <p:spPr bwMode="auto">
            <a:xfrm>
              <a:off x="2208" y="528"/>
              <a:ext cx="1560"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b</a:t>
              </a:r>
            </a:p>
          </p:txBody>
        </p:sp>
        <p:sp>
          <p:nvSpPr>
            <p:cNvPr id="11" name="Text Box 7"/>
            <p:cNvSpPr txBox="1">
              <a:spLocks noChangeArrowheads="1"/>
            </p:cNvSpPr>
            <p:nvPr/>
          </p:nvSpPr>
          <p:spPr bwMode="auto">
            <a:xfrm>
              <a:off x="4416" y="528"/>
              <a:ext cx="738" cy="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Epilog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endParaRPr kumimoji="0" lang="zh-CN" altLang="en-US"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grpSp>
      <p:sp>
        <p:nvSpPr>
          <p:cNvPr id="15" name="Text Box 11"/>
          <p:cNvSpPr txBox="1">
            <a:spLocks noChangeArrowheads="1"/>
          </p:cNvSpPr>
          <p:nvPr/>
        </p:nvSpPr>
        <p:spPr bwMode="auto">
          <a:xfrm>
            <a:off x="7086600" y="1371600"/>
            <a:ext cx="1250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e1: 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endParaRPr lang="en-GB" altLang="zh-CN" sz="2000" b="1" smtClean="0">
              <a:solidFill>
                <a:srgbClr val="FFFF00"/>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35210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7350" y="762000"/>
            <a:ext cx="8294688" cy="5562600"/>
            <a:chOff x="244" y="480"/>
            <a:chExt cx="5225" cy="3504"/>
          </a:xfrm>
        </p:grpSpPr>
        <p:sp>
          <p:nvSpPr>
            <p:cNvPr id="3" name="Rectangle 4"/>
            <p:cNvSpPr>
              <a:spLocks noChangeArrowheads="1"/>
            </p:cNvSpPr>
            <p:nvPr/>
          </p:nvSpPr>
          <p:spPr bwMode="auto">
            <a:xfrm>
              <a:off x="244" y="480"/>
              <a:ext cx="5225" cy="350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 name="Text Box 5"/>
            <p:cNvSpPr txBox="1">
              <a:spLocks noChangeArrowheads="1"/>
            </p:cNvSpPr>
            <p:nvPr/>
          </p:nvSpPr>
          <p:spPr bwMode="auto">
            <a:xfrm>
              <a:off x="440" y="528"/>
              <a:ext cx="1364" cy="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p1: ldh||ldh</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p2: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ldh||ldh</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[]sub</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p3: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p4: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p5: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p6: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p7: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p:txBody>
        </p:sp>
        <p:sp>
          <p:nvSpPr>
            <p:cNvPr id="5" name="Text Box 6"/>
            <p:cNvSpPr txBox="1">
              <a:spLocks noChangeArrowheads="1"/>
            </p:cNvSpPr>
            <p:nvPr/>
          </p:nvSpPr>
          <p:spPr bwMode="auto">
            <a:xfrm>
              <a:off x="2208" y="528"/>
              <a:ext cx="1560"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b</a:t>
              </a:r>
            </a:p>
          </p:txBody>
        </p:sp>
        <p:sp>
          <p:nvSpPr>
            <p:cNvPr id="6" name="Text Box 7"/>
            <p:cNvSpPr txBox="1">
              <a:spLocks noChangeArrowheads="1"/>
            </p:cNvSpPr>
            <p:nvPr/>
          </p:nvSpPr>
          <p:spPr bwMode="auto">
            <a:xfrm>
              <a:off x="4416" y="528"/>
              <a:ext cx="788" cy="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Epilog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e1: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endParaRPr kumimoji="0" lang="zh-CN" altLang="en-US"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grpSp>
      <p:sp>
        <p:nvSpPr>
          <p:cNvPr id="7" name="Text Box 8"/>
          <p:cNvSpPr txBox="1">
            <a:spLocks noChangeArrowheads="1"/>
          </p:cNvSpPr>
          <p:nvPr/>
        </p:nvSpPr>
        <p:spPr bwMode="auto">
          <a:xfrm>
            <a:off x="7054850" y="1984375"/>
            <a:ext cx="1250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e2: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1002922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1000" y="762000"/>
            <a:ext cx="8294688" cy="5562600"/>
            <a:chOff x="244" y="480"/>
            <a:chExt cx="5225" cy="3504"/>
          </a:xfrm>
        </p:grpSpPr>
        <p:sp>
          <p:nvSpPr>
            <p:cNvPr id="3" name="Rectangle 4"/>
            <p:cNvSpPr>
              <a:spLocks noChangeArrowheads="1"/>
            </p:cNvSpPr>
            <p:nvPr/>
          </p:nvSpPr>
          <p:spPr bwMode="auto">
            <a:xfrm>
              <a:off x="244" y="480"/>
              <a:ext cx="5225" cy="350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 name="Text Box 5"/>
            <p:cNvSpPr txBox="1">
              <a:spLocks noChangeArrowheads="1"/>
            </p:cNvSpPr>
            <p:nvPr/>
          </p:nvSpPr>
          <p:spPr bwMode="auto">
            <a:xfrm>
              <a:off x="440" y="528"/>
              <a:ext cx="1364" cy="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p1: ldh||ldh</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p2: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p3: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ldh||ldh </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p4: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p5: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p6: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p7: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p:txBody>
        </p:sp>
        <p:sp>
          <p:nvSpPr>
            <p:cNvPr id="5" name="Text Box 6"/>
            <p:cNvSpPr txBox="1">
              <a:spLocks noChangeArrowheads="1"/>
            </p:cNvSpPr>
            <p:nvPr/>
          </p:nvSpPr>
          <p:spPr bwMode="auto">
            <a:xfrm>
              <a:off x="2208" y="528"/>
              <a:ext cx="1560"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add</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b</a:t>
              </a:r>
            </a:p>
          </p:txBody>
        </p:sp>
        <p:sp>
          <p:nvSpPr>
            <p:cNvPr id="6" name="Text Box 7"/>
            <p:cNvSpPr txBox="1">
              <a:spLocks noChangeArrowheads="1"/>
            </p:cNvSpPr>
            <p:nvPr/>
          </p:nvSpPr>
          <p:spPr bwMode="auto">
            <a:xfrm>
              <a:off x="4416" y="528"/>
              <a:ext cx="788" cy="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Epilog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e1: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e2: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endParaRPr kumimoji="0" lang="zh-CN" altLang="en-US"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grpSp>
      <p:sp>
        <p:nvSpPr>
          <p:cNvPr id="7" name="Text Box 8"/>
          <p:cNvSpPr txBox="1">
            <a:spLocks noChangeArrowheads="1"/>
          </p:cNvSpPr>
          <p:nvPr/>
        </p:nvSpPr>
        <p:spPr bwMode="auto">
          <a:xfrm>
            <a:off x="7010400" y="2514600"/>
            <a:ext cx="1250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e3: 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endParaRPr lang="en-GB" altLang="zh-CN" sz="2000" b="1" smtClean="0">
              <a:solidFill>
                <a:srgbClr val="FFFF00"/>
              </a:solidFill>
              <a:effectLst>
                <a:outerShdw blurRad="38100" dist="38100" dir="2700000" algn="tl">
                  <a:srgbClr val="000000"/>
                </a:outerShdw>
              </a:effectLst>
              <a:latin typeface="Courier New" panose="02070309020205020404" pitchFamily="49" charset="0"/>
            </a:endParaRPr>
          </a:p>
        </p:txBody>
      </p:sp>
      <p:sp>
        <p:nvSpPr>
          <p:cNvPr id="8" name="Text Box 9"/>
          <p:cNvSpPr txBox="1">
            <a:spLocks noChangeArrowheads="1"/>
          </p:cNvSpPr>
          <p:nvPr/>
        </p:nvSpPr>
        <p:spPr bwMode="auto">
          <a:xfrm>
            <a:off x="3641725" y="4098925"/>
            <a:ext cx="1841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endParaRPr lang="en-GB" altLang="zh-CN" sz="2800" b="1" smtClean="0">
              <a:solidFill>
                <a:srgbClr val="FFFFFF"/>
              </a:solidFill>
              <a:effectLst>
                <a:outerShdw blurRad="38100" dist="38100" dir="2700000" algn="tl">
                  <a:srgbClr val="000000"/>
                </a:outerShdw>
              </a:effectLst>
              <a:latin typeface="Times New Roman" panose="02020603050405020304" pitchFamily="18" charset="0"/>
            </a:endParaRPr>
          </a:p>
        </p:txBody>
      </p:sp>
    </p:spTree>
    <p:extLst>
      <p:ext uri="{BB962C8B-B14F-4D97-AF65-F5344CB8AC3E}">
        <p14:creationId xmlns:p14="http://schemas.microsoft.com/office/powerpoint/2010/main" val="2561249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7350" y="762000"/>
            <a:ext cx="8294688" cy="5562600"/>
            <a:chOff x="244" y="480"/>
            <a:chExt cx="5225" cy="3504"/>
          </a:xfrm>
        </p:grpSpPr>
        <p:sp>
          <p:nvSpPr>
            <p:cNvPr id="3" name="Rectangle 4"/>
            <p:cNvSpPr>
              <a:spLocks noChangeArrowheads="1"/>
            </p:cNvSpPr>
            <p:nvPr/>
          </p:nvSpPr>
          <p:spPr bwMode="auto">
            <a:xfrm>
              <a:off x="244" y="480"/>
              <a:ext cx="5225" cy="350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 name="Text Box 5"/>
            <p:cNvSpPr txBox="1">
              <a:spLocks noChangeArrowheads="1"/>
            </p:cNvSpPr>
            <p:nvPr/>
          </p:nvSpPr>
          <p:spPr bwMode="auto">
            <a:xfrm>
              <a:off x="440" y="528"/>
              <a:ext cx="1364" cy="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p1: ldh||ldh</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p2: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p3: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p4: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ldh||ldh</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p5: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p6: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p7: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p:txBody>
        </p:sp>
        <p:sp>
          <p:nvSpPr>
            <p:cNvPr id="5" name="Text Box 6"/>
            <p:cNvSpPr txBox="1">
              <a:spLocks noChangeArrowheads="1"/>
            </p:cNvSpPr>
            <p:nvPr/>
          </p:nvSpPr>
          <p:spPr bwMode="auto">
            <a:xfrm>
              <a:off x="2208" y="528"/>
              <a:ext cx="1560"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b</a:t>
              </a:r>
            </a:p>
          </p:txBody>
        </p:sp>
        <p:sp>
          <p:nvSpPr>
            <p:cNvPr id="6" name="Text Box 7"/>
            <p:cNvSpPr txBox="1">
              <a:spLocks noChangeArrowheads="1"/>
            </p:cNvSpPr>
            <p:nvPr/>
          </p:nvSpPr>
          <p:spPr bwMode="auto">
            <a:xfrm>
              <a:off x="4416" y="528"/>
              <a:ext cx="788" cy="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Epilog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e1: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e2: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e3: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endParaRPr kumimoji="0" lang="zh-CN" altLang="en-US"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grpSp>
      <p:sp>
        <p:nvSpPr>
          <p:cNvPr id="7" name="Text Box 8"/>
          <p:cNvSpPr txBox="1">
            <a:spLocks noChangeArrowheads="1"/>
          </p:cNvSpPr>
          <p:nvPr/>
        </p:nvSpPr>
        <p:spPr bwMode="auto">
          <a:xfrm>
            <a:off x="7010400" y="3051175"/>
            <a:ext cx="1250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e4: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8" name="Text Box 9"/>
          <p:cNvSpPr txBox="1">
            <a:spLocks noChangeArrowheads="1"/>
          </p:cNvSpPr>
          <p:nvPr/>
        </p:nvSpPr>
        <p:spPr bwMode="auto">
          <a:xfrm>
            <a:off x="3717925" y="3946525"/>
            <a:ext cx="1841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endParaRPr lang="en-GB" altLang="zh-CN" sz="2800" b="1" smtClean="0">
              <a:solidFill>
                <a:srgbClr val="FFFFFF"/>
              </a:solidFill>
              <a:effectLst>
                <a:outerShdw blurRad="38100" dist="38100" dir="2700000" algn="tl">
                  <a:srgbClr val="000000"/>
                </a:outerShdw>
              </a:effectLst>
              <a:latin typeface="Times New Roman" panose="02020603050405020304" pitchFamily="18" charset="0"/>
            </a:endParaRPr>
          </a:p>
        </p:txBody>
      </p:sp>
    </p:spTree>
    <p:extLst>
      <p:ext uri="{BB962C8B-B14F-4D97-AF65-F5344CB8AC3E}">
        <p14:creationId xmlns:p14="http://schemas.microsoft.com/office/powerpoint/2010/main" val="139586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p:nvPr/>
        </p:nvGrpSpPr>
        <p:grpSpPr bwMode="auto">
          <a:xfrm>
            <a:off x="2292350" y="5797550"/>
            <a:ext cx="4559300" cy="673100"/>
            <a:chOff x="1444" y="3652"/>
            <a:chExt cx="2872" cy="424"/>
          </a:xfrm>
        </p:grpSpPr>
        <p:sp>
          <p:nvSpPr>
            <p:cNvPr id="3" name="Rectangle 3"/>
            <p:cNvSpPr>
              <a:spLocks noChangeArrowheads="1"/>
            </p:cNvSpPr>
            <p:nvPr/>
          </p:nvSpPr>
          <p:spPr bwMode="auto">
            <a:xfrm>
              <a:off x="1444" y="3652"/>
              <a:ext cx="2872" cy="424"/>
            </a:xfrm>
            <a:prstGeom prst="rect">
              <a:avLst/>
            </a:prstGeom>
            <a:solidFill>
              <a:srgbClr val="000F40"/>
            </a:solidFill>
            <a:ln w="12700">
              <a:solidFill>
                <a:srgbClr val="FFFFFF"/>
              </a:solidFill>
              <a:miter lim="800000"/>
            </a:ln>
            <a:effectLst>
              <a:outerShdw dist="107763" dir="2700000" algn="ctr" rotWithShape="0">
                <a:srgbClr val="000000"/>
              </a:outerShdw>
            </a:effec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 name="Rectangle 4"/>
            <p:cNvSpPr>
              <a:spLocks noChangeArrowheads="1"/>
            </p:cNvSpPr>
            <p:nvPr/>
          </p:nvSpPr>
          <p:spPr bwMode="auto">
            <a:xfrm>
              <a:off x="2246" y="3769"/>
              <a:ext cx="126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Data Memory</a:t>
              </a:r>
            </a:p>
          </p:txBody>
        </p:sp>
      </p:grpSp>
      <p:sp>
        <p:nvSpPr>
          <p:cNvPr id="5" name="Rectangle 6"/>
          <p:cNvSpPr>
            <a:spLocks noChangeArrowheads="1"/>
          </p:cNvSpPr>
          <p:nvPr/>
        </p:nvSpPr>
        <p:spPr bwMode="auto">
          <a:xfrm>
            <a:off x="3538538" y="1330325"/>
            <a:ext cx="796925" cy="796925"/>
          </a:xfrm>
          <a:prstGeom prst="rect">
            <a:avLst/>
          </a:prstGeom>
          <a:solidFill>
            <a:srgbClr val="000F40"/>
          </a:solidFill>
          <a:ln w="12700">
            <a:solidFill>
              <a:srgbClr val="FFFFFF"/>
            </a:solidFill>
            <a:miter lim="800000"/>
          </a:ln>
          <a:effectLst>
            <a:outerShdw dist="107763" dir="2700000" algn="ctr" rotWithShape="0">
              <a:srgbClr val="000000"/>
            </a:outerShdw>
          </a:effectLst>
        </p:spPr>
        <p:txBody>
          <a:bodyPr wrap="none" lIns="92075" tIns="46038" rIns="92075" bIns="46038" anchor="ctr" anchorCtr="1"/>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.S1</a:t>
            </a:r>
          </a:p>
        </p:txBody>
      </p:sp>
      <p:sp>
        <p:nvSpPr>
          <p:cNvPr id="6" name="Rectangle 7"/>
          <p:cNvSpPr>
            <a:spLocks noChangeArrowheads="1"/>
          </p:cNvSpPr>
          <p:nvPr/>
        </p:nvSpPr>
        <p:spPr bwMode="auto">
          <a:xfrm>
            <a:off x="3538538" y="2320925"/>
            <a:ext cx="796925" cy="796925"/>
          </a:xfrm>
          <a:prstGeom prst="rect">
            <a:avLst/>
          </a:prstGeom>
          <a:solidFill>
            <a:srgbClr val="000F40"/>
          </a:solidFill>
          <a:ln w="12700">
            <a:solidFill>
              <a:srgbClr val="FFFFFF"/>
            </a:solidFill>
            <a:miter lim="800000"/>
          </a:ln>
          <a:effectLst>
            <a:outerShdw dist="107763" dir="2700000" algn="ctr" rotWithShape="0">
              <a:srgbClr val="000000"/>
            </a:outerShdw>
          </a:effectLst>
        </p:spPr>
        <p:txBody>
          <a:bodyPr wrap="none" lIns="92075" tIns="46038" rIns="92075" bIns="46038" anchor="ctr" anchorCtr="1"/>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.M1</a:t>
            </a:r>
          </a:p>
        </p:txBody>
      </p:sp>
      <p:sp>
        <p:nvSpPr>
          <p:cNvPr id="7" name="Rectangle 8"/>
          <p:cNvSpPr>
            <a:spLocks noChangeArrowheads="1"/>
          </p:cNvSpPr>
          <p:nvPr/>
        </p:nvSpPr>
        <p:spPr bwMode="auto">
          <a:xfrm>
            <a:off x="3538538" y="3311525"/>
            <a:ext cx="796925" cy="796925"/>
          </a:xfrm>
          <a:prstGeom prst="rect">
            <a:avLst/>
          </a:prstGeom>
          <a:solidFill>
            <a:srgbClr val="000F40"/>
          </a:solidFill>
          <a:ln w="12700">
            <a:solidFill>
              <a:srgbClr val="FFFFFF"/>
            </a:solidFill>
            <a:miter lim="800000"/>
          </a:ln>
          <a:effectLst>
            <a:outerShdw dist="107763" dir="2700000" algn="ctr" rotWithShape="0">
              <a:srgbClr val="000000"/>
            </a:outerShdw>
          </a:effectLst>
        </p:spPr>
        <p:txBody>
          <a:bodyPr wrap="none" lIns="92075" tIns="46038" rIns="92075" bIns="46038" anchor="ctr"/>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.L1</a:t>
            </a:r>
          </a:p>
        </p:txBody>
      </p:sp>
      <p:sp>
        <p:nvSpPr>
          <p:cNvPr id="8" name="Rectangle 9"/>
          <p:cNvSpPr>
            <a:spLocks noChangeArrowheads="1"/>
          </p:cNvSpPr>
          <p:nvPr/>
        </p:nvSpPr>
        <p:spPr bwMode="auto">
          <a:xfrm>
            <a:off x="3538538" y="4302125"/>
            <a:ext cx="796925" cy="796925"/>
          </a:xfrm>
          <a:prstGeom prst="rect">
            <a:avLst/>
          </a:prstGeom>
          <a:solidFill>
            <a:srgbClr val="000F40"/>
          </a:solidFill>
          <a:ln w="12700">
            <a:solidFill>
              <a:srgbClr val="FFFFFF"/>
            </a:solidFill>
            <a:miter lim="800000"/>
          </a:ln>
          <a:effectLst>
            <a:outerShdw dist="107763" dir="2700000" algn="ctr" rotWithShape="0">
              <a:srgbClr val="000000"/>
            </a:outerShdw>
          </a:effectLst>
        </p:spPr>
        <p:txBody>
          <a:bodyPr wrap="none" lIns="92075" tIns="46038" rIns="92075" bIns="46038" anchor="ctr"/>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.D1</a:t>
            </a:r>
          </a:p>
        </p:txBody>
      </p:sp>
      <p:sp>
        <p:nvSpPr>
          <p:cNvPr id="9" name="Rectangle 10"/>
          <p:cNvSpPr>
            <a:spLocks noChangeArrowheads="1"/>
          </p:cNvSpPr>
          <p:nvPr/>
        </p:nvSpPr>
        <p:spPr bwMode="auto">
          <a:xfrm>
            <a:off x="669925" y="1301750"/>
            <a:ext cx="1968500" cy="3797300"/>
          </a:xfrm>
          <a:prstGeom prst="rect">
            <a:avLst/>
          </a:prstGeom>
          <a:solidFill>
            <a:srgbClr val="000F40"/>
          </a:solidFill>
          <a:ln w="12700">
            <a:solidFill>
              <a:srgbClr val="FFFFFF"/>
            </a:solidFill>
            <a:miter lim="800000"/>
          </a:ln>
          <a:effectLst>
            <a:outerShdw dist="107763" dir="2700000" algn="ctr" rotWithShape="0">
              <a:srgbClr val="000000"/>
            </a:outerShdw>
          </a:effec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0" name="Line 11"/>
          <p:cNvSpPr>
            <a:spLocks noChangeShapeType="1"/>
          </p:cNvSpPr>
          <p:nvPr/>
        </p:nvSpPr>
        <p:spPr bwMode="auto">
          <a:xfrm>
            <a:off x="685800" y="1676400"/>
            <a:ext cx="198120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1" name="Line 12"/>
          <p:cNvSpPr>
            <a:spLocks noChangeShapeType="1"/>
          </p:cNvSpPr>
          <p:nvPr/>
        </p:nvSpPr>
        <p:spPr bwMode="auto">
          <a:xfrm>
            <a:off x="685800" y="2057400"/>
            <a:ext cx="198120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2" name="Line 13"/>
          <p:cNvSpPr>
            <a:spLocks noChangeShapeType="1"/>
          </p:cNvSpPr>
          <p:nvPr/>
        </p:nvSpPr>
        <p:spPr bwMode="auto">
          <a:xfrm>
            <a:off x="685800" y="2438400"/>
            <a:ext cx="198120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3" name="Line 14"/>
          <p:cNvSpPr>
            <a:spLocks noChangeShapeType="1"/>
          </p:cNvSpPr>
          <p:nvPr/>
        </p:nvSpPr>
        <p:spPr bwMode="auto">
          <a:xfrm>
            <a:off x="685800" y="2819400"/>
            <a:ext cx="198120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Line 15"/>
          <p:cNvSpPr>
            <a:spLocks noChangeShapeType="1"/>
          </p:cNvSpPr>
          <p:nvPr/>
        </p:nvSpPr>
        <p:spPr bwMode="auto">
          <a:xfrm>
            <a:off x="685800" y="3200400"/>
            <a:ext cx="198120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5" name="Rectangle 16"/>
          <p:cNvSpPr>
            <a:spLocks noChangeArrowheads="1"/>
          </p:cNvSpPr>
          <p:nvPr/>
        </p:nvSpPr>
        <p:spPr bwMode="auto">
          <a:xfrm>
            <a:off x="179388" y="1335088"/>
            <a:ext cx="5572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A0</a:t>
            </a:r>
          </a:p>
        </p:txBody>
      </p:sp>
      <p:sp>
        <p:nvSpPr>
          <p:cNvPr id="16" name="Rectangle 17"/>
          <p:cNvSpPr>
            <a:spLocks noChangeArrowheads="1"/>
          </p:cNvSpPr>
          <p:nvPr/>
        </p:nvSpPr>
        <p:spPr bwMode="auto">
          <a:xfrm>
            <a:off x="179388" y="1716088"/>
            <a:ext cx="5572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A1</a:t>
            </a:r>
          </a:p>
        </p:txBody>
      </p:sp>
      <p:sp>
        <p:nvSpPr>
          <p:cNvPr id="17" name="Rectangle 18"/>
          <p:cNvSpPr>
            <a:spLocks noChangeArrowheads="1"/>
          </p:cNvSpPr>
          <p:nvPr/>
        </p:nvSpPr>
        <p:spPr bwMode="auto">
          <a:xfrm>
            <a:off x="179388" y="2097088"/>
            <a:ext cx="5572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A2</a:t>
            </a:r>
          </a:p>
        </p:txBody>
      </p:sp>
      <p:sp>
        <p:nvSpPr>
          <p:cNvPr id="18" name="Rectangle 19"/>
          <p:cNvSpPr>
            <a:spLocks noChangeArrowheads="1"/>
          </p:cNvSpPr>
          <p:nvPr/>
        </p:nvSpPr>
        <p:spPr bwMode="auto">
          <a:xfrm>
            <a:off x="179388" y="2478088"/>
            <a:ext cx="5572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A3</a:t>
            </a:r>
          </a:p>
        </p:txBody>
      </p:sp>
      <p:sp>
        <p:nvSpPr>
          <p:cNvPr id="19" name="Rectangle 20"/>
          <p:cNvSpPr>
            <a:spLocks noChangeArrowheads="1"/>
          </p:cNvSpPr>
          <p:nvPr/>
        </p:nvSpPr>
        <p:spPr bwMode="auto">
          <a:xfrm>
            <a:off x="179388" y="2859088"/>
            <a:ext cx="5572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A4</a:t>
            </a:r>
          </a:p>
        </p:txBody>
      </p:sp>
      <p:sp>
        <p:nvSpPr>
          <p:cNvPr id="20" name="Rectangle 21"/>
          <p:cNvSpPr>
            <a:spLocks noChangeArrowheads="1"/>
          </p:cNvSpPr>
          <p:nvPr/>
        </p:nvSpPr>
        <p:spPr bwMode="auto">
          <a:xfrm>
            <a:off x="593725" y="877888"/>
            <a:ext cx="21288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Register File A</a:t>
            </a:r>
          </a:p>
        </p:txBody>
      </p:sp>
      <p:sp>
        <p:nvSpPr>
          <p:cNvPr id="21" name="Line 22"/>
          <p:cNvSpPr>
            <a:spLocks noChangeShapeType="1"/>
          </p:cNvSpPr>
          <p:nvPr/>
        </p:nvSpPr>
        <p:spPr bwMode="auto">
          <a:xfrm>
            <a:off x="685800" y="4724400"/>
            <a:ext cx="1981200"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2" name="Rectangle 23"/>
          <p:cNvSpPr>
            <a:spLocks noChangeArrowheads="1"/>
          </p:cNvSpPr>
          <p:nvPr/>
        </p:nvSpPr>
        <p:spPr bwMode="auto">
          <a:xfrm>
            <a:off x="1533525" y="3503613"/>
            <a:ext cx="2857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50000"/>
              </a:lnSpc>
              <a:spcBef>
                <a:spcPct val="50000"/>
              </a:spcBef>
              <a:spcAft>
                <a:spcPct val="0"/>
              </a:spcAft>
            </a:pPr>
            <a:r>
              <a:rPr lang="en-US" altLang="zh-CN" sz="32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br>
              <a:rPr lang="en-US" altLang="zh-CN" sz="32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br>
            <a:r>
              <a:rPr lang="en-US" altLang="zh-CN" sz="32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br>
              <a:rPr lang="en-US" altLang="zh-CN" sz="32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br>
            <a:r>
              <a:rPr lang="en-US" altLang="zh-CN" sz="32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p:txBody>
      </p:sp>
      <p:sp>
        <p:nvSpPr>
          <p:cNvPr id="23" name="Line 24"/>
          <p:cNvSpPr>
            <a:spLocks noChangeShapeType="1"/>
          </p:cNvSpPr>
          <p:nvPr/>
        </p:nvSpPr>
        <p:spPr bwMode="auto">
          <a:xfrm flipH="1">
            <a:off x="2819400" y="1752600"/>
            <a:ext cx="533400"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4" name="Line 25"/>
          <p:cNvSpPr>
            <a:spLocks noChangeShapeType="1"/>
          </p:cNvSpPr>
          <p:nvPr/>
        </p:nvSpPr>
        <p:spPr bwMode="auto">
          <a:xfrm flipH="1">
            <a:off x="2819400" y="2743200"/>
            <a:ext cx="533400"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5" name="Line 26"/>
          <p:cNvSpPr>
            <a:spLocks noChangeShapeType="1"/>
          </p:cNvSpPr>
          <p:nvPr/>
        </p:nvSpPr>
        <p:spPr bwMode="auto">
          <a:xfrm flipH="1">
            <a:off x="2819400" y="3733800"/>
            <a:ext cx="533400"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Line 27"/>
          <p:cNvSpPr>
            <a:spLocks noChangeShapeType="1"/>
          </p:cNvSpPr>
          <p:nvPr/>
        </p:nvSpPr>
        <p:spPr bwMode="auto">
          <a:xfrm flipH="1">
            <a:off x="2819400" y="4724400"/>
            <a:ext cx="533400"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7" name="Line 28"/>
          <p:cNvSpPr>
            <a:spLocks noChangeShapeType="1"/>
          </p:cNvSpPr>
          <p:nvPr/>
        </p:nvSpPr>
        <p:spPr bwMode="auto">
          <a:xfrm>
            <a:off x="3962400" y="5105400"/>
            <a:ext cx="0" cy="68580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8" name="Rectangle 29"/>
          <p:cNvSpPr>
            <a:spLocks noChangeArrowheads="1"/>
          </p:cNvSpPr>
          <p:nvPr/>
        </p:nvSpPr>
        <p:spPr bwMode="auto">
          <a:xfrm>
            <a:off x="26988" y="4764088"/>
            <a:ext cx="70961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A15</a:t>
            </a:r>
          </a:p>
        </p:txBody>
      </p:sp>
      <p:sp>
        <p:nvSpPr>
          <p:cNvPr id="29" name="Line 30"/>
          <p:cNvSpPr>
            <a:spLocks noChangeShapeType="1"/>
          </p:cNvSpPr>
          <p:nvPr/>
        </p:nvSpPr>
        <p:spPr bwMode="auto">
          <a:xfrm>
            <a:off x="685800" y="5257800"/>
            <a:ext cx="1981200" cy="0"/>
          </a:xfrm>
          <a:prstGeom prst="line">
            <a:avLst/>
          </a:prstGeom>
          <a:noFill/>
          <a:ln w="12700">
            <a:solidFill>
              <a:srgbClr val="FFFFFF"/>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0" name="Rectangle 31"/>
          <p:cNvSpPr>
            <a:spLocks noChangeArrowheads="1"/>
          </p:cNvSpPr>
          <p:nvPr/>
        </p:nvSpPr>
        <p:spPr bwMode="auto">
          <a:xfrm>
            <a:off x="1203325" y="5332413"/>
            <a:ext cx="915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32-bits</a:t>
            </a:r>
          </a:p>
        </p:txBody>
      </p:sp>
      <p:sp>
        <p:nvSpPr>
          <p:cNvPr id="31" name="Rectangle 56"/>
          <p:cNvSpPr>
            <a:spLocks noChangeArrowheads="1"/>
          </p:cNvSpPr>
          <p:nvPr/>
        </p:nvSpPr>
        <p:spPr bwMode="auto">
          <a:xfrm>
            <a:off x="8366125" y="4764088"/>
            <a:ext cx="692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B15</a:t>
            </a:r>
          </a:p>
        </p:txBody>
      </p:sp>
      <p:grpSp>
        <p:nvGrpSpPr>
          <p:cNvPr id="32" name="Group 59"/>
          <p:cNvGrpSpPr/>
          <p:nvPr/>
        </p:nvGrpSpPr>
        <p:grpSpPr bwMode="auto">
          <a:xfrm>
            <a:off x="4757738" y="877888"/>
            <a:ext cx="4148137" cy="4913312"/>
            <a:chOff x="2997" y="553"/>
            <a:chExt cx="2613" cy="3095"/>
          </a:xfrm>
        </p:grpSpPr>
        <p:sp>
          <p:nvSpPr>
            <p:cNvPr id="33" name="Rectangle 33"/>
            <p:cNvSpPr>
              <a:spLocks noChangeArrowheads="1"/>
            </p:cNvSpPr>
            <p:nvPr/>
          </p:nvSpPr>
          <p:spPr bwMode="auto">
            <a:xfrm>
              <a:off x="2997" y="838"/>
              <a:ext cx="502" cy="502"/>
            </a:xfrm>
            <a:prstGeom prst="rect">
              <a:avLst/>
            </a:prstGeom>
            <a:solidFill>
              <a:srgbClr val="603900"/>
            </a:solidFill>
            <a:ln w="12700">
              <a:solidFill>
                <a:srgbClr val="FFFFFF"/>
              </a:solidFill>
              <a:miter lim="800000"/>
            </a:ln>
            <a:effectLst>
              <a:outerShdw dist="107763" dir="2700000" algn="ctr" rotWithShape="0">
                <a:srgbClr val="000000"/>
              </a:outerShdw>
            </a:effectLst>
          </p:spPr>
          <p:txBody>
            <a:bodyPr wrap="none" lIns="92075" tIns="46038" rIns="92075" bIns="46038" anchor="ctr"/>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.S2</a:t>
              </a:r>
            </a:p>
          </p:txBody>
        </p:sp>
        <p:sp>
          <p:nvSpPr>
            <p:cNvPr id="34" name="Rectangle 34"/>
            <p:cNvSpPr>
              <a:spLocks noChangeArrowheads="1"/>
            </p:cNvSpPr>
            <p:nvPr/>
          </p:nvSpPr>
          <p:spPr bwMode="auto">
            <a:xfrm>
              <a:off x="2997" y="1462"/>
              <a:ext cx="502" cy="502"/>
            </a:xfrm>
            <a:prstGeom prst="rect">
              <a:avLst/>
            </a:prstGeom>
            <a:solidFill>
              <a:srgbClr val="603900"/>
            </a:solidFill>
            <a:ln w="12700">
              <a:solidFill>
                <a:srgbClr val="FFFFFF"/>
              </a:solidFill>
              <a:miter lim="800000"/>
            </a:ln>
            <a:effectLst>
              <a:outerShdw dist="107763" dir="2700000" algn="ctr" rotWithShape="0">
                <a:srgbClr val="000000"/>
              </a:outerShdw>
            </a:effectLst>
          </p:spPr>
          <p:txBody>
            <a:bodyPr wrap="none" lIns="92075" tIns="46038" rIns="92075" bIns="46038" anchor="ctr"/>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.M2</a:t>
              </a:r>
            </a:p>
          </p:txBody>
        </p:sp>
        <p:sp>
          <p:nvSpPr>
            <p:cNvPr id="35" name="Rectangle 35"/>
            <p:cNvSpPr>
              <a:spLocks noChangeArrowheads="1"/>
            </p:cNvSpPr>
            <p:nvPr/>
          </p:nvSpPr>
          <p:spPr bwMode="auto">
            <a:xfrm>
              <a:off x="2997" y="2086"/>
              <a:ext cx="502" cy="502"/>
            </a:xfrm>
            <a:prstGeom prst="rect">
              <a:avLst/>
            </a:prstGeom>
            <a:solidFill>
              <a:srgbClr val="603900"/>
            </a:solidFill>
            <a:ln w="12700">
              <a:solidFill>
                <a:srgbClr val="FFFFFF"/>
              </a:solidFill>
              <a:miter lim="800000"/>
            </a:ln>
            <a:effectLst>
              <a:outerShdw dist="107763" dir="2700000" algn="ctr" rotWithShape="0">
                <a:srgbClr val="000000"/>
              </a:outerShdw>
            </a:effectLst>
          </p:spPr>
          <p:txBody>
            <a:bodyPr wrap="none" lIns="92075" tIns="46038" rIns="92075" bIns="46038" anchor="ctr"/>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.L2</a:t>
              </a:r>
            </a:p>
          </p:txBody>
        </p:sp>
        <p:sp>
          <p:nvSpPr>
            <p:cNvPr id="36" name="Rectangle 36"/>
            <p:cNvSpPr>
              <a:spLocks noChangeArrowheads="1"/>
            </p:cNvSpPr>
            <p:nvPr/>
          </p:nvSpPr>
          <p:spPr bwMode="auto">
            <a:xfrm>
              <a:off x="2997" y="2710"/>
              <a:ext cx="502" cy="502"/>
            </a:xfrm>
            <a:prstGeom prst="rect">
              <a:avLst/>
            </a:prstGeom>
            <a:solidFill>
              <a:srgbClr val="603900"/>
            </a:solidFill>
            <a:ln w="12700">
              <a:solidFill>
                <a:srgbClr val="FFFFFF"/>
              </a:solidFill>
              <a:miter lim="800000"/>
            </a:ln>
            <a:effectLst>
              <a:outerShdw dist="107763" dir="2700000" algn="ctr" rotWithShape="0">
                <a:srgbClr val="000000"/>
              </a:outerShdw>
            </a:effectLst>
          </p:spPr>
          <p:txBody>
            <a:bodyPr wrap="none" lIns="92075" tIns="46038" rIns="92075" bIns="46038" anchor="ctr"/>
            <a:lstStyle/>
            <a:p>
              <a:pPr marL="0" marR="0" lvl="0" indent="0" algn="ctr"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.D2</a:t>
              </a:r>
            </a:p>
          </p:txBody>
        </p:sp>
        <p:sp>
          <p:nvSpPr>
            <p:cNvPr id="37" name="Rectangle 37"/>
            <p:cNvSpPr>
              <a:spLocks noChangeArrowheads="1"/>
            </p:cNvSpPr>
            <p:nvPr/>
          </p:nvSpPr>
          <p:spPr bwMode="auto">
            <a:xfrm>
              <a:off x="4036" y="820"/>
              <a:ext cx="1240" cy="2392"/>
            </a:xfrm>
            <a:prstGeom prst="rect">
              <a:avLst/>
            </a:prstGeom>
            <a:solidFill>
              <a:srgbClr val="603900"/>
            </a:solidFill>
            <a:ln w="12700">
              <a:solidFill>
                <a:srgbClr val="FFFFFF"/>
              </a:solidFill>
              <a:miter lim="800000"/>
            </a:ln>
            <a:effectLst>
              <a:outerShdw dist="107763" dir="2700000" algn="ctr" rotWithShape="0">
                <a:srgbClr val="000000"/>
              </a:outerShdw>
            </a:effec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8" name="Line 38"/>
            <p:cNvSpPr>
              <a:spLocks noChangeShapeType="1"/>
            </p:cNvSpPr>
            <p:nvPr/>
          </p:nvSpPr>
          <p:spPr bwMode="auto">
            <a:xfrm flipH="1">
              <a:off x="3600" y="1104"/>
              <a:ext cx="336"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9" name="Line 39"/>
            <p:cNvSpPr>
              <a:spLocks noChangeShapeType="1"/>
            </p:cNvSpPr>
            <p:nvPr/>
          </p:nvSpPr>
          <p:spPr bwMode="auto">
            <a:xfrm flipH="1">
              <a:off x="3600" y="1728"/>
              <a:ext cx="336"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0" name="Line 40"/>
            <p:cNvSpPr>
              <a:spLocks noChangeShapeType="1"/>
            </p:cNvSpPr>
            <p:nvPr/>
          </p:nvSpPr>
          <p:spPr bwMode="auto">
            <a:xfrm flipH="1">
              <a:off x="3600" y="2352"/>
              <a:ext cx="336"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1" name="Line 41"/>
            <p:cNvSpPr>
              <a:spLocks noChangeShapeType="1"/>
            </p:cNvSpPr>
            <p:nvPr/>
          </p:nvSpPr>
          <p:spPr bwMode="auto">
            <a:xfrm flipH="1">
              <a:off x="3600" y="2976"/>
              <a:ext cx="336" cy="0"/>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2" name="Line 42"/>
            <p:cNvSpPr>
              <a:spLocks noChangeShapeType="1"/>
            </p:cNvSpPr>
            <p:nvPr/>
          </p:nvSpPr>
          <p:spPr bwMode="auto">
            <a:xfrm>
              <a:off x="3264" y="3216"/>
              <a:ext cx="0" cy="432"/>
            </a:xfrm>
            <a:prstGeom prst="line">
              <a:avLst/>
            </a:prstGeom>
            <a:noFill/>
            <a:ln w="38100">
              <a:solidFill>
                <a:srgbClr val="FFFF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3" name="Line 43"/>
            <p:cNvSpPr>
              <a:spLocks noChangeShapeType="1"/>
            </p:cNvSpPr>
            <p:nvPr/>
          </p:nvSpPr>
          <p:spPr bwMode="auto">
            <a:xfrm>
              <a:off x="4032" y="1056"/>
              <a:ext cx="12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4" name="Line 44"/>
            <p:cNvSpPr>
              <a:spLocks noChangeShapeType="1"/>
            </p:cNvSpPr>
            <p:nvPr/>
          </p:nvSpPr>
          <p:spPr bwMode="auto">
            <a:xfrm>
              <a:off x="4032" y="1296"/>
              <a:ext cx="12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5" name="Line 45"/>
            <p:cNvSpPr>
              <a:spLocks noChangeShapeType="1"/>
            </p:cNvSpPr>
            <p:nvPr/>
          </p:nvSpPr>
          <p:spPr bwMode="auto">
            <a:xfrm>
              <a:off x="4032" y="1536"/>
              <a:ext cx="12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6" name="Line 46"/>
            <p:cNvSpPr>
              <a:spLocks noChangeShapeType="1"/>
            </p:cNvSpPr>
            <p:nvPr/>
          </p:nvSpPr>
          <p:spPr bwMode="auto">
            <a:xfrm>
              <a:off x="4032" y="1776"/>
              <a:ext cx="12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7" name="Line 47"/>
            <p:cNvSpPr>
              <a:spLocks noChangeShapeType="1"/>
            </p:cNvSpPr>
            <p:nvPr/>
          </p:nvSpPr>
          <p:spPr bwMode="auto">
            <a:xfrm>
              <a:off x="4032" y="2016"/>
              <a:ext cx="12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8" name="Rectangle 48"/>
            <p:cNvSpPr>
              <a:spLocks noChangeArrowheads="1"/>
            </p:cNvSpPr>
            <p:nvPr/>
          </p:nvSpPr>
          <p:spPr bwMode="auto">
            <a:xfrm>
              <a:off x="5270" y="841"/>
              <a:ext cx="34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B0</a:t>
              </a:r>
            </a:p>
          </p:txBody>
        </p:sp>
        <p:sp>
          <p:nvSpPr>
            <p:cNvPr id="49" name="Rectangle 49"/>
            <p:cNvSpPr>
              <a:spLocks noChangeArrowheads="1"/>
            </p:cNvSpPr>
            <p:nvPr/>
          </p:nvSpPr>
          <p:spPr bwMode="auto">
            <a:xfrm>
              <a:off x="5270" y="1081"/>
              <a:ext cx="34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B1</a:t>
              </a:r>
            </a:p>
          </p:txBody>
        </p:sp>
        <p:sp>
          <p:nvSpPr>
            <p:cNvPr id="50" name="Rectangle 50"/>
            <p:cNvSpPr>
              <a:spLocks noChangeArrowheads="1"/>
            </p:cNvSpPr>
            <p:nvPr/>
          </p:nvSpPr>
          <p:spPr bwMode="auto">
            <a:xfrm>
              <a:off x="5270" y="1321"/>
              <a:ext cx="34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B2</a:t>
              </a:r>
            </a:p>
          </p:txBody>
        </p:sp>
        <p:sp>
          <p:nvSpPr>
            <p:cNvPr id="51" name="Rectangle 51"/>
            <p:cNvSpPr>
              <a:spLocks noChangeArrowheads="1"/>
            </p:cNvSpPr>
            <p:nvPr/>
          </p:nvSpPr>
          <p:spPr bwMode="auto">
            <a:xfrm>
              <a:off x="5270" y="1561"/>
              <a:ext cx="34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B3</a:t>
              </a:r>
            </a:p>
          </p:txBody>
        </p:sp>
        <p:sp>
          <p:nvSpPr>
            <p:cNvPr id="52" name="Rectangle 52"/>
            <p:cNvSpPr>
              <a:spLocks noChangeArrowheads="1"/>
            </p:cNvSpPr>
            <p:nvPr/>
          </p:nvSpPr>
          <p:spPr bwMode="auto">
            <a:xfrm>
              <a:off x="5270" y="1801"/>
              <a:ext cx="34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B4</a:t>
              </a:r>
            </a:p>
          </p:txBody>
        </p:sp>
        <p:sp>
          <p:nvSpPr>
            <p:cNvPr id="53" name="Rectangle 53"/>
            <p:cNvSpPr>
              <a:spLocks noChangeArrowheads="1"/>
            </p:cNvSpPr>
            <p:nvPr/>
          </p:nvSpPr>
          <p:spPr bwMode="auto">
            <a:xfrm>
              <a:off x="3974" y="553"/>
              <a:ext cx="133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Register File B</a:t>
              </a:r>
            </a:p>
          </p:txBody>
        </p:sp>
        <p:sp>
          <p:nvSpPr>
            <p:cNvPr id="54" name="Rectangle 54"/>
            <p:cNvSpPr>
              <a:spLocks noChangeArrowheads="1"/>
            </p:cNvSpPr>
            <p:nvPr/>
          </p:nvSpPr>
          <p:spPr bwMode="auto">
            <a:xfrm>
              <a:off x="4566" y="2207"/>
              <a:ext cx="18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50000"/>
                </a:lnSpc>
                <a:spcBef>
                  <a:spcPct val="50000"/>
                </a:spcBef>
                <a:spcAft>
                  <a:spcPct val="0"/>
                </a:spcAft>
                <a:buClrTx/>
                <a:buSzTx/>
                <a:buFontTx/>
                <a:buNone/>
                <a:defRPr/>
              </a:pPr>
              <a:r>
                <a:rPr kumimoji="0" lang="en-US" altLang="zh-CN" sz="32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br>
                <a:rPr kumimoji="0" lang="en-US" altLang="zh-CN" sz="32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br>
              <a:r>
                <a:rPr kumimoji="0" lang="en-US" altLang="zh-CN" sz="32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br>
                <a:rPr kumimoji="0" lang="en-US" altLang="zh-CN" sz="32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br>
              <a:r>
                <a:rPr kumimoji="0" lang="en-US" altLang="zh-CN" sz="32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t>
              </a:r>
            </a:p>
          </p:txBody>
        </p:sp>
        <p:sp>
          <p:nvSpPr>
            <p:cNvPr id="55" name="Line 55"/>
            <p:cNvSpPr>
              <a:spLocks noChangeShapeType="1"/>
            </p:cNvSpPr>
            <p:nvPr/>
          </p:nvSpPr>
          <p:spPr bwMode="auto">
            <a:xfrm>
              <a:off x="4032" y="2976"/>
              <a:ext cx="124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6" name="Line 57"/>
            <p:cNvSpPr>
              <a:spLocks noChangeShapeType="1"/>
            </p:cNvSpPr>
            <p:nvPr/>
          </p:nvSpPr>
          <p:spPr bwMode="auto">
            <a:xfrm>
              <a:off x="4032" y="3312"/>
              <a:ext cx="1248" cy="0"/>
            </a:xfrm>
            <a:prstGeom prst="line">
              <a:avLst/>
            </a:prstGeom>
            <a:noFill/>
            <a:ln w="12700">
              <a:solidFill>
                <a:srgbClr val="FFFFFF"/>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7" name="Rectangle 58"/>
            <p:cNvSpPr>
              <a:spLocks noChangeArrowheads="1"/>
            </p:cNvSpPr>
            <p:nvPr/>
          </p:nvSpPr>
          <p:spPr bwMode="auto">
            <a:xfrm>
              <a:off x="4358" y="3359"/>
              <a:ext cx="5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32-bits</a:t>
              </a:r>
            </a:p>
          </p:txBody>
        </p:sp>
      </p:grpSp>
      <p:sp>
        <p:nvSpPr>
          <p:cNvPr id="58" name="Line 62"/>
          <p:cNvSpPr>
            <a:spLocks noChangeShapeType="1"/>
          </p:cNvSpPr>
          <p:nvPr/>
        </p:nvSpPr>
        <p:spPr bwMode="auto">
          <a:xfrm flipH="1">
            <a:off x="4267200" y="3200400"/>
            <a:ext cx="609600" cy="0"/>
          </a:xfrm>
          <a:prstGeom prst="line">
            <a:avLst/>
          </a:prstGeom>
          <a:noFill/>
          <a:ln w="38100">
            <a:solidFill>
              <a:srgbClr val="FE9B0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defRPr/>
            </a:pPr>
            <a:endParaRPr kumimoji="0" lang="zh-CN" altLang="en-US" sz="1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9" name="矩形 58"/>
          <p:cNvSpPr/>
          <p:nvPr/>
        </p:nvSpPr>
        <p:spPr>
          <a:xfrm>
            <a:off x="286673" y="133390"/>
            <a:ext cx="3239990"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C6000 CPU</a:t>
            </a:r>
            <a:r>
              <a:rPr lang="zh-CN" altLang="en-US" sz="2400" dirty="0" smtClean="0">
                <a:latin typeface="微软雅黑" panose="020B0503020204020204" pitchFamily="34" charset="-122"/>
                <a:ea typeface="微软雅黑" panose="020B0503020204020204" pitchFamily="34" charset="-122"/>
              </a:rPr>
              <a:t>结构：</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133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7350" y="762000"/>
            <a:ext cx="8294688" cy="5562600"/>
            <a:chOff x="244" y="480"/>
            <a:chExt cx="5225" cy="3504"/>
          </a:xfrm>
        </p:grpSpPr>
        <p:sp>
          <p:nvSpPr>
            <p:cNvPr id="3" name="Rectangle 4"/>
            <p:cNvSpPr>
              <a:spLocks noChangeArrowheads="1"/>
            </p:cNvSpPr>
            <p:nvPr/>
          </p:nvSpPr>
          <p:spPr bwMode="auto">
            <a:xfrm>
              <a:off x="244" y="480"/>
              <a:ext cx="5225" cy="350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 name="Text Box 5"/>
            <p:cNvSpPr txBox="1">
              <a:spLocks noChangeArrowheads="1"/>
            </p:cNvSpPr>
            <p:nvPr/>
          </p:nvSpPr>
          <p:spPr bwMode="auto">
            <a:xfrm>
              <a:off x="440" y="528"/>
              <a:ext cx="1364" cy="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p1: ldh||ldh</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p2: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p3: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p4: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p5: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ldh||ldh</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p6: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p7: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p:txBody>
        </p:sp>
        <p:sp>
          <p:nvSpPr>
            <p:cNvPr id="5" name="Text Box 6"/>
            <p:cNvSpPr txBox="1">
              <a:spLocks noChangeArrowheads="1"/>
            </p:cNvSpPr>
            <p:nvPr/>
          </p:nvSpPr>
          <p:spPr bwMode="auto">
            <a:xfrm>
              <a:off x="2208" y="528"/>
              <a:ext cx="1560"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b</a:t>
              </a:r>
            </a:p>
          </p:txBody>
        </p:sp>
        <p:sp>
          <p:nvSpPr>
            <p:cNvPr id="6" name="Text Box 7"/>
            <p:cNvSpPr txBox="1">
              <a:spLocks noChangeArrowheads="1"/>
            </p:cNvSpPr>
            <p:nvPr/>
          </p:nvSpPr>
          <p:spPr bwMode="auto">
            <a:xfrm>
              <a:off x="4416" y="528"/>
              <a:ext cx="788" cy="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Epilog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e1: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e2: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e3: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e4: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p:txBody>
        </p:sp>
      </p:grpSp>
      <p:sp>
        <p:nvSpPr>
          <p:cNvPr id="7" name="Text Box 8"/>
          <p:cNvSpPr txBox="1">
            <a:spLocks noChangeArrowheads="1"/>
          </p:cNvSpPr>
          <p:nvPr/>
        </p:nvSpPr>
        <p:spPr bwMode="auto">
          <a:xfrm>
            <a:off x="7010400" y="3429000"/>
            <a:ext cx="1250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e5: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8" name="Text Box 9"/>
          <p:cNvSpPr txBox="1">
            <a:spLocks noChangeArrowheads="1"/>
          </p:cNvSpPr>
          <p:nvPr/>
        </p:nvSpPr>
        <p:spPr bwMode="auto">
          <a:xfrm>
            <a:off x="3489325" y="3946525"/>
            <a:ext cx="1841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endParaRPr lang="en-GB" altLang="zh-CN" sz="2800" b="1" smtClean="0">
              <a:solidFill>
                <a:srgbClr val="FFFFFF"/>
              </a:solidFill>
              <a:effectLst>
                <a:outerShdw blurRad="38100" dist="38100" dir="2700000" algn="tl">
                  <a:srgbClr val="000000"/>
                </a:outerShdw>
              </a:effectLst>
              <a:latin typeface="Times New Roman" panose="02020603050405020304" pitchFamily="18" charset="0"/>
            </a:endParaRPr>
          </a:p>
        </p:txBody>
      </p:sp>
    </p:spTree>
    <p:extLst>
      <p:ext uri="{BB962C8B-B14F-4D97-AF65-F5344CB8AC3E}">
        <p14:creationId xmlns:p14="http://schemas.microsoft.com/office/powerpoint/2010/main" val="3266670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87350" y="762000"/>
            <a:ext cx="8294688" cy="5562600"/>
            <a:chOff x="244" y="480"/>
            <a:chExt cx="5225" cy="3504"/>
          </a:xfrm>
        </p:grpSpPr>
        <p:sp>
          <p:nvSpPr>
            <p:cNvPr id="3" name="Rectangle 4"/>
            <p:cNvSpPr>
              <a:spLocks noChangeArrowheads="1"/>
            </p:cNvSpPr>
            <p:nvPr/>
          </p:nvSpPr>
          <p:spPr bwMode="auto">
            <a:xfrm>
              <a:off x="244" y="480"/>
              <a:ext cx="5225" cy="3504"/>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 name="Text Box 5"/>
            <p:cNvSpPr txBox="1">
              <a:spLocks noChangeArrowheads="1"/>
            </p:cNvSpPr>
            <p:nvPr/>
          </p:nvSpPr>
          <p:spPr bwMode="auto">
            <a:xfrm>
              <a:off x="440" y="528"/>
              <a:ext cx="1364" cy="3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p1: ldh||ldh</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p2: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p3: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p4: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p5: ldh||ldh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p6: </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ldh||ldh </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p7: ldh||ldh</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[]b  </a:t>
              </a:r>
            </a:p>
          </p:txBody>
        </p:sp>
        <p:sp>
          <p:nvSpPr>
            <p:cNvPr id="5" name="Text Box 6"/>
            <p:cNvSpPr txBox="1">
              <a:spLocks noChangeArrowheads="1"/>
            </p:cNvSpPr>
            <p:nvPr/>
          </p:nvSpPr>
          <p:spPr bwMode="auto">
            <a:xfrm>
              <a:off x="2208" y="528"/>
              <a:ext cx="1560"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zh-CN" altLang="en-US"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tab pos="920750" algn="l"/>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a:t>
              </a: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ldh</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mpy</a:t>
              </a:r>
              <a:b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sub</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 b</a:t>
              </a:r>
            </a:p>
          </p:txBody>
        </p:sp>
        <p:sp>
          <p:nvSpPr>
            <p:cNvPr id="6" name="Text Box 7"/>
            <p:cNvSpPr txBox="1">
              <a:spLocks noChangeArrowheads="1"/>
            </p:cNvSpPr>
            <p:nvPr/>
          </p:nvSpPr>
          <p:spPr bwMode="auto">
            <a:xfrm>
              <a:off x="4416" y="528"/>
              <a:ext cx="788" cy="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800" b="1" i="0" u="none" strike="noStrike" kern="0" cap="none" spc="0" normalizeH="0" baseline="0" noProof="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Epilog</a:t>
              </a:r>
              <a:endPar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e1: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e2: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e3: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e4: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p>
            <a:p>
              <a:pPr marL="0" marR="0" lvl="0" indent="0" defTabSz="914400" eaLnBrk="0" fontAlgn="base" latinLnBrk="0" hangingPunct="0">
                <a:lnSpc>
                  <a:spcPct val="65000"/>
                </a:lnSpc>
                <a:spcBef>
                  <a:spcPct val="5000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e5: mpy</a:t>
              </a:r>
              <a:b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b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add</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grpSp>
      <p:sp>
        <p:nvSpPr>
          <p:cNvPr id="7" name="Text Box 8"/>
          <p:cNvSpPr txBox="1">
            <a:spLocks noChangeArrowheads="1"/>
          </p:cNvSpPr>
          <p:nvPr/>
        </p:nvSpPr>
        <p:spPr bwMode="auto">
          <a:xfrm>
            <a:off x="7010400" y="41148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lnSpc>
                <a:spcPct val="80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e6: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add</a:t>
            </a:r>
            <a:endParaRPr lang="en-GB" altLang="zh-CN" sz="2000" b="1" smtClean="0">
              <a:solidFill>
                <a:srgbClr val="FFFFFF"/>
              </a:solidFill>
              <a:effectLst>
                <a:outerShdw blurRad="38100" dist="38100" dir="2700000" algn="tl">
                  <a:srgbClr val="000000"/>
                </a:outerShdw>
              </a:effectLst>
              <a:latin typeface="Courier New" panose="02070309020205020404" pitchFamily="49" charset="0"/>
            </a:endParaRPr>
          </a:p>
        </p:txBody>
      </p:sp>
      <p:sp>
        <p:nvSpPr>
          <p:cNvPr id="8" name="Text Box 9"/>
          <p:cNvSpPr txBox="1">
            <a:spLocks noChangeArrowheads="1"/>
          </p:cNvSpPr>
          <p:nvPr/>
        </p:nvSpPr>
        <p:spPr bwMode="auto">
          <a:xfrm>
            <a:off x="3489325" y="3946525"/>
            <a:ext cx="1841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endParaRPr lang="en-GB" altLang="zh-CN" sz="2800" b="1" smtClean="0">
              <a:solidFill>
                <a:srgbClr val="FFFFFF"/>
              </a:solidFill>
              <a:effectLst>
                <a:outerShdw blurRad="38100" dist="38100" dir="2700000" algn="tl">
                  <a:srgbClr val="000000"/>
                </a:outerShdw>
              </a:effectLst>
              <a:latin typeface="Times New Roman" panose="02020603050405020304" pitchFamily="18" charset="0"/>
            </a:endParaRPr>
          </a:p>
        </p:txBody>
      </p:sp>
    </p:spTree>
    <p:extLst>
      <p:ext uri="{BB962C8B-B14F-4D97-AF65-F5344CB8AC3E}">
        <p14:creationId xmlns:p14="http://schemas.microsoft.com/office/powerpoint/2010/main" val="2138935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87350" y="762000"/>
            <a:ext cx="8294688" cy="5562600"/>
          </a:xfrm>
          <a:prstGeom prst="rect">
            <a:avLst/>
          </a:prstGeom>
          <a:solidFill>
            <a:srgbClr val="000F40"/>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 name="Text Box 4"/>
          <p:cNvSpPr txBox="1">
            <a:spLocks noChangeArrowheads="1"/>
          </p:cNvSpPr>
          <p:nvPr/>
        </p:nvSpPr>
        <p:spPr bwMode="auto">
          <a:xfrm>
            <a:off x="698500" y="838200"/>
            <a:ext cx="2165350" cy="540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defTabSz="914400" eaLnBrk="0" fontAlgn="base" hangingPunct="0">
              <a:lnSpc>
                <a:spcPct val="65000"/>
              </a:lnSpc>
              <a:spcBef>
                <a:spcPct val="50000"/>
              </a:spcBef>
              <a:spcAft>
                <a:spcPct val="0"/>
              </a:spcAft>
            </a:pPr>
            <a:r>
              <a:rPr lang="zh-CN" altLang="en-US" sz="28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lang="en-US" altLang="zh-CN" sz="28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Prolog</a:t>
            </a:r>
            <a:endPar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endParaRP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p1: ldh||ldh</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p2: ldh||ldh</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[]sub</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p3: ldh||ldh </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[]sub</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  </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p4: ldh||ldh</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[]sub</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  </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p5: ldh||ldh </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[]sub</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  </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p6: ldh||ldh </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mpy</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[]sub</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  </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p7: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ldh||ldh</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[]sub</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[]b  </a:t>
            </a:r>
          </a:p>
        </p:txBody>
      </p:sp>
      <p:sp>
        <p:nvSpPr>
          <p:cNvPr id="4" name="Text Box 5"/>
          <p:cNvSpPr txBox="1">
            <a:spLocks noChangeArrowheads="1"/>
          </p:cNvSpPr>
          <p:nvPr/>
        </p:nvSpPr>
        <p:spPr bwMode="auto">
          <a:xfrm>
            <a:off x="3505200" y="838200"/>
            <a:ext cx="24765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a:spcBef>
                <a:spcPct val="0"/>
              </a:spcBef>
              <a:tabLst>
                <a:tab pos="920750" algn="l"/>
              </a:tabLst>
              <a:defRPr sz="2400">
                <a:solidFill>
                  <a:schemeClr val="tx1"/>
                </a:solidFill>
                <a:latin typeface="Times New Roman" panose="02020603050405020304" pitchFamily="18" charset="0"/>
              </a:defRPr>
            </a:lvl1pPr>
            <a:lvl2pPr>
              <a:spcBef>
                <a:spcPct val="0"/>
              </a:spcBef>
              <a:tabLst>
                <a:tab pos="920750" algn="l"/>
              </a:tabLst>
              <a:defRPr sz="2400">
                <a:solidFill>
                  <a:schemeClr val="tx1"/>
                </a:solidFill>
                <a:latin typeface="Times New Roman" panose="02020603050405020304" pitchFamily="18" charset="0"/>
              </a:defRPr>
            </a:lvl2pPr>
            <a:lvl3pPr>
              <a:spcBef>
                <a:spcPct val="0"/>
              </a:spcBef>
              <a:tabLst>
                <a:tab pos="920750" algn="l"/>
              </a:tabLst>
              <a:defRPr sz="2400">
                <a:solidFill>
                  <a:schemeClr val="tx1"/>
                </a:solidFill>
                <a:latin typeface="Times New Roman" panose="02020603050405020304" pitchFamily="18" charset="0"/>
              </a:defRPr>
            </a:lvl3pPr>
            <a:lvl4pPr>
              <a:spcBef>
                <a:spcPct val="0"/>
              </a:spcBef>
              <a:tabLst>
                <a:tab pos="920750" algn="l"/>
              </a:tabLst>
              <a:defRPr sz="2400">
                <a:solidFill>
                  <a:schemeClr val="tx1"/>
                </a:solidFill>
                <a:latin typeface="Times New Roman" panose="02020603050405020304" pitchFamily="18" charset="0"/>
              </a:defRPr>
            </a:lvl4pPr>
            <a:lvl5pPr>
              <a:spcBef>
                <a:spcPct val="0"/>
              </a:spcBef>
              <a:tabLst>
                <a:tab pos="9207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20750" algn="l"/>
              </a:tabLst>
              <a:defRPr sz="2400">
                <a:solidFill>
                  <a:schemeClr val="tx1"/>
                </a:solidFill>
                <a:latin typeface="Times New Roman" panose="02020603050405020304" pitchFamily="18" charset="0"/>
              </a:defRPr>
            </a:lvl9pPr>
          </a:lstStyle>
          <a:p>
            <a:pPr defTabSz="914400" eaLnBrk="0" fontAlgn="base" hangingPunct="0">
              <a:lnSpc>
                <a:spcPct val="65000"/>
              </a:lnSpc>
              <a:spcBef>
                <a:spcPct val="50000"/>
              </a:spcBef>
              <a:spcAft>
                <a:spcPct val="0"/>
              </a:spcAft>
            </a:pPr>
            <a:r>
              <a:rPr lang="zh-CN" altLang="en-US" sz="2800" b="1" smtClean="0">
                <a:solidFill>
                  <a:srgbClr val="FE9B03"/>
                </a:solidFill>
                <a:effectLst>
                  <a:outerShdw blurRad="38100" dist="38100" dir="2700000" algn="tl">
                    <a:srgbClr val="000000"/>
                  </a:outerShdw>
                </a:effectLst>
                <a:ea typeface="宋体" panose="02010600030101010101" pitchFamily="2" charset="-122"/>
              </a:rPr>
              <a:t>        </a:t>
            </a:r>
            <a:r>
              <a:rPr lang="en-US" altLang="zh-CN" sz="2800" b="1" smtClean="0">
                <a:solidFill>
                  <a:srgbClr val="FE9B03"/>
                </a:solidFill>
                <a:effectLst>
                  <a:outerShdw blurRad="38100" dist="38100" dir="2700000" algn="tl">
                    <a:srgbClr val="000000"/>
                  </a:outerShdw>
                </a:effectLst>
                <a:ea typeface="宋体" panose="02010600030101010101" pitchFamily="2" charset="-122"/>
              </a:rPr>
              <a:t>Loop</a:t>
            </a:r>
            <a:endPar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endParaRP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loop:</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ldh</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ldh</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mpy</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b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 sub</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 b</a:t>
            </a:r>
          </a:p>
        </p:txBody>
      </p:sp>
      <p:sp>
        <p:nvSpPr>
          <p:cNvPr id="5" name="Text Box 6"/>
          <p:cNvSpPr txBox="1">
            <a:spLocks noChangeArrowheads="1"/>
          </p:cNvSpPr>
          <p:nvPr/>
        </p:nvSpPr>
        <p:spPr bwMode="auto">
          <a:xfrm>
            <a:off x="7010400" y="838200"/>
            <a:ext cx="12509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defTabSz="914400" eaLnBrk="0" fontAlgn="base" hangingPunct="0">
              <a:lnSpc>
                <a:spcPct val="65000"/>
              </a:lnSpc>
              <a:spcBef>
                <a:spcPct val="50000"/>
              </a:spcBef>
              <a:spcAft>
                <a:spcPct val="0"/>
              </a:spcAft>
            </a:pPr>
            <a:r>
              <a:rPr lang="en-US" altLang="zh-CN" sz="2800" b="1" smtClean="0">
                <a:solidFill>
                  <a:srgbClr val="FE9B03"/>
                </a:solidFill>
                <a:effectLst>
                  <a:outerShdw blurRad="38100" dist="38100" dir="2700000" algn="tl">
                    <a:srgbClr val="000000"/>
                  </a:outerShdw>
                </a:effectLst>
                <a:latin typeface="Times New Roman" panose="02020603050405020304" pitchFamily="18" charset="0"/>
                <a:ea typeface="宋体" panose="02010600030101010101" pitchFamily="2" charset="-122"/>
              </a:rPr>
              <a:t>Epilog</a:t>
            </a:r>
            <a:endPar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endParaRP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e1: mpy</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e2: mpy</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e3: mpy</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e4: mpy</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e5: mpy</a:t>
            </a:r>
            <a:b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b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 || add</a:t>
            </a:r>
          </a:p>
          <a:p>
            <a:pPr defTabSz="914400" eaLnBrk="0" fontAlgn="base" hangingPunct="0">
              <a:lnSpc>
                <a:spcPct val="65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e6: add</a:t>
            </a:r>
            <a:endPar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endParaRPr>
          </a:p>
        </p:txBody>
      </p:sp>
      <p:sp>
        <p:nvSpPr>
          <p:cNvPr id="6" name="Text Box 7"/>
          <p:cNvSpPr txBox="1">
            <a:spLocks noChangeArrowheads="1"/>
          </p:cNvSpPr>
          <p:nvPr/>
        </p:nvSpPr>
        <p:spPr bwMode="auto">
          <a:xfrm>
            <a:off x="3489325" y="3946525"/>
            <a:ext cx="1841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endParaRPr lang="en-GB" altLang="zh-CN" sz="2800" b="1" smtClean="0">
              <a:solidFill>
                <a:srgbClr val="FFFFFF"/>
              </a:solidFill>
              <a:effectLst>
                <a:outerShdw blurRad="38100" dist="38100" dir="2700000" algn="tl">
                  <a:srgbClr val="000000"/>
                </a:outerShdw>
              </a:effectLst>
              <a:latin typeface="Times New Roman" panose="02020603050405020304" pitchFamily="18" charset="0"/>
            </a:endParaRPr>
          </a:p>
        </p:txBody>
      </p:sp>
      <p:sp>
        <p:nvSpPr>
          <p:cNvPr id="7" name="Text Box 8"/>
          <p:cNvSpPr txBox="1">
            <a:spLocks noChangeArrowheads="1"/>
          </p:cNvSpPr>
          <p:nvPr/>
        </p:nvSpPr>
        <p:spPr bwMode="auto">
          <a:xfrm>
            <a:off x="7010400" y="4422775"/>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fontAlgn="base" hangingPunct="0">
              <a:lnSpc>
                <a:spcPct val="80000"/>
              </a:lnSpc>
              <a:spcBef>
                <a:spcPct val="50000"/>
              </a:spcBef>
              <a:spcAft>
                <a:spcPct val="0"/>
              </a:spcAft>
            </a:pPr>
            <a:r>
              <a:rPr lang="en-US" altLang="zh-CN" sz="20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e7: </a:t>
            </a:r>
            <a:r>
              <a:rPr lang="en-US" altLang="zh-CN" sz="2000" b="1" smtClean="0">
                <a:solidFill>
                  <a:srgbClr val="FFFF00"/>
                </a:solidFill>
                <a:effectLst>
                  <a:outerShdw blurRad="38100" dist="38100" dir="2700000" algn="tl">
                    <a:srgbClr val="000000"/>
                  </a:outerShdw>
                </a:effectLst>
                <a:latin typeface="Courier New" panose="02070309020205020404" pitchFamily="49" charset="0"/>
                <a:ea typeface="宋体" panose="02010600030101010101" pitchFamily="2" charset="-122"/>
              </a:rPr>
              <a:t>add</a:t>
            </a:r>
            <a:endParaRPr lang="en-GB" altLang="zh-CN" sz="2000" b="1" smtClean="0">
              <a:solidFill>
                <a:srgbClr val="FFFF00"/>
              </a:solidFill>
              <a:effectLst>
                <a:outerShdw blurRad="38100" dist="38100" dir="2700000" algn="tl">
                  <a:srgbClr val="000000"/>
                </a:outerShdw>
              </a:effectLst>
              <a:latin typeface="Courier New" panose="02070309020205020404" pitchFamily="49" charset="0"/>
            </a:endParaRPr>
          </a:p>
        </p:txBody>
      </p:sp>
    </p:spTree>
    <p:extLst>
      <p:ext uri="{BB962C8B-B14F-4D97-AF65-F5344CB8AC3E}">
        <p14:creationId xmlns:p14="http://schemas.microsoft.com/office/powerpoint/2010/main" val="2913418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1700213"/>
            <a:ext cx="8999538" cy="4343400"/>
            <a:chOff x="-5" y="1056"/>
            <a:chExt cx="5669" cy="2736"/>
          </a:xfrm>
        </p:grpSpPr>
        <p:sp>
          <p:nvSpPr>
            <p:cNvPr id="3" name="Rectangle 2"/>
            <p:cNvSpPr>
              <a:spLocks noChangeArrowheads="1"/>
            </p:cNvSpPr>
            <p:nvPr/>
          </p:nvSpPr>
          <p:spPr bwMode="auto">
            <a:xfrm>
              <a:off x="0" y="1056"/>
              <a:ext cx="5664" cy="2592"/>
            </a:xfrm>
            <a:prstGeom prst="rect">
              <a:avLst/>
            </a:prstGeom>
            <a:solidFill>
              <a:srgbClr val="FFFFFF"/>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aphicFrame>
          <p:nvGraphicFramePr>
            <p:cNvPr id="4" name="Object 3"/>
            <p:cNvGraphicFramePr>
              <a:graphicFrameLocks noChangeAspect="1"/>
            </p:cNvGraphicFramePr>
            <p:nvPr/>
          </p:nvGraphicFramePr>
          <p:xfrm>
            <a:off x="-5" y="1228"/>
            <a:ext cx="5669" cy="2564"/>
          </p:xfrm>
          <a:graphic>
            <a:graphicData uri="http://schemas.openxmlformats.org/presentationml/2006/ole">
              <mc:AlternateContent xmlns:mc="http://schemas.openxmlformats.org/markup-compatibility/2006">
                <mc:Choice xmlns:v="urn:schemas-microsoft-com:vml" Requires="v">
                  <p:oleObj spid="_x0000_s1048" name="Document" r:id="rId3" imgW="6349689" imgH="2797611" progId="Word.Document.8">
                    <p:embed/>
                  </p:oleObj>
                </mc:Choice>
                <mc:Fallback>
                  <p:oleObj name="Document" r:id="rId3" imgW="6349689" imgH="2797611" progId="Word.Document.8">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 y="1228"/>
                          <a:ext cx="5669" cy="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 name="矩形 4"/>
          <p:cNvSpPr/>
          <p:nvPr/>
        </p:nvSpPr>
        <p:spPr>
          <a:xfrm>
            <a:off x="1363225" y="871191"/>
            <a:ext cx="5433347" cy="461665"/>
          </a:xfrm>
          <a:prstGeom prst="rect">
            <a:avLst/>
          </a:prstGeom>
        </p:spPr>
        <p:txBody>
          <a:bodyPr wrap="none">
            <a:spAutoFit/>
          </a:bodyPr>
          <a:lstStyle/>
          <a:p>
            <a:r>
              <a:rPr lang="zh-CN" altLang="en-US" sz="2400" dirty="0">
                <a:solidFill>
                  <a:srgbClr val="FFC000"/>
                </a:solidFill>
                <a:latin typeface="微软雅黑" panose="020B0503020204020204" pitchFamily="34" charset="-122"/>
                <a:ea typeface="微软雅黑" panose="020B0503020204020204" pitchFamily="34" charset="-122"/>
              </a:rPr>
              <a:t>流水编排表</a:t>
            </a:r>
            <a:r>
              <a:rPr lang="en-US" altLang="zh-CN" sz="2400" dirty="0">
                <a:solidFill>
                  <a:srgbClr val="FFC000"/>
                </a:solidFill>
                <a:latin typeface="微软雅黑" panose="020B0503020204020204" pitchFamily="34" charset="-122"/>
                <a:ea typeface="微软雅黑" panose="020B0503020204020204" pitchFamily="34" charset="-122"/>
              </a:rPr>
              <a:t>: Prolog, Loop and Epilog</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1537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1573156"/>
            <a:ext cx="5114925" cy="365848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28625" y="1696981"/>
            <a:ext cx="2619375" cy="2552700"/>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5"/>
          <p:cNvSpPr txBox="1">
            <a:spLocks noChangeArrowheads="1"/>
          </p:cNvSpPr>
          <p:nvPr/>
        </p:nvSpPr>
        <p:spPr bwMode="auto">
          <a:xfrm>
            <a:off x="171450" y="116713"/>
            <a:ext cx="4551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dirty="0" smtClean="0">
                <a:latin typeface="微软雅黑" panose="020B0503020204020204" pitchFamily="34" charset="-122"/>
                <a:ea typeface="微软雅黑" panose="020B0503020204020204" pitchFamily="34" charset="-122"/>
              </a:rPr>
              <a:t>二、存储器系统</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a:spLocks noChangeArrowheads="1"/>
          </p:cNvSpPr>
          <p:nvPr/>
        </p:nvSpPr>
        <p:spPr bwMode="auto">
          <a:xfrm>
            <a:off x="171450" y="679632"/>
            <a:ext cx="51149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000" dirty="0" smtClean="0">
                <a:solidFill>
                  <a:srgbClr val="FFFF00"/>
                </a:solidFill>
                <a:latin typeface="微软雅黑" panose="020B0503020204020204" pitchFamily="34" charset="-122"/>
                <a:ea typeface="微软雅黑" panose="020B0503020204020204" pitchFamily="34" charset="-122"/>
              </a:rPr>
              <a:t>C6748</a:t>
            </a:r>
            <a:r>
              <a:rPr lang="zh-CN" altLang="en-US" sz="2000" dirty="0" smtClean="0">
                <a:solidFill>
                  <a:srgbClr val="FFFF00"/>
                </a:solidFill>
                <a:latin typeface="微软雅黑" panose="020B0503020204020204" pitchFamily="34" charset="-122"/>
                <a:ea typeface="微软雅黑" panose="020B0503020204020204" pitchFamily="34" charset="-122"/>
              </a:rPr>
              <a:t>存储器系统由内部存储器（</a:t>
            </a:r>
            <a:r>
              <a:rPr lang="en-US" altLang="zh-CN" sz="2000" dirty="0" smtClean="0">
                <a:solidFill>
                  <a:srgbClr val="FFFF00"/>
                </a:solidFill>
                <a:latin typeface="微软雅黑" panose="020B0503020204020204" pitchFamily="34" charset="-122"/>
                <a:ea typeface="微软雅黑" panose="020B0503020204020204" pitchFamily="34" charset="-122"/>
              </a:rPr>
              <a:t>L1P</a:t>
            </a:r>
            <a:r>
              <a:rPr lang="zh-CN" altLang="en-US" sz="2000" dirty="0" smtClean="0">
                <a:solidFill>
                  <a:srgbClr val="FFFF00"/>
                </a:solidFill>
                <a:latin typeface="微软雅黑" panose="020B0503020204020204" pitchFamily="34" charset="-122"/>
                <a:ea typeface="微软雅黑" panose="020B0503020204020204" pitchFamily="34" charset="-122"/>
              </a:rPr>
              <a:t>、</a:t>
            </a:r>
            <a:r>
              <a:rPr lang="en-US" altLang="zh-CN" sz="2000" dirty="0" smtClean="0">
                <a:solidFill>
                  <a:srgbClr val="FFFF00"/>
                </a:solidFill>
                <a:latin typeface="微软雅黑" panose="020B0503020204020204" pitchFamily="34" charset="-122"/>
                <a:ea typeface="微软雅黑" panose="020B0503020204020204" pitchFamily="34" charset="-122"/>
              </a:rPr>
              <a:t>L1D</a:t>
            </a:r>
            <a:r>
              <a:rPr lang="zh-CN" altLang="en-US" sz="2000" dirty="0" smtClean="0">
                <a:solidFill>
                  <a:srgbClr val="FFFF00"/>
                </a:solidFill>
                <a:latin typeface="微软雅黑" panose="020B0503020204020204" pitchFamily="34" charset="-122"/>
                <a:ea typeface="微软雅黑" panose="020B0503020204020204" pitchFamily="34" charset="-122"/>
              </a:rPr>
              <a:t>、</a:t>
            </a:r>
            <a:r>
              <a:rPr lang="en-US" altLang="zh-CN" sz="2000" dirty="0" smtClean="0">
                <a:solidFill>
                  <a:srgbClr val="FFFF00"/>
                </a:solidFill>
                <a:latin typeface="微软雅黑" panose="020B0503020204020204" pitchFamily="34" charset="-122"/>
                <a:ea typeface="微软雅黑" panose="020B0503020204020204" pitchFamily="34" charset="-122"/>
              </a:rPr>
              <a:t>L2</a:t>
            </a:r>
            <a:r>
              <a:rPr lang="zh-CN" altLang="en-US" sz="2000" dirty="0" smtClean="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共享存储器和外部存储器构成。</a:t>
            </a:r>
          </a:p>
        </p:txBody>
      </p:sp>
      <p:sp>
        <p:nvSpPr>
          <p:cNvPr id="6" name="矩形 5"/>
          <p:cNvSpPr/>
          <p:nvPr/>
        </p:nvSpPr>
        <p:spPr>
          <a:xfrm>
            <a:off x="655048" y="1880969"/>
            <a:ext cx="2181497" cy="440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7" name="矩形 6"/>
          <p:cNvSpPr/>
          <p:nvPr/>
        </p:nvSpPr>
        <p:spPr>
          <a:xfrm>
            <a:off x="655047" y="2676695"/>
            <a:ext cx="901337" cy="5355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L1P</a:t>
            </a:r>
            <a:endParaRPr lang="zh-CN" altLang="en-US" dirty="0">
              <a:solidFill>
                <a:schemeClr val="tx1"/>
              </a:solidFill>
            </a:endParaRPr>
          </a:p>
        </p:txBody>
      </p:sp>
      <p:sp>
        <p:nvSpPr>
          <p:cNvPr id="8" name="矩形 7"/>
          <p:cNvSpPr/>
          <p:nvPr/>
        </p:nvSpPr>
        <p:spPr>
          <a:xfrm>
            <a:off x="2039712" y="2676695"/>
            <a:ext cx="796834" cy="5355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L1D</a:t>
            </a:r>
            <a:endParaRPr lang="zh-CN" altLang="en-US" dirty="0"/>
          </a:p>
        </p:txBody>
      </p:sp>
      <p:sp>
        <p:nvSpPr>
          <p:cNvPr id="9" name="矩形 8"/>
          <p:cNvSpPr/>
          <p:nvPr/>
        </p:nvSpPr>
        <p:spPr>
          <a:xfrm>
            <a:off x="655047" y="3551907"/>
            <a:ext cx="2181497" cy="5355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L2</a:t>
            </a:r>
            <a:r>
              <a:rPr lang="zh-CN" altLang="en-US" dirty="0" smtClean="0"/>
              <a:t>：</a:t>
            </a:r>
            <a:r>
              <a:rPr lang="en-US" altLang="zh-CN" dirty="0" smtClean="0"/>
              <a:t>SRAM/ROM</a:t>
            </a:r>
            <a:endParaRPr lang="zh-CN" altLang="en-US" dirty="0"/>
          </a:p>
        </p:txBody>
      </p:sp>
      <p:sp>
        <p:nvSpPr>
          <p:cNvPr id="10" name="圆角矩形 9"/>
          <p:cNvSpPr/>
          <p:nvPr/>
        </p:nvSpPr>
        <p:spPr>
          <a:xfrm>
            <a:off x="354601" y="4446670"/>
            <a:ext cx="2921735" cy="603384"/>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SCR</a:t>
            </a:r>
            <a:endParaRPr lang="zh-CN" altLang="en-US" dirty="0"/>
          </a:p>
        </p:txBody>
      </p:sp>
      <p:sp>
        <p:nvSpPr>
          <p:cNvPr id="11" name="矩形 10"/>
          <p:cNvSpPr/>
          <p:nvPr/>
        </p:nvSpPr>
        <p:spPr>
          <a:xfrm>
            <a:off x="354601" y="5409240"/>
            <a:ext cx="1031966" cy="69233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DDR2</a:t>
            </a:r>
            <a:endParaRPr lang="zh-CN" altLang="en-US" dirty="0"/>
          </a:p>
        </p:txBody>
      </p:sp>
      <p:sp>
        <p:nvSpPr>
          <p:cNvPr id="12" name="矩形 11"/>
          <p:cNvSpPr/>
          <p:nvPr/>
        </p:nvSpPr>
        <p:spPr>
          <a:xfrm>
            <a:off x="1761045" y="5409240"/>
            <a:ext cx="1515291" cy="69233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Flash/RAM/SDRAM</a:t>
            </a:r>
            <a:endParaRPr lang="zh-CN" altLang="en-US" dirty="0"/>
          </a:p>
        </p:txBody>
      </p:sp>
      <p:sp>
        <p:nvSpPr>
          <p:cNvPr id="13" name="矩形 12"/>
          <p:cNvSpPr/>
          <p:nvPr/>
        </p:nvSpPr>
        <p:spPr>
          <a:xfrm>
            <a:off x="3704961" y="4438046"/>
            <a:ext cx="1436914" cy="6033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Share RAM</a:t>
            </a:r>
            <a:endParaRPr lang="zh-CN" altLang="en-US" dirty="0"/>
          </a:p>
        </p:txBody>
      </p:sp>
      <p:cxnSp>
        <p:nvCxnSpPr>
          <p:cNvPr id="14" name="直接箭头连接符 13"/>
          <p:cNvCxnSpPr>
            <a:endCxn id="7" idx="0"/>
          </p:cNvCxnSpPr>
          <p:nvPr/>
        </p:nvCxnSpPr>
        <p:spPr>
          <a:xfrm>
            <a:off x="1104900" y="2321505"/>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438129" y="2314114"/>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104084" y="3184754"/>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437313" y="3186754"/>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104084" y="4099581"/>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437313" y="4067452"/>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800100" y="5036539"/>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437313" y="5054050"/>
            <a:ext cx="816" cy="3551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276336" y="4748362"/>
            <a:ext cx="428625"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706654" y="811230"/>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0x11E0 0000~0x11E0 7FFF</a:t>
            </a:r>
            <a:endParaRPr lang="zh-CN" altLang="en-US" sz="20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5706653" y="1541251"/>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0x11F0 0000~0x11F0 7FFF</a:t>
            </a:r>
            <a:endParaRPr lang="zh-CN" altLang="en-US" sz="20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706653" y="2297454"/>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0x1180 0000~0x1183 FFFF</a:t>
            </a:r>
            <a:endParaRPr lang="zh-CN" altLang="en-US" sz="20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5706653" y="3015240"/>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0x1170 0000~0x117F FFFF</a:t>
            </a:r>
            <a:endParaRPr lang="zh-CN" altLang="en-US" sz="20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06651" y="3770726"/>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0x8000 0000~0x8001 FFFF</a:t>
            </a:r>
            <a:endParaRPr lang="zh-CN" altLang="en-US" sz="20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5706651" y="4513149"/>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0xC000 0000~0xCFFF FFFF</a:t>
            </a:r>
            <a:endParaRPr lang="zh-CN" altLang="en-US" sz="20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706651" y="5231645"/>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0x4000 0000~0x5FFF FFFF</a:t>
            </a:r>
            <a:endParaRPr lang="zh-CN" altLang="en-US" sz="20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5706651" y="6047353"/>
            <a:ext cx="3441519"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0x6000 0000~0x67FF FFFF</a:t>
            </a:r>
            <a:endParaRPr lang="zh-CN" altLang="en-US" sz="20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5345524" y="439878"/>
            <a:ext cx="184566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L1P</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32KB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350423" y="1178535"/>
            <a:ext cx="1955618"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L1D</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32KB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350423" y="1910080"/>
            <a:ext cx="2595698"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L2RAM</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256KB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342530" y="2657808"/>
            <a:ext cx="2995476"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L2ROM</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1MB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5377362" y="3413294"/>
            <a:ext cx="3587662"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Share RAM</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128KB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356135" y="4157560"/>
            <a:ext cx="2812054"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DDR2</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256MB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350423" y="4876269"/>
            <a:ext cx="2987583"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SDRAM</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512MB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377362" y="5639499"/>
            <a:ext cx="3126958"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solidFill>
                  <a:srgbClr val="E7710F"/>
                </a:solidFill>
                <a:latin typeface="微软雅黑" panose="020B0503020204020204" pitchFamily="34" charset="-122"/>
                <a:ea typeface="微软雅黑" panose="020B0503020204020204" pitchFamily="34" charset="-122"/>
              </a:rPr>
              <a:t>Flash/RAM</a:t>
            </a:r>
            <a:r>
              <a:rPr lang="zh-CN" altLang="en-US" sz="2000" dirty="0" smtClean="0">
                <a:solidFill>
                  <a:srgbClr val="E7710F"/>
                </a:solidFill>
                <a:latin typeface="微软雅黑" panose="020B0503020204020204" pitchFamily="34" charset="-122"/>
                <a:ea typeface="微软雅黑" panose="020B0503020204020204" pitchFamily="34" charset="-122"/>
              </a:rPr>
              <a:t>：</a:t>
            </a:r>
            <a:r>
              <a:rPr lang="en-US" altLang="zh-CN" sz="2000" dirty="0" smtClean="0">
                <a:solidFill>
                  <a:srgbClr val="E7710F"/>
                </a:solidFill>
                <a:latin typeface="微软雅黑" panose="020B0503020204020204" pitchFamily="34" charset="-122"/>
                <a:ea typeface="微软雅黑" panose="020B0503020204020204" pitchFamily="34" charset="-122"/>
              </a:rPr>
              <a:t>4x32MB</a:t>
            </a:r>
            <a:endParaRPr lang="zh-CN" altLang="en-US" sz="2000" dirty="0">
              <a:solidFill>
                <a:srgbClr val="E7710F"/>
              </a:solidFill>
              <a:latin typeface="微软雅黑" panose="020B0503020204020204" pitchFamily="34" charset="-122"/>
              <a:ea typeface="微软雅黑" panose="020B0503020204020204" pitchFamily="34" charset="-122"/>
            </a:endParaRPr>
          </a:p>
        </p:txBody>
      </p:sp>
      <p:sp>
        <p:nvSpPr>
          <p:cNvPr id="39" name="矩形 38"/>
          <p:cNvSpPr/>
          <p:nvPr/>
        </p:nvSpPr>
        <p:spPr>
          <a:xfrm>
            <a:off x="5350423" y="116713"/>
            <a:ext cx="3702137" cy="2580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7250342" y="193657"/>
            <a:ext cx="1824718" cy="369332"/>
          </a:xfrm>
          <a:prstGeom prst="rect">
            <a:avLst/>
          </a:prstGeom>
          <a:noFill/>
        </p:spPr>
        <p:txBody>
          <a:bodyPr wrap="square" rtlCol="0">
            <a:spAutoFit/>
          </a:bodyPr>
          <a:lstStyle/>
          <a:p>
            <a:r>
              <a:rPr lang="zh-CN" altLang="en-US" dirty="0" smtClean="0">
                <a:solidFill>
                  <a:srgbClr val="FFFF00"/>
                </a:solidFill>
                <a:latin typeface="宋体" panose="02010600030101010101" pitchFamily="2" charset="-122"/>
                <a:ea typeface="宋体" panose="02010600030101010101" pitchFamily="2" charset="-122"/>
              </a:rPr>
              <a:t>可配置为</a:t>
            </a:r>
            <a:r>
              <a:rPr lang="en-US" altLang="zh-CN" dirty="0" smtClean="0">
                <a:solidFill>
                  <a:srgbClr val="FFFF00"/>
                </a:solidFill>
                <a:latin typeface="宋体" panose="02010600030101010101" pitchFamily="2" charset="-122"/>
                <a:ea typeface="宋体" panose="02010600030101010101" pitchFamily="2" charset="-122"/>
              </a:rPr>
              <a:t>Cache</a:t>
            </a:r>
            <a:endParaRPr lang="zh-CN" altLang="en-US" dirty="0">
              <a:solidFill>
                <a:srgbClr val="FFFF00"/>
              </a:solidFill>
              <a:latin typeface="宋体" panose="02010600030101010101" pitchFamily="2" charset="-122"/>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8457" y="1143187"/>
            <a:ext cx="7720149" cy="1631216"/>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使能缓存 </a:t>
            </a:r>
            <a:r>
              <a:rPr lang="en-US" altLang="zh-CN" sz="2000" dirty="0">
                <a:solidFill>
                  <a:srgbClr val="3F7F5F"/>
                </a:solidFill>
                <a:latin typeface="微软雅黑" panose="020B0503020204020204" pitchFamily="34" charset="-122"/>
                <a:ea typeface="微软雅黑" panose="020B0503020204020204" pitchFamily="34" charset="-122"/>
              </a:rPr>
              <a:t>L1 </a:t>
            </a:r>
            <a:r>
              <a:rPr lang="zh-CN" altLang="en-US" sz="2000" dirty="0">
                <a:solidFill>
                  <a:srgbClr val="3F7F5F"/>
                </a:solidFill>
                <a:latin typeface="微软雅黑" panose="020B0503020204020204" pitchFamily="34" charset="-122"/>
                <a:ea typeface="微软雅黑" panose="020B0503020204020204" pitchFamily="34" charset="-122"/>
              </a:rPr>
              <a:t>及 </a:t>
            </a:r>
            <a:r>
              <a:rPr lang="en-US" altLang="zh-CN" sz="2000" dirty="0">
                <a:solidFill>
                  <a:srgbClr val="3F7F5F"/>
                </a:solidFill>
                <a:latin typeface="微软雅黑" panose="020B0503020204020204" pitchFamily="34" charset="-122"/>
                <a:ea typeface="微软雅黑" panose="020B0503020204020204" pitchFamily="34" charset="-122"/>
              </a:rPr>
              <a:t>L2</a:t>
            </a:r>
          </a:p>
          <a:p>
            <a:r>
              <a:rPr lang="en-US" altLang="zh-CN" sz="2000" b="1" dirty="0" err="1">
                <a:solidFill>
                  <a:srgbClr val="642880"/>
                </a:solidFill>
                <a:latin typeface="Consolas" panose="020B0609020204030204" pitchFamily="49" charset="0"/>
              </a:rPr>
              <a:t>CacheEnableMAR</a:t>
            </a:r>
            <a:r>
              <a:rPr lang="en-US" altLang="zh-CN" sz="2000" b="1" dirty="0">
                <a:solidFill>
                  <a:srgbClr val="000000"/>
                </a:solidFill>
                <a:latin typeface="Consolas" panose="020B0609020204030204" pitchFamily="49" charset="0"/>
              </a:rPr>
              <a:t>((</a:t>
            </a:r>
            <a:r>
              <a:rPr lang="en-US" altLang="zh-CN" sz="2000" b="1" dirty="0">
                <a:solidFill>
                  <a:srgbClr val="7F0055"/>
                </a:solidFill>
                <a:latin typeface="Consolas" panose="020B0609020204030204" pitchFamily="49" charset="0"/>
              </a:rPr>
              <a:t>unsigned</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)0xC0000000, </a:t>
            </a:r>
            <a:endParaRPr lang="en-US" altLang="zh-CN" sz="2000" b="1" dirty="0" smtClean="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r>
              <a:rPr lang="en-US" altLang="zh-CN" sz="2000" b="1" dirty="0" smtClean="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unsigned</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)0x08000000);</a:t>
            </a:r>
          </a:p>
          <a:p>
            <a:r>
              <a:rPr lang="en-US" altLang="zh-CN" sz="2000" b="1" dirty="0" err="1">
                <a:solidFill>
                  <a:srgbClr val="642880"/>
                </a:solidFill>
                <a:latin typeface="Consolas" panose="020B0609020204030204" pitchFamily="49" charset="0"/>
              </a:rPr>
              <a:t>CacheEnable</a:t>
            </a:r>
            <a:r>
              <a:rPr lang="en-US" altLang="zh-CN" sz="2000" b="1" dirty="0">
                <a:solidFill>
                  <a:srgbClr val="000000"/>
                </a:solidFill>
                <a:latin typeface="Consolas" panose="020B0609020204030204" pitchFamily="49" charset="0"/>
              </a:rPr>
              <a:t>(L1DCFG_L1DMODE_32K | L1PCFG_L1PMODE_32K </a:t>
            </a:r>
            <a:r>
              <a:rPr lang="en-US" altLang="zh-CN" sz="2000" b="1" dirty="0" smtClean="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a:t>
            </a:r>
            <a:r>
              <a:rPr lang="en-US" altLang="zh-CN" sz="2000" b="1" dirty="0" smtClean="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L2CFG_L2MODE_256K);</a:t>
            </a:r>
            <a:endParaRPr lang="zh-CN" altLang="en-US" sz="2000" dirty="0"/>
          </a:p>
        </p:txBody>
      </p:sp>
      <p:sp>
        <p:nvSpPr>
          <p:cNvPr id="4" name="矩形 3"/>
          <p:cNvSpPr/>
          <p:nvPr/>
        </p:nvSpPr>
        <p:spPr>
          <a:xfrm>
            <a:off x="718456" y="3191190"/>
            <a:ext cx="7720149" cy="1015663"/>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禁用</a:t>
            </a:r>
          </a:p>
          <a:p>
            <a:r>
              <a:rPr lang="en-US" altLang="zh-CN" sz="2000" b="1" dirty="0" err="1">
                <a:solidFill>
                  <a:srgbClr val="642880"/>
                </a:solidFill>
                <a:latin typeface="Consolas" panose="020B0609020204030204" pitchFamily="49" charset="0"/>
              </a:rPr>
              <a:t>CacheDisableMAR</a:t>
            </a:r>
            <a:r>
              <a:rPr lang="en-US" altLang="zh-CN" sz="2000" b="1" dirty="0">
                <a:solidFill>
                  <a:srgbClr val="000000"/>
                </a:solidFill>
                <a:latin typeface="Consolas" panose="020B0609020204030204" pitchFamily="49" charset="0"/>
              </a:rPr>
              <a:t>((</a:t>
            </a:r>
            <a:r>
              <a:rPr lang="en-US" altLang="zh-CN" sz="2000" b="1" dirty="0">
                <a:solidFill>
                  <a:srgbClr val="7F0055"/>
                </a:solidFill>
                <a:latin typeface="Consolas" panose="020B0609020204030204" pitchFamily="49" charset="0"/>
              </a:rPr>
              <a:t>unsigned</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)0xC0000000, </a:t>
            </a:r>
            <a:endParaRPr lang="en-US" altLang="zh-CN" sz="2000" b="1" dirty="0" smtClean="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r>
              <a:rPr lang="en-US" altLang="zh-CN" sz="2000" b="1" dirty="0" smtClean="0">
                <a:solidFill>
                  <a:srgbClr val="000000"/>
                </a:solidFill>
                <a:latin typeface="Consolas" panose="020B0609020204030204" pitchFamily="49" charset="0"/>
              </a:rPr>
              <a:t>               (</a:t>
            </a:r>
            <a:r>
              <a:rPr lang="en-US" altLang="zh-CN" sz="2000" b="1" dirty="0">
                <a:solidFill>
                  <a:srgbClr val="7F0055"/>
                </a:solidFill>
                <a:latin typeface="Consolas" panose="020B0609020204030204" pitchFamily="49" charset="0"/>
              </a:rPr>
              <a:t>unsigned</a:t>
            </a:r>
            <a:r>
              <a:rPr lang="en-US" altLang="zh-CN" sz="2000" b="1" dirty="0">
                <a:solidFill>
                  <a:srgbClr val="000000"/>
                </a:solidFill>
                <a:latin typeface="Consolas" panose="020B0609020204030204" pitchFamily="49" charset="0"/>
              </a:rPr>
              <a:t> </a:t>
            </a:r>
            <a:r>
              <a:rPr lang="en-US" altLang="zh-CN" sz="2000" b="1" dirty="0" err="1">
                <a:solidFill>
                  <a:srgbClr val="7F0055"/>
                </a:solidFill>
                <a:latin typeface="Consolas" panose="020B0609020204030204" pitchFamily="49" charset="0"/>
              </a:rPr>
              <a:t>int</a:t>
            </a:r>
            <a:r>
              <a:rPr lang="en-US" altLang="zh-CN" sz="2000" b="1" dirty="0">
                <a:solidFill>
                  <a:srgbClr val="000000"/>
                </a:solidFill>
                <a:latin typeface="Consolas" panose="020B0609020204030204" pitchFamily="49" charset="0"/>
              </a:rPr>
              <a:t>)0x08000000);</a:t>
            </a:r>
            <a:endParaRPr lang="zh-CN" altLang="en-US" sz="2000" dirty="0"/>
          </a:p>
        </p:txBody>
      </p:sp>
      <p:sp>
        <p:nvSpPr>
          <p:cNvPr id="5" name="矩形 4"/>
          <p:cNvSpPr/>
          <p:nvPr/>
        </p:nvSpPr>
        <p:spPr>
          <a:xfrm>
            <a:off x="590931" y="366747"/>
            <a:ext cx="3147015" cy="400110"/>
          </a:xfrm>
          <a:prstGeom prst="rect">
            <a:avLst/>
          </a:prstGeom>
        </p:spPr>
        <p:txBody>
          <a:bodyPr wrap="none">
            <a:spAutoFit/>
          </a:bodyPr>
          <a:lstStyle/>
          <a:p>
            <a:r>
              <a:rPr lang="en-US" altLang="zh-CN" sz="2000" b="1" dirty="0">
                <a:solidFill>
                  <a:srgbClr val="7F0055"/>
                </a:solidFill>
                <a:highlight>
                  <a:srgbClr val="E8F2FE"/>
                </a:highlight>
                <a:latin typeface="Consolas" panose="020B0609020204030204" pitchFamily="49" charset="0"/>
              </a:rPr>
              <a:t>#include</a:t>
            </a:r>
            <a:r>
              <a:rPr lang="en-US" altLang="zh-CN" sz="2000" b="1" dirty="0">
                <a:solidFill>
                  <a:srgbClr val="000000"/>
                </a:solidFill>
                <a:highlight>
                  <a:srgbClr val="E8F2FE"/>
                </a:highlight>
                <a:latin typeface="Consolas" panose="020B0609020204030204" pitchFamily="49" charset="0"/>
              </a:rPr>
              <a:t> </a:t>
            </a:r>
            <a:r>
              <a:rPr lang="en-US" altLang="zh-CN" sz="2000" b="1" dirty="0">
                <a:solidFill>
                  <a:srgbClr val="2A00FF"/>
                </a:solidFill>
                <a:highlight>
                  <a:srgbClr val="E8F2FE"/>
                </a:highlight>
                <a:latin typeface="Consolas" panose="020B0609020204030204" pitchFamily="49" charset="0"/>
              </a:rPr>
              <a:t>"</a:t>
            </a:r>
            <a:r>
              <a:rPr lang="en-US" altLang="zh-CN" sz="2000" b="1" dirty="0" err="1">
                <a:solidFill>
                  <a:srgbClr val="2A00FF"/>
                </a:solidFill>
                <a:highlight>
                  <a:srgbClr val="E8F2FE"/>
                </a:highlight>
                <a:latin typeface="Consolas" panose="020B0609020204030204" pitchFamily="49" charset="0"/>
              </a:rPr>
              <a:t>dspcache.h</a:t>
            </a:r>
            <a:r>
              <a:rPr lang="en-US" altLang="zh-CN" sz="2000" b="1" dirty="0">
                <a:solidFill>
                  <a:srgbClr val="2A00FF"/>
                </a:solidFill>
                <a:highlight>
                  <a:srgbClr val="E8F2FE"/>
                </a:highlight>
                <a:latin typeface="Consolas" panose="020B0609020204030204" pitchFamily="49" charset="0"/>
              </a:rPr>
              <a:t>"</a:t>
            </a: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122" y="200688"/>
            <a:ext cx="2339102" cy="523220"/>
          </a:xfrm>
          <a:prstGeom prst="rect">
            <a:avLst/>
          </a:prstGeom>
        </p:spPr>
        <p:txBody>
          <a:bodyPr wrap="none">
            <a:spAutoFit/>
          </a:bodyPr>
          <a:lstStyle/>
          <a:p>
            <a:pPr>
              <a:spcBef>
                <a:spcPct val="0"/>
              </a:spcBef>
            </a:pPr>
            <a:r>
              <a:rPr lang="zh-CN" altLang="en-US" sz="2800" dirty="0" smtClean="0">
                <a:latin typeface="微软雅黑" panose="020B0503020204020204" pitchFamily="34" charset="-122"/>
                <a:ea typeface="微软雅黑" panose="020B0503020204020204" pitchFamily="34" charset="-122"/>
              </a:rPr>
              <a:t>三、中断系统</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017520" y="-7053"/>
            <a:ext cx="6126480" cy="5134727"/>
          </a:xfrm>
          <a:prstGeom prst="rect">
            <a:avLst/>
          </a:prstGeom>
        </p:spPr>
      </p:pic>
      <p:sp>
        <p:nvSpPr>
          <p:cNvPr id="4" name="椭圆 3"/>
          <p:cNvSpPr/>
          <p:nvPr/>
        </p:nvSpPr>
        <p:spPr>
          <a:xfrm>
            <a:off x="7968343" y="2625634"/>
            <a:ext cx="796834" cy="522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5732" y="3695538"/>
            <a:ext cx="3017520" cy="1938992"/>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C6748</a:t>
            </a: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128</a:t>
            </a:r>
            <a:r>
              <a:rPr lang="zh-CN" altLang="en-US" sz="2400" dirty="0">
                <a:latin typeface="宋体" panose="02010600030101010101" pitchFamily="2" charset="-122"/>
                <a:ea typeface="宋体" panose="02010600030101010101" pitchFamily="2" charset="-122"/>
              </a:rPr>
              <a:t>个系统事件，可以作为中断源向</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发出中断请求，而</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只能检测</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种可屏蔽中断</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6" name="椭圆 5"/>
          <p:cNvSpPr/>
          <p:nvPr/>
        </p:nvSpPr>
        <p:spPr>
          <a:xfrm>
            <a:off x="5767252" y="2625634"/>
            <a:ext cx="796834" cy="522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043646" y="2788924"/>
            <a:ext cx="796834" cy="522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2782389" y="3331282"/>
            <a:ext cx="659674" cy="548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2852603" y="2625635"/>
            <a:ext cx="3182438" cy="1430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818315" y="3050182"/>
            <a:ext cx="5332908" cy="144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7557" y="723908"/>
            <a:ext cx="3025683" cy="3046988"/>
          </a:xfrm>
          <a:prstGeom prst="rect">
            <a:avLst/>
          </a:prstGeom>
        </p:spPr>
        <p:txBody>
          <a:bodyPr wrap="square">
            <a:spAutoFit/>
          </a:bodyPr>
          <a:lstStyle/>
          <a:p>
            <a:r>
              <a:rPr lang="en-US" altLang="zh-CN" sz="2400" dirty="0" smtClean="0">
                <a:latin typeface="宋体" panose="02010600030101010101" pitchFamily="2" charset="-122"/>
                <a:ea typeface="宋体" panose="02010600030101010101" pitchFamily="2" charset="-122"/>
              </a:rPr>
              <a:t>(</a:t>
            </a:r>
            <a:r>
              <a:rPr lang="zh-CN" altLang="en-US" sz="2400" b="1" dirty="0" smtClean="0">
                <a:solidFill>
                  <a:srgbClr val="FF0000"/>
                </a:solidFill>
                <a:latin typeface="宋体" panose="02010600030101010101" pitchFamily="2" charset="-122"/>
                <a:ea typeface="宋体" panose="02010600030101010101" pitchFamily="2" charset="-122"/>
              </a:rPr>
              <a:t>事件组合器</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将</a:t>
            </a:r>
            <a:r>
              <a:rPr lang="zh-CN" altLang="en-US" sz="2400" dirty="0">
                <a:latin typeface="宋体" panose="02010600030101010101" pitchFamily="2" charset="-122"/>
                <a:ea typeface="宋体" panose="02010600030101010101" pitchFamily="2" charset="-122"/>
              </a:rPr>
              <a:t>系统事件分成</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组，形成</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个组合中断信号。每个中断信号由组内的事件以逻辑“或”的关系产生。方便中断服务程序迅速定位中断源。</a:t>
            </a:r>
          </a:p>
        </p:txBody>
      </p:sp>
      <p:sp>
        <p:nvSpPr>
          <p:cNvPr id="19" name="矩形 18"/>
          <p:cNvSpPr/>
          <p:nvPr/>
        </p:nvSpPr>
        <p:spPr>
          <a:xfrm>
            <a:off x="94705" y="5511772"/>
            <a:ext cx="8905603" cy="830997"/>
          </a:xfrm>
          <a:prstGeom prst="rect">
            <a:avLst/>
          </a:prstGeom>
        </p:spPr>
        <p:txBody>
          <a:bodyPr wrap="square">
            <a:spAutoFit/>
          </a:bodyPr>
          <a:lstStyle/>
          <a:p>
            <a:r>
              <a:rPr lang="zh-CN" altLang="en-US" sz="2400" b="1" dirty="0">
                <a:solidFill>
                  <a:srgbClr val="FF0000"/>
                </a:solidFill>
                <a:latin typeface="宋体" panose="02010600030101010101" pitchFamily="2" charset="-122"/>
                <a:ea typeface="宋体" panose="02010600030101010101" pitchFamily="2" charset="-122"/>
              </a:rPr>
              <a:t>中断选择器</a:t>
            </a:r>
            <a:r>
              <a:rPr lang="zh-CN" altLang="en-US" sz="2400" dirty="0">
                <a:latin typeface="宋体" panose="02010600030101010101" pitchFamily="2" charset="-122"/>
                <a:ea typeface="宋体" panose="02010600030101010101" pitchFamily="2" charset="-122"/>
              </a:rPr>
              <a:t>就是</a:t>
            </a:r>
            <a:r>
              <a:rPr lang="en-US" altLang="zh-CN" sz="2400" dirty="0">
                <a:latin typeface="宋体" panose="02010600030101010101" pitchFamily="2" charset="-122"/>
                <a:ea typeface="宋体" panose="02010600030101010101" pitchFamily="2" charset="-122"/>
              </a:rPr>
              <a:t>C6748</a:t>
            </a:r>
            <a:r>
              <a:rPr lang="zh-CN" altLang="en-US" sz="2400" dirty="0" smtClean="0">
                <a:latin typeface="宋体" panose="02010600030101010101" pitchFamily="2" charset="-122"/>
                <a:ea typeface="宋体" panose="02010600030101010101" pitchFamily="2" charset="-122"/>
              </a:rPr>
              <a:t>系统事件</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可屏蔽中断输入之间的“程控开关”，将任意一个系统事件和某个</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中断连接在一起。</a:t>
            </a:r>
          </a:p>
        </p:txBody>
      </p:sp>
      <p:sp>
        <p:nvSpPr>
          <p:cNvPr id="20" name="椭圆 19"/>
          <p:cNvSpPr/>
          <p:nvPr/>
        </p:nvSpPr>
        <p:spPr>
          <a:xfrm>
            <a:off x="5767252" y="1711231"/>
            <a:ext cx="796834" cy="5225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20" idx="1"/>
          </p:cNvCxnSpPr>
          <p:nvPr/>
        </p:nvCxnSpPr>
        <p:spPr>
          <a:xfrm flipH="1">
            <a:off x="2818316" y="1787752"/>
            <a:ext cx="3065630" cy="18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653599"/>
            <a:ext cx="9144000" cy="4800824"/>
          </a:xfrm>
          <a:prstGeom prst="rect">
            <a:avLst/>
          </a:prstGeom>
        </p:spPr>
      </p:pic>
      <p:sp>
        <p:nvSpPr>
          <p:cNvPr id="3" name="椭圆 2"/>
          <p:cNvSpPr/>
          <p:nvPr/>
        </p:nvSpPr>
        <p:spPr>
          <a:xfrm>
            <a:off x="2599509" y="1254034"/>
            <a:ext cx="613954"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99063" y="2168434"/>
            <a:ext cx="1201783" cy="248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129246" y="3082834"/>
            <a:ext cx="1541417"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251441"/>
            <a:ext cx="9144000" cy="4338918"/>
          </a:xfrm>
          <a:prstGeom prst="rect">
            <a:avLst/>
          </a:prstGeom>
        </p:spPr>
      </p:pic>
      <p:sp>
        <p:nvSpPr>
          <p:cNvPr id="3" name="椭圆 2"/>
          <p:cNvSpPr/>
          <p:nvPr/>
        </p:nvSpPr>
        <p:spPr>
          <a:xfrm>
            <a:off x="2194560" y="3135086"/>
            <a:ext cx="1397726" cy="3135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580" y="397681"/>
            <a:ext cx="9164580" cy="6034551"/>
          </a:xfrm>
          <a:prstGeom prst="rect">
            <a:avLst/>
          </a:prstGeom>
        </p:spPr>
      </p:pic>
      <p:sp>
        <p:nvSpPr>
          <p:cNvPr id="3" name="椭圆 2"/>
          <p:cNvSpPr/>
          <p:nvPr/>
        </p:nvSpPr>
        <p:spPr>
          <a:xfrm>
            <a:off x="2207623" y="1632857"/>
            <a:ext cx="1410788" cy="235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99063" y="1828800"/>
            <a:ext cx="1214846" cy="2873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299063" y="3513909"/>
            <a:ext cx="1214846" cy="2220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299063" y="3735977"/>
            <a:ext cx="1084217"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99063" y="4467497"/>
            <a:ext cx="1110343"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99063" y="4937760"/>
            <a:ext cx="1084217"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299063" y="6152606"/>
            <a:ext cx="1110343" cy="2796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891" y="879792"/>
            <a:ext cx="7824652" cy="156966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软件流水技术是通过对循环重新进行构建，使原循环中处于不同迭代过程的指令并行执行，以提高循环代码的执行速度。该技术利用了处理器中不同功能单元可以同时执行非相关指令的特性，使循环的多次迭代并行执行。</a:t>
            </a:r>
          </a:p>
        </p:txBody>
      </p:sp>
      <p:sp>
        <p:nvSpPr>
          <p:cNvPr id="3" name="矩形 2"/>
          <p:cNvSpPr/>
          <p:nvPr/>
        </p:nvSpPr>
        <p:spPr>
          <a:xfrm>
            <a:off x="286673" y="133390"/>
            <a:ext cx="2828018"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、软件流水技术：</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7026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914400"/>
            <a:ext cx="9186974" cy="5324474"/>
          </a:xfrm>
          <a:prstGeom prst="rect">
            <a:avLst/>
          </a:prstGeom>
        </p:spPr>
      </p:pic>
      <p:sp>
        <p:nvSpPr>
          <p:cNvPr id="3" name="椭圆 2"/>
          <p:cNvSpPr/>
          <p:nvPr/>
        </p:nvSpPr>
        <p:spPr>
          <a:xfrm>
            <a:off x="2416629" y="1423851"/>
            <a:ext cx="992777" cy="235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351314" y="1881051"/>
            <a:ext cx="1162595" cy="2612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351314" y="2142309"/>
            <a:ext cx="1162595" cy="2351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416629" y="3814354"/>
            <a:ext cx="992777" cy="2090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16629" y="4023360"/>
            <a:ext cx="1097280"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416629" y="4519749"/>
            <a:ext cx="992777" cy="2351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266890"/>
            <a:ext cx="9144000" cy="3843000"/>
          </a:xfrm>
          <a:prstGeom prst="rect">
            <a:avLst/>
          </a:prstGeom>
        </p:spPr>
      </p:pic>
      <p:sp>
        <p:nvSpPr>
          <p:cNvPr id="4" name="椭圆 3"/>
          <p:cNvSpPr/>
          <p:nvPr/>
        </p:nvSpPr>
        <p:spPr>
          <a:xfrm>
            <a:off x="2063931" y="3187337"/>
            <a:ext cx="1658983" cy="3265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481943" y="4349931"/>
            <a:ext cx="809897" cy="2090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1719972"/>
            <a:ext cx="9144001" cy="363783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1258" y="459266"/>
            <a:ext cx="8268788" cy="707886"/>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DSP C6748 </a:t>
            </a:r>
            <a:r>
              <a:rPr lang="zh-CN" altLang="en-US" sz="2000" dirty="0">
                <a:solidFill>
                  <a:srgbClr val="3F7F5F"/>
                </a:solidFill>
                <a:latin typeface="微软雅黑" panose="020B0503020204020204" pitchFamily="34" charset="-122"/>
                <a:ea typeface="微软雅黑" panose="020B0503020204020204" pitchFamily="34" charset="-122"/>
              </a:rPr>
              <a:t>中断相关应用程序接口函数声明及系统事件号定义</a:t>
            </a:r>
          </a:p>
          <a:p>
            <a:r>
              <a:rPr lang="en-US" altLang="zh-CN" sz="2000" b="1" dirty="0">
                <a:solidFill>
                  <a:srgbClr val="7F0055"/>
                </a:solidFill>
                <a:latin typeface="Consolas" panose="020B0609020204030204" pitchFamily="49" charset="0"/>
              </a:rPr>
              <a:t>#include </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interrupt.h</a:t>
            </a:r>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
        <p:nvSpPr>
          <p:cNvPr id="3" name="矩形 2"/>
          <p:cNvSpPr/>
          <p:nvPr/>
        </p:nvSpPr>
        <p:spPr>
          <a:xfrm>
            <a:off x="261258" y="1442833"/>
            <a:ext cx="8125096" cy="1323439"/>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初始化 </a:t>
            </a:r>
            <a:r>
              <a:rPr lang="en-US" altLang="zh-CN" sz="2000" dirty="0">
                <a:solidFill>
                  <a:srgbClr val="3F7F5F"/>
                </a:solidFill>
                <a:latin typeface="微软雅黑" panose="020B0503020204020204" pitchFamily="34" charset="-122"/>
                <a:ea typeface="微软雅黑" panose="020B0503020204020204" pitchFamily="34" charset="-122"/>
              </a:rPr>
              <a:t>DSP </a:t>
            </a:r>
            <a:r>
              <a:rPr lang="zh-CN" altLang="en-US" sz="2000" dirty="0">
                <a:solidFill>
                  <a:srgbClr val="3F7F5F"/>
                </a:solidFill>
                <a:latin typeface="微软雅黑" panose="020B0503020204020204" pitchFamily="34" charset="-122"/>
                <a:ea typeface="微软雅黑" panose="020B0503020204020204" pitchFamily="34" charset="-122"/>
              </a:rPr>
              <a:t>中断控制器</a:t>
            </a:r>
          </a:p>
          <a:p>
            <a:r>
              <a:rPr lang="en-US" altLang="zh-CN" sz="2000" b="1" dirty="0" err="1">
                <a:solidFill>
                  <a:srgbClr val="642880"/>
                </a:solidFill>
                <a:latin typeface="Consolas" panose="020B0609020204030204" pitchFamily="49" charset="0"/>
              </a:rPr>
              <a:t>IntDSPINTCInit</a:t>
            </a:r>
            <a:r>
              <a:rPr lang="en-US" altLang="zh-CN" sz="2000" b="1" dirty="0">
                <a:solidFill>
                  <a:srgbClr val="000000"/>
                </a:solidFill>
                <a:latin typeface="Consolas" panose="020B0609020204030204" pitchFamily="49" charset="0"/>
              </a:rPr>
              <a:t>();</a:t>
            </a: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使能 </a:t>
            </a:r>
            <a:r>
              <a:rPr lang="en-US" altLang="zh-CN" sz="2000" dirty="0">
                <a:solidFill>
                  <a:srgbClr val="3F7F5F"/>
                </a:solidFill>
                <a:latin typeface="微软雅黑" panose="020B0503020204020204" pitchFamily="34" charset="-122"/>
                <a:ea typeface="微软雅黑" panose="020B0503020204020204" pitchFamily="34" charset="-122"/>
              </a:rPr>
              <a:t>DSP </a:t>
            </a:r>
            <a:r>
              <a:rPr lang="zh-CN" altLang="en-US" sz="2000" dirty="0">
                <a:solidFill>
                  <a:srgbClr val="3F7F5F"/>
                </a:solidFill>
                <a:latin typeface="微软雅黑" panose="020B0503020204020204" pitchFamily="34" charset="-122"/>
                <a:ea typeface="微软雅黑" panose="020B0503020204020204" pitchFamily="34" charset="-122"/>
              </a:rPr>
              <a:t>全局中断</a:t>
            </a:r>
          </a:p>
          <a:p>
            <a:r>
              <a:rPr lang="en-US" altLang="zh-CN" sz="2000" b="1" dirty="0" err="1">
                <a:solidFill>
                  <a:srgbClr val="642880"/>
                </a:solidFill>
                <a:latin typeface="Consolas" panose="020B0609020204030204" pitchFamily="49" charset="0"/>
              </a:rPr>
              <a:t>IntGlobalEnable</a:t>
            </a:r>
            <a:r>
              <a:rPr lang="en-US" altLang="zh-CN" sz="2000" b="1" dirty="0">
                <a:solidFill>
                  <a:srgbClr val="000000"/>
                </a:solidFill>
                <a:latin typeface="Consolas" panose="020B0609020204030204" pitchFamily="49" charset="0"/>
              </a:rPr>
              <a:t>();</a:t>
            </a:r>
            <a:endParaRPr lang="zh-CN" altLang="en-US" sz="2000" b="1" dirty="0">
              <a:solidFill>
                <a:srgbClr val="000000"/>
              </a:solidFill>
              <a:latin typeface="Consolas" panose="020B0609020204030204" pitchFamily="49" charset="0"/>
            </a:endParaRPr>
          </a:p>
        </p:txBody>
      </p:sp>
      <p:sp>
        <p:nvSpPr>
          <p:cNvPr id="4" name="矩形 3"/>
          <p:cNvSpPr/>
          <p:nvPr/>
        </p:nvSpPr>
        <p:spPr>
          <a:xfrm>
            <a:off x="261258" y="3041953"/>
            <a:ext cx="8425542" cy="3477875"/>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注册中断服务函数</a:t>
            </a:r>
          </a:p>
          <a:p>
            <a:r>
              <a:rPr lang="en-US" altLang="zh-CN" sz="2000" b="1" dirty="0" err="1">
                <a:solidFill>
                  <a:srgbClr val="642880"/>
                </a:solidFill>
                <a:latin typeface="Consolas" panose="020B0609020204030204" pitchFamily="49" charset="0"/>
              </a:rPr>
              <a:t>IntRegister</a:t>
            </a:r>
            <a:r>
              <a:rPr lang="en-US" altLang="zh-CN" sz="2000" b="1" dirty="0">
                <a:solidFill>
                  <a:srgbClr val="000000"/>
                </a:solidFill>
                <a:latin typeface="Consolas" panose="020B0609020204030204" pitchFamily="49" charset="0"/>
              </a:rPr>
              <a:t>(C674X_MASK_INT4, USER0KEYIsr);</a:t>
            </a:r>
          </a:p>
          <a:p>
            <a:r>
              <a:rPr lang="en-US" altLang="zh-CN" sz="2000" b="1" dirty="0" err="1">
                <a:solidFill>
                  <a:srgbClr val="642880"/>
                </a:solidFill>
                <a:latin typeface="Consolas" panose="020B0609020204030204" pitchFamily="49" charset="0"/>
              </a:rPr>
              <a:t>IntRegister</a:t>
            </a:r>
            <a:r>
              <a:rPr lang="en-US" altLang="zh-CN" sz="2000" b="1" dirty="0">
                <a:solidFill>
                  <a:srgbClr val="000000"/>
                </a:solidFill>
                <a:latin typeface="Consolas" panose="020B0609020204030204" pitchFamily="49" charset="0"/>
              </a:rPr>
              <a:t>(C674X_MASK_INT5, USER1KEYIsr);</a:t>
            </a:r>
          </a:p>
          <a:p>
            <a:endParaRPr lang="zh-CN" altLang="en-US" sz="2000" dirty="0">
              <a:latin typeface="YaHei Consolas Hybrid" panose="020B0509020204020204" pitchFamily="49" charset="-122"/>
              <a:ea typeface="YaHei Consolas Hybrid" panose="020B0509020204020204" pitchFamily="49" charset="-122"/>
            </a:endParaRP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映射中断到 </a:t>
            </a:r>
            <a:r>
              <a:rPr lang="en-US" altLang="zh-CN" sz="2000" dirty="0">
                <a:solidFill>
                  <a:srgbClr val="3F7F5F"/>
                </a:solidFill>
                <a:latin typeface="微软雅黑" panose="020B0503020204020204" pitchFamily="34" charset="-122"/>
                <a:ea typeface="微软雅黑" panose="020B0503020204020204" pitchFamily="34" charset="-122"/>
              </a:rPr>
              <a:t>DSP </a:t>
            </a:r>
            <a:r>
              <a:rPr lang="zh-CN" altLang="en-US" sz="2000" dirty="0">
                <a:solidFill>
                  <a:srgbClr val="3F7F5F"/>
                </a:solidFill>
                <a:latin typeface="微软雅黑" panose="020B0503020204020204" pitchFamily="34" charset="-122"/>
                <a:ea typeface="微软雅黑" panose="020B0503020204020204" pitchFamily="34" charset="-122"/>
              </a:rPr>
              <a:t>可屏蔽中断</a:t>
            </a:r>
          </a:p>
          <a:p>
            <a:r>
              <a:rPr lang="en-US" altLang="zh-CN" sz="2000" b="1" dirty="0" err="1">
                <a:solidFill>
                  <a:srgbClr val="642880"/>
                </a:solidFill>
                <a:latin typeface="Consolas" panose="020B0609020204030204" pitchFamily="49" charset="0"/>
              </a:rPr>
              <a:t>IntEventMap</a:t>
            </a:r>
            <a:r>
              <a:rPr lang="en-US" altLang="zh-CN" sz="2000" b="1" dirty="0">
                <a:solidFill>
                  <a:srgbClr val="000000"/>
                </a:solidFill>
                <a:latin typeface="Consolas" panose="020B0609020204030204" pitchFamily="49" charset="0"/>
              </a:rPr>
              <a:t>(C674X_MASK_INT4, SYS_INT_GPIO_B0INT);</a:t>
            </a:r>
          </a:p>
          <a:p>
            <a:r>
              <a:rPr lang="en-US" altLang="zh-CN" sz="2000" b="1" dirty="0" err="1">
                <a:solidFill>
                  <a:srgbClr val="642880"/>
                </a:solidFill>
                <a:latin typeface="Consolas" panose="020B0609020204030204" pitchFamily="49" charset="0"/>
              </a:rPr>
              <a:t>IntEventMap</a:t>
            </a:r>
            <a:r>
              <a:rPr lang="en-US" altLang="zh-CN" sz="2000" b="1" dirty="0">
                <a:solidFill>
                  <a:srgbClr val="000000"/>
                </a:solidFill>
                <a:latin typeface="Consolas" panose="020B0609020204030204" pitchFamily="49" charset="0"/>
              </a:rPr>
              <a:t>(C674X_MASK_INT5, SYS_INT_GPIO_B6INT);</a:t>
            </a:r>
          </a:p>
          <a:p>
            <a:endParaRPr lang="zh-CN" altLang="en-US" sz="2000" dirty="0">
              <a:latin typeface="YaHei Consolas Hybrid" panose="020B0509020204020204" pitchFamily="49" charset="-122"/>
              <a:ea typeface="YaHei Consolas Hybrid" panose="020B0509020204020204" pitchFamily="49" charset="-122"/>
            </a:endParaRP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使能 </a:t>
            </a:r>
            <a:r>
              <a:rPr lang="en-US" altLang="zh-CN" sz="2000" dirty="0">
                <a:solidFill>
                  <a:srgbClr val="3F7F5F"/>
                </a:solidFill>
                <a:latin typeface="微软雅黑" panose="020B0503020204020204" pitchFamily="34" charset="-122"/>
                <a:ea typeface="微软雅黑" panose="020B0503020204020204" pitchFamily="34" charset="-122"/>
              </a:rPr>
              <a:t>DSP </a:t>
            </a:r>
            <a:r>
              <a:rPr lang="zh-CN" altLang="en-US" sz="2000" dirty="0">
                <a:solidFill>
                  <a:srgbClr val="3F7F5F"/>
                </a:solidFill>
                <a:latin typeface="微软雅黑" panose="020B0503020204020204" pitchFamily="34" charset="-122"/>
                <a:ea typeface="微软雅黑" panose="020B0503020204020204" pitchFamily="34" charset="-122"/>
              </a:rPr>
              <a:t>可屏蔽中断</a:t>
            </a:r>
          </a:p>
          <a:p>
            <a:r>
              <a:rPr lang="en-US" altLang="zh-CN" sz="2000" b="1" dirty="0" err="1">
                <a:solidFill>
                  <a:srgbClr val="642880"/>
                </a:solidFill>
                <a:latin typeface="Consolas" panose="020B0609020204030204" pitchFamily="49" charset="0"/>
              </a:rPr>
              <a:t>IntEnable</a:t>
            </a:r>
            <a:r>
              <a:rPr lang="en-US" altLang="zh-CN" sz="2000" b="1" dirty="0">
                <a:solidFill>
                  <a:srgbClr val="000000"/>
                </a:solidFill>
                <a:latin typeface="Consolas" panose="020B0609020204030204" pitchFamily="49" charset="0"/>
              </a:rPr>
              <a:t>(C674X_MASK_INT4);</a:t>
            </a:r>
          </a:p>
          <a:p>
            <a:r>
              <a:rPr lang="en-US" altLang="zh-CN" sz="2000" b="1" dirty="0" err="1">
                <a:solidFill>
                  <a:srgbClr val="642880"/>
                </a:solidFill>
                <a:latin typeface="Consolas" panose="020B0609020204030204" pitchFamily="49" charset="0"/>
              </a:rPr>
              <a:t>IntEnable</a:t>
            </a:r>
            <a:r>
              <a:rPr lang="en-US" altLang="zh-CN" sz="2000" b="1" dirty="0">
                <a:solidFill>
                  <a:srgbClr val="000000"/>
                </a:solidFill>
                <a:latin typeface="Consolas" panose="020B0609020204030204" pitchFamily="49" charset="0"/>
              </a:rPr>
              <a:t>(C674X_MASK_INT5);</a:t>
            </a:r>
            <a:endParaRPr lang="zh-CN" altLang="en-US" sz="2000" b="1" dirty="0">
              <a:solidFill>
                <a:srgbClr val="000000"/>
              </a:solidFill>
              <a:latin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0958" y="226814"/>
            <a:ext cx="1980029"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四、定时器</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438249" y="1585716"/>
            <a:ext cx="7484369" cy="5272284"/>
          </a:xfrm>
          <a:prstGeom prst="rect">
            <a:avLst/>
          </a:prstGeom>
        </p:spPr>
      </p:pic>
      <p:sp>
        <p:nvSpPr>
          <p:cNvPr id="4" name="矩形 3"/>
          <p:cNvSpPr/>
          <p:nvPr/>
        </p:nvSpPr>
        <p:spPr>
          <a:xfrm>
            <a:off x="0" y="1418440"/>
            <a:ext cx="2899954" cy="1077218"/>
          </a:xfrm>
          <a:prstGeom prst="rect">
            <a:avLst/>
          </a:prstGeom>
          <a:solidFill>
            <a:srgbClr val="002060"/>
          </a:solidFill>
          <a:ln>
            <a:solidFill>
              <a:srgbClr val="FF0000"/>
            </a:solidFill>
          </a:ln>
        </p:spPr>
        <p:txBody>
          <a:bodyPr wrap="square">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0</a:t>
            </a:r>
            <a:r>
              <a:rPr lang="zh-CN" altLang="en-US" sz="1600" dirty="0">
                <a:solidFill>
                  <a:srgbClr val="FF0000"/>
                </a:solidFill>
                <a:latin typeface="微软雅黑" panose="020B0503020204020204" pitchFamily="34" charset="-122"/>
                <a:ea typeface="微软雅黑" panose="020B0503020204020204" pitchFamily="34" charset="-122"/>
              </a:rPr>
              <a:t>：停止计数，保持当前值；</a:t>
            </a:r>
          </a:p>
          <a:p>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en-US" sz="1600" dirty="0">
                <a:solidFill>
                  <a:srgbClr val="FF0000"/>
                </a:solidFill>
                <a:latin typeface="微软雅黑" panose="020B0503020204020204" pitchFamily="34" charset="-122"/>
                <a:ea typeface="微软雅黑" panose="020B0503020204020204" pitchFamily="34" charset="-122"/>
              </a:rPr>
              <a:t>：单次运行；</a:t>
            </a:r>
          </a:p>
          <a:p>
            <a:r>
              <a:rPr lang="en-US" altLang="zh-CN" sz="1600" dirty="0">
                <a:solidFill>
                  <a:srgbClr val="FF0000"/>
                </a:solidFill>
                <a:latin typeface="微软雅黑" panose="020B0503020204020204" pitchFamily="34" charset="-122"/>
                <a:ea typeface="微软雅黑" panose="020B0503020204020204" pitchFamily="34" charset="-122"/>
              </a:rPr>
              <a:t>2</a:t>
            </a:r>
            <a:r>
              <a:rPr lang="zh-CN" altLang="en-US" sz="1600" dirty="0">
                <a:solidFill>
                  <a:srgbClr val="FF0000"/>
                </a:solidFill>
                <a:latin typeface="微软雅黑" panose="020B0503020204020204" pitchFamily="34" charset="-122"/>
                <a:ea typeface="微软雅黑" panose="020B0503020204020204" pitchFamily="34" charset="-122"/>
              </a:rPr>
              <a:t>：连续运行；</a:t>
            </a:r>
          </a:p>
          <a:p>
            <a:r>
              <a:rPr lang="en-US" altLang="zh-CN" sz="1600" dirty="0">
                <a:solidFill>
                  <a:srgbClr val="FF0000"/>
                </a:solidFill>
                <a:latin typeface="微软雅黑" panose="020B0503020204020204" pitchFamily="34" charset="-122"/>
                <a:ea typeface="微软雅黑" panose="020B0503020204020204" pitchFamily="34" charset="-122"/>
              </a:rPr>
              <a:t>3</a:t>
            </a:r>
            <a:r>
              <a:rPr lang="zh-CN" altLang="en-US" sz="1600" dirty="0">
                <a:solidFill>
                  <a:srgbClr val="FF0000"/>
                </a:solidFill>
                <a:latin typeface="微软雅黑" panose="020B0503020204020204" pitchFamily="34" charset="-122"/>
                <a:ea typeface="微软雅黑" panose="020B0503020204020204" pitchFamily="34" charset="-122"/>
              </a:rPr>
              <a:t>：连续运行</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周期重载。</a:t>
            </a:r>
          </a:p>
        </p:txBody>
      </p:sp>
      <p:cxnSp>
        <p:nvCxnSpPr>
          <p:cNvPr id="5" name="直接箭头连接符 4"/>
          <p:cNvCxnSpPr/>
          <p:nvPr/>
        </p:nvCxnSpPr>
        <p:spPr>
          <a:xfrm flipV="1">
            <a:off x="1752218" y="2479532"/>
            <a:ext cx="255376" cy="42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56789" y="4221858"/>
            <a:ext cx="1355533"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选择时钟源</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438249" y="5437315"/>
            <a:ext cx="1632172"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rgbClr val="FF0000"/>
                </a:solidFill>
              </a:rPr>
              <a:t>AUXCLK</a:t>
            </a:r>
            <a:endParaRPr lang="zh-CN" altLang="en-US" dirty="0">
              <a:solidFill>
                <a:srgbClr val="FF0000"/>
              </a:solidFill>
            </a:endParaRPr>
          </a:p>
        </p:txBody>
      </p:sp>
      <p:sp>
        <p:nvSpPr>
          <p:cNvPr id="8" name="文本框 7"/>
          <p:cNvSpPr txBox="1"/>
          <p:nvPr/>
        </p:nvSpPr>
        <p:spPr>
          <a:xfrm>
            <a:off x="1445697" y="5738122"/>
            <a:ext cx="181064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rgbClr val="FF0000"/>
                </a:solidFill>
              </a:rPr>
              <a:t>SYSCLK2</a:t>
            </a:r>
            <a:endParaRPr lang="zh-CN" altLang="en-US" dirty="0">
              <a:solidFill>
                <a:srgbClr val="FF0000"/>
              </a:solidFill>
            </a:endParaRPr>
          </a:p>
        </p:txBody>
      </p:sp>
      <p:sp>
        <p:nvSpPr>
          <p:cNvPr id="9" name="文本框 8"/>
          <p:cNvSpPr txBox="1"/>
          <p:nvPr/>
        </p:nvSpPr>
        <p:spPr>
          <a:xfrm>
            <a:off x="1339350" y="2872159"/>
            <a:ext cx="1630554"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选择运行方式</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752218" y="3485589"/>
            <a:ext cx="1108549"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复位控制</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2" name="矩形 11"/>
          <p:cNvSpPr/>
          <p:nvPr/>
        </p:nvSpPr>
        <p:spPr>
          <a:xfrm>
            <a:off x="2659188" y="85947"/>
            <a:ext cx="3150734" cy="1323439"/>
          </a:xfrm>
          <a:prstGeom prst="rect">
            <a:avLst/>
          </a:prstGeom>
        </p:spPr>
        <p:txBody>
          <a:bodyPr wrap="none">
            <a:spAutoFit/>
          </a:bodyPr>
          <a:lstStyle/>
          <a:p>
            <a:pPr marL="342900" indent="-342900">
              <a:buFont typeface="Arial" panose="020B0604020202020204" pitchFamily="34" charset="0"/>
              <a:buChar char="•"/>
            </a:pPr>
            <a:r>
              <a:rPr lang="en-US" altLang="zh-CN" sz="2000" dirty="0">
                <a:solidFill>
                  <a:srgbClr val="FFC000"/>
                </a:solidFill>
                <a:latin typeface="微软雅黑" panose="020B0503020204020204" pitchFamily="34" charset="-122"/>
                <a:ea typeface="微软雅黑" panose="020B0503020204020204" pitchFamily="34" charset="-122"/>
              </a:rPr>
              <a:t>64</a:t>
            </a:r>
            <a:r>
              <a:rPr lang="zh-CN" altLang="en-US" sz="2000" dirty="0">
                <a:solidFill>
                  <a:srgbClr val="FFC000"/>
                </a:solidFill>
                <a:latin typeface="微软雅黑" panose="020B0503020204020204" pitchFamily="34" charset="-122"/>
                <a:ea typeface="微软雅黑" panose="020B0503020204020204" pitchFamily="34" charset="-122"/>
              </a:rPr>
              <a:t>位通用定时器</a:t>
            </a:r>
            <a:r>
              <a:rPr lang="zh-CN" altLang="en-US" sz="2000" dirty="0" smtClean="0">
                <a:solidFill>
                  <a:srgbClr val="FFC000"/>
                </a:solidFill>
                <a:latin typeface="微软雅黑" panose="020B0503020204020204" pitchFamily="34" charset="-122"/>
                <a:ea typeface="微软雅黑" panose="020B0503020204020204" pitchFamily="34" charset="-122"/>
              </a:rPr>
              <a:t>模式</a:t>
            </a:r>
            <a:endParaRPr lang="en-US" altLang="zh-CN" sz="2000" dirty="0" smtClean="0">
              <a:solidFill>
                <a:srgbClr val="FFC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solidFill>
                  <a:srgbClr val="FFC000"/>
                </a:solidFill>
                <a:latin typeface="微软雅黑" panose="020B0503020204020204" pitchFamily="34" charset="-122"/>
                <a:ea typeface="微软雅黑" panose="020B0503020204020204" pitchFamily="34" charset="-122"/>
              </a:rPr>
              <a:t>双</a:t>
            </a:r>
            <a:r>
              <a:rPr lang="en-US" altLang="zh-CN" sz="2000" dirty="0">
                <a:solidFill>
                  <a:srgbClr val="FFC000"/>
                </a:solidFill>
                <a:latin typeface="微软雅黑" panose="020B0503020204020204" pitchFamily="34" charset="-122"/>
                <a:ea typeface="微软雅黑" panose="020B0503020204020204" pitchFamily="34" charset="-122"/>
              </a:rPr>
              <a:t>32</a:t>
            </a:r>
            <a:r>
              <a:rPr lang="zh-CN" altLang="en-US" sz="2000" dirty="0">
                <a:solidFill>
                  <a:srgbClr val="FFC000"/>
                </a:solidFill>
                <a:latin typeface="微软雅黑" panose="020B0503020204020204" pitchFamily="34" charset="-122"/>
                <a:ea typeface="微软雅黑" panose="020B0503020204020204" pitchFamily="34" charset="-122"/>
              </a:rPr>
              <a:t>位链接定时器</a:t>
            </a:r>
            <a:r>
              <a:rPr lang="zh-CN" altLang="en-US" sz="2000" dirty="0" smtClean="0">
                <a:solidFill>
                  <a:srgbClr val="FFC000"/>
                </a:solidFill>
                <a:latin typeface="微软雅黑" panose="020B0503020204020204" pitchFamily="34" charset="-122"/>
                <a:ea typeface="微软雅黑" panose="020B0503020204020204" pitchFamily="34" charset="-122"/>
              </a:rPr>
              <a:t>模式</a:t>
            </a:r>
            <a:endParaRPr lang="en-US" altLang="zh-CN" sz="2000" dirty="0" smtClean="0">
              <a:solidFill>
                <a:srgbClr val="FFC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solidFill>
                  <a:srgbClr val="FFC000"/>
                </a:solidFill>
                <a:latin typeface="微软雅黑" panose="020B0503020204020204" pitchFamily="34" charset="-122"/>
                <a:ea typeface="微软雅黑" panose="020B0503020204020204" pitchFamily="34" charset="-122"/>
              </a:rPr>
              <a:t>双</a:t>
            </a:r>
            <a:r>
              <a:rPr lang="en-US" altLang="zh-CN" sz="2000" dirty="0">
                <a:solidFill>
                  <a:srgbClr val="FFC000"/>
                </a:solidFill>
                <a:latin typeface="微软雅黑" panose="020B0503020204020204" pitchFamily="34" charset="-122"/>
                <a:ea typeface="微软雅黑" panose="020B0503020204020204" pitchFamily="34" charset="-122"/>
              </a:rPr>
              <a:t>32</a:t>
            </a:r>
            <a:r>
              <a:rPr lang="zh-CN" altLang="en-US" sz="2000" dirty="0">
                <a:solidFill>
                  <a:srgbClr val="FFC000"/>
                </a:solidFill>
                <a:latin typeface="微软雅黑" panose="020B0503020204020204" pitchFamily="34" charset="-122"/>
                <a:ea typeface="微软雅黑" panose="020B0503020204020204" pitchFamily="34" charset="-122"/>
              </a:rPr>
              <a:t>位独立定时器</a:t>
            </a:r>
            <a:r>
              <a:rPr lang="zh-CN" altLang="en-US" sz="2000" dirty="0" smtClean="0">
                <a:solidFill>
                  <a:srgbClr val="FFC000"/>
                </a:solidFill>
                <a:latin typeface="微软雅黑" panose="020B0503020204020204" pitchFamily="34" charset="-122"/>
                <a:ea typeface="微软雅黑" panose="020B0503020204020204" pitchFamily="34" charset="-122"/>
              </a:rPr>
              <a:t>模式</a:t>
            </a:r>
            <a:endParaRPr lang="en-US" altLang="zh-CN" sz="2000" dirty="0" smtClean="0">
              <a:solidFill>
                <a:srgbClr val="FFC000"/>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solidFill>
                  <a:srgbClr val="FFC000"/>
                </a:solidFill>
                <a:latin typeface="微软雅黑" panose="020B0503020204020204" pitchFamily="34" charset="-122"/>
                <a:ea typeface="微软雅黑" panose="020B0503020204020204" pitchFamily="34" charset="-122"/>
              </a:rPr>
              <a:t>Watch dog</a:t>
            </a:r>
            <a:r>
              <a:rPr lang="zh-CN" altLang="en-US" sz="2000" dirty="0">
                <a:solidFill>
                  <a:srgbClr val="FFC000"/>
                </a:solidFill>
                <a:latin typeface="微软雅黑" panose="020B0503020204020204" pitchFamily="34" charset="-122"/>
                <a:ea typeface="微软雅黑" panose="020B0503020204020204" pitchFamily="34" charset="-122"/>
              </a:rPr>
              <a:t>定时器模式</a:t>
            </a:r>
          </a:p>
        </p:txBody>
      </p:sp>
      <p:sp>
        <p:nvSpPr>
          <p:cNvPr id="13" name="矩形 12"/>
          <p:cNvSpPr/>
          <p:nvPr/>
        </p:nvSpPr>
        <p:spPr>
          <a:xfrm>
            <a:off x="5881568" y="453349"/>
            <a:ext cx="3262432" cy="400110"/>
          </a:xfrm>
          <a:prstGeom prst="rect">
            <a:avLst/>
          </a:prstGeom>
        </p:spPr>
        <p:txBody>
          <a:bodyPr wrap="none">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事件捕捉模式和读复位模式</a:t>
            </a:r>
          </a:p>
        </p:txBody>
      </p:sp>
      <p:cxnSp>
        <p:nvCxnSpPr>
          <p:cNvPr id="23" name="肘形连接符 22"/>
          <p:cNvCxnSpPr/>
          <p:nvPr/>
        </p:nvCxnSpPr>
        <p:spPr>
          <a:xfrm flipV="1">
            <a:off x="5682343" y="653143"/>
            <a:ext cx="235131" cy="200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068" y="98366"/>
            <a:ext cx="8712926" cy="3385542"/>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注册中断服务函数</a:t>
            </a:r>
          </a:p>
          <a:p>
            <a:r>
              <a:rPr lang="en-US" altLang="zh-CN" sz="2000" b="1" dirty="0" err="1">
                <a:solidFill>
                  <a:srgbClr val="642880"/>
                </a:solidFill>
                <a:latin typeface="Consolas" panose="020B0609020204030204" pitchFamily="49" charset="0"/>
              </a:rPr>
              <a:t>IntRegister</a:t>
            </a:r>
            <a:r>
              <a:rPr lang="en-US" altLang="zh-CN" sz="2000" b="1" dirty="0">
                <a:solidFill>
                  <a:srgbClr val="000000"/>
                </a:solidFill>
                <a:latin typeface="Consolas" panose="020B0609020204030204" pitchFamily="49" charset="0"/>
              </a:rPr>
              <a:t>(C674X_MASK_INT4, </a:t>
            </a:r>
            <a:r>
              <a:rPr lang="en-US" altLang="zh-CN" sz="2000" b="1" dirty="0" err="1">
                <a:solidFill>
                  <a:srgbClr val="000000"/>
                </a:solidFill>
                <a:latin typeface="Consolas" panose="020B0609020204030204" pitchFamily="49" charset="0"/>
              </a:rPr>
              <a:t>TimerIsr</a:t>
            </a:r>
            <a:r>
              <a:rPr lang="en-US" altLang="zh-CN" sz="2000" b="1" dirty="0">
                <a:solidFill>
                  <a:srgbClr val="000000"/>
                </a:solidFill>
                <a:latin typeface="Consolas" panose="020B0609020204030204" pitchFamily="49" charset="0"/>
              </a:rPr>
              <a:t>);</a:t>
            </a:r>
          </a:p>
          <a:p>
            <a:endParaRPr lang="zh-CN" altLang="en-US" dirty="0">
              <a:latin typeface="YaHei Consolas Hybrid" panose="020B0509020204020204" pitchFamily="49" charset="-122"/>
              <a:ea typeface="YaHei Consolas Hybrid" panose="020B0509020204020204" pitchFamily="49" charset="-122"/>
            </a:endParaRP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映射中断到 </a:t>
            </a:r>
            <a:r>
              <a:rPr lang="en-US" altLang="zh-CN" sz="2000" dirty="0">
                <a:solidFill>
                  <a:srgbClr val="3F7F5F"/>
                </a:solidFill>
                <a:latin typeface="微软雅黑" panose="020B0503020204020204" pitchFamily="34" charset="-122"/>
                <a:ea typeface="微软雅黑" panose="020B0503020204020204" pitchFamily="34" charset="-122"/>
              </a:rPr>
              <a:t>DSP </a:t>
            </a:r>
            <a:r>
              <a:rPr lang="zh-CN" altLang="en-US" sz="2000" dirty="0">
                <a:solidFill>
                  <a:srgbClr val="3F7F5F"/>
                </a:solidFill>
                <a:latin typeface="微软雅黑" panose="020B0503020204020204" pitchFamily="34" charset="-122"/>
                <a:ea typeface="微软雅黑" panose="020B0503020204020204" pitchFamily="34" charset="-122"/>
              </a:rPr>
              <a:t>可屏蔽中断</a:t>
            </a:r>
          </a:p>
          <a:p>
            <a:r>
              <a:rPr lang="en-US" altLang="zh-CN" sz="2000" b="1" dirty="0" err="1">
                <a:solidFill>
                  <a:srgbClr val="642880"/>
                </a:solidFill>
                <a:latin typeface="Consolas" panose="020B0609020204030204" pitchFamily="49" charset="0"/>
              </a:rPr>
              <a:t>IntEventMap</a:t>
            </a:r>
            <a:r>
              <a:rPr lang="en-US" altLang="zh-CN" sz="2000" b="1" dirty="0">
                <a:solidFill>
                  <a:srgbClr val="000000"/>
                </a:solidFill>
                <a:latin typeface="Consolas" panose="020B0609020204030204" pitchFamily="49" charset="0"/>
              </a:rPr>
              <a:t>(C674X_MASK_INT4, SYS_INT_T64P2_TINTALL);</a:t>
            </a:r>
          </a:p>
          <a:p>
            <a:endParaRPr lang="zh-CN" altLang="en-US" dirty="0">
              <a:latin typeface="YaHei Consolas Hybrid" panose="020B0509020204020204" pitchFamily="49" charset="-122"/>
              <a:ea typeface="YaHei Consolas Hybrid" panose="020B0509020204020204" pitchFamily="49" charset="-122"/>
            </a:endParaRP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使能 </a:t>
            </a:r>
            <a:r>
              <a:rPr lang="en-US" altLang="zh-CN" sz="2000" dirty="0">
                <a:solidFill>
                  <a:srgbClr val="3F7F5F"/>
                </a:solidFill>
                <a:latin typeface="微软雅黑" panose="020B0503020204020204" pitchFamily="34" charset="-122"/>
                <a:ea typeface="微软雅黑" panose="020B0503020204020204" pitchFamily="34" charset="-122"/>
              </a:rPr>
              <a:t>DSP </a:t>
            </a:r>
            <a:r>
              <a:rPr lang="zh-CN" altLang="en-US" sz="2000" dirty="0">
                <a:solidFill>
                  <a:srgbClr val="3F7F5F"/>
                </a:solidFill>
                <a:latin typeface="微软雅黑" panose="020B0503020204020204" pitchFamily="34" charset="-122"/>
                <a:ea typeface="微软雅黑" panose="020B0503020204020204" pitchFamily="34" charset="-122"/>
              </a:rPr>
              <a:t>可屏蔽中断</a:t>
            </a:r>
          </a:p>
          <a:p>
            <a:r>
              <a:rPr lang="en-US" altLang="zh-CN" sz="2000" b="1" dirty="0" err="1">
                <a:solidFill>
                  <a:srgbClr val="642880"/>
                </a:solidFill>
                <a:latin typeface="Consolas" panose="020B0609020204030204" pitchFamily="49" charset="0"/>
              </a:rPr>
              <a:t>IntEnable</a:t>
            </a:r>
            <a:r>
              <a:rPr lang="en-US" altLang="zh-CN" sz="2000" b="1" dirty="0">
                <a:solidFill>
                  <a:srgbClr val="000000"/>
                </a:solidFill>
                <a:latin typeface="Consolas" panose="020B0609020204030204" pitchFamily="49" charset="0"/>
              </a:rPr>
              <a:t>(C674X_MASK_INT4);</a:t>
            </a:r>
          </a:p>
          <a:p>
            <a:endParaRPr lang="zh-CN" altLang="en-US" dirty="0">
              <a:latin typeface="YaHei Consolas Hybrid" panose="020B0509020204020204" pitchFamily="49" charset="-122"/>
              <a:ea typeface="YaHei Consolas Hybrid" panose="020B0509020204020204" pitchFamily="49" charset="-122"/>
            </a:endParaRP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使能 定时器 </a:t>
            </a:r>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计数器 中断</a:t>
            </a:r>
          </a:p>
          <a:p>
            <a:r>
              <a:rPr lang="en-US" altLang="zh-CN" sz="2000" b="1" dirty="0" err="1">
                <a:solidFill>
                  <a:srgbClr val="642880"/>
                </a:solidFill>
                <a:latin typeface="Consolas" panose="020B0609020204030204" pitchFamily="49" charset="0"/>
              </a:rPr>
              <a:t>TimerIntEnable</a:t>
            </a:r>
            <a:r>
              <a:rPr lang="en-US" altLang="zh-CN" sz="2000" b="1" dirty="0">
                <a:solidFill>
                  <a:srgbClr val="000000"/>
                </a:solidFill>
                <a:latin typeface="Consolas" panose="020B0609020204030204" pitchFamily="49" charset="0"/>
              </a:rPr>
              <a:t>(SOC_TMR_2_REGS, TMR_INT_TMR12_NON_CAPT_MODE);</a:t>
            </a:r>
            <a:endParaRPr lang="zh-CN" altLang="en-US" sz="2000" b="1" dirty="0">
              <a:solidFill>
                <a:srgbClr val="000000"/>
              </a:solidFill>
              <a:latin typeface="Consolas" panose="020B0609020204030204" pitchFamily="49" charset="0"/>
            </a:endParaRPr>
          </a:p>
        </p:txBody>
      </p:sp>
      <p:sp>
        <p:nvSpPr>
          <p:cNvPr id="3" name="矩形 2"/>
          <p:cNvSpPr/>
          <p:nvPr/>
        </p:nvSpPr>
        <p:spPr>
          <a:xfrm>
            <a:off x="104503" y="3902004"/>
            <a:ext cx="9039497" cy="1908215"/>
          </a:xfrm>
          <a:prstGeom prst="rect">
            <a:avLst/>
          </a:prstGeom>
          <a:solidFill>
            <a:schemeClr val="tx1"/>
          </a:solidFill>
        </p:spPr>
        <p:txBody>
          <a:bodyPr wrap="square">
            <a:spAutoFit/>
          </a:bodyPr>
          <a:lstStyle/>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禁用定时器 </a:t>
            </a:r>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计数器中断</a:t>
            </a:r>
          </a:p>
          <a:p>
            <a:r>
              <a:rPr lang="en-US" altLang="zh-CN" sz="2000" b="1" dirty="0" err="1">
                <a:solidFill>
                  <a:srgbClr val="642880"/>
                </a:solidFill>
                <a:latin typeface="Consolas" panose="020B0609020204030204" pitchFamily="49" charset="0"/>
              </a:rPr>
              <a:t>TimerIntDisable</a:t>
            </a:r>
            <a:r>
              <a:rPr lang="en-US" altLang="zh-CN" sz="2000" b="1" dirty="0">
                <a:solidFill>
                  <a:srgbClr val="000000"/>
                </a:solidFill>
                <a:latin typeface="Consolas" panose="020B0609020204030204" pitchFamily="49" charset="0"/>
              </a:rPr>
              <a:t>(SOC_TMR_2_REGS, TMR_INT_TMR12_NON_CAPT_MODE);</a:t>
            </a:r>
          </a:p>
          <a:p>
            <a:endParaRPr lang="zh-CN" altLang="en-US" dirty="0">
              <a:latin typeface="YaHei Consolas Hybrid" panose="020B0509020204020204" pitchFamily="49" charset="-122"/>
              <a:ea typeface="YaHei Consolas Hybrid" panose="020B0509020204020204" pitchFamily="49" charset="-122"/>
            </a:endParaRPr>
          </a:p>
          <a:p>
            <a:r>
              <a:rPr lang="en-US" altLang="zh-CN" sz="2000" dirty="0">
                <a:solidFill>
                  <a:srgbClr val="3F7F5F"/>
                </a:solidFill>
                <a:latin typeface="微软雅黑" panose="020B0503020204020204" pitchFamily="34" charset="-122"/>
                <a:ea typeface="微软雅黑" panose="020B0503020204020204" pitchFamily="34" charset="-122"/>
              </a:rPr>
              <a:t>// </a:t>
            </a:r>
            <a:r>
              <a:rPr lang="zh-CN" altLang="en-US" sz="2000" dirty="0">
                <a:solidFill>
                  <a:srgbClr val="3F7F5F"/>
                </a:solidFill>
                <a:latin typeface="微软雅黑" panose="020B0503020204020204" pitchFamily="34" charset="-122"/>
                <a:ea typeface="微软雅黑" panose="020B0503020204020204" pitchFamily="34" charset="-122"/>
              </a:rPr>
              <a:t>清除中断标志</a:t>
            </a:r>
          </a:p>
          <a:p>
            <a:r>
              <a:rPr lang="en-US" altLang="zh-CN" sz="2000" b="1" dirty="0" err="1">
                <a:solidFill>
                  <a:srgbClr val="642880"/>
                </a:solidFill>
                <a:latin typeface="Consolas" panose="020B0609020204030204" pitchFamily="49" charset="0"/>
              </a:rPr>
              <a:t>IntEventClear</a:t>
            </a:r>
            <a:r>
              <a:rPr lang="en-US" altLang="zh-CN" sz="2000" b="1" dirty="0">
                <a:solidFill>
                  <a:srgbClr val="000000"/>
                </a:solidFill>
                <a:latin typeface="Consolas" panose="020B0609020204030204" pitchFamily="49" charset="0"/>
              </a:rPr>
              <a:t>(SYS_INT_T64P2_TINTALL);</a:t>
            </a:r>
          </a:p>
          <a:p>
            <a:r>
              <a:rPr lang="en-US" altLang="zh-CN" sz="2000" b="1" dirty="0" err="1" smtClean="0">
                <a:solidFill>
                  <a:srgbClr val="642880"/>
                </a:solidFill>
                <a:latin typeface="Consolas" panose="020B0609020204030204" pitchFamily="49" charset="0"/>
              </a:rPr>
              <a:t>TimerIntStatusClear</a:t>
            </a:r>
            <a:r>
              <a:rPr lang="en-US" altLang="zh-CN" sz="2000" b="1" dirty="0" smtClean="0">
                <a:solidFill>
                  <a:srgbClr val="000000"/>
                </a:solidFill>
                <a:latin typeface="Consolas" panose="020B0609020204030204" pitchFamily="49" charset="0"/>
              </a:rPr>
              <a:t>(SOC_TMR_2_REGS,TMR_INT_TMR12_NON_CAPT_MODE</a:t>
            </a:r>
            <a:r>
              <a:rPr lang="en-US" altLang="zh-CN" sz="2000" b="1" dirty="0">
                <a:solidFill>
                  <a:srgbClr val="000000"/>
                </a:solidFill>
                <a:latin typeface="Consolas" panose="020B06090202040302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885" y="250190"/>
            <a:ext cx="2540000" cy="521970"/>
          </a:xfrm>
          <a:prstGeom prst="rect">
            <a:avLst/>
          </a:prstGeom>
          <a:noFill/>
        </p:spPr>
        <p:txBody>
          <a:bodyPr wrap="square" rtlCol="0" anchor="t">
            <a:spAutoFit/>
          </a:bodyPr>
          <a:lstStyle/>
          <a:p>
            <a:r>
              <a:rPr lang="zh-CN" altLang="en-US" sz="2800">
                <a:latin typeface="微软雅黑" panose="020B0503020204020204" pitchFamily="34" charset="-122"/>
                <a:ea typeface="微软雅黑" panose="020B0503020204020204" pitchFamily="34" charset="-122"/>
              </a:rPr>
              <a:t>五、EDMA3</a:t>
            </a:r>
          </a:p>
        </p:txBody>
      </p:sp>
      <p:sp>
        <p:nvSpPr>
          <p:cNvPr id="4" name="文本框 3"/>
          <p:cNvSpPr txBox="1"/>
          <p:nvPr/>
        </p:nvSpPr>
        <p:spPr>
          <a:xfrm>
            <a:off x="316865" y="975995"/>
            <a:ext cx="8510270" cy="193802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rPr>
              <a:t>DMA（Direct Memory Access），直接存储器存取技术，是指外部设备不通过CPU而直接与系统内存交换数据的接口技术，将数据从一个地址空间搬移到另外一个地址空间。DMA技术的出现，使得外围设备可以通过DMA控制器直接访问内存，与此同时，CPU可以继续执行其他程序。</a:t>
            </a:r>
          </a:p>
        </p:txBody>
      </p:sp>
      <p:sp>
        <p:nvSpPr>
          <p:cNvPr id="5" name="文本框 4"/>
          <p:cNvSpPr txBox="1"/>
          <p:nvPr/>
        </p:nvSpPr>
        <p:spPr>
          <a:xfrm>
            <a:off x="316865" y="3201035"/>
            <a:ext cx="8603615" cy="119888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rPr>
              <a:t>增强型内存直接访问控制器（EDMA3）是集成在</a:t>
            </a:r>
            <a:r>
              <a:rPr lang="en-US" altLang="zh-CN" sz="2400">
                <a:latin typeface="宋体" panose="02010600030101010101" pitchFamily="2" charset="-122"/>
                <a:ea typeface="宋体" panose="02010600030101010101" pitchFamily="2" charset="-122"/>
                <a:cs typeface="宋体" panose="02010600030101010101" pitchFamily="2" charset="-122"/>
              </a:rPr>
              <a:t>C6748</a:t>
            </a:r>
            <a:r>
              <a:rPr lang="zh-CN" altLang="en-US" sz="2400">
                <a:latin typeface="宋体" panose="02010600030101010101" pitchFamily="2" charset="-122"/>
                <a:ea typeface="宋体" panose="02010600030101010101" pitchFamily="2" charset="-122"/>
                <a:cs typeface="宋体" panose="02010600030101010101" pitchFamily="2" charset="-122"/>
              </a:rPr>
              <a:t>芯片中的一种高性能、多通道DMA控制器，能独立于CPU进行批量的数据传输，以</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减轻</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CPU</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的数据传输任务。</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410" y="314960"/>
            <a:ext cx="4302760" cy="460375"/>
          </a:xfrm>
          <a:prstGeom prst="rect">
            <a:avLst/>
          </a:prstGeom>
          <a:noFill/>
        </p:spPr>
        <p:txBody>
          <a:bodyPr wrap="square" rtlCol="0" anchor="t">
            <a:spAutoFit/>
          </a:bodyPr>
          <a:lstStyle/>
          <a:p>
            <a:pPr indent="0">
              <a:buNone/>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5.1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EDMA3模块的组成</a:t>
            </a:r>
          </a:p>
        </p:txBody>
      </p:sp>
      <p:sp>
        <p:nvSpPr>
          <p:cNvPr id="6" name="文本框 5"/>
          <p:cNvSpPr txBox="1"/>
          <p:nvPr/>
        </p:nvSpPr>
        <p:spPr>
          <a:xfrm>
            <a:off x="2056765" y="3073400"/>
            <a:ext cx="2540000" cy="398780"/>
          </a:xfrm>
          <a:prstGeom prst="rect">
            <a:avLst/>
          </a:prstGeom>
          <a:noFill/>
        </p:spPr>
        <p:txBody>
          <a:bodyPr wrap="square" rtlCol="0" anchor="t">
            <a:spAutoFit/>
          </a:bodyPr>
          <a:lstStyle/>
          <a:p>
            <a:r>
              <a:rPr lang="zh-CN" altLang="en-US" sz="2000" dirty="0">
                <a:latin typeface="宋体" panose="02010600030101010101" pitchFamily="2" charset="-122"/>
                <a:ea typeface="宋体" panose="02010600030101010101" pitchFamily="2" charset="-122"/>
                <a:sym typeface="+mn-ea"/>
              </a:rPr>
              <a:t>中断控制寄存器</a:t>
            </a:r>
          </a:p>
        </p:txBody>
      </p:sp>
      <p:sp>
        <p:nvSpPr>
          <p:cNvPr id="3" name="文本框 2"/>
          <p:cNvSpPr txBox="1"/>
          <p:nvPr/>
        </p:nvSpPr>
        <p:spPr>
          <a:xfrm>
            <a:off x="673100" y="1392555"/>
            <a:ext cx="7926070" cy="119888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EDMA3通道控制器（EDMA3CC）</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rPr>
              <a:t>充当EDMA3控制器的用户接口，负责软件请求或外设事件的优先级管理，向传输控制器发布传输请求（TRs）。</a:t>
            </a:r>
          </a:p>
        </p:txBody>
      </p:sp>
      <p:sp>
        <p:nvSpPr>
          <p:cNvPr id="8" name="文本框 7"/>
          <p:cNvSpPr txBox="1"/>
          <p:nvPr/>
        </p:nvSpPr>
        <p:spPr>
          <a:xfrm>
            <a:off x="402590" y="865505"/>
            <a:ext cx="6033135" cy="460375"/>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EDMA3控制器由2个主要模块组成：</a:t>
            </a:r>
          </a:p>
        </p:txBody>
      </p:sp>
      <p:sp>
        <p:nvSpPr>
          <p:cNvPr id="14" name="文本框 13"/>
          <p:cNvSpPr txBox="1"/>
          <p:nvPr/>
        </p:nvSpPr>
        <p:spPr>
          <a:xfrm>
            <a:off x="673100" y="4120515"/>
            <a:ext cx="7926070" cy="119888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EDMA3传输控制器（EDMA3TC）：</a:t>
            </a:r>
            <a:r>
              <a:rPr lang="zh-CN" altLang="en-US" sz="2400">
                <a:latin typeface="宋体" panose="02010600030101010101" pitchFamily="2" charset="-122"/>
                <a:ea typeface="宋体" panose="02010600030101010101" pitchFamily="2" charset="-122"/>
                <a:cs typeface="宋体" panose="02010600030101010101" pitchFamily="2" charset="-122"/>
              </a:rPr>
              <a:t>依附于EDMA3通道控制器，负责数据传输，EDMA3TC向编程传输的源和目的地址发布读写请求。</a:t>
            </a:r>
          </a:p>
        </p:txBody>
      </p:sp>
      <p:sp>
        <p:nvSpPr>
          <p:cNvPr id="5" name="文本框 4"/>
          <p:cNvSpPr txBox="1"/>
          <p:nvPr/>
        </p:nvSpPr>
        <p:spPr>
          <a:xfrm>
            <a:off x="2056765" y="2674620"/>
            <a:ext cx="2540000" cy="398780"/>
          </a:xfrm>
          <a:prstGeom prst="rect">
            <a:avLst/>
          </a:prstGeom>
          <a:noFill/>
        </p:spPr>
        <p:txBody>
          <a:bodyPr wrap="square" rtlCol="0" anchor="t">
            <a:spAutoFit/>
          </a:bodyPr>
          <a:lstStyle/>
          <a:p>
            <a:r>
              <a:rPr lang="zh-CN" altLang="en-US" sz="2000" dirty="0">
                <a:latin typeface="宋体" panose="02010600030101010101" pitchFamily="2" charset="-122"/>
                <a:ea typeface="宋体" panose="02010600030101010101" pitchFamily="2" charset="-122"/>
                <a:sym typeface="+mn-ea"/>
              </a:rPr>
              <a:t>通道控制寄存器</a:t>
            </a:r>
          </a:p>
        </p:txBody>
      </p:sp>
      <p:sp>
        <p:nvSpPr>
          <p:cNvPr id="7" name="文本框 6"/>
          <p:cNvSpPr txBox="1"/>
          <p:nvPr/>
        </p:nvSpPr>
        <p:spPr>
          <a:xfrm>
            <a:off x="2056765" y="3472180"/>
            <a:ext cx="2611755" cy="398780"/>
          </a:xfrm>
          <a:prstGeom prst="rect">
            <a:avLst/>
          </a:prstGeom>
          <a:noFill/>
        </p:spPr>
        <p:txBody>
          <a:bodyPr wrap="square" rtlCol="0" anchor="t">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参数RAM（</a:t>
            </a:r>
            <a:r>
              <a:rPr lang="en-US" altLang="zh-CN" sz="2000">
                <a:latin typeface="宋体" panose="02010600030101010101" pitchFamily="2" charset="-122"/>
                <a:ea typeface="宋体" panose="02010600030101010101" pitchFamily="2" charset="-122"/>
                <a:cs typeface="宋体" panose="02010600030101010101" pitchFamily="2" charset="-122"/>
              </a:rPr>
              <a:t>PaRAM</a:t>
            </a:r>
            <a:r>
              <a:rPr lang="zh-CN" altLang="en-US" sz="2000">
                <a:latin typeface="宋体" panose="02010600030101010101" pitchFamily="2" charset="-122"/>
                <a:ea typeface="宋体" panose="02010600030101010101" pitchFamily="2" charset="-122"/>
                <a:cs typeface="宋体" panose="02010600030101010101" pitchFamily="2" charset="-122"/>
              </a:rPr>
              <a:t>）</a:t>
            </a:r>
          </a:p>
        </p:txBody>
      </p:sp>
      <p:sp>
        <p:nvSpPr>
          <p:cNvPr id="4" name="左大括号 3"/>
          <p:cNvSpPr/>
          <p:nvPr/>
        </p:nvSpPr>
        <p:spPr>
          <a:xfrm>
            <a:off x="1883410" y="2755900"/>
            <a:ext cx="173355" cy="11150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635" y="45085"/>
            <a:ext cx="3562985" cy="460375"/>
          </a:xfrm>
          <a:prstGeom prst="rect">
            <a:avLst/>
          </a:prstGeom>
          <a:noFill/>
        </p:spPr>
        <p:txBody>
          <a:bodyPr wrap="square" rtlCol="0" anchor="t">
            <a:spAutoFit/>
          </a:bodyPr>
          <a:lstStyle/>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5.2 EDMA3的触发方式</a:t>
            </a:r>
            <a:endParaRPr lang="zh-CN" altLang="en-US" sz="2400"/>
          </a:p>
        </p:txBody>
      </p:sp>
      <p:sp>
        <p:nvSpPr>
          <p:cNvPr id="4" name="文本框 3"/>
          <p:cNvSpPr txBox="1"/>
          <p:nvPr/>
        </p:nvSpPr>
        <p:spPr>
          <a:xfrm>
            <a:off x="207010" y="505460"/>
            <a:ext cx="6435090" cy="2867025"/>
          </a:xfrm>
          <a:prstGeom prst="rect">
            <a:avLst/>
          </a:prstGeom>
          <a:noFill/>
        </p:spPr>
        <p:txBody>
          <a:bodyPr wrap="square" rtlCol="0" anchor="t">
            <a:spAutoFit/>
          </a:bodyPr>
          <a:lstStyle/>
          <a:p>
            <a:pPr>
              <a:lnSpc>
                <a:spcPct val="11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DMA通道有3种触发方式：</a:t>
            </a:r>
            <a:endParaRPr lang="zh-CN" altLang="en-US" sz="2400"/>
          </a:p>
          <a:p>
            <a:pPr marL="342900" indent="-342900">
              <a:lnSpc>
                <a:spcPct val="11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事件触发：</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片内外设（如串口）产生</a:t>
            </a:r>
            <a:r>
              <a:rPr lang="zh-CN" altLang="en-US" sz="2000">
                <a:latin typeface="宋体" panose="02010600030101010101" pitchFamily="2" charset="-122"/>
                <a:ea typeface="宋体" panose="02010600030101010101" pitchFamily="2" charset="-122"/>
                <a:cs typeface="宋体" panose="02010600030101010101" pitchFamily="2" charset="-122"/>
              </a:rPr>
              <a:t>一个触发事件，该事件被锁存到ER寄存器，如果CPU预先通过EER使能了该事件，就会启动相应的</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EDMA3</a:t>
            </a:r>
            <a:r>
              <a:rPr lang="zh-CN" altLang="en-US" sz="2000">
                <a:latin typeface="宋体" panose="02010600030101010101" pitchFamily="2" charset="-122"/>
                <a:ea typeface="宋体" panose="02010600030101010101" pitchFamily="2" charset="-122"/>
                <a:cs typeface="宋体" panose="02010600030101010101" pitchFamily="2" charset="-122"/>
              </a:rPr>
              <a:t>通道；</a:t>
            </a:r>
          </a:p>
          <a:p>
            <a:pPr marL="342900" indent="-342900">
              <a:lnSpc>
                <a:spcPct val="11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手动触发：CPU将ESR的控制位置</a:t>
            </a: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，启动对应EDMA3通道；</a:t>
            </a:r>
          </a:p>
          <a:p>
            <a:pPr marL="342900" indent="-342900">
              <a:lnSpc>
                <a:spcPct val="11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链接触发：由一个通道的结束来触发和启动另一个通道。</a:t>
            </a:r>
          </a:p>
        </p:txBody>
      </p:sp>
      <p:sp>
        <p:nvSpPr>
          <p:cNvPr id="7" name="文本框 6"/>
          <p:cNvSpPr txBox="1"/>
          <p:nvPr/>
        </p:nvSpPr>
        <p:spPr>
          <a:xfrm>
            <a:off x="207010" y="3924300"/>
            <a:ext cx="6252210" cy="2190115"/>
          </a:xfrm>
          <a:prstGeom prst="rect">
            <a:avLst/>
          </a:prstGeom>
          <a:noFill/>
        </p:spPr>
        <p:txBody>
          <a:bodyPr wrap="square" rtlCol="0" anchor="t">
            <a:spAutoFit/>
          </a:bodyPr>
          <a:lstStyle/>
          <a:p>
            <a:pPr>
              <a:lnSpc>
                <a:spcPct val="11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QDMA通道有2种触发方式：</a:t>
            </a:r>
            <a:endParaRPr lang="zh-CN" altLang="en-US" sz="2400"/>
          </a:p>
          <a:p>
            <a:pPr marL="342900" indent="-342900">
              <a:lnSpc>
                <a:spcPct val="11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自动触发：PaRAM里设置为触发字的域被写入一个值后，触发传输（通过QCHMAPn寄存器设置PaRAM的哪个域作为触发域）；</a:t>
            </a:r>
          </a:p>
          <a:p>
            <a:pPr marL="342900" indent="-342900">
              <a:lnSpc>
                <a:spcPct val="11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链接触发：由一个EDMA3通道的结束来触发启动另一个EDMA3通道。</a:t>
            </a:r>
          </a:p>
        </p:txBody>
      </p:sp>
      <p:pic>
        <p:nvPicPr>
          <p:cNvPr id="5" name="图片 4"/>
          <p:cNvPicPr>
            <a:picLocks noChangeAspect="1"/>
          </p:cNvPicPr>
          <p:nvPr/>
        </p:nvPicPr>
        <p:blipFill>
          <a:blip r:embed="rId2"/>
          <a:stretch>
            <a:fillRect/>
          </a:stretch>
        </p:blipFill>
        <p:spPr>
          <a:xfrm>
            <a:off x="6547213" y="276567"/>
            <a:ext cx="2362200" cy="604774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765" y="132715"/>
            <a:ext cx="8912860" cy="39878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触发EDMA的事件：引发DMA传输的硬件或软件信号，也称为DMA同步事件。</a:t>
            </a:r>
          </a:p>
        </p:txBody>
      </p:sp>
      <p:pic>
        <p:nvPicPr>
          <p:cNvPr id="3" name="图片 2"/>
          <p:cNvPicPr>
            <a:picLocks noChangeAspect="1"/>
          </p:cNvPicPr>
          <p:nvPr/>
        </p:nvPicPr>
        <p:blipFill>
          <a:blip r:embed="rId2"/>
          <a:stretch>
            <a:fillRect/>
          </a:stretch>
        </p:blipFill>
        <p:spPr>
          <a:xfrm>
            <a:off x="122555" y="531540"/>
            <a:ext cx="8898708" cy="4895215"/>
          </a:xfrm>
          <a:prstGeom prst="rect">
            <a:avLst/>
          </a:prstGeom>
        </p:spPr>
      </p:pic>
      <p:sp>
        <p:nvSpPr>
          <p:cNvPr id="5" name="文本框 4"/>
          <p:cNvSpPr txBox="1"/>
          <p:nvPr/>
        </p:nvSpPr>
        <p:spPr>
          <a:xfrm>
            <a:off x="190500" y="5636895"/>
            <a:ext cx="8771890" cy="101473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每个EMDA3控制器支持32个同步事件，32个事件与32个通道之间的映射关系是固定的一一对应关系。如，事件0（McASP0 Receive）对应的就是通道0。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600200" y="838200"/>
            <a:ext cx="7162800" cy="457200"/>
            <a:chOff x="1008" y="528"/>
            <a:chExt cx="4512" cy="288"/>
          </a:xfrm>
        </p:grpSpPr>
        <p:sp>
          <p:nvSpPr>
            <p:cNvPr id="3" name="Rectangle 4"/>
            <p:cNvSpPr>
              <a:spLocks noChangeArrowheads="1"/>
            </p:cNvSpPr>
            <p:nvPr/>
          </p:nvSpPr>
          <p:spPr bwMode="auto">
            <a:xfrm>
              <a:off x="2160"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.M1</a:t>
              </a:r>
            </a:p>
          </p:txBody>
        </p:sp>
        <p:sp>
          <p:nvSpPr>
            <p:cNvPr id="4" name="Rectangle 5"/>
            <p:cNvSpPr>
              <a:spLocks noChangeArrowheads="1"/>
            </p:cNvSpPr>
            <p:nvPr/>
          </p:nvSpPr>
          <p:spPr bwMode="auto">
            <a:xfrm>
              <a:off x="2736"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.M2</a:t>
              </a:r>
            </a:p>
          </p:txBody>
        </p:sp>
        <p:sp>
          <p:nvSpPr>
            <p:cNvPr id="5" name="Rectangle 6"/>
            <p:cNvSpPr>
              <a:spLocks noChangeArrowheads="1"/>
            </p:cNvSpPr>
            <p:nvPr/>
          </p:nvSpPr>
          <p:spPr bwMode="auto">
            <a:xfrm>
              <a:off x="3312"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.L1</a:t>
              </a:r>
            </a:p>
          </p:txBody>
        </p:sp>
        <p:sp>
          <p:nvSpPr>
            <p:cNvPr id="6" name="Rectangle 7"/>
            <p:cNvSpPr>
              <a:spLocks noChangeArrowheads="1"/>
            </p:cNvSpPr>
            <p:nvPr/>
          </p:nvSpPr>
          <p:spPr bwMode="auto">
            <a:xfrm>
              <a:off x="3888"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.L2</a:t>
              </a:r>
            </a:p>
          </p:txBody>
        </p:sp>
        <p:sp>
          <p:nvSpPr>
            <p:cNvPr id="7" name="Rectangle 8"/>
            <p:cNvSpPr>
              <a:spLocks noChangeArrowheads="1"/>
            </p:cNvSpPr>
            <p:nvPr/>
          </p:nvSpPr>
          <p:spPr bwMode="auto">
            <a:xfrm>
              <a:off x="4464"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.S1</a:t>
              </a:r>
            </a:p>
          </p:txBody>
        </p:sp>
        <p:sp>
          <p:nvSpPr>
            <p:cNvPr id="8" name="Rectangle 9"/>
            <p:cNvSpPr>
              <a:spLocks noChangeArrowheads="1"/>
            </p:cNvSpPr>
            <p:nvPr/>
          </p:nvSpPr>
          <p:spPr bwMode="auto">
            <a:xfrm>
              <a:off x="5040"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.S2</a:t>
              </a:r>
            </a:p>
          </p:txBody>
        </p:sp>
        <p:sp>
          <p:nvSpPr>
            <p:cNvPr id="9" name="Rectangle 10"/>
            <p:cNvSpPr>
              <a:spLocks noChangeArrowheads="1"/>
            </p:cNvSpPr>
            <p:nvPr/>
          </p:nvSpPr>
          <p:spPr bwMode="auto">
            <a:xfrm>
              <a:off x="1008"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.D1</a:t>
              </a:r>
            </a:p>
          </p:txBody>
        </p:sp>
        <p:sp>
          <p:nvSpPr>
            <p:cNvPr id="10" name="Rectangle 11"/>
            <p:cNvSpPr>
              <a:spLocks noChangeArrowheads="1"/>
            </p:cNvSpPr>
            <p:nvPr/>
          </p:nvSpPr>
          <p:spPr bwMode="auto">
            <a:xfrm>
              <a:off x="1584"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.D2</a:t>
              </a:r>
            </a:p>
          </p:txBody>
        </p:sp>
      </p:grpSp>
      <p:grpSp>
        <p:nvGrpSpPr>
          <p:cNvPr id="11" name="Group 12"/>
          <p:cNvGrpSpPr>
            <a:grpSpLocks/>
          </p:cNvGrpSpPr>
          <p:nvPr/>
        </p:nvGrpSpPr>
        <p:grpSpPr bwMode="auto">
          <a:xfrm>
            <a:off x="609600" y="381000"/>
            <a:ext cx="2667000" cy="914400"/>
            <a:chOff x="384" y="240"/>
            <a:chExt cx="1680" cy="576"/>
          </a:xfrm>
        </p:grpSpPr>
        <p:sp>
          <p:nvSpPr>
            <p:cNvPr id="12" name="Rectangle 13"/>
            <p:cNvSpPr>
              <a:spLocks noChangeArrowheads="1"/>
            </p:cNvSpPr>
            <p:nvPr/>
          </p:nvSpPr>
          <p:spPr bwMode="auto">
            <a:xfrm>
              <a:off x="384" y="528"/>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1</a:t>
              </a:r>
            </a:p>
          </p:txBody>
        </p:sp>
        <p:sp>
          <p:nvSpPr>
            <p:cNvPr id="13" name="Rectangle 14"/>
            <p:cNvSpPr>
              <a:spLocks noChangeArrowheads="1"/>
            </p:cNvSpPr>
            <p:nvPr/>
          </p:nvSpPr>
          <p:spPr bwMode="auto">
            <a:xfrm>
              <a:off x="384" y="240"/>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sng"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Cycle</a:t>
              </a:r>
              <a:endPar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sp>
          <p:nvSpPr>
            <p:cNvPr id="14" name="Rectangle 15"/>
            <p:cNvSpPr>
              <a:spLocks noChangeArrowheads="1"/>
            </p:cNvSpPr>
            <p:nvPr/>
          </p:nvSpPr>
          <p:spPr bwMode="auto">
            <a:xfrm>
              <a:off x="1008" y="528"/>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15" name="Rectangle 16"/>
            <p:cNvSpPr>
              <a:spLocks noChangeArrowheads="1"/>
            </p:cNvSpPr>
            <p:nvPr/>
          </p:nvSpPr>
          <p:spPr bwMode="auto">
            <a:xfrm>
              <a:off x="1584" y="528"/>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nvGrpSpPr>
          <p:cNvPr id="16" name="Group 17"/>
          <p:cNvGrpSpPr>
            <a:grpSpLocks/>
          </p:cNvGrpSpPr>
          <p:nvPr/>
        </p:nvGrpSpPr>
        <p:grpSpPr bwMode="auto">
          <a:xfrm>
            <a:off x="609600" y="1447800"/>
            <a:ext cx="8153400" cy="457200"/>
            <a:chOff x="384" y="912"/>
            <a:chExt cx="5136" cy="288"/>
          </a:xfrm>
        </p:grpSpPr>
        <p:sp>
          <p:nvSpPr>
            <p:cNvPr id="17" name="Rectangle 18"/>
            <p:cNvSpPr>
              <a:spLocks noChangeArrowheads="1"/>
            </p:cNvSpPr>
            <p:nvPr/>
          </p:nvSpPr>
          <p:spPr bwMode="auto">
            <a:xfrm>
              <a:off x="5040"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8" name="Rectangle 19"/>
            <p:cNvSpPr>
              <a:spLocks noChangeArrowheads="1"/>
            </p:cNvSpPr>
            <p:nvPr/>
          </p:nvSpPr>
          <p:spPr bwMode="auto">
            <a:xfrm>
              <a:off x="384" y="9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2</a:t>
              </a:r>
            </a:p>
          </p:txBody>
        </p:sp>
        <p:sp>
          <p:nvSpPr>
            <p:cNvPr id="19" name="Rectangle 20"/>
            <p:cNvSpPr>
              <a:spLocks noChangeArrowheads="1"/>
            </p:cNvSpPr>
            <p:nvPr/>
          </p:nvSpPr>
          <p:spPr bwMode="auto">
            <a:xfrm>
              <a:off x="4464"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0" name="Rectangle 21"/>
            <p:cNvSpPr>
              <a:spLocks noChangeArrowheads="1"/>
            </p:cNvSpPr>
            <p:nvPr/>
          </p:nvSpPr>
          <p:spPr bwMode="auto">
            <a:xfrm>
              <a:off x="3888"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1" name="Rectangle 22"/>
            <p:cNvSpPr>
              <a:spLocks noChangeArrowheads="1"/>
            </p:cNvSpPr>
            <p:nvPr/>
          </p:nvSpPr>
          <p:spPr bwMode="auto">
            <a:xfrm>
              <a:off x="3312"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2" name="Rectangle 23"/>
            <p:cNvSpPr>
              <a:spLocks noChangeArrowheads="1"/>
            </p:cNvSpPr>
            <p:nvPr/>
          </p:nvSpPr>
          <p:spPr bwMode="auto">
            <a:xfrm>
              <a:off x="2736"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3" name="Rectangle 24"/>
            <p:cNvSpPr>
              <a:spLocks noChangeArrowheads="1"/>
            </p:cNvSpPr>
            <p:nvPr/>
          </p:nvSpPr>
          <p:spPr bwMode="auto">
            <a:xfrm>
              <a:off x="2160"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4" name="Rectangle 25"/>
            <p:cNvSpPr>
              <a:spLocks noChangeArrowheads="1"/>
            </p:cNvSpPr>
            <p:nvPr/>
          </p:nvSpPr>
          <p:spPr bwMode="auto">
            <a:xfrm>
              <a:off x="1584"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5" name="Rectangle 26"/>
            <p:cNvSpPr>
              <a:spLocks noChangeArrowheads="1"/>
            </p:cNvSpPr>
            <p:nvPr/>
          </p:nvSpPr>
          <p:spPr bwMode="auto">
            <a:xfrm>
              <a:off x="1008"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26" name="Rectangle 27"/>
          <p:cNvSpPr>
            <a:spLocks noChangeArrowheads="1"/>
          </p:cNvSpPr>
          <p:nvPr/>
        </p:nvSpPr>
        <p:spPr bwMode="auto">
          <a:xfrm>
            <a:off x="3429000" y="1447800"/>
            <a:ext cx="762000" cy="457200"/>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nvGrpSpPr>
          <p:cNvPr id="27" name="Group 28"/>
          <p:cNvGrpSpPr>
            <a:grpSpLocks/>
          </p:cNvGrpSpPr>
          <p:nvPr/>
        </p:nvGrpSpPr>
        <p:grpSpPr bwMode="auto">
          <a:xfrm>
            <a:off x="609600" y="2057400"/>
            <a:ext cx="8153400" cy="457200"/>
            <a:chOff x="384" y="1296"/>
            <a:chExt cx="5136" cy="288"/>
          </a:xfrm>
        </p:grpSpPr>
        <p:sp>
          <p:nvSpPr>
            <p:cNvPr id="28" name="Rectangle 29"/>
            <p:cNvSpPr>
              <a:spLocks noChangeArrowheads="1"/>
            </p:cNvSpPr>
            <p:nvPr/>
          </p:nvSpPr>
          <p:spPr bwMode="auto">
            <a:xfrm>
              <a:off x="5040"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9" name="Rectangle 30"/>
            <p:cNvSpPr>
              <a:spLocks noChangeArrowheads="1"/>
            </p:cNvSpPr>
            <p:nvPr/>
          </p:nvSpPr>
          <p:spPr bwMode="auto">
            <a:xfrm>
              <a:off x="384" y="129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3</a:t>
              </a:r>
            </a:p>
          </p:txBody>
        </p:sp>
        <p:sp>
          <p:nvSpPr>
            <p:cNvPr id="30" name="Rectangle 31"/>
            <p:cNvSpPr>
              <a:spLocks noChangeArrowheads="1"/>
            </p:cNvSpPr>
            <p:nvPr/>
          </p:nvSpPr>
          <p:spPr bwMode="auto">
            <a:xfrm>
              <a:off x="4464"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1" name="Rectangle 32"/>
            <p:cNvSpPr>
              <a:spLocks noChangeArrowheads="1"/>
            </p:cNvSpPr>
            <p:nvPr/>
          </p:nvSpPr>
          <p:spPr bwMode="auto">
            <a:xfrm>
              <a:off x="3888"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2" name="Rectangle 33"/>
            <p:cNvSpPr>
              <a:spLocks noChangeArrowheads="1"/>
            </p:cNvSpPr>
            <p:nvPr/>
          </p:nvSpPr>
          <p:spPr bwMode="auto">
            <a:xfrm>
              <a:off x="3312"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3" name="Rectangle 34"/>
            <p:cNvSpPr>
              <a:spLocks noChangeArrowheads="1"/>
            </p:cNvSpPr>
            <p:nvPr/>
          </p:nvSpPr>
          <p:spPr bwMode="auto">
            <a:xfrm>
              <a:off x="2736"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4" name="Rectangle 35"/>
            <p:cNvSpPr>
              <a:spLocks noChangeArrowheads="1"/>
            </p:cNvSpPr>
            <p:nvPr/>
          </p:nvSpPr>
          <p:spPr bwMode="auto">
            <a:xfrm>
              <a:off x="2160"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5" name="Rectangle 36"/>
            <p:cNvSpPr>
              <a:spLocks noChangeArrowheads="1"/>
            </p:cNvSpPr>
            <p:nvPr/>
          </p:nvSpPr>
          <p:spPr bwMode="auto">
            <a:xfrm>
              <a:off x="1584"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6" name="Rectangle 37"/>
            <p:cNvSpPr>
              <a:spLocks noChangeArrowheads="1"/>
            </p:cNvSpPr>
            <p:nvPr/>
          </p:nvSpPr>
          <p:spPr bwMode="auto">
            <a:xfrm>
              <a:off x="1008"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37" name="Rectangle 38"/>
          <p:cNvSpPr>
            <a:spLocks noChangeArrowheads="1"/>
          </p:cNvSpPr>
          <p:nvPr/>
        </p:nvSpPr>
        <p:spPr bwMode="auto">
          <a:xfrm>
            <a:off x="5257800" y="2057400"/>
            <a:ext cx="762000" cy="457200"/>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grpSp>
        <p:nvGrpSpPr>
          <p:cNvPr id="38" name="Group 39"/>
          <p:cNvGrpSpPr>
            <a:grpSpLocks/>
          </p:cNvGrpSpPr>
          <p:nvPr/>
        </p:nvGrpSpPr>
        <p:grpSpPr bwMode="auto">
          <a:xfrm>
            <a:off x="609600" y="2667000"/>
            <a:ext cx="8153400" cy="1676400"/>
            <a:chOff x="384" y="1680"/>
            <a:chExt cx="5136" cy="1056"/>
          </a:xfrm>
        </p:grpSpPr>
        <p:grpSp>
          <p:nvGrpSpPr>
            <p:cNvPr id="39" name="Group 40"/>
            <p:cNvGrpSpPr>
              <a:grpSpLocks/>
            </p:cNvGrpSpPr>
            <p:nvPr/>
          </p:nvGrpSpPr>
          <p:grpSpPr bwMode="auto">
            <a:xfrm>
              <a:off x="384" y="1680"/>
              <a:ext cx="5136" cy="288"/>
              <a:chOff x="384" y="1680"/>
              <a:chExt cx="5136" cy="288"/>
            </a:xfrm>
          </p:grpSpPr>
          <p:sp>
            <p:nvSpPr>
              <p:cNvPr id="65" name="Rectangle 41"/>
              <p:cNvSpPr>
                <a:spLocks noChangeArrowheads="1"/>
              </p:cNvSpPr>
              <p:nvPr/>
            </p:nvSpPr>
            <p:spPr bwMode="auto">
              <a:xfrm>
                <a:off x="5040"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6" name="Rectangle 42"/>
              <p:cNvSpPr>
                <a:spLocks noChangeArrowheads="1"/>
              </p:cNvSpPr>
              <p:nvPr/>
            </p:nvSpPr>
            <p:spPr bwMode="auto">
              <a:xfrm>
                <a:off x="384" y="1680"/>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4</a:t>
                </a:r>
              </a:p>
            </p:txBody>
          </p:sp>
          <p:sp>
            <p:nvSpPr>
              <p:cNvPr id="67" name="Rectangle 43"/>
              <p:cNvSpPr>
                <a:spLocks noChangeArrowheads="1"/>
              </p:cNvSpPr>
              <p:nvPr/>
            </p:nvSpPr>
            <p:spPr bwMode="auto">
              <a:xfrm>
                <a:off x="4464"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8" name="Rectangle 44"/>
              <p:cNvSpPr>
                <a:spLocks noChangeArrowheads="1"/>
              </p:cNvSpPr>
              <p:nvPr/>
            </p:nvSpPr>
            <p:spPr bwMode="auto">
              <a:xfrm>
                <a:off x="3888"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9" name="Rectangle 45"/>
              <p:cNvSpPr>
                <a:spLocks noChangeArrowheads="1"/>
              </p:cNvSpPr>
              <p:nvPr/>
            </p:nvSpPr>
            <p:spPr bwMode="auto">
              <a:xfrm>
                <a:off x="3312"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0" name="Rectangle 46"/>
              <p:cNvSpPr>
                <a:spLocks noChangeArrowheads="1"/>
              </p:cNvSpPr>
              <p:nvPr/>
            </p:nvSpPr>
            <p:spPr bwMode="auto">
              <a:xfrm>
                <a:off x="2736"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1" name="Rectangle 47"/>
              <p:cNvSpPr>
                <a:spLocks noChangeArrowheads="1"/>
              </p:cNvSpPr>
              <p:nvPr/>
            </p:nvSpPr>
            <p:spPr bwMode="auto">
              <a:xfrm>
                <a:off x="2160"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2" name="Rectangle 48"/>
              <p:cNvSpPr>
                <a:spLocks noChangeArrowheads="1"/>
              </p:cNvSpPr>
              <p:nvPr/>
            </p:nvSpPr>
            <p:spPr bwMode="auto">
              <a:xfrm>
                <a:off x="1584"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3" name="Rectangle 49"/>
              <p:cNvSpPr>
                <a:spLocks noChangeArrowheads="1"/>
              </p:cNvSpPr>
              <p:nvPr/>
            </p:nvSpPr>
            <p:spPr bwMode="auto">
              <a:xfrm>
                <a:off x="1008"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grpSp>
          <p:nvGrpSpPr>
            <p:cNvPr id="40" name="Group 50"/>
            <p:cNvGrpSpPr>
              <a:grpSpLocks/>
            </p:cNvGrpSpPr>
            <p:nvPr/>
          </p:nvGrpSpPr>
          <p:grpSpPr bwMode="auto">
            <a:xfrm>
              <a:off x="1008" y="1680"/>
              <a:ext cx="1056" cy="288"/>
              <a:chOff x="1008" y="1680"/>
              <a:chExt cx="1056" cy="288"/>
            </a:xfrm>
          </p:grpSpPr>
          <p:sp>
            <p:nvSpPr>
              <p:cNvPr id="63" name="Rectangle 51"/>
              <p:cNvSpPr>
                <a:spLocks noChangeArrowheads="1"/>
              </p:cNvSpPr>
              <p:nvPr/>
            </p:nvSpPr>
            <p:spPr bwMode="auto">
              <a:xfrm>
                <a:off x="1008" y="1680"/>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64" name="Rectangle 52"/>
              <p:cNvSpPr>
                <a:spLocks noChangeArrowheads="1"/>
              </p:cNvSpPr>
              <p:nvPr/>
            </p:nvSpPr>
            <p:spPr bwMode="auto">
              <a:xfrm>
                <a:off x="1584" y="1680"/>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nvGrpSpPr>
            <p:cNvPr id="41" name="Group 53"/>
            <p:cNvGrpSpPr>
              <a:grpSpLocks/>
            </p:cNvGrpSpPr>
            <p:nvPr/>
          </p:nvGrpSpPr>
          <p:grpSpPr bwMode="auto">
            <a:xfrm>
              <a:off x="384" y="2064"/>
              <a:ext cx="5136" cy="288"/>
              <a:chOff x="384" y="2064"/>
              <a:chExt cx="5136" cy="288"/>
            </a:xfrm>
          </p:grpSpPr>
          <p:sp>
            <p:nvSpPr>
              <p:cNvPr id="54" name="Rectangle 54"/>
              <p:cNvSpPr>
                <a:spLocks noChangeArrowheads="1"/>
              </p:cNvSpPr>
              <p:nvPr/>
            </p:nvSpPr>
            <p:spPr bwMode="auto">
              <a:xfrm>
                <a:off x="5040"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5" name="Rectangle 55"/>
              <p:cNvSpPr>
                <a:spLocks noChangeArrowheads="1"/>
              </p:cNvSpPr>
              <p:nvPr/>
            </p:nvSpPr>
            <p:spPr bwMode="auto">
              <a:xfrm>
                <a:off x="384" y="206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5</a:t>
                </a:r>
              </a:p>
            </p:txBody>
          </p:sp>
          <p:sp>
            <p:nvSpPr>
              <p:cNvPr id="56" name="Rectangle 56"/>
              <p:cNvSpPr>
                <a:spLocks noChangeArrowheads="1"/>
              </p:cNvSpPr>
              <p:nvPr/>
            </p:nvSpPr>
            <p:spPr bwMode="auto">
              <a:xfrm>
                <a:off x="4464"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7" name="Rectangle 57"/>
              <p:cNvSpPr>
                <a:spLocks noChangeArrowheads="1"/>
              </p:cNvSpPr>
              <p:nvPr/>
            </p:nvSpPr>
            <p:spPr bwMode="auto">
              <a:xfrm>
                <a:off x="3888"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8" name="Rectangle 58"/>
              <p:cNvSpPr>
                <a:spLocks noChangeArrowheads="1"/>
              </p:cNvSpPr>
              <p:nvPr/>
            </p:nvSpPr>
            <p:spPr bwMode="auto">
              <a:xfrm>
                <a:off x="3312"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9" name="Rectangle 59"/>
              <p:cNvSpPr>
                <a:spLocks noChangeArrowheads="1"/>
              </p:cNvSpPr>
              <p:nvPr/>
            </p:nvSpPr>
            <p:spPr bwMode="auto">
              <a:xfrm>
                <a:off x="2736"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0" name="Rectangle 60"/>
              <p:cNvSpPr>
                <a:spLocks noChangeArrowheads="1"/>
              </p:cNvSpPr>
              <p:nvPr/>
            </p:nvSpPr>
            <p:spPr bwMode="auto">
              <a:xfrm>
                <a:off x="2160"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1" name="Rectangle 61"/>
              <p:cNvSpPr>
                <a:spLocks noChangeArrowheads="1"/>
              </p:cNvSpPr>
              <p:nvPr/>
            </p:nvSpPr>
            <p:spPr bwMode="auto">
              <a:xfrm>
                <a:off x="1584"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2" name="Rectangle 62"/>
              <p:cNvSpPr>
                <a:spLocks noChangeArrowheads="1"/>
              </p:cNvSpPr>
              <p:nvPr/>
            </p:nvSpPr>
            <p:spPr bwMode="auto">
              <a:xfrm>
                <a:off x="1008"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42" name="Rectangle 63"/>
            <p:cNvSpPr>
              <a:spLocks noChangeArrowheads="1"/>
            </p:cNvSpPr>
            <p:nvPr/>
          </p:nvSpPr>
          <p:spPr bwMode="auto">
            <a:xfrm>
              <a:off x="2160" y="2064"/>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nvGrpSpPr>
            <p:cNvPr id="43" name="Group 64"/>
            <p:cNvGrpSpPr>
              <a:grpSpLocks/>
            </p:cNvGrpSpPr>
            <p:nvPr/>
          </p:nvGrpSpPr>
          <p:grpSpPr bwMode="auto">
            <a:xfrm>
              <a:off x="384" y="2448"/>
              <a:ext cx="5136" cy="288"/>
              <a:chOff x="384" y="2448"/>
              <a:chExt cx="5136" cy="288"/>
            </a:xfrm>
          </p:grpSpPr>
          <p:sp>
            <p:nvSpPr>
              <p:cNvPr id="45" name="Rectangle 65"/>
              <p:cNvSpPr>
                <a:spLocks noChangeArrowheads="1"/>
              </p:cNvSpPr>
              <p:nvPr/>
            </p:nvSpPr>
            <p:spPr bwMode="auto">
              <a:xfrm>
                <a:off x="5040"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6" name="Rectangle 66"/>
              <p:cNvSpPr>
                <a:spLocks noChangeArrowheads="1"/>
              </p:cNvSpPr>
              <p:nvPr/>
            </p:nvSpPr>
            <p:spPr bwMode="auto">
              <a:xfrm>
                <a:off x="384"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6</a:t>
                </a:r>
              </a:p>
            </p:txBody>
          </p:sp>
          <p:sp>
            <p:nvSpPr>
              <p:cNvPr id="47" name="Rectangle 67"/>
              <p:cNvSpPr>
                <a:spLocks noChangeArrowheads="1"/>
              </p:cNvSpPr>
              <p:nvPr/>
            </p:nvSpPr>
            <p:spPr bwMode="auto">
              <a:xfrm>
                <a:off x="4464"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8" name="Rectangle 68"/>
              <p:cNvSpPr>
                <a:spLocks noChangeArrowheads="1"/>
              </p:cNvSpPr>
              <p:nvPr/>
            </p:nvSpPr>
            <p:spPr bwMode="auto">
              <a:xfrm>
                <a:off x="3888"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9" name="Rectangle 69"/>
              <p:cNvSpPr>
                <a:spLocks noChangeArrowheads="1"/>
              </p:cNvSpPr>
              <p:nvPr/>
            </p:nvSpPr>
            <p:spPr bwMode="auto">
              <a:xfrm>
                <a:off x="3312"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0" name="Rectangle 70"/>
              <p:cNvSpPr>
                <a:spLocks noChangeArrowheads="1"/>
              </p:cNvSpPr>
              <p:nvPr/>
            </p:nvSpPr>
            <p:spPr bwMode="auto">
              <a:xfrm>
                <a:off x="2736"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1" name="Rectangle 71"/>
              <p:cNvSpPr>
                <a:spLocks noChangeArrowheads="1"/>
              </p:cNvSpPr>
              <p:nvPr/>
            </p:nvSpPr>
            <p:spPr bwMode="auto">
              <a:xfrm>
                <a:off x="2160"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2" name="Rectangle 72"/>
              <p:cNvSpPr>
                <a:spLocks noChangeArrowheads="1"/>
              </p:cNvSpPr>
              <p:nvPr/>
            </p:nvSpPr>
            <p:spPr bwMode="auto">
              <a:xfrm>
                <a:off x="1584"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3" name="Rectangle 73"/>
              <p:cNvSpPr>
                <a:spLocks noChangeArrowheads="1"/>
              </p:cNvSpPr>
              <p:nvPr/>
            </p:nvSpPr>
            <p:spPr bwMode="auto">
              <a:xfrm>
                <a:off x="1008"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44" name="Rectangle 74"/>
            <p:cNvSpPr>
              <a:spLocks noChangeArrowheads="1"/>
            </p:cNvSpPr>
            <p:nvPr/>
          </p:nvSpPr>
          <p:spPr bwMode="auto">
            <a:xfrm>
              <a:off x="3312" y="2448"/>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grpSp>
      <p:grpSp>
        <p:nvGrpSpPr>
          <p:cNvPr id="74" name="Group 75"/>
          <p:cNvGrpSpPr>
            <a:grpSpLocks/>
          </p:cNvGrpSpPr>
          <p:nvPr/>
        </p:nvGrpSpPr>
        <p:grpSpPr bwMode="auto">
          <a:xfrm>
            <a:off x="609600" y="4495800"/>
            <a:ext cx="8153400" cy="1676400"/>
            <a:chOff x="384" y="2832"/>
            <a:chExt cx="5136" cy="1056"/>
          </a:xfrm>
        </p:grpSpPr>
        <p:grpSp>
          <p:nvGrpSpPr>
            <p:cNvPr id="75" name="Group 76"/>
            <p:cNvGrpSpPr>
              <a:grpSpLocks/>
            </p:cNvGrpSpPr>
            <p:nvPr/>
          </p:nvGrpSpPr>
          <p:grpSpPr bwMode="auto">
            <a:xfrm>
              <a:off x="384" y="2832"/>
              <a:ext cx="5136" cy="288"/>
              <a:chOff x="384" y="2832"/>
              <a:chExt cx="5136" cy="288"/>
            </a:xfrm>
          </p:grpSpPr>
          <p:sp>
            <p:nvSpPr>
              <p:cNvPr id="101" name="Rectangle 77"/>
              <p:cNvSpPr>
                <a:spLocks noChangeArrowheads="1"/>
              </p:cNvSpPr>
              <p:nvPr/>
            </p:nvSpPr>
            <p:spPr bwMode="auto">
              <a:xfrm>
                <a:off x="5040"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Rectangle 78"/>
              <p:cNvSpPr>
                <a:spLocks noChangeArrowheads="1"/>
              </p:cNvSpPr>
              <p:nvPr/>
            </p:nvSpPr>
            <p:spPr bwMode="auto">
              <a:xfrm>
                <a:off x="384" y="2832"/>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7</a:t>
                </a:r>
              </a:p>
            </p:txBody>
          </p:sp>
          <p:sp>
            <p:nvSpPr>
              <p:cNvPr id="103" name="Rectangle 79"/>
              <p:cNvSpPr>
                <a:spLocks noChangeArrowheads="1"/>
              </p:cNvSpPr>
              <p:nvPr/>
            </p:nvSpPr>
            <p:spPr bwMode="auto">
              <a:xfrm>
                <a:off x="4464"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4" name="Rectangle 80"/>
              <p:cNvSpPr>
                <a:spLocks noChangeArrowheads="1"/>
              </p:cNvSpPr>
              <p:nvPr/>
            </p:nvSpPr>
            <p:spPr bwMode="auto">
              <a:xfrm>
                <a:off x="3888"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5" name="Rectangle 81"/>
              <p:cNvSpPr>
                <a:spLocks noChangeArrowheads="1"/>
              </p:cNvSpPr>
              <p:nvPr/>
            </p:nvSpPr>
            <p:spPr bwMode="auto">
              <a:xfrm>
                <a:off x="3312"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6" name="Rectangle 82"/>
              <p:cNvSpPr>
                <a:spLocks noChangeArrowheads="1"/>
              </p:cNvSpPr>
              <p:nvPr/>
            </p:nvSpPr>
            <p:spPr bwMode="auto">
              <a:xfrm>
                <a:off x="2736"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7" name="Rectangle 83"/>
              <p:cNvSpPr>
                <a:spLocks noChangeArrowheads="1"/>
              </p:cNvSpPr>
              <p:nvPr/>
            </p:nvSpPr>
            <p:spPr bwMode="auto">
              <a:xfrm>
                <a:off x="2160"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8" name="Rectangle 84"/>
              <p:cNvSpPr>
                <a:spLocks noChangeArrowheads="1"/>
              </p:cNvSpPr>
              <p:nvPr/>
            </p:nvSpPr>
            <p:spPr bwMode="auto">
              <a:xfrm>
                <a:off x="1584"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9" name="Rectangle 85"/>
              <p:cNvSpPr>
                <a:spLocks noChangeArrowheads="1"/>
              </p:cNvSpPr>
              <p:nvPr/>
            </p:nvSpPr>
            <p:spPr bwMode="auto">
              <a:xfrm>
                <a:off x="1008"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grpSp>
          <p:nvGrpSpPr>
            <p:cNvPr id="76" name="Group 86"/>
            <p:cNvGrpSpPr>
              <a:grpSpLocks/>
            </p:cNvGrpSpPr>
            <p:nvPr/>
          </p:nvGrpSpPr>
          <p:grpSpPr bwMode="auto">
            <a:xfrm>
              <a:off x="1008" y="2832"/>
              <a:ext cx="1056" cy="288"/>
              <a:chOff x="1008" y="2832"/>
              <a:chExt cx="1056" cy="288"/>
            </a:xfrm>
          </p:grpSpPr>
          <p:sp>
            <p:nvSpPr>
              <p:cNvPr id="99" name="Rectangle 87"/>
              <p:cNvSpPr>
                <a:spLocks noChangeArrowheads="1"/>
              </p:cNvSpPr>
              <p:nvPr/>
            </p:nvSpPr>
            <p:spPr bwMode="auto">
              <a:xfrm>
                <a:off x="1008" y="2832"/>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100" name="Rectangle 88"/>
              <p:cNvSpPr>
                <a:spLocks noChangeArrowheads="1"/>
              </p:cNvSpPr>
              <p:nvPr/>
            </p:nvSpPr>
            <p:spPr bwMode="auto">
              <a:xfrm>
                <a:off x="1584" y="2832"/>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nvGrpSpPr>
            <p:cNvPr id="77" name="Group 89"/>
            <p:cNvGrpSpPr>
              <a:grpSpLocks/>
            </p:cNvGrpSpPr>
            <p:nvPr/>
          </p:nvGrpSpPr>
          <p:grpSpPr bwMode="auto">
            <a:xfrm>
              <a:off x="384" y="3216"/>
              <a:ext cx="5136" cy="288"/>
              <a:chOff x="384" y="3216"/>
              <a:chExt cx="5136" cy="288"/>
            </a:xfrm>
          </p:grpSpPr>
          <p:sp>
            <p:nvSpPr>
              <p:cNvPr id="90" name="Rectangle 90"/>
              <p:cNvSpPr>
                <a:spLocks noChangeArrowheads="1"/>
              </p:cNvSpPr>
              <p:nvPr/>
            </p:nvSpPr>
            <p:spPr bwMode="auto">
              <a:xfrm>
                <a:off x="5040"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1" name="Rectangle 91"/>
              <p:cNvSpPr>
                <a:spLocks noChangeArrowheads="1"/>
              </p:cNvSpPr>
              <p:nvPr/>
            </p:nvSpPr>
            <p:spPr bwMode="auto">
              <a:xfrm>
                <a:off x="384" y="32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8</a:t>
                </a:r>
              </a:p>
            </p:txBody>
          </p:sp>
          <p:sp>
            <p:nvSpPr>
              <p:cNvPr id="92" name="Rectangle 92"/>
              <p:cNvSpPr>
                <a:spLocks noChangeArrowheads="1"/>
              </p:cNvSpPr>
              <p:nvPr/>
            </p:nvSpPr>
            <p:spPr bwMode="auto">
              <a:xfrm>
                <a:off x="4464"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3" name="Rectangle 93"/>
              <p:cNvSpPr>
                <a:spLocks noChangeArrowheads="1"/>
              </p:cNvSpPr>
              <p:nvPr/>
            </p:nvSpPr>
            <p:spPr bwMode="auto">
              <a:xfrm>
                <a:off x="3888"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4" name="Rectangle 94"/>
              <p:cNvSpPr>
                <a:spLocks noChangeArrowheads="1"/>
              </p:cNvSpPr>
              <p:nvPr/>
            </p:nvSpPr>
            <p:spPr bwMode="auto">
              <a:xfrm>
                <a:off x="3312"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5" name="Rectangle 95"/>
              <p:cNvSpPr>
                <a:spLocks noChangeArrowheads="1"/>
              </p:cNvSpPr>
              <p:nvPr/>
            </p:nvSpPr>
            <p:spPr bwMode="auto">
              <a:xfrm>
                <a:off x="2736"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6" name="Rectangle 96"/>
              <p:cNvSpPr>
                <a:spLocks noChangeArrowheads="1"/>
              </p:cNvSpPr>
              <p:nvPr/>
            </p:nvSpPr>
            <p:spPr bwMode="auto">
              <a:xfrm>
                <a:off x="2160"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7" name="Rectangle 97"/>
              <p:cNvSpPr>
                <a:spLocks noChangeArrowheads="1"/>
              </p:cNvSpPr>
              <p:nvPr/>
            </p:nvSpPr>
            <p:spPr bwMode="auto">
              <a:xfrm>
                <a:off x="1584"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8" name="Rectangle 98"/>
              <p:cNvSpPr>
                <a:spLocks noChangeArrowheads="1"/>
              </p:cNvSpPr>
              <p:nvPr/>
            </p:nvSpPr>
            <p:spPr bwMode="auto">
              <a:xfrm>
                <a:off x="1008" y="321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78" name="Rectangle 99"/>
            <p:cNvSpPr>
              <a:spLocks noChangeArrowheads="1"/>
            </p:cNvSpPr>
            <p:nvPr/>
          </p:nvSpPr>
          <p:spPr bwMode="auto">
            <a:xfrm>
              <a:off x="2160" y="3216"/>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nvGrpSpPr>
            <p:cNvPr id="79" name="Group 100"/>
            <p:cNvGrpSpPr>
              <a:grpSpLocks/>
            </p:cNvGrpSpPr>
            <p:nvPr/>
          </p:nvGrpSpPr>
          <p:grpSpPr bwMode="auto">
            <a:xfrm>
              <a:off x="384" y="3600"/>
              <a:ext cx="5136" cy="288"/>
              <a:chOff x="384" y="3600"/>
              <a:chExt cx="5136" cy="288"/>
            </a:xfrm>
          </p:grpSpPr>
          <p:sp>
            <p:nvSpPr>
              <p:cNvPr id="81" name="Rectangle 101"/>
              <p:cNvSpPr>
                <a:spLocks noChangeArrowheads="1"/>
              </p:cNvSpPr>
              <p:nvPr/>
            </p:nvSpPr>
            <p:spPr bwMode="auto">
              <a:xfrm>
                <a:off x="5040"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2" name="Rectangle 102"/>
              <p:cNvSpPr>
                <a:spLocks noChangeArrowheads="1"/>
              </p:cNvSpPr>
              <p:nvPr/>
            </p:nvSpPr>
            <p:spPr bwMode="auto">
              <a:xfrm>
                <a:off x="384" y="360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9</a:t>
                </a:r>
              </a:p>
            </p:txBody>
          </p:sp>
          <p:sp>
            <p:nvSpPr>
              <p:cNvPr id="83" name="Rectangle 103"/>
              <p:cNvSpPr>
                <a:spLocks noChangeArrowheads="1"/>
              </p:cNvSpPr>
              <p:nvPr/>
            </p:nvSpPr>
            <p:spPr bwMode="auto">
              <a:xfrm>
                <a:off x="4464"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4" name="Rectangle 104"/>
              <p:cNvSpPr>
                <a:spLocks noChangeArrowheads="1"/>
              </p:cNvSpPr>
              <p:nvPr/>
            </p:nvSpPr>
            <p:spPr bwMode="auto">
              <a:xfrm>
                <a:off x="3888"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5" name="Rectangle 105"/>
              <p:cNvSpPr>
                <a:spLocks noChangeArrowheads="1"/>
              </p:cNvSpPr>
              <p:nvPr/>
            </p:nvSpPr>
            <p:spPr bwMode="auto">
              <a:xfrm>
                <a:off x="3312"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6" name="Rectangle 106"/>
              <p:cNvSpPr>
                <a:spLocks noChangeArrowheads="1"/>
              </p:cNvSpPr>
              <p:nvPr/>
            </p:nvSpPr>
            <p:spPr bwMode="auto">
              <a:xfrm>
                <a:off x="2736"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7" name="Rectangle 107"/>
              <p:cNvSpPr>
                <a:spLocks noChangeArrowheads="1"/>
              </p:cNvSpPr>
              <p:nvPr/>
            </p:nvSpPr>
            <p:spPr bwMode="auto">
              <a:xfrm>
                <a:off x="2160"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8" name="Rectangle 108"/>
              <p:cNvSpPr>
                <a:spLocks noChangeArrowheads="1"/>
              </p:cNvSpPr>
              <p:nvPr/>
            </p:nvSpPr>
            <p:spPr bwMode="auto">
              <a:xfrm>
                <a:off x="1584"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9" name="Rectangle 109"/>
              <p:cNvSpPr>
                <a:spLocks noChangeArrowheads="1"/>
              </p:cNvSpPr>
              <p:nvPr/>
            </p:nvSpPr>
            <p:spPr bwMode="auto">
              <a:xfrm>
                <a:off x="1008" y="360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80" name="Rectangle 110"/>
            <p:cNvSpPr>
              <a:spLocks noChangeArrowheads="1"/>
            </p:cNvSpPr>
            <p:nvPr/>
          </p:nvSpPr>
          <p:spPr bwMode="auto">
            <a:xfrm>
              <a:off x="3312" y="3600"/>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grpSp>
      <p:sp>
        <p:nvSpPr>
          <p:cNvPr id="110" name="Text Box 111"/>
          <p:cNvSpPr txBox="1">
            <a:spLocks noChangeArrowheads="1"/>
          </p:cNvSpPr>
          <p:nvPr/>
        </p:nvSpPr>
        <p:spPr bwMode="auto">
          <a:xfrm>
            <a:off x="1447800" y="533400"/>
            <a:ext cx="1066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lang="en-US" altLang="zh-CN" sz="2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D1</a:t>
            </a:r>
            <a:endPar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11" name="Text Box 112"/>
          <p:cNvSpPr txBox="1">
            <a:spLocks noChangeArrowheads="1"/>
          </p:cNvSpPr>
          <p:nvPr/>
        </p:nvSpPr>
        <p:spPr bwMode="auto">
          <a:xfrm>
            <a:off x="2362200" y="533400"/>
            <a:ext cx="1066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00" eaLnBrk="0" fontAlgn="base" hangingPunct="0">
              <a:lnSpc>
                <a:spcPct val="80000"/>
              </a:lnSpc>
              <a:spcBef>
                <a:spcPct val="50000"/>
              </a:spcBef>
              <a:spcAft>
                <a:spcPct val="0"/>
              </a:spcAft>
            </a:pPr>
            <a:r>
              <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r>
              <a:rPr lang="en-US" altLang="zh-CN" sz="2400" b="1" smtClean="0">
                <a:solidFill>
                  <a:srgbClr val="FFFFFF"/>
                </a:solidFill>
                <a:effectLst>
                  <a:outerShdw blurRad="38100" dist="38100" dir="2700000" algn="tl">
                    <a:srgbClr val="000000"/>
                  </a:outerShdw>
                </a:effectLst>
                <a:latin typeface="Courier New" panose="02070309020205020404" pitchFamily="49" charset="0"/>
                <a:ea typeface="宋体" panose="02010600030101010101" pitchFamily="2" charset="-122"/>
              </a:rPr>
              <a:t>D2</a:t>
            </a:r>
            <a:endParaRPr lang="en-US" altLang="zh-CN" sz="2400" b="1" smtClean="0">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sp>
        <p:nvSpPr>
          <p:cNvPr id="112" name="矩形 111"/>
          <p:cNvSpPr/>
          <p:nvPr/>
        </p:nvSpPr>
        <p:spPr>
          <a:xfrm>
            <a:off x="3276600" y="53811"/>
            <a:ext cx="3268844"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FE9B03"/>
                </a:solidFill>
                <a:effectLst>
                  <a:outerShdw blurRad="38100" dist="38100" dir="2700000" algn="tl">
                    <a:srgbClr val="000000"/>
                  </a:outerShdw>
                </a:effectLst>
                <a:uLnTx/>
                <a:uFillTx/>
                <a:latin typeface="Times New Roman"/>
                <a:ea typeface="宋体" panose="02010600030101010101" pitchFamily="2" charset="-122"/>
                <a:cs typeface="+mj-cs"/>
              </a:rPr>
              <a:t>Non-Pipelined Code</a:t>
            </a:r>
            <a:endParaRPr kumimoji="0" lang="zh-CN" altLang="en-US" sz="2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67719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up)">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37"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0901" y="608784"/>
            <a:ext cx="8882743" cy="487616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5740" y="128905"/>
            <a:ext cx="4571365" cy="460375"/>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5.3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EDMA3传输中数据块的组织</a:t>
            </a:r>
          </a:p>
        </p:txBody>
      </p:sp>
      <p:sp>
        <p:nvSpPr>
          <p:cNvPr id="4" name="文本框 3"/>
          <p:cNvSpPr txBox="1"/>
          <p:nvPr/>
        </p:nvSpPr>
        <p:spPr>
          <a:xfrm>
            <a:off x="316230" y="663575"/>
            <a:ext cx="8620125" cy="119888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rPr>
              <a:t>每一个EDMA3传输数据都可以看做一个三维结构的数据块，由Array、Frame、Block组成。数据块的大小由ACNT，BCNT，CCNT来描述。</a:t>
            </a:r>
          </a:p>
        </p:txBody>
      </p:sp>
      <p:pic>
        <p:nvPicPr>
          <p:cNvPr id="5" name="Picture 2"/>
          <p:cNvPicPr>
            <a:picLocks noChangeAspect="1" noChangeArrowheads="1"/>
          </p:cNvPicPr>
          <p:nvPr/>
        </p:nvPicPr>
        <p:blipFill>
          <a:blip r:embed="rId2" cstate="print"/>
          <a:srcRect/>
          <a:stretch>
            <a:fillRect/>
          </a:stretch>
        </p:blipFill>
        <p:spPr bwMode="auto">
          <a:xfrm>
            <a:off x="412485" y="2194996"/>
            <a:ext cx="8253217" cy="3631011"/>
          </a:xfrm>
          <a:prstGeom prst="rect">
            <a:avLst/>
          </a:prstGeom>
          <a:noFill/>
          <a:ln w="9525">
            <a:noFill/>
            <a:miter lim="800000"/>
            <a:headEnd/>
            <a:tailEnd/>
          </a:ln>
        </p:spPr>
      </p:pic>
      <p:sp>
        <p:nvSpPr>
          <p:cNvPr id="6" name="椭圆 5"/>
          <p:cNvSpPr/>
          <p:nvPr/>
        </p:nvSpPr>
        <p:spPr>
          <a:xfrm>
            <a:off x="1414417" y="2194996"/>
            <a:ext cx="1763486" cy="624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167708" y="5312665"/>
            <a:ext cx="3531325" cy="624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687456" y="3601430"/>
            <a:ext cx="2081349" cy="6244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3370" y="148590"/>
            <a:ext cx="3832225" cy="460375"/>
          </a:xfrm>
          <a:prstGeom prst="rect">
            <a:avLst/>
          </a:prstGeom>
          <a:noFill/>
        </p:spPr>
        <p:txBody>
          <a:bodyPr wrap="square" rtlCol="0" anchor="t">
            <a:spAutoFit/>
          </a:bodyPr>
          <a:lstStyle/>
          <a:p>
            <a:r>
              <a:rPr lang="en-US" altLang="zh-CN" sz="2400" dirty="0" smtClean="0">
                <a:latin typeface="微软雅黑" panose="020B0503020204020204" pitchFamily="34" charset="-122"/>
                <a:ea typeface="微软雅黑" panose="020B0503020204020204" pitchFamily="34" charset="-122"/>
              </a:rPr>
              <a:t>5.4 </a:t>
            </a:r>
            <a:r>
              <a:rPr lang="zh-CN" altLang="en-US" sz="2400" dirty="0">
                <a:latin typeface="微软雅黑" panose="020B0503020204020204" pitchFamily="34" charset="-122"/>
                <a:ea typeface="微软雅黑" panose="020B0503020204020204" pitchFamily="34" charset="-122"/>
              </a:rPr>
              <a:t>EDMA3的传输类型</a:t>
            </a:r>
          </a:p>
        </p:txBody>
      </p:sp>
      <p:graphicFrame>
        <p:nvGraphicFramePr>
          <p:cNvPr id="3" name="表格 2"/>
          <p:cNvGraphicFramePr/>
          <p:nvPr>
            <p:extLst>
              <p:ext uri="{D42A27DB-BD31-4B8C-83A1-F6EECF244321}">
                <p14:modId xmlns:p14="http://schemas.microsoft.com/office/powerpoint/2010/main" val="3288254447"/>
              </p:ext>
            </p:extLst>
          </p:nvPr>
        </p:nvGraphicFramePr>
        <p:xfrm>
          <a:off x="492125" y="608965"/>
          <a:ext cx="8479790" cy="3519340"/>
        </p:xfrm>
        <a:graphic>
          <a:graphicData uri="http://schemas.openxmlformats.org/drawingml/2006/table">
            <a:tbl>
              <a:tblPr firstRow="1" bandRow="1"/>
              <a:tblGrid>
                <a:gridCol w="1511632">
                  <a:extLst>
                    <a:ext uri="{9D8B030D-6E8A-4147-A177-3AD203B41FA5}">
                      <a16:colId xmlns:a16="http://schemas.microsoft.com/office/drawing/2014/main" val="20000"/>
                    </a:ext>
                  </a:extLst>
                </a:gridCol>
                <a:gridCol w="2932929">
                  <a:extLst>
                    <a:ext uri="{9D8B030D-6E8A-4147-A177-3AD203B41FA5}">
                      <a16:colId xmlns:a16="http://schemas.microsoft.com/office/drawing/2014/main" val="20001"/>
                    </a:ext>
                  </a:extLst>
                </a:gridCol>
                <a:gridCol w="2208697">
                  <a:extLst>
                    <a:ext uri="{9D8B030D-6E8A-4147-A177-3AD203B41FA5}">
                      <a16:colId xmlns:a16="http://schemas.microsoft.com/office/drawing/2014/main" val="20002"/>
                    </a:ext>
                  </a:extLst>
                </a:gridCol>
                <a:gridCol w="1826532">
                  <a:extLst>
                    <a:ext uri="{9D8B030D-6E8A-4147-A177-3AD203B41FA5}">
                      <a16:colId xmlns:a16="http://schemas.microsoft.com/office/drawing/2014/main" val="20003"/>
                    </a:ext>
                  </a:extLst>
                </a:gridCol>
              </a:tblGrid>
              <a:tr h="1075700">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buNone/>
                      </a:pPr>
                      <a:r>
                        <a:rPr lang="zh-CN" altLang="en-US" sz="2000" b="0" dirty="0">
                          <a:solidFill>
                            <a:srgbClr val="FFFF00"/>
                          </a:solidFill>
                          <a:latin typeface="微软雅黑" panose="020B0503020204020204" pitchFamily="34" charset="-122"/>
                          <a:ea typeface="微软雅黑" panose="020B0503020204020204" pitchFamily="34" charset="-122"/>
                        </a:rPr>
                        <a:t>传输类型</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buNone/>
                      </a:pPr>
                      <a:r>
                        <a:rPr lang="zh-CN" altLang="en-US" sz="2000" b="0" dirty="0">
                          <a:solidFill>
                            <a:srgbClr val="FFFF00"/>
                          </a:solidFill>
                          <a:latin typeface="微软雅黑" panose="020B0503020204020204" pitchFamily="34" charset="-122"/>
                          <a:ea typeface="微软雅黑" panose="020B0503020204020204" pitchFamily="34" charset="-122"/>
                        </a:rPr>
                        <a:t>每个同步事件传输的数据</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buNone/>
                      </a:pPr>
                      <a:r>
                        <a:rPr lang="zh-CN" altLang="en-US" sz="2000" b="0" dirty="0">
                          <a:solidFill>
                            <a:srgbClr val="FFFF00"/>
                          </a:solidFill>
                          <a:latin typeface="微软雅黑" panose="020B0503020204020204" pitchFamily="34" charset="-122"/>
                          <a:ea typeface="微软雅黑" panose="020B0503020204020204" pitchFamily="34" charset="-122"/>
                        </a:rPr>
                        <a:t>一个数据</a:t>
                      </a:r>
                      <a:r>
                        <a:rPr lang="zh-CN" altLang="en-US" sz="2000" b="0" dirty="0" smtClean="0">
                          <a:solidFill>
                            <a:srgbClr val="FFFF00"/>
                          </a:solidFill>
                          <a:latin typeface="微软雅黑" panose="020B0503020204020204" pitchFamily="34" charset="-122"/>
                          <a:ea typeface="微软雅黑" panose="020B0503020204020204" pitchFamily="34" charset="-122"/>
                        </a:rPr>
                        <a:t>块的大小</a:t>
                      </a:r>
                      <a:endParaRPr lang="zh-CN" altLang="en-US" sz="2000" b="0" dirty="0">
                        <a:solidFill>
                          <a:srgbClr val="FFFF00"/>
                        </a:solidFill>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buNone/>
                      </a:pPr>
                      <a:r>
                        <a:rPr lang="zh-CN" altLang="en-US" sz="2000" b="0" dirty="0">
                          <a:solidFill>
                            <a:srgbClr val="FFFF00"/>
                          </a:solidFill>
                          <a:latin typeface="微软雅黑" panose="020B0503020204020204" pitchFamily="34" charset="-122"/>
                          <a:ea typeface="微软雅黑" panose="020B0503020204020204" pitchFamily="34" charset="-122"/>
                          <a:sym typeface="+mn-ea"/>
                        </a:rPr>
                        <a:t>完成一个</a:t>
                      </a:r>
                      <a:r>
                        <a:rPr lang="zh-CN" altLang="en-US" sz="2000" b="0" dirty="0" smtClean="0">
                          <a:solidFill>
                            <a:srgbClr val="FFFF00"/>
                          </a:solidFill>
                          <a:latin typeface="微软雅黑" panose="020B0503020204020204" pitchFamily="34" charset="-122"/>
                          <a:ea typeface="微软雅黑" panose="020B0503020204020204" pitchFamily="34" charset="-122"/>
                          <a:sym typeface="+mn-ea"/>
                        </a:rPr>
                        <a:t>数据块传输需要的同步</a:t>
                      </a:r>
                      <a:r>
                        <a:rPr lang="zh-CN" altLang="en-US" sz="2000" b="0" dirty="0">
                          <a:solidFill>
                            <a:srgbClr val="FFFF00"/>
                          </a:solidFill>
                          <a:latin typeface="微软雅黑" panose="020B0503020204020204" pitchFamily="34" charset="-122"/>
                          <a:ea typeface="微软雅黑" panose="020B0503020204020204" pitchFamily="34" charset="-122"/>
                          <a:sym typeface="+mn-ea"/>
                        </a:rPr>
                        <a:t>事件数</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1036955">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342900" indent="-342900">
                        <a:buFont typeface="Arial" panose="020B0604020202020204" pitchFamily="34" charset="0"/>
                        <a:buChar char="•"/>
                      </a:pP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同步传输</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buNone/>
                      </a:pPr>
                      <a:r>
                        <a:rPr lang="zh-CN" altLang="en-US" sz="2400" b="0" dirty="0">
                          <a:latin typeface="宋体" panose="02010600030101010101" pitchFamily="2" charset="-122"/>
                          <a:ea typeface="宋体" panose="02010600030101010101" pitchFamily="2" charset="-122"/>
                        </a:rPr>
                        <a:t>传输一</a:t>
                      </a:r>
                      <a:r>
                        <a:rPr lang="zh-CN" altLang="en-US" sz="2400" b="0" dirty="0" smtClean="0">
                          <a:latin typeface="宋体" panose="02010600030101010101" pitchFamily="2" charset="-122"/>
                          <a:ea typeface="宋体" panose="02010600030101010101" pitchFamily="2" charset="-122"/>
                        </a:rPr>
                        <a:t>个</a:t>
                      </a:r>
                      <a:r>
                        <a:rPr lang="en-US" altLang="zh-CN" sz="2400" b="0" dirty="0" smtClean="0">
                          <a:latin typeface="宋体" panose="02010600030101010101" pitchFamily="2" charset="-122"/>
                          <a:ea typeface="宋体" panose="02010600030101010101" pitchFamily="2" charset="-122"/>
                        </a:rPr>
                        <a:t>Array</a:t>
                      </a:r>
                      <a:r>
                        <a:rPr lang="zh-CN" altLang="en-US" sz="2400" b="0" dirty="0" smtClean="0">
                          <a:latin typeface="宋体" panose="02010600030101010101" pitchFamily="2" charset="-122"/>
                          <a:ea typeface="宋体" panose="02010600030101010101" pitchFamily="2" charset="-122"/>
                        </a:rPr>
                        <a:t>的</a:t>
                      </a:r>
                      <a:r>
                        <a:rPr lang="zh-CN" altLang="en-US" sz="2400" b="0" dirty="0">
                          <a:latin typeface="宋体" panose="02010600030101010101" pitchFamily="2" charset="-122"/>
                          <a:ea typeface="宋体" panose="02010600030101010101" pitchFamily="2" charset="-122"/>
                        </a:rPr>
                        <a:t>一维数</a:t>
                      </a:r>
                      <a:r>
                        <a:rPr lang="zh-CN" altLang="en-US" sz="2400" b="0" dirty="0" smtClean="0">
                          <a:latin typeface="宋体" panose="02010600030101010101" pitchFamily="2" charset="-122"/>
                          <a:ea typeface="宋体" panose="02010600030101010101" pitchFamily="2" charset="-122"/>
                        </a:rPr>
                        <a:t>据，</a:t>
                      </a:r>
                      <a:r>
                        <a:rPr lang="en-US" altLang="zh-CN" sz="2400" b="0" dirty="0" smtClean="0">
                          <a:latin typeface="宋体" panose="02010600030101010101" pitchFamily="2" charset="-122"/>
                          <a:ea typeface="宋体" panose="02010600030101010101" pitchFamily="2" charset="-122"/>
                        </a:rPr>
                        <a:t>ACNT</a:t>
                      </a:r>
                      <a:r>
                        <a:rPr lang="zh-CN" altLang="en-US" sz="2400" b="0" dirty="0" smtClean="0">
                          <a:latin typeface="宋体" panose="02010600030101010101" pitchFamily="2" charset="-122"/>
                          <a:ea typeface="宋体" panose="02010600030101010101" pitchFamily="2" charset="-122"/>
                        </a:rPr>
                        <a:t>字节。</a:t>
                      </a:r>
                      <a:endParaRPr lang="zh-CN" altLang="en-US" sz="2400" b="0" dirty="0">
                        <a:latin typeface="宋体" panose="02010600030101010101" pitchFamily="2" charset="-122"/>
                        <a:ea typeface="宋体" panose="02010600030101010101" pitchFamily="2"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buNone/>
                      </a:pPr>
                      <a:r>
                        <a:rPr lang="en-US" altLang="zh-CN" sz="2400" b="0">
                          <a:latin typeface="宋体" panose="02010600030101010101" pitchFamily="2" charset="-122"/>
                          <a:ea typeface="宋体" panose="02010600030101010101" pitchFamily="2" charset="-122"/>
                        </a:rPr>
                        <a:t>ACNT x BCNT x CCNT (</a:t>
                      </a:r>
                      <a:r>
                        <a:rPr lang="zh-CN" altLang="en-US" sz="2400" b="0">
                          <a:latin typeface="宋体" panose="02010600030101010101" pitchFamily="2" charset="-122"/>
                          <a:ea typeface="宋体" panose="02010600030101010101" pitchFamily="2" charset="-122"/>
                        </a:rPr>
                        <a:t>字节</a:t>
                      </a:r>
                      <a:r>
                        <a:rPr lang="en-US" altLang="zh-CN" sz="2400" b="0">
                          <a:latin typeface="宋体" panose="02010600030101010101" pitchFamily="2" charset="-122"/>
                          <a:ea typeface="宋体" panose="02010600030101010101" pitchFamily="2" charset="-122"/>
                        </a:rPr>
                        <a: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buNone/>
                      </a:pPr>
                      <a:r>
                        <a:rPr lang="en-US" altLang="zh-CN" sz="2400" b="0">
                          <a:latin typeface="宋体" panose="02010600030101010101" pitchFamily="2" charset="-122"/>
                          <a:ea typeface="宋体" panose="02010600030101010101" pitchFamily="2" charset="-122"/>
                        </a:rPr>
                        <a:t>BCNT x CCNT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1"/>
                  </a:ext>
                </a:extLst>
              </a:tr>
              <a:tr h="1406685">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marL="342900" indent="-342900">
                        <a:buFont typeface="Arial" panose="020B0604020202020204" pitchFamily="34" charset="0"/>
                        <a:buChar char="•"/>
                      </a:pPr>
                      <a:r>
                        <a:rPr lang="en-US" altLang="zh-CN" sz="2400" b="0" dirty="0">
                          <a:latin typeface="宋体" panose="02010600030101010101" pitchFamily="2" charset="-122"/>
                          <a:ea typeface="宋体" panose="02010600030101010101" pitchFamily="2" charset="-122"/>
                        </a:rPr>
                        <a:t>AB-</a:t>
                      </a:r>
                      <a:r>
                        <a:rPr lang="zh-CN" altLang="en-US" sz="2400" b="0" dirty="0">
                          <a:latin typeface="宋体" panose="02010600030101010101" pitchFamily="2" charset="-122"/>
                          <a:ea typeface="宋体" panose="02010600030101010101" pitchFamily="2" charset="-122"/>
                        </a:rPr>
                        <a:t>同步传输</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buNone/>
                      </a:pPr>
                      <a:r>
                        <a:rPr lang="zh-CN" altLang="en-US" sz="2400" b="0" dirty="0">
                          <a:latin typeface="宋体" panose="02010600030101010101" pitchFamily="2" charset="-122"/>
                          <a:ea typeface="宋体" panose="02010600030101010101" pitchFamily="2" charset="-122"/>
                        </a:rPr>
                        <a:t>传输一个</a:t>
                      </a:r>
                      <a:r>
                        <a:rPr lang="en-US" altLang="zh-CN" sz="2400" b="0" dirty="0" smtClean="0">
                          <a:latin typeface="宋体" panose="02010600030101010101" pitchFamily="2" charset="-122"/>
                          <a:ea typeface="宋体" panose="02010600030101010101" pitchFamily="2" charset="-122"/>
                        </a:rPr>
                        <a:t>Frame</a:t>
                      </a:r>
                      <a:r>
                        <a:rPr lang="zh-CN" altLang="en-US" sz="2400" b="0" dirty="0" smtClean="0">
                          <a:latin typeface="宋体" panose="02010600030101010101" pitchFamily="2" charset="-122"/>
                          <a:ea typeface="宋体" panose="02010600030101010101" pitchFamily="2" charset="-122"/>
                        </a:rPr>
                        <a:t>的</a:t>
                      </a:r>
                      <a:r>
                        <a:rPr lang="zh-CN" altLang="en-US" sz="2400" b="0" dirty="0">
                          <a:latin typeface="宋体" panose="02010600030101010101" pitchFamily="2" charset="-122"/>
                          <a:ea typeface="宋体" panose="02010600030101010101" pitchFamily="2" charset="-122"/>
                        </a:rPr>
                        <a:t>二维数</a:t>
                      </a:r>
                      <a:r>
                        <a:rPr lang="zh-CN" altLang="en-US" sz="2400" b="0" dirty="0" smtClean="0">
                          <a:latin typeface="宋体" panose="02010600030101010101" pitchFamily="2" charset="-122"/>
                          <a:ea typeface="宋体" panose="02010600030101010101" pitchFamily="2" charset="-122"/>
                        </a:rPr>
                        <a:t>据，</a:t>
                      </a:r>
                      <a:r>
                        <a:rPr lang="en-US" altLang="zh-CN" sz="2400" b="0" dirty="0" smtClean="0">
                          <a:latin typeface="宋体" panose="02010600030101010101" pitchFamily="2" charset="-122"/>
                          <a:ea typeface="宋体" panose="02010600030101010101" pitchFamily="2" charset="-122"/>
                        </a:rPr>
                        <a:t>ACNT </a:t>
                      </a:r>
                      <a:r>
                        <a:rPr lang="en-US" altLang="zh-CN" sz="2400" b="0" dirty="0">
                          <a:latin typeface="宋体" panose="02010600030101010101" pitchFamily="2" charset="-122"/>
                          <a:ea typeface="宋体" panose="02010600030101010101" pitchFamily="2" charset="-122"/>
                        </a:rPr>
                        <a:t>x </a:t>
                      </a:r>
                      <a:r>
                        <a:rPr lang="en-US" altLang="zh-CN" sz="2400" b="0" dirty="0" smtClean="0">
                          <a:latin typeface="宋体" panose="02010600030101010101" pitchFamily="2" charset="-122"/>
                          <a:ea typeface="宋体" panose="02010600030101010101" pitchFamily="2" charset="-122"/>
                        </a:rPr>
                        <a:t>BCNT</a:t>
                      </a:r>
                      <a:r>
                        <a:rPr lang="zh-CN" altLang="en-US" sz="2400" b="0" dirty="0" smtClean="0">
                          <a:latin typeface="宋体" panose="02010600030101010101" pitchFamily="2" charset="-122"/>
                          <a:ea typeface="宋体" panose="02010600030101010101" pitchFamily="2" charset="-122"/>
                        </a:rPr>
                        <a:t>字节。</a:t>
                      </a:r>
                      <a:endParaRPr lang="zh-CN" altLang="en-US" sz="2400" b="0" dirty="0">
                        <a:latin typeface="宋体" panose="02010600030101010101" pitchFamily="2" charset="-122"/>
                        <a:ea typeface="宋体" panose="02010600030101010101" pitchFamily="2"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buNone/>
                      </a:pPr>
                      <a:r>
                        <a:rPr lang="en-US" altLang="zh-CN" sz="2400" b="0" dirty="0">
                          <a:latin typeface="宋体" panose="02010600030101010101" pitchFamily="2" charset="-122"/>
                          <a:ea typeface="宋体" panose="02010600030101010101" pitchFamily="2" charset="-122"/>
                          <a:sym typeface="+mn-ea"/>
                        </a:rPr>
                        <a:t>ACNT x BCNT x CCNT (</a:t>
                      </a:r>
                      <a:r>
                        <a:rPr lang="zh-CN" altLang="en-US" sz="2400" b="0" dirty="0">
                          <a:latin typeface="宋体" panose="02010600030101010101" pitchFamily="2" charset="-122"/>
                          <a:ea typeface="宋体" panose="02010600030101010101" pitchFamily="2" charset="-122"/>
                          <a:sym typeface="+mn-ea"/>
                        </a:rPr>
                        <a:t>字节</a:t>
                      </a:r>
                      <a:r>
                        <a:rPr lang="en-US" altLang="zh-CN" sz="2400" b="0" dirty="0">
                          <a:latin typeface="宋体" panose="02010600030101010101" pitchFamily="2" charset="-122"/>
                          <a:ea typeface="宋体" panose="02010600030101010101" pitchFamily="2" charset="-122"/>
                          <a:sym typeface="+mn-ea"/>
                        </a:rPr>
                        <a:t>)</a:t>
                      </a:r>
                    </a:p>
                    <a:p>
                      <a:pPr>
                        <a:buNone/>
                      </a:pPr>
                      <a:endParaRPr lang="zh-CN" altLang="en-US" sz="2400" b="0" dirty="0">
                        <a:latin typeface="宋体" panose="02010600030101010101" pitchFamily="2" charset="-122"/>
                        <a:ea typeface="宋体" panose="02010600030101010101" pitchFamily="2" charset="-122"/>
                        <a:sym typeface="+mn-ea"/>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buNone/>
                      </a:pPr>
                      <a:r>
                        <a:rPr lang="en-US" altLang="zh-CN" sz="2400" b="0" dirty="0">
                          <a:latin typeface="宋体" panose="02010600030101010101" pitchFamily="2" charset="-122"/>
                          <a:ea typeface="宋体" panose="02010600030101010101" pitchFamily="2" charset="-122"/>
                        </a:rPr>
                        <a:t>CCNT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lumMod val="40000"/>
                        <a:lumOff val="60000"/>
                      </a:srgbClr>
                    </a:solidFill>
                  </a:tcPr>
                </a:tc>
                <a:extLst>
                  <a:ext uri="{0D108BD9-81ED-4DB2-BD59-A6C34878D82A}">
                    <a16:rowId xmlns:a16="http://schemas.microsoft.com/office/drawing/2014/main" val="10002"/>
                  </a:ext>
                </a:extLst>
              </a:tr>
            </a:tbl>
          </a:graphicData>
        </a:graphic>
      </p:graphicFrame>
      <p:sp>
        <p:nvSpPr>
          <p:cNvPr id="4" name="文本框 3"/>
          <p:cNvSpPr txBox="1"/>
          <p:nvPr/>
        </p:nvSpPr>
        <p:spPr>
          <a:xfrm>
            <a:off x="23495" y="4233400"/>
            <a:ext cx="8948420" cy="101473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000" dirty="0">
                <a:solidFill>
                  <a:srgbClr val="FFC000"/>
                </a:solidFill>
                <a:latin typeface="微软雅黑" panose="020B0503020204020204" pitchFamily="34" charset="-122"/>
                <a:ea typeface="微软雅黑" panose="020B0503020204020204" pitchFamily="34" charset="-122"/>
              </a:rPr>
              <a:t>在A-同步传输中，每个同步事件引起ACNT字节的一维传输，或者说是一个</a:t>
            </a:r>
            <a:r>
              <a:rPr lang="en-US" altLang="zh-CN" sz="2000" dirty="0">
                <a:solidFill>
                  <a:srgbClr val="FFC000"/>
                </a:solidFill>
                <a:latin typeface="微软雅黑" panose="020B0503020204020204" pitchFamily="34" charset="-122"/>
                <a:ea typeface="微软雅黑" panose="020B0503020204020204" pitchFamily="34" charset="-122"/>
              </a:rPr>
              <a:t>Array</a:t>
            </a:r>
            <a:r>
              <a:rPr lang="zh-CN" altLang="en-US" sz="2000" dirty="0">
                <a:solidFill>
                  <a:srgbClr val="FFC000"/>
                </a:solidFill>
                <a:latin typeface="微软雅黑" panose="020B0503020204020204" pitchFamily="34" charset="-122"/>
                <a:ea typeface="微软雅黑" panose="020B0503020204020204" pitchFamily="34" charset="-122"/>
              </a:rPr>
              <a:t>的传输。每个事件</a:t>
            </a:r>
            <a:r>
              <a:rPr lang="en-US" altLang="zh-CN" sz="2000" dirty="0">
                <a:solidFill>
                  <a:srgbClr val="FFC000"/>
                </a:solidFill>
                <a:latin typeface="微软雅黑" panose="020B0503020204020204" pitchFamily="34" charset="-122"/>
                <a:ea typeface="微软雅黑" panose="020B0503020204020204" pitchFamily="34" charset="-122"/>
              </a:rPr>
              <a:t>/</a:t>
            </a:r>
            <a:r>
              <a:rPr lang="zh-CN" altLang="en-US" sz="2000" dirty="0">
                <a:solidFill>
                  <a:srgbClr val="FFC000"/>
                </a:solidFill>
                <a:latin typeface="微软雅黑" panose="020B0503020204020204" pitchFamily="34" charset="-122"/>
                <a:ea typeface="微软雅黑" panose="020B0503020204020204" pitchFamily="34" charset="-122"/>
              </a:rPr>
              <a:t>TR仅传递一个</a:t>
            </a:r>
            <a:r>
              <a:rPr lang="en-US" altLang="zh-CN" sz="2000" dirty="0">
                <a:solidFill>
                  <a:srgbClr val="FFC000"/>
                </a:solidFill>
                <a:latin typeface="微软雅黑" panose="020B0503020204020204" pitchFamily="34" charset="-122"/>
                <a:ea typeface="微软雅黑" panose="020B0503020204020204" pitchFamily="34" charset="-122"/>
              </a:rPr>
              <a:t>Array</a:t>
            </a:r>
            <a:r>
              <a:rPr lang="zh-CN" altLang="en-US" sz="2000" dirty="0">
                <a:solidFill>
                  <a:srgbClr val="FFC000"/>
                </a:solidFill>
                <a:latin typeface="微软雅黑" panose="020B0503020204020204" pitchFamily="34" charset="-122"/>
                <a:ea typeface="微软雅黑" panose="020B0503020204020204" pitchFamily="34" charset="-122"/>
              </a:rPr>
              <a:t>的传输信息。这样，完整地服务一个</a:t>
            </a:r>
            <a:r>
              <a:rPr lang="zh-CN" altLang="en-US" sz="2000" dirty="0" smtClean="0">
                <a:solidFill>
                  <a:srgbClr val="FFC000"/>
                </a:solidFill>
                <a:latin typeface="微软雅黑" panose="020B0503020204020204" pitchFamily="34" charset="-122"/>
                <a:ea typeface="微软雅黑" panose="020B0503020204020204" pitchFamily="34" charset="-122"/>
              </a:rPr>
              <a:t>PaRAM组，</a:t>
            </a:r>
            <a:r>
              <a:rPr lang="zh-CN" altLang="en-US" sz="2000" dirty="0">
                <a:solidFill>
                  <a:srgbClr val="FFC000"/>
                </a:solidFill>
                <a:latin typeface="微软雅黑" panose="020B0503020204020204" pitchFamily="34" charset="-122"/>
                <a:ea typeface="微软雅黑" panose="020B0503020204020204" pitchFamily="34" charset="-122"/>
              </a:rPr>
              <a:t>需要BCNT x CCNT个事件。</a:t>
            </a:r>
          </a:p>
        </p:txBody>
      </p:sp>
      <p:sp>
        <p:nvSpPr>
          <p:cNvPr id="5" name="文本框 4"/>
          <p:cNvSpPr txBox="1"/>
          <p:nvPr/>
        </p:nvSpPr>
        <p:spPr>
          <a:xfrm>
            <a:off x="0" y="5284772"/>
            <a:ext cx="9095105" cy="1323439"/>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000" dirty="0">
                <a:solidFill>
                  <a:srgbClr val="FFC000"/>
                </a:solidFill>
                <a:latin typeface="微软雅黑" panose="020B0503020204020204" pitchFamily="34" charset="-122"/>
                <a:ea typeface="微软雅黑" panose="020B0503020204020204" pitchFamily="34" charset="-122"/>
              </a:rPr>
              <a:t>在AB-同步传输中，每个EDMA3同步事件引起二维传输，或者说是一个</a:t>
            </a:r>
            <a:r>
              <a:rPr lang="en-US" altLang="zh-CN" sz="2000" dirty="0">
                <a:solidFill>
                  <a:srgbClr val="FFC000"/>
                </a:solidFill>
                <a:latin typeface="微软雅黑" panose="020B0503020204020204" pitchFamily="34" charset="-122"/>
                <a:ea typeface="微软雅黑" panose="020B0503020204020204" pitchFamily="34" charset="-122"/>
              </a:rPr>
              <a:t>Frame</a:t>
            </a:r>
            <a:r>
              <a:rPr lang="zh-CN" altLang="en-US" sz="2000" dirty="0">
                <a:solidFill>
                  <a:srgbClr val="FFC000"/>
                </a:solidFill>
                <a:latin typeface="微软雅黑" panose="020B0503020204020204" pitchFamily="34" charset="-122"/>
                <a:ea typeface="微软雅黑" panose="020B0503020204020204" pitchFamily="34" charset="-122"/>
              </a:rPr>
              <a:t>的传输。每个事件/TR包含有一个</a:t>
            </a:r>
            <a:r>
              <a:rPr lang="en-US" altLang="zh-CN" sz="2000" dirty="0">
                <a:solidFill>
                  <a:srgbClr val="FFC000"/>
                </a:solidFill>
                <a:latin typeface="微软雅黑" panose="020B0503020204020204" pitchFamily="34" charset="-122"/>
                <a:ea typeface="微软雅黑" panose="020B0503020204020204" pitchFamily="34" charset="-122"/>
              </a:rPr>
              <a:t>Frame</a:t>
            </a:r>
            <a:r>
              <a:rPr lang="zh-CN" altLang="en-US" sz="2000" dirty="0">
                <a:solidFill>
                  <a:srgbClr val="FFC000"/>
                </a:solidFill>
                <a:latin typeface="微软雅黑" panose="020B0503020204020204" pitchFamily="34" charset="-122"/>
                <a:ea typeface="微软雅黑" panose="020B0503020204020204" pitchFamily="34" charset="-122"/>
              </a:rPr>
              <a:t>（1个</a:t>
            </a:r>
            <a:r>
              <a:rPr lang="en-US" altLang="zh-CN" sz="2000" dirty="0">
                <a:solidFill>
                  <a:srgbClr val="FFC000"/>
                </a:solidFill>
                <a:latin typeface="微软雅黑" panose="020B0503020204020204" pitchFamily="34" charset="-122"/>
                <a:ea typeface="微软雅黑" panose="020B0503020204020204" pitchFamily="34" charset="-122"/>
              </a:rPr>
              <a:t>Frame</a:t>
            </a:r>
            <a:r>
              <a:rPr lang="zh-CN" altLang="en-US" sz="2000" dirty="0">
                <a:solidFill>
                  <a:srgbClr val="FFC000"/>
                </a:solidFill>
                <a:latin typeface="微软雅黑" panose="020B0503020204020204" pitchFamily="34" charset="-122"/>
                <a:ea typeface="微软雅黑" panose="020B0503020204020204" pitchFamily="34" charset="-122"/>
              </a:rPr>
              <a:t>有BCNT个</a:t>
            </a:r>
            <a:r>
              <a:rPr lang="en-US" altLang="zh-CN" sz="2000" dirty="0">
                <a:solidFill>
                  <a:srgbClr val="FFC000"/>
                </a:solidFill>
                <a:latin typeface="微软雅黑" panose="020B0503020204020204" pitchFamily="34" charset="-122"/>
                <a:ea typeface="微软雅黑" panose="020B0503020204020204" pitchFamily="34" charset="-122"/>
              </a:rPr>
              <a:t>Array</a:t>
            </a:r>
            <a:r>
              <a:rPr lang="zh-CN" altLang="en-US" sz="2000" dirty="0">
                <a:solidFill>
                  <a:srgbClr val="FFC000"/>
                </a:solidFill>
                <a:latin typeface="微软雅黑" panose="020B0503020204020204" pitchFamily="34" charset="-122"/>
                <a:ea typeface="微软雅黑" panose="020B0503020204020204" pitchFamily="34" charset="-122"/>
              </a:rPr>
              <a:t>，每个</a:t>
            </a:r>
            <a:r>
              <a:rPr lang="en-US" altLang="zh-CN" sz="2000" dirty="0">
                <a:solidFill>
                  <a:srgbClr val="FFC000"/>
                </a:solidFill>
                <a:latin typeface="微软雅黑" panose="020B0503020204020204" pitchFamily="34" charset="-122"/>
                <a:ea typeface="微软雅黑" panose="020B0503020204020204" pitchFamily="34" charset="-122"/>
              </a:rPr>
              <a:t>Array</a:t>
            </a:r>
            <a:r>
              <a:rPr lang="zh-CN" altLang="en-US" sz="2000" dirty="0">
                <a:solidFill>
                  <a:srgbClr val="FFC000"/>
                </a:solidFill>
                <a:latin typeface="微软雅黑" panose="020B0503020204020204" pitchFamily="34" charset="-122"/>
                <a:ea typeface="微软雅黑" panose="020B0503020204020204" pitchFamily="34" charset="-122"/>
              </a:rPr>
              <a:t>有ACNT字节）的信息。完整地服务一个</a:t>
            </a:r>
            <a:r>
              <a:rPr lang="zh-CN" altLang="en-US" sz="2000" dirty="0" smtClean="0">
                <a:solidFill>
                  <a:srgbClr val="FFC000"/>
                </a:solidFill>
                <a:latin typeface="微软雅黑" panose="020B0503020204020204" pitchFamily="34" charset="-122"/>
                <a:ea typeface="微软雅黑" panose="020B0503020204020204" pitchFamily="34" charset="-122"/>
              </a:rPr>
              <a:t>PaRAM组，</a:t>
            </a:r>
            <a:r>
              <a:rPr lang="zh-CN" altLang="en-US" sz="2000" dirty="0">
                <a:solidFill>
                  <a:srgbClr val="FFC000"/>
                </a:solidFill>
                <a:latin typeface="微软雅黑" panose="020B0503020204020204" pitchFamily="34" charset="-122"/>
                <a:ea typeface="微软雅黑" panose="020B0503020204020204" pitchFamily="34" charset="-122"/>
              </a:rPr>
              <a:t>需要CCNT个事件。</a:t>
            </a:r>
          </a:p>
        </p:txBody>
      </p:sp>
    </p:spTree>
    <p:extLst>
      <p:ext uri="{BB962C8B-B14F-4D97-AF65-F5344CB8AC3E}">
        <p14:creationId xmlns:p14="http://schemas.microsoft.com/office/powerpoint/2010/main" val="3964302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265" y="166052"/>
            <a:ext cx="2825115" cy="46037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A-同步传输举例</a:t>
            </a:r>
          </a:p>
        </p:txBody>
      </p:sp>
      <p:pic>
        <p:nvPicPr>
          <p:cNvPr id="3" name="图片 2"/>
          <p:cNvPicPr>
            <a:picLocks noChangeAspect="1"/>
          </p:cNvPicPr>
          <p:nvPr/>
        </p:nvPicPr>
        <p:blipFill>
          <a:blip r:embed="rId2"/>
          <a:stretch>
            <a:fillRect/>
          </a:stretch>
        </p:blipFill>
        <p:spPr>
          <a:xfrm>
            <a:off x="4664710" y="448945"/>
            <a:ext cx="4479290" cy="3013710"/>
          </a:xfrm>
          <a:prstGeom prst="rect">
            <a:avLst/>
          </a:prstGeom>
        </p:spPr>
      </p:pic>
      <p:sp>
        <p:nvSpPr>
          <p:cNvPr id="4" name="文本框 3"/>
          <p:cNvSpPr txBox="1"/>
          <p:nvPr/>
        </p:nvSpPr>
        <p:spPr>
          <a:xfrm>
            <a:off x="4751666" y="79613"/>
            <a:ext cx="4305377" cy="369332"/>
          </a:xfrm>
          <a:prstGeom prst="rect">
            <a:avLst/>
          </a:prstGeom>
          <a:noFill/>
        </p:spPr>
        <p:txBody>
          <a:bodyPr wrap="square" rtlCol="0" anchor="t">
            <a:spAutoFit/>
          </a:bodyPr>
          <a:lstStyle/>
          <a:p>
            <a:r>
              <a:rPr lang="zh-CN" altLang="en-US" dirty="0">
                <a:solidFill>
                  <a:srgbClr val="FFC000"/>
                </a:solidFill>
              </a:rPr>
              <a:t>ACNT = n, BCNT = 4</a:t>
            </a:r>
            <a:r>
              <a:rPr lang="zh-CN" altLang="en-US" dirty="0" smtClean="0">
                <a:solidFill>
                  <a:srgbClr val="FFC000"/>
                </a:solidFill>
              </a:rPr>
              <a:t>, </a:t>
            </a:r>
            <a:r>
              <a:rPr lang="zh-CN" altLang="en-US" dirty="0">
                <a:solidFill>
                  <a:srgbClr val="FFC000"/>
                </a:solidFill>
              </a:rPr>
              <a:t>CCNT = 3</a:t>
            </a:r>
          </a:p>
        </p:txBody>
      </p:sp>
      <p:sp>
        <p:nvSpPr>
          <p:cNvPr id="5" name="文本框 4"/>
          <p:cNvSpPr txBox="1"/>
          <p:nvPr/>
        </p:nvSpPr>
        <p:spPr>
          <a:xfrm>
            <a:off x="184104" y="644207"/>
            <a:ext cx="4430395" cy="2306955"/>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rPr>
              <a:t>假设EDMA3搬移的是一片连续的内存。</a:t>
            </a:r>
          </a:p>
          <a:p>
            <a:r>
              <a:rPr lang="zh-CN" altLang="en-US" sz="2400" dirty="0">
                <a:latin typeface="宋体" panose="02010600030101010101" pitchFamily="2" charset="-122"/>
                <a:ea typeface="宋体" panose="02010600030101010101" pitchFamily="2" charset="-122"/>
                <a:sym typeface="+mn-ea"/>
              </a:rPr>
              <a:t>ACNT = </a:t>
            </a:r>
            <a:r>
              <a:rPr lang="en-US" altLang="zh-CN" sz="2400" dirty="0">
                <a:latin typeface="宋体" panose="02010600030101010101" pitchFamily="2" charset="-122"/>
                <a:ea typeface="宋体" panose="02010600030101010101" pitchFamily="2" charset="-122"/>
                <a:sym typeface="+mn-ea"/>
              </a:rPr>
              <a:t>n</a:t>
            </a:r>
            <a:r>
              <a:rPr lang="zh-CN" altLang="en-US" sz="2400" dirty="0">
                <a:latin typeface="宋体" panose="02010600030101010101" pitchFamily="2" charset="-122"/>
                <a:ea typeface="宋体" panose="02010600030101010101" pitchFamily="2" charset="-122"/>
                <a:sym typeface="+mn-ea"/>
              </a:rPr>
              <a:t>，BCNT =</a:t>
            </a:r>
            <a:r>
              <a:rPr lang="en-US" altLang="zh-CN" sz="2400" dirty="0">
                <a:latin typeface="宋体" panose="02010600030101010101" pitchFamily="2" charset="-122"/>
                <a:ea typeface="宋体" panose="02010600030101010101" pitchFamily="2" charset="-122"/>
                <a:sym typeface="+mn-ea"/>
              </a:rPr>
              <a:t>4</a:t>
            </a:r>
            <a:r>
              <a:rPr lang="zh-CN" altLang="en-US" sz="2400" dirty="0">
                <a:latin typeface="宋体" panose="02010600030101010101" pitchFamily="2" charset="-122"/>
                <a:ea typeface="宋体" panose="02010600030101010101" pitchFamily="2" charset="-122"/>
                <a:sym typeface="+mn-ea"/>
              </a:rPr>
              <a:t>，CCNT =</a:t>
            </a:r>
            <a:r>
              <a:rPr lang="en-US" altLang="zh-CN" sz="2400" dirty="0">
                <a:latin typeface="宋体" panose="02010600030101010101" pitchFamily="2" charset="-122"/>
                <a:ea typeface="宋体" panose="02010600030101010101" pitchFamily="2" charset="-122"/>
                <a:sym typeface="+mn-ea"/>
              </a:rPr>
              <a:t>3</a:t>
            </a:r>
          </a:p>
          <a:p>
            <a:r>
              <a:rPr lang="zh-CN" altLang="en-US" sz="2400" dirty="0">
                <a:latin typeface="宋体" panose="02010600030101010101" pitchFamily="2" charset="-122"/>
                <a:ea typeface="宋体" panose="02010600030101010101" pitchFamily="2" charset="-122"/>
              </a:rPr>
              <a:t>SRCBIDX =</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，DSTBIDX =</a:t>
            </a:r>
            <a:r>
              <a:rPr lang="en-US" altLang="zh-CN" sz="2400" dirty="0">
                <a:latin typeface="宋体" panose="02010600030101010101" pitchFamily="2" charset="-122"/>
                <a:ea typeface="宋体" panose="02010600030101010101" pitchFamily="2" charset="-122"/>
              </a:rPr>
              <a:t>n</a:t>
            </a:r>
          </a:p>
          <a:p>
            <a:r>
              <a:rPr lang="zh-CN" altLang="en-US" sz="2400" dirty="0">
                <a:latin typeface="宋体" panose="02010600030101010101" pitchFamily="2" charset="-122"/>
                <a:ea typeface="宋体" panose="02010600030101010101" pitchFamily="2" charset="-122"/>
              </a:rPr>
              <a:t>SRCCIDX =</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，DSTCIDX =</a:t>
            </a:r>
            <a:r>
              <a:rPr lang="en-US" altLang="zh-CN" sz="2400" dirty="0">
                <a:latin typeface="宋体" panose="02010600030101010101" pitchFamily="2" charset="-122"/>
                <a:ea typeface="宋体" panose="02010600030101010101" pitchFamily="2" charset="-122"/>
              </a:rPr>
              <a:t>n</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同步事件数 =</a:t>
            </a:r>
            <a:r>
              <a:rPr lang="en-US" altLang="zh-CN" sz="2400" dirty="0">
                <a:latin typeface="宋体" panose="02010600030101010101" pitchFamily="2" charset="-122"/>
                <a:ea typeface="宋体" panose="02010600030101010101" pitchFamily="2" charset="-122"/>
              </a:rPr>
              <a:t>12</a:t>
            </a:r>
          </a:p>
        </p:txBody>
      </p:sp>
      <p:grpSp>
        <p:nvGrpSpPr>
          <p:cNvPr id="6" name="组合 5"/>
          <p:cNvGrpSpPr/>
          <p:nvPr/>
        </p:nvGrpSpPr>
        <p:grpSpPr>
          <a:xfrm>
            <a:off x="4403473" y="3741469"/>
            <a:ext cx="4636024" cy="2030730"/>
            <a:chOff x="-254" y="2135"/>
            <a:chExt cx="9140" cy="3198"/>
          </a:xfrm>
        </p:grpSpPr>
        <p:sp>
          <p:nvSpPr>
            <p:cNvPr id="7" name="文本框 6"/>
            <p:cNvSpPr txBox="1"/>
            <p:nvPr/>
          </p:nvSpPr>
          <p:spPr>
            <a:xfrm>
              <a:off x="2976" y="2135"/>
              <a:ext cx="5238" cy="580"/>
            </a:xfrm>
            <a:prstGeom prst="rect">
              <a:avLst/>
            </a:prstGeom>
            <a:noFill/>
          </p:spPr>
          <p:txBody>
            <a:bodyPr wrap="square" rtlCol="0">
              <a:spAutoFit/>
            </a:bodyPr>
            <a:lstStyle/>
            <a:p>
              <a:pPr algn="l"/>
              <a:r>
                <a:rPr lang="zh-CN" altLang="en-US" dirty="0">
                  <a:latin typeface="微软雅黑" panose="020B0503020204020204" charset="-122"/>
                  <a:ea typeface="微软雅黑" panose="020B0503020204020204" charset="-122"/>
                </a:rPr>
                <a:t>源地址</a:t>
              </a:r>
              <a:r>
                <a:rPr lang="zh-CN" altLang="en-US" dirty="0">
                  <a:solidFill>
                    <a:srgbClr val="FFC000"/>
                  </a:solidFill>
                  <a:latin typeface="微软雅黑" panose="020B0503020204020204" charset="-122"/>
                  <a:ea typeface="微软雅黑" panose="020B0503020204020204" charset="-122"/>
                </a:rPr>
                <a:t>B</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：SRCBIDX</a:t>
              </a:r>
              <a:endParaRPr lang="zh-CN" altLang="en-US" dirty="0">
                <a:latin typeface="微软雅黑" panose="020B0503020204020204" charset="-122"/>
                <a:ea typeface="微软雅黑" panose="020B0503020204020204" charset="-122"/>
              </a:endParaRPr>
            </a:p>
          </p:txBody>
        </p:sp>
        <p:sp>
          <p:nvSpPr>
            <p:cNvPr id="8" name="文本框 7"/>
            <p:cNvSpPr txBox="1"/>
            <p:nvPr/>
          </p:nvSpPr>
          <p:spPr>
            <a:xfrm>
              <a:off x="2981" y="3946"/>
              <a:ext cx="5722" cy="58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目标地址</a:t>
              </a:r>
              <a:r>
                <a:rPr lang="zh-CN" altLang="en-US" dirty="0">
                  <a:solidFill>
                    <a:srgbClr val="FFC000"/>
                  </a:solidFill>
                  <a:latin typeface="微软雅黑" panose="020B0503020204020204" charset="-122"/>
                  <a:ea typeface="微软雅黑" panose="020B0503020204020204" charset="-122"/>
                </a:rPr>
                <a:t>B</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：DSTBIDX </a:t>
              </a:r>
              <a:endParaRPr lang="zh-CN" altLang="en-US" dirty="0">
                <a:latin typeface="微软雅黑" panose="020B0503020204020204" charset="-122"/>
                <a:ea typeface="微软雅黑" panose="020B0503020204020204" charset="-122"/>
              </a:endParaRPr>
            </a:p>
          </p:txBody>
        </p:sp>
        <p:sp>
          <p:nvSpPr>
            <p:cNvPr id="9" name="文本框 8"/>
            <p:cNvSpPr txBox="1"/>
            <p:nvPr/>
          </p:nvSpPr>
          <p:spPr>
            <a:xfrm>
              <a:off x="2981" y="2942"/>
              <a:ext cx="5596" cy="58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源地址</a:t>
              </a:r>
              <a:r>
                <a:rPr lang="zh-CN" altLang="en-US" dirty="0">
                  <a:solidFill>
                    <a:srgbClr val="FFC000"/>
                  </a:solidFill>
                  <a:latin typeface="微软雅黑" panose="020B0503020204020204" charset="-122"/>
                  <a:ea typeface="微软雅黑" panose="020B0503020204020204" charset="-122"/>
                </a:rPr>
                <a:t>C</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：SRCCIDX  </a:t>
              </a:r>
              <a:endParaRPr lang="zh-CN" altLang="en-US" dirty="0">
                <a:latin typeface="微软雅黑" panose="020B0503020204020204" charset="-122"/>
                <a:ea typeface="微软雅黑" panose="020B0503020204020204" charset="-122"/>
              </a:endParaRPr>
            </a:p>
          </p:txBody>
        </p:sp>
        <p:sp>
          <p:nvSpPr>
            <p:cNvPr id="10" name="文本框 9"/>
            <p:cNvSpPr txBox="1"/>
            <p:nvPr/>
          </p:nvSpPr>
          <p:spPr>
            <a:xfrm>
              <a:off x="2963" y="4753"/>
              <a:ext cx="5923" cy="58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目标地址</a:t>
              </a:r>
              <a:r>
                <a:rPr lang="zh-CN" altLang="en-US" dirty="0">
                  <a:solidFill>
                    <a:srgbClr val="FFC000"/>
                  </a:solidFill>
                  <a:latin typeface="微软雅黑" panose="020B0503020204020204" charset="-122"/>
                  <a:ea typeface="微软雅黑" panose="020B0503020204020204" charset="-122"/>
                </a:rPr>
                <a:t>C</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：DSTCIDX</a:t>
              </a:r>
              <a:endParaRPr lang="zh-CN" altLang="en-US" dirty="0">
                <a:latin typeface="微软雅黑" panose="020B0503020204020204" charset="-122"/>
                <a:ea typeface="微软雅黑" panose="020B0503020204020204" charset="-122"/>
              </a:endParaRPr>
            </a:p>
          </p:txBody>
        </p:sp>
        <p:sp>
          <p:nvSpPr>
            <p:cNvPr id="11" name="左大括号 10"/>
            <p:cNvSpPr/>
            <p:nvPr/>
          </p:nvSpPr>
          <p:spPr>
            <a:xfrm>
              <a:off x="2731" y="2135"/>
              <a:ext cx="232" cy="1387"/>
            </a:xfrm>
            <a:prstGeom prst="leftBrace">
              <a:avLst>
                <a:gd name="adj1" fmla="val 8333"/>
                <a:gd name="adj2" fmla="val 50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nvSpPr>
          <p:spPr>
            <a:xfrm>
              <a:off x="-254" y="4351"/>
              <a:ext cx="3370" cy="576"/>
            </a:xfrm>
            <a:prstGeom prst="rect">
              <a:avLst/>
            </a:prstGeom>
            <a:ln>
              <a:noFill/>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Autofit/>
            </a:bodyPr>
            <a:lstStyle/>
            <a:p>
              <a:pPr lvl="0" algn="ctr"/>
              <a:r>
                <a:rPr lang="zh-CN" altLang="en-US" dirty="0">
                  <a:latin typeface="微软雅黑" panose="020B0503020204020204" charset="-122"/>
                  <a:ea typeface="微软雅黑" panose="020B0503020204020204" charset="-122"/>
                  <a:sym typeface="+mn-ea"/>
                </a:rPr>
                <a:t>目标地址区域</a:t>
              </a:r>
            </a:p>
          </p:txBody>
        </p:sp>
        <p:sp>
          <p:nvSpPr>
            <p:cNvPr id="13" name="左大括号 12"/>
            <p:cNvSpPr/>
            <p:nvPr/>
          </p:nvSpPr>
          <p:spPr>
            <a:xfrm>
              <a:off x="2744" y="3946"/>
              <a:ext cx="232" cy="1387"/>
            </a:xfrm>
            <a:prstGeom prst="leftBrace">
              <a:avLst>
                <a:gd name="adj1" fmla="val 8333"/>
                <a:gd name="adj2" fmla="val 50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08" y="2538"/>
              <a:ext cx="2623" cy="582"/>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源地址区域</a:t>
              </a:r>
            </a:p>
          </p:txBody>
        </p:sp>
      </p:grpSp>
      <p:sp>
        <p:nvSpPr>
          <p:cNvPr id="15" name="文本框 14"/>
          <p:cNvSpPr txBox="1"/>
          <p:nvPr/>
        </p:nvSpPr>
        <p:spPr>
          <a:xfrm>
            <a:off x="118110" y="3079750"/>
            <a:ext cx="4428924" cy="1323439"/>
          </a:xfrm>
          <a:prstGeom prst="rect">
            <a:avLst/>
          </a:prstGeom>
          <a:solidFill>
            <a:srgbClr val="0070C0"/>
          </a:solidFill>
          <a:ln>
            <a:solidFill>
              <a:schemeClr val="accent1"/>
            </a:solidFill>
          </a:ln>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每一个</a:t>
            </a:r>
            <a:r>
              <a:rPr lang="en-US" altLang="zh-CN" sz="2000" dirty="0">
                <a:latin typeface="微软雅黑" panose="020B0503020204020204" pitchFamily="34" charset="-122"/>
                <a:ea typeface="微软雅黑" panose="020B0503020204020204" pitchFamily="34" charset="-122"/>
              </a:rPr>
              <a:t>Array</a:t>
            </a:r>
            <a:r>
              <a:rPr lang="zh-CN" altLang="en-US" sz="2000" dirty="0">
                <a:latin typeface="微软雅黑" panose="020B0503020204020204" pitchFamily="34" charset="-122"/>
                <a:ea typeface="微软雅黑" panose="020B0503020204020204" pitchFamily="34" charset="-122"/>
              </a:rPr>
              <a:t>由</a:t>
            </a:r>
            <a:r>
              <a:rPr lang="zh-CN" altLang="en-US" sz="2000" dirty="0">
                <a:solidFill>
                  <a:srgbClr val="FFFF00"/>
                </a:solidFill>
                <a:latin typeface="微软雅黑" panose="020B0503020204020204" pitchFamily="34" charset="-122"/>
                <a:ea typeface="微软雅黑" panose="020B0503020204020204" pitchFamily="34" charset="-122"/>
              </a:rPr>
              <a:t>SRCBIDX</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DSTBIDX</a:t>
            </a:r>
            <a:r>
              <a:rPr lang="zh-CN" altLang="en-US" sz="2000" dirty="0">
                <a:latin typeface="微软雅黑" panose="020B0503020204020204" pitchFamily="34" charset="-122"/>
                <a:ea typeface="微软雅黑" panose="020B0503020204020204" pitchFamily="34" charset="-122"/>
              </a:rPr>
              <a:t>定位。</a:t>
            </a:r>
            <a:r>
              <a:rPr lang="zh-CN" altLang="en-US" sz="2000" dirty="0">
                <a:solidFill>
                  <a:srgbClr val="FFFF00"/>
                </a:solidFill>
                <a:latin typeface="微软雅黑" panose="020B0503020204020204" pitchFamily="34" charset="-122"/>
                <a:ea typeface="微软雅黑" panose="020B0503020204020204" pitchFamily="34" charset="-122"/>
              </a:rPr>
              <a:t>在一个</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传输完成后，将</a:t>
            </a:r>
            <a:r>
              <a:rPr lang="en-US" altLang="zh-CN" sz="2000" dirty="0">
                <a:solidFill>
                  <a:srgbClr val="FFFF00"/>
                </a:solidFill>
                <a:latin typeface="微软雅黑" panose="020B0503020204020204" pitchFamily="34" charset="-122"/>
                <a:ea typeface="微软雅黑" panose="020B0503020204020204" pitchFamily="34" charset="-122"/>
              </a:rPr>
              <a:t>BIDX</a:t>
            </a:r>
            <a:r>
              <a:rPr lang="zh-CN" altLang="en-US" sz="2000" dirty="0">
                <a:solidFill>
                  <a:srgbClr val="FFFF00"/>
                </a:solidFill>
                <a:latin typeface="微软雅黑" panose="020B0503020204020204" pitchFamily="34" charset="-122"/>
                <a:ea typeface="微软雅黑" panose="020B0503020204020204" pitchFamily="34" charset="-122"/>
              </a:rPr>
              <a:t>加到当前</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的起始地址，得到下一个</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的首地址。</a:t>
            </a:r>
          </a:p>
        </p:txBody>
      </p:sp>
      <p:sp>
        <p:nvSpPr>
          <p:cNvPr id="16" name="文本框 15"/>
          <p:cNvSpPr txBox="1"/>
          <p:nvPr/>
        </p:nvSpPr>
        <p:spPr>
          <a:xfrm>
            <a:off x="71121" y="4594860"/>
            <a:ext cx="4436856" cy="1631216"/>
          </a:xfrm>
          <a:prstGeom prst="rect">
            <a:avLst/>
          </a:prstGeom>
          <a:solidFill>
            <a:srgbClr val="0070C0"/>
          </a:solidFill>
          <a:ln>
            <a:solidFill>
              <a:schemeClr val="accent1"/>
            </a:solidFill>
          </a:ln>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每一个</a:t>
            </a:r>
            <a:r>
              <a:rPr lang="en-US" altLang="zh-CN" sz="2000" dirty="0">
                <a:latin typeface="微软雅黑" panose="020B0503020204020204" pitchFamily="34" charset="-122"/>
                <a:ea typeface="微软雅黑" panose="020B0503020204020204" pitchFamily="34" charset="-122"/>
              </a:rPr>
              <a:t>Frame</a:t>
            </a:r>
            <a:r>
              <a:rPr lang="zh-CN" altLang="en-US" sz="2000" dirty="0">
                <a:latin typeface="微软雅黑" panose="020B0503020204020204" pitchFamily="34" charset="-122"/>
                <a:ea typeface="微软雅黑" panose="020B0503020204020204" pitchFamily="34" charset="-122"/>
              </a:rPr>
              <a:t>由</a:t>
            </a:r>
            <a:r>
              <a:rPr lang="zh-CN" altLang="en-US" sz="2000" dirty="0">
                <a:solidFill>
                  <a:srgbClr val="FFFF00"/>
                </a:solidFill>
                <a:latin typeface="微软雅黑" panose="020B0503020204020204" pitchFamily="34" charset="-122"/>
                <a:ea typeface="微软雅黑" panose="020B0503020204020204" pitchFamily="34" charset="-122"/>
              </a:rPr>
              <a:t>SRCCIDX</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DSTCIDX</a:t>
            </a:r>
            <a:r>
              <a:rPr lang="zh-CN" altLang="en-US" sz="2000" dirty="0">
                <a:latin typeface="微软雅黑" panose="020B0503020204020204" pitchFamily="34" charset="-122"/>
                <a:ea typeface="微软雅黑" panose="020B0503020204020204" pitchFamily="34" charset="-122"/>
              </a:rPr>
              <a:t>定位。</a:t>
            </a:r>
            <a:r>
              <a:rPr lang="zh-CN" altLang="en-US" sz="2000" dirty="0">
                <a:solidFill>
                  <a:srgbClr val="FFFF00"/>
                </a:solidFill>
                <a:latin typeface="微软雅黑" panose="020B0503020204020204" pitchFamily="34" charset="-122"/>
                <a:ea typeface="微软雅黑" panose="020B0503020204020204" pitchFamily="34" charset="-122"/>
              </a:rPr>
              <a:t>在一个</a:t>
            </a:r>
            <a:r>
              <a:rPr lang="en-US" altLang="zh-CN" sz="2000" dirty="0">
                <a:solidFill>
                  <a:srgbClr val="FFFF00"/>
                </a:solidFill>
                <a:latin typeface="微软雅黑" panose="020B0503020204020204" pitchFamily="34" charset="-122"/>
                <a:ea typeface="微软雅黑" panose="020B0503020204020204" pitchFamily="34" charset="-122"/>
              </a:rPr>
              <a:t>Frame</a:t>
            </a:r>
            <a:r>
              <a:rPr lang="zh-CN" altLang="en-US" sz="2000" dirty="0">
                <a:solidFill>
                  <a:srgbClr val="FFFF00"/>
                </a:solidFill>
                <a:latin typeface="微软雅黑" panose="020B0503020204020204" pitchFamily="34" charset="-122"/>
                <a:ea typeface="微软雅黑" panose="020B0503020204020204" pitchFamily="34" charset="-122"/>
              </a:rPr>
              <a:t>完成后，把SRCCIDX/DSTCIDX加到当前</a:t>
            </a:r>
            <a:r>
              <a:rPr lang="en-US" altLang="zh-CN" sz="2000" dirty="0">
                <a:solidFill>
                  <a:srgbClr val="FFFF00"/>
                </a:solidFill>
                <a:latin typeface="微软雅黑" panose="020B0503020204020204" pitchFamily="34" charset="-122"/>
                <a:ea typeface="微软雅黑" panose="020B0503020204020204" pitchFamily="34" charset="-122"/>
              </a:rPr>
              <a:t>Frame</a:t>
            </a:r>
            <a:r>
              <a:rPr lang="zh-CN" altLang="en-US" sz="2000" dirty="0">
                <a:solidFill>
                  <a:srgbClr val="FFFF00"/>
                </a:solidFill>
                <a:latin typeface="微软雅黑" panose="020B0503020204020204" pitchFamily="34" charset="-122"/>
                <a:ea typeface="微软雅黑" panose="020B0503020204020204" pitchFamily="34" charset="-122"/>
              </a:rPr>
              <a:t>的最后一个</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的起始地址，得到下一个的</a:t>
            </a:r>
            <a:r>
              <a:rPr lang="en-US" altLang="zh-CN" sz="2000" dirty="0">
                <a:solidFill>
                  <a:srgbClr val="FFFF00"/>
                </a:solidFill>
                <a:latin typeface="微软雅黑" panose="020B0503020204020204" pitchFamily="34" charset="-122"/>
                <a:ea typeface="微软雅黑" panose="020B0503020204020204" pitchFamily="34" charset="-122"/>
              </a:rPr>
              <a:t>Frame</a:t>
            </a:r>
            <a:r>
              <a:rPr lang="zh-CN" altLang="en-US" sz="2000" dirty="0">
                <a:solidFill>
                  <a:srgbClr val="FFFF00"/>
                </a:solidFill>
                <a:latin typeface="微软雅黑" panose="020B0503020204020204" pitchFamily="34" charset="-122"/>
                <a:ea typeface="微软雅黑" panose="020B0503020204020204" pitchFamily="34" charset="-122"/>
              </a:rPr>
              <a:t>的首地址。</a:t>
            </a:r>
          </a:p>
        </p:txBody>
      </p:sp>
    </p:spTree>
    <p:extLst>
      <p:ext uri="{BB962C8B-B14F-4D97-AF65-F5344CB8AC3E}">
        <p14:creationId xmlns:p14="http://schemas.microsoft.com/office/powerpoint/2010/main" val="965830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5745" y="220345"/>
            <a:ext cx="2921000" cy="46037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AB-同步传输举例</a:t>
            </a:r>
          </a:p>
        </p:txBody>
      </p:sp>
      <p:pic>
        <p:nvPicPr>
          <p:cNvPr id="3" name="图片 2"/>
          <p:cNvPicPr>
            <a:picLocks noChangeAspect="1"/>
          </p:cNvPicPr>
          <p:nvPr/>
        </p:nvPicPr>
        <p:blipFill>
          <a:blip r:embed="rId2"/>
          <a:stretch>
            <a:fillRect/>
          </a:stretch>
        </p:blipFill>
        <p:spPr>
          <a:xfrm>
            <a:off x="4349932" y="573026"/>
            <a:ext cx="4794068" cy="2976941"/>
          </a:xfrm>
          <a:prstGeom prst="rect">
            <a:avLst/>
          </a:prstGeom>
        </p:spPr>
      </p:pic>
      <p:sp>
        <p:nvSpPr>
          <p:cNvPr id="4" name="文本框 3"/>
          <p:cNvSpPr txBox="1"/>
          <p:nvPr/>
        </p:nvSpPr>
        <p:spPr>
          <a:xfrm>
            <a:off x="4441371" y="113711"/>
            <a:ext cx="3762829" cy="368300"/>
          </a:xfrm>
          <a:prstGeom prst="rect">
            <a:avLst/>
          </a:prstGeom>
          <a:noFill/>
        </p:spPr>
        <p:txBody>
          <a:bodyPr wrap="square" rtlCol="0" anchor="t">
            <a:spAutoFit/>
          </a:bodyPr>
          <a:lstStyle/>
          <a:p>
            <a:r>
              <a:rPr lang="zh-CN" altLang="en-US" dirty="0">
                <a:solidFill>
                  <a:srgbClr val="FFC000"/>
                </a:solidFill>
              </a:rPr>
              <a:t>ACNT = n, BCNT = 4, CCNT = 3</a:t>
            </a:r>
          </a:p>
        </p:txBody>
      </p:sp>
      <p:sp>
        <p:nvSpPr>
          <p:cNvPr id="5" name="文本框 4"/>
          <p:cNvSpPr txBox="1"/>
          <p:nvPr/>
        </p:nvSpPr>
        <p:spPr>
          <a:xfrm>
            <a:off x="137340" y="657183"/>
            <a:ext cx="4304031" cy="2308324"/>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rPr>
              <a:t>假设EDMA3搬移的是一片连续的</a:t>
            </a:r>
            <a:r>
              <a:rPr lang="zh-CN" altLang="en-US" sz="2400" dirty="0" smtClean="0">
                <a:latin typeface="宋体" panose="02010600030101010101" pitchFamily="2" charset="-122"/>
                <a:ea typeface="宋体" panose="02010600030101010101" pitchFamily="2" charset="-122"/>
              </a:rPr>
              <a:t>内存。</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sym typeface="+mn-ea"/>
              </a:rPr>
              <a:t>ACNT = n，BCNT </a:t>
            </a:r>
            <a:r>
              <a:rPr lang="zh-CN" altLang="en-US" sz="2400" dirty="0" smtClean="0">
                <a:latin typeface="宋体" panose="02010600030101010101" pitchFamily="2" charset="-122"/>
                <a:ea typeface="宋体" panose="02010600030101010101" pitchFamily="2" charset="-122"/>
                <a:sym typeface="+mn-ea"/>
              </a:rPr>
              <a:t>=4</a:t>
            </a:r>
            <a:r>
              <a:rPr lang="zh-CN" altLang="en-US" sz="2400" dirty="0">
                <a:latin typeface="宋体" panose="02010600030101010101" pitchFamily="2" charset="-122"/>
                <a:ea typeface="宋体" panose="02010600030101010101" pitchFamily="2" charset="-122"/>
                <a:sym typeface="+mn-ea"/>
              </a:rPr>
              <a:t>，</a:t>
            </a:r>
            <a:r>
              <a:rPr lang="zh-CN" altLang="en-US" sz="2400" dirty="0" smtClean="0">
                <a:latin typeface="宋体" panose="02010600030101010101" pitchFamily="2" charset="-122"/>
                <a:ea typeface="宋体" panose="02010600030101010101" pitchFamily="2" charset="-122"/>
                <a:sym typeface="+mn-ea"/>
              </a:rPr>
              <a:t>CCNT=3</a:t>
            </a:r>
            <a:endParaRPr lang="en-US" altLang="zh-CN" sz="2400" dirty="0" smtClean="0">
              <a:latin typeface="宋体" panose="02010600030101010101" pitchFamily="2" charset="-122"/>
              <a:ea typeface="宋体" panose="02010600030101010101" pitchFamily="2" charset="-122"/>
              <a:sym typeface="+mn-ea"/>
            </a:endParaRPr>
          </a:p>
          <a:p>
            <a:r>
              <a:rPr lang="zh-CN" altLang="en-US" sz="2400" dirty="0" smtClean="0">
                <a:latin typeface="宋体" panose="02010600030101010101" pitchFamily="2" charset="-122"/>
                <a:ea typeface="宋体" panose="02010600030101010101" pitchFamily="2" charset="-122"/>
              </a:rPr>
              <a:t>SRCBIDX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，DSTBIDX =</a:t>
            </a:r>
            <a:r>
              <a:rPr lang="en-US" altLang="zh-CN" sz="2400" dirty="0">
                <a:latin typeface="宋体" panose="02010600030101010101" pitchFamily="2" charset="-122"/>
                <a:ea typeface="宋体" panose="02010600030101010101" pitchFamily="2" charset="-122"/>
              </a:rPr>
              <a:t>n</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SRCCIDX =</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，DSTCIDX =</a:t>
            </a:r>
            <a:r>
              <a:rPr lang="en-US" altLang="zh-CN" sz="2400" dirty="0">
                <a:latin typeface="宋体" panose="02010600030101010101" pitchFamily="2" charset="-122"/>
                <a:ea typeface="宋体" panose="02010600030101010101" pitchFamily="2" charset="-122"/>
              </a:rPr>
              <a:t>n</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同步事件数 =</a:t>
            </a:r>
            <a:r>
              <a:rPr lang="en-US" altLang="zh-CN" sz="2400" dirty="0">
                <a:latin typeface="宋体" panose="02010600030101010101" pitchFamily="2" charset="-122"/>
                <a:ea typeface="宋体" panose="02010600030101010101" pitchFamily="2" charset="-122"/>
              </a:rPr>
              <a:t>3</a:t>
            </a:r>
          </a:p>
        </p:txBody>
      </p:sp>
      <p:grpSp>
        <p:nvGrpSpPr>
          <p:cNvPr id="6" name="组合 5"/>
          <p:cNvGrpSpPr/>
          <p:nvPr/>
        </p:nvGrpSpPr>
        <p:grpSpPr>
          <a:xfrm>
            <a:off x="4013790" y="3986805"/>
            <a:ext cx="4995212" cy="2032000"/>
            <a:chOff x="-264" y="2135"/>
            <a:chExt cx="8071" cy="3200"/>
          </a:xfrm>
        </p:grpSpPr>
        <p:sp>
          <p:nvSpPr>
            <p:cNvPr id="7" name="文本框 6"/>
            <p:cNvSpPr txBox="1"/>
            <p:nvPr/>
          </p:nvSpPr>
          <p:spPr>
            <a:xfrm>
              <a:off x="2976" y="2135"/>
              <a:ext cx="4328" cy="582"/>
            </a:xfrm>
            <a:prstGeom prst="rect">
              <a:avLst/>
            </a:prstGeom>
            <a:noFill/>
          </p:spPr>
          <p:txBody>
            <a:bodyPr wrap="none" rtlCol="0">
              <a:spAutoFit/>
            </a:bodyPr>
            <a:lstStyle/>
            <a:p>
              <a:pPr algn="l"/>
              <a:r>
                <a:rPr lang="zh-CN" altLang="en-US" dirty="0">
                  <a:latin typeface="微软雅黑" panose="020B0503020204020204" charset="-122"/>
                  <a:ea typeface="微软雅黑" panose="020B0503020204020204" charset="-122"/>
                </a:rPr>
                <a:t>源地址</a:t>
              </a:r>
              <a:r>
                <a:rPr lang="zh-CN" altLang="en-US" dirty="0">
                  <a:solidFill>
                    <a:srgbClr val="FFC000"/>
                  </a:solidFill>
                  <a:latin typeface="微软雅黑" panose="020B0503020204020204" charset="-122"/>
                  <a:ea typeface="微软雅黑" panose="020B0503020204020204" charset="-122"/>
                </a:rPr>
                <a:t>B</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：SRCBIDX</a:t>
              </a:r>
              <a:endParaRPr lang="zh-CN" altLang="en-US" dirty="0">
                <a:latin typeface="微软雅黑" panose="020B0503020204020204" charset="-122"/>
                <a:ea typeface="微软雅黑" panose="020B0503020204020204" charset="-122"/>
              </a:endParaRPr>
            </a:p>
          </p:txBody>
        </p:sp>
        <p:sp>
          <p:nvSpPr>
            <p:cNvPr id="8" name="文本框 7"/>
            <p:cNvSpPr txBox="1"/>
            <p:nvPr/>
          </p:nvSpPr>
          <p:spPr>
            <a:xfrm>
              <a:off x="2981" y="3946"/>
              <a:ext cx="4826" cy="58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目标地址</a:t>
              </a:r>
              <a:r>
                <a:rPr lang="zh-CN" altLang="en-US" dirty="0">
                  <a:solidFill>
                    <a:srgbClr val="FFC000"/>
                  </a:solidFill>
                  <a:latin typeface="微软雅黑" panose="020B0503020204020204" charset="-122"/>
                  <a:ea typeface="微软雅黑" panose="020B0503020204020204" charset="-122"/>
                </a:rPr>
                <a:t>B</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：DSTBIDX </a:t>
              </a:r>
              <a:endParaRPr lang="zh-CN" altLang="en-US" dirty="0">
                <a:latin typeface="微软雅黑" panose="020B0503020204020204" charset="-122"/>
                <a:ea typeface="微软雅黑" panose="020B0503020204020204" charset="-122"/>
              </a:endParaRPr>
            </a:p>
          </p:txBody>
        </p:sp>
        <p:sp>
          <p:nvSpPr>
            <p:cNvPr id="9" name="文本框 8"/>
            <p:cNvSpPr txBox="1"/>
            <p:nvPr/>
          </p:nvSpPr>
          <p:spPr>
            <a:xfrm>
              <a:off x="2981" y="2942"/>
              <a:ext cx="4571" cy="58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源地址</a:t>
              </a:r>
              <a:r>
                <a:rPr lang="zh-CN" altLang="en-US" dirty="0">
                  <a:solidFill>
                    <a:srgbClr val="FFC000"/>
                  </a:solidFill>
                  <a:latin typeface="微软雅黑" panose="020B0503020204020204" charset="-122"/>
                  <a:ea typeface="微软雅黑" panose="020B0503020204020204" charset="-122"/>
                </a:rPr>
                <a:t>C</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：SRCCIDX  </a:t>
              </a:r>
              <a:endParaRPr lang="zh-CN" altLang="en-US" dirty="0">
                <a:latin typeface="微软雅黑" panose="020B0503020204020204" charset="-122"/>
                <a:ea typeface="微软雅黑" panose="020B0503020204020204" charset="-122"/>
              </a:endParaRPr>
            </a:p>
          </p:txBody>
        </p:sp>
        <p:sp>
          <p:nvSpPr>
            <p:cNvPr id="10" name="文本框 9"/>
            <p:cNvSpPr txBox="1"/>
            <p:nvPr/>
          </p:nvSpPr>
          <p:spPr>
            <a:xfrm>
              <a:off x="2963" y="4753"/>
              <a:ext cx="4727" cy="582"/>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目标地址</a:t>
              </a:r>
              <a:r>
                <a:rPr lang="zh-CN" altLang="en-US" dirty="0">
                  <a:solidFill>
                    <a:srgbClr val="FFC000"/>
                  </a:solidFill>
                  <a:latin typeface="微软雅黑" panose="020B0503020204020204" charset="-122"/>
                  <a:ea typeface="微软雅黑" panose="020B0503020204020204" charset="-122"/>
                </a:rPr>
                <a:t>C</a:t>
              </a:r>
              <a:r>
                <a:rPr lang="zh-CN" altLang="en-US" dirty="0" smtClean="0">
                  <a:solidFill>
                    <a:srgbClr val="FFC000"/>
                  </a:solidFill>
                  <a:latin typeface="微软雅黑" panose="020B0503020204020204" charset="-122"/>
                  <a:ea typeface="微软雅黑" panose="020B0503020204020204" charset="-122"/>
                </a:rPr>
                <a:t>索引</a:t>
              </a:r>
              <a:r>
                <a:rPr lang="zh-CN" altLang="en-US" dirty="0" smtClean="0">
                  <a:latin typeface="微软雅黑" panose="020B0503020204020204" charset="-122"/>
                  <a:ea typeface="微软雅黑" panose="020B0503020204020204" charset="-122"/>
                </a:rPr>
                <a:t>：DSTCIDX</a:t>
              </a:r>
              <a:endParaRPr lang="zh-CN" altLang="en-US" dirty="0">
                <a:latin typeface="微软雅黑" panose="020B0503020204020204" charset="-122"/>
                <a:ea typeface="微软雅黑" panose="020B0503020204020204" charset="-122"/>
              </a:endParaRPr>
            </a:p>
          </p:txBody>
        </p:sp>
        <p:sp>
          <p:nvSpPr>
            <p:cNvPr id="11" name="左大括号 10"/>
            <p:cNvSpPr/>
            <p:nvPr/>
          </p:nvSpPr>
          <p:spPr>
            <a:xfrm>
              <a:off x="2731" y="2135"/>
              <a:ext cx="232" cy="1387"/>
            </a:xfrm>
            <a:prstGeom prst="leftBrace">
              <a:avLst>
                <a:gd name="adj1" fmla="val 8333"/>
                <a:gd name="adj2" fmla="val 50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nvSpPr>
          <p:spPr>
            <a:xfrm>
              <a:off x="-264" y="4351"/>
              <a:ext cx="3008" cy="576"/>
            </a:xfrm>
            <a:prstGeom prst="rect">
              <a:avLst/>
            </a:prstGeom>
            <a:ln>
              <a:noFill/>
            </a:ln>
          </p:spPr>
          <p:style>
            <a:lnRef idx="1">
              <a:schemeClr val="accent1"/>
            </a:lnRef>
            <a:fillRef idx="0">
              <a:schemeClr val="accent1"/>
            </a:fillRef>
            <a:effectRef idx="0">
              <a:schemeClr val="accent1"/>
            </a:effectRef>
            <a:fontRef idx="minor">
              <a:schemeClr val="tx1"/>
            </a:fontRef>
          </p:style>
          <p:txBody>
            <a:bodyPr vertOverflow="overflow" horzOverflow="overflow" vert="horz" wrap="square" numCol="1" spcCol="0" rtlCol="0" fromWordArt="0" anchor="ctr" anchorCtr="0" forceAA="0" compatLnSpc="1">
              <a:noAutofit/>
            </a:bodyPr>
            <a:lstStyle/>
            <a:p>
              <a:pPr lvl="0" algn="ctr"/>
              <a:r>
                <a:rPr lang="zh-CN" altLang="en-US">
                  <a:latin typeface="微软雅黑" panose="020B0503020204020204" charset="-122"/>
                  <a:ea typeface="微软雅黑" panose="020B0503020204020204" charset="-122"/>
                  <a:sym typeface="+mn-ea"/>
                </a:rPr>
                <a:t>目标地址区域</a:t>
              </a:r>
            </a:p>
          </p:txBody>
        </p:sp>
        <p:sp>
          <p:nvSpPr>
            <p:cNvPr id="13" name="左大括号 12"/>
            <p:cNvSpPr/>
            <p:nvPr/>
          </p:nvSpPr>
          <p:spPr>
            <a:xfrm>
              <a:off x="2744" y="3946"/>
              <a:ext cx="232" cy="1387"/>
            </a:xfrm>
            <a:prstGeom prst="leftBrace">
              <a:avLst>
                <a:gd name="adj1" fmla="val 8333"/>
                <a:gd name="adj2" fmla="val 500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45" y="2492"/>
              <a:ext cx="2088" cy="580"/>
            </a:xfrm>
            <a:prstGeom prst="rect">
              <a:avLst/>
            </a:prstGeom>
            <a:noFill/>
          </p:spPr>
          <p:txBody>
            <a:bodyPr wrap="none" rtlCol="0">
              <a:spAutoFit/>
            </a:bodyPr>
            <a:lstStyle/>
            <a:p>
              <a:r>
                <a:rPr lang="zh-CN" altLang="en-US" dirty="0">
                  <a:latin typeface="微软雅黑" panose="020B0503020204020204" charset="-122"/>
                  <a:ea typeface="微软雅黑" panose="020B0503020204020204" charset="-122"/>
                </a:rPr>
                <a:t>源地址区域</a:t>
              </a:r>
            </a:p>
          </p:txBody>
        </p:sp>
      </p:grpSp>
      <p:sp>
        <p:nvSpPr>
          <p:cNvPr id="15" name="文本框 14"/>
          <p:cNvSpPr txBox="1"/>
          <p:nvPr/>
        </p:nvSpPr>
        <p:spPr>
          <a:xfrm>
            <a:off x="107315" y="4823279"/>
            <a:ext cx="3895044" cy="1323439"/>
          </a:xfrm>
          <a:prstGeom prst="rect">
            <a:avLst/>
          </a:prstGeom>
          <a:solidFill>
            <a:srgbClr val="0070C0"/>
          </a:solidFill>
          <a:ln>
            <a:solidFill>
              <a:schemeClr val="accent1"/>
            </a:solidFill>
          </a:ln>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在一个</a:t>
            </a:r>
            <a:r>
              <a:rPr lang="en-US" altLang="zh-CN" sz="2000" dirty="0">
                <a:latin typeface="微软雅黑" panose="020B0503020204020204" pitchFamily="34" charset="-122"/>
                <a:ea typeface="微软雅黑" panose="020B0503020204020204" pitchFamily="34" charset="-122"/>
              </a:rPr>
              <a:t>Frame</a:t>
            </a:r>
            <a:r>
              <a:rPr lang="zh-CN" altLang="en-US" sz="2000" dirty="0">
                <a:latin typeface="微软雅黑" panose="020B0503020204020204" pitchFamily="34" charset="-122"/>
                <a:ea typeface="微软雅黑" panose="020B0503020204020204" pitchFamily="34" charset="-122"/>
              </a:rPr>
              <a:t>传输完成之后，</a:t>
            </a:r>
            <a:r>
              <a:rPr lang="zh-CN" altLang="en-US" sz="2000" dirty="0">
                <a:solidFill>
                  <a:srgbClr val="FFFF00"/>
                </a:solidFill>
                <a:latin typeface="微软雅黑" panose="020B0503020204020204" pitchFamily="34" charset="-122"/>
                <a:ea typeface="微软雅黑" panose="020B0503020204020204" pitchFamily="34" charset="-122"/>
              </a:rPr>
              <a:t>把SRCCIDX/DSTCIDX加到当前</a:t>
            </a:r>
            <a:r>
              <a:rPr lang="en-US" altLang="zh-CN" sz="2000" dirty="0">
                <a:solidFill>
                  <a:srgbClr val="FFFF00"/>
                </a:solidFill>
                <a:latin typeface="微软雅黑" panose="020B0503020204020204" pitchFamily="34" charset="-122"/>
                <a:ea typeface="微软雅黑" panose="020B0503020204020204" pitchFamily="34" charset="-122"/>
              </a:rPr>
              <a:t>Frame</a:t>
            </a:r>
            <a:r>
              <a:rPr lang="zh-CN" altLang="en-US" sz="2000" dirty="0">
                <a:solidFill>
                  <a:srgbClr val="FFFF00"/>
                </a:solidFill>
                <a:latin typeface="微软雅黑" panose="020B0503020204020204" pitchFamily="34" charset="-122"/>
                <a:ea typeface="微软雅黑" panose="020B0503020204020204" pitchFamily="34" charset="-122"/>
              </a:rPr>
              <a:t>的第一个</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的起始地址，得到下一个</a:t>
            </a:r>
            <a:r>
              <a:rPr lang="en-US" altLang="zh-CN" sz="2000" dirty="0">
                <a:solidFill>
                  <a:srgbClr val="FFFF00"/>
                </a:solidFill>
                <a:latin typeface="微软雅黑" panose="020B0503020204020204" pitchFamily="34" charset="-122"/>
                <a:ea typeface="微软雅黑" panose="020B0503020204020204" pitchFamily="34" charset="-122"/>
              </a:rPr>
              <a:t>Frame</a:t>
            </a:r>
            <a:r>
              <a:rPr lang="zh-CN" altLang="en-US" sz="2000" dirty="0">
                <a:solidFill>
                  <a:srgbClr val="FFFF00"/>
                </a:solidFill>
                <a:latin typeface="微软雅黑" panose="020B0503020204020204" pitchFamily="34" charset="-122"/>
                <a:ea typeface="微软雅黑" panose="020B0503020204020204" pitchFamily="34" charset="-122"/>
              </a:rPr>
              <a:t>的起始地址。</a:t>
            </a:r>
          </a:p>
        </p:txBody>
      </p:sp>
      <p:sp>
        <p:nvSpPr>
          <p:cNvPr id="16" name="文本框 15"/>
          <p:cNvSpPr txBox="1"/>
          <p:nvPr/>
        </p:nvSpPr>
        <p:spPr>
          <a:xfrm>
            <a:off x="107316" y="3007417"/>
            <a:ext cx="3906474" cy="1631216"/>
          </a:xfrm>
          <a:prstGeom prst="rect">
            <a:avLst/>
          </a:prstGeom>
          <a:solidFill>
            <a:srgbClr val="0070C0"/>
          </a:solidFill>
          <a:ln>
            <a:solidFill>
              <a:schemeClr val="accent1"/>
            </a:solidFill>
          </a:ln>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每一个</a:t>
            </a:r>
            <a:r>
              <a:rPr lang="en-US" altLang="zh-CN" sz="2000" dirty="0">
                <a:latin typeface="微软雅黑" panose="020B0503020204020204" pitchFamily="34" charset="-122"/>
                <a:ea typeface="微软雅黑" panose="020B0503020204020204" pitchFamily="34" charset="-122"/>
              </a:rPr>
              <a:t>Array</a:t>
            </a:r>
            <a:r>
              <a:rPr lang="zh-CN" altLang="en-US" sz="2000" dirty="0">
                <a:latin typeface="微软雅黑" panose="020B0503020204020204" pitchFamily="34" charset="-122"/>
                <a:ea typeface="微软雅黑" panose="020B0503020204020204" pitchFamily="34" charset="-122"/>
              </a:rPr>
              <a:t>由</a:t>
            </a:r>
            <a:r>
              <a:rPr lang="zh-CN" altLang="en-US" sz="2000" dirty="0">
                <a:solidFill>
                  <a:srgbClr val="FFFF00"/>
                </a:solidFill>
                <a:latin typeface="微软雅黑" panose="020B0503020204020204" pitchFamily="34" charset="-122"/>
                <a:ea typeface="微软雅黑" panose="020B0503020204020204" pitchFamily="34" charset="-122"/>
              </a:rPr>
              <a:t>SRCBIDX</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DSTBIDX</a:t>
            </a:r>
            <a:r>
              <a:rPr lang="zh-CN" altLang="en-US" sz="2000" dirty="0">
                <a:latin typeface="微软雅黑" panose="020B0503020204020204" pitchFamily="34" charset="-122"/>
                <a:ea typeface="微软雅黑" panose="020B0503020204020204" pitchFamily="34" charset="-122"/>
              </a:rPr>
              <a:t>定位。</a:t>
            </a:r>
            <a:r>
              <a:rPr lang="zh-CN" altLang="en-US" sz="2000" dirty="0">
                <a:solidFill>
                  <a:srgbClr val="FFFF00"/>
                </a:solidFill>
                <a:latin typeface="微软雅黑" panose="020B0503020204020204" pitchFamily="34" charset="-122"/>
                <a:ea typeface="微软雅黑" panose="020B0503020204020204" pitchFamily="34" charset="-122"/>
              </a:rPr>
              <a:t>在一个</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传输完成后，将</a:t>
            </a:r>
            <a:r>
              <a:rPr lang="en-US" altLang="zh-CN" sz="2000" dirty="0">
                <a:solidFill>
                  <a:srgbClr val="FFFF00"/>
                </a:solidFill>
                <a:latin typeface="微软雅黑" panose="020B0503020204020204" pitchFamily="34" charset="-122"/>
                <a:ea typeface="微软雅黑" panose="020B0503020204020204" pitchFamily="34" charset="-122"/>
              </a:rPr>
              <a:t>BIDX</a:t>
            </a:r>
            <a:r>
              <a:rPr lang="zh-CN" altLang="en-US" sz="2000" dirty="0">
                <a:solidFill>
                  <a:srgbClr val="FFFF00"/>
                </a:solidFill>
                <a:latin typeface="微软雅黑" panose="020B0503020204020204" pitchFamily="34" charset="-122"/>
                <a:ea typeface="微软雅黑" panose="020B0503020204020204" pitchFamily="34" charset="-122"/>
              </a:rPr>
              <a:t>加到当前</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的起始地址，得到下一个</a:t>
            </a:r>
            <a:r>
              <a:rPr lang="en-US" altLang="zh-CN" sz="2000" dirty="0">
                <a:solidFill>
                  <a:srgbClr val="FFFF00"/>
                </a:solidFill>
                <a:latin typeface="微软雅黑" panose="020B0503020204020204" pitchFamily="34" charset="-122"/>
                <a:ea typeface="微软雅黑" panose="020B0503020204020204" pitchFamily="34" charset="-122"/>
              </a:rPr>
              <a:t>Array</a:t>
            </a:r>
            <a:r>
              <a:rPr lang="zh-CN" altLang="en-US" sz="2000" dirty="0">
                <a:solidFill>
                  <a:srgbClr val="FFFF00"/>
                </a:solidFill>
                <a:latin typeface="微软雅黑" panose="020B0503020204020204" pitchFamily="34" charset="-122"/>
                <a:ea typeface="微软雅黑" panose="020B0503020204020204" pitchFamily="34" charset="-122"/>
              </a:rPr>
              <a:t>的首地址。</a:t>
            </a:r>
          </a:p>
        </p:txBody>
      </p:sp>
    </p:spTree>
    <p:extLst>
      <p:ext uri="{BB962C8B-B14F-4D97-AF65-F5344CB8AC3E}">
        <p14:creationId xmlns:p14="http://schemas.microsoft.com/office/powerpoint/2010/main" val="2712804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630" y="132715"/>
            <a:ext cx="3785870" cy="460375"/>
          </a:xfrm>
          <a:prstGeom prst="rect">
            <a:avLst/>
          </a:prstGeom>
          <a:noFill/>
        </p:spPr>
        <p:txBody>
          <a:bodyPr wrap="square" rtlCol="0" anchor="t">
            <a:spAutoFit/>
          </a:bodyPr>
          <a:lstStyle/>
          <a:p>
            <a:r>
              <a:rPr lang="en-US" altLang="zh-CN" sz="2400" dirty="0" smtClean="0">
                <a:latin typeface="微软雅黑" panose="020B0503020204020204" pitchFamily="34" charset="-122"/>
                <a:ea typeface="微软雅黑" panose="020B0503020204020204" pitchFamily="34" charset="-122"/>
              </a:rPr>
              <a:t>5.5 </a:t>
            </a:r>
            <a:r>
              <a:rPr lang="zh-CN" altLang="en-US" sz="2400" dirty="0">
                <a:latin typeface="微软雅黑" panose="020B0503020204020204" pitchFamily="34" charset="-122"/>
                <a:ea typeface="微软雅黑" panose="020B0503020204020204" pitchFamily="34" charset="-122"/>
              </a:rPr>
              <a:t>参数RAM（PaRAM）</a:t>
            </a:r>
          </a:p>
        </p:txBody>
      </p:sp>
      <p:sp>
        <p:nvSpPr>
          <p:cNvPr id="3" name="文本框 2"/>
          <p:cNvSpPr txBox="1"/>
          <p:nvPr/>
        </p:nvSpPr>
        <p:spPr>
          <a:xfrm>
            <a:off x="6818630" y="4666615"/>
            <a:ext cx="1770380" cy="922020"/>
          </a:xfrm>
          <a:prstGeom prst="rect">
            <a:avLst/>
          </a:prstGeom>
          <a:noFill/>
        </p:spPr>
        <p:txBody>
          <a:bodyPr wrap="square" rtlCol="0" anchor="t">
            <a:spAutoFit/>
          </a:bodyPr>
          <a:lstStyle/>
          <a:p>
            <a:r>
              <a:rPr lang="zh-CN" altLang="en-US"/>
              <a:t>在C6748中</a:t>
            </a:r>
          </a:p>
          <a:p>
            <a:r>
              <a:rPr lang="zh-CN" altLang="en-US"/>
              <a:t>  n=127，</a:t>
            </a:r>
          </a:p>
          <a:p>
            <a:r>
              <a:rPr lang="zh-CN" altLang="en-US"/>
              <a:t>共128个参数组</a:t>
            </a:r>
          </a:p>
        </p:txBody>
      </p:sp>
      <p:sp>
        <p:nvSpPr>
          <p:cNvPr id="4" name="文本框 3"/>
          <p:cNvSpPr txBox="1"/>
          <p:nvPr/>
        </p:nvSpPr>
        <p:spPr>
          <a:xfrm>
            <a:off x="326390" y="593090"/>
            <a:ext cx="8634095" cy="1938020"/>
          </a:xfrm>
          <a:prstGeom prst="rect">
            <a:avLst/>
          </a:prstGeom>
          <a:noFill/>
        </p:spPr>
        <p:txBody>
          <a:bodyPr wrap="square" rtlCol="0" anchor="t">
            <a:spAutoFit/>
          </a:bodyPr>
          <a:lstStyle/>
          <a:p>
            <a:r>
              <a:rPr lang="zh-CN" altLang="en-US" sz="2000" dirty="0">
                <a:solidFill>
                  <a:srgbClr val="FFC000"/>
                </a:solidFill>
                <a:latin typeface="微软雅黑" panose="020B0503020204020204" pitchFamily="34" charset="-122"/>
                <a:ea typeface="微软雅黑" panose="020B0503020204020204" pitchFamily="34" charset="-122"/>
              </a:rPr>
              <a:t>EDMA3控制器是基于RAM的结构，DMA或QDMA通道的传输控制参数，也叫传输上下文（源/目的地址、计数、索引等）用一个参数RAM表来编程，这个</a:t>
            </a:r>
            <a:r>
              <a:rPr lang="zh-CN" altLang="en-US" sz="2000" dirty="0" smtClean="0">
                <a:solidFill>
                  <a:srgbClr val="FFC000"/>
                </a:solidFill>
                <a:latin typeface="微软雅黑" panose="020B0503020204020204" pitchFamily="34" charset="-122"/>
                <a:ea typeface="微软雅黑" panose="020B0503020204020204" pitchFamily="34" charset="-122"/>
              </a:rPr>
              <a:t>RAM表在</a:t>
            </a:r>
            <a:r>
              <a:rPr lang="zh-CN" altLang="en-US" sz="2000" dirty="0">
                <a:solidFill>
                  <a:srgbClr val="FFC000"/>
                </a:solidFill>
                <a:latin typeface="微软雅黑" panose="020B0503020204020204" pitchFamily="34" charset="-122"/>
                <a:ea typeface="微软雅黑" panose="020B0503020204020204" pitchFamily="34" charset="-122"/>
              </a:rPr>
              <a:t>EDMA3CC中，被称之为PaRAM，PaRAM表</a:t>
            </a:r>
            <a:r>
              <a:rPr lang="zh-CN" altLang="en-US" sz="2000" dirty="0" smtClean="0">
                <a:solidFill>
                  <a:srgbClr val="FFC000"/>
                </a:solidFill>
                <a:latin typeface="微软雅黑" panose="020B0503020204020204" pitchFamily="34" charset="-122"/>
                <a:ea typeface="微软雅黑" panose="020B0503020204020204" pitchFamily="34" charset="-122"/>
              </a:rPr>
              <a:t>被划分成</a:t>
            </a:r>
            <a:r>
              <a:rPr lang="zh-CN" altLang="en-US" sz="2000" dirty="0">
                <a:solidFill>
                  <a:srgbClr val="FFC000"/>
                </a:solidFill>
                <a:latin typeface="微软雅黑" panose="020B0503020204020204" pitchFamily="34" charset="-122"/>
                <a:ea typeface="微软雅黑" panose="020B0503020204020204" pitchFamily="34" charset="-122"/>
              </a:rPr>
              <a:t>多个</a:t>
            </a:r>
            <a:r>
              <a:rPr lang="zh-CN" altLang="en-US" sz="2000" dirty="0" smtClean="0">
                <a:solidFill>
                  <a:srgbClr val="FFC000"/>
                </a:solidFill>
                <a:latin typeface="微软雅黑" panose="020B0503020204020204" pitchFamily="34" charset="-122"/>
                <a:ea typeface="微软雅黑" panose="020B0503020204020204" pitchFamily="34" charset="-122"/>
              </a:rPr>
              <a:t>PaRAM组，</a:t>
            </a:r>
            <a:r>
              <a:rPr lang="zh-CN" altLang="en-US" sz="2000" dirty="0">
                <a:solidFill>
                  <a:srgbClr val="FFC000"/>
                </a:solidFill>
                <a:latin typeface="微软雅黑" panose="020B0503020204020204" pitchFamily="34" charset="-122"/>
                <a:ea typeface="微软雅黑" panose="020B0503020204020204" pitchFamily="34" charset="-122"/>
              </a:rPr>
              <a:t>每个</a:t>
            </a:r>
            <a:r>
              <a:rPr lang="zh-CN" altLang="en-US" sz="2000" dirty="0" smtClean="0">
                <a:solidFill>
                  <a:srgbClr val="FFC000"/>
                </a:solidFill>
                <a:latin typeface="微软雅黑" panose="020B0503020204020204" pitchFamily="34" charset="-122"/>
                <a:ea typeface="微软雅黑" panose="020B0503020204020204" pitchFamily="34" charset="-122"/>
              </a:rPr>
              <a:t>PaRAM组包括</a:t>
            </a:r>
            <a:r>
              <a:rPr lang="zh-CN" altLang="en-US" sz="2000" dirty="0">
                <a:solidFill>
                  <a:srgbClr val="FFC000"/>
                </a:solidFill>
                <a:latin typeface="微软雅黑" panose="020B0503020204020204" pitchFamily="34" charset="-122"/>
                <a:ea typeface="微软雅黑" panose="020B0503020204020204" pitchFamily="34" charset="-122"/>
              </a:rPr>
              <a:t>8个</a:t>
            </a:r>
            <a:r>
              <a:rPr lang="zh-CN" altLang="en-US" sz="2000" dirty="0" smtClean="0">
                <a:solidFill>
                  <a:srgbClr val="FFC000"/>
                </a:solidFill>
                <a:latin typeface="微软雅黑" panose="020B0503020204020204" pitchFamily="34" charset="-122"/>
                <a:ea typeface="微软雅黑" panose="020B0503020204020204" pitchFamily="34" charset="-122"/>
              </a:rPr>
              <a:t>PaRAM字，每个字占</a:t>
            </a:r>
            <a:r>
              <a:rPr lang="zh-CN" altLang="en-US" sz="2000" dirty="0">
                <a:solidFill>
                  <a:srgbClr val="FFC000"/>
                </a:solidFill>
                <a:latin typeface="微软雅黑" panose="020B0503020204020204" pitchFamily="34" charset="-122"/>
                <a:ea typeface="微软雅黑" panose="020B0503020204020204" pitchFamily="34" charset="-122"/>
                <a:sym typeface="+mn-ea"/>
              </a:rPr>
              <a:t>4字节，</a:t>
            </a:r>
            <a:r>
              <a:rPr lang="zh-CN" altLang="en-US" sz="2000" dirty="0">
                <a:solidFill>
                  <a:srgbClr val="FFC000"/>
                </a:solidFill>
                <a:latin typeface="微软雅黑" panose="020B0503020204020204" pitchFamily="34" charset="-122"/>
                <a:ea typeface="微软雅黑" panose="020B0503020204020204" pitchFamily="34" charset="-122"/>
              </a:rPr>
              <a:t>也就是说每个</a:t>
            </a:r>
            <a:r>
              <a:rPr lang="zh-CN" altLang="en-US" sz="2000" dirty="0" smtClean="0">
                <a:solidFill>
                  <a:srgbClr val="FFC000"/>
                </a:solidFill>
                <a:latin typeface="微软雅黑" panose="020B0503020204020204" pitchFamily="34" charset="-122"/>
                <a:ea typeface="微软雅黑" panose="020B0503020204020204" pitchFamily="34" charset="-122"/>
              </a:rPr>
              <a:t>PaRAM组总共</a:t>
            </a:r>
            <a:r>
              <a:rPr lang="zh-CN" altLang="en-US" sz="2000" dirty="0">
                <a:solidFill>
                  <a:srgbClr val="FFC000"/>
                </a:solidFill>
                <a:latin typeface="微软雅黑" panose="020B0503020204020204" pitchFamily="34" charset="-122"/>
                <a:ea typeface="微软雅黑" panose="020B0503020204020204" pitchFamily="34" charset="-122"/>
              </a:rPr>
              <a:t>32个字节，它包括典型的DMA传输参数，如：源地址、目的地址、传输个数、索引、选项等。</a:t>
            </a:r>
          </a:p>
        </p:txBody>
      </p:sp>
      <p:sp>
        <p:nvSpPr>
          <p:cNvPr id="5" name="文本框 4"/>
          <p:cNvSpPr txBox="1"/>
          <p:nvPr/>
        </p:nvSpPr>
        <p:spPr>
          <a:xfrm>
            <a:off x="87630" y="2667000"/>
            <a:ext cx="4288427" cy="3785652"/>
          </a:xfrm>
          <a:prstGeom prst="rect">
            <a:avLst/>
          </a:prstGeom>
          <a:solidFill>
            <a:srgbClr val="0070C0"/>
          </a:solidFill>
          <a:ln>
            <a:solidFill>
              <a:schemeClr val="accent1"/>
            </a:solidFill>
          </a:ln>
        </p:spPr>
        <p:txBody>
          <a:bodyPr wrap="square" rtlCol="0" anchor="t">
            <a:spAutoFit/>
          </a:bodyPr>
          <a:lstStyle/>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OPT</a:t>
            </a:r>
            <a:r>
              <a:rPr lang="zh-CN" altLang="en-US" sz="2000" dirty="0">
                <a:latin typeface="微软雅黑" panose="020B0503020204020204" pitchFamily="34" charset="-122"/>
                <a:ea typeface="微软雅黑" panose="020B0503020204020204" pitchFamily="34" charset="-122"/>
              </a:rPr>
              <a:t>：通道选项参数</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SRC</a:t>
            </a:r>
            <a:r>
              <a:rPr lang="zh-CN" altLang="en-US" sz="2000" dirty="0">
                <a:latin typeface="微软雅黑" panose="020B0503020204020204" pitchFamily="34" charset="-122"/>
                <a:ea typeface="微软雅黑" panose="020B0503020204020204" pitchFamily="34" charset="-122"/>
              </a:rPr>
              <a:t>：数据传输源地址</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ACNT</a:t>
            </a:r>
            <a:r>
              <a:rPr lang="zh-CN" altLang="en-US" sz="2000" dirty="0">
                <a:latin typeface="微软雅黑" panose="020B0503020204020204" pitchFamily="34" charset="-122"/>
                <a:ea typeface="微软雅黑" panose="020B0503020204020204" pitchFamily="34" charset="-122"/>
              </a:rPr>
              <a:t>：一维数据</a:t>
            </a:r>
            <a:r>
              <a:rPr lang="zh-CN" altLang="en-US" sz="2000" dirty="0" smtClean="0">
                <a:latin typeface="微软雅黑" panose="020B0503020204020204" pitchFamily="34" charset="-122"/>
                <a:ea typeface="微软雅黑" panose="020B0503020204020204" pitchFamily="34" charset="-122"/>
              </a:rPr>
              <a:t>的长度（字节）</a:t>
            </a:r>
            <a:endParaRPr lang="zh-CN" altLang="en-US"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BCNT</a:t>
            </a:r>
            <a:r>
              <a:rPr lang="zh-CN" altLang="en-US" sz="2000" dirty="0">
                <a:latin typeface="微软雅黑" panose="020B0503020204020204" pitchFamily="34" charset="-122"/>
                <a:ea typeface="微软雅黑" panose="020B0503020204020204" pitchFamily="34" charset="-122"/>
              </a:rPr>
              <a:t>：二维数据</a:t>
            </a:r>
            <a:r>
              <a:rPr lang="zh-CN" altLang="en-US" sz="2000" dirty="0" smtClean="0">
                <a:latin typeface="微软雅黑" panose="020B0503020204020204" pitchFamily="34" charset="-122"/>
                <a:ea typeface="微软雅黑" panose="020B0503020204020204" pitchFamily="34" charset="-122"/>
              </a:rPr>
              <a:t>的长度（</a:t>
            </a:r>
            <a:r>
              <a:rPr lang="en-US" altLang="zh-CN" sz="2000" dirty="0" smtClean="0">
                <a:latin typeface="微软雅黑" panose="020B0503020204020204" pitchFamily="34" charset="-122"/>
                <a:ea typeface="微软雅黑" panose="020B0503020204020204" pitchFamily="34" charset="-122"/>
              </a:rPr>
              <a:t>Array</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DST</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目的区域首</a:t>
            </a:r>
            <a:r>
              <a:rPr lang="zh-CN" altLang="en-US" sz="2000" dirty="0">
                <a:latin typeface="微软雅黑" panose="020B0503020204020204" pitchFamily="34" charset="-122"/>
                <a:ea typeface="微软雅黑" panose="020B0503020204020204" pitchFamily="34" charset="-122"/>
              </a:rPr>
              <a:t>地址</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DSTBICX</a:t>
            </a:r>
            <a:r>
              <a:rPr lang="zh-CN" altLang="en-US" sz="2000" dirty="0">
                <a:latin typeface="微软雅黑" panose="020B0503020204020204" pitchFamily="34" charset="-122"/>
                <a:ea typeface="微软雅黑" panose="020B0503020204020204" pitchFamily="34" charset="-122"/>
              </a:rPr>
              <a:t>：目的地址二维索引</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SRCBIDX</a:t>
            </a:r>
            <a:r>
              <a:rPr lang="zh-CN" altLang="en-US" sz="2000" dirty="0">
                <a:latin typeface="微软雅黑" panose="020B0503020204020204" pitchFamily="34" charset="-122"/>
                <a:ea typeface="微软雅黑" panose="020B0503020204020204" pitchFamily="34" charset="-122"/>
              </a:rPr>
              <a:t>：源地址二维索引</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BCNTRLD</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LINK</a:t>
            </a:r>
            <a:r>
              <a:rPr lang="zh-CN" altLang="en-US" sz="2000" dirty="0">
                <a:latin typeface="微软雅黑" panose="020B0503020204020204" pitchFamily="34" charset="-122"/>
                <a:ea typeface="微软雅黑" panose="020B0503020204020204" pitchFamily="34" charset="-122"/>
              </a:rPr>
              <a:t>：LINK模式参数设置</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DSTCICX</a:t>
            </a:r>
            <a:r>
              <a:rPr lang="zh-CN" altLang="en-US" sz="2000" dirty="0">
                <a:latin typeface="微软雅黑" panose="020B0503020204020204" pitchFamily="34" charset="-122"/>
                <a:ea typeface="微软雅黑" panose="020B0503020204020204" pitchFamily="34" charset="-122"/>
              </a:rPr>
              <a:t>和</a:t>
            </a:r>
            <a:r>
              <a:rPr lang="zh-CN" altLang="en-US" sz="2000" dirty="0">
                <a:solidFill>
                  <a:srgbClr val="FFFF00"/>
                </a:solidFill>
                <a:latin typeface="微软雅黑" panose="020B0503020204020204" pitchFamily="34" charset="-122"/>
                <a:ea typeface="微软雅黑" panose="020B0503020204020204" pitchFamily="34" charset="-122"/>
              </a:rPr>
              <a:t>SRCCIDX</a:t>
            </a:r>
            <a:r>
              <a:rPr lang="zh-CN" altLang="en-US" sz="2000" dirty="0">
                <a:latin typeface="微软雅黑" panose="020B0503020204020204" pitchFamily="34" charset="-122"/>
                <a:ea typeface="微软雅黑" panose="020B0503020204020204" pitchFamily="34" charset="-122"/>
              </a:rPr>
              <a:t>：源和目的地址三维地址索引</a:t>
            </a:r>
          </a:p>
          <a:p>
            <a:pPr marL="342900" indent="-342900">
              <a:buFont typeface="Arial" panose="020B0604020202020204" pitchFamily="34" charset="0"/>
              <a:buChar char="•"/>
            </a:pPr>
            <a:r>
              <a:rPr lang="zh-CN" altLang="en-US" sz="2000" dirty="0">
                <a:solidFill>
                  <a:srgbClr val="FFFF00"/>
                </a:solidFill>
                <a:latin typeface="微软雅黑" panose="020B0503020204020204" pitchFamily="34" charset="-122"/>
                <a:ea typeface="微软雅黑" panose="020B0503020204020204" pitchFamily="34" charset="-122"/>
              </a:rPr>
              <a:t>CNNT</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三维数据长度（</a:t>
            </a:r>
            <a:r>
              <a:rPr lang="en-US" altLang="zh-CN" sz="2000" dirty="0" smtClean="0">
                <a:latin typeface="微软雅黑" panose="020B0503020204020204" pitchFamily="34" charset="-122"/>
                <a:ea typeface="微软雅黑" panose="020B0503020204020204" pitchFamily="34" charset="-122"/>
              </a:rPr>
              <a:t>Frame</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Picture 2"/>
          <p:cNvPicPr>
            <a:picLocks noChangeAspect="1" noChangeArrowheads="1"/>
          </p:cNvPicPr>
          <p:nvPr/>
        </p:nvPicPr>
        <p:blipFill>
          <a:blip r:embed="rId2" cstate="print"/>
          <a:srcRect/>
          <a:stretch>
            <a:fillRect/>
          </a:stretch>
        </p:blipFill>
        <p:spPr bwMode="auto">
          <a:xfrm>
            <a:off x="4479925" y="2577465"/>
            <a:ext cx="4616450" cy="3307715"/>
          </a:xfrm>
          <a:prstGeom prst="rect">
            <a:avLst/>
          </a:prstGeom>
          <a:noFill/>
          <a:ln w="9525">
            <a:noFill/>
            <a:miter lim="800000"/>
            <a:headEnd/>
            <a:tailEnd/>
          </a:ln>
        </p:spPr>
      </p:pic>
      <p:sp>
        <p:nvSpPr>
          <p:cNvPr id="7" name="文本框 6"/>
          <p:cNvSpPr txBox="1"/>
          <p:nvPr/>
        </p:nvSpPr>
        <p:spPr>
          <a:xfrm>
            <a:off x="6269174" y="4666615"/>
            <a:ext cx="2691311" cy="1200329"/>
          </a:xfrm>
          <a:prstGeom prst="rect">
            <a:avLst/>
          </a:prstGeom>
          <a:noFill/>
        </p:spPr>
        <p:txBody>
          <a:bodyPr wrap="square" rtlCol="0" anchor="t">
            <a:spAutoFit/>
          </a:bodyPr>
          <a:lstStyle/>
          <a:p>
            <a:r>
              <a:rPr lang="zh-CN" altLang="en-US" dirty="0">
                <a:solidFill>
                  <a:srgbClr val="FF0000"/>
                </a:solidFill>
                <a:latin typeface="微软雅黑" panose="020B0503020204020204" pitchFamily="34" charset="-122"/>
                <a:ea typeface="微软雅黑" panose="020B0503020204020204" pitchFamily="34" charset="-122"/>
              </a:rPr>
              <a:t>PaRAM结构支持灵活的Ping-Pong、循环缓冲、通道链接和自动加载（linking）。</a:t>
            </a:r>
          </a:p>
        </p:txBody>
      </p:sp>
    </p:spTree>
    <p:extLst>
      <p:ext uri="{BB962C8B-B14F-4D97-AF65-F5344CB8AC3E}">
        <p14:creationId xmlns:p14="http://schemas.microsoft.com/office/powerpoint/2010/main" val="2437785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7905" y="252940"/>
            <a:ext cx="3353803"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5.6 EDMA3</a:t>
            </a:r>
            <a:r>
              <a:rPr lang="zh-CN" altLang="en-US" sz="2400" dirty="0">
                <a:latin typeface="微软雅黑" panose="020B0503020204020204" pitchFamily="34" charset="-122"/>
                <a:ea typeface="微软雅黑" panose="020B0503020204020204" pitchFamily="34" charset="-122"/>
              </a:rPr>
              <a:t>的配置函数</a:t>
            </a:r>
          </a:p>
        </p:txBody>
      </p:sp>
      <p:sp>
        <p:nvSpPr>
          <p:cNvPr id="3" name="文本框 2"/>
          <p:cNvSpPr txBox="1"/>
          <p:nvPr/>
        </p:nvSpPr>
        <p:spPr>
          <a:xfrm>
            <a:off x="190137" y="655836"/>
            <a:ext cx="3101703" cy="369332"/>
          </a:xfrm>
          <a:prstGeom prst="rect">
            <a:avLst/>
          </a:prstGeom>
          <a:noFill/>
        </p:spPr>
        <p:txBody>
          <a:bodyPr wrap="square" rtlCol="0" anchor="t">
            <a:spAutoFit/>
          </a:bodyPr>
          <a:lstStyle/>
          <a:p>
            <a:r>
              <a:rPr lang="zh-CN" altLang="en-US" dirty="0">
                <a:solidFill>
                  <a:srgbClr val="92D050"/>
                </a:solidFill>
                <a:latin typeface="微软雅黑" panose="020B0503020204020204" pitchFamily="34" charset="-122"/>
                <a:ea typeface="微软雅黑" panose="020B0503020204020204" pitchFamily="34" charset="-122"/>
              </a:rPr>
              <a:t>// 申请 EDMA3 通道</a:t>
            </a:r>
          </a:p>
        </p:txBody>
      </p:sp>
      <p:sp>
        <p:nvSpPr>
          <p:cNvPr id="4" name="文本框 3"/>
          <p:cNvSpPr txBox="1"/>
          <p:nvPr/>
        </p:nvSpPr>
        <p:spPr>
          <a:xfrm>
            <a:off x="190137" y="952826"/>
            <a:ext cx="8674735" cy="1323439"/>
          </a:xfrm>
          <a:prstGeom prst="rect">
            <a:avLst/>
          </a:prstGeom>
          <a:solidFill>
            <a:srgbClr val="002060"/>
          </a:solidFill>
        </p:spPr>
        <p:txBody>
          <a:bodyPr wrap="square" rtlCol="0" anchor="t">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unsigned int</a:t>
            </a: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EDMA3RequestChannel</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baseAdd,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chType</a:t>
            </a:r>
            <a:r>
              <a:rPr lang="zh-CN" altLang="en-US"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solidFill>
                  <a:srgbClr val="C00000"/>
                </a:solidFill>
                <a:latin typeface="微软雅黑" panose="020B0503020204020204" pitchFamily="34" charset="-122"/>
                <a:ea typeface="微软雅黑" panose="020B0503020204020204" pitchFamily="34" charset="-122"/>
              </a:rPr>
              <a:t> </a:t>
            </a:r>
            <a:r>
              <a:rPr lang="en-US" altLang="zh-CN" sz="2000" dirty="0" smtClean="0">
                <a:solidFill>
                  <a:srgbClr val="C00000"/>
                </a:solidFill>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chNum,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tccNum,</a:t>
            </a:r>
          </a:p>
          <a:p>
            <a:r>
              <a:rPr lang="zh-CN" altLang="en-US" sz="2000" dirty="0">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evtQNum )</a:t>
            </a:r>
            <a:r>
              <a:rPr lang="zh-CN" altLang="en-US" sz="2000" dirty="0">
                <a:latin typeface="微软雅黑" panose="020B0503020204020204" pitchFamily="34" charset="-122"/>
                <a:ea typeface="微软雅黑" panose="020B0503020204020204" pitchFamily="34" charset="-122"/>
              </a:rPr>
              <a:t>;</a:t>
            </a:r>
          </a:p>
        </p:txBody>
      </p:sp>
      <p:sp>
        <p:nvSpPr>
          <p:cNvPr id="5" name="文本框 4"/>
          <p:cNvSpPr txBox="1"/>
          <p:nvPr/>
        </p:nvSpPr>
        <p:spPr>
          <a:xfrm>
            <a:off x="190137" y="2378075"/>
            <a:ext cx="6793865" cy="645160"/>
          </a:xfrm>
          <a:prstGeom prst="rect">
            <a:avLst/>
          </a:prstGeom>
          <a:solidFill>
            <a:srgbClr val="002060"/>
          </a:solidFill>
          <a:ln>
            <a:solidFill>
              <a:srgbClr val="FF0000"/>
            </a:solidFill>
          </a:ln>
        </p:spPr>
        <p:txBody>
          <a:bodyPr wrap="square" rtlCol="0" anchor="t">
            <a:spAutoFit/>
          </a:bodyPr>
          <a:lstStyle/>
          <a:p>
            <a:r>
              <a:rPr lang="zh-CN" altLang="en-US" dirty="0">
                <a:solidFill>
                  <a:srgbClr val="92D050"/>
                </a:solidFill>
                <a:latin typeface="微软雅黑" panose="020B0503020204020204" pitchFamily="34" charset="-122"/>
                <a:ea typeface="微软雅黑" panose="020B0503020204020204" pitchFamily="34" charset="-122"/>
              </a:rPr>
              <a:t>/*Base</a:t>
            </a:r>
            <a:r>
              <a:rPr lang="en-US" altLang="zh-CN" dirty="0">
                <a:solidFill>
                  <a:srgbClr val="92D050"/>
                </a:solidFill>
                <a:latin typeface="微软雅黑" panose="020B0503020204020204" pitchFamily="34" charset="-122"/>
                <a:ea typeface="微软雅黑" panose="020B0503020204020204" pitchFamily="34" charset="-122"/>
              </a:rPr>
              <a:t>A</a:t>
            </a:r>
            <a:r>
              <a:rPr lang="zh-CN" altLang="en-US" dirty="0">
                <a:solidFill>
                  <a:srgbClr val="92D050"/>
                </a:solidFill>
                <a:latin typeface="微软雅黑" panose="020B0503020204020204" pitchFamily="34" charset="-122"/>
                <a:ea typeface="微软雅黑" panose="020B0503020204020204" pitchFamily="34" charset="-122"/>
              </a:rPr>
              <a:t>dd </a:t>
            </a:r>
            <a:r>
              <a:rPr lang="en-US" altLang="zh-CN" dirty="0">
                <a:solidFill>
                  <a:srgbClr val="92D050"/>
                </a:solidFill>
                <a:latin typeface="微软雅黑" panose="020B0503020204020204" pitchFamily="34" charset="-122"/>
                <a:ea typeface="微软雅黑" panose="020B0503020204020204" pitchFamily="34" charset="-122"/>
              </a:rPr>
              <a:t>EDMA3</a:t>
            </a:r>
            <a:r>
              <a:rPr lang="zh-CN" altLang="en-US" dirty="0">
                <a:solidFill>
                  <a:srgbClr val="92D050"/>
                </a:solidFill>
                <a:latin typeface="微软雅黑" panose="020B0503020204020204" pitchFamily="34" charset="-122"/>
                <a:ea typeface="微软雅黑" panose="020B0503020204020204" pitchFamily="34" charset="-122"/>
              </a:rPr>
              <a:t>通道控制器</a:t>
            </a:r>
            <a:r>
              <a:rPr lang="en-US" altLang="zh-CN" dirty="0">
                <a:solidFill>
                  <a:srgbClr val="92D050"/>
                </a:solidFill>
                <a:latin typeface="微软雅黑" panose="020B0503020204020204" pitchFamily="34" charset="-122"/>
                <a:ea typeface="微软雅黑" panose="020B0503020204020204" pitchFamily="34" charset="-122"/>
              </a:rPr>
              <a:t>0</a:t>
            </a:r>
            <a:r>
              <a:rPr lang="zh-CN" altLang="en-US" dirty="0">
                <a:solidFill>
                  <a:srgbClr val="92D050"/>
                </a:solidFill>
                <a:latin typeface="微软雅黑" panose="020B0503020204020204" pitchFamily="34" charset="-122"/>
                <a:ea typeface="微软雅黑" panose="020B0503020204020204" pitchFamily="34" charset="-122"/>
              </a:rPr>
              <a:t>寄存器首地址        */</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SOC_EDMA30CC_0_REGS                 (0x01C00000)</a:t>
            </a:r>
          </a:p>
        </p:txBody>
      </p:sp>
      <p:sp>
        <p:nvSpPr>
          <p:cNvPr id="6" name="文本框 5"/>
          <p:cNvSpPr txBox="1"/>
          <p:nvPr/>
        </p:nvSpPr>
        <p:spPr>
          <a:xfrm>
            <a:off x="190137" y="3144840"/>
            <a:ext cx="6794500" cy="922020"/>
          </a:xfrm>
          <a:prstGeom prst="rect">
            <a:avLst/>
          </a:prstGeom>
          <a:solidFill>
            <a:srgbClr val="002060"/>
          </a:solidFill>
          <a:ln>
            <a:solidFill>
              <a:srgbClr val="FF0000"/>
            </a:solidFill>
          </a:ln>
        </p:spPr>
        <p:txBody>
          <a:bodyPr wrap="square" rtlCol="0" anchor="t">
            <a:spAutoFit/>
          </a:bodyPr>
          <a:lstStyle/>
          <a:p>
            <a:r>
              <a:rPr lang="en-US" altLang="zh-CN" dirty="0">
                <a:solidFill>
                  <a:srgbClr val="92D050"/>
                </a:solidFill>
                <a:latin typeface="微软雅黑" panose="020B0503020204020204" pitchFamily="34" charset="-122"/>
                <a:ea typeface="微软雅黑" panose="020B0503020204020204" pitchFamily="34" charset="-122"/>
              </a:rPr>
              <a:t>/* </a:t>
            </a:r>
            <a:r>
              <a:rPr lang="en-US" altLang="zh-CN" dirty="0" err="1">
                <a:solidFill>
                  <a:srgbClr val="92D050"/>
                </a:solidFill>
                <a:latin typeface="微软雅黑" panose="020B0503020204020204" pitchFamily="34" charset="-122"/>
                <a:ea typeface="微软雅黑" panose="020B0503020204020204" pitchFamily="34" charset="-122"/>
              </a:rPr>
              <a:t>chType</a:t>
            </a:r>
            <a:r>
              <a:rPr lang="en-US" altLang="zh-CN" dirty="0">
                <a:solidFill>
                  <a:srgbClr val="92D050"/>
                </a:solidFill>
                <a:latin typeface="微软雅黑" panose="020B0503020204020204" pitchFamily="34" charset="-122"/>
                <a:ea typeface="微软雅黑" panose="020B0503020204020204" pitchFamily="34" charset="-122"/>
              </a:rPr>
              <a:t> </a:t>
            </a:r>
            <a:r>
              <a:rPr lang="zh-CN" altLang="en-US" dirty="0">
                <a:solidFill>
                  <a:srgbClr val="92D050"/>
                </a:solidFill>
                <a:latin typeface="微软雅黑" panose="020B0503020204020204" pitchFamily="34" charset="-122"/>
                <a:ea typeface="微软雅黑" panose="020B0503020204020204" pitchFamily="34" charset="-122"/>
              </a:rPr>
              <a:t>通道类型</a:t>
            </a:r>
            <a:r>
              <a:rPr lang="en-US" altLang="zh-CN" dirty="0">
                <a:solidFill>
                  <a:srgbClr val="92D050"/>
                </a:solidFill>
                <a:latin typeface="微软雅黑" panose="020B0503020204020204" pitchFamily="34" charset="-122"/>
                <a:ea typeface="微软雅黑" panose="020B0503020204020204" pitchFamily="34" charset="-122"/>
              </a:rPr>
              <a:t>*/</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EDMA3_CHANNEL_TYPE_DMA                (0u)</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EDMA3_CHANNEL_TYPE_QDMA               (1u)</a:t>
            </a:r>
          </a:p>
        </p:txBody>
      </p:sp>
      <p:sp>
        <p:nvSpPr>
          <p:cNvPr id="7" name="文本框 6"/>
          <p:cNvSpPr txBox="1"/>
          <p:nvPr/>
        </p:nvSpPr>
        <p:spPr>
          <a:xfrm>
            <a:off x="190136" y="4289697"/>
            <a:ext cx="6793865" cy="2308324"/>
          </a:xfrm>
          <a:prstGeom prst="rect">
            <a:avLst/>
          </a:prstGeom>
          <a:solidFill>
            <a:srgbClr val="002060"/>
          </a:solidFill>
          <a:ln>
            <a:solidFill>
              <a:srgbClr val="FF0000"/>
            </a:solidFill>
          </a:ln>
        </p:spPr>
        <p:txBody>
          <a:bodyPr wrap="square" rtlCol="0" anchor="t">
            <a:spAutoFit/>
          </a:bodyPr>
          <a:lstStyle/>
          <a:p>
            <a:r>
              <a:rPr lang="zh-CN" altLang="en-US" dirty="0">
                <a:solidFill>
                  <a:srgbClr val="92D050"/>
                </a:solidFill>
                <a:latin typeface="微软雅黑" panose="020B0503020204020204" pitchFamily="34" charset="-122"/>
                <a:ea typeface="微软雅黑" panose="020B0503020204020204" pitchFamily="34" charset="-122"/>
              </a:rPr>
              <a:t>/* EDMA</a:t>
            </a:r>
            <a:r>
              <a:rPr lang="en-US" altLang="zh-CN" dirty="0">
                <a:solidFill>
                  <a:srgbClr val="92D050"/>
                </a:solidFill>
                <a:latin typeface="微软雅黑" panose="020B0503020204020204" pitchFamily="34" charset="-122"/>
                <a:ea typeface="微软雅黑" panose="020B0503020204020204" pitchFamily="34" charset="-122"/>
              </a:rPr>
              <a:t>3</a:t>
            </a:r>
            <a:r>
              <a:rPr lang="zh-CN" altLang="en-US" dirty="0">
                <a:solidFill>
                  <a:srgbClr val="92D050"/>
                </a:solidFill>
                <a:latin typeface="微软雅黑" panose="020B0503020204020204" pitchFamily="34" charset="-122"/>
                <a:ea typeface="微软雅黑" panose="020B0503020204020204" pitchFamily="34" charset="-122"/>
              </a:rPr>
              <a:t>触发事件列表，用于设置</a:t>
            </a:r>
            <a:r>
              <a:rPr lang="en-US" altLang="zh-CN" dirty="0" err="1">
                <a:solidFill>
                  <a:srgbClr val="92D050"/>
                </a:solidFill>
                <a:latin typeface="微软雅黑" panose="020B0503020204020204" pitchFamily="34" charset="-122"/>
                <a:ea typeface="微软雅黑" panose="020B0503020204020204" pitchFamily="34" charset="-122"/>
              </a:rPr>
              <a:t>chNum</a:t>
            </a:r>
            <a:r>
              <a:rPr lang="zh-CN" altLang="en-US" dirty="0">
                <a:solidFill>
                  <a:srgbClr val="92D050"/>
                </a:solidFill>
                <a:latin typeface="微软雅黑" panose="020B0503020204020204" pitchFamily="34" charset="-122"/>
                <a:ea typeface="微软雅黑" panose="020B0503020204020204" pitchFamily="34" charset="-122"/>
              </a:rPr>
              <a:t>，</a:t>
            </a:r>
            <a:r>
              <a:rPr lang="en-US" altLang="zh-CN" dirty="0" err="1">
                <a:solidFill>
                  <a:srgbClr val="92D050"/>
                </a:solidFill>
                <a:latin typeface="微软雅黑" panose="020B0503020204020204" pitchFamily="34" charset="-122"/>
                <a:ea typeface="微软雅黑" panose="020B0503020204020204" pitchFamily="34" charset="-122"/>
              </a:rPr>
              <a:t>tccNum</a:t>
            </a:r>
            <a:r>
              <a:rPr lang="zh-CN" altLang="en-US" dirty="0">
                <a:solidFill>
                  <a:srgbClr val="92D050"/>
                </a:solidFill>
                <a:latin typeface="微软雅黑" panose="020B0503020204020204" pitchFamily="34" charset="-122"/>
                <a:ea typeface="微软雅黑" panose="020B0503020204020204" pitchFamily="34" charset="-122"/>
              </a:rPr>
              <a:t>*/</a:t>
            </a:r>
          </a:p>
          <a:p>
            <a:r>
              <a:rPr lang="zh-CN" altLang="en-US" dirty="0" smtClean="0">
                <a:solidFill>
                  <a:srgbClr val="92D050"/>
                </a:solidFill>
                <a:latin typeface="微软雅黑" panose="020B0503020204020204" pitchFamily="34" charset="-122"/>
                <a:ea typeface="微软雅黑" panose="020B0503020204020204" pitchFamily="34" charset="-122"/>
              </a:rPr>
              <a:t>/* McASP0 Receive Event */</a:t>
            </a:r>
          </a:p>
          <a:p>
            <a:r>
              <a:rPr lang="zh-CN" altLang="en-US" dirty="0" smtClean="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EDMA3_CHA_MCASP0_RX             </a:t>
            </a:r>
            <a:r>
              <a:rPr lang="zh-CN" altLang="en-US"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p>
            <a:r>
              <a:rPr lang="zh-CN" altLang="en-US" dirty="0">
                <a:solidFill>
                  <a:srgbClr val="92D050"/>
                </a:solidFill>
                <a:latin typeface="微软雅黑" panose="020B0503020204020204" pitchFamily="34" charset="-122"/>
                <a:ea typeface="微软雅黑" panose="020B0503020204020204" pitchFamily="34" charset="-122"/>
              </a:rPr>
              <a:t>/* McASP0 Transmit Event*/</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EDMA3_CHA_MCASP0_TX             1</a:t>
            </a:r>
          </a:p>
          <a:p>
            <a:r>
              <a:rPr lang="zh-CN" altLang="en-US" dirty="0">
                <a:solidFill>
                  <a:srgbClr val="92D050"/>
                </a:solidFill>
                <a:latin typeface="微软雅黑" panose="020B0503020204020204" pitchFamily="34" charset="-122"/>
                <a:ea typeface="微软雅黑" panose="020B0503020204020204" pitchFamily="34" charset="-122"/>
              </a:rPr>
              <a:t>/* McBSP0 Receive Event */</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EDMA3_CHA_MCBSP0_RX             2</a:t>
            </a:r>
          </a:p>
          <a:p>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8527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589677"/>
            <a:ext cx="9144000" cy="5595378"/>
          </a:xfrm>
          <a:prstGeom prst="rect">
            <a:avLst/>
          </a:prstGeom>
          <a:solidFill>
            <a:srgbClr val="002060"/>
          </a:solidFill>
        </p:spPr>
        <p:txBody>
          <a:bodyPr wrap="square" rtlCol="0" anchor="t">
            <a:spAutoFit/>
          </a:bodyPr>
          <a:lstStyle/>
          <a:p>
            <a:r>
              <a:rPr lang="zh-CN" altLang="en-US" dirty="0">
                <a:solidFill>
                  <a:srgbClr val="C00000"/>
                </a:solidFill>
                <a:latin typeface="微软雅黑" panose="020B0503020204020204" pitchFamily="34" charset="-122"/>
                <a:ea typeface="微软雅黑" panose="020B0503020204020204" pitchFamily="34" charset="-122"/>
              </a:rPr>
              <a:t>typedef struct</a:t>
            </a:r>
            <a:r>
              <a:rPr lang="zh-CN" altLang="en-US"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EDMA3CCPaRAMEntry</a:t>
            </a:r>
            <a:r>
              <a:rPr lang="zh-CN" altLang="en-US" dirty="0">
                <a:latin typeface="微软雅黑" panose="020B0503020204020204" pitchFamily="34" charset="-122"/>
                <a:ea typeface="微软雅黑" panose="020B0503020204020204" pitchFamily="34" charset="-122"/>
              </a:rPr>
              <a:t> {</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int</a:t>
            </a:r>
            <a:r>
              <a:rPr lang="zh-CN" altLang="en-US" dirty="0">
                <a:latin typeface="微软雅黑" panose="020B0503020204020204" pitchFamily="34" charset="-122"/>
                <a:ea typeface="微软雅黑" panose="020B0503020204020204" pitchFamily="34" charset="-122"/>
              </a:rPr>
              <a:t> opt; </a:t>
            </a:r>
            <a:r>
              <a:rPr lang="en-US" altLang="zh-CN" dirty="0">
                <a:solidFill>
                  <a:srgbClr val="92D050"/>
                </a:solidFill>
                <a:latin typeface="微软雅黑" panose="020B0503020204020204" pitchFamily="34" charset="-122"/>
                <a:ea typeface="微软雅黑" panose="020B0503020204020204" pitchFamily="34" charset="-122"/>
              </a:rPr>
              <a:t>//</a:t>
            </a:r>
            <a:r>
              <a:rPr lang="zh-CN" altLang="en-US" dirty="0">
                <a:solidFill>
                  <a:srgbClr val="92D050"/>
                </a:solidFill>
                <a:latin typeface="微软雅黑" panose="020B0503020204020204" pitchFamily="34" charset="-122"/>
                <a:ea typeface="微软雅黑" panose="020B0503020204020204" pitchFamily="34" charset="-122"/>
                <a:sym typeface="+mn-ea"/>
              </a:rPr>
              <a:t>OPT field of PaRAM Set</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int</a:t>
            </a:r>
            <a:r>
              <a:rPr lang="zh-CN" altLang="en-US" dirty="0">
                <a:latin typeface="微软雅黑" panose="020B0503020204020204" pitchFamily="34" charset="-122"/>
                <a:ea typeface="微软雅黑" panose="020B0503020204020204" pitchFamily="34" charset="-122"/>
              </a:rPr>
              <a:t> srcAddr; </a:t>
            </a:r>
            <a:r>
              <a:rPr lang="en-US" altLang="zh-CN" dirty="0">
                <a:solidFill>
                  <a:srgbClr val="92D050"/>
                </a:solidFill>
                <a:latin typeface="微软雅黑" panose="020B0503020204020204" pitchFamily="34" charset="-122"/>
                <a:ea typeface="微软雅黑" panose="020B0503020204020204" pitchFamily="34" charset="-122"/>
              </a:rPr>
              <a:t>//</a:t>
            </a:r>
            <a:r>
              <a:rPr lang="zh-CN" altLang="en-US" dirty="0">
                <a:solidFill>
                  <a:srgbClr val="92D050"/>
                </a:solidFill>
                <a:latin typeface="微软雅黑" panose="020B0503020204020204" pitchFamily="34" charset="-122"/>
                <a:ea typeface="微软雅黑" panose="020B0503020204020204" pitchFamily="34" charset="-122"/>
                <a:sym typeface="+mn-ea"/>
              </a:rPr>
              <a:t>Starting byte address of Source</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 aCnt; </a:t>
            </a:r>
            <a:r>
              <a:rPr lang="en-US" altLang="zh-CN" dirty="0">
                <a:solidFill>
                  <a:srgbClr val="92D050"/>
                </a:solidFill>
                <a:latin typeface="微软雅黑" panose="020B0503020204020204" pitchFamily="34" charset="-122"/>
                <a:ea typeface="微软雅黑" panose="020B0503020204020204" pitchFamily="34" charset="-122"/>
              </a:rPr>
              <a:t>//Number of bytes in each Array (ACNT)</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 bCnt; </a:t>
            </a:r>
            <a:r>
              <a:rPr lang="en-US" altLang="zh-CN" dirty="0">
                <a:solidFill>
                  <a:srgbClr val="92D050"/>
                </a:solidFill>
                <a:latin typeface="微软雅黑" panose="020B0503020204020204" pitchFamily="34" charset="-122"/>
                <a:ea typeface="微软雅黑" panose="020B0503020204020204" pitchFamily="34" charset="-122"/>
              </a:rPr>
              <a:t>//Number of Arrays in each Frame (BCNT)</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int</a:t>
            </a:r>
            <a:r>
              <a:rPr lang="zh-CN" altLang="en-US" dirty="0">
                <a:latin typeface="微软雅黑" panose="020B0503020204020204" pitchFamily="34" charset="-122"/>
                <a:ea typeface="微软雅黑" panose="020B0503020204020204" pitchFamily="34" charset="-122"/>
              </a:rPr>
              <a:t> destAddr; </a:t>
            </a:r>
            <a:r>
              <a:rPr lang="en-US" altLang="zh-CN" dirty="0">
                <a:solidFill>
                  <a:srgbClr val="92D050"/>
                </a:solidFill>
                <a:latin typeface="微软雅黑" panose="020B0503020204020204" pitchFamily="34" charset="-122"/>
                <a:ea typeface="微软雅黑" panose="020B0503020204020204" pitchFamily="34" charset="-122"/>
              </a:rPr>
              <a:t>//Starting byte address of destination</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short</a:t>
            </a:r>
            <a:r>
              <a:rPr lang="zh-CN" altLang="en-US" dirty="0">
                <a:latin typeface="微软雅黑" panose="020B0503020204020204" pitchFamily="34" charset="-122"/>
                <a:ea typeface="微软雅黑" panose="020B0503020204020204" pitchFamily="34" charset="-122"/>
              </a:rPr>
              <a:t>  srcBIdx; </a:t>
            </a:r>
            <a:r>
              <a:rPr lang="en-US" altLang="zh-CN" sz="1600" dirty="0">
                <a:solidFill>
                  <a:srgbClr val="92D050"/>
                </a:solidFill>
                <a:latin typeface="微软雅黑" panose="020B0503020204020204" pitchFamily="34" charset="-122"/>
                <a:ea typeface="微软雅黑" panose="020B0503020204020204" pitchFamily="34" charset="-122"/>
              </a:rPr>
              <a:t>//</a:t>
            </a:r>
            <a:r>
              <a:rPr lang="zh-CN" altLang="en-US" sz="1600" dirty="0">
                <a:solidFill>
                  <a:srgbClr val="92D050"/>
                </a:solidFill>
                <a:latin typeface="微软雅黑" panose="020B0503020204020204" pitchFamily="34" charset="-122"/>
                <a:ea typeface="微软雅黑" panose="020B0503020204020204" pitchFamily="34" charset="-122"/>
                <a:sym typeface="+mn-ea"/>
              </a:rPr>
              <a:t>Index between consec</a:t>
            </a:r>
            <a:r>
              <a:rPr lang="en-US" altLang="zh-CN" sz="1600" dirty="0" err="1">
                <a:solidFill>
                  <a:srgbClr val="92D050"/>
                </a:solidFill>
                <a:latin typeface="微软雅黑" panose="020B0503020204020204" pitchFamily="34" charset="-122"/>
                <a:ea typeface="微软雅黑" panose="020B0503020204020204" pitchFamily="34" charset="-122"/>
                <a:sym typeface="+mn-ea"/>
              </a:rPr>
              <a:t>utive</a:t>
            </a:r>
            <a:r>
              <a:rPr lang="zh-CN" altLang="en-US" sz="1600" dirty="0">
                <a:solidFill>
                  <a:srgbClr val="92D050"/>
                </a:solidFill>
                <a:latin typeface="微软雅黑" panose="020B0503020204020204" pitchFamily="34" charset="-122"/>
                <a:ea typeface="微软雅黑" panose="020B0503020204020204" pitchFamily="34" charset="-122"/>
                <a:sym typeface="+mn-ea"/>
              </a:rPr>
              <a:t> arrays of a Source Frame (SRCBIDX)</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short</a:t>
            </a:r>
            <a:r>
              <a:rPr lang="zh-CN" altLang="en-US" dirty="0">
                <a:latin typeface="微软雅黑" panose="020B0503020204020204" pitchFamily="34" charset="-122"/>
                <a:ea typeface="微软雅黑" panose="020B0503020204020204" pitchFamily="34" charset="-122"/>
              </a:rPr>
              <a:t>  destBIdx; </a:t>
            </a:r>
            <a:r>
              <a:rPr lang="en-US" altLang="zh-CN" sz="1600" dirty="0">
                <a:solidFill>
                  <a:srgbClr val="92D050"/>
                </a:solidFill>
                <a:latin typeface="微软雅黑" panose="020B0503020204020204" pitchFamily="34" charset="-122"/>
                <a:ea typeface="微软雅黑" panose="020B0503020204020204" pitchFamily="34" charset="-122"/>
              </a:rPr>
              <a:t>//Index between consecutive arrays of a Destination Frame </a:t>
            </a:r>
            <a:endParaRPr lang="en-US" altLang="zh-CN" sz="1600" dirty="0" smtClean="0">
              <a:solidFill>
                <a:srgbClr val="92D050"/>
              </a:solidFill>
              <a:latin typeface="微软雅黑" panose="020B0503020204020204" pitchFamily="34" charset="-122"/>
              <a:ea typeface="微软雅黑" panose="020B0503020204020204" pitchFamily="34" charset="-122"/>
            </a:endParaRPr>
          </a:p>
          <a:p>
            <a:pPr>
              <a:lnSpc>
                <a:spcPct val="120000"/>
              </a:lnSpc>
            </a:pPr>
            <a:r>
              <a:rPr lang="en-US" altLang="zh-CN" sz="1600" dirty="0">
                <a:solidFill>
                  <a:srgbClr val="92D050"/>
                </a:solidFill>
                <a:latin typeface="微软雅黑" panose="020B0503020204020204" pitchFamily="34" charset="-122"/>
                <a:ea typeface="微软雅黑" panose="020B0503020204020204" pitchFamily="34" charset="-122"/>
              </a:rPr>
              <a:t> </a:t>
            </a:r>
            <a:r>
              <a:rPr lang="en-US" altLang="zh-CN" sz="1600" dirty="0" smtClean="0">
                <a:solidFill>
                  <a:srgbClr val="92D050"/>
                </a:solidFill>
                <a:latin typeface="微软雅黑" panose="020B0503020204020204" pitchFamily="34" charset="-122"/>
                <a:ea typeface="微软雅黑" panose="020B0503020204020204" pitchFamily="34" charset="-122"/>
              </a:rPr>
              <a:t>                                      //(</a:t>
            </a:r>
            <a:r>
              <a:rPr lang="en-US" altLang="zh-CN" sz="1600" dirty="0">
                <a:solidFill>
                  <a:srgbClr val="92D050"/>
                </a:solidFill>
                <a:latin typeface="微软雅黑" panose="020B0503020204020204" pitchFamily="34" charset="-122"/>
                <a:ea typeface="微软雅黑" panose="020B0503020204020204" pitchFamily="34" charset="-122"/>
              </a:rPr>
              <a:t>DSTBIDX)</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 linkAddr; </a:t>
            </a:r>
            <a:r>
              <a:rPr lang="en-US" altLang="zh-CN" sz="1600" dirty="0">
                <a:solidFill>
                  <a:srgbClr val="92D050"/>
                </a:solidFill>
                <a:latin typeface="微软雅黑" panose="020B0503020204020204" pitchFamily="34" charset="-122"/>
                <a:ea typeface="微软雅黑" panose="020B0503020204020204" pitchFamily="34" charset="-122"/>
              </a:rPr>
              <a:t>//</a:t>
            </a:r>
            <a:r>
              <a:rPr lang="zh-CN" altLang="en-US" sz="1600" dirty="0">
                <a:solidFill>
                  <a:srgbClr val="92D050"/>
                </a:solidFill>
                <a:latin typeface="微软雅黑" panose="020B0503020204020204" pitchFamily="34" charset="-122"/>
                <a:ea typeface="微软雅黑" panose="020B0503020204020204" pitchFamily="34" charset="-122"/>
                <a:sym typeface="+mn-ea"/>
              </a:rPr>
              <a:t>Address for linking (AutoReloading of a PaRAM Set)</a:t>
            </a:r>
            <a:r>
              <a:rPr lang="en-US" altLang="zh-CN" sz="1600" dirty="0">
                <a:solidFill>
                  <a:srgbClr val="92D050"/>
                </a:solidFill>
                <a:latin typeface="微软雅黑" panose="020B0503020204020204" pitchFamily="34" charset="-122"/>
                <a:ea typeface="微软雅黑" panose="020B0503020204020204" pitchFamily="34" charset="-122"/>
                <a:sym typeface="+mn-ea"/>
              </a:rPr>
              <a:t>.</a:t>
            </a:r>
          </a:p>
          <a:p>
            <a:r>
              <a:rPr lang="en-US" altLang="zh-CN" dirty="0">
                <a:latin typeface="微软雅黑" panose="020B0503020204020204" pitchFamily="34" charset="-122"/>
                <a:ea typeface="微软雅黑" panose="020B0503020204020204" pitchFamily="34" charset="-122"/>
                <a:sym typeface="+mn-ea"/>
              </a:rPr>
              <a:t>                                               </a:t>
            </a:r>
            <a:r>
              <a:rPr lang="en-US" altLang="zh-CN" dirty="0" smtClean="0">
                <a:latin typeface="微软雅黑" panose="020B0503020204020204" pitchFamily="34" charset="-122"/>
                <a:ea typeface="微软雅黑" panose="020B0503020204020204" pitchFamily="34" charset="-122"/>
                <a:sym typeface="+mn-ea"/>
              </a:rPr>
              <a:t>  </a:t>
            </a:r>
            <a:r>
              <a:rPr lang="en-US" altLang="zh-CN" sz="1600" dirty="0">
                <a:solidFill>
                  <a:srgbClr val="92D050"/>
                </a:solidFill>
                <a:latin typeface="微软雅黑" panose="020B0503020204020204" pitchFamily="34" charset="-122"/>
                <a:ea typeface="微软雅黑" panose="020B0503020204020204" pitchFamily="34" charset="-122"/>
                <a:sym typeface="+mn-ea"/>
              </a:rPr>
              <a:t>// </a:t>
            </a:r>
            <a:r>
              <a:rPr lang="zh-CN" altLang="en-US" sz="1600" dirty="0">
                <a:solidFill>
                  <a:srgbClr val="92D050"/>
                </a:solidFill>
                <a:latin typeface="微软雅黑" panose="020B0503020204020204" pitchFamily="34" charset="-122"/>
                <a:ea typeface="微软雅黑" panose="020B0503020204020204" pitchFamily="34" charset="-122"/>
                <a:sym typeface="+mn-ea"/>
              </a:rPr>
              <a:t>A value of 0xFFFF means no linking</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 bCntReload; </a:t>
            </a:r>
            <a:r>
              <a:rPr lang="en-US" altLang="zh-CN" dirty="0">
                <a:solidFill>
                  <a:srgbClr val="92D050"/>
                </a:solidFill>
                <a:latin typeface="微软雅黑" panose="020B0503020204020204" pitchFamily="34" charset="-122"/>
                <a:ea typeface="微软雅黑" panose="020B0503020204020204" pitchFamily="34" charset="-122"/>
              </a:rPr>
              <a:t>/</a:t>
            </a:r>
            <a:r>
              <a:rPr lang="zh-CN" altLang="en-US" dirty="0">
                <a:solidFill>
                  <a:srgbClr val="92D050"/>
                </a:solidFill>
                <a:latin typeface="微软雅黑" panose="020B0503020204020204" pitchFamily="34" charset="-122"/>
                <a:ea typeface="微软雅黑" panose="020B0503020204020204" pitchFamily="34" charset="-122"/>
                <a:sym typeface="+mn-ea"/>
              </a:rPr>
              <a:t>/ Reload value of the numArrInFrame (BCNT) </a:t>
            </a:r>
            <a:endParaRPr lang="zh-CN" altLang="en-US" dirty="0">
              <a:solidFill>
                <a:srgbClr val="92D050"/>
              </a:solidFill>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short</a:t>
            </a:r>
            <a:r>
              <a:rPr lang="zh-CN" altLang="en-US" dirty="0">
                <a:latin typeface="微软雅黑" panose="020B0503020204020204" pitchFamily="34" charset="-122"/>
                <a:ea typeface="微软雅黑" panose="020B0503020204020204" pitchFamily="34" charset="-122"/>
              </a:rPr>
              <a:t>  srcCIdx; </a:t>
            </a:r>
            <a:r>
              <a:rPr lang="en-US" altLang="zh-CN" sz="1600" dirty="0">
                <a:solidFill>
                  <a:srgbClr val="92D050"/>
                </a:solidFill>
                <a:latin typeface="微软雅黑" panose="020B0503020204020204" pitchFamily="34" charset="-122"/>
                <a:ea typeface="微软雅黑" panose="020B0503020204020204" pitchFamily="34" charset="-122"/>
              </a:rPr>
              <a:t>// Index between consecutive frames of a Source Block (SRCCIDX) </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short</a:t>
            </a:r>
            <a:r>
              <a:rPr lang="zh-CN" altLang="en-US" dirty="0">
                <a:latin typeface="微软雅黑" panose="020B0503020204020204" pitchFamily="34" charset="-122"/>
                <a:ea typeface="微软雅黑" panose="020B0503020204020204" pitchFamily="34" charset="-122"/>
              </a:rPr>
              <a:t>  destCIdx; </a:t>
            </a:r>
            <a:r>
              <a:rPr lang="en-US" altLang="zh-CN" sz="1600" dirty="0">
                <a:solidFill>
                  <a:srgbClr val="92D050"/>
                </a:solidFill>
                <a:latin typeface="微软雅黑" panose="020B0503020204020204" pitchFamily="34" charset="-122"/>
                <a:ea typeface="微软雅黑" panose="020B0503020204020204" pitchFamily="34" charset="-122"/>
              </a:rPr>
              <a:t>// Index between consecutive frames of a </a:t>
            </a:r>
            <a:r>
              <a:rPr lang="en-US" altLang="zh-CN" sz="1600" dirty="0" err="1">
                <a:solidFill>
                  <a:srgbClr val="92D050"/>
                </a:solidFill>
                <a:latin typeface="微软雅黑" panose="020B0503020204020204" pitchFamily="34" charset="-122"/>
                <a:ea typeface="微软雅黑" panose="020B0503020204020204" pitchFamily="34" charset="-122"/>
              </a:rPr>
              <a:t>Dest</a:t>
            </a:r>
            <a:r>
              <a:rPr lang="en-US" altLang="zh-CN" sz="1600" dirty="0">
                <a:solidFill>
                  <a:srgbClr val="92D050"/>
                </a:solidFill>
                <a:latin typeface="微软雅黑" panose="020B0503020204020204" pitchFamily="34" charset="-122"/>
                <a:ea typeface="微软雅黑" panose="020B0503020204020204" pitchFamily="34" charset="-122"/>
              </a:rPr>
              <a:t> Block (DSTCIDX) </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 cCnt; </a:t>
            </a:r>
            <a:r>
              <a:rPr lang="en-US" altLang="zh-CN" dirty="0">
                <a:solidFill>
                  <a:srgbClr val="92D050"/>
                </a:solidFill>
                <a:latin typeface="微软雅黑" panose="020B0503020204020204" pitchFamily="34" charset="-122"/>
                <a:ea typeface="微软雅黑" panose="020B0503020204020204" pitchFamily="34" charset="-122"/>
              </a:rPr>
              <a:t>//  Number of Frames in a block (CCNT)</a:t>
            </a:r>
          </a:p>
          <a:p>
            <a:pPr>
              <a:lnSpc>
                <a:spcPct val="12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unsigned short</a:t>
            </a:r>
            <a:r>
              <a:rPr lang="zh-CN" altLang="en-US" dirty="0">
                <a:latin typeface="微软雅黑" panose="020B0503020204020204" pitchFamily="34" charset="-122"/>
                <a:ea typeface="微软雅黑" panose="020B0503020204020204" pitchFamily="34" charset="-122"/>
              </a:rPr>
              <a:t> rsvd; </a:t>
            </a:r>
            <a:r>
              <a:rPr lang="en-US" altLang="zh-CN" dirty="0">
                <a:solidFill>
                  <a:srgbClr val="92D050"/>
                </a:solidFill>
                <a:latin typeface="微软雅黑" panose="020B0503020204020204" pitchFamily="34" charset="-122"/>
                <a:ea typeface="微软雅黑" panose="020B0503020204020204" pitchFamily="34" charset="-122"/>
              </a:rPr>
              <a:t>//  This field is Reserved. Write zero to this field. </a:t>
            </a:r>
          </a:p>
          <a:p>
            <a:pPr>
              <a:lnSpc>
                <a:spcPct val="120000"/>
              </a:lnSpc>
            </a:pPr>
            <a:r>
              <a:rPr lang="zh-CN" altLang="en-US" dirty="0">
                <a:latin typeface="微软雅黑" panose="020B0503020204020204" pitchFamily="34" charset="-122"/>
                <a:ea typeface="微软雅黑" panose="020B0503020204020204" pitchFamily="34" charset="-122"/>
              </a:rPr>
              <a:t>}</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EDMA3CCPaRAMEntry</a:t>
            </a:r>
            <a:r>
              <a:rPr lang="zh-CN" altLang="en-US" dirty="0">
                <a:latin typeface="微软雅黑" panose="020B0503020204020204" pitchFamily="34" charset="-122"/>
                <a:ea typeface="微软雅黑" panose="020B0503020204020204" pitchFamily="34" charset="-122"/>
              </a:rPr>
              <a:t>;</a:t>
            </a:r>
          </a:p>
        </p:txBody>
      </p:sp>
      <p:sp>
        <p:nvSpPr>
          <p:cNvPr id="3" name="文本框 2"/>
          <p:cNvSpPr txBox="1"/>
          <p:nvPr/>
        </p:nvSpPr>
        <p:spPr>
          <a:xfrm>
            <a:off x="147320" y="220345"/>
            <a:ext cx="3823970" cy="369332"/>
          </a:xfrm>
          <a:prstGeom prst="rect">
            <a:avLst/>
          </a:prstGeom>
          <a:noFill/>
        </p:spPr>
        <p:txBody>
          <a:bodyPr wrap="square" rtlCol="0" anchor="t">
            <a:spAutoFit/>
          </a:bodyPr>
          <a:lstStyle/>
          <a:p>
            <a:r>
              <a:rPr lang="en-US" altLang="zh-CN" dirty="0">
                <a:solidFill>
                  <a:srgbClr val="92D050"/>
                </a:solidFill>
                <a:latin typeface="微软雅黑" panose="020B0503020204020204" pitchFamily="34" charset="-122"/>
                <a:ea typeface="微软雅黑" panose="020B0503020204020204" pitchFamily="34" charset="-122"/>
              </a:rPr>
              <a:t>//</a:t>
            </a:r>
            <a:r>
              <a:rPr lang="zh-CN" altLang="en-US" dirty="0">
                <a:solidFill>
                  <a:srgbClr val="92D050"/>
                </a:solidFill>
                <a:latin typeface="微软雅黑" panose="020B0503020204020204" pitchFamily="34" charset="-122"/>
                <a:ea typeface="微软雅黑" panose="020B0503020204020204" pitchFamily="34" charset="-122"/>
              </a:rPr>
              <a:t>EDMA3 PaRAM set（参数集）</a:t>
            </a:r>
          </a:p>
        </p:txBody>
      </p:sp>
    </p:spTree>
    <p:extLst>
      <p:ext uri="{BB962C8B-B14F-4D97-AF65-F5344CB8AC3E}">
        <p14:creationId xmlns:p14="http://schemas.microsoft.com/office/powerpoint/2010/main" val="3322265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2765" y="608965"/>
            <a:ext cx="8271601" cy="1014730"/>
          </a:xfrm>
          <a:prstGeom prst="rect">
            <a:avLst/>
          </a:prstGeom>
          <a:solidFill>
            <a:srgbClr val="002060"/>
          </a:solidFill>
        </p:spPr>
        <p:txBody>
          <a:bodyPr wrap="square" rtlCol="0" anchor="t">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void</a:t>
            </a: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EDMA3SetPaRAM</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unsigned int</a:t>
            </a:r>
            <a:r>
              <a:rPr lang="zh-CN" altLang="en-US" sz="2000" dirty="0">
                <a:latin typeface="微软雅黑" panose="020B0503020204020204" pitchFamily="34" charset="-122"/>
                <a:ea typeface="微软雅黑" panose="020B0503020204020204" pitchFamily="34" charset="-122"/>
              </a:rPr>
              <a:t> baseAdd,</a:t>
            </a:r>
          </a:p>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chNum,</a:t>
            </a:r>
          </a:p>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EDMA3CCPaRAMEntry*</a:t>
            </a:r>
            <a:r>
              <a:rPr lang="zh-CN" altLang="en-US" sz="2000" dirty="0">
                <a:latin typeface="微软雅黑" panose="020B0503020204020204" pitchFamily="34" charset="-122"/>
                <a:ea typeface="微软雅黑" panose="020B0503020204020204" pitchFamily="34" charset="-122"/>
              </a:rPr>
              <a:t> newPaRAM);</a:t>
            </a:r>
          </a:p>
        </p:txBody>
      </p:sp>
      <p:sp>
        <p:nvSpPr>
          <p:cNvPr id="3" name="文本框 2"/>
          <p:cNvSpPr txBox="1"/>
          <p:nvPr/>
        </p:nvSpPr>
        <p:spPr>
          <a:xfrm>
            <a:off x="532765" y="240665"/>
            <a:ext cx="2540000" cy="398780"/>
          </a:xfrm>
          <a:prstGeom prst="rect">
            <a:avLst/>
          </a:prstGeom>
          <a:noFill/>
        </p:spPr>
        <p:txBody>
          <a:bodyPr wrap="square" rtlCol="0" anchor="t">
            <a:spAutoFit/>
          </a:bodyPr>
          <a:lstStyle/>
          <a:p>
            <a:r>
              <a:rPr lang="zh-CN" altLang="en-US" sz="2000" dirty="0">
                <a:solidFill>
                  <a:srgbClr val="92D050"/>
                </a:solidFill>
                <a:latin typeface="微软雅黑" panose="020B0503020204020204" pitchFamily="34" charset="-122"/>
                <a:ea typeface="微软雅黑" panose="020B0503020204020204" pitchFamily="34" charset="-122"/>
              </a:rPr>
              <a:t>// 写参数 RAM</a:t>
            </a:r>
          </a:p>
        </p:txBody>
      </p:sp>
      <p:sp>
        <p:nvSpPr>
          <p:cNvPr id="4" name="文本框 3"/>
          <p:cNvSpPr txBox="1"/>
          <p:nvPr/>
        </p:nvSpPr>
        <p:spPr>
          <a:xfrm>
            <a:off x="532765" y="1717041"/>
            <a:ext cx="2540000" cy="398780"/>
          </a:xfrm>
          <a:prstGeom prst="rect">
            <a:avLst/>
          </a:prstGeom>
          <a:noFill/>
        </p:spPr>
        <p:txBody>
          <a:bodyPr wrap="square" rtlCol="0" anchor="t">
            <a:spAutoFit/>
          </a:bodyPr>
          <a:lstStyle/>
          <a:p>
            <a:r>
              <a:rPr lang="zh-CN" altLang="en-US" sz="2000" dirty="0">
                <a:solidFill>
                  <a:srgbClr val="92D050"/>
                </a:solidFill>
                <a:latin typeface="微软雅黑" panose="020B0503020204020204" pitchFamily="34" charset="-122"/>
                <a:ea typeface="微软雅黑" panose="020B0503020204020204" pitchFamily="34" charset="-122"/>
              </a:rPr>
              <a:t>// 使能传输</a:t>
            </a:r>
          </a:p>
        </p:txBody>
      </p:sp>
      <p:sp>
        <p:nvSpPr>
          <p:cNvPr id="5" name="文本框 4"/>
          <p:cNvSpPr txBox="1"/>
          <p:nvPr/>
        </p:nvSpPr>
        <p:spPr>
          <a:xfrm>
            <a:off x="532765" y="2198100"/>
            <a:ext cx="8271601" cy="1014730"/>
          </a:xfrm>
          <a:prstGeom prst="rect">
            <a:avLst/>
          </a:prstGeom>
          <a:solidFill>
            <a:srgbClr val="002060"/>
          </a:solidFill>
        </p:spPr>
        <p:txBody>
          <a:bodyPr wrap="square" rtlCol="0" anchor="t">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unsigned int</a:t>
            </a: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EDMA3EnableTransfer</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unsigned int</a:t>
            </a:r>
            <a:r>
              <a:rPr lang="zh-CN" altLang="en-US" sz="2000" dirty="0">
                <a:latin typeface="微软雅黑" panose="020B0503020204020204" pitchFamily="34" charset="-122"/>
                <a:ea typeface="微软雅黑" panose="020B0503020204020204" pitchFamily="34" charset="-122"/>
              </a:rPr>
              <a:t> baseAdd,</a:t>
            </a:r>
          </a:p>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chNum,</a:t>
            </a:r>
          </a:p>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C00000"/>
                </a:solidFill>
                <a:latin typeface="微软雅黑" panose="020B0503020204020204" pitchFamily="34" charset="-122"/>
                <a:ea typeface="微软雅黑" panose="020B0503020204020204" pitchFamily="34" charset="-122"/>
              </a:rPr>
              <a:t>unsigned </a:t>
            </a:r>
            <a:r>
              <a:rPr lang="zh-CN" altLang="en-US" sz="2000" dirty="0">
                <a:solidFill>
                  <a:srgbClr val="C00000"/>
                </a:solidFill>
                <a:latin typeface="微软雅黑" panose="020B0503020204020204" pitchFamily="34" charset="-122"/>
                <a:ea typeface="微软雅黑" panose="020B0503020204020204" pitchFamily="34" charset="-122"/>
              </a:rPr>
              <a:t>int</a:t>
            </a:r>
            <a:r>
              <a:rPr lang="zh-CN" altLang="en-US" sz="2000" dirty="0">
                <a:latin typeface="微软雅黑" panose="020B0503020204020204" pitchFamily="34" charset="-122"/>
                <a:ea typeface="微软雅黑" panose="020B0503020204020204" pitchFamily="34" charset="-122"/>
              </a:rPr>
              <a:t> trigMode);</a:t>
            </a:r>
          </a:p>
        </p:txBody>
      </p:sp>
      <p:sp>
        <p:nvSpPr>
          <p:cNvPr id="6" name="文本框 5"/>
          <p:cNvSpPr txBox="1"/>
          <p:nvPr/>
        </p:nvSpPr>
        <p:spPr>
          <a:xfrm>
            <a:off x="532765" y="3787235"/>
            <a:ext cx="6587490" cy="922020"/>
          </a:xfrm>
          <a:prstGeom prst="rect">
            <a:avLst/>
          </a:prstGeom>
          <a:solidFill>
            <a:srgbClr val="002060"/>
          </a:solidFill>
          <a:ln>
            <a:solidFill>
              <a:schemeClr val="accent1"/>
            </a:solidFill>
          </a:ln>
        </p:spPr>
        <p:txBody>
          <a:bodyPr wrap="square" rtlCol="0" anchor="t">
            <a:spAutoFit/>
          </a:bodyPr>
          <a:lstStyle/>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EDMA3_TRIG_MODE_MANUAL                (0u)</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EDMA3_TRIG_MODE_QDMA                  (1u)</a:t>
            </a:r>
          </a:p>
          <a:p>
            <a:r>
              <a:rPr lang="zh-CN" altLang="en-US" dirty="0">
                <a:solidFill>
                  <a:srgbClr val="C00000"/>
                </a:solidFill>
                <a:latin typeface="微软雅黑" panose="020B0503020204020204" pitchFamily="34" charset="-122"/>
                <a:ea typeface="微软雅黑" panose="020B0503020204020204" pitchFamily="34" charset="-122"/>
              </a:rPr>
              <a:t>#define</a:t>
            </a:r>
            <a:r>
              <a:rPr lang="zh-CN" altLang="en-US" dirty="0">
                <a:latin typeface="微软雅黑" panose="020B0503020204020204" pitchFamily="34" charset="-122"/>
                <a:ea typeface="微软雅黑" panose="020B0503020204020204" pitchFamily="34" charset="-122"/>
              </a:rPr>
              <a:t> EDMA3_TRIG_MODE_EVENT                 (2u)</a:t>
            </a:r>
          </a:p>
        </p:txBody>
      </p:sp>
      <p:sp>
        <p:nvSpPr>
          <p:cNvPr id="7" name="文本框 6"/>
          <p:cNvSpPr txBox="1"/>
          <p:nvPr/>
        </p:nvSpPr>
        <p:spPr>
          <a:xfrm>
            <a:off x="532765" y="3388455"/>
            <a:ext cx="4032885" cy="398780"/>
          </a:xfrm>
          <a:prstGeom prst="rect">
            <a:avLst/>
          </a:prstGeom>
          <a:noFill/>
        </p:spPr>
        <p:txBody>
          <a:bodyPr wrap="square" rtlCol="0">
            <a:spAutoFit/>
          </a:bodyPr>
          <a:lstStyle/>
          <a:p>
            <a:r>
              <a:rPr lang="en-US" altLang="zh-CN" sz="2000" dirty="0">
                <a:solidFill>
                  <a:srgbClr val="92D050"/>
                </a:solidFill>
                <a:latin typeface="微软雅黑" panose="020B0503020204020204" pitchFamily="34" charset="-122"/>
                <a:ea typeface="微软雅黑" panose="020B0503020204020204" pitchFamily="34" charset="-122"/>
              </a:rPr>
              <a:t>/*</a:t>
            </a:r>
            <a:r>
              <a:rPr lang="zh-CN" altLang="en-US" sz="2000" dirty="0">
                <a:solidFill>
                  <a:srgbClr val="92D050"/>
                </a:solidFill>
                <a:latin typeface="微软雅黑" panose="020B0503020204020204" pitchFamily="34" charset="-122"/>
                <a:ea typeface="微软雅黑" panose="020B0503020204020204" pitchFamily="34" charset="-122"/>
              </a:rPr>
              <a:t>触发方式</a:t>
            </a:r>
            <a:r>
              <a:rPr lang="en-US" altLang="zh-CN" sz="2000" dirty="0">
                <a:solidFill>
                  <a:srgbClr val="92D05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37474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885" y="219075"/>
            <a:ext cx="8119110" cy="706755"/>
          </a:xfrm>
          <a:prstGeom prst="rect">
            <a:avLst/>
          </a:prstGeom>
          <a:solidFill>
            <a:schemeClr val="tx1"/>
          </a:solidFill>
        </p:spPr>
        <p:txBody>
          <a:bodyPr wrap="square" rtlCol="0" anchor="t">
            <a:spAutoFit/>
          </a:bodyPr>
          <a:lstStyle/>
          <a:p>
            <a:pPr algn="l"/>
            <a:r>
              <a:rPr lang="it-IT" altLang="zh-CN" sz="2000" b="1" dirty="0">
                <a:solidFill>
                  <a:srgbClr val="7F0055"/>
                </a:solidFill>
                <a:latin typeface="Consolas" panose="020B0609020204030204" pitchFamily="49" charset="0"/>
              </a:rPr>
              <a:t>#include</a:t>
            </a:r>
            <a:r>
              <a:rPr lang="zh-CN" altLang="en-US" sz="2000"/>
              <a:t> </a:t>
            </a:r>
            <a:r>
              <a:rPr lang="en-US" altLang="zh-CN" sz="2000" b="1" dirty="0">
                <a:solidFill>
                  <a:srgbClr val="000000"/>
                </a:solidFill>
                <a:latin typeface="Consolas" panose="020B0609020204030204" pitchFamily="49" charset="0"/>
              </a:rPr>
              <a:t>"edma.h"</a:t>
            </a:r>
            <a:r>
              <a:rPr lang="zh-CN" altLang="en-US" sz="2000"/>
              <a:t>         </a:t>
            </a:r>
            <a:r>
              <a:rPr lang="zh-CN" altLang="en-US" sz="2000" dirty="0">
                <a:solidFill>
                  <a:srgbClr val="3F7F5F"/>
                </a:solidFill>
                <a:latin typeface="微软雅黑" panose="020B0503020204020204" pitchFamily="34" charset="-122"/>
                <a:ea typeface="微软雅黑" panose="020B0503020204020204" pitchFamily="34" charset="-122"/>
              </a:rPr>
              <a:t>// 直接内存访问宏及设备抽象层函数声明</a:t>
            </a:r>
          </a:p>
          <a:p>
            <a:r>
              <a:rPr lang="it-IT" altLang="zh-CN" sz="2000" b="1" dirty="0">
                <a:solidFill>
                  <a:srgbClr val="7F0055"/>
                </a:solidFill>
                <a:latin typeface="Consolas" panose="020B0609020204030204" pitchFamily="49" charset="0"/>
              </a:rPr>
              <a:t>#include</a:t>
            </a:r>
            <a:r>
              <a:rPr lang="zh-CN" altLang="en-US" sz="2000"/>
              <a:t> </a:t>
            </a:r>
            <a:r>
              <a:rPr lang="en-US" altLang="zh-CN" sz="2000" b="1" dirty="0">
                <a:solidFill>
                  <a:srgbClr val="000000"/>
                </a:solidFill>
                <a:latin typeface="Consolas" panose="020B0609020204030204" pitchFamily="49" charset="0"/>
              </a:rPr>
              <a:t>"edma_event.h"</a:t>
            </a:r>
            <a:r>
              <a:rPr lang="zh-CN" altLang="en-US" sz="2000"/>
              <a:t> </a:t>
            </a:r>
            <a:r>
              <a:rPr lang="zh-CN" altLang="en-US" sz="2000" dirty="0">
                <a:solidFill>
                  <a:srgbClr val="3F7F5F"/>
                </a:solidFill>
                <a:latin typeface="微软雅黑" panose="020B0503020204020204" pitchFamily="34" charset="-122"/>
                <a:ea typeface="微软雅黑" panose="020B0503020204020204" pitchFamily="34" charset="-122"/>
              </a:rPr>
              <a:t>// 直接内存访问事件</a:t>
            </a:r>
            <a:endParaRPr lang="zh-CN" altLang="en-US" sz="2000"/>
          </a:p>
        </p:txBody>
      </p:sp>
      <p:sp>
        <p:nvSpPr>
          <p:cNvPr id="3" name="文本框 2"/>
          <p:cNvSpPr txBox="1"/>
          <p:nvPr/>
        </p:nvSpPr>
        <p:spPr>
          <a:xfrm>
            <a:off x="222885" y="1003935"/>
            <a:ext cx="8183880" cy="1938020"/>
          </a:xfrm>
          <a:prstGeom prst="rect">
            <a:avLst/>
          </a:prstGeom>
          <a:solidFill>
            <a:schemeClr val="tx1"/>
          </a:solidFill>
        </p:spPr>
        <p:txBody>
          <a:bodyPr wrap="square" rtlCol="0" anchor="t">
            <a:spAutoFit/>
          </a:bodyPr>
          <a:lstStyle/>
          <a:p>
            <a:pPr algn="l"/>
            <a:r>
              <a:rPr lang="zh-CN" altLang="en-US" sz="2000" dirty="0">
                <a:solidFill>
                  <a:srgbClr val="3F7F5F"/>
                </a:solidFill>
                <a:latin typeface="微软雅黑" panose="020B0503020204020204" pitchFamily="34" charset="-122"/>
                <a:ea typeface="微软雅黑" panose="020B0503020204020204" pitchFamily="34" charset="-122"/>
              </a:rPr>
              <a:t>// EDMA3 配置</a:t>
            </a:r>
          </a:p>
          <a:p>
            <a:pPr algn="l"/>
            <a:r>
              <a:rPr lang="it-IT" altLang="zh-CN" sz="2000" b="1" dirty="0">
                <a:solidFill>
                  <a:srgbClr val="7F0055"/>
                </a:solidFill>
                <a:latin typeface="Consolas" panose="020B0609020204030204" pitchFamily="49" charset="0"/>
              </a:rPr>
              <a:t>unsigned int</a:t>
            </a:r>
            <a:r>
              <a:rPr lang="zh-CN" altLang="en-US"/>
              <a:t> </a:t>
            </a:r>
            <a:r>
              <a:rPr lang="en-US" altLang="zh-CN" sz="2000" b="1" dirty="0">
                <a:solidFill>
                  <a:srgbClr val="000000"/>
                </a:solidFill>
                <a:latin typeface="Consolas" panose="020B0609020204030204" pitchFamily="49" charset="0"/>
              </a:rPr>
              <a:t>chType     = EDMA3_CHANNEL_TYPE_DMA;</a:t>
            </a:r>
          </a:p>
          <a:p>
            <a:pPr algn="l"/>
            <a:r>
              <a:rPr lang="it-IT" altLang="zh-CN" sz="2000" b="1" dirty="0">
                <a:solidFill>
                  <a:srgbClr val="7F0055"/>
                </a:solidFill>
                <a:latin typeface="Consolas" panose="020B0609020204030204" pitchFamily="49" charset="0"/>
              </a:rPr>
              <a:t>unsigned int</a:t>
            </a:r>
            <a:r>
              <a:rPr lang="zh-CN" altLang="en-US"/>
              <a:t> </a:t>
            </a:r>
            <a:r>
              <a:rPr lang="en-US" altLang="zh-CN" sz="2000" b="1" dirty="0">
                <a:solidFill>
                  <a:srgbClr val="000000"/>
                </a:solidFill>
                <a:latin typeface="Consolas" panose="020B0609020204030204" pitchFamily="49" charset="0"/>
              </a:rPr>
              <a:t>chNum      = EDMA3_CHA_GPIO_BNKINT0;</a:t>
            </a:r>
          </a:p>
          <a:p>
            <a:pPr algn="l"/>
            <a:r>
              <a:rPr lang="it-IT" altLang="zh-CN" sz="2000" b="1" dirty="0">
                <a:solidFill>
                  <a:srgbClr val="7F0055"/>
                </a:solidFill>
                <a:latin typeface="Consolas" panose="020B0609020204030204" pitchFamily="49" charset="0"/>
              </a:rPr>
              <a:t>unsigned int</a:t>
            </a:r>
            <a:r>
              <a:rPr lang="zh-CN" altLang="en-US"/>
              <a:t> </a:t>
            </a:r>
            <a:r>
              <a:rPr lang="en-US" altLang="zh-CN" sz="2000" b="1" dirty="0">
                <a:solidFill>
                  <a:srgbClr val="000000"/>
                </a:solidFill>
                <a:latin typeface="Consolas" panose="020B0609020204030204" pitchFamily="49" charset="0"/>
              </a:rPr>
              <a:t>tccNum     = EDMA3_CHA_GPIO_BNKINT0;</a:t>
            </a:r>
          </a:p>
          <a:p>
            <a:pPr algn="l"/>
            <a:r>
              <a:rPr lang="it-IT" altLang="zh-CN" sz="2000" b="1" dirty="0">
                <a:solidFill>
                  <a:srgbClr val="7F0055"/>
                </a:solidFill>
                <a:latin typeface="Consolas" panose="020B0609020204030204" pitchFamily="49" charset="0"/>
              </a:rPr>
              <a:t>unsigned int </a:t>
            </a:r>
            <a:r>
              <a:rPr lang="en-US" altLang="zh-CN" sz="2000" b="1" dirty="0">
                <a:solidFill>
                  <a:srgbClr val="000000"/>
                </a:solidFill>
                <a:latin typeface="Consolas" panose="020B0609020204030204" pitchFamily="49" charset="0"/>
              </a:rPr>
              <a:t>trigMode   = EDMA3_TRIG_MODE_EVENT;</a:t>
            </a:r>
          </a:p>
          <a:p>
            <a:pPr algn="l"/>
            <a:r>
              <a:rPr lang="it-IT" altLang="zh-CN" sz="2000" b="1" dirty="0">
                <a:solidFill>
                  <a:srgbClr val="7F0055"/>
                </a:solidFill>
                <a:latin typeface="Consolas" panose="020B0609020204030204" pitchFamily="49" charset="0"/>
              </a:rPr>
              <a:t>unsigned int </a:t>
            </a:r>
            <a:r>
              <a:rPr lang="en-US" altLang="zh-CN" sz="2000" b="1" dirty="0">
                <a:solidFill>
                  <a:srgbClr val="000000"/>
                </a:solidFill>
                <a:latin typeface="Consolas" panose="020B0609020204030204" pitchFamily="49" charset="0"/>
              </a:rPr>
              <a:t>evtQ       = 0;</a:t>
            </a:r>
          </a:p>
        </p:txBody>
      </p:sp>
      <p:sp>
        <p:nvSpPr>
          <p:cNvPr id="4" name="文本框 3"/>
          <p:cNvSpPr txBox="1"/>
          <p:nvPr/>
        </p:nvSpPr>
        <p:spPr>
          <a:xfrm>
            <a:off x="191135" y="3330575"/>
            <a:ext cx="8502015" cy="2030095"/>
          </a:xfrm>
          <a:prstGeom prst="rect">
            <a:avLst/>
          </a:prstGeom>
          <a:solidFill>
            <a:schemeClr val="tx1"/>
          </a:solidFill>
        </p:spPr>
        <p:txBody>
          <a:bodyPr wrap="square" rtlCol="0" anchor="t">
            <a:spAutoFit/>
          </a:bodyPr>
          <a:lstStyle/>
          <a:p>
            <a:pPr algn="l"/>
            <a:r>
              <a:rPr lang="en-US" altLang="zh-CN" b="1" dirty="0">
                <a:solidFill>
                  <a:srgbClr val="000000"/>
                </a:solidFill>
                <a:latin typeface="Consolas" panose="020B0609020204030204" pitchFamily="49" charset="0"/>
                <a:sym typeface="+mn-ea"/>
              </a:rPr>
              <a:t>EDMA3CCPaRAMEntry paramSet;</a:t>
            </a:r>
            <a:endParaRPr lang="en-US" altLang="zh-CN" b="1" dirty="0">
              <a:solidFill>
                <a:srgbClr val="000000"/>
              </a:solidFill>
              <a:latin typeface="Consolas" panose="020B0609020204030204" pitchFamily="49" charset="0"/>
            </a:endParaRPr>
          </a:p>
          <a:p>
            <a:endParaRPr lang="zh-CN" altLang="en-US"/>
          </a:p>
          <a:p>
            <a:r>
              <a:rPr lang="it-IT" altLang="zh-CN" b="1" dirty="0">
                <a:solidFill>
                  <a:srgbClr val="7F0055"/>
                </a:solidFill>
                <a:latin typeface="Consolas" panose="020B0609020204030204" pitchFamily="49" charset="0"/>
                <a:sym typeface="+mn-ea"/>
              </a:rPr>
              <a:t>unsigned int </a:t>
            </a:r>
            <a:r>
              <a:rPr lang="en-US" altLang="zh-CN" b="1" dirty="0">
                <a:solidFill>
                  <a:srgbClr val="000000"/>
                </a:solidFill>
                <a:latin typeface="Consolas" panose="020B0609020204030204" pitchFamily="49" charset="0"/>
                <a:sym typeface="+mn-ea"/>
              </a:rPr>
              <a:t>acnt = 64;</a:t>
            </a:r>
            <a:r>
              <a:rPr lang="zh-CN" altLang="en-US">
                <a:sym typeface="+mn-ea"/>
              </a:rPr>
              <a:t>	</a:t>
            </a:r>
            <a:r>
              <a:rPr lang="zh-CN" altLang="en-US" dirty="0">
                <a:solidFill>
                  <a:srgbClr val="3F7F5F"/>
                </a:solidFill>
                <a:latin typeface="微软雅黑" panose="020B0503020204020204" pitchFamily="34" charset="-122"/>
                <a:ea typeface="微软雅黑" panose="020B0503020204020204" pitchFamily="34" charset="-122"/>
                <a:sym typeface="+mn-ea"/>
              </a:rPr>
              <a:t>// 一维</a:t>
            </a:r>
            <a:endParaRPr lang="zh-CN" altLang="en-US"/>
          </a:p>
          <a:p>
            <a:r>
              <a:rPr lang="it-IT" altLang="zh-CN" b="1" dirty="0">
                <a:solidFill>
                  <a:srgbClr val="7F0055"/>
                </a:solidFill>
                <a:latin typeface="Consolas" panose="020B0609020204030204" pitchFamily="49" charset="0"/>
                <a:sym typeface="+mn-ea"/>
              </a:rPr>
              <a:t>unsigned int</a:t>
            </a:r>
            <a:r>
              <a:rPr lang="zh-CN" altLang="en-US">
                <a:sym typeface="+mn-ea"/>
              </a:rPr>
              <a:t> </a:t>
            </a:r>
            <a:r>
              <a:rPr lang="en-US" altLang="zh-CN" b="1" dirty="0">
                <a:solidFill>
                  <a:srgbClr val="000000"/>
                </a:solidFill>
                <a:latin typeface="Consolas" panose="020B0609020204030204" pitchFamily="49" charset="0"/>
                <a:sym typeface="+mn-ea"/>
              </a:rPr>
              <a:t>bcnt = 1;</a:t>
            </a:r>
            <a:r>
              <a:rPr lang="zh-CN" altLang="en-US">
                <a:sym typeface="+mn-ea"/>
              </a:rPr>
              <a:t>		</a:t>
            </a:r>
            <a:r>
              <a:rPr lang="zh-CN" altLang="en-US" dirty="0">
                <a:solidFill>
                  <a:srgbClr val="3F7F5F"/>
                </a:solidFill>
                <a:latin typeface="微软雅黑" panose="020B0503020204020204" pitchFamily="34" charset="-122"/>
                <a:ea typeface="微软雅黑" panose="020B0503020204020204" pitchFamily="34" charset="-122"/>
                <a:sym typeface="+mn-ea"/>
              </a:rPr>
              <a:t>// 二维</a:t>
            </a:r>
            <a:endParaRPr lang="zh-CN" altLang="en-US" dirty="0">
              <a:solidFill>
                <a:srgbClr val="3F7F5F"/>
              </a:solidFill>
              <a:latin typeface="微软雅黑" panose="020B0503020204020204" pitchFamily="34" charset="-122"/>
              <a:ea typeface="微软雅黑" panose="020B0503020204020204" pitchFamily="34" charset="-122"/>
            </a:endParaRPr>
          </a:p>
          <a:p>
            <a:pPr algn="l"/>
            <a:r>
              <a:rPr lang="it-IT" altLang="zh-CN" b="1" dirty="0">
                <a:solidFill>
                  <a:srgbClr val="7F0055"/>
                </a:solidFill>
                <a:latin typeface="Consolas" panose="020B0609020204030204" pitchFamily="49" charset="0"/>
                <a:sym typeface="+mn-ea"/>
              </a:rPr>
              <a:t>unsigned int</a:t>
            </a:r>
            <a:r>
              <a:rPr lang="zh-CN" altLang="en-US">
                <a:sym typeface="+mn-ea"/>
              </a:rPr>
              <a:t> </a:t>
            </a:r>
            <a:r>
              <a:rPr lang="en-US" altLang="zh-CN" b="1" dirty="0">
                <a:solidFill>
                  <a:srgbClr val="000000"/>
                </a:solidFill>
                <a:latin typeface="Consolas" panose="020B0609020204030204" pitchFamily="49" charset="0"/>
                <a:sym typeface="+mn-ea"/>
              </a:rPr>
              <a:t>ccnt = 1;</a:t>
            </a:r>
            <a:r>
              <a:rPr lang="zh-CN" altLang="en-US">
                <a:sym typeface="+mn-ea"/>
              </a:rPr>
              <a:t>		</a:t>
            </a:r>
            <a:r>
              <a:rPr lang="zh-CN" altLang="en-US" dirty="0">
                <a:solidFill>
                  <a:srgbClr val="3F7F5F"/>
                </a:solidFill>
                <a:latin typeface="微软雅黑" panose="020B0503020204020204" pitchFamily="34" charset="-122"/>
                <a:ea typeface="微软雅黑" panose="020B0503020204020204" pitchFamily="34" charset="-122"/>
                <a:sym typeface="+mn-ea"/>
              </a:rPr>
              <a:t>// 三维</a:t>
            </a:r>
            <a:endParaRPr lang="zh-CN" altLang="en-US" dirty="0">
              <a:solidFill>
                <a:srgbClr val="3F7F5F"/>
              </a:solidFill>
              <a:latin typeface="微软雅黑" panose="020B0503020204020204" pitchFamily="34" charset="-122"/>
              <a:ea typeface="微软雅黑" panose="020B0503020204020204" pitchFamily="34" charset="-122"/>
            </a:endParaRPr>
          </a:p>
          <a:p>
            <a:pPr algn="l"/>
            <a:r>
              <a:rPr lang="zh-CN" altLang="en-US" dirty="0">
                <a:solidFill>
                  <a:srgbClr val="3F7F5F"/>
                </a:solidFill>
                <a:latin typeface="微软雅黑" panose="020B0503020204020204" pitchFamily="34" charset="-122"/>
                <a:ea typeface="微软雅黑" panose="020B0503020204020204" pitchFamily="34" charset="-122"/>
                <a:sym typeface="+mn-ea"/>
              </a:rPr>
              <a:t>// 申请 EDMA3 通道</a:t>
            </a:r>
            <a:endParaRPr lang="zh-CN" altLang="en-US" dirty="0">
              <a:solidFill>
                <a:srgbClr val="3F7F5F"/>
              </a:solidFill>
              <a:latin typeface="微软雅黑" panose="020B0503020204020204" pitchFamily="34" charset="-122"/>
              <a:ea typeface="微软雅黑" panose="020B0503020204020204" pitchFamily="34" charset="-122"/>
            </a:endParaRPr>
          </a:p>
          <a:p>
            <a:pPr algn="l"/>
            <a:r>
              <a:rPr lang="en-US" altLang="zh-CN" b="1" dirty="0">
                <a:solidFill>
                  <a:srgbClr val="000000"/>
                </a:solidFill>
                <a:latin typeface="Consolas" panose="020B0609020204030204" pitchFamily="49" charset="0"/>
                <a:sym typeface="+mn-ea"/>
              </a:rPr>
              <a:t>EDMA3RequestChannel(SOC_EDMA30CC_0_REGS,chType,chNum,tccNum,evtQ);</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609600" y="381000"/>
            <a:ext cx="8153400" cy="914400"/>
            <a:chOff x="384" y="240"/>
            <a:chExt cx="5136" cy="576"/>
          </a:xfrm>
        </p:grpSpPr>
        <p:grpSp>
          <p:nvGrpSpPr>
            <p:cNvPr id="3" name="Group 4"/>
            <p:cNvGrpSpPr>
              <a:grpSpLocks/>
            </p:cNvGrpSpPr>
            <p:nvPr/>
          </p:nvGrpSpPr>
          <p:grpSpPr bwMode="auto">
            <a:xfrm>
              <a:off x="1008" y="528"/>
              <a:ext cx="4512" cy="288"/>
              <a:chOff x="1008" y="528"/>
              <a:chExt cx="4512" cy="288"/>
            </a:xfrm>
          </p:grpSpPr>
          <p:sp>
            <p:nvSpPr>
              <p:cNvPr id="6" name="Rectangle 5"/>
              <p:cNvSpPr>
                <a:spLocks noChangeArrowheads="1"/>
              </p:cNvSpPr>
              <p:nvPr/>
            </p:nvSpPr>
            <p:spPr bwMode="auto">
              <a:xfrm>
                <a:off x="2160"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.M1</a:t>
                </a:r>
              </a:p>
            </p:txBody>
          </p:sp>
          <p:sp>
            <p:nvSpPr>
              <p:cNvPr id="7" name="Rectangle 6"/>
              <p:cNvSpPr>
                <a:spLocks noChangeArrowheads="1"/>
              </p:cNvSpPr>
              <p:nvPr/>
            </p:nvSpPr>
            <p:spPr bwMode="auto">
              <a:xfrm>
                <a:off x="2736"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.M2</a:t>
                </a:r>
              </a:p>
            </p:txBody>
          </p:sp>
          <p:sp>
            <p:nvSpPr>
              <p:cNvPr id="8" name="Rectangle 7"/>
              <p:cNvSpPr>
                <a:spLocks noChangeArrowheads="1"/>
              </p:cNvSpPr>
              <p:nvPr/>
            </p:nvSpPr>
            <p:spPr bwMode="auto">
              <a:xfrm>
                <a:off x="3312"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.L1</a:t>
                </a:r>
              </a:p>
            </p:txBody>
          </p:sp>
          <p:sp>
            <p:nvSpPr>
              <p:cNvPr id="9" name="Rectangle 8"/>
              <p:cNvSpPr>
                <a:spLocks noChangeArrowheads="1"/>
              </p:cNvSpPr>
              <p:nvPr/>
            </p:nvSpPr>
            <p:spPr bwMode="auto">
              <a:xfrm>
                <a:off x="3888"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.L2</a:t>
                </a:r>
              </a:p>
            </p:txBody>
          </p:sp>
          <p:sp>
            <p:nvSpPr>
              <p:cNvPr id="10" name="Rectangle 9"/>
              <p:cNvSpPr>
                <a:spLocks noChangeArrowheads="1"/>
              </p:cNvSpPr>
              <p:nvPr/>
            </p:nvSpPr>
            <p:spPr bwMode="auto">
              <a:xfrm>
                <a:off x="4464"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.S1</a:t>
                </a:r>
              </a:p>
            </p:txBody>
          </p:sp>
          <p:sp>
            <p:nvSpPr>
              <p:cNvPr id="11" name="Rectangle 10"/>
              <p:cNvSpPr>
                <a:spLocks noChangeArrowheads="1"/>
              </p:cNvSpPr>
              <p:nvPr/>
            </p:nvSpPr>
            <p:spPr bwMode="auto">
              <a:xfrm>
                <a:off x="5040"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.S2</a:t>
                </a:r>
              </a:p>
            </p:txBody>
          </p:sp>
          <p:sp>
            <p:nvSpPr>
              <p:cNvPr id="12" name="Rectangle 11"/>
              <p:cNvSpPr>
                <a:spLocks noChangeArrowheads="1"/>
              </p:cNvSpPr>
              <p:nvPr/>
            </p:nvSpPr>
            <p:spPr bwMode="auto">
              <a:xfrm>
                <a:off x="1008"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.D1</a:t>
                </a:r>
              </a:p>
            </p:txBody>
          </p:sp>
          <p:sp>
            <p:nvSpPr>
              <p:cNvPr id="13" name="Rectangle 12"/>
              <p:cNvSpPr>
                <a:spLocks noChangeArrowheads="1"/>
              </p:cNvSpPr>
              <p:nvPr/>
            </p:nvSpPr>
            <p:spPr bwMode="auto">
              <a:xfrm>
                <a:off x="1584" y="52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.D2</a:t>
                </a:r>
              </a:p>
            </p:txBody>
          </p:sp>
        </p:grpSp>
        <p:sp>
          <p:nvSpPr>
            <p:cNvPr id="4" name="Rectangle 13"/>
            <p:cNvSpPr>
              <a:spLocks noChangeArrowheads="1"/>
            </p:cNvSpPr>
            <p:nvPr/>
          </p:nvSpPr>
          <p:spPr bwMode="auto">
            <a:xfrm>
              <a:off x="384" y="528"/>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1</a:t>
              </a:r>
            </a:p>
          </p:txBody>
        </p:sp>
        <p:sp>
          <p:nvSpPr>
            <p:cNvPr id="5" name="Rectangle 14"/>
            <p:cNvSpPr>
              <a:spLocks noChangeArrowheads="1"/>
            </p:cNvSpPr>
            <p:nvPr/>
          </p:nvSpPr>
          <p:spPr bwMode="auto">
            <a:xfrm>
              <a:off x="384" y="240"/>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sng"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Cycle</a:t>
              </a:r>
              <a:endPar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p:txBody>
        </p:sp>
      </p:grpSp>
      <p:grpSp>
        <p:nvGrpSpPr>
          <p:cNvPr id="14" name="Group 15"/>
          <p:cNvGrpSpPr>
            <a:grpSpLocks/>
          </p:cNvGrpSpPr>
          <p:nvPr/>
        </p:nvGrpSpPr>
        <p:grpSpPr bwMode="auto">
          <a:xfrm>
            <a:off x="1600200" y="838200"/>
            <a:ext cx="1676400" cy="457200"/>
            <a:chOff x="1008" y="528"/>
            <a:chExt cx="1056" cy="288"/>
          </a:xfrm>
        </p:grpSpPr>
        <p:sp>
          <p:nvSpPr>
            <p:cNvPr id="15" name="Rectangle 16"/>
            <p:cNvSpPr>
              <a:spLocks noChangeArrowheads="1"/>
            </p:cNvSpPr>
            <p:nvPr/>
          </p:nvSpPr>
          <p:spPr bwMode="auto">
            <a:xfrm>
              <a:off x="1008" y="528"/>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16" name="Rectangle 17"/>
            <p:cNvSpPr>
              <a:spLocks noChangeArrowheads="1"/>
            </p:cNvSpPr>
            <p:nvPr/>
          </p:nvSpPr>
          <p:spPr bwMode="auto">
            <a:xfrm>
              <a:off x="1584" y="528"/>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nvGrpSpPr>
          <p:cNvPr id="17" name="Group 18"/>
          <p:cNvGrpSpPr>
            <a:grpSpLocks/>
          </p:cNvGrpSpPr>
          <p:nvPr/>
        </p:nvGrpSpPr>
        <p:grpSpPr bwMode="auto">
          <a:xfrm>
            <a:off x="609600" y="1447800"/>
            <a:ext cx="8153400" cy="457200"/>
            <a:chOff x="384" y="912"/>
            <a:chExt cx="5136" cy="288"/>
          </a:xfrm>
        </p:grpSpPr>
        <p:grpSp>
          <p:nvGrpSpPr>
            <p:cNvPr id="18" name="Group 19"/>
            <p:cNvGrpSpPr>
              <a:grpSpLocks/>
            </p:cNvGrpSpPr>
            <p:nvPr/>
          </p:nvGrpSpPr>
          <p:grpSpPr bwMode="auto">
            <a:xfrm>
              <a:off x="384" y="912"/>
              <a:ext cx="5136" cy="288"/>
              <a:chOff x="384" y="912"/>
              <a:chExt cx="5136" cy="288"/>
            </a:xfrm>
          </p:grpSpPr>
          <p:sp>
            <p:nvSpPr>
              <p:cNvPr id="20" name="Rectangle 20"/>
              <p:cNvSpPr>
                <a:spLocks noChangeArrowheads="1"/>
              </p:cNvSpPr>
              <p:nvPr/>
            </p:nvSpPr>
            <p:spPr bwMode="auto">
              <a:xfrm>
                <a:off x="3312"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1" name="Rectangle 21"/>
              <p:cNvSpPr>
                <a:spLocks noChangeArrowheads="1"/>
              </p:cNvSpPr>
              <p:nvPr/>
            </p:nvSpPr>
            <p:spPr bwMode="auto">
              <a:xfrm>
                <a:off x="3888"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2" name="Rectangle 22"/>
              <p:cNvSpPr>
                <a:spLocks noChangeArrowheads="1"/>
              </p:cNvSpPr>
              <p:nvPr/>
            </p:nvSpPr>
            <p:spPr bwMode="auto">
              <a:xfrm>
                <a:off x="4464"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3" name="Rectangle 23"/>
              <p:cNvSpPr>
                <a:spLocks noChangeArrowheads="1"/>
              </p:cNvSpPr>
              <p:nvPr/>
            </p:nvSpPr>
            <p:spPr bwMode="auto">
              <a:xfrm>
                <a:off x="5040"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4" name="Rectangle 24"/>
              <p:cNvSpPr>
                <a:spLocks noChangeArrowheads="1"/>
              </p:cNvSpPr>
              <p:nvPr/>
            </p:nvSpPr>
            <p:spPr bwMode="auto">
              <a:xfrm>
                <a:off x="384" y="9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2</a:t>
                </a:r>
              </a:p>
            </p:txBody>
          </p:sp>
          <p:sp>
            <p:nvSpPr>
              <p:cNvPr id="25" name="Rectangle 25"/>
              <p:cNvSpPr>
                <a:spLocks noChangeArrowheads="1"/>
              </p:cNvSpPr>
              <p:nvPr/>
            </p:nvSpPr>
            <p:spPr bwMode="auto">
              <a:xfrm>
                <a:off x="2736"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6" name="Rectangle 26"/>
              <p:cNvSpPr>
                <a:spLocks noChangeArrowheads="1"/>
              </p:cNvSpPr>
              <p:nvPr/>
            </p:nvSpPr>
            <p:spPr bwMode="auto">
              <a:xfrm>
                <a:off x="1008"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7" name="Rectangle 27"/>
              <p:cNvSpPr>
                <a:spLocks noChangeArrowheads="1"/>
              </p:cNvSpPr>
              <p:nvPr/>
            </p:nvSpPr>
            <p:spPr bwMode="auto">
              <a:xfrm>
                <a:off x="1584"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28" name="Rectangle 28"/>
              <p:cNvSpPr>
                <a:spLocks noChangeArrowheads="1"/>
              </p:cNvSpPr>
              <p:nvPr/>
            </p:nvSpPr>
            <p:spPr bwMode="auto">
              <a:xfrm>
                <a:off x="2160" y="91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19" name="Rectangle 29"/>
            <p:cNvSpPr>
              <a:spLocks noChangeArrowheads="1"/>
            </p:cNvSpPr>
            <p:nvPr/>
          </p:nvSpPr>
          <p:spPr bwMode="auto">
            <a:xfrm>
              <a:off x="2160" y="912"/>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grpSp>
        <p:nvGrpSpPr>
          <p:cNvPr id="29" name="Group 30"/>
          <p:cNvGrpSpPr>
            <a:grpSpLocks/>
          </p:cNvGrpSpPr>
          <p:nvPr/>
        </p:nvGrpSpPr>
        <p:grpSpPr bwMode="auto">
          <a:xfrm>
            <a:off x="1600200" y="1447800"/>
            <a:ext cx="1676400" cy="457200"/>
            <a:chOff x="1008" y="912"/>
            <a:chExt cx="1056" cy="288"/>
          </a:xfrm>
        </p:grpSpPr>
        <p:sp>
          <p:nvSpPr>
            <p:cNvPr id="30" name="Rectangle 31"/>
            <p:cNvSpPr>
              <a:spLocks noChangeArrowheads="1"/>
            </p:cNvSpPr>
            <p:nvPr/>
          </p:nvSpPr>
          <p:spPr bwMode="auto">
            <a:xfrm>
              <a:off x="1008" y="912"/>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31" name="Rectangle 32"/>
            <p:cNvSpPr>
              <a:spLocks noChangeArrowheads="1"/>
            </p:cNvSpPr>
            <p:nvPr/>
          </p:nvSpPr>
          <p:spPr bwMode="auto">
            <a:xfrm>
              <a:off x="1584" y="912"/>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nvGrpSpPr>
          <p:cNvPr id="32" name="Group 33"/>
          <p:cNvGrpSpPr>
            <a:grpSpLocks/>
          </p:cNvGrpSpPr>
          <p:nvPr/>
        </p:nvGrpSpPr>
        <p:grpSpPr bwMode="auto">
          <a:xfrm>
            <a:off x="609600" y="2057400"/>
            <a:ext cx="8153400" cy="457200"/>
            <a:chOff x="384" y="1296"/>
            <a:chExt cx="5136" cy="288"/>
          </a:xfrm>
        </p:grpSpPr>
        <p:grpSp>
          <p:nvGrpSpPr>
            <p:cNvPr id="33" name="Group 34"/>
            <p:cNvGrpSpPr>
              <a:grpSpLocks/>
            </p:cNvGrpSpPr>
            <p:nvPr/>
          </p:nvGrpSpPr>
          <p:grpSpPr bwMode="auto">
            <a:xfrm>
              <a:off x="384" y="1296"/>
              <a:ext cx="5136" cy="288"/>
              <a:chOff x="384" y="1296"/>
              <a:chExt cx="5136" cy="288"/>
            </a:xfrm>
          </p:grpSpPr>
          <p:sp>
            <p:nvSpPr>
              <p:cNvPr id="35" name="Rectangle 35"/>
              <p:cNvSpPr>
                <a:spLocks noChangeArrowheads="1"/>
              </p:cNvSpPr>
              <p:nvPr/>
            </p:nvSpPr>
            <p:spPr bwMode="auto">
              <a:xfrm>
                <a:off x="3888"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6" name="Rectangle 36"/>
              <p:cNvSpPr>
                <a:spLocks noChangeArrowheads="1"/>
              </p:cNvSpPr>
              <p:nvPr/>
            </p:nvSpPr>
            <p:spPr bwMode="auto">
              <a:xfrm>
                <a:off x="4464"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7" name="Rectangle 37"/>
              <p:cNvSpPr>
                <a:spLocks noChangeArrowheads="1"/>
              </p:cNvSpPr>
              <p:nvPr/>
            </p:nvSpPr>
            <p:spPr bwMode="auto">
              <a:xfrm>
                <a:off x="5040"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38" name="Rectangle 38"/>
              <p:cNvSpPr>
                <a:spLocks noChangeArrowheads="1"/>
              </p:cNvSpPr>
              <p:nvPr/>
            </p:nvSpPr>
            <p:spPr bwMode="auto">
              <a:xfrm>
                <a:off x="384" y="129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3</a:t>
                </a:r>
              </a:p>
            </p:txBody>
          </p:sp>
          <p:sp>
            <p:nvSpPr>
              <p:cNvPr id="39" name="Rectangle 39"/>
              <p:cNvSpPr>
                <a:spLocks noChangeArrowheads="1"/>
              </p:cNvSpPr>
              <p:nvPr/>
            </p:nvSpPr>
            <p:spPr bwMode="auto">
              <a:xfrm>
                <a:off x="2736"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0" name="Rectangle 40"/>
              <p:cNvSpPr>
                <a:spLocks noChangeArrowheads="1"/>
              </p:cNvSpPr>
              <p:nvPr/>
            </p:nvSpPr>
            <p:spPr bwMode="auto">
              <a:xfrm>
                <a:off x="1008"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1" name="Rectangle 41"/>
              <p:cNvSpPr>
                <a:spLocks noChangeArrowheads="1"/>
              </p:cNvSpPr>
              <p:nvPr/>
            </p:nvSpPr>
            <p:spPr bwMode="auto">
              <a:xfrm>
                <a:off x="1584"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2" name="Rectangle 42"/>
              <p:cNvSpPr>
                <a:spLocks noChangeArrowheads="1"/>
              </p:cNvSpPr>
              <p:nvPr/>
            </p:nvSpPr>
            <p:spPr bwMode="auto">
              <a:xfrm>
                <a:off x="2160"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43" name="Rectangle 43"/>
              <p:cNvSpPr>
                <a:spLocks noChangeArrowheads="1"/>
              </p:cNvSpPr>
              <p:nvPr/>
            </p:nvSpPr>
            <p:spPr bwMode="auto">
              <a:xfrm>
                <a:off x="3312" y="1296"/>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34" name="Rectangle 44"/>
            <p:cNvSpPr>
              <a:spLocks noChangeArrowheads="1"/>
            </p:cNvSpPr>
            <p:nvPr/>
          </p:nvSpPr>
          <p:spPr bwMode="auto">
            <a:xfrm>
              <a:off x="3312" y="1296"/>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grpSp>
      <p:grpSp>
        <p:nvGrpSpPr>
          <p:cNvPr id="44" name="Group 45"/>
          <p:cNvGrpSpPr>
            <a:grpSpLocks/>
          </p:cNvGrpSpPr>
          <p:nvPr/>
        </p:nvGrpSpPr>
        <p:grpSpPr bwMode="auto">
          <a:xfrm>
            <a:off x="1600200" y="2057400"/>
            <a:ext cx="2590800" cy="457200"/>
            <a:chOff x="1008" y="1296"/>
            <a:chExt cx="1632" cy="288"/>
          </a:xfrm>
        </p:grpSpPr>
        <p:sp>
          <p:nvSpPr>
            <p:cNvPr id="45" name="Rectangle 46"/>
            <p:cNvSpPr>
              <a:spLocks noChangeArrowheads="1"/>
            </p:cNvSpPr>
            <p:nvPr/>
          </p:nvSpPr>
          <p:spPr bwMode="auto">
            <a:xfrm>
              <a:off x="2160" y="1296"/>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nvGrpSpPr>
            <p:cNvPr id="46" name="Group 47"/>
            <p:cNvGrpSpPr>
              <a:grpSpLocks/>
            </p:cNvGrpSpPr>
            <p:nvPr/>
          </p:nvGrpSpPr>
          <p:grpSpPr bwMode="auto">
            <a:xfrm>
              <a:off x="1008" y="1296"/>
              <a:ext cx="1056" cy="288"/>
              <a:chOff x="1008" y="1296"/>
              <a:chExt cx="1056" cy="288"/>
            </a:xfrm>
          </p:grpSpPr>
          <p:sp>
            <p:nvSpPr>
              <p:cNvPr id="47" name="Rectangle 48"/>
              <p:cNvSpPr>
                <a:spLocks noChangeArrowheads="1"/>
              </p:cNvSpPr>
              <p:nvPr/>
            </p:nvSpPr>
            <p:spPr bwMode="auto">
              <a:xfrm>
                <a:off x="1008" y="1296"/>
                <a:ext cx="480" cy="288"/>
              </a:xfrm>
              <a:prstGeom prst="rect">
                <a:avLst/>
              </a:prstGeom>
              <a:solidFill>
                <a:srgbClr val="0249F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48" name="Rectangle 49"/>
              <p:cNvSpPr>
                <a:spLocks noChangeArrowheads="1"/>
              </p:cNvSpPr>
              <p:nvPr/>
            </p:nvSpPr>
            <p:spPr bwMode="auto">
              <a:xfrm>
                <a:off x="1584" y="1296"/>
                <a:ext cx="480" cy="288"/>
              </a:xfrm>
              <a:prstGeom prst="rect">
                <a:avLst/>
              </a:prstGeom>
              <a:solidFill>
                <a:srgbClr val="0249F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grpSp>
        <p:nvGrpSpPr>
          <p:cNvPr id="49" name="Group 50"/>
          <p:cNvGrpSpPr>
            <a:grpSpLocks/>
          </p:cNvGrpSpPr>
          <p:nvPr/>
        </p:nvGrpSpPr>
        <p:grpSpPr bwMode="auto">
          <a:xfrm>
            <a:off x="609600" y="2667000"/>
            <a:ext cx="8153400" cy="457200"/>
            <a:chOff x="384" y="1680"/>
            <a:chExt cx="5136" cy="288"/>
          </a:xfrm>
        </p:grpSpPr>
        <p:grpSp>
          <p:nvGrpSpPr>
            <p:cNvPr id="50" name="Group 51"/>
            <p:cNvGrpSpPr>
              <a:grpSpLocks/>
            </p:cNvGrpSpPr>
            <p:nvPr/>
          </p:nvGrpSpPr>
          <p:grpSpPr bwMode="auto">
            <a:xfrm>
              <a:off x="384" y="1680"/>
              <a:ext cx="5136" cy="288"/>
              <a:chOff x="384" y="1680"/>
              <a:chExt cx="5136" cy="288"/>
            </a:xfrm>
          </p:grpSpPr>
          <p:sp>
            <p:nvSpPr>
              <p:cNvPr id="57" name="Rectangle 52"/>
              <p:cNvSpPr>
                <a:spLocks noChangeArrowheads="1"/>
              </p:cNvSpPr>
              <p:nvPr/>
            </p:nvSpPr>
            <p:spPr bwMode="auto">
              <a:xfrm>
                <a:off x="3888"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8" name="Rectangle 53"/>
              <p:cNvSpPr>
                <a:spLocks noChangeArrowheads="1"/>
              </p:cNvSpPr>
              <p:nvPr/>
            </p:nvSpPr>
            <p:spPr bwMode="auto">
              <a:xfrm>
                <a:off x="4464"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59" name="Rectangle 54"/>
              <p:cNvSpPr>
                <a:spLocks noChangeArrowheads="1"/>
              </p:cNvSpPr>
              <p:nvPr/>
            </p:nvSpPr>
            <p:spPr bwMode="auto">
              <a:xfrm>
                <a:off x="5040"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0" name="Rectangle 55"/>
              <p:cNvSpPr>
                <a:spLocks noChangeArrowheads="1"/>
              </p:cNvSpPr>
              <p:nvPr/>
            </p:nvSpPr>
            <p:spPr bwMode="auto">
              <a:xfrm>
                <a:off x="384" y="1680"/>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4</a:t>
                </a:r>
              </a:p>
            </p:txBody>
          </p:sp>
          <p:sp>
            <p:nvSpPr>
              <p:cNvPr id="61" name="Rectangle 56"/>
              <p:cNvSpPr>
                <a:spLocks noChangeArrowheads="1"/>
              </p:cNvSpPr>
              <p:nvPr/>
            </p:nvSpPr>
            <p:spPr bwMode="auto">
              <a:xfrm>
                <a:off x="2736"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2" name="Rectangle 57"/>
              <p:cNvSpPr>
                <a:spLocks noChangeArrowheads="1"/>
              </p:cNvSpPr>
              <p:nvPr/>
            </p:nvSpPr>
            <p:spPr bwMode="auto">
              <a:xfrm>
                <a:off x="1008"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3" name="Rectangle 58"/>
              <p:cNvSpPr>
                <a:spLocks noChangeArrowheads="1"/>
              </p:cNvSpPr>
              <p:nvPr/>
            </p:nvSpPr>
            <p:spPr bwMode="auto">
              <a:xfrm>
                <a:off x="1584"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4" name="Rectangle 59"/>
              <p:cNvSpPr>
                <a:spLocks noChangeArrowheads="1"/>
              </p:cNvSpPr>
              <p:nvPr/>
            </p:nvSpPr>
            <p:spPr bwMode="auto">
              <a:xfrm>
                <a:off x="2160"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65" name="Rectangle 60"/>
              <p:cNvSpPr>
                <a:spLocks noChangeArrowheads="1"/>
              </p:cNvSpPr>
              <p:nvPr/>
            </p:nvSpPr>
            <p:spPr bwMode="auto">
              <a:xfrm>
                <a:off x="3312" y="1680"/>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grpSp>
          <p:nvGrpSpPr>
            <p:cNvPr id="51" name="Group 61"/>
            <p:cNvGrpSpPr>
              <a:grpSpLocks/>
            </p:cNvGrpSpPr>
            <p:nvPr/>
          </p:nvGrpSpPr>
          <p:grpSpPr bwMode="auto">
            <a:xfrm>
              <a:off x="1008" y="1680"/>
              <a:ext cx="2784" cy="288"/>
              <a:chOff x="1008" y="1680"/>
              <a:chExt cx="2784" cy="288"/>
            </a:xfrm>
          </p:grpSpPr>
          <p:sp>
            <p:nvSpPr>
              <p:cNvPr id="52" name="Rectangle 62"/>
              <p:cNvSpPr>
                <a:spLocks noChangeArrowheads="1"/>
              </p:cNvSpPr>
              <p:nvPr/>
            </p:nvSpPr>
            <p:spPr bwMode="auto">
              <a:xfrm>
                <a:off x="3312" y="1680"/>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sp>
            <p:nvSpPr>
              <p:cNvPr id="53" name="Rectangle 63"/>
              <p:cNvSpPr>
                <a:spLocks noChangeArrowheads="1"/>
              </p:cNvSpPr>
              <p:nvPr/>
            </p:nvSpPr>
            <p:spPr bwMode="auto">
              <a:xfrm>
                <a:off x="2160" y="1680"/>
                <a:ext cx="480" cy="288"/>
              </a:xfrm>
              <a:prstGeom prst="rect">
                <a:avLst/>
              </a:prstGeom>
              <a:solidFill>
                <a:srgbClr val="0249F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nvGrpSpPr>
              <p:cNvPr id="54" name="Group 64"/>
              <p:cNvGrpSpPr>
                <a:grpSpLocks/>
              </p:cNvGrpSpPr>
              <p:nvPr/>
            </p:nvGrpSpPr>
            <p:grpSpPr bwMode="auto">
              <a:xfrm>
                <a:off x="1008" y="1680"/>
                <a:ext cx="1056" cy="288"/>
                <a:chOff x="1008" y="1680"/>
                <a:chExt cx="1056" cy="288"/>
              </a:xfrm>
            </p:grpSpPr>
            <p:sp>
              <p:nvSpPr>
                <p:cNvPr id="55" name="Rectangle 65"/>
                <p:cNvSpPr>
                  <a:spLocks noChangeArrowheads="1"/>
                </p:cNvSpPr>
                <p:nvPr/>
              </p:nvSpPr>
              <p:spPr bwMode="auto">
                <a:xfrm>
                  <a:off x="1008" y="1680"/>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56" name="Rectangle 66"/>
                <p:cNvSpPr>
                  <a:spLocks noChangeArrowheads="1"/>
                </p:cNvSpPr>
                <p:nvPr/>
              </p:nvSpPr>
              <p:spPr bwMode="auto">
                <a:xfrm>
                  <a:off x="1584" y="1680"/>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grpSp>
      <p:grpSp>
        <p:nvGrpSpPr>
          <p:cNvPr id="66" name="Group 67"/>
          <p:cNvGrpSpPr>
            <a:grpSpLocks/>
          </p:cNvGrpSpPr>
          <p:nvPr/>
        </p:nvGrpSpPr>
        <p:grpSpPr bwMode="auto">
          <a:xfrm>
            <a:off x="609600" y="3276600"/>
            <a:ext cx="8153400" cy="457200"/>
            <a:chOff x="384" y="2064"/>
            <a:chExt cx="5136" cy="288"/>
          </a:xfrm>
        </p:grpSpPr>
        <p:grpSp>
          <p:nvGrpSpPr>
            <p:cNvPr id="67" name="Group 68"/>
            <p:cNvGrpSpPr>
              <a:grpSpLocks/>
            </p:cNvGrpSpPr>
            <p:nvPr/>
          </p:nvGrpSpPr>
          <p:grpSpPr bwMode="auto">
            <a:xfrm>
              <a:off x="384" y="2064"/>
              <a:ext cx="5136" cy="288"/>
              <a:chOff x="384" y="2064"/>
              <a:chExt cx="5136" cy="288"/>
            </a:xfrm>
          </p:grpSpPr>
          <p:sp>
            <p:nvSpPr>
              <p:cNvPr id="74" name="Rectangle 69"/>
              <p:cNvSpPr>
                <a:spLocks noChangeArrowheads="1"/>
              </p:cNvSpPr>
              <p:nvPr/>
            </p:nvSpPr>
            <p:spPr bwMode="auto">
              <a:xfrm>
                <a:off x="3888"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5" name="Rectangle 70"/>
              <p:cNvSpPr>
                <a:spLocks noChangeArrowheads="1"/>
              </p:cNvSpPr>
              <p:nvPr/>
            </p:nvSpPr>
            <p:spPr bwMode="auto">
              <a:xfrm>
                <a:off x="4464"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6" name="Rectangle 71"/>
              <p:cNvSpPr>
                <a:spLocks noChangeArrowheads="1"/>
              </p:cNvSpPr>
              <p:nvPr/>
            </p:nvSpPr>
            <p:spPr bwMode="auto">
              <a:xfrm>
                <a:off x="5040"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7" name="Rectangle 72"/>
              <p:cNvSpPr>
                <a:spLocks noChangeArrowheads="1"/>
              </p:cNvSpPr>
              <p:nvPr/>
            </p:nvSpPr>
            <p:spPr bwMode="auto">
              <a:xfrm>
                <a:off x="384" y="206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5</a:t>
                </a:r>
              </a:p>
            </p:txBody>
          </p:sp>
          <p:sp>
            <p:nvSpPr>
              <p:cNvPr id="78" name="Rectangle 73"/>
              <p:cNvSpPr>
                <a:spLocks noChangeArrowheads="1"/>
              </p:cNvSpPr>
              <p:nvPr/>
            </p:nvSpPr>
            <p:spPr bwMode="auto">
              <a:xfrm>
                <a:off x="2736"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79" name="Rectangle 74"/>
              <p:cNvSpPr>
                <a:spLocks noChangeArrowheads="1"/>
              </p:cNvSpPr>
              <p:nvPr/>
            </p:nvSpPr>
            <p:spPr bwMode="auto">
              <a:xfrm>
                <a:off x="1008"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0" name="Rectangle 75"/>
              <p:cNvSpPr>
                <a:spLocks noChangeArrowheads="1"/>
              </p:cNvSpPr>
              <p:nvPr/>
            </p:nvSpPr>
            <p:spPr bwMode="auto">
              <a:xfrm>
                <a:off x="1584"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1" name="Rectangle 76"/>
              <p:cNvSpPr>
                <a:spLocks noChangeArrowheads="1"/>
              </p:cNvSpPr>
              <p:nvPr/>
            </p:nvSpPr>
            <p:spPr bwMode="auto">
              <a:xfrm>
                <a:off x="2160"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2" name="Rectangle 77"/>
              <p:cNvSpPr>
                <a:spLocks noChangeArrowheads="1"/>
              </p:cNvSpPr>
              <p:nvPr/>
            </p:nvSpPr>
            <p:spPr bwMode="auto">
              <a:xfrm>
                <a:off x="3312" y="2064"/>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grpSp>
          <p:nvGrpSpPr>
            <p:cNvPr id="68" name="Group 78"/>
            <p:cNvGrpSpPr>
              <a:grpSpLocks/>
            </p:cNvGrpSpPr>
            <p:nvPr/>
          </p:nvGrpSpPr>
          <p:grpSpPr bwMode="auto">
            <a:xfrm>
              <a:off x="1008" y="2064"/>
              <a:ext cx="2784" cy="288"/>
              <a:chOff x="1008" y="2064"/>
              <a:chExt cx="2784" cy="288"/>
            </a:xfrm>
          </p:grpSpPr>
          <p:sp>
            <p:nvSpPr>
              <p:cNvPr id="69" name="Rectangle 79"/>
              <p:cNvSpPr>
                <a:spLocks noChangeArrowheads="1"/>
              </p:cNvSpPr>
              <p:nvPr/>
            </p:nvSpPr>
            <p:spPr bwMode="auto">
              <a:xfrm>
                <a:off x="3312" y="2064"/>
                <a:ext cx="480" cy="288"/>
              </a:xfrm>
              <a:prstGeom prst="rect">
                <a:avLst/>
              </a:prstGeom>
              <a:solidFill>
                <a:srgbClr val="0249F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sp>
            <p:nvSpPr>
              <p:cNvPr id="70" name="Rectangle 80"/>
              <p:cNvSpPr>
                <a:spLocks noChangeArrowheads="1"/>
              </p:cNvSpPr>
              <p:nvPr/>
            </p:nvSpPr>
            <p:spPr bwMode="auto">
              <a:xfrm>
                <a:off x="2160" y="2064"/>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nvGrpSpPr>
              <p:cNvPr id="71" name="Group 81"/>
              <p:cNvGrpSpPr>
                <a:grpSpLocks/>
              </p:cNvGrpSpPr>
              <p:nvPr/>
            </p:nvGrpSpPr>
            <p:grpSpPr bwMode="auto">
              <a:xfrm>
                <a:off x="1008" y="2064"/>
                <a:ext cx="1056" cy="288"/>
                <a:chOff x="1008" y="2064"/>
                <a:chExt cx="1056" cy="288"/>
              </a:xfrm>
            </p:grpSpPr>
            <p:sp>
              <p:nvSpPr>
                <p:cNvPr id="72" name="Rectangle 82"/>
                <p:cNvSpPr>
                  <a:spLocks noChangeArrowheads="1"/>
                </p:cNvSpPr>
                <p:nvPr/>
              </p:nvSpPr>
              <p:spPr bwMode="auto">
                <a:xfrm>
                  <a:off x="1008" y="2064"/>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sp>
              <p:nvSpPr>
                <p:cNvPr id="73" name="Rectangle 83"/>
                <p:cNvSpPr>
                  <a:spLocks noChangeArrowheads="1"/>
                </p:cNvSpPr>
                <p:nvPr/>
              </p:nvSpPr>
              <p:spPr bwMode="auto">
                <a:xfrm>
                  <a:off x="1584" y="2064"/>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p>
              </p:txBody>
            </p:sp>
          </p:grpSp>
        </p:grpSp>
      </p:grpSp>
      <p:grpSp>
        <p:nvGrpSpPr>
          <p:cNvPr id="83" name="Group 84"/>
          <p:cNvGrpSpPr>
            <a:grpSpLocks/>
          </p:cNvGrpSpPr>
          <p:nvPr/>
        </p:nvGrpSpPr>
        <p:grpSpPr bwMode="auto">
          <a:xfrm>
            <a:off x="609600" y="3886200"/>
            <a:ext cx="8153400" cy="457200"/>
            <a:chOff x="384" y="2448"/>
            <a:chExt cx="5136" cy="288"/>
          </a:xfrm>
        </p:grpSpPr>
        <p:grpSp>
          <p:nvGrpSpPr>
            <p:cNvPr id="84" name="Group 85"/>
            <p:cNvGrpSpPr>
              <a:grpSpLocks/>
            </p:cNvGrpSpPr>
            <p:nvPr/>
          </p:nvGrpSpPr>
          <p:grpSpPr bwMode="auto">
            <a:xfrm>
              <a:off x="384" y="2448"/>
              <a:ext cx="5136" cy="288"/>
              <a:chOff x="384" y="2448"/>
              <a:chExt cx="5136" cy="288"/>
            </a:xfrm>
          </p:grpSpPr>
          <p:sp>
            <p:nvSpPr>
              <p:cNvPr id="88" name="Rectangle 86"/>
              <p:cNvSpPr>
                <a:spLocks noChangeArrowheads="1"/>
              </p:cNvSpPr>
              <p:nvPr/>
            </p:nvSpPr>
            <p:spPr bwMode="auto">
              <a:xfrm>
                <a:off x="3888"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89" name="Rectangle 87"/>
              <p:cNvSpPr>
                <a:spLocks noChangeArrowheads="1"/>
              </p:cNvSpPr>
              <p:nvPr/>
            </p:nvSpPr>
            <p:spPr bwMode="auto">
              <a:xfrm>
                <a:off x="4464"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0" name="Rectangle 88"/>
              <p:cNvSpPr>
                <a:spLocks noChangeArrowheads="1"/>
              </p:cNvSpPr>
              <p:nvPr/>
            </p:nvSpPr>
            <p:spPr bwMode="auto">
              <a:xfrm>
                <a:off x="5040"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1" name="Rectangle 89"/>
              <p:cNvSpPr>
                <a:spLocks noChangeArrowheads="1"/>
              </p:cNvSpPr>
              <p:nvPr/>
            </p:nvSpPr>
            <p:spPr bwMode="auto">
              <a:xfrm>
                <a:off x="384" y="24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6</a:t>
                </a:r>
              </a:p>
            </p:txBody>
          </p:sp>
          <p:sp>
            <p:nvSpPr>
              <p:cNvPr id="92" name="Rectangle 90"/>
              <p:cNvSpPr>
                <a:spLocks noChangeArrowheads="1"/>
              </p:cNvSpPr>
              <p:nvPr/>
            </p:nvSpPr>
            <p:spPr bwMode="auto">
              <a:xfrm>
                <a:off x="2736"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3" name="Rectangle 91"/>
              <p:cNvSpPr>
                <a:spLocks noChangeArrowheads="1"/>
              </p:cNvSpPr>
              <p:nvPr/>
            </p:nvSpPr>
            <p:spPr bwMode="auto">
              <a:xfrm>
                <a:off x="1008"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4" name="Rectangle 92"/>
              <p:cNvSpPr>
                <a:spLocks noChangeArrowheads="1"/>
              </p:cNvSpPr>
              <p:nvPr/>
            </p:nvSpPr>
            <p:spPr bwMode="auto">
              <a:xfrm>
                <a:off x="1584"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5" name="Rectangle 93"/>
              <p:cNvSpPr>
                <a:spLocks noChangeArrowheads="1"/>
              </p:cNvSpPr>
              <p:nvPr/>
            </p:nvSpPr>
            <p:spPr bwMode="auto">
              <a:xfrm>
                <a:off x="2160"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96" name="Rectangle 94"/>
              <p:cNvSpPr>
                <a:spLocks noChangeArrowheads="1"/>
              </p:cNvSpPr>
              <p:nvPr/>
            </p:nvSpPr>
            <p:spPr bwMode="auto">
              <a:xfrm>
                <a:off x="3312" y="2448"/>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grpSp>
          <p:nvGrpSpPr>
            <p:cNvPr id="85" name="Group 95"/>
            <p:cNvGrpSpPr>
              <a:grpSpLocks/>
            </p:cNvGrpSpPr>
            <p:nvPr/>
          </p:nvGrpSpPr>
          <p:grpSpPr bwMode="auto">
            <a:xfrm>
              <a:off x="2160" y="2448"/>
              <a:ext cx="1632" cy="288"/>
              <a:chOff x="2160" y="2448"/>
              <a:chExt cx="1632" cy="288"/>
            </a:xfrm>
          </p:grpSpPr>
          <p:sp>
            <p:nvSpPr>
              <p:cNvPr id="86" name="Rectangle 96"/>
              <p:cNvSpPr>
                <a:spLocks noChangeArrowheads="1"/>
              </p:cNvSpPr>
              <p:nvPr/>
            </p:nvSpPr>
            <p:spPr bwMode="auto">
              <a:xfrm>
                <a:off x="3312" y="2448"/>
                <a:ext cx="480" cy="288"/>
              </a:xfrm>
              <a:prstGeom prst="rect">
                <a:avLst/>
              </a:prstGeom>
              <a:solidFill>
                <a:srgbClr val="005C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sp>
            <p:nvSpPr>
              <p:cNvPr id="87" name="Rectangle 97"/>
              <p:cNvSpPr>
                <a:spLocks noChangeArrowheads="1"/>
              </p:cNvSpPr>
              <p:nvPr/>
            </p:nvSpPr>
            <p:spPr bwMode="auto">
              <a:xfrm>
                <a:off x="2160" y="2448"/>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p>
            </p:txBody>
          </p:sp>
        </p:grpSp>
      </p:grpSp>
      <p:grpSp>
        <p:nvGrpSpPr>
          <p:cNvPr id="97" name="Group 98"/>
          <p:cNvGrpSpPr>
            <a:grpSpLocks/>
          </p:cNvGrpSpPr>
          <p:nvPr/>
        </p:nvGrpSpPr>
        <p:grpSpPr bwMode="auto">
          <a:xfrm>
            <a:off x="609600" y="4495800"/>
            <a:ext cx="8153400" cy="457200"/>
            <a:chOff x="384" y="2832"/>
            <a:chExt cx="5136" cy="288"/>
          </a:xfrm>
        </p:grpSpPr>
        <p:grpSp>
          <p:nvGrpSpPr>
            <p:cNvPr id="98" name="Group 99"/>
            <p:cNvGrpSpPr>
              <a:grpSpLocks/>
            </p:cNvGrpSpPr>
            <p:nvPr/>
          </p:nvGrpSpPr>
          <p:grpSpPr bwMode="auto">
            <a:xfrm>
              <a:off x="384" y="2832"/>
              <a:ext cx="5136" cy="288"/>
              <a:chOff x="384" y="2832"/>
              <a:chExt cx="5136" cy="288"/>
            </a:xfrm>
          </p:grpSpPr>
          <p:sp>
            <p:nvSpPr>
              <p:cNvPr id="100" name="Rectangle 100"/>
              <p:cNvSpPr>
                <a:spLocks noChangeArrowheads="1"/>
              </p:cNvSpPr>
              <p:nvPr/>
            </p:nvSpPr>
            <p:spPr bwMode="auto">
              <a:xfrm>
                <a:off x="3888"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1" name="Rectangle 101"/>
              <p:cNvSpPr>
                <a:spLocks noChangeArrowheads="1"/>
              </p:cNvSpPr>
              <p:nvPr/>
            </p:nvSpPr>
            <p:spPr bwMode="auto">
              <a:xfrm>
                <a:off x="4464"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2" name="Rectangle 102"/>
              <p:cNvSpPr>
                <a:spLocks noChangeArrowheads="1"/>
              </p:cNvSpPr>
              <p:nvPr/>
            </p:nvSpPr>
            <p:spPr bwMode="auto">
              <a:xfrm>
                <a:off x="5040"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3" name="Rectangle 103"/>
              <p:cNvSpPr>
                <a:spLocks noChangeArrowheads="1"/>
              </p:cNvSpPr>
              <p:nvPr/>
            </p:nvSpPr>
            <p:spPr bwMode="auto">
              <a:xfrm>
                <a:off x="384" y="2832"/>
                <a:ext cx="48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7</a:t>
                </a:r>
              </a:p>
            </p:txBody>
          </p:sp>
          <p:sp>
            <p:nvSpPr>
              <p:cNvPr id="104" name="Rectangle 104"/>
              <p:cNvSpPr>
                <a:spLocks noChangeArrowheads="1"/>
              </p:cNvSpPr>
              <p:nvPr/>
            </p:nvSpPr>
            <p:spPr bwMode="auto">
              <a:xfrm>
                <a:off x="2736"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5" name="Rectangle 105"/>
              <p:cNvSpPr>
                <a:spLocks noChangeArrowheads="1"/>
              </p:cNvSpPr>
              <p:nvPr/>
            </p:nvSpPr>
            <p:spPr bwMode="auto">
              <a:xfrm>
                <a:off x="1008"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6" name="Rectangle 106"/>
              <p:cNvSpPr>
                <a:spLocks noChangeArrowheads="1"/>
              </p:cNvSpPr>
              <p:nvPr/>
            </p:nvSpPr>
            <p:spPr bwMode="auto">
              <a:xfrm>
                <a:off x="1584"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7" name="Rectangle 107"/>
              <p:cNvSpPr>
                <a:spLocks noChangeArrowheads="1"/>
              </p:cNvSpPr>
              <p:nvPr/>
            </p:nvSpPr>
            <p:spPr bwMode="auto">
              <a:xfrm>
                <a:off x="2160"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sp>
            <p:nvSpPr>
              <p:cNvPr id="108" name="Rectangle 108"/>
              <p:cNvSpPr>
                <a:spLocks noChangeArrowheads="1"/>
              </p:cNvSpPr>
              <p:nvPr/>
            </p:nvSpPr>
            <p:spPr bwMode="auto">
              <a:xfrm>
                <a:off x="3312" y="2832"/>
                <a:ext cx="480" cy="288"/>
              </a:xfrm>
              <a:prstGeom prst="rect">
                <a:avLst/>
              </a:prstGeom>
              <a:solidFill>
                <a:srgbClr val="000F4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GB"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ndParaRPr>
              </a:p>
            </p:txBody>
          </p:sp>
        </p:grpSp>
        <p:sp>
          <p:nvSpPr>
            <p:cNvPr id="99" name="Rectangle 109"/>
            <p:cNvSpPr>
              <a:spLocks noChangeArrowheads="1"/>
            </p:cNvSpPr>
            <p:nvPr/>
          </p:nvSpPr>
          <p:spPr bwMode="auto">
            <a:xfrm>
              <a:off x="3312" y="2832"/>
              <a:ext cx="480" cy="288"/>
            </a:xfrm>
            <a:prstGeom prst="rect">
              <a:avLst/>
            </a:prstGeom>
            <a:solidFill>
              <a:srgbClr val="6039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8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add</a:t>
              </a:r>
            </a:p>
          </p:txBody>
        </p:sp>
      </p:grpSp>
      <p:sp>
        <p:nvSpPr>
          <p:cNvPr id="109" name="矩形 108"/>
          <p:cNvSpPr/>
          <p:nvPr/>
        </p:nvSpPr>
        <p:spPr>
          <a:xfrm>
            <a:off x="3028777" y="86380"/>
            <a:ext cx="262924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FE9B03"/>
                </a:solidFill>
                <a:effectLst>
                  <a:outerShdw blurRad="38100" dist="38100" dir="2700000" algn="tl">
                    <a:srgbClr val="000000"/>
                  </a:outerShdw>
                </a:effectLst>
                <a:uLnTx/>
                <a:uFillTx/>
                <a:latin typeface="Times New Roman"/>
                <a:ea typeface="宋体" panose="02010600030101010101" pitchFamily="2" charset="-122"/>
                <a:cs typeface="+mj-cs"/>
              </a:rPr>
              <a:t>Pipelining Code</a:t>
            </a:r>
            <a:endParaRPr kumimoji="0" lang="zh-CN" altLang="en-US" sz="2800" b="0" i="0" u="none" strike="noStrike" kern="0" cap="none" spc="0" normalizeH="0" baseline="0" noProof="0" dirty="0" smtClean="0">
              <a:ln>
                <a:noFill/>
              </a:ln>
              <a:solidFill>
                <a:sysClr val="windowText" lastClr="000000"/>
              </a:solidFill>
              <a:effectLst/>
              <a:uLnTx/>
              <a:uFillTx/>
            </a:endParaRPr>
          </a:p>
        </p:txBody>
      </p:sp>
      <p:sp>
        <p:nvSpPr>
          <p:cNvPr id="110" name="Text Box 110"/>
          <p:cNvSpPr txBox="1">
            <a:spLocks noChangeArrowheads="1"/>
          </p:cNvSpPr>
          <p:nvPr/>
        </p:nvSpPr>
        <p:spPr bwMode="auto">
          <a:xfrm>
            <a:off x="2539746" y="5376908"/>
            <a:ext cx="43669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未经流水处理需要</a:t>
            </a:r>
            <a:r>
              <a:rPr lang="en-US" altLang="zh-CN"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15</a:t>
            </a:r>
            <a:r>
              <a:rPr lang="zh-CN" altLang="en-US"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个周期</a:t>
            </a:r>
            <a:endParaRPr lang="en-US" altLang="zh-CN"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r>
              <a:rPr lang="zh-CN" altLang="en-US"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流水</a:t>
            </a:r>
            <a:r>
              <a:rPr lang="zh-CN" altLang="en-US"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处理后，仅需要</a:t>
            </a:r>
            <a:r>
              <a:rPr lang="en-US" altLang="zh-CN"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7</a:t>
            </a:r>
            <a:r>
              <a:rPr lang="zh-CN" altLang="en-US" sz="2400" dirty="0" smtClean="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个周期。</a:t>
            </a:r>
            <a:endParaRPr lang="en-US" altLang="zh-CN" sz="2400" dirty="0">
              <a:solidFill>
                <a:srgbClr val="FFC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8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up)">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wipe(up)">
                                      <p:cBhvr>
                                        <p:cTn id="4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725" y="83185"/>
            <a:ext cx="8973185" cy="6462395"/>
          </a:xfrm>
          <a:prstGeom prst="rect">
            <a:avLst/>
          </a:prstGeom>
          <a:solidFill>
            <a:schemeClr val="tx1"/>
          </a:solidFill>
        </p:spPr>
        <p:txBody>
          <a:bodyPr wrap="square" rtlCol="0" anchor="t">
            <a:spAutoFit/>
          </a:bodyPr>
          <a:lstStyle/>
          <a:p>
            <a:pPr algn="l"/>
            <a:r>
              <a:rPr lang="zh-CN" altLang="en-US" dirty="0">
                <a:solidFill>
                  <a:srgbClr val="3F7F5F"/>
                </a:solidFill>
                <a:latin typeface="微软雅黑" panose="020B0503020204020204" pitchFamily="34" charset="-122"/>
                <a:ea typeface="微软雅黑" panose="020B0503020204020204" pitchFamily="34" charset="-122"/>
              </a:rPr>
              <a:t>// 配置参数 RAM</a:t>
            </a:r>
          </a:p>
          <a:p>
            <a:pPr algn="l"/>
            <a:r>
              <a:rPr lang="en-US" altLang="zh-CN" b="1" dirty="0">
                <a:solidFill>
                  <a:srgbClr val="000000"/>
                </a:solidFill>
                <a:latin typeface="Consolas" panose="020B0609020204030204" pitchFamily="49" charset="0"/>
              </a:rPr>
              <a:t>paramSet.srcAddr = (</a:t>
            </a:r>
            <a:r>
              <a:rPr lang="it-IT" altLang="zh-CN" b="1" dirty="0">
                <a:solidFill>
                  <a:srgbClr val="7F0055"/>
                </a:solidFill>
                <a:latin typeface="Consolas" panose="020B0609020204030204" pitchFamily="49" charset="0"/>
              </a:rPr>
              <a:t>unsigned int</a:t>
            </a:r>
            <a:r>
              <a:rPr lang="en-US" altLang="zh-CN" b="1" dirty="0">
                <a:solidFill>
                  <a:srgbClr val="000000"/>
                </a:solidFill>
                <a:latin typeface="Consolas" panose="020B0609020204030204" pitchFamily="49" charset="0"/>
              </a:rPr>
              <a:t>)(&amp;StringScr);</a:t>
            </a:r>
          </a:p>
          <a:p>
            <a:pPr algn="l"/>
            <a:r>
              <a:rPr lang="en-US" altLang="zh-CN" b="1" dirty="0">
                <a:solidFill>
                  <a:srgbClr val="000000"/>
                </a:solidFill>
                <a:latin typeface="Consolas" panose="020B0609020204030204" pitchFamily="49" charset="0"/>
              </a:rPr>
              <a:t>paramSet.destAddr = (</a:t>
            </a:r>
            <a:r>
              <a:rPr lang="it-IT" altLang="zh-CN" b="1" dirty="0">
                <a:solidFill>
                  <a:srgbClr val="7F0055"/>
                </a:solidFill>
                <a:latin typeface="Consolas" panose="020B0609020204030204" pitchFamily="49" charset="0"/>
              </a:rPr>
              <a:t>unsigned int</a:t>
            </a:r>
            <a:r>
              <a:rPr lang="en-US" altLang="zh-CN" b="1" dirty="0">
                <a:solidFill>
                  <a:srgbClr val="000000"/>
                </a:solidFill>
                <a:latin typeface="Consolas" panose="020B0609020204030204" pitchFamily="49" charset="0"/>
              </a:rPr>
              <a:t>)(&amp;StringDst);</a:t>
            </a:r>
          </a:p>
          <a:p>
            <a:pPr algn="l"/>
            <a:r>
              <a:rPr lang="en-US" altLang="zh-CN" b="1" dirty="0">
                <a:solidFill>
                  <a:srgbClr val="000000"/>
                </a:solidFill>
                <a:latin typeface="Consolas" panose="020B0609020204030204" pitchFamily="49" charset="0"/>
              </a:rPr>
              <a:t>paramSet.aCnt = (</a:t>
            </a:r>
            <a:r>
              <a:rPr lang="it-IT" altLang="zh-CN" b="1" dirty="0">
                <a:solidFill>
                  <a:srgbClr val="7F0055"/>
                </a:solidFill>
                <a:latin typeface="Consolas" panose="020B0609020204030204" pitchFamily="49" charset="0"/>
              </a:rPr>
              <a:t>unsigned short</a:t>
            </a:r>
            <a:r>
              <a:rPr lang="en-US" altLang="zh-CN" b="1" dirty="0">
                <a:solidFill>
                  <a:srgbClr val="000000"/>
                </a:solidFill>
                <a:latin typeface="Consolas" panose="020B0609020204030204" pitchFamily="49" charset="0"/>
              </a:rPr>
              <a:t>)acnt;</a:t>
            </a:r>
          </a:p>
          <a:p>
            <a:pPr algn="l"/>
            <a:r>
              <a:rPr lang="en-US" altLang="zh-CN" b="1" dirty="0">
                <a:solidFill>
                  <a:srgbClr val="000000"/>
                </a:solidFill>
                <a:latin typeface="Consolas" panose="020B0609020204030204" pitchFamily="49" charset="0"/>
              </a:rPr>
              <a:t>paramSet.bCnt = (</a:t>
            </a:r>
            <a:r>
              <a:rPr lang="it-IT" altLang="zh-CN" b="1" dirty="0">
                <a:solidFill>
                  <a:srgbClr val="7F0055"/>
                </a:solidFill>
                <a:latin typeface="Consolas" panose="020B0609020204030204" pitchFamily="49" charset="0"/>
              </a:rPr>
              <a:t>unsigned short</a:t>
            </a:r>
            <a:r>
              <a:rPr lang="en-US" altLang="zh-CN" b="1" dirty="0">
                <a:solidFill>
                  <a:srgbClr val="000000"/>
                </a:solidFill>
                <a:latin typeface="Consolas" panose="020B0609020204030204" pitchFamily="49" charset="0"/>
              </a:rPr>
              <a:t>)bcnt;</a:t>
            </a:r>
          </a:p>
          <a:p>
            <a:pPr algn="l"/>
            <a:r>
              <a:rPr lang="en-US" altLang="zh-CN" b="1" dirty="0">
                <a:solidFill>
                  <a:srgbClr val="000000"/>
                </a:solidFill>
                <a:latin typeface="Consolas" panose="020B0609020204030204" pitchFamily="49" charset="0"/>
              </a:rPr>
              <a:t>paramSet.cCnt = (</a:t>
            </a:r>
            <a:r>
              <a:rPr lang="it-IT" altLang="zh-CN" b="1" dirty="0">
                <a:solidFill>
                  <a:srgbClr val="7F0055"/>
                </a:solidFill>
                <a:latin typeface="Consolas" panose="020B0609020204030204" pitchFamily="49" charset="0"/>
              </a:rPr>
              <a:t>unsigned short</a:t>
            </a:r>
            <a:r>
              <a:rPr lang="en-US" altLang="zh-CN" b="1" dirty="0">
                <a:solidFill>
                  <a:srgbClr val="000000"/>
                </a:solidFill>
                <a:latin typeface="Consolas" panose="020B0609020204030204" pitchFamily="49" charset="0"/>
              </a:rPr>
              <a:t>)ccnt;</a:t>
            </a:r>
          </a:p>
          <a:p>
            <a:r>
              <a:rPr lang="zh-CN" altLang="en-US" dirty="0">
                <a:solidFill>
                  <a:srgbClr val="3F7F5F"/>
                </a:solidFill>
                <a:latin typeface="微软雅黑" panose="020B0503020204020204" pitchFamily="34" charset="-122"/>
                <a:ea typeface="微软雅黑" panose="020B0503020204020204" pitchFamily="34" charset="-122"/>
              </a:rPr>
              <a:t>// 设置 SRC / DS</a:t>
            </a:r>
            <a:r>
              <a:rPr lang="en-US" altLang="zh-CN" dirty="0">
                <a:solidFill>
                  <a:srgbClr val="3F7F5F"/>
                </a:solidFill>
                <a:latin typeface="微软雅黑" panose="020B0503020204020204" pitchFamily="34" charset="-122"/>
                <a:ea typeface="微软雅黑" panose="020B0503020204020204" pitchFamily="34" charset="-122"/>
              </a:rPr>
              <a:t>T</a:t>
            </a:r>
            <a:r>
              <a:rPr lang="zh-CN" altLang="en-US" dirty="0">
                <a:solidFill>
                  <a:srgbClr val="3F7F5F"/>
                </a:solidFill>
                <a:latin typeface="微软雅黑" panose="020B0503020204020204" pitchFamily="34" charset="-122"/>
                <a:ea typeface="微软雅黑" panose="020B0503020204020204" pitchFamily="34" charset="-122"/>
              </a:rPr>
              <a:t> 索引</a:t>
            </a:r>
            <a:endParaRPr lang="zh-CN" altLang="en-US"/>
          </a:p>
          <a:p>
            <a:pPr algn="l">
              <a:buNone/>
            </a:pPr>
            <a:r>
              <a:rPr lang="en-US" altLang="zh-CN" b="1" dirty="0">
                <a:solidFill>
                  <a:srgbClr val="000000"/>
                </a:solidFill>
                <a:latin typeface="Consolas" panose="020B0609020204030204" pitchFamily="49" charset="0"/>
              </a:rPr>
              <a:t>paramSet.srcBIdx = (</a:t>
            </a:r>
            <a:r>
              <a:rPr lang="it-IT" altLang="zh-CN" b="1" dirty="0">
                <a:solidFill>
                  <a:srgbClr val="7F0055"/>
                </a:solidFill>
                <a:latin typeface="Consolas" panose="020B0609020204030204" pitchFamily="49" charset="0"/>
              </a:rPr>
              <a:t>short</a:t>
            </a:r>
            <a:r>
              <a:rPr lang="en-US" altLang="zh-CN" b="1" dirty="0">
                <a:solidFill>
                  <a:srgbClr val="000000"/>
                </a:solidFill>
                <a:latin typeface="Consolas" panose="020B0609020204030204" pitchFamily="49" charset="0"/>
              </a:rPr>
              <a:t>)acnt;</a:t>
            </a:r>
          </a:p>
          <a:p>
            <a:pPr algn="l">
              <a:buNone/>
            </a:pPr>
            <a:r>
              <a:rPr lang="en-US" altLang="zh-CN" b="1" dirty="0">
                <a:solidFill>
                  <a:srgbClr val="000000"/>
                </a:solidFill>
                <a:latin typeface="Consolas" panose="020B0609020204030204" pitchFamily="49" charset="0"/>
              </a:rPr>
              <a:t>paramSet.destBIdx = (</a:t>
            </a:r>
            <a:r>
              <a:rPr lang="it-IT" altLang="zh-CN" b="1" dirty="0">
                <a:solidFill>
                  <a:srgbClr val="7F0055"/>
                </a:solidFill>
                <a:latin typeface="Consolas" panose="020B0609020204030204" pitchFamily="49" charset="0"/>
              </a:rPr>
              <a:t>short</a:t>
            </a:r>
            <a:r>
              <a:rPr lang="en-US" altLang="zh-CN" b="1" dirty="0">
                <a:solidFill>
                  <a:srgbClr val="000000"/>
                </a:solidFill>
                <a:latin typeface="Consolas" panose="020B0609020204030204" pitchFamily="49" charset="0"/>
              </a:rPr>
              <a:t>)acnt;</a:t>
            </a:r>
          </a:p>
          <a:p>
            <a:r>
              <a:rPr lang="zh-CN" altLang="en-US" dirty="0">
                <a:solidFill>
                  <a:srgbClr val="3F7F5F"/>
                </a:solidFill>
                <a:latin typeface="微软雅黑" panose="020B0503020204020204" pitchFamily="34" charset="-122"/>
                <a:ea typeface="微软雅黑" panose="020B0503020204020204" pitchFamily="34" charset="-122"/>
              </a:rPr>
              <a:t>// A Sync 传输模式（一维传输模式）</a:t>
            </a:r>
            <a:endParaRPr lang="zh-CN" altLang="en-US"/>
          </a:p>
          <a:p>
            <a:pPr algn="l">
              <a:buNone/>
            </a:pPr>
            <a:r>
              <a:rPr lang="en-US" altLang="zh-CN" b="1" dirty="0">
                <a:solidFill>
                  <a:srgbClr val="000000"/>
                </a:solidFill>
                <a:latin typeface="Consolas" panose="020B0609020204030204" pitchFamily="49" charset="0"/>
              </a:rPr>
              <a:t>paramSet.srcCIdx = (</a:t>
            </a:r>
            <a:r>
              <a:rPr lang="it-IT" altLang="zh-CN" b="1" dirty="0">
                <a:solidFill>
                  <a:srgbClr val="7F0055"/>
                </a:solidFill>
                <a:latin typeface="Consolas" panose="020B0609020204030204" pitchFamily="49" charset="0"/>
              </a:rPr>
              <a:t>short</a:t>
            </a:r>
            <a:r>
              <a:rPr lang="en-US" altLang="zh-CN" b="1" dirty="0">
                <a:solidFill>
                  <a:srgbClr val="000000"/>
                </a:solidFill>
                <a:latin typeface="Consolas" panose="020B0609020204030204" pitchFamily="49" charset="0"/>
              </a:rPr>
              <a:t>)acnt;</a:t>
            </a:r>
          </a:p>
          <a:p>
            <a:pPr algn="l">
              <a:buNone/>
            </a:pPr>
            <a:r>
              <a:rPr lang="en-US" altLang="zh-CN" b="1" dirty="0">
                <a:solidFill>
                  <a:srgbClr val="000000"/>
                </a:solidFill>
                <a:latin typeface="Consolas" panose="020B0609020204030204" pitchFamily="49" charset="0"/>
              </a:rPr>
              <a:t>paramSet.destCIdx = (</a:t>
            </a:r>
            <a:r>
              <a:rPr lang="it-IT" altLang="zh-CN" b="1" dirty="0">
                <a:solidFill>
                  <a:srgbClr val="7F0055"/>
                </a:solidFill>
                <a:latin typeface="Consolas" panose="020B0609020204030204" pitchFamily="49" charset="0"/>
              </a:rPr>
              <a:t>short</a:t>
            </a:r>
            <a:r>
              <a:rPr lang="en-US" altLang="zh-CN" b="1" dirty="0">
                <a:solidFill>
                  <a:srgbClr val="000000"/>
                </a:solidFill>
                <a:latin typeface="Consolas" panose="020B0609020204030204" pitchFamily="49" charset="0"/>
              </a:rPr>
              <a:t>)acnt;</a:t>
            </a:r>
          </a:p>
          <a:p>
            <a:pPr algn="l">
              <a:buNone/>
            </a:pPr>
            <a:r>
              <a:rPr lang="en-US" altLang="zh-CN" b="1" dirty="0">
                <a:solidFill>
                  <a:srgbClr val="000000"/>
                </a:solidFill>
                <a:latin typeface="Consolas" panose="020B0609020204030204" pitchFamily="49" charset="0"/>
              </a:rPr>
              <a:t>paramSet.linkAddr = (</a:t>
            </a:r>
            <a:r>
              <a:rPr lang="it-IT" altLang="zh-CN" b="1" dirty="0">
                <a:solidFill>
                  <a:srgbClr val="7F0055"/>
                </a:solidFill>
                <a:latin typeface="Consolas" panose="020B0609020204030204" pitchFamily="49" charset="0"/>
              </a:rPr>
              <a:t>unsigned short</a:t>
            </a:r>
            <a:r>
              <a:rPr lang="en-US" altLang="zh-CN" b="1" dirty="0">
                <a:solidFill>
                  <a:srgbClr val="000000"/>
                </a:solidFill>
                <a:latin typeface="Consolas" panose="020B0609020204030204" pitchFamily="49" charset="0"/>
              </a:rPr>
              <a:t>)0xFFFFu;</a:t>
            </a:r>
          </a:p>
          <a:p>
            <a:pPr algn="l">
              <a:buNone/>
            </a:pPr>
            <a:r>
              <a:rPr lang="en-US" altLang="zh-CN" b="1" dirty="0">
                <a:solidFill>
                  <a:srgbClr val="000000"/>
                </a:solidFill>
                <a:latin typeface="Consolas" panose="020B0609020204030204" pitchFamily="49" charset="0"/>
              </a:rPr>
              <a:t>paramSet.bCntReload = (</a:t>
            </a:r>
            <a:r>
              <a:rPr lang="it-IT" altLang="zh-CN" b="1" dirty="0">
                <a:solidFill>
                  <a:srgbClr val="7F0055"/>
                </a:solidFill>
                <a:latin typeface="Consolas" panose="020B0609020204030204" pitchFamily="49" charset="0"/>
              </a:rPr>
              <a:t>unsigned short</a:t>
            </a:r>
            <a:r>
              <a:rPr lang="en-US" altLang="zh-CN" b="1" dirty="0">
                <a:solidFill>
                  <a:srgbClr val="000000"/>
                </a:solidFill>
                <a:latin typeface="Consolas" panose="020B0609020204030204" pitchFamily="49" charset="0"/>
              </a:rPr>
              <a:t>)0u;</a:t>
            </a:r>
          </a:p>
          <a:p>
            <a:pPr algn="l">
              <a:buNone/>
            </a:pPr>
            <a:r>
              <a:rPr lang="en-US" altLang="zh-CN" b="1" dirty="0">
                <a:solidFill>
                  <a:srgbClr val="000000"/>
                </a:solidFill>
                <a:latin typeface="Consolas" panose="020B0609020204030204" pitchFamily="49" charset="0"/>
              </a:rPr>
              <a:t>paramSet.opt = 0u;</a:t>
            </a:r>
          </a:p>
          <a:p>
            <a:r>
              <a:rPr lang="zh-CN" altLang="en-US" dirty="0">
                <a:solidFill>
                  <a:srgbClr val="3F7F5F"/>
                </a:solidFill>
                <a:latin typeface="微软雅黑" panose="020B0503020204020204" pitchFamily="34" charset="-122"/>
                <a:ea typeface="微软雅黑" panose="020B0503020204020204" pitchFamily="34" charset="-122"/>
              </a:rPr>
              <a:t>// Src 及 Dest 使用自增(INCR)模式</a:t>
            </a:r>
          </a:p>
          <a:p>
            <a:pPr algn="l">
              <a:buNone/>
            </a:pPr>
            <a:r>
              <a:rPr lang="en-US" altLang="zh-CN" b="1" dirty="0">
                <a:solidFill>
                  <a:srgbClr val="000000"/>
                </a:solidFill>
                <a:latin typeface="Consolas" panose="020B0609020204030204" pitchFamily="49" charset="0"/>
              </a:rPr>
              <a:t>paramSet.opt &amp;= 0xFFFFFFFCu;</a:t>
            </a:r>
          </a:p>
          <a:p>
            <a:pPr algn="l"/>
            <a:r>
              <a:rPr lang="zh-CN" altLang="en-US" dirty="0">
                <a:solidFill>
                  <a:srgbClr val="3F7F5F"/>
                </a:solidFill>
                <a:latin typeface="微软雅黑" panose="020B0503020204020204" pitchFamily="34" charset="-122"/>
                <a:ea typeface="微软雅黑" panose="020B0503020204020204" pitchFamily="34" charset="-122"/>
              </a:rPr>
              <a:t>// 配置 TCC</a:t>
            </a:r>
          </a:p>
          <a:p>
            <a:pPr algn="l"/>
            <a:r>
              <a:rPr lang="en-US" altLang="zh-CN" b="1" dirty="0">
                <a:solidFill>
                  <a:srgbClr val="000000"/>
                </a:solidFill>
                <a:latin typeface="Consolas" panose="020B0609020204030204" pitchFamily="49" charset="0"/>
              </a:rPr>
              <a:t>paramSet.opt |= ((tccNum &lt;&lt; EDMA3CC_OPT_TCC_SHIFT) &amp; EDMA3CC_OPT_TCC);</a:t>
            </a:r>
          </a:p>
          <a:p>
            <a:pPr algn="l"/>
            <a:r>
              <a:rPr lang="zh-CN" altLang="en-US" dirty="0">
                <a:solidFill>
                  <a:srgbClr val="3F7F5F"/>
                </a:solidFill>
                <a:latin typeface="微软雅黑" panose="020B0503020204020204" pitchFamily="34" charset="-122"/>
                <a:ea typeface="微软雅黑" panose="020B0503020204020204" pitchFamily="34" charset="-122"/>
              </a:rPr>
              <a:t>// 写参数 RAM</a:t>
            </a:r>
          </a:p>
          <a:p>
            <a:pPr algn="l"/>
            <a:r>
              <a:rPr lang="en-US" altLang="zh-CN" b="1" dirty="0">
                <a:solidFill>
                  <a:srgbClr val="000000"/>
                </a:solidFill>
                <a:latin typeface="Consolas" panose="020B0609020204030204" pitchFamily="49" charset="0"/>
              </a:rPr>
              <a:t>EDMA3SetPaRAM(SOC_EDMA30CC_0_REGS, chNum, &amp;paramSet);</a:t>
            </a:r>
          </a:p>
          <a:p>
            <a:pPr algn="l"/>
            <a:r>
              <a:rPr lang="zh-CN" altLang="en-US" dirty="0">
                <a:solidFill>
                  <a:srgbClr val="3F7F5F"/>
                </a:solidFill>
                <a:latin typeface="微软雅黑" panose="020B0503020204020204" pitchFamily="34" charset="-122"/>
                <a:ea typeface="微软雅黑" panose="020B0503020204020204" pitchFamily="34" charset="-122"/>
              </a:rPr>
              <a:t>// 使能传输</a:t>
            </a:r>
          </a:p>
          <a:p>
            <a:pPr algn="l"/>
            <a:r>
              <a:rPr lang="en-US" altLang="zh-CN" b="1" dirty="0">
                <a:solidFill>
                  <a:srgbClr val="000000"/>
                </a:solidFill>
                <a:latin typeface="Consolas" panose="020B0609020204030204" pitchFamily="49" charset="0"/>
              </a:rPr>
              <a:t>EDMA3EnableTransfer(SOC_EDMA30CC_0_REGS, chNum, trigMode);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6164" y="96712"/>
            <a:ext cx="1210588" cy="400110"/>
          </a:xfrm>
          <a:prstGeom prst="rect">
            <a:avLst/>
          </a:prstGeom>
        </p:spPr>
        <p:txBody>
          <a:bodyPr wrap="none">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矩阵</a:t>
            </a:r>
            <a:r>
              <a:rPr lang="zh-CN" altLang="en-US" sz="2000" dirty="0">
                <a:solidFill>
                  <a:srgbClr val="FFC000"/>
                </a:solidFill>
                <a:latin typeface="微软雅黑" panose="020B0503020204020204" pitchFamily="34" charset="-122"/>
                <a:ea typeface="微软雅黑" panose="020B0503020204020204" pitchFamily="34" charset="-122"/>
              </a:rPr>
              <a:t>转置</a:t>
            </a:r>
          </a:p>
        </p:txBody>
      </p:sp>
      <p:sp>
        <p:nvSpPr>
          <p:cNvPr id="3" name="矩形 2"/>
          <p:cNvSpPr/>
          <p:nvPr/>
        </p:nvSpPr>
        <p:spPr>
          <a:xfrm>
            <a:off x="91440" y="461946"/>
            <a:ext cx="8882298" cy="830997"/>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行，</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列的矩阵转为</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行</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列的矩阵</a:t>
            </a:r>
            <a:r>
              <a:rPr lang="zh-CN" altLang="en-US" sz="2400" dirty="0" smtClean="0">
                <a:latin typeface="宋体" panose="02010600030101010101" pitchFamily="2" charset="-122"/>
                <a:ea typeface="宋体" panose="02010600030101010101" pitchFamily="2" charset="-122"/>
              </a:rPr>
              <a:t>。其中</a:t>
            </a:r>
            <a:r>
              <a:rPr lang="zh-CN" altLang="en-US" sz="2400" dirty="0">
                <a:latin typeface="宋体" panose="02010600030101010101" pitchFamily="2" charset="-122"/>
                <a:ea typeface="宋体" panose="02010600030101010101" pitchFamily="2" charset="-122"/>
              </a:rPr>
              <a:t>每个元素为</a:t>
            </a:r>
            <a:r>
              <a:rPr lang="en-US" altLang="zh-CN" sz="2400" dirty="0" err="1">
                <a:latin typeface="宋体" panose="02010600030101010101" pitchFamily="2" charset="-122"/>
                <a:ea typeface="宋体" panose="02010600030101010101" pitchFamily="2" charset="-122"/>
              </a:rPr>
              <a:t>int</a:t>
            </a:r>
            <a:r>
              <a:rPr lang="zh-CN" altLang="en-US" sz="2400" dirty="0">
                <a:latin typeface="宋体" panose="02010600030101010101" pitchFamily="2" charset="-122"/>
                <a:ea typeface="宋体" panose="02010600030101010101" pitchFamily="2" charset="-122"/>
              </a:rPr>
              <a:t>型数据（</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个字节</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grpSp>
        <p:nvGrpSpPr>
          <p:cNvPr id="4" name="组合 3"/>
          <p:cNvGrpSpPr/>
          <p:nvPr/>
        </p:nvGrpSpPr>
        <p:grpSpPr>
          <a:xfrm>
            <a:off x="2806164" y="877444"/>
            <a:ext cx="6078855" cy="2232025"/>
            <a:chOff x="1417" y="4606"/>
            <a:chExt cx="9573" cy="3515"/>
          </a:xfrm>
        </p:grpSpPr>
        <p:sp>
          <p:nvSpPr>
            <p:cNvPr id="5" name="双括号 4"/>
            <p:cNvSpPr/>
            <p:nvPr/>
          </p:nvSpPr>
          <p:spPr>
            <a:xfrm>
              <a:off x="1417" y="5060"/>
              <a:ext cx="3856" cy="294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r>
                <a:rPr lang="en-US" altLang="zh-CN" sz="2000" dirty="0" smtClean="0">
                  <a:effectLst>
                    <a:outerShdw blurRad="38100" dist="38100" dir="2700000" algn="tl">
                      <a:srgbClr val="000000">
                        <a:alpha val="43137"/>
                      </a:srgbClr>
                    </a:outerShdw>
                  </a:effectLst>
                </a:rPr>
                <a:t>A0   A1 ……   A9</a:t>
              </a:r>
            </a:p>
            <a:p>
              <a:r>
                <a:rPr lang="en-US" altLang="zh-CN" sz="2000" dirty="0" smtClean="0">
                  <a:effectLst>
                    <a:outerShdw blurRad="38100" dist="38100" dir="2700000" algn="tl">
                      <a:srgbClr val="000000">
                        <a:alpha val="43137"/>
                      </a:srgbClr>
                    </a:outerShdw>
                  </a:effectLst>
                </a:rPr>
                <a:t>B0   B1 ……   B9</a:t>
              </a:r>
            </a:p>
            <a:p>
              <a:r>
                <a:rPr lang="en-US" altLang="zh-CN" sz="2000" dirty="0" smtClean="0">
                  <a:effectLst>
                    <a:outerShdw blurRad="38100" dist="38100" dir="2700000" algn="tl">
                      <a:srgbClr val="000000">
                        <a:alpha val="43137"/>
                      </a:srgbClr>
                    </a:outerShdw>
                  </a:effectLst>
                </a:rPr>
                <a:t>C0   C1  ……   C9</a:t>
              </a:r>
            </a:p>
            <a:p>
              <a:r>
                <a:rPr lang="en-US" altLang="zh-CN" sz="2000" dirty="0" smtClean="0">
                  <a:effectLst>
                    <a:outerShdw blurRad="38100" dist="38100" dir="2700000" algn="tl">
                      <a:srgbClr val="000000">
                        <a:alpha val="43137"/>
                      </a:srgbClr>
                    </a:outerShdw>
                  </a:effectLst>
                </a:rPr>
                <a:t>D0   D1 ……   D9</a:t>
              </a:r>
              <a:endParaRPr lang="zh-CN" altLang="en-US" sz="2000" dirty="0" smtClean="0">
                <a:effectLst>
                  <a:outerShdw blurRad="38100" dist="38100" dir="2700000" algn="tl">
                    <a:srgbClr val="000000">
                      <a:alpha val="43137"/>
                    </a:srgbClr>
                  </a:outerShdw>
                </a:effectLst>
              </a:endParaRPr>
            </a:p>
          </p:txBody>
        </p:sp>
        <p:sp>
          <p:nvSpPr>
            <p:cNvPr id="6" name="双括号 5"/>
            <p:cNvSpPr/>
            <p:nvPr/>
          </p:nvSpPr>
          <p:spPr>
            <a:xfrm>
              <a:off x="7359" y="4606"/>
              <a:ext cx="3631" cy="351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r>
                <a:rPr lang="en-US" altLang="zh-CN" sz="2000" dirty="0" smtClean="0">
                  <a:effectLst>
                    <a:outerShdw blurRad="38100" dist="38100" dir="2700000" algn="tl">
                      <a:srgbClr val="000000">
                        <a:alpha val="43137"/>
                      </a:srgbClr>
                    </a:outerShdw>
                  </a:effectLst>
                </a:rPr>
                <a:t>A0  B0  C0  D0</a:t>
              </a:r>
            </a:p>
            <a:p>
              <a:r>
                <a:rPr lang="en-US" altLang="zh-CN" sz="2000" dirty="0" smtClean="0">
                  <a:effectLst>
                    <a:outerShdw blurRad="38100" dist="38100" dir="2700000" algn="tl">
                      <a:srgbClr val="000000">
                        <a:alpha val="43137"/>
                      </a:srgbClr>
                    </a:outerShdw>
                  </a:effectLst>
                </a:rPr>
                <a:t>A1  B1  C1  D1</a:t>
              </a:r>
            </a:p>
            <a:p>
              <a:r>
                <a:rPr lang="zh-CN" altLang="en-US" sz="2000" dirty="0" smtClean="0">
                  <a:effectLst>
                    <a:outerShdw blurRad="38100" dist="38100" dir="2700000" algn="tl">
                      <a:srgbClr val="000000">
                        <a:alpha val="43137"/>
                      </a:srgbClr>
                    </a:outerShdw>
                  </a:effectLst>
                </a:rPr>
                <a:t> ：   ：   ：  ：</a:t>
              </a:r>
              <a:endParaRPr lang="en-US" altLang="zh-CN" sz="2000" dirty="0" smtClean="0">
                <a:effectLst>
                  <a:outerShdw blurRad="38100" dist="38100" dir="2700000" algn="tl">
                    <a:srgbClr val="000000">
                      <a:alpha val="43137"/>
                    </a:srgbClr>
                  </a:outerShdw>
                </a:effectLst>
              </a:endParaRPr>
            </a:p>
            <a:p>
              <a:r>
                <a:rPr lang="zh-CN" altLang="en-US" sz="2000" dirty="0" smtClean="0">
                  <a:effectLst>
                    <a:outerShdw blurRad="38100" dist="38100" dir="2700000" algn="tl">
                      <a:srgbClr val="000000">
                        <a:alpha val="43137"/>
                      </a:srgbClr>
                    </a:outerShdw>
                  </a:effectLst>
                </a:rPr>
                <a:t> ：   ：   ：  ： </a:t>
              </a:r>
              <a:endParaRPr lang="en-US" altLang="zh-CN" sz="2000" dirty="0" smtClean="0">
                <a:effectLst>
                  <a:outerShdw blurRad="38100" dist="38100" dir="2700000" algn="tl">
                    <a:srgbClr val="000000">
                      <a:alpha val="43137"/>
                    </a:srgbClr>
                  </a:outerShdw>
                </a:effectLst>
              </a:endParaRPr>
            </a:p>
            <a:p>
              <a:r>
                <a:rPr lang="en-US" altLang="zh-CN" sz="2000" dirty="0" smtClean="0">
                  <a:effectLst>
                    <a:outerShdw blurRad="38100" dist="38100" dir="2700000" algn="tl">
                      <a:srgbClr val="000000">
                        <a:alpha val="43137"/>
                      </a:srgbClr>
                    </a:outerShdw>
                  </a:effectLst>
                </a:rPr>
                <a:t>A9  B9  C9  D9</a:t>
              </a:r>
            </a:p>
            <a:p>
              <a:endParaRPr lang="en-US" altLang="zh-CN" sz="2000" dirty="0" smtClean="0">
                <a:effectLst>
                  <a:outerShdw blurRad="38100" dist="38100" dir="2700000" algn="tl">
                    <a:srgbClr val="000000">
                      <a:alpha val="43137"/>
                    </a:srgbClr>
                  </a:outerShdw>
                </a:effectLst>
              </a:endParaRPr>
            </a:p>
            <a:p>
              <a:endParaRPr lang="zh-CN" altLang="en-US" sz="2000" dirty="0" smtClean="0">
                <a:effectLst>
                  <a:outerShdw blurRad="38100" dist="38100" dir="2700000" algn="tl">
                    <a:srgbClr val="000000">
                      <a:alpha val="43137"/>
                    </a:srgbClr>
                  </a:outerShdw>
                </a:effectLst>
              </a:endParaRPr>
            </a:p>
          </p:txBody>
        </p:sp>
        <p:sp>
          <p:nvSpPr>
            <p:cNvPr id="7" name="右箭头 6"/>
            <p:cNvSpPr/>
            <p:nvPr/>
          </p:nvSpPr>
          <p:spPr>
            <a:xfrm>
              <a:off x="5612" y="6194"/>
              <a:ext cx="1408" cy="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aphicFrame>
        <p:nvGraphicFramePr>
          <p:cNvPr id="8" name="表格 7"/>
          <p:cNvGraphicFramePr>
            <a:graphicFrameLocks noGrp="1"/>
          </p:cNvGraphicFramePr>
          <p:nvPr>
            <p:extLst>
              <p:ext uri="{D42A27DB-BD31-4B8C-83A1-F6EECF244321}">
                <p14:modId xmlns:p14="http://schemas.microsoft.com/office/powerpoint/2010/main" val="2237191909"/>
              </p:ext>
            </p:extLst>
          </p:nvPr>
        </p:nvGraphicFramePr>
        <p:xfrm>
          <a:off x="391840" y="3292716"/>
          <a:ext cx="6514828" cy="3169920"/>
        </p:xfrm>
        <a:graphic>
          <a:graphicData uri="http://schemas.openxmlformats.org/drawingml/2006/table">
            <a:tbl>
              <a:tblPr firstRow="1" bandRow="1">
                <a:tableStyleId>{5940675A-B579-460E-94D1-54222C63F5DA}</a:tableStyleId>
              </a:tblPr>
              <a:tblGrid>
                <a:gridCol w="3257414">
                  <a:extLst>
                    <a:ext uri="{9D8B030D-6E8A-4147-A177-3AD203B41FA5}">
                      <a16:colId xmlns:a16="http://schemas.microsoft.com/office/drawing/2014/main" val="20000"/>
                    </a:ext>
                  </a:extLst>
                </a:gridCol>
                <a:gridCol w="3257414">
                  <a:extLst>
                    <a:ext uri="{9D8B030D-6E8A-4147-A177-3AD203B41FA5}">
                      <a16:colId xmlns:a16="http://schemas.microsoft.com/office/drawing/2014/main" val="20001"/>
                    </a:ext>
                  </a:extLst>
                </a:gridCol>
              </a:tblGrid>
              <a:tr h="370840">
                <a:tc gridSpan="2">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OPT</a:t>
                      </a:r>
                      <a:r>
                        <a:rPr lang="en-US" altLang="zh-CN" sz="2000" dirty="0" smtClean="0">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  (1&lt;&lt;20) | (1&lt;&lt;21) | (0&lt;&lt;0) | (0&lt;&lt;1) | (1&lt;&lt;2)</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tc>
                <a:tc hMerge="1">
                  <a:txBody>
                    <a:bodyPr/>
                    <a:lstStyle/>
                    <a:p>
                      <a:endParaRPr lang="zh-CN"/>
                    </a:p>
                  </a:txBody>
                  <a:tcPr/>
                </a:tc>
                <a:extLst>
                  <a:ext uri="{0D108BD9-81ED-4DB2-BD59-A6C34878D82A}">
                    <a16:rowId xmlns:a16="http://schemas.microsoft.com/office/drawing/2014/main" val="10000"/>
                  </a:ext>
                </a:extLst>
              </a:tr>
              <a:tr h="370840">
                <a:tc gridSpan="2">
                  <a:txBody>
                    <a:bodyPr/>
                    <a:lstStyle/>
                    <a:p>
                      <a:pPr algn="ctr"/>
                      <a:r>
                        <a:rPr lang="en-US" altLang="zh-CN" sz="2000" dirty="0" err="1" smtClean="0">
                          <a:solidFill>
                            <a:schemeClr val="tx1"/>
                          </a:solidFill>
                          <a:effectLst/>
                          <a:latin typeface="微软雅黑" panose="020B0503020204020204" pitchFamily="34" charset="-122"/>
                          <a:ea typeface="微软雅黑" panose="020B0503020204020204" pitchFamily="34" charset="-122"/>
                        </a:rPr>
                        <a:t>SRC:_srcBuff</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tc>
                <a:tc hMerge="1">
                  <a:txBody>
                    <a:bodyPr/>
                    <a:lstStyle/>
                    <a:p>
                      <a:endParaRPr lang="zh-CN"/>
                    </a:p>
                  </a:txBody>
                  <a:tcPr/>
                </a:tc>
                <a:extLst>
                  <a:ext uri="{0D108BD9-81ED-4DB2-BD59-A6C34878D82A}">
                    <a16:rowId xmlns:a16="http://schemas.microsoft.com/office/drawing/2014/main" val="10001"/>
                  </a:ext>
                </a:extLst>
              </a:tr>
              <a:tr h="370840">
                <a:tc>
                  <a:txBody>
                    <a:bodyPr/>
                    <a:lstStyle/>
                    <a:p>
                      <a:r>
                        <a:rPr lang="en-US" altLang="zh-CN" sz="2000" dirty="0" smtClean="0">
                          <a:solidFill>
                            <a:schemeClr val="tx1"/>
                          </a:solidFill>
                          <a:effectLst/>
                        </a:rPr>
                        <a:t>BCNT:    10</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ACNT:    4</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err="1" smtClean="0">
                          <a:solidFill>
                            <a:schemeClr val="tx1"/>
                          </a:solidFill>
                          <a:effectLst/>
                          <a:latin typeface="微软雅黑" panose="020B0503020204020204" pitchFamily="34" charset="-122"/>
                          <a:ea typeface="微软雅黑" panose="020B0503020204020204" pitchFamily="34" charset="-122"/>
                        </a:rPr>
                        <a:t>DST:_dstBuff</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tcPr>
                </a:tc>
                <a:tc hMerge="1">
                  <a:txBody>
                    <a:bodyPr/>
                    <a:lstStyle/>
                    <a:p>
                      <a:endParaRPr lang="zh-CN"/>
                    </a:p>
                  </a:txBody>
                  <a:tcPr/>
                </a:tc>
                <a:extLst>
                  <a:ext uri="{0D108BD9-81ED-4DB2-BD59-A6C34878D82A}">
                    <a16:rowId xmlns:a16="http://schemas.microsoft.com/office/drawing/2014/main" val="10003"/>
                  </a:ext>
                </a:extLst>
              </a:tr>
              <a:tr h="370840">
                <a:tc>
                  <a:txBody>
                    <a:bodyPr/>
                    <a:lstStyle/>
                    <a:p>
                      <a:r>
                        <a:rPr lang="en-US" altLang="zh-CN" sz="2000" dirty="0" smtClean="0">
                          <a:solidFill>
                            <a:schemeClr val="tx1"/>
                          </a:solidFill>
                          <a:effectLst/>
                        </a:rPr>
                        <a:t>DSTBIDX:     16</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SRCBIDX:    4</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r>
                        <a:rPr lang="en-US" altLang="zh-CN" sz="2000" dirty="0" smtClean="0">
                          <a:solidFill>
                            <a:schemeClr val="tx1"/>
                          </a:solidFill>
                          <a:effectLst/>
                        </a:rPr>
                        <a:t>BCNTRLD:   0</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LINK:      0xffff</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r>
                        <a:rPr lang="en-US" altLang="zh-CN" sz="2000" dirty="0" smtClean="0">
                          <a:solidFill>
                            <a:schemeClr val="tx1"/>
                          </a:solidFill>
                          <a:effectLst/>
                        </a:rPr>
                        <a:t>DSTCIDX:    4</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SRCCIDX:    40</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r>
                        <a:rPr lang="en-US" altLang="zh-CN" sz="2000" dirty="0" err="1" smtClean="0">
                          <a:solidFill>
                            <a:schemeClr val="tx1"/>
                          </a:solidFill>
                          <a:effectLst/>
                        </a:rPr>
                        <a:t>Rsvd</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CCNT:     4</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0" name="矩形 9"/>
          <p:cNvSpPr/>
          <p:nvPr/>
        </p:nvSpPr>
        <p:spPr>
          <a:xfrm>
            <a:off x="5181798" y="92057"/>
            <a:ext cx="2648482" cy="400110"/>
          </a:xfrm>
          <a:prstGeom prst="rect">
            <a:avLst/>
          </a:prstGeom>
        </p:spPr>
        <p:txBody>
          <a:bodyPr wrap="none">
            <a:spAutoFit/>
          </a:bodyPr>
          <a:lstStyle/>
          <a:p>
            <a:r>
              <a:rPr lang="zh-CN" altLang="en-US" sz="2000" b="1" dirty="0" smtClean="0">
                <a:solidFill>
                  <a:srgbClr val="FF0000"/>
                </a:solidFill>
                <a:latin typeface="宋体" panose="02010600030101010101" pitchFamily="2" charset="-122"/>
                <a:ea typeface="宋体" panose="02010600030101010101" pitchFamily="2" charset="-122"/>
              </a:rPr>
              <a:t>参见</a:t>
            </a:r>
            <a:r>
              <a:rPr lang="en-US" altLang="zh-CN" sz="2000" b="1" dirty="0" smtClean="0">
                <a:solidFill>
                  <a:srgbClr val="FF0000"/>
                </a:solidFill>
                <a:latin typeface="宋体" panose="02010600030101010101" pitchFamily="2" charset="-122"/>
                <a:ea typeface="宋体" panose="02010600030101010101" pitchFamily="2" charset="-122"/>
              </a:rPr>
              <a:t>EDMA3_TRANSPOSE</a:t>
            </a:r>
            <a:endParaRPr lang="zh-CN" altLang="en-US" sz="2000" b="1" dirty="0">
              <a:solidFill>
                <a:srgbClr val="FF0000"/>
              </a:solidFill>
              <a:latin typeface="宋体" panose="02010600030101010101" pitchFamily="2" charset="-122"/>
              <a:ea typeface="宋体" panose="02010600030101010101" pitchFamily="2" charset="-122"/>
            </a:endParaRPr>
          </a:p>
        </p:txBody>
      </p:sp>
      <p:sp>
        <p:nvSpPr>
          <p:cNvPr id="11" name="矩形 10"/>
          <p:cNvSpPr/>
          <p:nvPr/>
        </p:nvSpPr>
        <p:spPr>
          <a:xfrm>
            <a:off x="-57683" y="103994"/>
            <a:ext cx="2592376" cy="461665"/>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EDMA3</a:t>
            </a:r>
            <a:r>
              <a:rPr lang="zh-CN" altLang="en-US" sz="2400" dirty="0">
                <a:latin typeface="微软雅黑" panose="020B0503020204020204" pitchFamily="34" charset="-122"/>
                <a:ea typeface="微软雅黑" panose="020B0503020204020204" pitchFamily="34" charset="-122"/>
              </a:rPr>
              <a:t>应用</a:t>
            </a:r>
            <a:r>
              <a:rPr lang="zh-CN" altLang="en-US" sz="2400" dirty="0" smtClean="0">
                <a:latin typeface="微软雅黑" panose="020B0503020204020204" pitchFamily="34" charset="-122"/>
                <a:ea typeface="微软雅黑" panose="020B0503020204020204" pitchFamily="34" charset="-122"/>
              </a:rPr>
              <a:t>举例</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215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0291" y="554967"/>
            <a:ext cx="8752203" cy="1303233"/>
          </a:xfrm>
          <a:prstGeom prst="rect">
            <a:avLst/>
          </a:prstGeom>
        </p:spPr>
      </p:pic>
      <p:sp>
        <p:nvSpPr>
          <p:cNvPr id="3" name="文本框 2"/>
          <p:cNvSpPr txBox="1"/>
          <p:nvPr/>
        </p:nvSpPr>
        <p:spPr>
          <a:xfrm>
            <a:off x="8399417" y="1488869"/>
            <a:ext cx="473077" cy="369332"/>
          </a:xfrm>
          <a:prstGeom prst="rect">
            <a:avLst/>
          </a:prstGeom>
          <a:noFill/>
        </p:spPr>
        <p:txBody>
          <a:bodyPr wrap="square" rtlCol="0">
            <a:spAutoFit/>
          </a:bodyPr>
          <a:lstStyle/>
          <a:p>
            <a:r>
              <a:rPr lang="en-US" altLang="zh-CN" dirty="0" smtClean="0">
                <a:solidFill>
                  <a:srgbClr val="FF0000"/>
                </a:solidFill>
              </a:rPr>
              <a:t>0</a:t>
            </a:r>
            <a:endParaRPr lang="zh-CN" altLang="en-US" dirty="0">
              <a:solidFill>
                <a:srgbClr val="FF0000"/>
              </a:solidFill>
            </a:endParaRPr>
          </a:p>
        </p:txBody>
      </p:sp>
      <p:sp>
        <p:nvSpPr>
          <p:cNvPr id="4" name="文本框 3"/>
          <p:cNvSpPr txBox="1"/>
          <p:nvPr/>
        </p:nvSpPr>
        <p:spPr>
          <a:xfrm>
            <a:off x="7926340" y="1488869"/>
            <a:ext cx="473077" cy="369332"/>
          </a:xfrm>
          <a:prstGeom prst="rect">
            <a:avLst/>
          </a:prstGeom>
          <a:noFill/>
        </p:spPr>
        <p:txBody>
          <a:bodyPr wrap="square" rtlCol="0">
            <a:spAutoFit/>
          </a:bodyPr>
          <a:lstStyle/>
          <a:p>
            <a:r>
              <a:rPr lang="en-US" altLang="zh-CN" dirty="0" smtClean="0">
                <a:solidFill>
                  <a:srgbClr val="FF0000"/>
                </a:solidFill>
              </a:rPr>
              <a:t>0</a:t>
            </a:r>
            <a:endParaRPr lang="zh-CN" altLang="en-US" dirty="0">
              <a:solidFill>
                <a:srgbClr val="FF0000"/>
              </a:solidFill>
            </a:endParaRPr>
          </a:p>
        </p:txBody>
      </p:sp>
      <p:sp>
        <p:nvSpPr>
          <p:cNvPr id="5" name="文本框 4"/>
          <p:cNvSpPr txBox="1"/>
          <p:nvPr/>
        </p:nvSpPr>
        <p:spPr>
          <a:xfrm>
            <a:off x="4907280" y="837252"/>
            <a:ext cx="473077"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sp>
        <p:nvSpPr>
          <p:cNvPr id="6" name="文本框 5"/>
          <p:cNvSpPr txBox="1"/>
          <p:nvPr/>
        </p:nvSpPr>
        <p:spPr>
          <a:xfrm>
            <a:off x="5717177" y="837252"/>
            <a:ext cx="473077"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sp>
        <p:nvSpPr>
          <p:cNvPr id="7" name="椭圆 6"/>
          <p:cNvSpPr/>
          <p:nvPr/>
        </p:nvSpPr>
        <p:spPr>
          <a:xfrm>
            <a:off x="4907280" y="619370"/>
            <a:ext cx="1149532" cy="805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015094" y="2388858"/>
            <a:ext cx="1128905" cy="707886"/>
          </a:xfrm>
          <a:prstGeom prst="rect">
            <a:avLst/>
          </a:prstGeom>
          <a:noFill/>
        </p:spPr>
        <p:txBody>
          <a:bodyPr wrap="square" rtlCol="0">
            <a:spAutoFit/>
          </a:bodyPr>
          <a:lstStyle/>
          <a:p>
            <a:r>
              <a:rPr lang="zh-CN" altLang="en-US" sz="2000" dirty="0" smtClean="0">
                <a:solidFill>
                  <a:srgbClr val="FFFF00"/>
                </a:solidFill>
                <a:latin typeface="微软雅黑" panose="020B0503020204020204" pitchFamily="34" charset="-122"/>
                <a:ea typeface="微软雅黑" panose="020B0503020204020204" pitchFamily="34" charset="-122"/>
              </a:rPr>
              <a:t>增地址模式</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9" name="左大括号 8"/>
          <p:cNvSpPr/>
          <p:nvPr/>
        </p:nvSpPr>
        <p:spPr>
          <a:xfrm rot="16200000">
            <a:off x="8197737" y="1840565"/>
            <a:ext cx="403360" cy="726049"/>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rot="16200000">
            <a:off x="7259947" y="1824153"/>
            <a:ext cx="403360" cy="726049"/>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rot="16200000">
            <a:off x="6428028" y="1840564"/>
            <a:ext cx="403360" cy="726049"/>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16200000">
            <a:off x="5203690" y="1375491"/>
            <a:ext cx="606307" cy="726049"/>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6200000">
            <a:off x="1578330" y="1880327"/>
            <a:ext cx="403360" cy="726049"/>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p:cNvSpPr/>
          <p:nvPr/>
        </p:nvSpPr>
        <p:spPr>
          <a:xfrm rot="16200000">
            <a:off x="524673" y="1637290"/>
            <a:ext cx="403360" cy="1212121"/>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7075976" y="2405269"/>
            <a:ext cx="1128905" cy="707886"/>
          </a:xfrm>
          <a:prstGeom prst="rect">
            <a:avLst/>
          </a:prstGeom>
          <a:noFill/>
        </p:spPr>
        <p:txBody>
          <a:bodyPr wrap="square" rtlCol="0">
            <a:spAutoFit/>
          </a:bodyPr>
          <a:lstStyle/>
          <a:p>
            <a:r>
              <a:rPr lang="en-US" altLang="zh-CN" sz="2000" dirty="0" smtClean="0">
                <a:solidFill>
                  <a:srgbClr val="FFFF00"/>
                </a:solidFill>
                <a:latin typeface="微软雅黑" panose="020B0503020204020204" pitchFamily="34" charset="-122"/>
                <a:ea typeface="微软雅黑" panose="020B0503020204020204" pitchFamily="34" charset="-122"/>
              </a:rPr>
              <a:t>AB-</a:t>
            </a:r>
            <a:r>
              <a:rPr lang="zh-CN" altLang="en-US" sz="2000" dirty="0" smtClean="0">
                <a:solidFill>
                  <a:srgbClr val="FFFF00"/>
                </a:solidFill>
                <a:latin typeface="微软雅黑" panose="020B0503020204020204" pitchFamily="34" charset="-122"/>
                <a:ea typeface="微软雅黑" panose="020B0503020204020204" pitchFamily="34" charset="-122"/>
              </a:rPr>
              <a:t>同步</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64591" y="2357223"/>
            <a:ext cx="1128905" cy="707886"/>
          </a:xfrm>
          <a:prstGeom prst="rect">
            <a:avLst/>
          </a:prstGeom>
          <a:noFill/>
        </p:spPr>
        <p:txBody>
          <a:bodyPr wrap="square" rtlCol="0">
            <a:spAutoFit/>
          </a:bodyPr>
          <a:lstStyle/>
          <a:p>
            <a:r>
              <a:rPr lang="zh-CN" altLang="en-US" sz="2000" dirty="0" smtClean="0">
                <a:solidFill>
                  <a:srgbClr val="FFFF00"/>
                </a:solidFill>
                <a:latin typeface="微软雅黑" panose="020B0503020204020204" pitchFamily="34" charset="-122"/>
                <a:ea typeface="微软雅黑" panose="020B0503020204020204" pitchFamily="34" charset="-122"/>
              </a:rPr>
              <a:t>使能参数链接</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63908" y="2076083"/>
            <a:ext cx="1128905" cy="1015663"/>
          </a:xfrm>
          <a:prstGeom prst="rect">
            <a:avLst/>
          </a:prstGeom>
          <a:noFill/>
        </p:spPr>
        <p:txBody>
          <a:bodyPr wrap="square" rtlCol="0">
            <a:spAutoFit/>
          </a:bodyPr>
          <a:lstStyle/>
          <a:p>
            <a:r>
              <a:rPr lang="zh-CN" altLang="en-US" sz="2000" dirty="0" smtClean="0">
                <a:solidFill>
                  <a:srgbClr val="FFFF00"/>
                </a:solidFill>
                <a:latin typeface="微软雅黑" panose="020B0503020204020204" pitchFamily="34" charset="-122"/>
                <a:ea typeface="微软雅黑" panose="020B0503020204020204" pitchFamily="34" charset="-122"/>
              </a:rPr>
              <a:t>每个</a:t>
            </a:r>
            <a:r>
              <a:rPr lang="en-US" altLang="zh-CN" sz="2000" dirty="0" smtClean="0">
                <a:solidFill>
                  <a:srgbClr val="FFFF00"/>
                </a:solidFill>
                <a:latin typeface="微软雅黑" panose="020B0503020204020204" pitchFamily="34" charset="-122"/>
                <a:ea typeface="微软雅黑" panose="020B0503020204020204" pitchFamily="34" charset="-122"/>
              </a:rPr>
              <a:t>TR</a:t>
            </a:r>
            <a:r>
              <a:rPr lang="zh-CN" altLang="en-US" sz="2000" dirty="0" smtClean="0">
                <a:solidFill>
                  <a:srgbClr val="FFFF00"/>
                </a:solidFill>
                <a:latin typeface="微软雅黑" panose="020B0503020204020204" pitchFamily="34" charset="-122"/>
                <a:ea typeface="微软雅黑" panose="020B0503020204020204" pitchFamily="34" charset="-122"/>
              </a:rPr>
              <a:t>都触发中断</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416985" y="2445031"/>
            <a:ext cx="1128905" cy="707886"/>
          </a:xfrm>
          <a:prstGeom prst="rect">
            <a:avLst/>
          </a:prstGeom>
          <a:noFill/>
        </p:spPr>
        <p:txBody>
          <a:bodyPr wrap="square" rtlCol="0">
            <a:spAutoFit/>
          </a:bodyPr>
          <a:lstStyle/>
          <a:p>
            <a:r>
              <a:rPr lang="zh-CN" altLang="en-US" sz="2000" dirty="0" smtClean="0">
                <a:solidFill>
                  <a:srgbClr val="FFFF00"/>
                </a:solidFill>
                <a:latin typeface="微软雅黑" panose="020B0503020204020204" pitchFamily="34" charset="-122"/>
                <a:ea typeface="微软雅黑" panose="020B0503020204020204" pitchFamily="34" charset="-122"/>
              </a:rPr>
              <a:t>正常完成模式</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20291" y="2445031"/>
            <a:ext cx="1128905" cy="707886"/>
          </a:xfrm>
          <a:prstGeom prst="rect">
            <a:avLst/>
          </a:prstGeom>
          <a:noFill/>
        </p:spPr>
        <p:txBody>
          <a:bodyPr wrap="square" rtlCol="0">
            <a:spAutoFit/>
          </a:bodyPr>
          <a:lstStyle/>
          <a:p>
            <a:r>
              <a:rPr lang="en-US" altLang="zh-CN" sz="2000" dirty="0" smtClean="0">
                <a:solidFill>
                  <a:srgbClr val="FFFF00"/>
                </a:solidFill>
                <a:latin typeface="微软雅黑" panose="020B0503020204020204" pitchFamily="34" charset="-122"/>
                <a:ea typeface="微软雅黑" panose="020B0503020204020204" pitchFamily="34" charset="-122"/>
              </a:rPr>
              <a:t>TCC=0</a:t>
            </a:r>
            <a:r>
              <a:rPr lang="zh-CN" altLang="en-US" sz="2000" dirty="0" smtClean="0">
                <a:solidFill>
                  <a:srgbClr val="FFFF00"/>
                </a:solidFill>
                <a:latin typeface="微软雅黑" panose="020B0503020204020204" pitchFamily="34" charset="-122"/>
                <a:ea typeface="微软雅黑" panose="020B0503020204020204" pitchFamily="34" charset="-122"/>
              </a:rPr>
              <a:t>，</a:t>
            </a:r>
            <a:r>
              <a:rPr lang="en-US" altLang="zh-CN" sz="2000" dirty="0" smtClean="0">
                <a:solidFill>
                  <a:srgbClr val="FFFF00"/>
                </a:solidFill>
                <a:latin typeface="微软雅黑" panose="020B0503020204020204" pitchFamily="34" charset="-122"/>
                <a:ea typeface="微软雅黑" panose="020B0503020204020204" pitchFamily="34" charset="-122"/>
              </a:rPr>
              <a:t>IPR[0]</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3408840" y="2000428"/>
            <a:ext cx="1128905" cy="707886"/>
          </a:xfrm>
          <a:prstGeom prst="rect">
            <a:avLst/>
          </a:prstGeom>
          <a:noFill/>
        </p:spPr>
        <p:txBody>
          <a:bodyPr wrap="square" rtlCol="0">
            <a:spAutoFit/>
          </a:bodyPr>
          <a:lstStyle/>
          <a:p>
            <a:r>
              <a:rPr lang="zh-CN" altLang="en-US" sz="2000" dirty="0" smtClean="0">
                <a:solidFill>
                  <a:srgbClr val="FFFF00"/>
                </a:solidFill>
                <a:latin typeface="微软雅黑" panose="020B0503020204020204" pitchFamily="34" charset="-122"/>
                <a:ea typeface="微软雅黑" panose="020B0503020204020204" pitchFamily="34" charset="-122"/>
              </a:rPr>
              <a:t>禁止通道链接</a:t>
            </a:r>
            <a:endParaRPr lang="zh-CN" altLang="en-US" sz="2000" dirty="0">
              <a:solidFill>
                <a:srgbClr val="FFFF00"/>
              </a:solidFill>
              <a:latin typeface="微软雅黑" panose="020B0503020204020204" pitchFamily="34" charset="-122"/>
              <a:ea typeface="微软雅黑" panose="020B0503020204020204" pitchFamily="34" charset="-122"/>
            </a:endParaRPr>
          </a:p>
        </p:txBody>
      </p:sp>
      <p:sp>
        <p:nvSpPr>
          <p:cNvPr id="21" name="左大括号 20"/>
          <p:cNvSpPr/>
          <p:nvPr/>
        </p:nvSpPr>
        <p:spPr>
          <a:xfrm rot="16200000">
            <a:off x="3636359" y="1320808"/>
            <a:ext cx="606307" cy="726049"/>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3080826" y="471599"/>
            <a:ext cx="1693012" cy="8720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2838151336"/>
              </p:ext>
            </p:extLst>
          </p:nvPr>
        </p:nvGraphicFramePr>
        <p:xfrm>
          <a:off x="1349011" y="3261554"/>
          <a:ext cx="6577328" cy="3169920"/>
        </p:xfrm>
        <a:graphic>
          <a:graphicData uri="http://schemas.openxmlformats.org/drawingml/2006/table">
            <a:tbl>
              <a:tblPr firstRow="1" bandRow="1">
                <a:tableStyleId>{5940675A-B579-460E-94D1-54222C63F5DA}</a:tableStyleId>
              </a:tblPr>
              <a:tblGrid>
                <a:gridCol w="3288664">
                  <a:extLst>
                    <a:ext uri="{9D8B030D-6E8A-4147-A177-3AD203B41FA5}">
                      <a16:colId xmlns:a16="http://schemas.microsoft.com/office/drawing/2014/main" val="20000"/>
                    </a:ext>
                  </a:extLst>
                </a:gridCol>
                <a:gridCol w="3288664">
                  <a:extLst>
                    <a:ext uri="{9D8B030D-6E8A-4147-A177-3AD203B41FA5}">
                      <a16:colId xmlns:a16="http://schemas.microsoft.com/office/drawing/2014/main" val="20001"/>
                    </a:ext>
                  </a:extLst>
                </a:gridCol>
              </a:tblGrid>
              <a:tr h="370840">
                <a:tc gridSpan="2">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OPT</a:t>
                      </a:r>
                      <a:r>
                        <a:rPr lang="en-US" altLang="zh-CN" sz="2000" dirty="0" smtClean="0">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  (1&lt;&lt;20) | (1&lt;&lt;21) | (0&lt;&lt;0) | (0&lt;&lt;1) | (1&lt;&lt;2)</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tc>
                <a:tc hMerge="1">
                  <a:txBody>
                    <a:bodyPr/>
                    <a:lstStyle/>
                    <a:p>
                      <a:endParaRPr lang="zh-CN"/>
                    </a:p>
                  </a:txBody>
                  <a:tcPr/>
                </a:tc>
                <a:extLst>
                  <a:ext uri="{0D108BD9-81ED-4DB2-BD59-A6C34878D82A}">
                    <a16:rowId xmlns:a16="http://schemas.microsoft.com/office/drawing/2014/main" val="10000"/>
                  </a:ext>
                </a:extLst>
              </a:tr>
              <a:tr h="370840">
                <a:tc gridSpan="2">
                  <a:txBody>
                    <a:bodyPr/>
                    <a:lstStyle/>
                    <a:p>
                      <a:pPr algn="ctr"/>
                      <a:r>
                        <a:rPr lang="en-US" altLang="zh-CN" sz="2000" dirty="0" err="1" smtClean="0">
                          <a:solidFill>
                            <a:schemeClr val="tx1"/>
                          </a:solidFill>
                          <a:effectLst/>
                          <a:latin typeface="微软雅黑" panose="020B0503020204020204" pitchFamily="34" charset="-122"/>
                          <a:ea typeface="微软雅黑" panose="020B0503020204020204" pitchFamily="34" charset="-122"/>
                        </a:rPr>
                        <a:t>SRC:_srcBuff</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tc>
                <a:tc hMerge="1">
                  <a:txBody>
                    <a:bodyPr/>
                    <a:lstStyle/>
                    <a:p>
                      <a:endParaRPr lang="zh-CN"/>
                    </a:p>
                  </a:txBody>
                  <a:tcPr/>
                </a:tc>
                <a:extLst>
                  <a:ext uri="{0D108BD9-81ED-4DB2-BD59-A6C34878D82A}">
                    <a16:rowId xmlns:a16="http://schemas.microsoft.com/office/drawing/2014/main" val="10001"/>
                  </a:ext>
                </a:extLst>
              </a:tr>
              <a:tr h="370840">
                <a:tc>
                  <a:txBody>
                    <a:bodyPr/>
                    <a:lstStyle/>
                    <a:p>
                      <a:r>
                        <a:rPr lang="en-US" altLang="zh-CN" sz="2000" dirty="0" smtClean="0">
                          <a:solidFill>
                            <a:schemeClr val="tx1"/>
                          </a:solidFill>
                          <a:effectLst/>
                        </a:rPr>
                        <a:t>BCNT:    10</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ACNT:    4</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err="1" smtClean="0">
                          <a:solidFill>
                            <a:schemeClr val="tx1"/>
                          </a:solidFill>
                          <a:effectLst/>
                          <a:latin typeface="微软雅黑" panose="020B0503020204020204" pitchFamily="34" charset="-122"/>
                          <a:ea typeface="微软雅黑" panose="020B0503020204020204" pitchFamily="34" charset="-122"/>
                        </a:rPr>
                        <a:t>DST:_dstBuff</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tcPr>
                </a:tc>
                <a:tc hMerge="1">
                  <a:txBody>
                    <a:bodyPr/>
                    <a:lstStyle/>
                    <a:p>
                      <a:endParaRPr lang="zh-CN"/>
                    </a:p>
                  </a:txBody>
                  <a:tcPr/>
                </a:tc>
                <a:extLst>
                  <a:ext uri="{0D108BD9-81ED-4DB2-BD59-A6C34878D82A}">
                    <a16:rowId xmlns:a16="http://schemas.microsoft.com/office/drawing/2014/main" val="10003"/>
                  </a:ext>
                </a:extLst>
              </a:tr>
              <a:tr h="370840">
                <a:tc>
                  <a:txBody>
                    <a:bodyPr/>
                    <a:lstStyle/>
                    <a:p>
                      <a:r>
                        <a:rPr lang="en-US" altLang="zh-CN" sz="2000" dirty="0" smtClean="0">
                          <a:solidFill>
                            <a:schemeClr val="tx1"/>
                          </a:solidFill>
                          <a:effectLst/>
                        </a:rPr>
                        <a:t>DSTBIDX:     16</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SRCBIDX:    4</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r>
                        <a:rPr lang="en-US" altLang="zh-CN" sz="2000" dirty="0" smtClean="0">
                          <a:solidFill>
                            <a:schemeClr val="tx1"/>
                          </a:solidFill>
                          <a:effectLst/>
                        </a:rPr>
                        <a:t>BCNTRLD:   0</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LINK:      0xffff</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r>
                        <a:rPr lang="en-US" altLang="zh-CN" sz="2000" dirty="0" smtClean="0">
                          <a:solidFill>
                            <a:schemeClr val="tx1"/>
                          </a:solidFill>
                          <a:effectLst/>
                        </a:rPr>
                        <a:t>DSTCIDX:    4</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SRCCIDX:    40</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r>
                        <a:rPr lang="en-US" altLang="zh-CN" sz="2000" dirty="0" err="1" smtClean="0">
                          <a:solidFill>
                            <a:schemeClr val="tx1"/>
                          </a:solidFill>
                          <a:effectLst/>
                        </a:rPr>
                        <a:t>Rsvd</a:t>
                      </a:r>
                      <a:endParaRPr lang="zh-CN" altLang="en-US" sz="20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2000" dirty="0" smtClean="0">
                          <a:solidFill>
                            <a:schemeClr val="tx1"/>
                          </a:solidFill>
                          <a:effectLst/>
                          <a:latin typeface="微软雅黑" panose="020B0503020204020204" pitchFamily="34" charset="-122"/>
                          <a:ea typeface="微软雅黑" panose="020B0503020204020204" pitchFamily="34" charset="-122"/>
                        </a:rPr>
                        <a:t>CCNT:     4</a:t>
                      </a:r>
                      <a:endParaRPr lang="zh-CN" altLang="en-US" sz="20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24" name="文本框 23"/>
          <p:cNvSpPr txBox="1"/>
          <p:nvPr/>
        </p:nvSpPr>
        <p:spPr>
          <a:xfrm>
            <a:off x="7193496" y="1488869"/>
            <a:ext cx="473077"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sp>
        <p:nvSpPr>
          <p:cNvPr id="25" name="矩形 24"/>
          <p:cNvSpPr/>
          <p:nvPr/>
        </p:nvSpPr>
        <p:spPr>
          <a:xfrm>
            <a:off x="0" y="42483"/>
            <a:ext cx="2839239" cy="400110"/>
          </a:xfrm>
          <a:prstGeom prst="rect">
            <a:avLst/>
          </a:prstGeom>
        </p:spPr>
        <p:txBody>
          <a:bodyPr wrap="none">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通道设置参数分析：</a:t>
            </a:r>
          </a:p>
        </p:txBody>
      </p:sp>
    </p:spTree>
    <p:extLst>
      <p:ext uri="{BB962C8B-B14F-4D97-AF65-F5344CB8AC3E}">
        <p14:creationId xmlns:p14="http://schemas.microsoft.com/office/powerpoint/2010/main" val="2200694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87682"/>
            <a:ext cx="4805554" cy="3970318"/>
          </a:xfrm>
          <a:prstGeom prst="rect">
            <a:avLst/>
          </a:prstGeom>
        </p:spPr>
        <p:txBody>
          <a:bodyPr wrap="square">
            <a:spAutoFit/>
          </a:bodyPr>
          <a:lstStyle/>
          <a:p>
            <a:r>
              <a:rPr lang="zh-CN" altLang="en-US" dirty="0" smtClean="0"/>
              <a:t>程序：</a:t>
            </a:r>
            <a:endParaRPr lang="en-US" altLang="zh-CN" dirty="0" smtClean="0"/>
          </a:p>
          <a:p>
            <a:r>
              <a:rPr lang="en-US" altLang="zh-CN" dirty="0" smtClean="0"/>
              <a:t>unsigned </a:t>
            </a:r>
            <a:r>
              <a:rPr lang="en-US" altLang="zh-CN" dirty="0" err="1"/>
              <a:t>int</a:t>
            </a:r>
            <a:r>
              <a:rPr lang="en-US" altLang="zh-CN" dirty="0"/>
              <a:t> </a:t>
            </a:r>
            <a:r>
              <a:rPr lang="en-US" altLang="zh-CN" dirty="0" err="1"/>
              <a:t>acnt</a:t>
            </a:r>
            <a:r>
              <a:rPr lang="en-US" altLang="zh-CN" dirty="0"/>
              <a:t> = 1;</a:t>
            </a:r>
          </a:p>
          <a:p>
            <a:r>
              <a:rPr lang="en-US" altLang="zh-CN" dirty="0"/>
              <a:t>unsigned </a:t>
            </a:r>
            <a:r>
              <a:rPr lang="en-US" altLang="zh-CN" dirty="0" err="1"/>
              <a:t>int</a:t>
            </a:r>
            <a:r>
              <a:rPr lang="en-US" altLang="zh-CN" dirty="0"/>
              <a:t> </a:t>
            </a:r>
            <a:r>
              <a:rPr lang="en-US" altLang="zh-CN" dirty="0" err="1"/>
              <a:t>bcnt</a:t>
            </a:r>
            <a:r>
              <a:rPr lang="en-US" altLang="zh-CN" dirty="0"/>
              <a:t> = 10;</a:t>
            </a:r>
          </a:p>
          <a:p>
            <a:r>
              <a:rPr lang="en-US" altLang="zh-CN" dirty="0"/>
              <a:t>unsigned </a:t>
            </a:r>
            <a:r>
              <a:rPr lang="en-US" altLang="zh-CN" dirty="0" err="1"/>
              <a:t>int</a:t>
            </a:r>
            <a:r>
              <a:rPr lang="en-US" altLang="zh-CN" dirty="0"/>
              <a:t> </a:t>
            </a:r>
            <a:r>
              <a:rPr lang="en-US" altLang="zh-CN" dirty="0" err="1"/>
              <a:t>ccnt</a:t>
            </a:r>
            <a:r>
              <a:rPr lang="en-US" altLang="zh-CN" dirty="0"/>
              <a:t> = </a:t>
            </a:r>
            <a:r>
              <a:rPr lang="en-US" altLang="zh-CN" dirty="0" smtClean="0"/>
              <a:t>4;</a:t>
            </a:r>
            <a:endParaRPr lang="en-US" altLang="zh-CN" dirty="0"/>
          </a:p>
          <a:p>
            <a:r>
              <a:rPr lang="en-US" altLang="zh-CN" dirty="0"/>
              <a:t>EDMA3CCPaRAMEntry </a:t>
            </a:r>
            <a:r>
              <a:rPr lang="en-US" altLang="zh-CN" dirty="0" err="1"/>
              <a:t>paramSet</a:t>
            </a:r>
            <a:r>
              <a:rPr lang="en-US" altLang="zh-CN" dirty="0"/>
              <a:t>;</a:t>
            </a:r>
          </a:p>
          <a:p>
            <a:r>
              <a:rPr lang="en-US" altLang="zh-CN" dirty="0" err="1"/>
              <a:t>paramSet.srcAddr</a:t>
            </a:r>
            <a:r>
              <a:rPr lang="en-US" altLang="zh-CN" dirty="0"/>
              <a:t>    = (unsigned </a:t>
            </a:r>
            <a:r>
              <a:rPr lang="en-US" altLang="zh-CN" dirty="0" err="1"/>
              <a:t>int</a:t>
            </a:r>
            <a:r>
              <a:rPr lang="en-US" altLang="zh-CN" dirty="0"/>
              <a:t>)(</a:t>
            </a:r>
            <a:r>
              <a:rPr lang="en-US" altLang="zh-CN" dirty="0" err="1"/>
              <a:t>srcBuff</a:t>
            </a:r>
            <a:r>
              <a:rPr lang="en-US" altLang="zh-CN" dirty="0"/>
              <a:t>);</a:t>
            </a:r>
          </a:p>
          <a:p>
            <a:r>
              <a:rPr lang="en-US" altLang="zh-CN" dirty="0" err="1"/>
              <a:t>paramSet.destAddr</a:t>
            </a:r>
            <a:r>
              <a:rPr lang="en-US" altLang="zh-CN" dirty="0"/>
              <a:t>   = (unsigned </a:t>
            </a:r>
            <a:r>
              <a:rPr lang="en-US" altLang="zh-CN" dirty="0" err="1"/>
              <a:t>int</a:t>
            </a:r>
            <a:r>
              <a:rPr lang="en-US" altLang="zh-CN" dirty="0"/>
              <a:t>)(</a:t>
            </a:r>
            <a:r>
              <a:rPr lang="en-US" altLang="zh-CN" dirty="0" err="1"/>
              <a:t>dstBuff</a:t>
            </a:r>
            <a:r>
              <a:rPr lang="en-US" altLang="zh-CN" dirty="0"/>
              <a:t>);</a:t>
            </a:r>
          </a:p>
          <a:p>
            <a:r>
              <a:rPr lang="en-US" altLang="zh-CN" dirty="0" err="1"/>
              <a:t>paramSet.aCnt</a:t>
            </a:r>
            <a:r>
              <a:rPr lang="en-US" altLang="zh-CN" dirty="0"/>
              <a:t> = (unsigned short)</a:t>
            </a:r>
            <a:r>
              <a:rPr lang="en-US" altLang="zh-CN" dirty="0" err="1"/>
              <a:t>acnt</a:t>
            </a:r>
            <a:r>
              <a:rPr lang="en-US" altLang="zh-CN" dirty="0"/>
              <a:t>;</a:t>
            </a:r>
          </a:p>
          <a:p>
            <a:r>
              <a:rPr lang="en-US" altLang="zh-CN" dirty="0" err="1"/>
              <a:t>paramSet.bCnt</a:t>
            </a:r>
            <a:r>
              <a:rPr lang="en-US" altLang="zh-CN" dirty="0"/>
              <a:t> = (unsigned short)</a:t>
            </a:r>
            <a:r>
              <a:rPr lang="en-US" altLang="zh-CN" dirty="0" err="1"/>
              <a:t>bcnt</a:t>
            </a:r>
            <a:r>
              <a:rPr lang="en-US" altLang="zh-CN" dirty="0"/>
              <a:t>;</a:t>
            </a:r>
          </a:p>
          <a:p>
            <a:r>
              <a:rPr lang="en-US" altLang="zh-CN" dirty="0" err="1"/>
              <a:t>paramSet.cCnt</a:t>
            </a:r>
            <a:r>
              <a:rPr lang="en-US" altLang="zh-CN" dirty="0"/>
              <a:t> = (unsigned short)</a:t>
            </a:r>
            <a:r>
              <a:rPr lang="en-US" altLang="zh-CN" dirty="0" err="1"/>
              <a:t>ccnt</a:t>
            </a:r>
            <a:r>
              <a:rPr lang="en-US" altLang="zh-CN" dirty="0"/>
              <a:t>; </a:t>
            </a:r>
          </a:p>
          <a:p>
            <a:r>
              <a:rPr lang="en-US" altLang="zh-CN" dirty="0" err="1"/>
              <a:t>paramSet.srcBIdx</a:t>
            </a:r>
            <a:r>
              <a:rPr lang="en-US" altLang="zh-CN" dirty="0"/>
              <a:t> = (short)</a:t>
            </a:r>
            <a:r>
              <a:rPr lang="en-US" altLang="zh-CN" dirty="0" err="1"/>
              <a:t>acnt</a:t>
            </a:r>
            <a:r>
              <a:rPr lang="en-US" altLang="zh-CN" dirty="0"/>
              <a:t>;  </a:t>
            </a:r>
          </a:p>
          <a:p>
            <a:r>
              <a:rPr lang="en-US" altLang="zh-CN" dirty="0" err="1"/>
              <a:t>paramSet.destBIdx</a:t>
            </a:r>
            <a:r>
              <a:rPr lang="en-US" altLang="zh-CN" dirty="0"/>
              <a:t> = (</a:t>
            </a:r>
            <a:r>
              <a:rPr lang="en-US" altLang="zh-CN" dirty="0" smtClean="0"/>
              <a:t>short)</a:t>
            </a:r>
            <a:r>
              <a:rPr lang="en-US" altLang="zh-CN" dirty="0" err="1" smtClean="0"/>
              <a:t>acnt</a:t>
            </a:r>
            <a:r>
              <a:rPr lang="en-US" altLang="zh-CN" dirty="0" smtClean="0"/>
              <a:t>*4</a:t>
            </a:r>
            <a:endParaRPr lang="en-US" altLang="zh-CN" dirty="0"/>
          </a:p>
          <a:p>
            <a:r>
              <a:rPr lang="en-US" altLang="zh-CN" dirty="0" err="1"/>
              <a:t>paramSet.srcCIdx</a:t>
            </a:r>
            <a:r>
              <a:rPr lang="en-US" altLang="zh-CN" dirty="0"/>
              <a:t> = (</a:t>
            </a:r>
            <a:r>
              <a:rPr lang="en-US" altLang="zh-CN" dirty="0" smtClean="0"/>
              <a:t>short)</a:t>
            </a:r>
            <a:r>
              <a:rPr lang="en-US" altLang="zh-CN" dirty="0" err="1" smtClean="0"/>
              <a:t>acnt</a:t>
            </a:r>
            <a:r>
              <a:rPr lang="en-US" altLang="zh-CN" dirty="0" smtClean="0"/>
              <a:t>*10</a:t>
            </a:r>
            <a:endParaRPr lang="en-US" altLang="zh-CN" dirty="0"/>
          </a:p>
          <a:p>
            <a:r>
              <a:rPr lang="en-US" altLang="zh-CN" dirty="0" err="1"/>
              <a:t>paramSet.destCIdx</a:t>
            </a:r>
            <a:r>
              <a:rPr lang="en-US" altLang="zh-CN" dirty="0"/>
              <a:t> = (</a:t>
            </a:r>
            <a:r>
              <a:rPr lang="en-US" altLang="zh-CN" dirty="0" smtClean="0"/>
              <a:t>short)</a:t>
            </a:r>
            <a:r>
              <a:rPr lang="en-US" altLang="zh-CN" dirty="0" err="1" smtClean="0"/>
              <a:t>acnt</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2901160018"/>
              </p:ext>
            </p:extLst>
          </p:nvPr>
        </p:nvGraphicFramePr>
        <p:xfrm>
          <a:off x="1554399" y="112912"/>
          <a:ext cx="6820204" cy="2682240"/>
        </p:xfrm>
        <a:graphic>
          <a:graphicData uri="http://schemas.openxmlformats.org/drawingml/2006/table">
            <a:tbl>
              <a:tblPr firstRow="1" bandRow="1">
                <a:tableStyleId>{5940675A-B579-460E-94D1-54222C63F5DA}</a:tableStyleId>
              </a:tblPr>
              <a:tblGrid>
                <a:gridCol w="3410102">
                  <a:extLst>
                    <a:ext uri="{9D8B030D-6E8A-4147-A177-3AD203B41FA5}">
                      <a16:colId xmlns:a16="http://schemas.microsoft.com/office/drawing/2014/main" val="20000"/>
                    </a:ext>
                  </a:extLst>
                </a:gridCol>
                <a:gridCol w="3410102">
                  <a:extLst>
                    <a:ext uri="{9D8B030D-6E8A-4147-A177-3AD203B41FA5}">
                      <a16:colId xmlns:a16="http://schemas.microsoft.com/office/drawing/2014/main" val="20001"/>
                    </a:ext>
                  </a:extLst>
                </a:gridCol>
              </a:tblGrid>
              <a:tr h="308298">
                <a:tc gridSpan="2">
                  <a:txBody>
                    <a:bodyPr/>
                    <a:lstStyle/>
                    <a:p>
                      <a:r>
                        <a:rPr lang="en-US" altLang="zh-CN" sz="1600" dirty="0" smtClean="0">
                          <a:solidFill>
                            <a:schemeClr val="tx1"/>
                          </a:solidFill>
                          <a:effectLst/>
                          <a:latin typeface="微软雅黑" panose="020B0503020204020204" pitchFamily="34" charset="-122"/>
                          <a:ea typeface="微软雅黑" panose="020B0503020204020204" pitchFamily="34" charset="-122"/>
                        </a:rPr>
                        <a:t>OPT</a:t>
                      </a:r>
                      <a:r>
                        <a:rPr lang="en-US" altLang="zh-CN" sz="1600" dirty="0" smtClean="0">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  (1&lt;&lt;20) | (1&lt;&lt;21) | (0&lt;&lt;0) | (0&lt;&lt;1) | (1&lt;&lt;2)</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tc>
                <a:tc hMerge="1">
                  <a:txBody>
                    <a:bodyPr/>
                    <a:lstStyle/>
                    <a:p>
                      <a:endParaRPr lang="zh-CN"/>
                    </a:p>
                  </a:txBody>
                  <a:tcPr/>
                </a:tc>
                <a:extLst>
                  <a:ext uri="{0D108BD9-81ED-4DB2-BD59-A6C34878D82A}">
                    <a16:rowId xmlns:a16="http://schemas.microsoft.com/office/drawing/2014/main" val="10000"/>
                  </a:ext>
                </a:extLst>
              </a:tr>
              <a:tr h="308298">
                <a:tc gridSpan="2">
                  <a:txBody>
                    <a:bodyPr/>
                    <a:lstStyle/>
                    <a:p>
                      <a:pPr algn="ctr"/>
                      <a:r>
                        <a:rPr lang="en-US" altLang="zh-CN" sz="1600" dirty="0" err="1" smtClean="0">
                          <a:solidFill>
                            <a:schemeClr val="tx1"/>
                          </a:solidFill>
                          <a:effectLst/>
                          <a:latin typeface="微软雅黑" panose="020B0503020204020204" pitchFamily="34" charset="-122"/>
                          <a:ea typeface="微软雅黑" panose="020B0503020204020204" pitchFamily="34" charset="-122"/>
                        </a:rPr>
                        <a:t>SRC:_srcBuff</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tc>
                <a:tc hMerge="1">
                  <a:txBody>
                    <a:bodyPr/>
                    <a:lstStyle/>
                    <a:p>
                      <a:endParaRPr lang="zh-CN"/>
                    </a:p>
                  </a:txBody>
                  <a:tcPr/>
                </a:tc>
                <a:extLst>
                  <a:ext uri="{0D108BD9-81ED-4DB2-BD59-A6C34878D82A}">
                    <a16:rowId xmlns:a16="http://schemas.microsoft.com/office/drawing/2014/main" val="10001"/>
                  </a:ext>
                </a:extLst>
              </a:tr>
              <a:tr h="308298">
                <a:tc>
                  <a:txBody>
                    <a:bodyPr/>
                    <a:lstStyle/>
                    <a:p>
                      <a:r>
                        <a:rPr lang="en-US" altLang="zh-CN" sz="1600" dirty="0" smtClean="0">
                          <a:solidFill>
                            <a:schemeClr val="tx1"/>
                          </a:solidFill>
                          <a:effectLst/>
                        </a:rPr>
                        <a:t>BCNT:    10</a:t>
                      </a:r>
                      <a:endParaRPr lang="zh-CN" altLang="en-US" sz="1600" dirty="0">
                        <a:solidFill>
                          <a:schemeClr val="tx1"/>
                        </a:solidFill>
                        <a:effectLs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CN" sz="1600" dirty="0" smtClean="0">
                          <a:solidFill>
                            <a:schemeClr val="tx1"/>
                          </a:solidFill>
                          <a:effectLst/>
                          <a:latin typeface="微软雅黑" panose="020B0503020204020204" pitchFamily="34" charset="-122"/>
                          <a:ea typeface="微软雅黑" panose="020B0503020204020204" pitchFamily="34" charset="-122"/>
                        </a:rPr>
                        <a:t>ACNT:    4</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8298">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err="1" smtClean="0">
                          <a:solidFill>
                            <a:schemeClr val="tx1"/>
                          </a:solidFill>
                          <a:effectLst/>
                          <a:latin typeface="微软雅黑" panose="020B0503020204020204" pitchFamily="34" charset="-122"/>
                          <a:ea typeface="微软雅黑" panose="020B0503020204020204" pitchFamily="34" charset="-122"/>
                        </a:rPr>
                        <a:t>DST:_dstBuff</a:t>
                      </a:r>
                      <a:endParaRPr lang="zh-CN" altLang="en-US" sz="1600" dirty="0" smtClean="0">
                        <a:solidFill>
                          <a:schemeClr val="tx1"/>
                        </a:solidFill>
                        <a:effectLst/>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tcPr>
                </a:tc>
                <a:tc hMerge="1">
                  <a:txBody>
                    <a:bodyPr/>
                    <a:lstStyle/>
                    <a:p>
                      <a:endParaRPr lang="zh-CN"/>
                    </a:p>
                  </a:txBody>
                  <a:tcPr/>
                </a:tc>
                <a:extLst>
                  <a:ext uri="{0D108BD9-81ED-4DB2-BD59-A6C34878D82A}">
                    <a16:rowId xmlns:a16="http://schemas.microsoft.com/office/drawing/2014/main" val="10003"/>
                  </a:ext>
                </a:extLst>
              </a:tr>
              <a:tr h="308298">
                <a:tc>
                  <a:txBody>
                    <a:bodyPr/>
                    <a:lstStyle/>
                    <a:p>
                      <a:r>
                        <a:rPr lang="en-US" altLang="zh-CN" sz="1600" dirty="0" smtClean="0">
                          <a:solidFill>
                            <a:schemeClr val="tx1"/>
                          </a:solidFill>
                          <a:effectLst/>
                        </a:rPr>
                        <a:t>DSTBIDX:     16</a:t>
                      </a:r>
                      <a:endParaRPr lang="zh-CN" altLang="en-US" sz="16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solidFill>
                            <a:schemeClr val="tx1"/>
                          </a:solidFill>
                          <a:effectLst/>
                          <a:latin typeface="微软雅黑" panose="020B0503020204020204" pitchFamily="34" charset="-122"/>
                          <a:ea typeface="微软雅黑" panose="020B0503020204020204" pitchFamily="34" charset="-122"/>
                        </a:rPr>
                        <a:t>SRCBIDX:    4</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08298">
                <a:tc>
                  <a:txBody>
                    <a:bodyPr/>
                    <a:lstStyle/>
                    <a:p>
                      <a:r>
                        <a:rPr lang="en-US" altLang="zh-CN" sz="1600" dirty="0" smtClean="0">
                          <a:solidFill>
                            <a:schemeClr val="tx1"/>
                          </a:solidFill>
                          <a:effectLst/>
                        </a:rPr>
                        <a:t>BCNTRLD:   0</a:t>
                      </a:r>
                      <a:endParaRPr lang="zh-CN" altLang="en-US" sz="16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solidFill>
                            <a:schemeClr val="tx1"/>
                          </a:solidFill>
                          <a:effectLst/>
                          <a:latin typeface="微软雅黑" panose="020B0503020204020204" pitchFamily="34" charset="-122"/>
                          <a:ea typeface="微软雅黑" panose="020B0503020204020204" pitchFamily="34" charset="-122"/>
                        </a:rPr>
                        <a:t>LINK:      0xffff</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08298">
                <a:tc>
                  <a:txBody>
                    <a:bodyPr/>
                    <a:lstStyle/>
                    <a:p>
                      <a:r>
                        <a:rPr lang="en-US" altLang="zh-CN" sz="1600" dirty="0" smtClean="0">
                          <a:solidFill>
                            <a:schemeClr val="tx1"/>
                          </a:solidFill>
                          <a:effectLst/>
                        </a:rPr>
                        <a:t>DSTCIDX:    4</a:t>
                      </a:r>
                      <a:endParaRPr lang="zh-CN" altLang="en-US" sz="16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solidFill>
                            <a:schemeClr val="tx1"/>
                          </a:solidFill>
                          <a:effectLst/>
                          <a:latin typeface="微软雅黑" panose="020B0503020204020204" pitchFamily="34" charset="-122"/>
                          <a:ea typeface="微软雅黑" panose="020B0503020204020204" pitchFamily="34" charset="-122"/>
                        </a:rPr>
                        <a:t>SRCCIDX:    40</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08298">
                <a:tc>
                  <a:txBody>
                    <a:bodyPr/>
                    <a:lstStyle/>
                    <a:p>
                      <a:r>
                        <a:rPr lang="en-US" altLang="zh-CN" sz="1600" dirty="0" err="1" smtClean="0">
                          <a:solidFill>
                            <a:schemeClr val="tx1"/>
                          </a:solidFill>
                          <a:effectLst/>
                        </a:rPr>
                        <a:t>Rsvd</a:t>
                      </a:r>
                      <a:endParaRPr lang="zh-CN" altLang="en-US" sz="1600" dirty="0">
                        <a:solidFill>
                          <a:schemeClr val="tx1"/>
                        </a:solidFill>
                        <a:effectLst/>
                      </a:endParaRPr>
                    </a:p>
                  </a:txBody>
                  <a:tcPr>
                    <a:lnR w="12700" cap="flat" cmpd="sng" algn="ctr">
                      <a:solidFill>
                        <a:schemeClr val="tx1"/>
                      </a:solidFill>
                      <a:prstDash val="solid"/>
                      <a:round/>
                      <a:headEnd type="none" w="med" len="med"/>
                      <a:tailEnd type="none" w="med" len="med"/>
                    </a:lnR>
                  </a:tcPr>
                </a:tc>
                <a:tc>
                  <a:txBody>
                    <a:bodyPr/>
                    <a:lstStyle/>
                    <a:p>
                      <a:r>
                        <a:rPr lang="en-US" altLang="zh-CN" sz="1600" dirty="0" smtClean="0">
                          <a:solidFill>
                            <a:schemeClr val="tx1"/>
                          </a:solidFill>
                          <a:effectLst/>
                          <a:latin typeface="微软雅黑" panose="020B0503020204020204" pitchFamily="34" charset="-122"/>
                          <a:ea typeface="微软雅黑" panose="020B0503020204020204" pitchFamily="34" charset="-122"/>
                        </a:rPr>
                        <a:t>CCNT:     4</a:t>
                      </a:r>
                      <a:endParaRPr lang="zh-CN" altLang="en-US" sz="1600" dirty="0">
                        <a:solidFill>
                          <a:schemeClr val="tx1"/>
                        </a:solidFill>
                        <a:effectLst/>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grpSp>
        <p:nvGrpSpPr>
          <p:cNvPr id="4" name="组合 3"/>
          <p:cNvGrpSpPr/>
          <p:nvPr/>
        </p:nvGrpSpPr>
        <p:grpSpPr>
          <a:xfrm>
            <a:off x="4500237" y="2768388"/>
            <a:ext cx="4643763" cy="1707568"/>
            <a:chOff x="2009" y="4613"/>
            <a:chExt cx="7788" cy="3771"/>
          </a:xfrm>
        </p:grpSpPr>
        <p:sp>
          <p:nvSpPr>
            <p:cNvPr id="5" name="双括号 4"/>
            <p:cNvSpPr/>
            <p:nvPr/>
          </p:nvSpPr>
          <p:spPr>
            <a:xfrm>
              <a:off x="2009" y="4872"/>
              <a:ext cx="3686" cy="313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r>
                <a:rPr lang="en-US" altLang="zh-CN" sz="2000" dirty="0" smtClean="0">
                  <a:effectLst>
                    <a:outerShdw blurRad="38100" dist="38100" dir="2700000" algn="tl">
                      <a:srgbClr val="000000">
                        <a:alpha val="43137"/>
                      </a:srgbClr>
                    </a:outerShdw>
                  </a:effectLst>
                </a:rPr>
                <a:t>A0   A1 </a:t>
              </a:r>
              <a:r>
                <a:rPr lang="en-US" altLang="zh-CN"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rPr>
                <a:t>A9</a:t>
              </a:r>
            </a:p>
            <a:p>
              <a:r>
                <a:rPr lang="en-US" altLang="zh-CN" sz="2000" dirty="0" smtClean="0">
                  <a:effectLst>
                    <a:outerShdw blurRad="38100" dist="38100" dir="2700000" algn="tl">
                      <a:srgbClr val="000000">
                        <a:alpha val="43137"/>
                      </a:srgbClr>
                    </a:outerShdw>
                  </a:effectLst>
                </a:rPr>
                <a:t>B0   B1 …… </a:t>
              </a:r>
              <a:r>
                <a:rPr lang="en-US" altLang="zh-CN"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rPr>
                <a:t>B9</a:t>
              </a:r>
            </a:p>
            <a:p>
              <a:r>
                <a:rPr lang="en-US" altLang="zh-CN" sz="2000" dirty="0" smtClean="0">
                  <a:effectLst>
                    <a:outerShdw blurRad="38100" dist="38100" dir="2700000" algn="tl">
                      <a:srgbClr val="000000">
                        <a:alpha val="43137"/>
                      </a:srgbClr>
                    </a:outerShdw>
                  </a:effectLst>
                </a:rPr>
                <a:t>C0   C1 </a:t>
              </a:r>
              <a:r>
                <a:rPr lang="en-US" altLang="zh-CN"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rPr>
                <a:t>C9</a:t>
              </a:r>
            </a:p>
            <a:p>
              <a:r>
                <a:rPr lang="en-US" altLang="zh-CN" sz="2000" dirty="0" smtClean="0">
                  <a:effectLst>
                    <a:outerShdw blurRad="38100" dist="38100" dir="2700000" algn="tl">
                      <a:srgbClr val="000000">
                        <a:alpha val="43137"/>
                      </a:srgbClr>
                    </a:outerShdw>
                  </a:effectLst>
                </a:rPr>
                <a:t>D0   D1 </a:t>
              </a:r>
              <a:r>
                <a:rPr lang="en-US" altLang="zh-CN"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rPr>
                <a:t>D9</a:t>
              </a:r>
              <a:endParaRPr lang="zh-CN" altLang="en-US" sz="2000" dirty="0" smtClean="0">
                <a:effectLst>
                  <a:outerShdw blurRad="38100" dist="38100" dir="2700000" algn="tl">
                    <a:srgbClr val="000000">
                      <a:alpha val="43137"/>
                    </a:srgbClr>
                  </a:outerShdw>
                </a:effectLst>
              </a:endParaRPr>
            </a:p>
          </p:txBody>
        </p:sp>
        <p:sp>
          <p:nvSpPr>
            <p:cNvPr id="6" name="双括号 5"/>
            <p:cNvSpPr/>
            <p:nvPr/>
          </p:nvSpPr>
          <p:spPr>
            <a:xfrm>
              <a:off x="6417" y="4613"/>
              <a:ext cx="3380" cy="377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t"/>
            <a:lstStyle/>
            <a:p>
              <a:r>
                <a:rPr lang="en-US" altLang="zh-CN" sz="2000" dirty="0" smtClean="0">
                  <a:effectLst>
                    <a:outerShdw blurRad="38100" dist="38100" dir="2700000" algn="tl">
                      <a:srgbClr val="000000">
                        <a:alpha val="43137"/>
                      </a:srgbClr>
                    </a:outerShdw>
                  </a:effectLst>
                </a:rPr>
                <a:t>A0  B0  C0  D0</a:t>
              </a:r>
            </a:p>
            <a:p>
              <a:r>
                <a:rPr lang="en-US" altLang="zh-CN" sz="2000" dirty="0" smtClean="0">
                  <a:effectLst>
                    <a:outerShdw blurRad="38100" dist="38100" dir="2700000" algn="tl">
                      <a:srgbClr val="000000">
                        <a:alpha val="43137"/>
                      </a:srgbClr>
                    </a:outerShdw>
                  </a:effectLst>
                </a:rPr>
                <a:t>A1  B1  C1  D1</a:t>
              </a:r>
            </a:p>
            <a:p>
              <a:r>
                <a:rPr lang="zh-CN" altLang="en-US" sz="2000" dirty="0" smtClean="0">
                  <a:effectLst>
                    <a:outerShdw blurRad="38100" dist="38100" dir="2700000" algn="tl">
                      <a:srgbClr val="000000">
                        <a:alpha val="43137"/>
                      </a:srgbClr>
                    </a:outerShdw>
                  </a:effectLst>
                </a:rPr>
                <a:t> ：   ：   ：  ：</a:t>
              </a:r>
              <a:endParaRPr lang="en-US" altLang="zh-CN" sz="2000" dirty="0" smtClean="0">
                <a:effectLst>
                  <a:outerShdw blurRad="38100" dist="38100" dir="2700000" algn="tl">
                    <a:srgbClr val="000000">
                      <a:alpha val="43137"/>
                    </a:srgbClr>
                  </a:outerShdw>
                </a:effectLst>
              </a:endParaRPr>
            </a:p>
            <a:p>
              <a:r>
                <a:rPr lang="zh-CN" altLang="en-US" sz="2000" dirty="0" smtClean="0">
                  <a:effectLst>
                    <a:outerShdw blurRad="38100" dist="38100" dir="2700000" algn="tl">
                      <a:srgbClr val="000000">
                        <a:alpha val="43137"/>
                      </a:srgbClr>
                    </a:outerShdw>
                  </a:effectLst>
                </a:rPr>
                <a:t> ：   ：   ：  ： </a:t>
              </a:r>
              <a:endParaRPr lang="en-US" altLang="zh-CN" sz="2000" dirty="0" smtClean="0">
                <a:effectLst>
                  <a:outerShdw blurRad="38100" dist="38100" dir="2700000" algn="tl">
                    <a:srgbClr val="000000">
                      <a:alpha val="43137"/>
                    </a:srgbClr>
                  </a:outerShdw>
                </a:effectLst>
              </a:endParaRPr>
            </a:p>
            <a:p>
              <a:r>
                <a:rPr lang="en-US" altLang="zh-CN" sz="2000" dirty="0" smtClean="0">
                  <a:effectLst>
                    <a:outerShdw blurRad="38100" dist="38100" dir="2700000" algn="tl">
                      <a:srgbClr val="000000">
                        <a:alpha val="43137"/>
                      </a:srgbClr>
                    </a:outerShdw>
                  </a:effectLst>
                </a:rPr>
                <a:t>A9  B9  C9  D9</a:t>
              </a:r>
            </a:p>
            <a:p>
              <a:endParaRPr lang="en-US" altLang="zh-CN" sz="2000" dirty="0" smtClean="0">
                <a:effectLst>
                  <a:outerShdw blurRad="38100" dist="38100" dir="2700000" algn="tl">
                    <a:srgbClr val="000000">
                      <a:alpha val="43137"/>
                    </a:srgbClr>
                  </a:outerShdw>
                </a:effectLst>
              </a:endParaRPr>
            </a:p>
            <a:p>
              <a:endParaRPr lang="zh-CN" altLang="en-US" sz="2000" dirty="0" smtClean="0">
                <a:effectLst>
                  <a:outerShdw blurRad="38100" dist="38100" dir="2700000" algn="tl">
                    <a:srgbClr val="000000">
                      <a:alpha val="43137"/>
                    </a:srgbClr>
                  </a:outerShdw>
                </a:effectLst>
              </a:endParaRPr>
            </a:p>
          </p:txBody>
        </p:sp>
        <p:sp>
          <p:nvSpPr>
            <p:cNvPr id="7" name="右箭头 6"/>
            <p:cNvSpPr/>
            <p:nvPr/>
          </p:nvSpPr>
          <p:spPr>
            <a:xfrm>
              <a:off x="5754" y="6077"/>
              <a:ext cx="604" cy="4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Tree>
    <p:extLst>
      <p:ext uri="{BB962C8B-B14F-4D97-AF65-F5344CB8AC3E}">
        <p14:creationId xmlns:p14="http://schemas.microsoft.com/office/powerpoint/2010/main" val="2639587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4816" y="279066"/>
            <a:ext cx="2507418"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六、</a:t>
            </a:r>
            <a:r>
              <a:rPr lang="en-US" altLang="zh-CN" sz="2800" dirty="0" smtClean="0">
                <a:latin typeface="微软雅黑" panose="020B0503020204020204" pitchFamily="34" charset="-122"/>
                <a:ea typeface="微软雅黑" panose="020B0503020204020204" pitchFamily="34" charset="-122"/>
              </a:rPr>
              <a:t>GPIO</a:t>
            </a:r>
            <a:r>
              <a:rPr lang="zh-CN" altLang="en-US" sz="2800" dirty="0">
                <a:latin typeface="微软雅黑" panose="020B0503020204020204" pitchFamily="34" charset="-122"/>
                <a:ea typeface="微软雅黑" panose="020B0503020204020204" pitchFamily="34" charset="-122"/>
              </a:rPr>
              <a:t>模块</a:t>
            </a:r>
          </a:p>
        </p:txBody>
      </p:sp>
      <p:sp>
        <p:nvSpPr>
          <p:cNvPr id="3" name="文本框 2"/>
          <p:cNvSpPr txBox="1"/>
          <p:nvPr/>
        </p:nvSpPr>
        <p:spPr>
          <a:xfrm>
            <a:off x="497205" y="1277321"/>
            <a:ext cx="8007985" cy="2907847"/>
          </a:xfrm>
          <a:prstGeom prst="rect">
            <a:avLst/>
          </a:prstGeom>
          <a:noFill/>
        </p:spPr>
        <p:txBody>
          <a:bodyPr wrap="square" rtlCol="0" anchor="t">
            <a:spAutoFit/>
          </a:bodyPr>
          <a:lstStyle/>
          <a:p>
            <a:pPr marL="457200" indent="-457200" algn="l">
              <a:lnSpc>
                <a:spcPct val="11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GPIO（General Purpose I/O Ports，通用输入/输出端口）就是一些引脚，可以通过它们输出高低电平，或者通过它们读入引脚的状态</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是高电平还是低电平。</a:t>
            </a:r>
          </a:p>
          <a:p>
            <a:pPr marL="457200" indent="-457200" algn="l">
              <a:lnSpc>
                <a:spcPct val="11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GPIO口的使用非常广泛。</a:t>
            </a:r>
            <a:r>
              <a:rPr lang="zh-CN" altLang="en-US" sz="2400" dirty="0">
                <a:latin typeface="宋体" panose="02010600030101010101" pitchFamily="2" charset="-122"/>
                <a:ea typeface="宋体" panose="02010600030101010101" pitchFamily="2" charset="-122"/>
              </a:rPr>
              <a:t>用户可以通过GPIO口和其它硬件进行</a:t>
            </a:r>
            <a:r>
              <a:rPr lang="zh-CN" altLang="en-US" sz="2400" dirty="0">
                <a:solidFill>
                  <a:srgbClr val="FFFF00"/>
                </a:solidFill>
                <a:latin typeface="宋体" panose="02010600030101010101" pitchFamily="2" charset="-122"/>
                <a:ea typeface="宋体" panose="02010600030101010101" pitchFamily="2" charset="-122"/>
              </a:rPr>
              <a:t>数据交互</a:t>
            </a:r>
            <a:r>
              <a:rPr lang="zh-CN" altLang="en-US" sz="2400" dirty="0">
                <a:latin typeface="宋体" panose="02010600030101010101" pitchFamily="2" charset="-122"/>
                <a:ea typeface="宋体" panose="02010600030101010101" pitchFamily="2" charset="-122"/>
              </a:rPr>
              <a:t>（模拟一些数据传输时序，如UART、</a:t>
            </a:r>
            <a:r>
              <a:rPr lang="en-US" altLang="zh-CN" sz="2400" dirty="0">
                <a:latin typeface="宋体" panose="02010600030101010101" pitchFamily="2" charset="-122"/>
                <a:ea typeface="宋体" panose="02010600030101010101" pitchFamily="2" charset="-122"/>
              </a:rPr>
              <a:t>I2C</a:t>
            </a:r>
            <a:r>
              <a:rPr lang="zh-CN" altLang="en-US" sz="2400" dirty="0">
                <a:latin typeface="宋体" panose="02010600030101010101" pitchFamily="2" charset="-122"/>
                <a:ea typeface="宋体" panose="02010600030101010101" pitchFamily="2" charset="-122"/>
              </a:rPr>
              <a:t>等）；</a:t>
            </a:r>
            <a:r>
              <a:rPr lang="zh-CN" altLang="en-US" sz="2400" dirty="0">
                <a:solidFill>
                  <a:srgbClr val="FFFF00"/>
                </a:solidFill>
                <a:latin typeface="宋体" panose="02010600030101010101" pitchFamily="2" charset="-122"/>
                <a:ea typeface="宋体" panose="02010600030101010101" pitchFamily="2" charset="-122"/>
              </a:rPr>
              <a:t>控制硬件工作</a:t>
            </a:r>
            <a:r>
              <a:rPr lang="zh-CN" altLang="en-US" sz="2400" dirty="0">
                <a:latin typeface="宋体" panose="02010600030101010101" pitchFamily="2" charset="-122"/>
                <a:ea typeface="宋体" panose="02010600030101010101" pitchFamily="2" charset="-122"/>
              </a:rPr>
              <a:t>（如LED、蜂鸣器等）；</a:t>
            </a:r>
            <a:r>
              <a:rPr lang="zh-CN" altLang="en-US" sz="2400" dirty="0">
                <a:solidFill>
                  <a:srgbClr val="FFFF00"/>
                </a:solidFill>
                <a:latin typeface="宋体" panose="02010600030101010101" pitchFamily="2" charset="-122"/>
                <a:ea typeface="宋体" panose="02010600030101010101" pitchFamily="2" charset="-122"/>
              </a:rPr>
              <a:t>读取硬件的工作状态信号</a:t>
            </a:r>
            <a:r>
              <a:rPr lang="zh-CN" altLang="en-US" sz="2400" dirty="0">
                <a:latin typeface="宋体" panose="02010600030101010101" pitchFamily="2" charset="-122"/>
                <a:ea typeface="宋体" panose="02010600030101010101" pitchFamily="2" charset="-122"/>
              </a:rPr>
              <a:t>（如中断</a:t>
            </a:r>
            <a:r>
              <a:rPr lang="zh-CN" altLang="en-US" sz="2400" dirty="0" smtClean="0">
                <a:latin typeface="宋体" panose="02010600030101010101" pitchFamily="2" charset="-122"/>
                <a:ea typeface="宋体" panose="02010600030101010101" pitchFamily="2" charset="-122"/>
              </a:rPr>
              <a:t>信号、就绪信号、按键等</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544792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077970" y="42817"/>
            <a:ext cx="5066030" cy="5816600"/>
          </a:xfrm>
          <a:prstGeom prst="rect">
            <a:avLst/>
          </a:prstGeom>
        </p:spPr>
      </p:pic>
      <p:sp>
        <p:nvSpPr>
          <p:cNvPr id="3" name="文本框 2"/>
          <p:cNvSpPr txBox="1"/>
          <p:nvPr/>
        </p:nvSpPr>
        <p:spPr>
          <a:xfrm>
            <a:off x="113483" y="873625"/>
            <a:ext cx="3964487"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宋体" panose="02010600030101010101" pitchFamily="2" charset="-122"/>
                <a:ea typeface="宋体" panose="02010600030101010101" pitchFamily="2" charset="-122"/>
              </a:rPr>
              <a:t>GPIO</a:t>
            </a:r>
            <a:r>
              <a:rPr lang="zh-CN" altLang="en-US" sz="2400" dirty="0" smtClean="0">
                <a:latin typeface="宋体" panose="02010600030101010101" pitchFamily="2" charset="-122"/>
                <a:ea typeface="宋体" panose="02010600030101010101" pitchFamily="2" charset="-122"/>
              </a:rPr>
              <a:t>引脚是双向的，由</a:t>
            </a:r>
            <a:r>
              <a:rPr lang="en-US" altLang="zh-CN" sz="2400" dirty="0" smtClean="0">
                <a:solidFill>
                  <a:srgbClr val="FFFF00"/>
                </a:solidFill>
                <a:latin typeface="宋体" panose="02010600030101010101" pitchFamily="2" charset="-122"/>
                <a:ea typeface="宋体" panose="02010600030101010101" pitchFamily="2" charset="-122"/>
              </a:rPr>
              <a:t>DIR</a:t>
            </a:r>
            <a:r>
              <a:rPr lang="zh-CN" altLang="en-US" sz="2400" dirty="0" smtClean="0">
                <a:solidFill>
                  <a:srgbClr val="FFFF00"/>
                </a:solidFill>
                <a:latin typeface="宋体" panose="02010600030101010101" pitchFamily="2" charset="-122"/>
                <a:ea typeface="宋体" panose="02010600030101010101" pitchFamily="2" charset="-122"/>
              </a:rPr>
              <a:t>寄存器</a:t>
            </a:r>
            <a:r>
              <a:rPr lang="zh-CN" altLang="en-US" sz="2400" dirty="0" smtClean="0">
                <a:latin typeface="宋体" panose="02010600030101010101" pitchFamily="2" charset="-122"/>
                <a:ea typeface="宋体" panose="02010600030101010101" pitchFamily="2" charset="-122"/>
              </a:rPr>
              <a:t>控制；</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输出模式下，输出数据锁存在</a:t>
            </a:r>
            <a:r>
              <a:rPr lang="en-US" altLang="zh-CN" sz="2400" dirty="0" smtClean="0">
                <a:solidFill>
                  <a:srgbClr val="FFFF00"/>
                </a:solidFill>
                <a:latin typeface="宋体" panose="02010600030101010101" pitchFamily="2" charset="-122"/>
                <a:ea typeface="宋体" panose="02010600030101010101" pitchFamily="2" charset="-122"/>
              </a:rPr>
              <a:t>OUT_DATA</a:t>
            </a:r>
            <a:r>
              <a:rPr lang="zh-CN" altLang="en-US" sz="2400" dirty="0" smtClean="0">
                <a:solidFill>
                  <a:srgbClr val="FFFF00"/>
                </a:solidFill>
                <a:latin typeface="宋体" panose="02010600030101010101" pitchFamily="2" charset="-122"/>
                <a:ea typeface="宋体" panose="02010600030101010101" pitchFamily="2" charset="-122"/>
              </a:rPr>
              <a:t>寄存器</a:t>
            </a:r>
            <a:r>
              <a:rPr lang="zh-CN" altLang="en-US" sz="2400" dirty="0" smtClean="0">
                <a:latin typeface="宋体" panose="02010600030101010101" pitchFamily="2" charset="-122"/>
                <a:ea typeface="宋体" panose="02010600030101010101" pitchFamily="2" charset="-122"/>
              </a:rPr>
              <a:t>中，通过</a:t>
            </a:r>
            <a:r>
              <a:rPr lang="en-US" altLang="zh-CN" sz="2400" dirty="0" smtClean="0">
                <a:solidFill>
                  <a:srgbClr val="FFFF00"/>
                </a:solidFill>
                <a:latin typeface="宋体" panose="02010600030101010101" pitchFamily="2" charset="-122"/>
                <a:ea typeface="宋体" panose="02010600030101010101" pitchFamily="2" charset="-122"/>
              </a:rPr>
              <a:t>SET_DATA</a:t>
            </a:r>
            <a:r>
              <a:rPr lang="zh-CN" altLang="en-US" sz="2400" dirty="0" smtClean="0">
                <a:latin typeface="宋体" panose="02010600030101010101" pitchFamily="2" charset="-122"/>
                <a:ea typeface="宋体" panose="02010600030101010101" pitchFamily="2" charset="-122"/>
              </a:rPr>
              <a:t>和</a:t>
            </a:r>
            <a:r>
              <a:rPr lang="en-US" altLang="zh-CN" sz="2400" dirty="0" smtClean="0">
                <a:solidFill>
                  <a:srgbClr val="FFFF00"/>
                </a:solidFill>
                <a:latin typeface="宋体" panose="02010600030101010101" pitchFamily="2" charset="-122"/>
                <a:ea typeface="宋体" panose="02010600030101010101" pitchFamily="2" charset="-122"/>
              </a:rPr>
              <a:t>CLR_DATA</a:t>
            </a:r>
            <a:r>
              <a:rPr lang="zh-CN" altLang="en-US" sz="2400" dirty="0" smtClean="0">
                <a:latin typeface="宋体" panose="02010600030101010101" pitchFamily="2" charset="-122"/>
                <a:ea typeface="宋体" panose="02010600030101010101" pitchFamily="2" charset="-122"/>
              </a:rPr>
              <a:t>寄存器设置</a:t>
            </a:r>
            <a:r>
              <a:rPr lang="en-US" altLang="zh-CN" sz="2400" dirty="0" smtClean="0">
                <a:latin typeface="宋体" panose="02010600030101010101" pitchFamily="2" charset="-122"/>
                <a:ea typeface="宋体" panose="02010600030101010101" pitchFamily="2" charset="-122"/>
              </a:rPr>
              <a:t>OUT_DATA</a:t>
            </a:r>
            <a:r>
              <a:rPr lang="zh-CN" altLang="en-US" sz="2400" dirty="0" smtClean="0">
                <a:latin typeface="宋体" panose="02010600030101010101" pitchFamily="2" charset="-122"/>
                <a:ea typeface="宋体" panose="02010600030101010101" pitchFamily="2" charset="-122"/>
              </a:rPr>
              <a:t>中的数据；</a:t>
            </a:r>
            <a:endParaRPr lang="en-US" altLang="zh-CN" sz="2400" dirty="0" smtClean="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输入模式下，</a:t>
            </a:r>
            <a:r>
              <a:rPr lang="en-US" altLang="zh-CN" sz="2400" dirty="0" smtClean="0">
                <a:solidFill>
                  <a:srgbClr val="FFFF00"/>
                </a:solidFill>
                <a:latin typeface="宋体" panose="02010600030101010101" pitchFamily="2" charset="-122"/>
                <a:ea typeface="宋体" panose="02010600030101010101" pitchFamily="2" charset="-122"/>
              </a:rPr>
              <a:t>INDATA</a:t>
            </a:r>
            <a:r>
              <a:rPr lang="zh-CN" altLang="en-US" sz="2400" dirty="0" smtClean="0">
                <a:solidFill>
                  <a:srgbClr val="FFFF00"/>
                </a:solidFill>
                <a:latin typeface="宋体" panose="02010600030101010101" pitchFamily="2" charset="-122"/>
                <a:ea typeface="宋体" panose="02010600030101010101" pitchFamily="2" charset="-122"/>
              </a:rPr>
              <a:t>寄存器</a:t>
            </a:r>
            <a:r>
              <a:rPr lang="zh-CN" altLang="en-US" sz="2400" dirty="0" smtClean="0">
                <a:latin typeface="宋体" panose="02010600030101010101" pitchFamily="2" charset="-122"/>
                <a:ea typeface="宋体" panose="02010600030101010101" pitchFamily="2" charset="-122"/>
              </a:rPr>
              <a:t>锁存输入信号的状态，通过边沿检测逻辑产生中断信号和</a:t>
            </a:r>
            <a:r>
              <a:rPr lang="en-US" altLang="zh-CN" sz="2400" dirty="0" smtClean="0">
                <a:latin typeface="宋体" panose="02010600030101010101" pitchFamily="2" charset="-122"/>
                <a:ea typeface="宋体" panose="02010600030101010101" pitchFamily="2" charset="-122"/>
              </a:rPr>
              <a:t>DMA</a:t>
            </a:r>
            <a:r>
              <a:rPr lang="zh-CN" altLang="en-US" sz="2400" dirty="0" smtClean="0">
                <a:latin typeface="宋体" panose="02010600030101010101" pitchFamily="2" charset="-122"/>
                <a:ea typeface="宋体" panose="02010600030101010101" pitchFamily="2" charset="-122"/>
              </a:rPr>
              <a:t>事件。</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2749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9866" y="102780"/>
            <a:ext cx="8775700" cy="829945"/>
          </a:xfrm>
          <a:prstGeom prst="rect">
            <a:avLst/>
          </a:prstGeom>
          <a:noFill/>
        </p:spPr>
        <p:txBody>
          <a:bodyPr wrap="square" rtlCol="0">
            <a:spAutoFit/>
          </a:bodyPr>
          <a:lstStyle/>
          <a:p>
            <a:pPr indent="0">
              <a:buNone/>
            </a:pPr>
            <a:r>
              <a:rPr lang="en-US" altLang="zh-CN" sz="2400" dirty="0" smtClean="0">
                <a:latin typeface="宋体" panose="02010600030101010101" pitchFamily="2" charset="-122"/>
                <a:ea typeface="宋体" panose="02010600030101010101" pitchFamily="2" charset="-122"/>
              </a:rPr>
              <a:t>C6748</a:t>
            </a:r>
            <a:r>
              <a:rPr lang="en-US" altLang="zh-CN" sz="2400" dirty="0" smtClean="0">
                <a:solidFill>
                  <a:srgbClr val="FFFF00"/>
                </a:solidFill>
                <a:latin typeface="宋体" panose="02010600030101010101" pitchFamily="2" charset="-122"/>
                <a:ea typeface="宋体" panose="02010600030101010101" pitchFamily="2" charset="-122"/>
              </a:rPr>
              <a:t>GPIO</a:t>
            </a:r>
            <a:r>
              <a:rPr lang="zh-CN" altLang="en-US" sz="2400" dirty="0">
                <a:solidFill>
                  <a:srgbClr val="FFFF00"/>
                </a:solidFill>
                <a:latin typeface="宋体" panose="02010600030101010101" pitchFamily="2" charset="-122"/>
                <a:ea typeface="宋体" panose="02010600030101010101" pitchFamily="2" charset="-122"/>
              </a:rPr>
              <a:t>模块</a:t>
            </a: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144</a:t>
            </a:r>
            <a:r>
              <a:rPr lang="zh-CN" altLang="en-US" sz="2400" dirty="0">
                <a:latin typeface="宋体" panose="02010600030101010101" pitchFamily="2" charset="-122"/>
                <a:ea typeface="宋体" panose="02010600030101010101" pitchFamily="2" charset="-122"/>
              </a:rPr>
              <a:t>个引脚（</a:t>
            </a:r>
            <a:r>
              <a:rPr lang="en-US" altLang="zh-CN" sz="2400" dirty="0">
                <a:latin typeface="宋体" panose="02010600030101010101" pitchFamily="2" charset="-122"/>
                <a:ea typeface="宋体" panose="02010600030101010101" pitchFamily="2" charset="-122"/>
              </a:rPr>
              <a:t>Pin</a:t>
            </a:r>
            <a:r>
              <a:rPr lang="zh-CN" altLang="en-US" sz="2400" dirty="0">
                <a:latin typeface="宋体" panose="02010600030101010101" pitchFamily="2" charset="-122"/>
                <a:ea typeface="宋体" panose="02010600030101010101" pitchFamily="2" charset="-122"/>
              </a:rPr>
              <a:t>），每</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个组成一组（</a:t>
            </a:r>
            <a:r>
              <a:rPr lang="en-US" altLang="zh-CN" sz="2400" dirty="0">
                <a:latin typeface="宋体" panose="02010600030101010101" pitchFamily="2" charset="-122"/>
                <a:ea typeface="宋体" panose="02010600030101010101" pitchFamily="2" charset="-122"/>
              </a:rPr>
              <a:t>Bank</a:t>
            </a:r>
            <a:r>
              <a:rPr lang="zh-CN" altLang="en-US" sz="2400" dirty="0">
                <a:latin typeface="宋体" panose="02010600030101010101" pitchFamily="2" charset="-122"/>
                <a:ea typeface="宋体" panose="02010600030101010101" pitchFamily="2" charset="-122"/>
              </a:rPr>
              <a:t>），一共有</a:t>
            </a:r>
            <a:r>
              <a:rPr lang="en-US" altLang="zh-CN" sz="2400" dirty="0">
                <a:latin typeface="宋体" panose="02010600030101010101" pitchFamily="2" charset="-122"/>
                <a:ea typeface="宋体" panose="02010600030101010101" pitchFamily="2" charset="-122"/>
              </a:rPr>
              <a:t>9</a:t>
            </a:r>
            <a:r>
              <a:rPr lang="zh-CN" altLang="en-US" sz="2400" dirty="0">
                <a:latin typeface="宋体" panose="02010600030101010101" pitchFamily="2" charset="-122"/>
                <a:ea typeface="宋体" panose="02010600030101010101" pitchFamily="2" charset="-122"/>
              </a:rPr>
              <a:t>组（</a:t>
            </a:r>
            <a:r>
              <a:rPr lang="en-US" altLang="zh-CN" sz="2400" dirty="0">
                <a:latin typeface="宋体" panose="02010600030101010101" pitchFamily="2" charset="-122"/>
                <a:ea typeface="宋体" panose="02010600030101010101" pitchFamily="2" charset="-122"/>
              </a:rPr>
              <a:t>Bank</a:t>
            </a:r>
            <a:r>
              <a:rPr lang="zh-CN" altLang="en-US" sz="2400" dirty="0">
                <a:latin typeface="宋体" panose="02010600030101010101" pitchFamily="2" charset="-122"/>
                <a:ea typeface="宋体" panose="02010600030101010101" pitchFamily="2" charset="-122"/>
              </a:rPr>
              <a:t>）。</a:t>
            </a:r>
          </a:p>
        </p:txBody>
      </p:sp>
      <p:pic>
        <p:nvPicPr>
          <p:cNvPr id="3" name="图片 2"/>
          <p:cNvPicPr>
            <a:picLocks noChangeAspect="1"/>
          </p:cNvPicPr>
          <p:nvPr/>
        </p:nvPicPr>
        <p:blipFill>
          <a:blip r:embed="rId2"/>
          <a:stretch>
            <a:fillRect/>
          </a:stretch>
        </p:blipFill>
        <p:spPr>
          <a:xfrm>
            <a:off x="560069" y="1095285"/>
            <a:ext cx="8075295" cy="4945380"/>
          </a:xfrm>
          <a:prstGeom prst="rect">
            <a:avLst/>
          </a:prstGeom>
        </p:spPr>
      </p:pic>
      <p:sp>
        <p:nvSpPr>
          <p:cNvPr id="4" name="文本框 3"/>
          <p:cNvSpPr txBox="1"/>
          <p:nvPr/>
        </p:nvSpPr>
        <p:spPr>
          <a:xfrm>
            <a:off x="609600" y="6203225"/>
            <a:ext cx="8183245" cy="368300"/>
          </a:xfrm>
          <a:prstGeom prst="rect">
            <a:avLst/>
          </a:prstGeom>
          <a:noFill/>
        </p:spPr>
        <p:txBody>
          <a:bodyPr wrap="square" rtlCol="0" anchor="t">
            <a:spAutoFit/>
          </a:bodyPr>
          <a:lstStyle/>
          <a:p>
            <a:r>
              <a:rPr lang="en-US" altLang="zh-CN" dirty="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rPr>
              <a:t>参见《TMS320C6748 DSP Technical Reference Manual》</a:t>
            </a:r>
            <a:r>
              <a:rPr lang="en-US" altLang="zh-CN" dirty="0">
                <a:solidFill>
                  <a:srgbClr val="FFFF00"/>
                </a:solidFill>
                <a:latin typeface="微软雅黑" panose="020B0503020204020204" pitchFamily="34" charset="-122"/>
                <a:ea typeface="微软雅黑" panose="020B0503020204020204" pitchFamily="34" charset="-122"/>
              </a:rPr>
              <a:t>p848-851</a:t>
            </a:r>
          </a:p>
        </p:txBody>
      </p:sp>
    </p:spTree>
    <p:extLst>
      <p:ext uri="{BB962C8B-B14F-4D97-AF65-F5344CB8AC3E}">
        <p14:creationId xmlns:p14="http://schemas.microsoft.com/office/powerpoint/2010/main" val="2980320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12750" y="160655"/>
            <a:ext cx="8144510" cy="6251575"/>
          </a:xfrm>
          <a:prstGeom prst="rect">
            <a:avLst/>
          </a:prstGeom>
        </p:spPr>
      </p:pic>
      <p:sp>
        <p:nvSpPr>
          <p:cNvPr id="3" name="文本框 2"/>
          <p:cNvSpPr txBox="1"/>
          <p:nvPr/>
        </p:nvSpPr>
        <p:spPr>
          <a:xfrm>
            <a:off x="701040" y="6412230"/>
            <a:ext cx="8183245" cy="368300"/>
          </a:xfrm>
          <a:prstGeom prst="rect">
            <a:avLst/>
          </a:prstGeom>
          <a:noFill/>
        </p:spPr>
        <p:txBody>
          <a:bodyPr wrap="square" rtlCol="0" anchor="t">
            <a:spAutoFit/>
          </a:bodyPr>
          <a:lstStyle/>
          <a:p>
            <a:r>
              <a:rPr lang="en-US" altLang="zh-CN" dirty="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rPr>
              <a:t>参见《TMS320C6748 DSP Technical Reference Manual》</a:t>
            </a:r>
            <a:r>
              <a:rPr lang="en-US" altLang="zh-CN" dirty="0">
                <a:solidFill>
                  <a:srgbClr val="FFFF00"/>
                </a:solidFill>
                <a:latin typeface="微软雅黑" panose="020B0503020204020204" pitchFamily="34" charset="-122"/>
                <a:ea typeface="微软雅黑" panose="020B0503020204020204" pitchFamily="34" charset="-122"/>
              </a:rPr>
              <a:t>p848-851</a:t>
            </a:r>
          </a:p>
        </p:txBody>
      </p:sp>
    </p:spTree>
    <p:extLst>
      <p:ext uri="{BB962C8B-B14F-4D97-AF65-F5344CB8AC3E}">
        <p14:creationId xmlns:p14="http://schemas.microsoft.com/office/powerpoint/2010/main" val="1588367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1040" y="196850"/>
            <a:ext cx="7821930" cy="4731385"/>
          </a:xfrm>
          <a:prstGeom prst="rect">
            <a:avLst/>
          </a:prstGeom>
        </p:spPr>
      </p:pic>
      <p:sp>
        <p:nvSpPr>
          <p:cNvPr id="3" name="文本框 2"/>
          <p:cNvSpPr txBox="1"/>
          <p:nvPr/>
        </p:nvSpPr>
        <p:spPr>
          <a:xfrm>
            <a:off x="701040" y="6412230"/>
            <a:ext cx="8183245" cy="368300"/>
          </a:xfrm>
          <a:prstGeom prst="rect">
            <a:avLst/>
          </a:prstGeom>
          <a:noFill/>
        </p:spPr>
        <p:txBody>
          <a:bodyPr wrap="square" rtlCol="0" anchor="t">
            <a:spAutoFit/>
          </a:bodyPr>
          <a:lstStyle/>
          <a:p>
            <a:r>
              <a:rPr lang="en-US" altLang="zh-CN" dirty="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rPr>
              <a:t>参见《TMS320C6748 DSP Technical Reference Manual》</a:t>
            </a:r>
            <a:r>
              <a:rPr lang="en-US" altLang="zh-CN" dirty="0">
                <a:solidFill>
                  <a:srgbClr val="FFFF00"/>
                </a:solidFill>
                <a:latin typeface="微软雅黑" panose="020B0503020204020204" pitchFamily="34" charset="-122"/>
                <a:ea typeface="微软雅黑" panose="020B0503020204020204" pitchFamily="34" charset="-122"/>
              </a:rPr>
              <a:t>p848-851</a:t>
            </a:r>
          </a:p>
        </p:txBody>
      </p:sp>
    </p:spTree>
    <p:extLst>
      <p:ext uri="{BB962C8B-B14F-4D97-AF65-F5344CB8AC3E}">
        <p14:creationId xmlns:p14="http://schemas.microsoft.com/office/powerpoint/2010/main" val="2118515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7810" y="95250"/>
            <a:ext cx="5357495" cy="46037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GPIO</a:t>
            </a:r>
            <a:r>
              <a:rPr lang="zh-CN" altLang="en-US" sz="2400" dirty="0">
                <a:latin typeface="微软雅黑" panose="020B0503020204020204" pitchFamily="34" charset="-122"/>
                <a:ea typeface="微软雅黑" panose="020B0503020204020204" pitchFamily="34" charset="-122"/>
              </a:rPr>
              <a:t>模块的控制函数</a:t>
            </a:r>
          </a:p>
        </p:txBody>
      </p:sp>
      <p:sp>
        <p:nvSpPr>
          <p:cNvPr id="3" name="文本框 2"/>
          <p:cNvSpPr txBox="1"/>
          <p:nvPr/>
        </p:nvSpPr>
        <p:spPr>
          <a:xfrm>
            <a:off x="257810" y="555625"/>
            <a:ext cx="8682355" cy="6124754"/>
          </a:xfrm>
          <a:prstGeom prst="rect">
            <a:avLst/>
          </a:prstGeom>
          <a:solidFill>
            <a:srgbClr val="002060"/>
          </a:solidFill>
        </p:spPr>
        <p:txBody>
          <a:bodyPr wrap="square" rtlCol="0" anchor="t">
            <a:spAutoFit/>
          </a:bodyPr>
          <a:lstStyle/>
          <a:p>
            <a:r>
              <a:rPr lang="zh-CN" altLang="en-US" sz="2000" dirty="0">
                <a:solidFill>
                  <a:srgbClr val="C00000"/>
                </a:solidFill>
              </a:rPr>
              <a:t>void</a:t>
            </a:r>
            <a:r>
              <a:rPr lang="zh-CN" altLang="en-US" sz="2000" dirty="0"/>
              <a:t> </a:t>
            </a:r>
            <a:r>
              <a:rPr lang="zh-CN" altLang="en-US" sz="2000" b="1" dirty="0"/>
              <a:t>GPIODirModeSet</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t>                    </a:t>
            </a:r>
            <a:r>
              <a:rPr lang="zh-CN" altLang="en-US" sz="2000" dirty="0" smtClean="0"/>
              <a:t>                     </a:t>
            </a:r>
            <a:r>
              <a:rPr lang="zh-CN" altLang="en-US" sz="2000" dirty="0" smtClean="0">
                <a:solidFill>
                  <a:srgbClr val="C00000"/>
                </a:solidFill>
              </a:rPr>
              <a:t>unsigned </a:t>
            </a:r>
            <a:r>
              <a:rPr lang="zh-CN" altLang="en-US" sz="2000" dirty="0">
                <a:solidFill>
                  <a:srgbClr val="C00000"/>
                </a:solidFill>
              </a:rPr>
              <a:t>int</a:t>
            </a:r>
            <a:r>
              <a:rPr lang="zh-CN" altLang="en-US" sz="2000" dirty="0"/>
              <a:t> </a:t>
            </a:r>
            <a:r>
              <a:rPr lang="zh-CN" altLang="en-US" sz="2000" dirty="0">
                <a:solidFill>
                  <a:srgbClr val="0070C0"/>
                </a:solidFill>
              </a:rPr>
              <a:t>pinDir</a:t>
            </a:r>
            <a:r>
              <a:rPr lang="zh-CN" altLang="en-US" sz="2000" dirty="0"/>
              <a:t>);</a:t>
            </a:r>
          </a:p>
          <a:p>
            <a:pPr>
              <a:lnSpc>
                <a:spcPct val="110000"/>
              </a:lnSpc>
            </a:pPr>
            <a:r>
              <a:rPr lang="zh-CN" altLang="en-US" sz="2000" dirty="0">
                <a:solidFill>
                  <a:srgbClr val="C00000"/>
                </a:solidFill>
              </a:rPr>
              <a:t>unsigned int</a:t>
            </a:r>
            <a:r>
              <a:rPr lang="zh-CN" altLang="en-US" sz="2000" dirty="0"/>
              <a:t> </a:t>
            </a:r>
            <a:r>
              <a:rPr lang="zh-CN" altLang="en-US" sz="2000" b="1" dirty="0"/>
              <a:t>GPIODirModeGet</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endParaRPr lang="en-US" altLang="zh-CN" sz="2000" dirty="0" smtClean="0"/>
          </a:p>
          <a:p>
            <a:pPr>
              <a:lnSpc>
                <a:spcPct val="110000"/>
              </a:lnSpc>
            </a:pPr>
            <a:r>
              <a:rPr lang="en-US" altLang="zh-CN" sz="2000" dirty="0">
                <a:solidFill>
                  <a:srgbClr val="C00000"/>
                </a:solidFill>
              </a:rPr>
              <a:t> </a:t>
            </a:r>
            <a:r>
              <a:rPr lang="en-US" altLang="zh-CN" sz="2000" dirty="0" smtClean="0">
                <a:solidFill>
                  <a:srgbClr val="C00000"/>
                </a:solidFill>
              </a:rPr>
              <a:t>                                                      </a:t>
            </a:r>
            <a:r>
              <a:rPr lang="zh-CN" altLang="en-US" sz="2000" dirty="0" smtClean="0">
                <a:solidFill>
                  <a:srgbClr val="C00000"/>
                </a:solidFill>
              </a:rPr>
              <a:t>unsigned </a:t>
            </a:r>
            <a:r>
              <a:rPr lang="zh-CN" altLang="en-US" sz="2000" dirty="0">
                <a:solidFill>
                  <a:srgbClr val="C00000"/>
                </a:solidFill>
              </a:rPr>
              <a:t>int</a:t>
            </a:r>
            <a:r>
              <a:rPr lang="zh-CN" altLang="en-US" sz="2000" dirty="0"/>
              <a:t> </a:t>
            </a:r>
            <a:r>
              <a:rPr lang="zh-CN" altLang="en-US" sz="2000" dirty="0" smtClean="0"/>
              <a:t> </a:t>
            </a:r>
            <a:r>
              <a:rPr lang="zh-CN" altLang="en-US" sz="2000" dirty="0" smtClean="0">
                <a:solidFill>
                  <a:srgbClr val="0070C0"/>
                </a:solidFill>
              </a:rPr>
              <a:t>pinNumber</a:t>
            </a:r>
            <a:r>
              <a:rPr lang="zh-CN" altLang="en-US" sz="2000" dirty="0"/>
              <a:t>);</a:t>
            </a:r>
          </a:p>
          <a:p>
            <a:pPr>
              <a:lnSpc>
                <a:spcPct val="110000"/>
              </a:lnSpc>
            </a:pPr>
            <a:r>
              <a:rPr lang="zh-CN" altLang="en-US" sz="2000" dirty="0">
                <a:solidFill>
                  <a:srgbClr val="C00000"/>
                </a:solidFill>
              </a:rPr>
              <a:t>void</a:t>
            </a:r>
            <a:r>
              <a:rPr lang="zh-CN" altLang="en-US" sz="2000" dirty="0"/>
              <a:t> </a:t>
            </a:r>
            <a:r>
              <a:rPr lang="zh-CN" altLang="en-US" sz="2000" b="1" dirty="0"/>
              <a:t>GPIOPinWrite</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t>                  </a:t>
            </a:r>
            <a:r>
              <a:rPr lang="zh-CN" altLang="en-US" sz="2000" dirty="0" smtClean="0"/>
              <a:t>                  </a:t>
            </a:r>
            <a:r>
              <a:rPr lang="zh-CN" altLang="en-US" sz="2000" dirty="0" smtClean="0">
                <a:solidFill>
                  <a:srgbClr val="C00000"/>
                </a:solidFill>
              </a:rPr>
              <a:t>unsigned </a:t>
            </a:r>
            <a:r>
              <a:rPr lang="zh-CN" altLang="en-US" sz="2000" dirty="0">
                <a:solidFill>
                  <a:srgbClr val="C00000"/>
                </a:solidFill>
              </a:rPr>
              <a:t>int</a:t>
            </a:r>
            <a:r>
              <a:rPr lang="zh-CN" altLang="en-US" sz="2000" dirty="0"/>
              <a:t> </a:t>
            </a:r>
            <a:r>
              <a:rPr lang="zh-CN" altLang="en-US" sz="2000" dirty="0">
                <a:solidFill>
                  <a:srgbClr val="0070C0"/>
                </a:solidFill>
              </a:rPr>
              <a:t>bitValue</a:t>
            </a:r>
            <a:r>
              <a:rPr lang="zh-CN" altLang="en-US" sz="2000" dirty="0"/>
              <a:t>);</a:t>
            </a:r>
          </a:p>
          <a:p>
            <a:pPr>
              <a:lnSpc>
                <a:spcPct val="110000"/>
              </a:lnSpc>
            </a:pPr>
            <a:r>
              <a:rPr lang="zh-CN" altLang="en-US" sz="2000" dirty="0">
                <a:solidFill>
                  <a:srgbClr val="C00000"/>
                </a:solidFill>
              </a:rPr>
              <a:t>int</a:t>
            </a:r>
            <a:r>
              <a:rPr lang="zh-CN" altLang="en-US" sz="2000" dirty="0"/>
              <a:t> </a:t>
            </a:r>
            <a:r>
              <a:rPr lang="zh-CN" altLang="en-US" sz="2000" b="1" dirty="0"/>
              <a:t>GPIOPinRead</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solidFill>
                  <a:srgbClr val="C00000"/>
                </a:solidFill>
              </a:rPr>
              <a:t>void</a:t>
            </a:r>
            <a:r>
              <a:rPr lang="zh-CN" altLang="en-US" sz="2000" dirty="0"/>
              <a:t> </a:t>
            </a:r>
            <a:r>
              <a:rPr lang="zh-CN" altLang="en-US" sz="2000" b="1" dirty="0"/>
              <a:t>GPIOIntTypeSet</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t>                    </a:t>
            </a:r>
            <a:r>
              <a:rPr lang="zh-CN" altLang="en-US" sz="2000" dirty="0" smtClean="0"/>
              <a:t>                   </a:t>
            </a:r>
            <a:r>
              <a:rPr lang="zh-CN" altLang="en-US" sz="2000" dirty="0" smtClean="0">
                <a:solidFill>
                  <a:srgbClr val="C00000"/>
                </a:solidFill>
              </a:rPr>
              <a:t>unsigned </a:t>
            </a:r>
            <a:r>
              <a:rPr lang="zh-CN" altLang="en-US" sz="2000" dirty="0">
                <a:solidFill>
                  <a:srgbClr val="C00000"/>
                </a:solidFill>
              </a:rPr>
              <a:t>int</a:t>
            </a:r>
            <a:r>
              <a:rPr lang="zh-CN" altLang="en-US" sz="2000" dirty="0"/>
              <a:t> intType);</a:t>
            </a:r>
          </a:p>
          <a:p>
            <a:pPr>
              <a:lnSpc>
                <a:spcPct val="110000"/>
              </a:lnSpc>
            </a:pPr>
            <a:r>
              <a:rPr lang="zh-CN" altLang="en-US" sz="2000" dirty="0">
                <a:solidFill>
                  <a:srgbClr val="C00000"/>
                </a:solidFill>
              </a:rPr>
              <a:t>unsigned int</a:t>
            </a:r>
            <a:r>
              <a:rPr lang="zh-CN" altLang="en-US" sz="2000" dirty="0"/>
              <a:t> </a:t>
            </a:r>
            <a:r>
              <a:rPr lang="zh-CN" altLang="en-US" sz="2000" b="1" dirty="0"/>
              <a:t>GPIOIntTypeGet</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endParaRPr lang="en-US" altLang="zh-CN" sz="2000" dirty="0" smtClean="0"/>
          </a:p>
          <a:p>
            <a:pPr>
              <a:lnSpc>
                <a:spcPct val="110000"/>
              </a:lnSpc>
            </a:pPr>
            <a:r>
              <a:rPr lang="en-US" altLang="zh-CN" sz="2000" dirty="0">
                <a:solidFill>
                  <a:srgbClr val="C00000"/>
                </a:solidFill>
              </a:rPr>
              <a:t> </a:t>
            </a:r>
            <a:r>
              <a:rPr lang="en-US" altLang="zh-CN" sz="2000" dirty="0" smtClean="0">
                <a:solidFill>
                  <a:srgbClr val="C00000"/>
                </a:solidFill>
              </a:rPr>
              <a:t>                                                    </a:t>
            </a:r>
            <a:r>
              <a:rPr lang="zh-CN" altLang="en-US" sz="2000" dirty="0" smtClean="0">
                <a:solidFill>
                  <a:srgbClr val="C00000"/>
                </a:solidFill>
              </a:rPr>
              <a:t>unsigned </a:t>
            </a:r>
            <a:r>
              <a:rPr lang="zh-CN" altLang="en-US" sz="2000" dirty="0">
                <a:solidFill>
                  <a:srgbClr val="C00000"/>
                </a:solidFill>
              </a:rPr>
              <a:t>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solidFill>
                  <a:srgbClr val="C00000"/>
                </a:solidFill>
              </a:rPr>
              <a:t>unsigned int</a:t>
            </a:r>
            <a:r>
              <a:rPr lang="zh-CN" altLang="en-US" sz="2000" dirty="0"/>
              <a:t> </a:t>
            </a:r>
            <a:r>
              <a:rPr lang="zh-CN" altLang="en-US" sz="2000" b="1" dirty="0"/>
              <a:t>GPIOPinIntStatus</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endParaRPr lang="en-US" altLang="zh-CN" sz="2000" dirty="0" smtClean="0"/>
          </a:p>
          <a:p>
            <a:pPr>
              <a:lnSpc>
                <a:spcPct val="110000"/>
              </a:lnSpc>
            </a:pPr>
            <a:r>
              <a:rPr lang="en-US" altLang="zh-CN" sz="2000" dirty="0">
                <a:solidFill>
                  <a:srgbClr val="C00000"/>
                </a:solidFill>
              </a:rPr>
              <a:t> </a:t>
            </a:r>
            <a:r>
              <a:rPr lang="en-US" altLang="zh-CN" sz="2000" dirty="0" smtClean="0">
                <a:solidFill>
                  <a:srgbClr val="C00000"/>
                </a:solidFill>
              </a:rPr>
              <a:t>                                                      </a:t>
            </a:r>
            <a:r>
              <a:rPr lang="zh-CN" altLang="en-US" sz="2000" dirty="0" smtClean="0">
                <a:solidFill>
                  <a:srgbClr val="C00000"/>
                </a:solidFill>
              </a:rPr>
              <a:t>unsigned </a:t>
            </a:r>
            <a:r>
              <a:rPr lang="zh-CN" altLang="en-US" sz="2000" dirty="0">
                <a:solidFill>
                  <a:srgbClr val="C00000"/>
                </a:solidFill>
              </a:rPr>
              <a:t>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solidFill>
                  <a:srgbClr val="C00000"/>
                </a:solidFill>
              </a:rPr>
              <a:t>void</a:t>
            </a:r>
            <a:r>
              <a:rPr lang="zh-CN" altLang="en-US" sz="2000" dirty="0"/>
              <a:t> </a:t>
            </a:r>
            <a:r>
              <a:rPr lang="zh-CN" altLang="en-US" sz="2000" b="1" dirty="0"/>
              <a:t>GPIOPinIntClear</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pinNumber</a:t>
            </a:r>
            <a:r>
              <a:rPr lang="zh-CN" altLang="en-US" sz="2000" dirty="0"/>
              <a:t>);</a:t>
            </a:r>
          </a:p>
          <a:p>
            <a:pPr>
              <a:lnSpc>
                <a:spcPct val="110000"/>
              </a:lnSpc>
            </a:pPr>
            <a:r>
              <a:rPr lang="zh-CN" altLang="en-US" sz="2000" dirty="0">
                <a:solidFill>
                  <a:srgbClr val="C00000"/>
                </a:solidFill>
              </a:rPr>
              <a:t>void</a:t>
            </a:r>
            <a:r>
              <a:rPr lang="zh-CN" altLang="en-US" sz="2000" dirty="0"/>
              <a:t> </a:t>
            </a:r>
            <a:r>
              <a:rPr lang="zh-CN" altLang="en-US" sz="2000" b="1" dirty="0"/>
              <a:t>GPIOBankIntEnable</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bankNumber</a:t>
            </a:r>
            <a:r>
              <a:rPr lang="zh-CN" altLang="en-US" sz="2000" dirty="0"/>
              <a:t>);</a:t>
            </a:r>
          </a:p>
          <a:p>
            <a:pPr>
              <a:lnSpc>
                <a:spcPct val="110000"/>
              </a:lnSpc>
            </a:pPr>
            <a:r>
              <a:rPr lang="zh-CN" altLang="en-US" sz="2000" dirty="0">
                <a:solidFill>
                  <a:srgbClr val="C00000"/>
                </a:solidFill>
              </a:rPr>
              <a:t>void</a:t>
            </a:r>
            <a:r>
              <a:rPr lang="zh-CN" altLang="en-US" sz="2000" dirty="0"/>
              <a:t> </a:t>
            </a:r>
            <a:r>
              <a:rPr lang="zh-CN" altLang="en-US" sz="2000" b="1" dirty="0"/>
              <a:t>GPIOBankIntDisable</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bankNumber</a:t>
            </a:r>
            <a:r>
              <a:rPr lang="zh-CN" altLang="en-US" sz="2000" dirty="0"/>
              <a:t>);</a:t>
            </a:r>
          </a:p>
          <a:p>
            <a:pPr>
              <a:lnSpc>
                <a:spcPct val="110000"/>
              </a:lnSpc>
            </a:pPr>
            <a:r>
              <a:rPr lang="zh-CN" altLang="en-US" sz="2000" dirty="0">
                <a:solidFill>
                  <a:srgbClr val="C00000"/>
                </a:solidFill>
              </a:rPr>
              <a:t>void</a:t>
            </a:r>
            <a:r>
              <a:rPr lang="zh-CN" altLang="en-US" sz="2000" dirty="0"/>
              <a:t> </a:t>
            </a:r>
            <a:r>
              <a:rPr lang="zh-CN" altLang="en-US" sz="2000" b="1" dirty="0"/>
              <a:t>GPIOBankPinsWrite</a:t>
            </a:r>
            <a:r>
              <a:rPr lang="zh-CN" altLang="en-US" sz="2000" dirty="0"/>
              <a:t>(</a:t>
            </a:r>
            <a:r>
              <a:rPr lang="zh-CN" altLang="en-US" sz="2000" dirty="0">
                <a:solidFill>
                  <a:srgbClr val="C00000"/>
                </a:solidFill>
              </a:rPr>
              <a:t>unsigned int</a:t>
            </a:r>
            <a:r>
              <a:rPr lang="zh-CN" altLang="en-US" sz="2000" dirty="0"/>
              <a:t> </a:t>
            </a:r>
            <a:r>
              <a:rPr lang="zh-CN" altLang="en-US" sz="2000" dirty="0">
                <a:solidFill>
                  <a:srgbClr val="0070C0"/>
                </a:solidFill>
              </a:rPr>
              <a:t>baseAdd</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bankNumber</a:t>
            </a:r>
            <a:r>
              <a:rPr lang="zh-CN" altLang="en-US" sz="2000" dirty="0"/>
              <a:t>,</a:t>
            </a:r>
          </a:p>
          <a:p>
            <a:r>
              <a:rPr lang="zh-CN" altLang="en-US" sz="2000" dirty="0"/>
              <a:t>                       </a:t>
            </a:r>
            <a:r>
              <a:rPr lang="zh-CN" altLang="en-US" sz="2000" dirty="0" smtClean="0"/>
              <a:t>                       </a:t>
            </a:r>
            <a:r>
              <a:rPr lang="zh-CN" altLang="en-US" sz="2000" dirty="0" smtClean="0">
                <a:solidFill>
                  <a:srgbClr val="C00000"/>
                </a:solidFill>
              </a:rPr>
              <a:t>unsigned </a:t>
            </a:r>
            <a:r>
              <a:rPr lang="zh-CN" altLang="en-US" sz="2000" dirty="0">
                <a:solidFill>
                  <a:srgbClr val="C00000"/>
                </a:solidFill>
              </a:rPr>
              <a:t>int</a:t>
            </a:r>
            <a:r>
              <a:rPr lang="zh-CN" altLang="en-US" sz="2000" dirty="0"/>
              <a:t> </a:t>
            </a:r>
            <a:r>
              <a:rPr lang="zh-CN" altLang="en-US" sz="2000" dirty="0">
                <a:solidFill>
                  <a:srgbClr val="0070C0"/>
                </a:solidFill>
              </a:rPr>
              <a:t>setPins</a:t>
            </a:r>
            <a:r>
              <a:rPr lang="zh-CN" altLang="en-US" sz="2000" dirty="0"/>
              <a:t>, </a:t>
            </a:r>
            <a:r>
              <a:rPr lang="zh-CN" altLang="en-US" sz="2000" dirty="0">
                <a:solidFill>
                  <a:srgbClr val="C00000"/>
                </a:solidFill>
              </a:rPr>
              <a:t>unsigned int</a:t>
            </a:r>
            <a:r>
              <a:rPr lang="zh-CN" altLang="en-US" sz="2000" dirty="0"/>
              <a:t> </a:t>
            </a:r>
            <a:r>
              <a:rPr lang="zh-CN" altLang="en-US" sz="2000" dirty="0">
                <a:solidFill>
                  <a:srgbClr val="0070C0"/>
                </a:solidFill>
              </a:rPr>
              <a:t>clrPins</a:t>
            </a:r>
            <a:r>
              <a:rPr lang="zh-CN" altLang="en-US" sz="2000" dirty="0"/>
              <a:t>);</a:t>
            </a:r>
          </a:p>
        </p:txBody>
      </p:sp>
    </p:spTree>
    <p:extLst>
      <p:ext uri="{BB962C8B-B14F-4D97-AF65-F5344CB8AC3E}">
        <p14:creationId xmlns:p14="http://schemas.microsoft.com/office/powerpoint/2010/main" val="4600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 y="287383"/>
            <a:ext cx="5434149"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、用软件流水技术优化代码举例</a:t>
            </a:r>
            <a:endParaRPr lang="zh-CN" altLang="en-US" sz="2400" dirty="0">
              <a:latin typeface="微软雅黑" panose="020B0503020204020204" pitchFamily="34" charset="-122"/>
              <a:ea typeface="微软雅黑" panose="020B0503020204020204" pitchFamily="34" charset="-122"/>
            </a:endParaRPr>
          </a:p>
        </p:txBody>
      </p:sp>
      <p:grpSp>
        <p:nvGrpSpPr>
          <p:cNvPr id="3" name="Group 3"/>
          <p:cNvGrpSpPr>
            <a:grpSpLocks/>
          </p:cNvGrpSpPr>
          <p:nvPr/>
        </p:nvGrpSpPr>
        <p:grpSpPr bwMode="auto">
          <a:xfrm>
            <a:off x="1112838" y="1155700"/>
            <a:ext cx="6737350" cy="5257800"/>
            <a:chOff x="701" y="919"/>
            <a:chExt cx="4244" cy="3312"/>
          </a:xfrm>
        </p:grpSpPr>
        <p:sp>
          <p:nvSpPr>
            <p:cNvPr id="4" name="Rectangle 4"/>
            <p:cNvSpPr>
              <a:spLocks noChangeArrowheads="1"/>
            </p:cNvSpPr>
            <p:nvPr/>
          </p:nvSpPr>
          <p:spPr bwMode="auto">
            <a:xfrm>
              <a:off x="772" y="1865"/>
              <a:ext cx="2968" cy="1274"/>
            </a:xfrm>
            <a:prstGeom prst="rect">
              <a:avLst/>
            </a:prstGeom>
            <a:solidFill>
              <a:srgbClr val="0249FC"/>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5" name="Rectangle 5"/>
            <p:cNvSpPr>
              <a:spLocks noChangeArrowheads="1"/>
            </p:cNvSpPr>
            <p:nvPr/>
          </p:nvSpPr>
          <p:spPr bwMode="auto">
            <a:xfrm>
              <a:off x="701" y="919"/>
              <a:ext cx="4244" cy="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short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DotP</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(short *m, short *n, short count)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int</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short product;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short sum = 0;</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for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=0;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&lt; count;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product = m[</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n[</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sum += product;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return(sum);</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t>
              </a:r>
            </a:p>
            <a:p>
              <a:pPr marL="0" marR="0" lvl="0" indent="0" defTabSz="914400" eaLnBrk="0" fontAlgn="base" latinLnBrk="0" hangingPunct="0">
                <a:lnSpc>
                  <a:spcPct val="80000"/>
                </a:lnSpc>
                <a:spcBef>
                  <a:spcPct val="50000"/>
                </a:spcBef>
                <a:spcAft>
                  <a:spcPct val="0"/>
                </a:spcAft>
                <a:buClrTx/>
                <a:buSzTx/>
                <a:buFontTx/>
                <a:buNone/>
                <a:tabLst/>
                <a:defRPr/>
              </a:pPr>
              <a:r>
                <a:rPr kumimoji="0" lang="en-US" altLang="zh-CN" sz="1600" b="1" i="0" u="none" strike="noStrike" kern="0" cap="none" spc="0" normalizeH="0" baseline="0" noProof="0" dirty="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	</a:t>
              </a:r>
            </a:p>
            <a:p>
              <a:pPr marL="0" marR="0" lvl="0" indent="0" defTabSz="914400" eaLnBrk="0" fontAlgn="base" latinLnBrk="0" hangingPunct="0">
                <a:lnSpc>
                  <a:spcPct val="80000"/>
                </a:lnSpc>
                <a:spcBef>
                  <a:spcPct val="50000"/>
                </a:spcBef>
                <a:spcAft>
                  <a:spcPct val="0"/>
                </a:spcAft>
                <a:buClrTx/>
                <a:buSzTx/>
                <a:buFontTx/>
                <a:buNone/>
                <a:tabLst/>
                <a:defRPr/>
              </a:pPr>
              <a:endParaRPr kumimoji="0" lang="en-US" altLang="zh-CN" sz="1600" b="1" i="0" u="none" strike="noStrike" kern="0" cap="none" spc="0" normalizeH="0" baseline="0" noProof="0" dirty="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1600" b="1" i="0" u="none" strike="noStrike" kern="0" cap="none" spc="0" normalizeH="0" baseline="0" noProof="0" dirty="0" smtClean="0">
                <a:ln>
                  <a:noFill/>
                </a:ln>
                <a:solidFill>
                  <a:srgbClr val="FE9B0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4651420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967" y="517196"/>
            <a:ext cx="8441776" cy="82994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宋体" panose="02010600030101010101" pitchFamily="2" charset="-122"/>
                <a:ea typeface="宋体" panose="02010600030101010101" pitchFamily="2" charset="-122"/>
              </a:rPr>
              <a:t>C6748</a:t>
            </a:r>
            <a:r>
              <a:rPr lang="zh-CN" altLang="en-US" sz="2400" dirty="0">
                <a:latin typeface="宋体" panose="02010600030101010101" pitchFamily="2" charset="-122"/>
                <a:ea typeface="宋体" panose="02010600030101010101" pitchFamily="2" charset="-122"/>
              </a:rPr>
              <a:t>片内集成了大量的片上外设模块，这些外设模块的外部引脚大多采用复用的方式，以降低芯片的封装规模。</a:t>
            </a:r>
          </a:p>
        </p:txBody>
      </p:sp>
      <p:sp>
        <p:nvSpPr>
          <p:cNvPr id="3" name="文本框 2"/>
          <p:cNvSpPr txBox="1"/>
          <p:nvPr/>
        </p:nvSpPr>
        <p:spPr>
          <a:xfrm>
            <a:off x="398513" y="1282915"/>
            <a:ext cx="8364782" cy="119888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宋体" panose="02010600030101010101" pitchFamily="2" charset="-122"/>
                <a:ea typeface="宋体" panose="02010600030101010101" pitchFamily="2" charset="-122"/>
              </a:rPr>
              <a:t>C6748</a:t>
            </a:r>
            <a:r>
              <a:rPr lang="zh-CN" altLang="en-US" sz="2400" dirty="0">
                <a:latin typeface="宋体" panose="02010600030101010101" pitchFamily="2" charset="-122"/>
                <a:ea typeface="宋体" panose="02010600030101010101" pitchFamily="2" charset="-122"/>
              </a:rPr>
              <a:t>的</a:t>
            </a:r>
            <a:r>
              <a:rPr lang="zh-CN" altLang="en-US" sz="2400" dirty="0">
                <a:solidFill>
                  <a:srgbClr val="FFFF00"/>
                </a:solidFill>
                <a:latin typeface="宋体" panose="02010600030101010101" pitchFamily="2" charset="-122"/>
                <a:ea typeface="宋体" panose="02010600030101010101" pitchFamily="2" charset="-122"/>
              </a:rPr>
              <a:t>系统配置模块</a:t>
            </a:r>
            <a:r>
              <a:rPr lang="en-US" altLang="zh-CN" sz="2400" dirty="0">
                <a:solidFill>
                  <a:srgbClr val="FFFF00"/>
                </a:solidFill>
                <a:latin typeface="宋体" panose="02010600030101010101" pitchFamily="2" charset="-122"/>
                <a:ea typeface="宋体" panose="02010600030101010101" pitchFamily="2" charset="-122"/>
              </a:rPr>
              <a:t>SYSCFG</a:t>
            </a:r>
            <a:r>
              <a:rPr lang="zh-CN" altLang="en-US" sz="2400" dirty="0">
                <a:latin typeface="宋体" panose="02010600030101010101" pitchFamily="2" charset="-122"/>
                <a:ea typeface="宋体" panose="02010600030101010101" pitchFamily="2" charset="-122"/>
              </a:rPr>
              <a:t>中安排有</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个</a:t>
            </a:r>
            <a:r>
              <a:rPr lang="en-US" altLang="zh-CN" sz="2400" dirty="0">
                <a:solidFill>
                  <a:srgbClr val="FFFF00"/>
                </a:solidFill>
                <a:latin typeface="宋体" panose="02010600030101010101" pitchFamily="2" charset="-122"/>
                <a:ea typeface="宋体" panose="02010600030101010101" pitchFamily="2" charset="-122"/>
              </a:rPr>
              <a:t>PINMUX</a:t>
            </a:r>
            <a:r>
              <a:rPr lang="zh-CN" altLang="en-US" sz="2400" dirty="0">
                <a:solidFill>
                  <a:srgbClr val="FFFF00"/>
                </a:solidFill>
                <a:latin typeface="宋体" panose="02010600030101010101" pitchFamily="2" charset="-122"/>
                <a:ea typeface="宋体" panose="02010600030101010101" pitchFamily="2" charset="-122"/>
              </a:rPr>
              <a:t>寄存器</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PINMUX0 ~ PINMUX19</a:t>
            </a:r>
            <a:r>
              <a:rPr lang="zh-CN" altLang="en-US" sz="2400" dirty="0">
                <a:latin typeface="宋体" panose="02010600030101010101" pitchFamily="2" charset="-122"/>
                <a:ea typeface="宋体" panose="02010600030101010101" pitchFamily="2" charset="-122"/>
              </a:rPr>
              <a:t>，每个寄存器可配置</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个引脚的功能，最多可配置</a:t>
            </a:r>
            <a:r>
              <a:rPr lang="en-US" altLang="zh-CN" sz="2400" dirty="0">
                <a:latin typeface="宋体" panose="02010600030101010101" pitchFamily="2" charset="-122"/>
                <a:ea typeface="宋体" panose="02010600030101010101" pitchFamily="2" charset="-122"/>
              </a:rPr>
              <a:t>160</a:t>
            </a:r>
            <a:r>
              <a:rPr lang="zh-CN" altLang="en-US" sz="2400" dirty="0">
                <a:latin typeface="宋体" panose="02010600030101010101" pitchFamily="2" charset="-122"/>
                <a:ea typeface="宋体" panose="02010600030101010101" pitchFamily="2" charset="-122"/>
              </a:rPr>
              <a:t>个引脚。</a:t>
            </a:r>
          </a:p>
        </p:txBody>
      </p:sp>
    </p:spTree>
    <p:extLst>
      <p:ext uri="{BB962C8B-B14F-4D97-AF65-F5344CB8AC3E}">
        <p14:creationId xmlns:p14="http://schemas.microsoft.com/office/powerpoint/2010/main" val="3792495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0195" y="79375"/>
            <a:ext cx="8191500" cy="46037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C6748</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GPIO</a:t>
            </a:r>
            <a:r>
              <a:rPr lang="zh-CN" altLang="en-US" sz="2400" dirty="0">
                <a:latin typeface="微软雅黑" panose="020B0503020204020204" pitchFamily="34" charset="-122"/>
                <a:ea typeface="微软雅黑" panose="020B0503020204020204" pitchFamily="34" charset="-122"/>
              </a:rPr>
              <a:t>相关的引脚复用寄存器</a:t>
            </a:r>
            <a:endParaRPr lang="en-US" altLang="zh-CN" sz="2400" dirty="0">
              <a:latin typeface="微软雅黑" panose="020B0503020204020204" pitchFamily="34" charset="-122"/>
              <a:ea typeface="微软雅黑" panose="020B0503020204020204" pitchFamily="34" charset="-122"/>
            </a:endParaRPr>
          </a:p>
        </p:txBody>
      </p:sp>
      <p:graphicFrame>
        <p:nvGraphicFramePr>
          <p:cNvPr id="3" name="表格 2"/>
          <p:cNvGraphicFramePr/>
          <p:nvPr>
            <p:extLst>
              <p:ext uri="{D42A27DB-BD31-4B8C-83A1-F6EECF244321}">
                <p14:modId xmlns:p14="http://schemas.microsoft.com/office/powerpoint/2010/main" val="2081672747"/>
              </p:ext>
            </p:extLst>
          </p:nvPr>
        </p:nvGraphicFramePr>
        <p:xfrm>
          <a:off x="1486535" y="61023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a:solidFill>
                            <a:schemeClr val="bg1"/>
                          </a:solidFill>
                        </a:rPr>
                        <a:t>GP0[8]</a:t>
                      </a:r>
                    </a:p>
                  </a:txBody>
                  <a:tcPr>
                    <a:solidFill>
                      <a:srgbClr val="00B050"/>
                    </a:solidFill>
                  </a:tcPr>
                </a:tc>
                <a:tc>
                  <a:txBody>
                    <a:bodyPr/>
                    <a:lstStyle/>
                    <a:p>
                      <a:pPr>
                        <a:buNone/>
                      </a:pPr>
                      <a:r>
                        <a:rPr lang="en-US" altLang="zh-CN" sz="1600">
                          <a:solidFill>
                            <a:schemeClr val="bg1"/>
                          </a:solidFill>
                          <a:sym typeface="+mn-ea"/>
                        </a:rPr>
                        <a:t>GP0[9]</a:t>
                      </a:r>
                    </a:p>
                  </a:txBody>
                  <a:tcPr>
                    <a:solidFill>
                      <a:srgbClr val="00B050"/>
                    </a:solidFill>
                  </a:tcPr>
                </a:tc>
                <a:tc>
                  <a:txBody>
                    <a:bodyPr/>
                    <a:lstStyle/>
                    <a:p>
                      <a:pPr>
                        <a:buNone/>
                      </a:pPr>
                      <a:r>
                        <a:rPr lang="en-US" altLang="zh-CN" sz="1600" dirty="0">
                          <a:solidFill>
                            <a:schemeClr val="bg1"/>
                          </a:solidFill>
                          <a:sym typeface="+mn-ea"/>
                        </a:rPr>
                        <a:t>GP0[10]</a:t>
                      </a:r>
                    </a:p>
                  </a:txBody>
                  <a:tcPr>
                    <a:solidFill>
                      <a:srgbClr val="00B050"/>
                    </a:solidFill>
                  </a:tcPr>
                </a:tc>
                <a:tc>
                  <a:txBody>
                    <a:bodyPr/>
                    <a:lstStyle/>
                    <a:p>
                      <a:pPr>
                        <a:buNone/>
                      </a:pPr>
                      <a:r>
                        <a:rPr lang="en-US" altLang="zh-CN" sz="1600">
                          <a:solidFill>
                            <a:schemeClr val="bg1"/>
                          </a:solidFill>
                          <a:sym typeface="+mn-ea"/>
                        </a:rPr>
                        <a:t>GP0[11]</a:t>
                      </a:r>
                    </a:p>
                  </a:txBody>
                  <a:tcPr>
                    <a:solidFill>
                      <a:srgbClr val="00B050"/>
                    </a:solidFill>
                  </a:tcPr>
                </a:tc>
                <a:tc>
                  <a:txBody>
                    <a:bodyPr/>
                    <a:lstStyle/>
                    <a:p>
                      <a:pPr>
                        <a:buNone/>
                      </a:pPr>
                      <a:r>
                        <a:rPr lang="en-US" altLang="zh-CN" sz="1600">
                          <a:solidFill>
                            <a:schemeClr val="bg1"/>
                          </a:solidFill>
                          <a:sym typeface="+mn-ea"/>
                        </a:rPr>
                        <a:t>GP0[12]</a:t>
                      </a:r>
                    </a:p>
                  </a:txBody>
                  <a:tcPr>
                    <a:solidFill>
                      <a:srgbClr val="00B050"/>
                    </a:solidFill>
                  </a:tcPr>
                </a:tc>
                <a:tc>
                  <a:txBody>
                    <a:bodyPr/>
                    <a:lstStyle/>
                    <a:p>
                      <a:pPr>
                        <a:buNone/>
                      </a:pPr>
                      <a:r>
                        <a:rPr lang="en-US" altLang="zh-CN" sz="1600" dirty="0">
                          <a:solidFill>
                            <a:schemeClr val="bg1"/>
                          </a:solidFill>
                          <a:sym typeface="+mn-ea"/>
                        </a:rPr>
                        <a:t>GP0[13]</a:t>
                      </a:r>
                    </a:p>
                  </a:txBody>
                  <a:tcPr>
                    <a:solidFill>
                      <a:srgbClr val="00B050"/>
                    </a:solidFill>
                  </a:tcPr>
                </a:tc>
                <a:tc>
                  <a:txBody>
                    <a:bodyPr/>
                    <a:lstStyle/>
                    <a:p>
                      <a:pPr>
                        <a:buNone/>
                      </a:pPr>
                      <a:r>
                        <a:rPr lang="en-US" altLang="zh-CN" sz="1600">
                          <a:solidFill>
                            <a:schemeClr val="bg1"/>
                          </a:solidFill>
                          <a:sym typeface="+mn-ea"/>
                        </a:rPr>
                        <a:t>GP0[14]</a:t>
                      </a:r>
                    </a:p>
                  </a:txBody>
                  <a:tcPr>
                    <a:solidFill>
                      <a:srgbClr val="00B050"/>
                    </a:solidFill>
                  </a:tcPr>
                </a:tc>
                <a:tc>
                  <a:txBody>
                    <a:bodyPr/>
                    <a:lstStyle/>
                    <a:p>
                      <a:pPr>
                        <a:buNone/>
                      </a:pPr>
                      <a:r>
                        <a:rPr lang="en-US" altLang="zh-CN" sz="1600" dirty="0">
                          <a:solidFill>
                            <a:schemeClr val="bg1"/>
                          </a:solidFill>
                          <a:sym typeface="+mn-ea"/>
                        </a:rPr>
                        <a:t>GP0[15]</a:t>
                      </a:r>
                    </a:p>
                  </a:txBody>
                  <a:tcPr>
                    <a:solidFill>
                      <a:srgbClr val="00B050"/>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extLst>
              <p:ext uri="{D42A27DB-BD31-4B8C-83A1-F6EECF244321}">
                <p14:modId xmlns:p14="http://schemas.microsoft.com/office/powerpoint/2010/main" val="1403638526"/>
              </p:ext>
            </p:extLst>
          </p:nvPr>
        </p:nvGraphicFramePr>
        <p:xfrm>
          <a:off x="1486535" y="110680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a:solidFill>
                            <a:schemeClr val="bg1"/>
                          </a:solidFill>
                        </a:rPr>
                        <a:t>GP0[0]</a:t>
                      </a:r>
                    </a:p>
                  </a:txBody>
                  <a:tcPr>
                    <a:solidFill>
                      <a:srgbClr val="00B050"/>
                    </a:solidFill>
                  </a:tcPr>
                </a:tc>
                <a:tc>
                  <a:txBody>
                    <a:bodyPr/>
                    <a:lstStyle/>
                    <a:p>
                      <a:pPr>
                        <a:buNone/>
                      </a:pPr>
                      <a:r>
                        <a:rPr lang="en-US" altLang="zh-CN" sz="1800">
                          <a:solidFill>
                            <a:schemeClr val="bg1"/>
                          </a:solidFill>
                          <a:sym typeface="+mn-ea"/>
                        </a:rPr>
                        <a:t>GP0[1]</a:t>
                      </a:r>
                    </a:p>
                  </a:txBody>
                  <a:tcPr>
                    <a:solidFill>
                      <a:srgbClr val="00B050"/>
                    </a:solidFill>
                  </a:tcPr>
                </a:tc>
                <a:tc>
                  <a:txBody>
                    <a:bodyPr/>
                    <a:lstStyle/>
                    <a:p>
                      <a:pPr>
                        <a:buNone/>
                      </a:pPr>
                      <a:r>
                        <a:rPr lang="en-US" altLang="zh-CN" sz="1800" dirty="0">
                          <a:solidFill>
                            <a:schemeClr val="bg1"/>
                          </a:solidFill>
                          <a:sym typeface="+mn-ea"/>
                        </a:rPr>
                        <a:t>GP0[2]</a:t>
                      </a:r>
                    </a:p>
                  </a:txBody>
                  <a:tcPr>
                    <a:solidFill>
                      <a:srgbClr val="00B050"/>
                    </a:solidFill>
                  </a:tcPr>
                </a:tc>
                <a:tc>
                  <a:txBody>
                    <a:bodyPr/>
                    <a:lstStyle/>
                    <a:p>
                      <a:pPr>
                        <a:buNone/>
                      </a:pPr>
                      <a:r>
                        <a:rPr lang="en-US" altLang="zh-CN" sz="1800">
                          <a:solidFill>
                            <a:schemeClr val="bg1"/>
                          </a:solidFill>
                          <a:sym typeface="+mn-ea"/>
                        </a:rPr>
                        <a:t>GP0[3]</a:t>
                      </a:r>
                    </a:p>
                  </a:txBody>
                  <a:tcPr>
                    <a:solidFill>
                      <a:srgbClr val="00B050"/>
                    </a:solidFill>
                  </a:tcPr>
                </a:tc>
                <a:tc>
                  <a:txBody>
                    <a:bodyPr/>
                    <a:lstStyle/>
                    <a:p>
                      <a:pPr>
                        <a:buNone/>
                      </a:pPr>
                      <a:r>
                        <a:rPr lang="en-US" altLang="zh-CN" sz="1800">
                          <a:solidFill>
                            <a:schemeClr val="bg1"/>
                          </a:solidFill>
                          <a:sym typeface="+mn-ea"/>
                        </a:rPr>
                        <a:t>GP0[4]</a:t>
                      </a:r>
                    </a:p>
                  </a:txBody>
                  <a:tcPr>
                    <a:solidFill>
                      <a:srgbClr val="00B050"/>
                    </a:solidFill>
                  </a:tcPr>
                </a:tc>
                <a:tc>
                  <a:txBody>
                    <a:bodyPr/>
                    <a:lstStyle/>
                    <a:p>
                      <a:pPr>
                        <a:buNone/>
                      </a:pPr>
                      <a:r>
                        <a:rPr lang="en-US" altLang="zh-CN" sz="1800">
                          <a:solidFill>
                            <a:schemeClr val="bg1"/>
                          </a:solidFill>
                          <a:sym typeface="+mn-ea"/>
                        </a:rPr>
                        <a:t>GP0[5]</a:t>
                      </a:r>
                    </a:p>
                  </a:txBody>
                  <a:tcPr>
                    <a:solidFill>
                      <a:srgbClr val="00B050"/>
                    </a:solidFill>
                  </a:tcPr>
                </a:tc>
                <a:tc>
                  <a:txBody>
                    <a:bodyPr/>
                    <a:lstStyle/>
                    <a:p>
                      <a:pPr>
                        <a:buNone/>
                      </a:pPr>
                      <a:r>
                        <a:rPr lang="en-US" altLang="zh-CN" sz="1800">
                          <a:solidFill>
                            <a:schemeClr val="bg1"/>
                          </a:solidFill>
                          <a:sym typeface="+mn-ea"/>
                        </a:rPr>
                        <a:t>GP0[6]</a:t>
                      </a:r>
                    </a:p>
                  </a:txBody>
                  <a:tcPr>
                    <a:solidFill>
                      <a:srgbClr val="00B050"/>
                    </a:solidFill>
                  </a:tcPr>
                </a:tc>
                <a:tc>
                  <a:txBody>
                    <a:bodyPr/>
                    <a:lstStyle/>
                    <a:p>
                      <a:pPr>
                        <a:buNone/>
                      </a:pPr>
                      <a:r>
                        <a:rPr lang="en-US" altLang="zh-CN" sz="1800" dirty="0">
                          <a:solidFill>
                            <a:schemeClr val="bg1"/>
                          </a:solidFill>
                          <a:sym typeface="+mn-ea"/>
                        </a:rPr>
                        <a:t>GP0[7]</a:t>
                      </a:r>
                    </a:p>
                  </a:txBody>
                  <a:tcPr>
                    <a:solidFill>
                      <a:srgbClr val="00B050"/>
                    </a:solidFill>
                  </a:tcPr>
                </a:tc>
                <a:extLst>
                  <a:ext uri="{0D108BD9-81ED-4DB2-BD59-A6C34878D82A}">
                    <a16:rowId xmlns:a16="http://schemas.microsoft.com/office/drawing/2014/main" val="10000"/>
                  </a:ext>
                </a:extLst>
              </a:tr>
            </a:tbl>
          </a:graphicData>
        </a:graphic>
      </p:graphicFrame>
      <p:graphicFrame>
        <p:nvGraphicFramePr>
          <p:cNvPr id="5" name="表格 4"/>
          <p:cNvGraphicFramePr/>
          <p:nvPr>
            <p:extLst>
              <p:ext uri="{D42A27DB-BD31-4B8C-83A1-F6EECF244321}">
                <p14:modId xmlns:p14="http://schemas.microsoft.com/office/powerpoint/2010/main" val="4072434313"/>
              </p:ext>
            </p:extLst>
          </p:nvPr>
        </p:nvGraphicFramePr>
        <p:xfrm>
          <a:off x="1486535" y="1733550"/>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dirty="0">
                          <a:solidFill>
                            <a:schemeClr val="bg1"/>
                          </a:solidFill>
                        </a:rPr>
                        <a:t>GP8[7]</a:t>
                      </a:r>
                    </a:p>
                  </a:txBody>
                  <a:tcPr>
                    <a:solidFill>
                      <a:srgbClr val="FF0000"/>
                    </a:solidFill>
                  </a:tcPr>
                </a:tc>
                <a:tc>
                  <a:txBody>
                    <a:bodyPr/>
                    <a:lstStyle/>
                    <a:p>
                      <a:pPr>
                        <a:buNone/>
                      </a:pPr>
                      <a:r>
                        <a:rPr lang="en-US" altLang="zh-CN" sz="1600" dirty="0">
                          <a:solidFill>
                            <a:schemeClr val="bg1"/>
                          </a:solidFill>
                          <a:sym typeface="+mn-ea"/>
                        </a:rPr>
                        <a:t>GP1[9]</a:t>
                      </a:r>
                    </a:p>
                  </a:txBody>
                  <a:tcPr>
                    <a:solidFill>
                      <a:srgbClr val="0070C0"/>
                    </a:solidFill>
                  </a:tcPr>
                </a:tc>
                <a:tc>
                  <a:txBody>
                    <a:bodyPr/>
                    <a:lstStyle/>
                    <a:p>
                      <a:pPr>
                        <a:buNone/>
                      </a:pPr>
                      <a:r>
                        <a:rPr lang="en-US" altLang="zh-CN" sz="1600" dirty="0">
                          <a:solidFill>
                            <a:schemeClr val="bg1"/>
                          </a:solidFill>
                          <a:sym typeface="+mn-ea"/>
                        </a:rPr>
                        <a:t>GP1[10]</a:t>
                      </a:r>
                    </a:p>
                  </a:txBody>
                  <a:tcPr>
                    <a:solidFill>
                      <a:srgbClr val="0070C0"/>
                    </a:solidFill>
                  </a:tcPr>
                </a:tc>
                <a:tc>
                  <a:txBody>
                    <a:bodyPr/>
                    <a:lstStyle/>
                    <a:p>
                      <a:pPr>
                        <a:buNone/>
                      </a:pPr>
                      <a:r>
                        <a:rPr lang="en-US" altLang="zh-CN" sz="1600" dirty="0">
                          <a:solidFill>
                            <a:schemeClr val="bg1"/>
                          </a:solidFill>
                          <a:sym typeface="+mn-ea"/>
                        </a:rPr>
                        <a:t>GP1[11]</a:t>
                      </a:r>
                    </a:p>
                  </a:txBody>
                  <a:tcPr>
                    <a:solidFill>
                      <a:srgbClr val="0070C0"/>
                    </a:solidFill>
                  </a:tcPr>
                </a:tc>
                <a:tc>
                  <a:txBody>
                    <a:bodyPr/>
                    <a:lstStyle/>
                    <a:p>
                      <a:pPr>
                        <a:buNone/>
                      </a:pPr>
                      <a:r>
                        <a:rPr lang="en-US" altLang="zh-CN" sz="1600" dirty="0">
                          <a:solidFill>
                            <a:schemeClr val="bg1"/>
                          </a:solidFill>
                          <a:sym typeface="+mn-ea"/>
                        </a:rPr>
                        <a:t>GP1[12]</a:t>
                      </a:r>
                    </a:p>
                  </a:txBody>
                  <a:tcPr>
                    <a:solidFill>
                      <a:srgbClr val="0070C0"/>
                    </a:solidFill>
                  </a:tcPr>
                </a:tc>
                <a:tc>
                  <a:txBody>
                    <a:bodyPr/>
                    <a:lstStyle/>
                    <a:p>
                      <a:pPr>
                        <a:buNone/>
                      </a:pPr>
                      <a:r>
                        <a:rPr lang="en-US" altLang="zh-CN" sz="1600" dirty="0">
                          <a:solidFill>
                            <a:schemeClr val="bg1"/>
                          </a:solidFill>
                          <a:sym typeface="+mn-ea"/>
                        </a:rPr>
                        <a:t>GP1[13]</a:t>
                      </a:r>
                    </a:p>
                  </a:txBody>
                  <a:tcPr>
                    <a:solidFill>
                      <a:srgbClr val="0070C0"/>
                    </a:solidFill>
                  </a:tcPr>
                </a:tc>
                <a:tc>
                  <a:txBody>
                    <a:bodyPr/>
                    <a:lstStyle/>
                    <a:p>
                      <a:pPr>
                        <a:buNone/>
                      </a:pPr>
                      <a:r>
                        <a:rPr lang="en-US" altLang="zh-CN" sz="1600" dirty="0">
                          <a:solidFill>
                            <a:schemeClr val="bg1"/>
                          </a:solidFill>
                          <a:sym typeface="+mn-ea"/>
                        </a:rPr>
                        <a:t>GP1[14]</a:t>
                      </a:r>
                    </a:p>
                  </a:txBody>
                  <a:tcPr>
                    <a:solidFill>
                      <a:srgbClr val="0070C0"/>
                    </a:solidFill>
                  </a:tcPr>
                </a:tc>
                <a:tc>
                  <a:txBody>
                    <a:bodyPr/>
                    <a:lstStyle/>
                    <a:p>
                      <a:pPr>
                        <a:buNone/>
                      </a:pPr>
                      <a:r>
                        <a:rPr lang="en-US" altLang="zh-CN" sz="1600" dirty="0">
                          <a:solidFill>
                            <a:schemeClr val="bg1"/>
                          </a:solidFill>
                          <a:sym typeface="+mn-ea"/>
                        </a:rPr>
                        <a:t>GP1[15]</a:t>
                      </a:r>
                    </a:p>
                  </a:txBody>
                  <a:tcPr>
                    <a:solidFill>
                      <a:srgbClr val="0070C0"/>
                    </a:solidFill>
                  </a:tcPr>
                </a:tc>
                <a:extLst>
                  <a:ext uri="{0D108BD9-81ED-4DB2-BD59-A6C34878D82A}">
                    <a16:rowId xmlns:a16="http://schemas.microsoft.com/office/drawing/2014/main" val="10000"/>
                  </a:ext>
                </a:extLst>
              </a:tr>
            </a:tbl>
          </a:graphicData>
        </a:graphic>
      </p:graphicFrame>
      <p:graphicFrame>
        <p:nvGraphicFramePr>
          <p:cNvPr id="6" name="表格 5"/>
          <p:cNvGraphicFramePr/>
          <p:nvPr>
            <p:extLst>
              <p:ext uri="{D42A27DB-BD31-4B8C-83A1-F6EECF244321}">
                <p14:modId xmlns:p14="http://schemas.microsoft.com/office/powerpoint/2010/main" val="3407336185"/>
              </p:ext>
            </p:extLst>
          </p:nvPr>
        </p:nvGraphicFramePr>
        <p:xfrm>
          <a:off x="1486535" y="228917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dirty="0">
                          <a:solidFill>
                            <a:schemeClr val="bg1"/>
                          </a:solidFill>
                        </a:rPr>
                        <a:t>GP8[1]</a:t>
                      </a:r>
                    </a:p>
                  </a:txBody>
                  <a:tcPr>
                    <a:solidFill>
                      <a:srgbClr val="FF0000"/>
                    </a:solidFill>
                  </a:tcPr>
                </a:tc>
                <a:tc>
                  <a:txBody>
                    <a:bodyPr/>
                    <a:lstStyle/>
                    <a:p>
                      <a:pPr>
                        <a:buNone/>
                      </a:pPr>
                      <a:r>
                        <a:rPr lang="en-US" altLang="zh-CN" sz="1800" dirty="0">
                          <a:solidFill>
                            <a:schemeClr val="bg1"/>
                          </a:solidFill>
                          <a:sym typeface="+mn-ea"/>
                        </a:rPr>
                        <a:t>GP8[2]</a:t>
                      </a:r>
                    </a:p>
                  </a:txBody>
                  <a:tcPr>
                    <a:solidFill>
                      <a:srgbClr val="FF0000"/>
                    </a:solidFill>
                  </a:tcPr>
                </a:tc>
                <a:tc>
                  <a:txBody>
                    <a:bodyPr/>
                    <a:lstStyle/>
                    <a:p>
                      <a:pPr>
                        <a:buNone/>
                      </a:pPr>
                      <a:r>
                        <a:rPr lang="en-US" altLang="zh-CN" sz="1800" dirty="0">
                          <a:solidFill>
                            <a:schemeClr val="bg1"/>
                          </a:solidFill>
                          <a:sym typeface="+mn-ea"/>
                        </a:rPr>
                        <a:t>GP8[3]</a:t>
                      </a:r>
                    </a:p>
                  </a:txBody>
                  <a:tcPr>
                    <a:solidFill>
                      <a:srgbClr val="FF0000"/>
                    </a:solidFill>
                  </a:tcPr>
                </a:tc>
                <a:tc>
                  <a:txBody>
                    <a:bodyPr/>
                    <a:lstStyle/>
                    <a:p>
                      <a:pPr>
                        <a:buNone/>
                      </a:pPr>
                      <a:r>
                        <a:rPr lang="en-US" altLang="zh-CN" sz="1800" dirty="0">
                          <a:solidFill>
                            <a:schemeClr val="bg1"/>
                          </a:solidFill>
                          <a:sym typeface="+mn-ea"/>
                        </a:rPr>
                        <a:t>GP8[4]</a:t>
                      </a:r>
                    </a:p>
                  </a:txBody>
                  <a:tcPr>
                    <a:solidFill>
                      <a:srgbClr val="FF0000"/>
                    </a:solidFill>
                  </a:tcPr>
                </a:tc>
                <a:tc>
                  <a:txBody>
                    <a:bodyPr/>
                    <a:lstStyle/>
                    <a:p>
                      <a:pPr>
                        <a:buNone/>
                      </a:pPr>
                      <a:r>
                        <a:rPr lang="en-US" altLang="zh-CN" sz="1800" dirty="0">
                          <a:solidFill>
                            <a:schemeClr val="bg1"/>
                          </a:solidFill>
                          <a:sym typeface="+mn-ea"/>
                        </a:rPr>
                        <a:t>GP8[5]</a:t>
                      </a:r>
                    </a:p>
                  </a:txBody>
                  <a:tcPr>
                    <a:solidFill>
                      <a:srgbClr val="FF0000"/>
                    </a:solidFill>
                  </a:tcPr>
                </a:tc>
                <a:tc>
                  <a:txBody>
                    <a:bodyPr/>
                    <a:lstStyle/>
                    <a:p>
                      <a:pPr>
                        <a:buNone/>
                      </a:pPr>
                      <a:r>
                        <a:rPr lang="en-US" altLang="zh-CN" sz="1800" dirty="0">
                          <a:solidFill>
                            <a:schemeClr val="bg1"/>
                          </a:solidFill>
                          <a:sym typeface="+mn-ea"/>
                        </a:rPr>
                        <a:t>GP8[6]</a:t>
                      </a:r>
                    </a:p>
                  </a:txBody>
                  <a:tcPr>
                    <a:solidFill>
                      <a:srgbClr val="FF0000"/>
                    </a:solidFill>
                  </a:tcPr>
                </a:tc>
                <a:tc>
                  <a:txBody>
                    <a:bodyPr/>
                    <a:lstStyle/>
                    <a:p>
                      <a:pPr>
                        <a:buNone/>
                      </a:pPr>
                      <a:r>
                        <a:rPr lang="en-US" altLang="zh-CN" sz="1800" dirty="0">
                          <a:solidFill>
                            <a:schemeClr val="bg1"/>
                          </a:solidFill>
                          <a:sym typeface="+mn-ea"/>
                        </a:rPr>
                        <a:t> </a:t>
                      </a:r>
                      <a:endParaRPr lang="zh-CN" altLang="en-US" dirty="0">
                        <a:solidFill>
                          <a:schemeClr val="bg1"/>
                        </a:solidFill>
                      </a:endParaRPr>
                    </a:p>
                  </a:txBody>
                  <a:tcPr>
                    <a:noFill/>
                  </a:tcPr>
                </a:tc>
                <a:tc>
                  <a:txBody>
                    <a:bodyPr/>
                    <a:lstStyle/>
                    <a:p>
                      <a:pPr>
                        <a:buNone/>
                      </a:pPr>
                      <a:r>
                        <a:rPr lang="en-US" altLang="zh-CN" sz="1800" dirty="0">
                          <a:solidFill>
                            <a:schemeClr val="bg1"/>
                          </a:solidFill>
                          <a:sym typeface="+mn-ea"/>
                        </a:rPr>
                        <a:t>GP1[8]</a:t>
                      </a:r>
                    </a:p>
                  </a:txBody>
                  <a:tcPr>
                    <a:solidFill>
                      <a:srgbClr val="0070C0"/>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extLst>
              <p:ext uri="{D42A27DB-BD31-4B8C-83A1-F6EECF244321}">
                <p14:modId xmlns:p14="http://schemas.microsoft.com/office/powerpoint/2010/main" val="520984842"/>
              </p:ext>
            </p:extLst>
          </p:nvPr>
        </p:nvGraphicFramePr>
        <p:xfrm>
          <a:off x="1486535" y="291909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dirty="0">
                          <a:solidFill>
                            <a:schemeClr val="bg1"/>
                          </a:solidFill>
                        </a:rPr>
                        <a:t>GP1[0]</a:t>
                      </a:r>
                    </a:p>
                  </a:txBody>
                  <a:tcPr>
                    <a:solidFill>
                      <a:srgbClr val="0070C0"/>
                    </a:solidFill>
                  </a:tcPr>
                </a:tc>
                <a:tc>
                  <a:txBody>
                    <a:bodyPr/>
                    <a:lstStyle/>
                    <a:p>
                      <a:pPr>
                        <a:buNone/>
                      </a:pPr>
                      <a:r>
                        <a:rPr lang="en-US" altLang="zh-CN" sz="1800">
                          <a:solidFill>
                            <a:schemeClr val="bg1"/>
                          </a:solidFill>
                          <a:sym typeface="+mn-ea"/>
                        </a:rPr>
                        <a:t>GP1[1]</a:t>
                      </a:r>
                    </a:p>
                  </a:txBody>
                  <a:tcPr>
                    <a:solidFill>
                      <a:srgbClr val="0070C0"/>
                    </a:solidFill>
                  </a:tcPr>
                </a:tc>
                <a:tc>
                  <a:txBody>
                    <a:bodyPr/>
                    <a:lstStyle/>
                    <a:p>
                      <a:pPr>
                        <a:buNone/>
                      </a:pPr>
                      <a:r>
                        <a:rPr lang="en-US" altLang="zh-CN" sz="1800">
                          <a:solidFill>
                            <a:schemeClr val="bg1"/>
                          </a:solidFill>
                          <a:sym typeface="+mn-ea"/>
                        </a:rPr>
                        <a:t>GP1[2]</a:t>
                      </a:r>
                    </a:p>
                  </a:txBody>
                  <a:tcPr>
                    <a:solidFill>
                      <a:srgbClr val="0070C0"/>
                    </a:solidFill>
                  </a:tcPr>
                </a:tc>
                <a:tc>
                  <a:txBody>
                    <a:bodyPr/>
                    <a:lstStyle/>
                    <a:p>
                      <a:pPr>
                        <a:buNone/>
                      </a:pPr>
                      <a:r>
                        <a:rPr lang="en-US" altLang="zh-CN" sz="1800">
                          <a:solidFill>
                            <a:schemeClr val="bg1"/>
                          </a:solidFill>
                          <a:sym typeface="+mn-ea"/>
                        </a:rPr>
                        <a:t>GP1[3]</a:t>
                      </a:r>
                    </a:p>
                  </a:txBody>
                  <a:tcPr>
                    <a:solidFill>
                      <a:srgbClr val="0070C0"/>
                    </a:solidFill>
                  </a:tcPr>
                </a:tc>
                <a:tc>
                  <a:txBody>
                    <a:bodyPr/>
                    <a:lstStyle/>
                    <a:p>
                      <a:pPr>
                        <a:buNone/>
                      </a:pPr>
                      <a:r>
                        <a:rPr lang="en-US" altLang="zh-CN" sz="1800">
                          <a:solidFill>
                            <a:schemeClr val="bg1"/>
                          </a:solidFill>
                          <a:sym typeface="+mn-ea"/>
                        </a:rPr>
                        <a:t>GP1[4]</a:t>
                      </a:r>
                    </a:p>
                  </a:txBody>
                  <a:tcPr>
                    <a:solidFill>
                      <a:srgbClr val="0070C0"/>
                    </a:solidFill>
                  </a:tcPr>
                </a:tc>
                <a:tc>
                  <a:txBody>
                    <a:bodyPr/>
                    <a:lstStyle/>
                    <a:p>
                      <a:pPr>
                        <a:buNone/>
                      </a:pPr>
                      <a:r>
                        <a:rPr lang="en-US" altLang="zh-CN" sz="1800">
                          <a:solidFill>
                            <a:schemeClr val="bg1"/>
                          </a:solidFill>
                          <a:sym typeface="+mn-ea"/>
                        </a:rPr>
                        <a:t>GP1[5]</a:t>
                      </a:r>
                    </a:p>
                  </a:txBody>
                  <a:tcPr>
                    <a:solidFill>
                      <a:srgbClr val="0070C0"/>
                    </a:solidFill>
                  </a:tcPr>
                </a:tc>
                <a:tc>
                  <a:txBody>
                    <a:bodyPr/>
                    <a:lstStyle/>
                    <a:p>
                      <a:pPr>
                        <a:buNone/>
                      </a:pPr>
                      <a:r>
                        <a:rPr lang="en-US" altLang="zh-CN" sz="1800">
                          <a:solidFill>
                            <a:schemeClr val="bg1"/>
                          </a:solidFill>
                          <a:sym typeface="+mn-ea"/>
                        </a:rPr>
                        <a:t>GP1[6]</a:t>
                      </a:r>
                    </a:p>
                  </a:txBody>
                  <a:tcPr>
                    <a:solidFill>
                      <a:srgbClr val="0070C0"/>
                    </a:solidFill>
                  </a:tcPr>
                </a:tc>
                <a:tc>
                  <a:txBody>
                    <a:bodyPr/>
                    <a:lstStyle/>
                    <a:p>
                      <a:pPr>
                        <a:buNone/>
                      </a:pPr>
                      <a:r>
                        <a:rPr lang="en-US" altLang="zh-CN" sz="1800" dirty="0">
                          <a:solidFill>
                            <a:schemeClr val="bg1"/>
                          </a:solidFill>
                          <a:sym typeface="+mn-ea"/>
                        </a:rPr>
                        <a:t>GP1[7]</a:t>
                      </a:r>
                    </a:p>
                  </a:txBody>
                  <a:tcPr>
                    <a:solidFill>
                      <a:srgbClr val="0070C0"/>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extLst>
              <p:ext uri="{D42A27DB-BD31-4B8C-83A1-F6EECF244321}">
                <p14:modId xmlns:p14="http://schemas.microsoft.com/office/powerpoint/2010/main" val="3699583619"/>
              </p:ext>
            </p:extLst>
          </p:nvPr>
        </p:nvGraphicFramePr>
        <p:xfrm>
          <a:off x="1486535" y="352742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a:solidFill>
                            <a:schemeClr val="bg1"/>
                          </a:solidFill>
                        </a:rPr>
                        <a:t>GP2[8]</a:t>
                      </a:r>
                    </a:p>
                  </a:txBody>
                  <a:tcPr>
                    <a:solidFill>
                      <a:srgbClr val="7030A0"/>
                    </a:solidFill>
                  </a:tcPr>
                </a:tc>
                <a:tc>
                  <a:txBody>
                    <a:bodyPr/>
                    <a:lstStyle/>
                    <a:p>
                      <a:pPr>
                        <a:buNone/>
                      </a:pPr>
                      <a:r>
                        <a:rPr lang="en-US" altLang="zh-CN" sz="1600">
                          <a:solidFill>
                            <a:schemeClr val="bg1"/>
                          </a:solidFill>
                          <a:sym typeface="+mn-ea"/>
                        </a:rPr>
                        <a:t>GP2[9]</a:t>
                      </a:r>
                    </a:p>
                  </a:txBody>
                  <a:tcPr>
                    <a:solidFill>
                      <a:srgbClr val="7030A0"/>
                    </a:solidFill>
                  </a:tcPr>
                </a:tc>
                <a:tc>
                  <a:txBody>
                    <a:bodyPr/>
                    <a:lstStyle/>
                    <a:p>
                      <a:pPr>
                        <a:buNone/>
                      </a:pPr>
                      <a:r>
                        <a:rPr lang="en-US" altLang="zh-CN" sz="1600" dirty="0">
                          <a:solidFill>
                            <a:schemeClr val="bg1"/>
                          </a:solidFill>
                          <a:sym typeface="+mn-ea"/>
                        </a:rPr>
                        <a:t>GP2[10]</a:t>
                      </a:r>
                    </a:p>
                  </a:txBody>
                  <a:tcPr>
                    <a:solidFill>
                      <a:srgbClr val="7030A0"/>
                    </a:solidFill>
                  </a:tcPr>
                </a:tc>
                <a:tc>
                  <a:txBody>
                    <a:bodyPr/>
                    <a:lstStyle/>
                    <a:p>
                      <a:pPr>
                        <a:buNone/>
                      </a:pPr>
                      <a:r>
                        <a:rPr lang="en-US" altLang="zh-CN" sz="1600">
                          <a:solidFill>
                            <a:schemeClr val="bg1"/>
                          </a:solidFill>
                          <a:sym typeface="+mn-ea"/>
                        </a:rPr>
                        <a:t>GP2[11]</a:t>
                      </a:r>
                    </a:p>
                  </a:txBody>
                  <a:tcPr>
                    <a:solidFill>
                      <a:srgbClr val="7030A0"/>
                    </a:solidFill>
                  </a:tcPr>
                </a:tc>
                <a:tc>
                  <a:txBody>
                    <a:bodyPr/>
                    <a:lstStyle/>
                    <a:p>
                      <a:pPr>
                        <a:buNone/>
                      </a:pPr>
                      <a:r>
                        <a:rPr lang="en-US" altLang="zh-CN" sz="1600">
                          <a:solidFill>
                            <a:schemeClr val="bg1"/>
                          </a:solidFill>
                          <a:sym typeface="+mn-ea"/>
                        </a:rPr>
                        <a:t>GP2[12]</a:t>
                      </a:r>
                    </a:p>
                  </a:txBody>
                  <a:tcPr>
                    <a:solidFill>
                      <a:srgbClr val="7030A0"/>
                    </a:solidFill>
                  </a:tcPr>
                </a:tc>
                <a:tc>
                  <a:txBody>
                    <a:bodyPr/>
                    <a:lstStyle/>
                    <a:p>
                      <a:pPr>
                        <a:buNone/>
                      </a:pPr>
                      <a:r>
                        <a:rPr lang="en-US" altLang="zh-CN" sz="1600">
                          <a:solidFill>
                            <a:schemeClr val="bg1"/>
                          </a:solidFill>
                          <a:sym typeface="+mn-ea"/>
                        </a:rPr>
                        <a:t>GP2[13]</a:t>
                      </a:r>
                    </a:p>
                  </a:txBody>
                  <a:tcPr>
                    <a:solidFill>
                      <a:srgbClr val="7030A0"/>
                    </a:solidFill>
                  </a:tcPr>
                </a:tc>
                <a:tc>
                  <a:txBody>
                    <a:bodyPr/>
                    <a:lstStyle/>
                    <a:p>
                      <a:pPr>
                        <a:buNone/>
                      </a:pPr>
                      <a:r>
                        <a:rPr lang="en-US" altLang="zh-CN" sz="1600">
                          <a:solidFill>
                            <a:schemeClr val="bg1"/>
                          </a:solidFill>
                          <a:sym typeface="+mn-ea"/>
                        </a:rPr>
                        <a:t>GP2[14]</a:t>
                      </a:r>
                    </a:p>
                  </a:txBody>
                  <a:tcPr>
                    <a:solidFill>
                      <a:srgbClr val="7030A0"/>
                    </a:solidFill>
                  </a:tcPr>
                </a:tc>
                <a:tc>
                  <a:txBody>
                    <a:bodyPr/>
                    <a:lstStyle/>
                    <a:p>
                      <a:pPr>
                        <a:buNone/>
                      </a:pPr>
                      <a:r>
                        <a:rPr lang="en-US" altLang="zh-CN" sz="1600" dirty="0">
                          <a:solidFill>
                            <a:schemeClr val="bg1"/>
                          </a:solidFill>
                          <a:sym typeface="+mn-ea"/>
                        </a:rPr>
                        <a:t>GP2[15]</a:t>
                      </a:r>
                    </a:p>
                  </a:txBody>
                  <a:tcPr>
                    <a:solidFill>
                      <a:srgbClr val="7030A0"/>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138430" y="643255"/>
            <a:ext cx="1348105" cy="368300"/>
          </a:xfrm>
          <a:prstGeom prst="rect">
            <a:avLst/>
          </a:prstGeom>
          <a:noFill/>
        </p:spPr>
        <p:txBody>
          <a:bodyPr wrap="square" rtlCol="0">
            <a:spAutoFit/>
          </a:bodyPr>
          <a:lstStyle/>
          <a:p>
            <a:r>
              <a:rPr lang="en-US" altLang="zh-CN" dirty="0"/>
              <a:t>PINMUX0:</a:t>
            </a:r>
          </a:p>
        </p:txBody>
      </p:sp>
      <p:sp>
        <p:nvSpPr>
          <p:cNvPr id="10" name="文本框 9"/>
          <p:cNvSpPr txBox="1"/>
          <p:nvPr/>
        </p:nvSpPr>
        <p:spPr>
          <a:xfrm>
            <a:off x="138430" y="1106805"/>
            <a:ext cx="1348105" cy="368300"/>
          </a:xfrm>
          <a:prstGeom prst="rect">
            <a:avLst/>
          </a:prstGeom>
          <a:noFill/>
        </p:spPr>
        <p:txBody>
          <a:bodyPr wrap="square" rtlCol="0">
            <a:spAutoFit/>
          </a:bodyPr>
          <a:lstStyle/>
          <a:p>
            <a:r>
              <a:rPr lang="en-US" altLang="zh-CN" dirty="0"/>
              <a:t>PINMUX1:</a:t>
            </a:r>
          </a:p>
        </p:txBody>
      </p:sp>
      <p:sp>
        <p:nvSpPr>
          <p:cNvPr id="11" name="文本框 10"/>
          <p:cNvSpPr txBox="1"/>
          <p:nvPr/>
        </p:nvSpPr>
        <p:spPr>
          <a:xfrm>
            <a:off x="138430" y="1682115"/>
            <a:ext cx="1348105" cy="369332"/>
          </a:xfrm>
          <a:prstGeom prst="rect">
            <a:avLst/>
          </a:prstGeom>
          <a:noFill/>
        </p:spPr>
        <p:txBody>
          <a:bodyPr wrap="square" rtlCol="0">
            <a:spAutoFit/>
          </a:bodyPr>
          <a:lstStyle/>
          <a:p>
            <a:r>
              <a:rPr lang="en-US" altLang="zh-CN" dirty="0"/>
              <a:t>PINMUX2:</a:t>
            </a:r>
          </a:p>
        </p:txBody>
      </p:sp>
      <p:sp>
        <p:nvSpPr>
          <p:cNvPr id="12" name="文本框 11"/>
          <p:cNvSpPr txBox="1"/>
          <p:nvPr/>
        </p:nvSpPr>
        <p:spPr>
          <a:xfrm>
            <a:off x="138430" y="2289175"/>
            <a:ext cx="1348105" cy="368300"/>
          </a:xfrm>
          <a:prstGeom prst="rect">
            <a:avLst/>
          </a:prstGeom>
          <a:noFill/>
        </p:spPr>
        <p:txBody>
          <a:bodyPr wrap="square" rtlCol="0">
            <a:spAutoFit/>
          </a:bodyPr>
          <a:lstStyle/>
          <a:p>
            <a:r>
              <a:rPr lang="en-US" altLang="zh-CN" dirty="0"/>
              <a:t>PINMUX3:</a:t>
            </a:r>
          </a:p>
        </p:txBody>
      </p:sp>
      <p:sp>
        <p:nvSpPr>
          <p:cNvPr id="13" name="文本框 12"/>
          <p:cNvSpPr txBox="1"/>
          <p:nvPr/>
        </p:nvSpPr>
        <p:spPr>
          <a:xfrm>
            <a:off x="138430" y="2919095"/>
            <a:ext cx="1348105" cy="368300"/>
          </a:xfrm>
          <a:prstGeom prst="rect">
            <a:avLst/>
          </a:prstGeom>
          <a:noFill/>
        </p:spPr>
        <p:txBody>
          <a:bodyPr wrap="square" rtlCol="0">
            <a:spAutoFit/>
          </a:bodyPr>
          <a:lstStyle/>
          <a:p>
            <a:r>
              <a:rPr lang="en-US" altLang="zh-CN" dirty="0"/>
              <a:t>PINMUX4:</a:t>
            </a:r>
          </a:p>
        </p:txBody>
      </p:sp>
      <p:sp>
        <p:nvSpPr>
          <p:cNvPr id="14" name="文本框 13"/>
          <p:cNvSpPr txBox="1"/>
          <p:nvPr/>
        </p:nvSpPr>
        <p:spPr>
          <a:xfrm>
            <a:off x="138430" y="3559810"/>
            <a:ext cx="1348105" cy="368300"/>
          </a:xfrm>
          <a:prstGeom prst="rect">
            <a:avLst/>
          </a:prstGeom>
          <a:noFill/>
        </p:spPr>
        <p:txBody>
          <a:bodyPr wrap="square" rtlCol="0">
            <a:spAutoFit/>
          </a:bodyPr>
          <a:lstStyle/>
          <a:p>
            <a:r>
              <a:rPr lang="en-US" altLang="zh-CN" dirty="0"/>
              <a:t>PINMUX5:</a:t>
            </a:r>
          </a:p>
        </p:txBody>
      </p:sp>
      <p:graphicFrame>
        <p:nvGraphicFramePr>
          <p:cNvPr id="15" name="表格 14"/>
          <p:cNvGraphicFramePr/>
          <p:nvPr>
            <p:extLst>
              <p:ext uri="{D42A27DB-BD31-4B8C-83A1-F6EECF244321}">
                <p14:modId xmlns:p14="http://schemas.microsoft.com/office/powerpoint/2010/main" val="2317715880"/>
              </p:ext>
            </p:extLst>
          </p:nvPr>
        </p:nvGraphicFramePr>
        <p:xfrm>
          <a:off x="1486535" y="404685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a:solidFill>
                            <a:schemeClr val="bg1"/>
                          </a:solidFill>
                        </a:rPr>
                        <a:t>GP2[0]</a:t>
                      </a:r>
                    </a:p>
                  </a:txBody>
                  <a:tcPr>
                    <a:solidFill>
                      <a:srgbClr val="7030A0"/>
                    </a:solidFill>
                  </a:tcPr>
                </a:tc>
                <a:tc>
                  <a:txBody>
                    <a:bodyPr/>
                    <a:lstStyle/>
                    <a:p>
                      <a:pPr>
                        <a:buNone/>
                      </a:pPr>
                      <a:r>
                        <a:rPr lang="en-US" altLang="zh-CN" sz="1800">
                          <a:solidFill>
                            <a:schemeClr val="bg1"/>
                          </a:solidFill>
                          <a:sym typeface="+mn-ea"/>
                        </a:rPr>
                        <a:t>GP2[1]</a:t>
                      </a:r>
                    </a:p>
                  </a:txBody>
                  <a:tcPr>
                    <a:solidFill>
                      <a:srgbClr val="7030A0"/>
                    </a:solidFill>
                  </a:tcPr>
                </a:tc>
                <a:tc>
                  <a:txBody>
                    <a:bodyPr/>
                    <a:lstStyle/>
                    <a:p>
                      <a:pPr>
                        <a:buNone/>
                      </a:pPr>
                      <a:r>
                        <a:rPr lang="en-US" altLang="zh-CN" sz="1800">
                          <a:solidFill>
                            <a:schemeClr val="bg1"/>
                          </a:solidFill>
                          <a:sym typeface="+mn-ea"/>
                        </a:rPr>
                        <a:t>GP2[2]</a:t>
                      </a:r>
                    </a:p>
                  </a:txBody>
                  <a:tcPr>
                    <a:solidFill>
                      <a:srgbClr val="7030A0"/>
                    </a:solidFill>
                  </a:tcPr>
                </a:tc>
                <a:tc>
                  <a:txBody>
                    <a:bodyPr/>
                    <a:lstStyle/>
                    <a:p>
                      <a:pPr>
                        <a:buNone/>
                      </a:pPr>
                      <a:r>
                        <a:rPr lang="en-US" altLang="zh-CN" sz="1800">
                          <a:solidFill>
                            <a:schemeClr val="bg1"/>
                          </a:solidFill>
                          <a:sym typeface="+mn-ea"/>
                        </a:rPr>
                        <a:t>GP2[3]</a:t>
                      </a:r>
                    </a:p>
                  </a:txBody>
                  <a:tcPr>
                    <a:solidFill>
                      <a:srgbClr val="7030A0"/>
                    </a:solidFill>
                  </a:tcPr>
                </a:tc>
                <a:tc>
                  <a:txBody>
                    <a:bodyPr/>
                    <a:lstStyle/>
                    <a:p>
                      <a:pPr>
                        <a:buNone/>
                      </a:pPr>
                      <a:r>
                        <a:rPr lang="en-US" altLang="zh-CN" sz="1800">
                          <a:solidFill>
                            <a:schemeClr val="bg1"/>
                          </a:solidFill>
                          <a:sym typeface="+mn-ea"/>
                        </a:rPr>
                        <a:t>GP2[4]</a:t>
                      </a:r>
                    </a:p>
                  </a:txBody>
                  <a:tcPr>
                    <a:solidFill>
                      <a:srgbClr val="7030A0"/>
                    </a:solidFill>
                  </a:tcPr>
                </a:tc>
                <a:tc>
                  <a:txBody>
                    <a:bodyPr/>
                    <a:lstStyle/>
                    <a:p>
                      <a:pPr>
                        <a:buNone/>
                      </a:pPr>
                      <a:r>
                        <a:rPr lang="en-US" altLang="zh-CN" sz="1800">
                          <a:solidFill>
                            <a:schemeClr val="bg1"/>
                          </a:solidFill>
                          <a:sym typeface="+mn-ea"/>
                        </a:rPr>
                        <a:t>GP2[5]</a:t>
                      </a:r>
                    </a:p>
                  </a:txBody>
                  <a:tcPr>
                    <a:solidFill>
                      <a:srgbClr val="7030A0"/>
                    </a:solidFill>
                  </a:tcPr>
                </a:tc>
                <a:tc>
                  <a:txBody>
                    <a:bodyPr/>
                    <a:lstStyle/>
                    <a:p>
                      <a:pPr>
                        <a:buNone/>
                      </a:pPr>
                      <a:r>
                        <a:rPr lang="en-US" altLang="zh-CN" sz="1800">
                          <a:solidFill>
                            <a:schemeClr val="bg1"/>
                          </a:solidFill>
                          <a:sym typeface="+mn-ea"/>
                        </a:rPr>
                        <a:t>GP2[6]</a:t>
                      </a:r>
                    </a:p>
                  </a:txBody>
                  <a:tcPr>
                    <a:solidFill>
                      <a:srgbClr val="7030A0"/>
                    </a:solidFill>
                  </a:tcPr>
                </a:tc>
                <a:tc>
                  <a:txBody>
                    <a:bodyPr/>
                    <a:lstStyle/>
                    <a:p>
                      <a:pPr>
                        <a:buNone/>
                      </a:pPr>
                      <a:r>
                        <a:rPr lang="en-US" altLang="zh-CN" sz="1800" dirty="0">
                          <a:solidFill>
                            <a:schemeClr val="bg1"/>
                          </a:solidFill>
                          <a:sym typeface="+mn-ea"/>
                        </a:rPr>
                        <a:t>GP2[7]</a:t>
                      </a:r>
                    </a:p>
                  </a:txBody>
                  <a:tcPr>
                    <a:solidFill>
                      <a:srgbClr val="7030A0"/>
                    </a:solidFill>
                  </a:tcPr>
                </a:tc>
                <a:extLst>
                  <a:ext uri="{0D108BD9-81ED-4DB2-BD59-A6C34878D82A}">
                    <a16:rowId xmlns:a16="http://schemas.microsoft.com/office/drawing/2014/main" val="10000"/>
                  </a:ext>
                </a:extLst>
              </a:tr>
            </a:tbl>
          </a:graphicData>
        </a:graphic>
      </p:graphicFrame>
      <p:graphicFrame>
        <p:nvGraphicFramePr>
          <p:cNvPr id="16" name="表格 15"/>
          <p:cNvGraphicFramePr/>
          <p:nvPr>
            <p:extLst>
              <p:ext uri="{D42A27DB-BD31-4B8C-83A1-F6EECF244321}">
                <p14:modId xmlns:p14="http://schemas.microsoft.com/office/powerpoint/2010/main" val="2901903225"/>
              </p:ext>
            </p:extLst>
          </p:nvPr>
        </p:nvGraphicFramePr>
        <p:xfrm>
          <a:off x="1486535" y="465518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a:solidFill>
                            <a:schemeClr val="bg1"/>
                          </a:solidFill>
                        </a:rPr>
                        <a:t>GP3[8]</a:t>
                      </a:r>
                    </a:p>
                  </a:txBody>
                  <a:tcPr>
                    <a:solidFill>
                      <a:schemeClr val="accent6">
                        <a:lumMod val="75000"/>
                      </a:schemeClr>
                    </a:solidFill>
                  </a:tcPr>
                </a:tc>
                <a:tc>
                  <a:txBody>
                    <a:bodyPr/>
                    <a:lstStyle/>
                    <a:p>
                      <a:pPr>
                        <a:buNone/>
                      </a:pPr>
                      <a:r>
                        <a:rPr lang="en-US" altLang="zh-CN" sz="1600" dirty="0">
                          <a:solidFill>
                            <a:schemeClr val="bg1"/>
                          </a:solidFill>
                          <a:sym typeface="+mn-ea"/>
                        </a:rPr>
                        <a:t>GP3[9]</a:t>
                      </a:r>
                    </a:p>
                  </a:txBody>
                  <a:tcPr>
                    <a:solidFill>
                      <a:schemeClr val="accent6">
                        <a:lumMod val="75000"/>
                      </a:schemeClr>
                    </a:solidFill>
                  </a:tcPr>
                </a:tc>
                <a:tc>
                  <a:txBody>
                    <a:bodyPr/>
                    <a:lstStyle/>
                    <a:p>
                      <a:pPr>
                        <a:buNone/>
                      </a:pPr>
                      <a:r>
                        <a:rPr lang="en-US" altLang="zh-CN" sz="1600">
                          <a:solidFill>
                            <a:schemeClr val="bg1"/>
                          </a:solidFill>
                          <a:sym typeface="+mn-ea"/>
                        </a:rPr>
                        <a:t>GP3[10]</a:t>
                      </a:r>
                    </a:p>
                  </a:txBody>
                  <a:tcPr>
                    <a:solidFill>
                      <a:schemeClr val="accent6">
                        <a:lumMod val="75000"/>
                      </a:schemeClr>
                    </a:solidFill>
                  </a:tcPr>
                </a:tc>
                <a:tc>
                  <a:txBody>
                    <a:bodyPr/>
                    <a:lstStyle/>
                    <a:p>
                      <a:pPr>
                        <a:buNone/>
                      </a:pPr>
                      <a:r>
                        <a:rPr lang="en-US" altLang="zh-CN" sz="1600">
                          <a:solidFill>
                            <a:schemeClr val="bg1"/>
                          </a:solidFill>
                          <a:sym typeface="+mn-ea"/>
                        </a:rPr>
                        <a:t>GP3[11]</a:t>
                      </a:r>
                    </a:p>
                  </a:txBody>
                  <a:tcPr>
                    <a:solidFill>
                      <a:schemeClr val="accent6">
                        <a:lumMod val="75000"/>
                      </a:schemeClr>
                    </a:solidFill>
                  </a:tcPr>
                </a:tc>
                <a:tc>
                  <a:txBody>
                    <a:bodyPr/>
                    <a:lstStyle/>
                    <a:p>
                      <a:pPr>
                        <a:buNone/>
                      </a:pPr>
                      <a:r>
                        <a:rPr lang="en-US" altLang="zh-CN" sz="1600">
                          <a:solidFill>
                            <a:schemeClr val="bg1"/>
                          </a:solidFill>
                          <a:sym typeface="+mn-ea"/>
                        </a:rPr>
                        <a:t>GP3[12]</a:t>
                      </a:r>
                    </a:p>
                  </a:txBody>
                  <a:tcPr>
                    <a:solidFill>
                      <a:schemeClr val="accent6">
                        <a:lumMod val="75000"/>
                      </a:schemeClr>
                    </a:solidFill>
                  </a:tcPr>
                </a:tc>
                <a:tc>
                  <a:txBody>
                    <a:bodyPr/>
                    <a:lstStyle/>
                    <a:p>
                      <a:pPr>
                        <a:buNone/>
                      </a:pPr>
                      <a:r>
                        <a:rPr lang="en-US" altLang="zh-CN" sz="1600">
                          <a:solidFill>
                            <a:schemeClr val="bg1"/>
                          </a:solidFill>
                          <a:sym typeface="+mn-ea"/>
                        </a:rPr>
                        <a:t>GP3[13]</a:t>
                      </a:r>
                    </a:p>
                  </a:txBody>
                  <a:tcPr>
                    <a:solidFill>
                      <a:schemeClr val="accent6">
                        <a:lumMod val="75000"/>
                      </a:schemeClr>
                    </a:solidFill>
                  </a:tcPr>
                </a:tc>
                <a:tc>
                  <a:txBody>
                    <a:bodyPr/>
                    <a:lstStyle/>
                    <a:p>
                      <a:pPr>
                        <a:buNone/>
                      </a:pPr>
                      <a:r>
                        <a:rPr lang="en-US" altLang="zh-CN" sz="1600">
                          <a:solidFill>
                            <a:schemeClr val="bg1"/>
                          </a:solidFill>
                          <a:sym typeface="+mn-ea"/>
                        </a:rPr>
                        <a:t>GP3[14]</a:t>
                      </a:r>
                    </a:p>
                  </a:txBody>
                  <a:tcPr>
                    <a:solidFill>
                      <a:schemeClr val="accent6">
                        <a:lumMod val="75000"/>
                      </a:schemeClr>
                    </a:solidFill>
                  </a:tcPr>
                </a:tc>
                <a:tc>
                  <a:txBody>
                    <a:bodyPr/>
                    <a:lstStyle/>
                    <a:p>
                      <a:pPr>
                        <a:buNone/>
                      </a:pPr>
                      <a:r>
                        <a:rPr lang="en-US" altLang="zh-CN" sz="1600" dirty="0">
                          <a:solidFill>
                            <a:schemeClr val="bg1"/>
                          </a:solidFill>
                          <a:sym typeface="+mn-ea"/>
                        </a:rPr>
                        <a:t>GP3[15]</a:t>
                      </a:r>
                    </a:p>
                  </a:txBody>
                  <a:tcPr>
                    <a:solidFill>
                      <a:schemeClr val="accent6">
                        <a:lumMod val="75000"/>
                      </a:schemeClr>
                    </a:solidFill>
                  </a:tcPr>
                </a:tc>
                <a:extLst>
                  <a:ext uri="{0D108BD9-81ED-4DB2-BD59-A6C34878D82A}">
                    <a16:rowId xmlns:a16="http://schemas.microsoft.com/office/drawing/2014/main" val="10000"/>
                  </a:ext>
                </a:extLst>
              </a:tr>
            </a:tbl>
          </a:graphicData>
        </a:graphic>
      </p:graphicFrame>
      <p:sp>
        <p:nvSpPr>
          <p:cNvPr id="17" name="文本框 16"/>
          <p:cNvSpPr txBox="1"/>
          <p:nvPr/>
        </p:nvSpPr>
        <p:spPr>
          <a:xfrm>
            <a:off x="138430" y="4046855"/>
            <a:ext cx="1348105" cy="368300"/>
          </a:xfrm>
          <a:prstGeom prst="rect">
            <a:avLst/>
          </a:prstGeom>
          <a:noFill/>
        </p:spPr>
        <p:txBody>
          <a:bodyPr wrap="square" rtlCol="0">
            <a:spAutoFit/>
          </a:bodyPr>
          <a:lstStyle/>
          <a:p>
            <a:r>
              <a:rPr lang="en-US" altLang="zh-CN" dirty="0"/>
              <a:t>PINMUX6:</a:t>
            </a:r>
          </a:p>
        </p:txBody>
      </p:sp>
      <p:sp>
        <p:nvSpPr>
          <p:cNvPr id="18" name="文本框 17"/>
          <p:cNvSpPr txBox="1"/>
          <p:nvPr/>
        </p:nvSpPr>
        <p:spPr>
          <a:xfrm>
            <a:off x="138430" y="4687570"/>
            <a:ext cx="1348105" cy="368300"/>
          </a:xfrm>
          <a:prstGeom prst="rect">
            <a:avLst/>
          </a:prstGeom>
          <a:noFill/>
        </p:spPr>
        <p:txBody>
          <a:bodyPr wrap="square" rtlCol="0">
            <a:spAutoFit/>
          </a:bodyPr>
          <a:lstStyle/>
          <a:p>
            <a:r>
              <a:rPr lang="en-US" altLang="zh-CN" dirty="0"/>
              <a:t>PINMUX7:</a:t>
            </a:r>
          </a:p>
        </p:txBody>
      </p:sp>
      <p:graphicFrame>
        <p:nvGraphicFramePr>
          <p:cNvPr id="19" name="表格 18"/>
          <p:cNvGraphicFramePr/>
          <p:nvPr>
            <p:extLst>
              <p:ext uri="{D42A27DB-BD31-4B8C-83A1-F6EECF244321}">
                <p14:modId xmlns:p14="http://schemas.microsoft.com/office/powerpoint/2010/main" val="4017978148"/>
              </p:ext>
            </p:extLst>
          </p:nvPr>
        </p:nvGraphicFramePr>
        <p:xfrm>
          <a:off x="1486535" y="514286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a:solidFill>
                            <a:schemeClr val="bg1"/>
                          </a:solidFill>
                        </a:rPr>
                        <a:t>GP3[0]</a:t>
                      </a:r>
                    </a:p>
                  </a:txBody>
                  <a:tcPr>
                    <a:solidFill>
                      <a:schemeClr val="accent6">
                        <a:lumMod val="75000"/>
                      </a:schemeClr>
                    </a:solidFill>
                  </a:tcPr>
                </a:tc>
                <a:tc>
                  <a:txBody>
                    <a:bodyPr/>
                    <a:lstStyle/>
                    <a:p>
                      <a:pPr>
                        <a:buNone/>
                      </a:pPr>
                      <a:r>
                        <a:rPr lang="en-US" altLang="zh-CN" sz="1800" dirty="0">
                          <a:solidFill>
                            <a:schemeClr val="bg1"/>
                          </a:solidFill>
                          <a:sym typeface="+mn-ea"/>
                        </a:rPr>
                        <a:t>GP3[1]</a:t>
                      </a:r>
                    </a:p>
                  </a:txBody>
                  <a:tcPr>
                    <a:solidFill>
                      <a:schemeClr val="accent6">
                        <a:lumMod val="75000"/>
                      </a:schemeClr>
                    </a:solidFill>
                  </a:tcPr>
                </a:tc>
                <a:tc>
                  <a:txBody>
                    <a:bodyPr/>
                    <a:lstStyle/>
                    <a:p>
                      <a:pPr>
                        <a:buNone/>
                      </a:pPr>
                      <a:r>
                        <a:rPr lang="en-US" altLang="zh-CN" sz="1800">
                          <a:solidFill>
                            <a:schemeClr val="bg1"/>
                          </a:solidFill>
                          <a:sym typeface="+mn-ea"/>
                        </a:rPr>
                        <a:t>GP3[2]</a:t>
                      </a:r>
                    </a:p>
                  </a:txBody>
                  <a:tcPr>
                    <a:solidFill>
                      <a:schemeClr val="accent6">
                        <a:lumMod val="75000"/>
                      </a:schemeClr>
                    </a:solidFill>
                  </a:tcPr>
                </a:tc>
                <a:tc>
                  <a:txBody>
                    <a:bodyPr/>
                    <a:lstStyle/>
                    <a:p>
                      <a:pPr>
                        <a:buNone/>
                      </a:pPr>
                      <a:r>
                        <a:rPr lang="en-US" altLang="zh-CN" sz="1800">
                          <a:solidFill>
                            <a:schemeClr val="bg1"/>
                          </a:solidFill>
                          <a:sym typeface="+mn-ea"/>
                        </a:rPr>
                        <a:t>GP3[3]</a:t>
                      </a:r>
                    </a:p>
                  </a:txBody>
                  <a:tcPr>
                    <a:solidFill>
                      <a:schemeClr val="accent6">
                        <a:lumMod val="75000"/>
                      </a:schemeClr>
                    </a:solidFill>
                  </a:tcPr>
                </a:tc>
                <a:tc>
                  <a:txBody>
                    <a:bodyPr/>
                    <a:lstStyle/>
                    <a:p>
                      <a:pPr>
                        <a:buNone/>
                      </a:pPr>
                      <a:r>
                        <a:rPr lang="en-US" altLang="zh-CN" sz="1800">
                          <a:solidFill>
                            <a:schemeClr val="bg1"/>
                          </a:solidFill>
                          <a:sym typeface="+mn-ea"/>
                        </a:rPr>
                        <a:t>GP3[4]</a:t>
                      </a:r>
                    </a:p>
                  </a:txBody>
                  <a:tcPr>
                    <a:solidFill>
                      <a:schemeClr val="accent6">
                        <a:lumMod val="75000"/>
                      </a:schemeClr>
                    </a:solidFill>
                  </a:tcPr>
                </a:tc>
                <a:tc>
                  <a:txBody>
                    <a:bodyPr/>
                    <a:lstStyle/>
                    <a:p>
                      <a:pPr>
                        <a:buNone/>
                      </a:pPr>
                      <a:r>
                        <a:rPr lang="en-US" altLang="zh-CN" sz="1800">
                          <a:solidFill>
                            <a:schemeClr val="bg1"/>
                          </a:solidFill>
                          <a:sym typeface="+mn-ea"/>
                        </a:rPr>
                        <a:t>GP3[5]</a:t>
                      </a:r>
                    </a:p>
                  </a:txBody>
                  <a:tcPr>
                    <a:solidFill>
                      <a:schemeClr val="accent6">
                        <a:lumMod val="75000"/>
                      </a:schemeClr>
                    </a:solidFill>
                  </a:tcPr>
                </a:tc>
                <a:tc>
                  <a:txBody>
                    <a:bodyPr/>
                    <a:lstStyle/>
                    <a:p>
                      <a:pPr>
                        <a:buNone/>
                      </a:pPr>
                      <a:r>
                        <a:rPr lang="en-US" altLang="zh-CN" sz="1800">
                          <a:solidFill>
                            <a:schemeClr val="bg1"/>
                          </a:solidFill>
                          <a:sym typeface="+mn-ea"/>
                        </a:rPr>
                        <a:t>GP3[6]</a:t>
                      </a:r>
                    </a:p>
                  </a:txBody>
                  <a:tcPr>
                    <a:solidFill>
                      <a:schemeClr val="accent6">
                        <a:lumMod val="75000"/>
                      </a:schemeClr>
                    </a:solidFill>
                  </a:tcPr>
                </a:tc>
                <a:tc>
                  <a:txBody>
                    <a:bodyPr/>
                    <a:lstStyle/>
                    <a:p>
                      <a:pPr>
                        <a:buNone/>
                      </a:pPr>
                      <a:r>
                        <a:rPr lang="en-US" altLang="zh-CN" sz="1800" dirty="0">
                          <a:solidFill>
                            <a:schemeClr val="bg1"/>
                          </a:solidFill>
                          <a:sym typeface="+mn-ea"/>
                        </a:rPr>
                        <a:t>GP3[7]</a:t>
                      </a:r>
                    </a:p>
                  </a:txBody>
                  <a:tcPr>
                    <a:solidFill>
                      <a:schemeClr val="accent6">
                        <a:lumMod val="75000"/>
                      </a:schemeClr>
                    </a:solidFill>
                  </a:tcPr>
                </a:tc>
                <a:extLst>
                  <a:ext uri="{0D108BD9-81ED-4DB2-BD59-A6C34878D82A}">
                    <a16:rowId xmlns:a16="http://schemas.microsoft.com/office/drawing/2014/main" val="10000"/>
                  </a:ext>
                </a:extLst>
              </a:tr>
            </a:tbl>
          </a:graphicData>
        </a:graphic>
      </p:graphicFrame>
      <p:sp>
        <p:nvSpPr>
          <p:cNvPr id="20" name="文本框 19"/>
          <p:cNvSpPr txBox="1"/>
          <p:nvPr/>
        </p:nvSpPr>
        <p:spPr>
          <a:xfrm>
            <a:off x="138430" y="5142865"/>
            <a:ext cx="1348105" cy="368300"/>
          </a:xfrm>
          <a:prstGeom prst="rect">
            <a:avLst/>
          </a:prstGeom>
          <a:noFill/>
        </p:spPr>
        <p:txBody>
          <a:bodyPr wrap="square" rtlCol="0">
            <a:spAutoFit/>
          </a:bodyPr>
          <a:lstStyle/>
          <a:p>
            <a:r>
              <a:rPr lang="en-US" altLang="zh-CN" dirty="0"/>
              <a:t>PINMUX8:</a:t>
            </a:r>
          </a:p>
        </p:txBody>
      </p:sp>
      <p:graphicFrame>
        <p:nvGraphicFramePr>
          <p:cNvPr id="21" name="表格 20"/>
          <p:cNvGraphicFramePr/>
          <p:nvPr>
            <p:extLst>
              <p:ext uri="{D42A27DB-BD31-4B8C-83A1-F6EECF244321}">
                <p14:modId xmlns:p14="http://schemas.microsoft.com/office/powerpoint/2010/main" val="1413405843"/>
              </p:ext>
            </p:extLst>
          </p:nvPr>
        </p:nvGraphicFramePr>
        <p:xfrm>
          <a:off x="1486535" y="577405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a:solidFill>
                            <a:schemeClr val="bg1"/>
                          </a:solidFill>
                        </a:rPr>
                        <a:t>GP4[8]</a:t>
                      </a:r>
                    </a:p>
                  </a:txBody>
                  <a:tcPr>
                    <a:solidFill>
                      <a:schemeClr val="accent5">
                        <a:lumMod val="60000"/>
                        <a:lumOff val="40000"/>
                      </a:schemeClr>
                    </a:solidFill>
                  </a:tcPr>
                </a:tc>
                <a:tc>
                  <a:txBody>
                    <a:bodyPr/>
                    <a:lstStyle/>
                    <a:p>
                      <a:pPr>
                        <a:buNone/>
                      </a:pPr>
                      <a:r>
                        <a:rPr lang="en-US" altLang="zh-CN" sz="1600" dirty="0">
                          <a:solidFill>
                            <a:schemeClr val="bg1"/>
                          </a:solidFill>
                          <a:sym typeface="+mn-ea"/>
                        </a:rPr>
                        <a:t>GP4[9]</a:t>
                      </a:r>
                    </a:p>
                  </a:txBody>
                  <a:tcPr>
                    <a:solidFill>
                      <a:schemeClr val="accent5">
                        <a:lumMod val="60000"/>
                        <a:lumOff val="40000"/>
                      </a:schemeClr>
                    </a:solidFill>
                  </a:tcPr>
                </a:tc>
                <a:tc>
                  <a:txBody>
                    <a:bodyPr/>
                    <a:lstStyle/>
                    <a:p>
                      <a:pPr>
                        <a:buNone/>
                      </a:pPr>
                      <a:r>
                        <a:rPr lang="en-US" altLang="zh-CN" sz="1600">
                          <a:solidFill>
                            <a:schemeClr val="bg1"/>
                          </a:solidFill>
                          <a:sym typeface="+mn-ea"/>
                        </a:rPr>
                        <a:t>GP4[10]</a:t>
                      </a:r>
                    </a:p>
                  </a:txBody>
                  <a:tcPr>
                    <a:solidFill>
                      <a:schemeClr val="accent5">
                        <a:lumMod val="60000"/>
                        <a:lumOff val="40000"/>
                      </a:schemeClr>
                    </a:solidFill>
                  </a:tcPr>
                </a:tc>
                <a:tc>
                  <a:txBody>
                    <a:bodyPr/>
                    <a:lstStyle/>
                    <a:p>
                      <a:pPr>
                        <a:buNone/>
                      </a:pPr>
                      <a:r>
                        <a:rPr lang="en-US" altLang="zh-CN" sz="1600">
                          <a:solidFill>
                            <a:schemeClr val="bg1"/>
                          </a:solidFill>
                          <a:sym typeface="+mn-ea"/>
                        </a:rPr>
                        <a:t>GP4[11]</a:t>
                      </a:r>
                    </a:p>
                  </a:txBody>
                  <a:tcPr>
                    <a:solidFill>
                      <a:schemeClr val="accent5">
                        <a:lumMod val="60000"/>
                        <a:lumOff val="40000"/>
                      </a:schemeClr>
                    </a:solidFill>
                  </a:tcPr>
                </a:tc>
                <a:tc>
                  <a:txBody>
                    <a:bodyPr/>
                    <a:lstStyle/>
                    <a:p>
                      <a:pPr>
                        <a:buNone/>
                      </a:pPr>
                      <a:r>
                        <a:rPr lang="en-US" altLang="zh-CN" sz="1600">
                          <a:solidFill>
                            <a:schemeClr val="bg1"/>
                          </a:solidFill>
                          <a:sym typeface="+mn-ea"/>
                        </a:rPr>
                        <a:t>GP4[12]</a:t>
                      </a:r>
                    </a:p>
                  </a:txBody>
                  <a:tcPr>
                    <a:solidFill>
                      <a:schemeClr val="accent5">
                        <a:lumMod val="60000"/>
                        <a:lumOff val="40000"/>
                      </a:schemeClr>
                    </a:solidFill>
                  </a:tcPr>
                </a:tc>
                <a:tc>
                  <a:txBody>
                    <a:bodyPr/>
                    <a:lstStyle/>
                    <a:p>
                      <a:pPr>
                        <a:buNone/>
                      </a:pPr>
                      <a:r>
                        <a:rPr lang="en-US" altLang="zh-CN" sz="1600">
                          <a:solidFill>
                            <a:schemeClr val="bg1"/>
                          </a:solidFill>
                          <a:sym typeface="+mn-ea"/>
                        </a:rPr>
                        <a:t>GP4[13]</a:t>
                      </a:r>
                    </a:p>
                  </a:txBody>
                  <a:tcPr>
                    <a:solidFill>
                      <a:schemeClr val="accent5">
                        <a:lumMod val="60000"/>
                        <a:lumOff val="40000"/>
                      </a:schemeClr>
                    </a:solidFill>
                  </a:tcPr>
                </a:tc>
                <a:tc>
                  <a:txBody>
                    <a:bodyPr/>
                    <a:lstStyle/>
                    <a:p>
                      <a:pPr>
                        <a:buNone/>
                      </a:pPr>
                      <a:r>
                        <a:rPr lang="en-US" altLang="zh-CN" sz="1600">
                          <a:solidFill>
                            <a:schemeClr val="bg1"/>
                          </a:solidFill>
                          <a:sym typeface="+mn-ea"/>
                        </a:rPr>
                        <a:t>GP4[14]</a:t>
                      </a:r>
                    </a:p>
                  </a:txBody>
                  <a:tcPr>
                    <a:solidFill>
                      <a:schemeClr val="accent5">
                        <a:lumMod val="60000"/>
                        <a:lumOff val="40000"/>
                      </a:schemeClr>
                    </a:solidFill>
                  </a:tcPr>
                </a:tc>
                <a:tc>
                  <a:txBody>
                    <a:bodyPr/>
                    <a:lstStyle/>
                    <a:p>
                      <a:pPr>
                        <a:buNone/>
                      </a:pPr>
                      <a:r>
                        <a:rPr lang="en-US" altLang="zh-CN" sz="1600" dirty="0">
                          <a:solidFill>
                            <a:schemeClr val="bg1"/>
                          </a:solidFill>
                          <a:sym typeface="+mn-ea"/>
                        </a:rPr>
                        <a:t>GP4[15]</a:t>
                      </a:r>
                    </a:p>
                  </a:txBody>
                  <a:tcPr>
                    <a:solidFill>
                      <a:schemeClr val="accent5">
                        <a:lumMod val="60000"/>
                        <a:lumOff val="40000"/>
                      </a:schemeClr>
                    </a:solidFill>
                  </a:tcPr>
                </a:tc>
                <a:extLst>
                  <a:ext uri="{0D108BD9-81ED-4DB2-BD59-A6C34878D82A}">
                    <a16:rowId xmlns:a16="http://schemas.microsoft.com/office/drawing/2014/main" val="10000"/>
                  </a:ext>
                </a:extLst>
              </a:tr>
            </a:tbl>
          </a:graphicData>
        </a:graphic>
      </p:graphicFrame>
      <p:sp>
        <p:nvSpPr>
          <p:cNvPr id="22" name="文本框 21"/>
          <p:cNvSpPr txBox="1"/>
          <p:nvPr/>
        </p:nvSpPr>
        <p:spPr>
          <a:xfrm>
            <a:off x="138430" y="5806440"/>
            <a:ext cx="1348105" cy="368300"/>
          </a:xfrm>
          <a:prstGeom prst="rect">
            <a:avLst/>
          </a:prstGeom>
          <a:noFill/>
        </p:spPr>
        <p:txBody>
          <a:bodyPr wrap="square" rtlCol="0">
            <a:spAutoFit/>
          </a:bodyPr>
          <a:lstStyle/>
          <a:p>
            <a:r>
              <a:rPr lang="en-US" altLang="zh-CN" dirty="0"/>
              <a:t>PINMUX9:</a:t>
            </a:r>
          </a:p>
        </p:txBody>
      </p:sp>
      <p:graphicFrame>
        <p:nvGraphicFramePr>
          <p:cNvPr id="23" name="表格 22"/>
          <p:cNvGraphicFramePr/>
          <p:nvPr>
            <p:extLst>
              <p:ext uri="{D42A27DB-BD31-4B8C-83A1-F6EECF244321}">
                <p14:modId xmlns:p14="http://schemas.microsoft.com/office/powerpoint/2010/main" val="105327537"/>
              </p:ext>
            </p:extLst>
          </p:nvPr>
        </p:nvGraphicFramePr>
        <p:xfrm>
          <a:off x="1486535" y="626173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a:solidFill>
                            <a:schemeClr val="bg1"/>
                          </a:solidFill>
                        </a:rPr>
                        <a:t>GP4[0]</a:t>
                      </a:r>
                    </a:p>
                  </a:txBody>
                  <a:tcPr>
                    <a:solidFill>
                      <a:schemeClr val="accent5">
                        <a:lumMod val="60000"/>
                        <a:lumOff val="40000"/>
                      </a:schemeClr>
                    </a:solidFill>
                  </a:tcPr>
                </a:tc>
                <a:tc>
                  <a:txBody>
                    <a:bodyPr/>
                    <a:lstStyle/>
                    <a:p>
                      <a:pPr>
                        <a:buNone/>
                      </a:pPr>
                      <a:r>
                        <a:rPr lang="en-US" altLang="zh-CN" sz="1800">
                          <a:solidFill>
                            <a:schemeClr val="bg1"/>
                          </a:solidFill>
                          <a:sym typeface="+mn-ea"/>
                        </a:rPr>
                        <a:t>GP4[1]</a:t>
                      </a:r>
                    </a:p>
                  </a:txBody>
                  <a:tcPr>
                    <a:solidFill>
                      <a:schemeClr val="accent5">
                        <a:lumMod val="60000"/>
                        <a:lumOff val="40000"/>
                      </a:schemeClr>
                    </a:solidFill>
                  </a:tcPr>
                </a:tc>
                <a:tc>
                  <a:txBody>
                    <a:bodyPr/>
                    <a:lstStyle/>
                    <a:p>
                      <a:pPr>
                        <a:buNone/>
                      </a:pPr>
                      <a:r>
                        <a:rPr lang="en-US" altLang="zh-CN" sz="1800">
                          <a:solidFill>
                            <a:schemeClr val="bg1"/>
                          </a:solidFill>
                          <a:sym typeface="+mn-ea"/>
                        </a:rPr>
                        <a:t>GP4[2]</a:t>
                      </a:r>
                    </a:p>
                  </a:txBody>
                  <a:tcPr>
                    <a:solidFill>
                      <a:schemeClr val="accent5">
                        <a:lumMod val="60000"/>
                        <a:lumOff val="40000"/>
                      </a:schemeClr>
                    </a:solidFill>
                  </a:tcPr>
                </a:tc>
                <a:tc>
                  <a:txBody>
                    <a:bodyPr/>
                    <a:lstStyle/>
                    <a:p>
                      <a:pPr>
                        <a:buNone/>
                      </a:pPr>
                      <a:r>
                        <a:rPr lang="en-US" altLang="zh-CN" sz="1800">
                          <a:solidFill>
                            <a:schemeClr val="bg1"/>
                          </a:solidFill>
                          <a:sym typeface="+mn-ea"/>
                        </a:rPr>
                        <a:t>GP4[3]</a:t>
                      </a:r>
                    </a:p>
                  </a:txBody>
                  <a:tcPr>
                    <a:solidFill>
                      <a:schemeClr val="accent5">
                        <a:lumMod val="60000"/>
                        <a:lumOff val="40000"/>
                      </a:schemeClr>
                    </a:solidFill>
                  </a:tcPr>
                </a:tc>
                <a:tc>
                  <a:txBody>
                    <a:bodyPr/>
                    <a:lstStyle/>
                    <a:p>
                      <a:pPr>
                        <a:buNone/>
                      </a:pPr>
                      <a:r>
                        <a:rPr lang="en-US" altLang="zh-CN" sz="1800">
                          <a:solidFill>
                            <a:schemeClr val="bg1"/>
                          </a:solidFill>
                          <a:sym typeface="+mn-ea"/>
                        </a:rPr>
                        <a:t>GP4[4]</a:t>
                      </a:r>
                    </a:p>
                  </a:txBody>
                  <a:tcPr>
                    <a:solidFill>
                      <a:schemeClr val="accent5">
                        <a:lumMod val="60000"/>
                        <a:lumOff val="40000"/>
                      </a:schemeClr>
                    </a:solidFill>
                  </a:tcPr>
                </a:tc>
                <a:tc>
                  <a:txBody>
                    <a:bodyPr/>
                    <a:lstStyle/>
                    <a:p>
                      <a:pPr>
                        <a:buNone/>
                      </a:pPr>
                      <a:r>
                        <a:rPr lang="en-US" altLang="zh-CN" sz="1800">
                          <a:solidFill>
                            <a:schemeClr val="bg1"/>
                          </a:solidFill>
                          <a:sym typeface="+mn-ea"/>
                        </a:rPr>
                        <a:t>GP4[5]</a:t>
                      </a:r>
                    </a:p>
                  </a:txBody>
                  <a:tcPr>
                    <a:solidFill>
                      <a:schemeClr val="accent5">
                        <a:lumMod val="60000"/>
                        <a:lumOff val="40000"/>
                      </a:schemeClr>
                    </a:solidFill>
                  </a:tcPr>
                </a:tc>
                <a:tc>
                  <a:txBody>
                    <a:bodyPr/>
                    <a:lstStyle/>
                    <a:p>
                      <a:pPr>
                        <a:buNone/>
                      </a:pPr>
                      <a:r>
                        <a:rPr lang="en-US" altLang="zh-CN" sz="1800">
                          <a:solidFill>
                            <a:schemeClr val="bg1"/>
                          </a:solidFill>
                          <a:sym typeface="+mn-ea"/>
                        </a:rPr>
                        <a:t>GP4[6]</a:t>
                      </a:r>
                    </a:p>
                  </a:txBody>
                  <a:tcPr>
                    <a:solidFill>
                      <a:schemeClr val="accent5">
                        <a:lumMod val="60000"/>
                        <a:lumOff val="40000"/>
                      </a:schemeClr>
                    </a:solidFill>
                  </a:tcPr>
                </a:tc>
                <a:tc>
                  <a:txBody>
                    <a:bodyPr/>
                    <a:lstStyle/>
                    <a:p>
                      <a:pPr>
                        <a:buNone/>
                      </a:pPr>
                      <a:r>
                        <a:rPr lang="en-US" altLang="zh-CN" sz="1800" dirty="0">
                          <a:solidFill>
                            <a:schemeClr val="bg1"/>
                          </a:solidFill>
                          <a:sym typeface="+mn-ea"/>
                        </a:rPr>
                        <a:t>GP4[7]</a:t>
                      </a:r>
                    </a:p>
                  </a:txBody>
                  <a:tcPr>
                    <a:solidFill>
                      <a:schemeClr val="accent5">
                        <a:lumMod val="60000"/>
                        <a:lumOff val="40000"/>
                      </a:schemeClr>
                    </a:solidFill>
                  </a:tcPr>
                </a:tc>
                <a:extLst>
                  <a:ext uri="{0D108BD9-81ED-4DB2-BD59-A6C34878D82A}">
                    <a16:rowId xmlns:a16="http://schemas.microsoft.com/office/drawing/2014/main" val="10000"/>
                  </a:ext>
                </a:extLst>
              </a:tr>
            </a:tbl>
          </a:graphicData>
        </a:graphic>
      </p:graphicFrame>
      <p:sp>
        <p:nvSpPr>
          <p:cNvPr id="24" name="文本框 23"/>
          <p:cNvSpPr txBox="1"/>
          <p:nvPr/>
        </p:nvSpPr>
        <p:spPr>
          <a:xfrm>
            <a:off x="138430" y="6261735"/>
            <a:ext cx="1611993" cy="368300"/>
          </a:xfrm>
          <a:prstGeom prst="rect">
            <a:avLst/>
          </a:prstGeom>
          <a:noFill/>
        </p:spPr>
        <p:txBody>
          <a:bodyPr wrap="square" rtlCol="0">
            <a:spAutoFit/>
          </a:bodyPr>
          <a:lstStyle/>
          <a:p>
            <a:r>
              <a:rPr lang="en-US" altLang="zh-CN" dirty="0"/>
              <a:t>PINMUX10:</a:t>
            </a:r>
          </a:p>
        </p:txBody>
      </p:sp>
    </p:spTree>
    <p:extLst>
      <p:ext uri="{BB962C8B-B14F-4D97-AF65-F5344CB8AC3E}">
        <p14:creationId xmlns:p14="http://schemas.microsoft.com/office/powerpoint/2010/main" val="35243910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4089248314"/>
              </p:ext>
            </p:extLst>
          </p:nvPr>
        </p:nvGraphicFramePr>
        <p:xfrm>
          <a:off x="1486535" y="61023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a:solidFill>
                            <a:schemeClr val="bg1"/>
                          </a:solidFill>
                        </a:rPr>
                        <a:t>GP5[8]</a:t>
                      </a:r>
                    </a:p>
                  </a:txBody>
                  <a:tcPr>
                    <a:solidFill>
                      <a:schemeClr val="accent2"/>
                    </a:solidFill>
                  </a:tcPr>
                </a:tc>
                <a:tc>
                  <a:txBody>
                    <a:bodyPr/>
                    <a:lstStyle/>
                    <a:p>
                      <a:pPr>
                        <a:buNone/>
                      </a:pPr>
                      <a:r>
                        <a:rPr lang="en-US" altLang="zh-CN" sz="1600" dirty="0">
                          <a:solidFill>
                            <a:schemeClr val="bg1"/>
                          </a:solidFill>
                          <a:sym typeface="+mn-ea"/>
                        </a:rPr>
                        <a:t>GP5[9]</a:t>
                      </a:r>
                    </a:p>
                  </a:txBody>
                  <a:tcPr>
                    <a:solidFill>
                      <a:schemeClr val="accent2"/>
                    </a:solidFill>
                  </a:tcPr>
                </a:tc>
                <a:tc>
                  <a:txBody>
                    <a:bodyPr/>
                    <a:lstStyle/>
                    <a:p>
                      <a:pPr>
                        <a:buNone/>
                      </a:pPr>
                      <a:r>
                        <a:rPr lang="en-US" altLang="zh-CN" sz="1600">
                          <a:solidFill>
                            <a:schemeClr val="bg1"/>
                          </a:solidFill>
                          <a:sym typeface="+mn-ea"/>
                        </a:rPr>
                        <a:t>GP5[10]</a:t>
                      </a:r>
                    </a:p>
                  </a:txBody>
                  <a:tcPr>
                    <a:solidFill>
                      <a:schemeClr val="accent2"/>
                    </a:solidFill>
                  </a:tcPr>
                </a:tc>
                <a:tc>
                  <a:txBody>
                    <a:bodyPr/>
                    <a:lstStyle/>
                    <a:p>
                      <a:pPr>
                        <a:buNone/>
                      </a:pPr>
                      <a:r>
                        <a:rPr lang="en-US" altLang="zh-CN" sz="1600">
                          <a:solidFill>
                            <a:schemeClr val="bg1"/>
                          </a:solidFill>
                          <a:sym typeface="+mn-ea"/>
                        </a:rPr>
                        <a:t>GP5[11]</a:t>
                      </a:r>
                    </a:p>
                  </a:txBody>
                  <a:tcPr>
                    <a:solidFill>
                      <a:schemeClr val="accent2"/>
                    </a:solidFill>
                  </a:tcPr>
                </a:tc>
                <a:tc>
                  <a:txBody>
                    <a:bodyPr/>
                    <a:lstStyle/>
                    <a:p>
                      <a:pPr>
                        <a:buNone/>
                      </a:pPr>
                      <a:r>
                        <a:rPr lang="en-US" altLang="zh-CN" sz="1600">
                          <a:solidFill>
                            <a:schemeClr val="bg1"/>
                          </a:solidFill>
                          <a:sym typeface="+mn-ea"/>
                        </a:rPr>
                        <a:t>GP5[12]</a:t>
                      </a:r>
                    </a:p>
                  </a:txBody>
                  <a:tcPr>
                    <a:solidFill>
                      <a:schemeClr val="accent2"/>
                    </a:solidFill>
                  </a:tcPr>
                </a:tc>
                <a:tc>
                  <a:txBody>
                    <a:bodyPr/>
                    <a:lstStyle/>
                    <a:p>
                      <a:pPr>
                        <a:buNone/>
                      </a:pPr>
                      <a:r>
                        <a:rPr lang="en-US" altLang="zh-CN" sz="1600">
                          <a:solidFill>
                            <a:schemeClr val="bg1"/>
                          </a:solidFill>
                          <a:sym typeface="+mn-ea"/>
                        </a:rPr>
                        <a:t>GP5[13]</a:t>
                      </a:r>
                    </a:p>
                  </a:txBody>
                  <a:tcPr>
                    <a:solidFill>
                      <a:schemeClr val="accent2"/>
                    </a:solidFill>
                  </a:tcPr>
                </a:tc>
                <a:tc>
                  <a:txBody>
                    <a:bodyPr/>
                    <a:lstStyle/>
                    <a:p>
                      <a:pPr>
                        <a:buNone/>
                      </a:pPr>
                      <a:r>
                        <a:rPr lang="en-US" altLang="zh-CN" sz="1600">
                          <a:solidFill>
                            <a:schemeClr val="bg1"/>
                          </a:solidFill>
                          <a:sym typeface="+mn-ea"/>
                        </a:rPr>
                        <a:t>GP5[14]</a:t>
                      </a:r>
                    </a:p>
                  </a:txBody>
                  <a:tcPr>
                    <a:solidFill>
                      <a:schemeClr val="accent2"/>
                    </a:solidFill>
                  </a:tcPr>
                </a:tc>
                <a:tc>
                  <a:txBody>
                    <a:bodyPr/>
                    <a:lstStyle/>
                    <a:p>
                      <a:pPr>
                        <a:buNone/>
                      </a:pPr>
                      <a:r>
                        <a:rPr lang="en-US" altLang="zh-CN" sz="1600" dirty="0">
                          <a:solidFill>
                            <a:schemeClr val="bg1"/>
                          </a:solidFill>
                          <a:sym typeface="+mn-ea"/>
                        </a:rPr>
                        <a:t>GP5[15]</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extLst>
              <p:ext uri="{D42A27DB-BD31-4B8C-83A1-F6EECF244321}">
                <p14:modId xmlns:p14="http://schemas.microsoft.com/office/powerpoint/2010/main" val="1078461677"/>
              </p:ext>
            </p:extLst>
          </p:nvPr>
        </p:nvGraphicFramePr>
        <p:xfrm>
          <a:off x="1486535" y="110680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a:solidFill>
                            <a:schemeClr val="bg1"/>
                          </a:solidFill>
                        </a:rPr>
                        <a:t>GP5[0]</a:t>
                      </a:r>
                    </a:p>
                  </a:txBody>
                  <a:tcPr>
                    <a:solidFill>
                      <a:schemeClr val="accent2"/>
                    </a:solidFill>
                  </a:tcPr>
                </a:tc>
                <a:tc>
                  <a:txBody>
                    <a:bodyPr/>
                    <a:lstStyle/>
                    <a:p>
                      <a:pPr>
                        <a:buNone/>
                      </a:pPr>
                      <a:r>
                        <a:rPr lang="en-US" altLang="zh-CN" sz="1800">
                          <a:solidFill>
                            <a:schemeClr val="bg1"/>
                          </a:solidFill>
                          <a:sym typeface="+mn-ea"/>
                        </a:rPr>
                        <a:t>GP5[1]</a:t>
                      </a:r>
                    </a:p>
                  </a:txBody>
                  <a:tcPr>
                    <a:solidFill>
                      <a:schemeClr val="accent2"/>
                    </a:solidFill>
                  </a:tcPr>
                </a:tc>
                <a:tc>
                  <a:txBody>
                    <a:bodyPr/>
                    <a:lstStyle/>
                    <a:p>
                      <a:pPr>
                        <a:buNone/>
                      </a:pPr>
                      <a:r>
                        <a:rPr lang="en-US" altLang="zh-CN" sz="1800">
                          <a:solidFill>
                            <a:schemeClr val="bg1"/>
                          </a:solidFill>
                          <a:sym typeface="+mn-ea"/>
                        </a:rPr>
                        <a:t>GP5[2]</a:t>
                      </a:r>
                    </a:p>
                  </a:txBody>
                  <a:tcPr>
                    <a:solidFill>
                      <a:schemeClr val="accent2"/>
                    </a:solidFill>
                  </a:tcPr>
                </a:tc>
                <a:tc>
                  <a:txBody>
                    <a:bodyPr/>
                    <a:lstStyle/>
                    <a:p>
                      <a:pPr>
                        <a:buNone/>
                      </a:pPr>
                      <a:r>
                        <a:rPr lang="en-US" altLang="zh-CN" sz="1800">
                          <a:solidFill>
                            <a:schemeClr val="bg1"/>
                          </a:solidFill>
                          <a:sym typeface="+mn-ea"/>
                        </a:rPr>
                        <a:t>GP5[3]</a:t>
                      </a:r>
                    </a:p>
                  </a:txBody>
                  <a:tcPr>
                    <a:solidFill>
                      <a:schemeClr val="accent2"/>
                    </a:solidFill>
                  </a:tcPr>
                </a:tc>
                <a:tc>
                  <a:txBody>
                    <a:bodyPr/>
                    <a:lstStyle/>
                    <a:p>
                      <a:pPr>
                        <a:buNone/>
                      </a:pPr>
                      <a:r>
                        <a:rPr lang="en-US" altLang="zh-CN" sz="1800">
                          <a:solidFill>
                            <a:schemeClr val="bg1"/>
                          </a:solidFill>
                          <a:sym typeface="+mn-ea"/>
                        </a:rPr>
                        <a:t>GP5[4]</a:t>
                      </a:r>
                    </a:p>
                  </a:txBody>
                  <a:tcPr>
                    <a:solidFill>
                      <a:schemeClr val="accent2"/>
                    </a:solidFill>
                  </a:tcPr>
                </a:tc>
                <a:tc>
                  <a:txBody>
                    <a:bodyPr/>
                    <a:lstStyle/>
                    <a:p>
                      <a:pPr>
                        <a:buNone/>
                      </a:pPr>
                      <a:r>
                        <a:rPr lang="en-US" altLang="zh-CN" sz="1800">
                          <a:solidFill>
                            <a:schemeClr val="bg1"/>
                          </a:solidFill>
                          <a:sym typeface="+mn-ea"/>
                        </a:rPr>
                        <a:t>GP5[5]</a:t>
                      </a:r>
                    </a:p>
                  </a:txBody>
                  <a:tcPr>
                    <a:solidFill>
                      <a:schemeClr val="accent2"/>
                    </a:solidFill>
                  </a:tcPr>
                </a:tc>
                <a:tc>
                  <a:txBody>
                    <a:bodyPr/>
                    <a:lstStyle/>
                    <a:p>
                      <a:pPr>
                        <a:buNone/>
                      </a:pPr>
                      <a:r>
                        <a:rPr lang="en-US" altLang="zh-CN" sz="1800">
                          <a:solidFill>
                            <a:schemeClr val="bg1"/>
                          </a:solidFill>
                          <a:sym typeface="+mn-ea"/>
                        </a:rPr>
                        <a:t>GP5[6]</a:t>
                      </a:r>
                    </a:p>
                  </a:txBody>
                  <a:tcPr>
                    <a:solidFill>
                      <a:schemeClr val="accent2"/>
                    </a:solidFill>
                  </a:tcPr>
                </a:tc>
                <a:tc>
                  <a:txBody>
                    <a:bodyPr/>
                    <a:lstStyle/>
                    <a:p>
                      <a:pPr>
                        <a:buNone/>
                      </a:pPr>
                      <a:r>
                        <a:rPr lang="en-US" altLang="zh-CN" sz="1800" dirty="0">
                          <a:solidFill>
                            <a:schemeClr val="bg1"/>
                          </a:solidFill>
                          <a:sym typeface="+mn-ea"/>
                        </a:rPr>
                        <a:t>GP5[7]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extLst>
              <p:ext uri="{D42A27DB-BD31-4B8C-83A1-F6EECF244321}">
                <p14:modId xmlns:p14="http://schemas.microsoft.com/office/powerpoint/2010/main" val="2720206219"/>
              </p:ext>
            </p:extLst>
          </p:nvPr>
        </p:nvGraphicFramePr>
        <p:xfrm>
          <a:off x="1486535" y="1733550"/>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a:solidFill>
                            <a:schemeClr val="bg1"/>
                          </a:solidFill>
                        </a:rPr>
                        <a:t>GP6[8]</a:t>
                      </a:r>
                    </a:p>
                  </a:txBody>
                  <a:tcPr>
                    <a:solidFill>
                      <a:schemeClr val="accent6"/>
                    </a:solidFill>
                  </a:tcPr>
                </a:tc>
                <a:tc>
                  <a:txBody>
                    <a:bodyPr/>
                    <a:lstStyle/>
                    <a:p>
                      <a:pPr>
                        <a:buNone/>
                      </a:pPr>
                      <a:r>
                        <a:rPr lang="en-US" altLang="zh-CN" sz="1600">
                          <a:solidFill>
                            <a:schemeClr val="bg1"/>
                          </a:solidFill>
                          <a:sym typeface="+mn-ea"/>
                        </a:rPr>
                        <a:t>GP6[9]</a:t>
                      </a:r>
                    </a:p>
                  </a:txBody>
                  <a:tcPr>
                    <a:solidFill>
                      <a:schemeClr val="accent6"/>
                    </a:solidFill>
                  </a:tcPr>
                </a:tc>
                <a:tc>
                  <a:txBody>
                    <a:bodyPr/>
                    <a:lstStyle/>
                    <a:p>
                      <a:pPr>
                        <a:buNone/>
                      </a:pPr>
                      <a:r>
                        <a:rPr lang="en-US" altLang="zh-CN" sz="1600">
                          <a:solidFill>
                            <a:schemeClr val="bg1"/>
                          </a:solidFill>
                          <a:sym typeface="+mn-ea"/>
                        </a:rPr>
                        <a:t>GP6[10]</a:t>
                      </a:r>
                    </a:p>
                  </a:txBody>
                  <a:tcPr>
                    <a:solidFill>
                      <a:schemeClr val="accent6"/>
                    </a:solidFill>
                  </a:tcPr>
                </a:tc>
                <a:tc>
                  <a:txBody>
                    <a:bodyPr/>
                    <a:lstStyle/>
                    <a:p>
                      <a:pPr>
                        <a:buNone/>
                      </a:pPr>
                      <a:r>
                        <a:rPr lang="en-US" altLang="zh-CN" sz="1600">
                          <a:solidFill>
                            <a:schemeClr val="bg1"/>
                          </a:solidFill>
                          <a:sym typeface="+mn-ea"/>
                        </a:rPr>
                        <a:t>GP6[11]</a:t>
                      </a:r>
                    </a:p>
                  </a:txBody>
                  <a:tcPr>
                    <a:solidFill>
                      <a:schemeClr val="accent6"/>
                    </a:solidFill>
                  </a:tcPr>
                </a:tc>
                <a:tc>
                  <a:txBody>
                    <a:bodyPr/>
                    <a:lstStyle/>
                    <a:p>
                      <a:pPr>
                        <a:buNone/>
                      </a:pPr>
                      <a:r>
                        <a:rPr lang="en-US" altLang="zh-CN" sz="1600" dirty="0">
                          <a:solidFill>
                            <a:schemeClr val="bg1"/>
                          </a:solidFill>
                          <a:sym typeface="+mn-ea"/>
                        </a:rPr>
                        <a:t>GP6[12]</a:t>
                      </a:r>
                    </a:p>
                  </a:txBody>
                  <a:tcPr>
                    <a:solidFill>
                      <a:schemeClr val="accent6"/>
                    </a:solidFill>
                  </a:tcPr>
                </a:tc>
                <a:tc>
                  <a:txBody>
                    <a:bodyPr/>
                    <a:lstStyle/>
                    <a:p>
                      <a:pPr>
                        <a:buNone/>
                      </a:pPr>
                      <a:r>
                        <a:rPr lang="en-US" altLang="zh-CN" sz="1600" dirty="0">
                          <a:solidFill>
                            <a:schemeClr val="bg1"/>
                          </a:solidFill>
                          <a:sym typeface="+mn-ea"/>
                        </a:rPr>
                        <a:t>GP6[13]</a:t>
                      </a:r>
                    </a:p>
                  </a:txBody>
                  <a:tcPr>
                    <a:solidFill>
                      <a:schemeClr val="accent6"/>
                    </a:solidFill>
                  </a:tcPr>
                </a:tc>
                <a:tc>
                  <a:txBody>
                    <a:bodyPr/>
                    <a:lstStyle/>
                    <a:p>
                      <a:pPr>
                        <a:buNone/>
                      </a:pPr>
                      <a:r>
                        <a:rPr lang="en-US" altLang="zh-CN" sz="1600">
                          <a:solidFill>
                            <a:schemeClr val="bg1"/>
                          </a:solidFill>
                          <a:sym typeface="+mn-ea"/>
                        </a:rPr>
                        <a:t>GP6[14]</a:t>
                      </a:r>
                    </a:p>
                  </a:txBody>
                  <a:tcPr>
                    <a:solidFill>
                      <a:schemeClr val="accent6"/>
                    </a:solidFill>
                  </a:tcPr>
                </a:tc>
                <a:tc>
                  <a:txBody>
                    <a:bodyPr/>
                    <a:lstStyle/>
                    <a:p>
                      <a:pPr>
                        <a:buNone/>
                      </a:pPr>
                      <a:r>
                        <a:rPr lang="en-US" altLang="zh-CN" sz="1600" dirty="0">
                          <a:solidFill>
                            <a:schemeClr val="bg1"/>
                          </a:solidFill>
                          <a:sym typeface="+mn-ea"/>
                        </a:rPr>
                        <a:t>GP6[15]</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5" name="表格 4"/>
          <p:cNvGraphicFramePr/>
          <p:nvPr>
            <p:extLst>
              <p:ext uri="{D42A27DB-BD31-4B8C-83A1-F6EECF244321}">
                <p14:modId xmlns:p14="http://schemas.microsoft.com/office/powerpoint/2010/main" val="1211129551"/>
              </p:ext>
            </p:extLst>
          </p:nvPr>
        </p:nvGraphicFramePr>
        <p:xfrm>
          <a:off x="1486535" y="228917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dirty="0">
                          <a:solidFill>
                            <a:schemeClr val="bg1"/>
                          </a:solidFill>
                        </a:rPr>
                        <a:t> </a:t>
                      </a:r>
                      <a:endParaRPr lang="zh-CN" altLang="en-US" dirty="0">
                        <a:solidFill>
                          <a:schemeClr val="bg1"/>
                        </a:solidFill>
                      </a:endParaRPr>
                    </a:p>
                  </a:txBody>
                  <a:tcPr>
                    <a:noFill/>
                  </a:tcPr>
                </a:tc>
                <a:tc>
                  <a:txBody>
                    <a:bodyPr/>
                    <a:lstStyle/>
                    <a:p>
                      <a:pPr>
                        <a:buNone/>
                      </a:pPr>
                      <a:r>
                        <a:rPr lang="en-US" altLang="zh-CN" sz="1800" dirty="0">
                          <a:solidFill>
                            <a:schemeClr val="bg1"/>
                          </a:solidFill>
                          <a:sym typeface="+mn-ea"/>
                        </a:rPr>
                        <a:t> </a:t>
                      </a:r>
                      <a:endParaRPr lang="zh-CN" altLang="en-US" dirty="0">
                        <a:solidFill>
                          <a:schemeClr val="bg1"/>
                        </a:solidFill>
                      </a:endParaRPr>
                    </a:p>
                  </a:txBody>
                  <a:tcPr>
                    <a:noFill/>
                  </a:tcPr>
                </a:tc>
                <a:tc>
                  <a:txBody>
                    <a:bodyPr/>
                    <a:lstStyle/>
                    <a:p>
                      <a:pPr>
                        <a:buNone/>
                      </a:pPr>
                      <a:r>
                        <a:rPr lang="en-US" altLang="zh-CN" sz="1800" dirty="0">
                          <a:solidFill>
                            <a:schemeClr val="bg1"/>
                          </a:solidFill>
                          <a:sym typeface="+mn-ea"/>
                        </a:rPr>
                        <a:t> </a:t>
                      </a:r>
                      <a:endParaRPr lang="zh-CN" altLang="en-US" dirty="0">
                        <a:solidFill>
                          <a:schemeClr val="bg1"/>
                        </a:solidFill>
                      </a:endParaRPr>
                    </a:p>
                  </a:txBody>
                  <a:tcPr>
                    <a:noFill/>
                  </a:tcPr>
                </a:tc>
                <a:tc>
                  <a:txBody>
                    <a:bodyPr/>
                    <a:lstStyle/>
                    <a:p>
                      <a:pPr>
                        <a:buNone/>
                      </a:pPr>
                      <a:r>
                        <a:rPr lang="en-US" sz="1800" dirty="0">
                          <a:solidFill>
                            <a:schemeClr val="bg1"/>
                          </a:solidFill>
                          <a:sym typeface="+mn-ea"/>
                        </a:rPr>
                        <a:t> </a:t>
                      </a:r>
                      <a:endParaRPr lang="en-US" dirty="0">
                        <a:solidFill>
                          <a:schemeClr val="bg1"/>
                        </a:solidFill>
                      </a:endParaRPr>
                    </a:p>
                  </a:txBody>
                  <a:tcPr>
                    <a:noFill/>
                  </a:tcPr>
                </a:tc>
                <a:tc>
                  <a:txBody>
                    <a:bodyPr/>
                    <a:lstStyle/>
                    <a:p>
                      <a:pPr>
                        <a:buNone/>
                      </a:pPr>
                      <a:r>
                        <a:rPr lang="en-US" altLang="zh-CN" sz="1800" dirty="0">
                          <a:solidFill>
                            <a:schemeClr val="bg1"/>
                          </a:solidFill>
                          <a:sym typeface="+mn-ea"/>
                        </a:rPr>
                        <a:t> </a:t>
                      </a:r>
                      <a:endParaRPr lang="zh-CN" altLang="en-US" dirty="0">
                        <a:solidFill>
                          <a:schemeClr val="bg1"/>
                        </a:solidFill>
                      </a:endParaRPr>
                    </a:p>
                  </a:txBody>
                  <a:tcPr>
                    <a:noFill/>
                  </a:tcPr>
                </a:tc>
                <a:tc>
                  <a:txBody>
                    <a:bodyPr/>
                    <a:lstStyle/>
                    <a:p>
                      <a:pPr>
                        <a:buNone/>
                      </a:pPr>
                      <a:r>
                        <a:rPr lang="en-US" altLang="zh-CN" sz="1800" dirty="0">
                          <a:solidFill>
                            <a:schemeClr val="bg1"/>
                          </a:solidFill>
                          <a:sym typeface="+mn-ea"/>
                        </a:rPr>
                        <a:t> </a:t>
                      </a:r>
                      <a:endParaRPr lang="zh-CN" altLang="en-US" dirty="0">
                        <a:solidFill>
                          <a:schemeClr val="bg1"/>
                        </a:solidFill>
                      </a:endParaRPr>
                    </a:p>
                  </a:txBody>
                  <a:tcPr>
                    <a:noFill/>
                  </a:tcPr>
                </a:tc>
                <a:tc>
                  <a:txBody>
                    <a:bodyPr/>
                    <a:lstStyle/>
                    <a:p>
                      <a:pPr>
                        <a:buNone/>
                      </a:pPr>
                      <a:r>
                        <a:rPr lang="en-US" altLang="zh-CN" sz="1800" dirty="0">
                          <a:solidFill>
                            <a:schemeClr val="bg1"/>
                          </a:solidFill>
                          <a:sym typeface="+mn-ea"/>
                        </a:rPr>
                        <a:t> </a:t>
                      </a:r>
                      <a:r>
                        <a:rPr lang="en-US" altLang="zh-CN" sz="1800" dirty="0" smtClean="0">
                          <a:solidFill>
                            <a:schemeClr val="bg1"/>
                          </a:solidFill>
                          <a:sym typeface="+mn-ea"/>
                        </a:rPr>
                        <a:t>P6[6</a:t>
                      </a:r>
                      <a:r>
                        <a:rPr lang="en-US" altLang="zh-CN" sz="1800" dirty="0">
                          <a:solidFill>
                            <a:schemeClr val="bg1"/>
                          </a:solidFill>
                          <a:sym typeface="+mn-ea"/>
                        </a:rPr>
                        <a:t>]</a:t>
                      </a:r>
                    </a:p>
                  </a:txBody>
                  <a:tcPr>
                    <a:solidFill>
                      <a:schemeClr val="accent6"/>
                    </a:solidFill>
                  </a:tcPr>
                </a:tc>
                <a:tc>
                  <a:txBody>
                    <a:bodyPr/>
                    <a:lstStyle/>
                    <a:p>
                      <a:pPr>
                        <a:buNone/>
                      </a:pPr>
                      <a:r>
                        <a:rPr lang="en-US" altLang="zh-CN" sz="1800" dirty="0">
                          <a:solidFill>
                            <a:schemeClr val="bg1"/>
                          </a:solidFill>
                          <a:sym typeface="+mn-ea"/>
                        </a:rPr>
                        <a:t>GP6[7]</a:t>
                      </a:r>
                    </a:p>
                  </a:txBody>
                  <a:tcPr>
                    <a:solidFill>
                      <a:schemeClr val="accent6"/>
                    </a:solidFill>
                  </a:tcPr>
                </a:tc>
                <a:extLst>
                  <a:ext uri="{0D108BD9-81ED-4DB2-BD59-A6C34878D82A}">
                    <a16:rowId xmlns:a16="http://schemas.microsoft.com/office/drawing/2014/main" val="10000"/>
                  </a:ext>
                </a:extLst>
              </a:tr>
            </a:tbl>
          </a:graphicData>
        </a:graphic>
      </p:graphicFrame>
      <p:graphicFrame>
        <p:nvGraphicFramePr>
          <p:cNvPr id="6" name="表格 5"/>
          <p:cNvGraphicFramePr/>
          <p:nvPr>
            <p:extLst>
              <p:ext uri="{D42A27DB-BD31-4B8C-83A1-F6EECF244321}">
                <p14:modId xmlns:p14="http://schemas.microsoft.com/office/powerpoint/2010/main" val="1976030475"/>
              </p:ext>
            </p:extLst>
          </p:nvPr>
        </p:nvGraphicFramePr>
        <p:xfrm>
          <a:off x="1486535" y="291909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dirty="0">
                          <a:solidFill>
                            <a:schemeClr val="bg1"/>
                          </a:solidFill>
                        </a:rPr>
                        <a:t> </a:t>
                      </a:r>
                    </a:p>
                  </a:txBody>
                  <a:tcPr>
                    <a:noFill/>
                  </a:tcPr>
                </a:tc>
                <a:tc>
                  <a:txBody>
                    <a:bodyPr/>
                    <a:lstStyle/>
                    <a:p>
                      <a:pPr>
                        <a:buNone/>
                      </a:pPr>
                      <a:r>
                        <a:rPr lang="en-US" altLang="zh-CN" sz="1800" dirty="0">
                          <a:solidFill>
                            <a:schemeClr val="bg1"/>
                          </a:solidFill>
                          <a:sym typeface="+mn-ea"/>
                        </a:rPr>
                        <a:t> </a:t>
                      </a:r>
                    </a:p>
                  </a:txBody>
                  <a:tcPr>
                    <a:noFill/>
                  </a:tcPr>
                </a:tc>
                <a:tc>
                  <a:txBody>
                    <a:bodyPr/>
                    <a:lstStyle/>
                    <a:p>
                      <a:pPr>
                        <a:buNone/>
                      </a:pPr>
                      <a:r>
                        <a:rPr lang="en-US" altLang="zh-CN" sz="1800" dirty="0">
                          <a:solidFill>
                            <a:schemeClr val="bg1"/>
                          </a:solidFill>
                          <a:sym typeface="+mn-ea"/>
                        </a:rPr>
                        <a:t> </a:t>
                      </a:r>
                    </a:p>
                  </a:txBody>
                  <a:tcPr>
                    <a:noFill/>
                  </a:tcPr>
                </a:tc>
                <a:tc>
                  <a:txBody>
                    <a:bodyPr/>
                    <a:lstStyle/>
                    <a:p>
                      <a:pPr>
                        <a:buNone/>
                      </a:pPr>
                      <a:r>
                        <a:rPr lang="en-US" altLang="zh-CN" sz="1800" dirty="0">
                          <a:solidFill>
                            <a:schemeClr val="bg1"/>
                          </a:solidFill>
                          <a:sym typeface="+mn-ea"/>
                        </a:rPr>
                        <a:t> </a:t>
                      </a:r>
                    </a:p>
                  </a:txBody>
                  <a:tcPr>
                    <a:noFill/>
                  </a:tcPr>
                </a:tc>
                <a:tc>
                  <a:txBody>
                    <a:bodyPr/>
                    <a:lstStyle/>
                    <a:p>
                      <a:pPr>
                        <a:buNone/>
                      </a:pPr>
                      <a:r>
                        <a:rPr lang="en-US" altLang="zh-CN" sz="1800" dirty="0">
                          <a:solidFill>
                            <a:schemeClr val="bg1"/>
                          </a:solidFill>
                          <a:sym typeface="+mn-ea"/>
                        </a:rPr>
                        <a:t> </a:t>
                      </a:r>
                    </a:p>
                  </a:txBody>
                  <a:tcPr>
                    <a:noFill/>
                  </a:tcPr>
                </a:tc>
                <a:tc>
                  <a:txBody>
                    <a:bodyPr/>
                    <a:lstStyle/>
                    <a:p>
                      <a:pPr>
                        <a:buNone/>
                      </a:pPr>
                      <a:r>
                        <a:rPr lang="en-US" altLang="zh-CN" sz="1800" dirty="0">
                          <a:solidFill>
                            <a:schemeClr val="bg1"/>
                          </a:solidFill>
                          <a:sym typeface="+mn-ea"/>
                        </a:rPr>
                        <a:t> </a:t>
                      </a:r>
                    </a:p>
                  </a:txBody>
                  <a:tcPr>
                    <a:noFill/>
                  </a:tcPr>
                </a:tc>
                <a:tc>
                  <a:txBody>
                    <a:bodyPr/>
                    <a:lstStyle/>
                    <a:p>
                      <a:pPr>
                        <a:buNone/>
                      </a:pPr>
                      <a:r>
                        <a:rPr lang="en-US" altLang="zh-CN" sz="1800" dirty="0">
                          <a:solidFill>
                            <a:schemeClr val="bg1"/>
                          </a:solidFill>
                          <a:sym typeface="+mn-ea"/>
                        </a:rPr>
                        <a:t> </a:t>
                      </a:r>
                    </a:p>
                  </a:txBody>
                  <a:tcPr>
                    <a:noFill/>
                  </a:tcPr>
                </a:tc>
                <a:tc>
                  <a:txBody>
                    <a:bodyPr/>
                    <a:lstStyle/>
                    <a:p>
                      <a:pPr>
                        <a:buNone/>
                      </a:pPr>
                      <a:r>
                        <a:rPr lang="en-US" altLang="zh-CN" sz="1800" dirty="0">
                          <a:solidFill>
                            <a:schemeClr val="bg1"/>
                          </a:solidFill>
                          <a:sym typeface="+mn-ea"/>
                        </a:rPr>
                        <a:t> </a:t>
                      </a:r>
                    </a:p>
                  </a:txBody>
                  <a:tcPr>
                    <a:noFill/>
                  </a:tcPr>
                </a:tc>
                <a:extLst>
                  <a:ext uri="{0D108BD9-81ED-4DB2-BD59-A6C34878D82A}">
                    <a16:rowId xmlns:a16="http://schemas.microsoft.com/office/drawing/2014/main" val="10000"/>
                  </a:ext>
                </a:extLst>
              </a:tr>
            </a:tbl>
          </a:graphicData>
        </a:graphic>
      </p:graphicFrame>
      <p:graphicFrame>
        <p:nvGraphicFramePr>
          <p:cNvPr id="7" name="表格 6"/>
          <p:cNvGraphicFramePr/>
          <p:nvPr>
            <p:extLst>
              <p:ext uri="{D42A27DB-BD31-4B8C-83A1-F6EECF244321}">
                <p14:modId xmlns:p14="http://schemas.microsoft.com/office/powerpoint/2010/main" val="1060150972"/>
              </p:ext>
            </p:extLst>
          </p:nvPr>
        </p:nvGraphicFramePr>
        <p:xfrm>
          <a:off x="1486535" y="352742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dirty="0">
                          <a:solidFill>
                            <a:schemeClr val="bg1"/>
                          </a:solidFill>
                        </a:rPr>
                        <a:t>GP7[10]</a:t>
                      </a:r>
                    </a:p>
                  </a:txBody>
                  <a:tcPr>
                    <a:solidFill>
                      <a:srgbClr val="92D050"/>
                    </a:solidFill>
                  </a:tcPr>
                </a:tc>
                <a:tc>
                  <a:txBody>
                    <a:bodyPr/>
                    <a:lstStyle/>
                    <a:p>
                      <a:pPr>
                        <a:buNone/>
                      </a:pPr>
                      <a:r>
                        <a:rPr lang="en-US" altLang="zh-CN" sz="1600" dirty="0">
                          <a:solidFill>
                            <a:schemeClr val="bg1"/>
                          </a:solidFill>
                          <a:sym typeface="+mn-ea"/>
                        </a:rPr>
                        <a:t>GP7[11]</a:t>
                      </a:r>
                    </a:p>
                  </a:txBody>
                  <a:tcPr>
                    <a:solidFill>
                      <a:srgbClr val="92D050"/>
                    </a:solidFill>
                  </a:tcPr>
                </a:tc>
                <a:tc>
                  <a:txBody>
                    <a:bodyPr/>
                    <a:lstStyle/>
                    <a:p>
                      <a:pPr>
                        <a:buNone/>
                      </a:pPr>
                      <a:r>
                        <a:rPr lang="en-US" altLang="zh-CN" sz="1600" dirty="0">
                          <a:solidFill>
                            <a:schemeClr val="bg1"/>
                          </a:solidFill>
                          <a:sym typeface="+mn-ea"/>
                        </a:rPr>
                        <a:t>GP7[12]</a:t>
                      </a:r>
                    </a:p>
                  </a:txBody>
                  <a:tcPr>
                    <a:solidFill>
                      <a:srgbClr val="92D050"/>
                    </a:solidFill>
                  </a:tcPr>
                </a:tc>
                <a:tc>
                  <a:txBody>
                    <a:bodyPr/>
                    <a:lstStyle/>
                    <a:p>
                      <a:pPr>
                        <a:buNone/>
                      </a:pPr>
                      <a:r>
                        <a:rPr lang="en-US" altLang="zh-CN" sz="1600" dirty="0">
                          <a:solidFill>
                            <a:schemeClr val="bg1"/>
                          </a:solidFill>
                          <a:sym typeface="+mn-ea"/>
                        </a:rPr>
                        <a:t>GP7[13]</a:t>
                      </a:r>
                    </a:p>
                  </a:txBody>
                  <a:tcPr>
                    <a:solidFill>
                      <a:srgbClr val="92D050"/>
                    </a:solidFill>
                  </a:tcPr>
                </a:tc>
                <a:tc>
                  <a:txBody>
                    <a:bodyPr/>
                    <a:lstStyle/>
                    <a:p>
                      <a:pPr>
                        <a:buNone/>
                      </a:pPr>
                      <a:r>
                        <a:rPr lang="en-US" altLang="zh-CN" sz="1600" dirty="0">
                          <a:solidFill>
                            <a:schemeClr val="bg1"/>
                          </a:solidFill>
                          <a:sym typeface="+mn-ea"/>
                        </a:rPr>
                        <a:t>GP7[14]</a:t>
                      </a:r>
                    </a:p>
                  </a:txBody>
                  <a:tcPr>
                    <a:solidFill>
                      <a:srgbClr val="92D050"/>
                    </a:solidFill>
                  </a:tcPr>
                </a:tc>
                <a:tc>
                  <a:txBody>
                    <a:bodyPr/>
                    <a:lstStyle/>
                    <a:p>
                      <a:pPr>
                        <a:buNone/>
                      </a:pPr>
                      <a:r>
                        <a:rPr lang="en-US" altLang="zh-CN" sz="1600" dirty="0">
                          <a:solidFill>
                            <a:schemeClr val="bg1"/>
                          </a:solidFill>
                          <a:sym typeface="+mn-ea"/>
                        </a:rPr>
                        <a:t>GP7[15]</a:t>
                      </a:r>
                    </a:p>
                  </a:txBody>
                  <a:tcPr>
                    <a:solidFill>
                      <a:srgbClr val="92D050"/>
                    </a:solidFill>
                  </a:tcPr>
                </a:tc>
                <a:tc>
                  <a:txBody>
                    <a:bodyPr/>
                    <a:lstStyle/>
                    <a:p>
                      <a:pPr>
                        <a:buNone/>
                      </a:pPr>
                      <a:r>
                        <a:rPr lang="en-US" altLang="zh-CN" sz="1600" dirty="0">
                          <a:solidFill>
                            <a:schemeClr val="bg1"/>
                          </a:solidFill>
                          <a:sym typeface="+mn-ea"/>
                        </a:rPr>
                        <a:t>GP6[5]</a:t>
                      </a:r>
                    </a:p>
                  </a:txBody>
                  <a:tcPr>
                    <a:solidFill>
                      <a:schemeClr val="accent6"/>
                    </a:solidFill>
                  </a:tcPr>
                </a:tc>
                <a:tc>
                  <a:txBody>
                    <a:bodyPr/>
                    <a:lstStyle/>
                    <a:p>
                      <a:pPr>
                        <a:buNone/>
                      </a:pPr>
                      <a:r>
                        <a:rPr lang="en-US" altLang="zh-CN" sz="1600" dirty="0">
                          <a:solidFill>
                            <a:schemeClr val="bg1"/>
                          </a:solidFill>
                          <a:sym typeface="+mn-ea"/>
                        </a:rPr>
                        <a:t> </a:t>
                      </a:r>
                    </a:p>
                  </a:txBody>
                  <a:tcPr>
                    <a:noFill/>
                  </a:tcPr>
                </a:tc>
                <a:extLst>
                  <a:ext uri="{0D108BD9-81ED-4DB2-BD59-A6C34878D82A}">
                    <a16:rowId xmlns:a16="http://schemas.microsoft.com/office/drawing/2014/main" val="10000"/>
                  </a:ext>
                </a:extLst>
              </a:tr>
            </a:tbl>
          </a:graphicData>
        </a:graphic>
      </p:graphicFrame>
      <p:sp>
        <p:nvSpPr>
          <p:cNvPr id="8" name="文本框 7"/>
          <p:cNvSpPr txBox="1"/>
          <p:nvPr/>
        </p:nvSpPr>
        <p:spPr>
          <a:xfrm>
            <a:off x="26080" y="644843"/>
            <a:ext cx="1572804" cy="368300"/>
          </a:xfrm>
          <a:prstGeom prst="rect">
            <a:avLst/>
          </a:prstGeom>
          <a:noFill/>
        </p:spPr>
        <p:txBody>
          <a:bodyPr wrap="square" rtlCol="0">
            <a:spAutoFit/>
          </a:bodyPr>
          <a:lstStyle/>
          <a:p>
            <a:r>
              <a:rPr lang="en-US" altLang="zh-CN" dirty="0"/>
              <a:t>PINMUX11:</a:t>
            </a:r>
          </a:p>
        </p:txBody>
      </p:sp>
      <p:sp>
        <p:nvSpPr>
          <p:cNvPr id="9" name="文本框 8"/>
          <p:cNvSpPr txBox="1"/>
          <p:nvPr/>
        </p:nvSpPr>
        <p:spPr>
          <a:xfrm>
            <a:off x="26081" y="1106805"/>
            <a:ext cx="1460454" cy="368300"/>
          </a:xfrm>
          <a:prstGeom prst="rect">
            <a:avLst/>
          </a:prstGeom>
          <a:noFill/>
        </p:spPr>
        <p:txBody>
          <a:bodyPr wrap="square" rtlCol="0">
            <a:spAutoFit/>
          </a:bodyPr>
          <a:lstStyle/>
          <a:p>
            <a:r>
              <a:rPr lang="en-US" altLang="zh-CN" dirty="0"/>
              <a:t>PINMUX12:</a:t>
            </a:r>
          </a:p>
        </p:txBody>
      </p:sp>
      <p:sp>
        <p:nvSpPr>
          <p:cNvPr id="10" name="文本框 9"/>
          <p:cNvSpPr txBox="1"/>
          <p:nvPr/>
        </p:nvSpPr>
        <p:spPr>
          <a:xfrm>
            <a:off x="26080" y="1710055"/>
            <a:ext cx="1460454" cy="368300"/>
          </a:xfrm>
          <a:prstGeom prst="rect">
            <a:avLst/>
          </a:prstGeom>
          <a:noFill/>
        </p:spPr>
        <p:txBody>
          <a:bodyPr wrap="square" rtlCol="0">
            <a:spAutoFit/>
          </a:bodyPr>
          <a:lstStyle/>
          <a:p>
            <a:r>
              <a:rPr lang="en-US" altLang="zh-CN" dirty="0"/>
              <a:t>PINMUX13:</a:t>
            </a:r>
          </a:p>
        </p:txBody>
      </p:sp>
      <p:sp>
        <p:nvSpPr>
          <p:cNvPr id="11" name="文本框 10"/>
          <p:cNvSpPr txBox="1"/>
          <p:nvPr/>
        </p:nvSpPr>
        <p:spPr>
          <a:xfrm>
            <a:off x="26080" y="2313305"/>
            <a:ext cx="1460454" cy="368300"/>
          </a:xfrm>
          <a:prstGeom prst="rect">
            <a:avLst/>
          </a:prstGeom>
          <a:noFill/>
        </p:spPr>
        <p:txBody>
          <a:bodyPr wrap="square" rtlCol="0">
            <a:spAutoFit/>
          </a:bodyPr>
          <a:lstStyle/>
          <a:p>
            <a:r>
              <a:rPr lang="en-US" altLang="zh-CN" dirty="0"/>
              <a:t>PINMUX14:</a:t>
            </a:r>
          </a:p>
        </p:txBody>
      </p:sp>
      <p:sp>
        <p:nvSpPr>
          <p:cNvPr id="12" name="文本框 11"/>
          <p:cNvSpPr txBox="1"/>
          <p:nvPr/>
        </p:nvSpPr>
        <p:spPr>
          <a:xfrm>
            <a:off x="26080" y="2892425"/>
            <a:ext cx="1572804" cy="368300"/>
          </a:xfrm>
          <a:prstGeom prst="rect">
            <a:avLst/>
          </a:prstGeom>
          <a:noFill/>
        </p:spPr>
        <p:txBody>
          <a:bodyPr wrap="square" rtlCol="0">
            <a:spAutoFit/>
          </a:bodyPr>
          <a:lstStyle/>
          <a:p>
            <a:r>
              <a:rPr lang="en-US" altLang="zh-CN" dirty="0"/>
              <a:t>PINMUX15:</a:t>
            </a:r>
          </a:p>
        </p:txBody>
      </p:sp>
      <p:sp>
        <p:nvSpPr>
          <p:cNvPr id="13" name="文本框 12"/>
          <p:cNvSpPr txBox="1"/>
          <p:nvPr/>
        </p:nvSpPr>
        <p:spPr>
          <a:xfrm>
            <a:off x="26080" y="3531235"/>
            <a:ext cx="1460454" cy="368300"/>
          </a:xfrm>
          <a:prstGeom prst="rect">
            <a:avLst/>
          </a:prstGeom>
          <a:noFill/>
        </p:spPr>
        <p:txBody>
          <a:bodyPr wrap="square" rtlCol="0">
            <a:spAutoFit/>
          </a:bodyPr>
          <a:lstStyle/>
          <a:p>
            <a:r>
              <a:rPr lang="en-US" altLang="zh-CN" dirty="0"/>
              <a:t>PINMUX16:</a:t>
            </a:r>
          </a:p>
        </p:txBody>
      </p:sp>
      <p:graphicFrame>
        <p:nvGraphicFramePr>
          <p:cNvPr id="14" name="表格 13"/>
          <p:cNvGraphicFramePr/>
          <p:nvPr>
            <p:extLst>
              <p:ext uri="{D42A27DB-BD31-4B8C-83A1-F6EECF244321}">
                <p14:modId xmlns:p14="http://schemas.microsoft.com/office/powerpoint/2010/main" val="1398477253"/>
              </p:ext>
            </p:extLst>
          </p:nvPr>
        </p:nvGraphicFramePr>
        <p:xfrm>
          <a:off x="1486535" y="404685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dirty="0">
                          <a:solidFill>
                            <a:schemeClr val="bg1"/>
                          </a:solidFill>
                        </a:rPr>
                        <a:t>GP7[2]</a:t>
                      </a:r>
                    </a:p>
                  </a:txBody>
                  <a:tcPr>
                    <a:solidFill>
                      <a:srgbClr val="92D050"/>
                    </a:solidFill>
                  </a:tcPr>
                </a:tc>
                <a:tc>
                  <a:txBody>
                    <a:bodyPr/>
                    <a:lstStyle/>
                    <a:p>
                      <a:pPr>
                        <a:buNone/>
                      </a:pPr>
                      <a:r>
                        <a:rPr lang="en-US" altLang="zh-CN" sz="1800" dirty="0">
                          <a:solidFill>
                            <a:schemeClr val="bg1"/>
                          </a:solidFill>
                          <a:sym typeface="+mn-ea"/>
                        </a:rPr>
                        <a:t>GP7[3]</a:t>
                      </a:r>
                    </a:p>
                  </a:txBody>
                  <a:tcPr>
                    <a:solidFill>
                      <a:srgbClr val="92D050"/>
                    </a:solidFill>
                  </a:tcPr>
                </a:tc>
                <a:tc>
                  <a:txBody>
                    <a:bodyPr/>
                    <a:lstStyle/>
                    <a:p>
                      <a:pPr>
                        <a:buNone/>
                      </a:pPr>
                      <a:r>
                        <a:rPr lang="en-US" altLang="zh-CN" sz="1800">
                          <a:solidFill>
                            <a:schemeClr val="bg1"/>
                          </a:solidFill>
                          <a:sym typeface="+mn-ea"/>
                        </a:rPr>
                        <a:t>GP7[4]</a:t>
                      </a:r>
                    </a:p>
                  </a:txBody>
                  <a:tcPr>
                    <a:solidFill>
                      <a:srgbClr val="92D050"/>
                    </a:solidFill>
                  </a:tcPr>
                </a:tc>
                <a:tc>
                  <a:txBody>
                    <a:bodyPr/>
                    <a:lstStyle/>
                    <a:p>
                      <a:pPr>
                        <a:buNone/>
                      </a:pPr>
                      <a:r>
                        <a:rPr lang="en-US" altLang="zh-CN" sz="1800">
                          <a:solidFill>
                            <a:schemeClr val="bg1"/>
                          </a:solidFill>
                          <a:sym typeface="+mn-ea"/>
                        </a:rPr>
                        <a:t>GP7[5]</a:t>
                      </a:r>
                    </a:p>
                  </a:txBody>
                  <a:tcPr>
                    <a:solidFill>
                      <a:srgbClr val="92D050"/>
                    </a:solidFill>
                  </a:tcPr>
                </a:tc>
                <a:tc>
                  <a:txBody>
                    <a:bodyPr/>
                    <a:lstStyle/>
                    <a:p>
                      <a:pPr>
                        <a:buNone/>
                      </a:pPr>
                      <a:r>
                        <a:rPr lang="en-US" altLang="zh-CN" sz="1800">
                          <a:solidFill>
                            <a:schemeClr val="bg1"/>
                          </a:solidFill>
                          <a:sym typeface="+mn-ea"/>
                        </a:rPr>
                        <a:t>GP7[6]</a:t>
                      </a:r>
                    </a:p>
                  </a:txBody>
                  <a:tcPr>
                    <a:solidFill>
                      <a:srgbClr val="92D050"/>
                    </a:solidFill>
                  </a:tcPr>
                </a:tc>
                <a:tc>
                  <a:txBody>
                    <a:bodyPr/>
                    <a:lstStyle/>
                    <a:p>
                      <a:pPr>
                        <a:buNone/>
                      </a:pPr>
                      <a:r>
                        <a:rPr lang="en-US" altLang="zh-CN" sz="1800">
                          <a:solidFill>
                            <a:schemeClr val="bg1"/>
                          </a:solidFill>
                          <a:sym typeface="+mn-ea"/>
                        </a:rPr>
                        <a:t>GP7[7]</a:t>
                      </a:r>
                    </a:p>
                  </a:txBody>
                  <a:tcPr>
                    <a:solidFill>
                      <a:srgbClr val="92D050"/>
                    </a:solidFill>
                  </a:tcPr>
                </a:tc>
                <a:tc>
                  <a:txBody>
                    <a:bodyPr/>
                    <a:lstStyle/>
                    <a:p>
                      <a:pPr>
                        <a:buNone/>
                      </a:pPr>
                      <a:r>
                        <a:rPr lang="en-US" altLang="zh-CN" sz="1800">
                          <a:solidFill>
                            <a:schemeClr val="bg1"/>
                          </a:solidFill>
                          <a:sym typeface="+mn-ea"/>
                        </a:rPr>
                        <a:t>GP7[8]</a:t>
                      </a:r>
                    </a:p>
                  </a:txBody>
                  <a:tcPr>
                    <a:solidFill>
                      <a:srgbClr val="92D050"/>
                    </a:solidFill>
                  </a:tcPr>
                </a:tc>
                <a:tc>
                  <a:txBody>
                    <a:bodyPr/>
                    <a:lstStyle/>
                    <a:p>
                      <a:pPr>
                        <a:buNone/>
                      </a:pPr>
                      <a:r>
                        <a:rPr lang="en-US" altLang="zh-CN" sz="1800" dirty="0">
                          <a:solidFill>
                            <a:schemeClr val="bg1"/>
                          </a:solidFill>
                          <a:sym typeface="+mn-ea"/>
                        </a:rPr>
                        <a:t>GP7[9]</a:t>
                      </a:r>
                    </a:p>
                  </a:txBody>
                  <a:tcPr>
                    <a:solidFill>
                      <a:srgbClr val="92D050"/>
                    </a:solidFill>
                  </a:tcPr>
                </a:tc>
                <a:extLst>
                  <a:ext uri="{0D108BD9-81ED-4DB2-BD59-A6C34878D82A}">
                    <a16:rowId xmlns:a16="http://schemas.microsoft.com/office/drawing/2014/main" val="10000"/>
                  </a:ext>
                </a:extLst>
              </a:tr>
            </a:tbl>
          </a:graphicData>
        </a:graphic>
      </p:graphicFrame>
      <p:graphicFrame>
        <p:nvGraphicFramePr>
          <p:cNvPr id="15" name="表格 14"/>
          <p:cNvGraphicFramePr/>
          <p:nvPr>
            <p:extLst>
              <p:ext uri="{D42A27DB-BD31-4B8C-83A1-F6EECF244321}">
                <p14:modId xmlns:p14="http://schemas.microsoft.com/office/powerpoint/2010/main" val="1925899599"/>
              </p:ext>
            </p:extLst>
          </p:nvPr>
        </p:nvGraphicFramePr>
        <p:xfrm>
          <a:off x="1486535" y="465518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sz="1600" dirty="0">
                          <a:solidFill>
                            <a:schemeClr val="bg1"/>
                          </a:solidFill>
                        </a:rPr>
                        <a:t>GP8[10]</a:t>
                      </a:r>
                    </a:p>
                  </a:txBody>
                  <a:tcPr>
                    <a:solidFill>
                      <a:srgbClr val="FF0000"/>
                    </a:solidFill>
                  </a:tcPr>
                </a:tc>
                <a:tc>
                  <a:txBody>
                    <a:bodyPr/>
                    <a:lstStyle/>
                    <a:p>
                      <a:pPr>
                        <a:buNone/>
                      </a:pPr>
                      <a:r>
                        <a:rPr lang="en-US" altLang="zh-CN" sz="1600" dirty="0">
                          <a:solidFill>
                            <a:schemeClr val="bg1"/>
                          </a:solidFill>
                          <a:sym typeface="+mn-ea"/>
                        </a:rPr>
                        <a:t>GP8[11]</a:t>
                      </a:r>
                    </a:p>
                  </a:txBody>
                  <a:tcPr>
                    <a:solidFill>
                      <a:srgbClr val="FF0000"/>
                    </a:solidFill>
                  </a:tcPr>
                </a:tc>
                <a:tc>
                  <a:txBody>
                    <a:bodyPr/>
                    <a:lstStyle/>
                    <a:p>
                      <a:pPr>
                        <a:buNone/>
                      </a:pPr>
                      <a:r>
                        <a:rPr lang="en-US" altLang="zh-CN" sz="1600" dirty="0">
                          <a:solidFill>
                            <a:schemeClr val="bg1"/>
                          </a:solidFill>
                          <a:sym typeface="+mn-ea"/>
                        </a:rPr>
                        <a:t>GP8[12]</a:t>
                      </a:r>
                    </a:p>
                  </a:txBody>
                  <a:tcPr>
                    <a:solidFill>
                      <a:srgbClr val="FF0000"/>
                    </a:solidFill>
                  </a:tcPr>
                </a:tc>
                <a:tc>
                  <a:txBody>
                    <a:bodyPr/>
                    <a:lstStyle/>
                    <a:p>
                      <a:pPr>
                        <a:buNone/>
                      </a:pPr>
                      <a:r>
                        <a:rPr lang="en-US" altLang="zh-CN" sz="1600" dirty="0">
                          <a:solidFill>
                            <a:schemeClr val="bg1"/>
                          </a:solidFill>
                          <a:sym typeface="+mn-ea"/>
                        </a:rPr>
                        <a:t>GP8[13]</a:t>
                      </a:r>
                    </a:p>
                  </a:txBody>
                  <a:tcPr>
                    <a:solidFill>
                      <a:srgbClr val="FF0000"/>
                    </a:solidFill>
                  </a:tcPr>
                </a:tc>
                <a:tc>
                  <a:txBody>
                    <a:bodyPr/>
                    <a:lstStyle/>
                    <a:p>
                      <a:pPr>
                        <a:buNone/>
                      </a:pPr>
                      <a:r>
                        <a:rPr lang="en-US" altLang="zh-CN" sz="1600" dirty="0">
                          <a:solidFill>
                            <a:schemeClr val="bg1"/>
                          </a:solidFill>
                          <a:sym typeface="+mn-ea"/>
                        </a:rPr>
                        <a:t>GP8[14]</a:t>
                      </a:r>
                    </a:p>
                  </a:txBody>
                  <a:tcPr>
                    <a:solidFill>
                      <a:srgbClr val="FF0000"/>
                    </a:solidFill>
                  </a:tcPr>
                </a:tc>
                <a:tc>
                  <a:txBody>
                    <a:bodyPr/>
                    <a:lstStyle/>
                    <a:p>
                      <a:pPr>
                        <a:buNone/>
                      </a:pPr>
                      <a:r>
                        <a:rPr lang="en-US" altLang="zh-CN" sz="1600" dirty="0">
                          <a:solidFill>
                            <a:schemeClr val="bg1"/>
                          </a:solidFill>
                          <a:sym typeface="+mn-ea"/>
                        </a:rPr>
                        <a:t>GP8[15]</a:t>
                      </a:r>
                    </a:p>
                  </a:txBody>
                  <a:tcPr>
                    <a:solidFill>
                      <a:srgbClr val="FF0000"/>
                    </a:solidFill>
                  </a:tcPr>
                </a:tc>
                <a:tc>
                  <a:txBody>
                    <a:bodyPr/>
                    <a:lstStyle/>
                    <a:p>
                      <a:pPr>
                        <a:buNone/>
                      </a:pPr>
                      <a:r>
                        <a:rPr lang="en-US" altLang="zh-CN" sz="1600" dirty="0">
                          <a:solidFill>
                            <a:schemeClr val="bg1"/>
                          </a:solidFill>
                          <a:sym typeface="+mn-ea"/>
                        </a:rPr>
                        <a:t>GP7[0]</a:t>
                      </a:r>
                    </a:p>
                  </a:txBody>
                  <a:tcPr>
                    <a:solidFill>
                      <a:srgbClr val="92D050"/>
                    </a:solidFill>
                  </a:tcPr>
                </a:tc>
                <a:tc>
                  <a:txBody>
                    <a:bodyPr/>
                    <a:lstStyle/>
                    <a:p>
                      <a:pPr>
                        <a:buNone/>
                      </a:pPr>
                      <a:r>
                        <a:rPr lang="en-US" altLang="zh-CN" sz="1600" dirty="0">
                          <a:solidFill>
                            <a:schemeClr val="bg1"/>
                          </a:solidFill>
                          <a:sym typeface="+mn-ea"/>
                        </a:rPr>
                        <a:t>GP7[1]</a:t>
                      </a:r>
                    </a:p>
                  </a:txBody>
                  <a:tcPr>
                    <a:solidFill>
                      <a:srgbClr val="92D050"/>
                    </a:solidFill>
                  </a:tcPr>
                </a:tc>
                <a:extLst>
                  <a:ext uri="{0D108BD9-81ED-4DB2-BD59-A6C34878D82A}">
                    <a16:rowId xmlns:a16="http://schemas.microsoft.com/office/drawing/2014/main" val="10000"/>
                  </a:ext>
                </a:extLst>
              </a:tr>
            </a:tbl>
          </a:graphicData>
        </a:graphic>
      </p:graphicFrame>
      <p:sp>
        <p:nvSpPr>
          <p:cNvPr id="16" name="文本框 15"/>
          <p:cNvSpPr txBox="1"/>
          <p:nvPr/>
        </p:nvSpPr>
        <p:spPr>
          <a:xfrm>
            <a:off x="26080" y="4031615"/>
            <a:ext cx="1460454" cy="368300"/>
          </a:xfrm>
          <a:prstGeom prst="rect">
            <a:avLst/>
          </a:prstGeom>
          <a:noFill/>
        </p:spPr>
        <p:txBody>
          <a:bodyPr wrap="square" rtlCol="0">
            <a:spAutoFit/>
          </a:bodyPr>
          <a:lstStyle/>
          <a:p>
            <a:r>
              <a:rPr lang="en-US" altLang="zh-CN" dirty="0"/>
              <a:t>PINMUX17:</a:t>
            </a:r>
          </a:p>
        </p:txBody>
      </p:sp>
      <p:sp>
        <p:nvSpPr>
          <p:cNvPr id="17" name="文本框 16"/>
          <p:cNvSpPr txBox="1"/>
          <p:nvPr/>
        </p:nvSpPr>
        <p:spPr>
          <a:xfrm>
            <a:off x="26080" y="4669155"/>
            <a:ext cx="1625056" cy="368300"/>
          </a:xfrm>
          <a:prstGeom prst="rect">
            <a:avLst/>
          </a:prstGeom>
          <a:noFill/>
        </p:spPr>
        <p:txBody>
          <a:bodyPr wrap="square" rtlCol="0">
            <a:spAutoFit/>
          </a:bodyPr>
          <a:lstStyle/>
          <a:p>
            <a:r>
              <a:rPr lang="en-US" altLang="zh-CN" dirty="0"/>
              <a:t>PINMUX18:</a:t>
            </a:r>
          </a:p>
        </p:txBody>
      </p:sp>
      <p:graphicFrame>
        <p:nvGraphicFramePr>
          <p:cNvPr id="18" name="表格 17"/>
          <p:cNvGraphicFramePr/>
          <p:nvPr>
            <p:extLst>
              <p:ext uri="{D42A27DB-BD31-4B8C-83A1-F6EECF244321}">
                <p14:modId xmlns:p14="http://schemas.microsoft.com/office/powerpoint/2010/main" val="575482760"/>
              </p:ext>
            </p:extLst>
          </p:nvPr>
        </p:nvGraphicFramePr>
        <p:xfrm>
          <a:off x="1486535" y="5142865"/>
          <a:ext cx="6995160" cy="433705"/>
        </p:xfrm>
        <a:graphic>
          <a:graphicData uri="http://schemas.openxmlformats.org/drawingml/2006/table">
            <a:tbl>
              <a:tblPr firstRow="1" bandRow="1">
                <a:tableStyleId>{5C22544A-7EE6-4342-B048-85BDC9FD1C3A}</a:tableStyleId>
              </a:tblPr>
              <a:tblGrid>
                <a:gridCol w="874395">
                  <a:extLst>
                    <a:ext uri="{9D8B030D-6E8A-4147-A177-3AD203B41FA5}">
                      <a16:colId xmlns:a16="http://schemas.microsoft.com/office/drawing/2014/main" val="20000"/>
                    </a:ext>
                  </a:extLst>
                </a:gridCol>
                <a:gridCol w="874395">
                  <a:extLst>
                    <a:ext uri="{9D8B030D-6E8A-4147-A177-3AD203B41FA5}">
                      <a16:colId xmlns:a16="http://schemas.microsoft.com/office/drawing/2014/main" val="20001"/>
                    </a:ext>
                  </a:extLst>
                </a:gridCol>
                <a:gridCol w="874395">
                  <a:extLst>
                    <a:ext uri="{9D8B030D-6E8A-4147-A177-3AD203B41FA5}">
                      <a16:colId xmlns:a16="http://schemas.microsoft.com/office/drawing/2014/main" val="20002"/>
                    </a:ext>
                  </a:extLst>
                </a:gridCol>
                <a:gridCol w="874395">
                  <a:extLst>
                    <a:ext uri="{9D8B030D-6E8A-4147-A177-3AD203B41FA5}">
                      <a16:colId xmlns:a16="http://schemas.microsoft.com/office/drawing/2014/main" val="20003"/>
                    </a:ext>
                  </a:extLst>
                </a:gridCol>
                <a:gridCol w="874395">
                  <a:extLst>
                    <a:ext uri="{9D8B030D-6E8A-4147-A177-3AD203B41FA5}">
                      <a16:colId xmlns:a16="http://schemas.microsoft.com/office/drawing/2014/main" val="20004"/>
                    </a:ext>
                  </a:extLst>
                </a:gridCol>
                <a:gridCol w="874395">
                  <a:extLst>
                    <a:ext uri="{9D8B030D-6E8A-4147-A177-3AD203B41FA5}">
                      <a16:colId xmlns:a16="http://schemas.microsoft.com/office/drawing/2014/main" val="20005"/>
                    </a:ext>
                  </a:extLst>
                </a:gridCol>
                <a:gridCol w="874395">
                  <a:extLst>
                    <a:ext uri="{9D8B030D-6E8A-4147-A177-3AD203B41FA5}">
                      <a16:colId xmlns:a16="http://schemas.microsoft.com/office/drawing/2014/main" val="20006"/>
                    </a:ext>
                  </a:extLst>
                </a:gridCol>
                <a:gridCol w="874395">
                  <a:extLst>
                    <a:ext uri="{9D8B030D-6E8A-4147-A177-3AD203B41FA5}">
                      <a16:colId xmlns:a16="http://schemas.microsoft.com/office/drawing/2014/main" val="20007"/>
                    </a:ext>
                  </a:extLst>
                </a:gridCol>
              </a:tblGrid>
              <a:tr h="433705">
                <a:tc>
                  <a:txBody>
                    <a:bodyPr/>
                    <a:lstStyle/>
                    <a:p>
                      <a:pPr>
                        <a:buNone/>
                      </a:pPr>
                      <a:r>
                        <a:rPr lang="en-US" altLang="zh-CN" dirty="0">
                          <a:solidFill>
                            <a:schemeClr val="bg1"/>
                          </a:solidFill>
                        </a:rPr>
                        <a:t>GP8[0]</a:t>
                      </a:r>
                    </a:p>
                  </a:txBody>
                  <a:tcPr>
                    <a:solidFill>
                      <a:srgbClr val="FF0000"/>
                    </a:solidFill>
                  </a:tcPr>
                </a:tc>
                <a:tc>
                  <a:txBody>
                    <a:bodyPr/>
                    <a:lstStyle/>
                    <a:p>
                      <a:pPr>
                        <a:buNone/>
                      </a:pPr>
                      <a:r>
                        <a:rPr lang="en-US" altLang="zh-CN" sz="1800" dirty="0">
                          <a:solidFill>
                            <a:schemeClr val="bg1"/>
                          </a:solidFill>
                          <a:sym typeface="+mn-ea"/>
                        </a:rPr>
                        <a:t>GP6[0]</a:t>
                      </a:r>
                    </a:p>
                  </a:txBody>
                  <a:tcPr>
                    <a:solidFill>
                      <a:schemeClr val="accent6"/>
                    </a:solidFill>
                  </a:tcPr>
                </a:tc>
                <a:tc>
                  <a:txBody>
                    <a:bodyPr/>
                    <a:lstStyle/>
                    <a:p>
                      <a:pPr>
                        <a:buNone/>
                      </a:pPr>
                      <a:r>
                        <a:rPr lang="en-US" altLang="zh-CN" sz="1800" dirty="0">
                          <a:solidFill>
                            <a:schemeClr val="bg1"/>
                          </a:solidFill>
                          <a:sym typeface="+mn-ea"/>
                        </a:rPr>
                        <a:t>GP6[1]</a:t>
                      </a:r>
                    </a:p>
                  </a:txBody>
                  <a:tcPr>
                    <a:solidFill>
                      <a:schemeClr val="accent6"/>
                    </a:solidFill>
                  </a:tcPr>
                </a:tc>
                <a:tc>
                  <a:txBody>
                    <a:bodyPr/>
                    <a:lstStyle/>
                    <a:p>
                      <a:pPr>
                        <a:buNone/>
                      </a:pPr>
                      <a:r>
                        <a:rPr lang="en-US" altLang="zh-CN" sz="1800" dirty="0">
                          <a:solidFill>
                            <a:schemeClr val="bg1"/>
                          </a:solidFill>
                          <a:sym typeface="+mn-ea"/>
                        </a:rPr>
                        <a:t>GP6[2]</a:t>
                      </a:r>
                    </a:p>
                  </a:txBody>
                  <a:tcPr>
                    <a:solidFill>
                      <a:schemeClr val="accent6"/>
                    </a:solidFill>
                  </a:tcPr>
                </a:tc>
                <a:tc>
                  <a:txBody>
                    <a:bodyPr/>
                    <a:lstStyle/>
                    <a:p>
                      <a:pPr>
                        <a:buNone/>
                      </a:pPr>
                      <a:r>
                        <a:rPr lang="en-US" altLang="zh-CN" sz="1800" dirty="0">
                          <a:solidFill>
                            <a:schemeClr val="bg1"/>
                          </a:solidFill>
                          <a:sym typeface="+mn-ea"/>
                        </a:rPr>
                        <a:t>GP6[3]</a:t>
                      </a:r>
                    </a:p>
                  </a:txBody>
                  <a:tcPr>
                    <a:solidFill>
                      <a:schemeClr val="accent6"/>
                    </a:solidFill>
                  </a:tcPr>
                </a:tc>
                <a:tc>
                  <a:txBody>
                    <a:bodyPr/>
                    <a:lstStyle/>
                    <a:p>
                      <a:pPr>
                        <a:buNone/>
                      </a:pPr>
                      <a:r>
                        <a:rPr lang="en-US" altLang="zh-CN" sz="1800" dirty="0">
                          <a:solidFill>
                            <a:schemeClr val="bg1"/>
                          </a:solidFill>
                          <a:sym typeface="+mn-ea"/>
                        </a:rPr>
                        <a:t>GP6[4]</a:t>
                      </a:r>
                    </a:p>
                  </a:txBody>
                  <a:tcPr>
                    <a:solidFill>
                      <a:schemeClr val="accent6"/>
                    </a:solidFill>
                  </a:tcPr>
                </a:tc>
                <a:tc>
                  <a:txBody>
                    <a:bodyPr/>
                    <a:lstStyle/>
                    <a:p>
                      <a:pPr>
                        <a:buNone/>
                      </a:pPr>
                      <a:r>
                        <a:rPr lang="en-US" altLang="zh-CN" sz="1800" dirty="0">
                          <a:solidFill>
                            <a:schemeClr val="bg1"/>
                          </a:solidFill>
                          <a:sym typeface="+mn-ea"/>
                        </a:rPr>
                        <a:t>GP8[8]</a:t>
                      </a:r>
                    </a:p>
                  </a:txBody>
                  <a:tcPr>
                    <a:solidFill>
                      <a:srgbClr val="FF0000"/>
                    </a:solidFill>
                  </a:tcPr>
                </a:tc>
                <a:tc>
                  <a:txBody>
                    <a:bodyPr/>
                    <a:lstStyle/>
                    <a:p>
                      <a:pPr>
                        <a:buNone/>
                      </a:pPr>
                      <a:r>
                        <a:rPr lang="en-US" altLang="zh-CN" sz="1800" dirty="0">
                          <a:solidFill>
                            <a:schemeClr val="bg1"/>
                          </a:solidFill>
                          <a:sym typeface="+mn-ea"/>
                        </a:rPr>
                        <a:t>GP8[9]</a:t>
                      </a:r>
                    </a:p>
                  </a:txBody>
                  <a:tcPr>
                    <a:solidFill>
                      <a:srgbClr val="FF0000"/>
                    </a:solidFill>
                  </a:tcPr>
                </a:tc>
                <a:extLst>
                  <a:ext uri="{0D108BD9-81ED-4DB2-BD59-A6C34878D82A}">
                    <a16:rowId xmlns:a16="http://schemas.microsoft.com/office/drawing/2014/main" val="10000"/>
                  </a:ext>
                </a:extLst>
              </a:tr>
            </a:tbl>
          </a:graphicData>
        </a:graphic>
      </p:graphicFrame>
      <p:sp>
        <p:nvSpPr>
          <p:cNvPr id="19" name="文本框 18"/>
          <p:cNvSpPr txBox="1"/>
          <p:nvPr/>
        </p:nvSpPr>
        <p:spPr>
          <a:xfrm>
            <a:off x="26080" y="5134610"/>
            <a:ext cx="1512706" cy="368300"/>
          </a:xfrm>
          <a:prstGeom prst="rect">
            <a:avLst/>
          </a:prstGeom>
          <a:noFill/>
        </p:spPr>
        <p:txBody>
          <a:bodyPr wrap="square" rtlCol="0">
            <a:spAutoFit/>
          </a:bodyPr>
          <a:lstStyle/>
          <a:p>
            <a:r>
              <a:rPr lang="en-US" altLang="zh-CN" dirty="0"/>
              <a:t>PINMUX19:</a:t>
            </a:r>
          </a:p>
        </p:txBody>
      </p:sp>
    </p:spTree>
    <p:extLst>
      <p:ext uri="{BB962C8B-B14F-4D97-AF65-F5344CB8AC3E}">
        <p14:creationId xmlns:p14="http://schemas.microsoft.com/office/powerpoint/2010/main" val="9663513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9897" y="1190445"/>
            <a:ext cx="5001473" cy="3866605"/>
          </a:xfrm>
          <a:prstGeom prst="rect">
            <a:avLst/>
          </a:prstGeom>
        </p:spPr>
      </p:pic>
      <p:pic>
        <p:nvPicPr>
          <p:cNvPr id="3" name="图片 2"/>
          <p:cNvPicPr>
            <a:picLocks noChangeAspect="1"/>
          </p:cNvPicPr>
          <p:nvPr/>
        </p:nvPicPr>
        <p:blipFill>
          <a:blip r:embed="rId3"/>
          <a:stretch>
            <a:fillRect/>
          </a:stretch>
        </p:blipFill>
        <p:spPr>
          <a:xfrm>
            <a:off x="5051370" y="4042602"/>
            <a:ext cx="4092630" cy="2204893"/>
          </a:xfrm>
          <a:prstGeom prst="rect">
            <a:avLst/>
          </a:prstGeom>
        </p:spPr>
      </p:pic>
      <p:pic>
        <p:nvPicPr>
          <p:cNvPr id="4" name="图片 3"/>
          <p:cNvPicPr>
            <a:picLocks noChangeAspect="1"/>
          </p:cNvPicPr>
          <p:nvPr/>
        </p:nvPicPr>
        <p:blipFill>
          <a:blip r:embed="rId4"/>
          <a:stretch>
            <a:fillRect/>
          </a:stretch>
        </p:blipFill>
        <p:spPr>
          <a:xfrm>
            <a:off x="5034722" y="543464"/>
            <a:ext cx="4109278" cy="2208312"/>
          </a:xfrm>
          <a:prstGeom prst="rect">
            <a:avLst/>
          </a:prstGeom>
        </p:spPr>
      </p:pic>
      <p:sp>
        <p:nvSpPr>
          <p:cNvPr id="6" name="矩形 5"/>
          <p:cNvSpPr/>
          <p:nvPr/>
        </p:nvSpPr>
        <p:spPr>
          <a:xfrm>
            <a:off x="383005" y="240622"/>
            <a:ext cx="3594254" cy="461665"/>
          </a:xfrm>
          <a:prstGeom prst="rect">
            <a:avLst/>
          </a:prstGeom>
        </p:spPr>
        <p:txBody>
          <a:bodyPr wrap="none">
            <a:spAutoFit/>
          </a:bodyPr>
          <a:lstStyle/>
          <a:p>
            <a:r>
              <a:rPr lang="zh-CN" altLang="en-US" sz="2400" b="1" dirty="0" smtClean="0">
                <a:solidFill>
                  <a:srgbClr val="FF0000"/>
                </a:solidFill>
                <a:latin typeface="宋体" panose="02010600030101010101" pitchFamily="2" charset="-122"/>
                <a:ea typeface="宋体" panose="02010600030101010101" pitchFamily="2" charset="-122"/>
              </a:rPr>
              <a:t>任务：</a:t>
            </a:r>
            <a:r>
              <a:rPr lang="zh-CN" altLang="en-US" sz="2400" b="1" dirty="0" smtClean="0">
                <a:solidFill>
                  <a:srgbClr val="FF0000"/>
                </a:solidFill>
                <a:latin typeface="宋体" panose="02010600030101010101" pitchFamily="2" charset="-122"/>
                <a:ea typeface="宋体" panose="02010600030101010101" pitchFamily="2" charset="-122"/>
              </a:rPr>
              <a:t>研读</a:t>
            </a:r>
            <a:r>
              <a:rPr lang="en-US" altLang="zh-CN" sz="2400" b="1" dirty="0" smtClean="0">
                <a:solidFill>
                  <a:srgbClr val="FF0000"/>
                </a:solidFill>
                <a:latin typeface="宋体" panose="02010600030101010101" pitchFamily="2" charset="-122"/>
                <a:ea typeface="宋体" panose="02010600030101010101" pitchFamily="2" charset="-122"/>
              </a:rPr>
              <a:t>GPIO_LED</a:t>
            </a:r>
            <a:r>
              <a:rPr lang="zh-CN" altLang="en-US" sz="2400" b="1" dirty="0" smtClean="0">
                <a:solidFill>
                  <a:srgbClr val="FF0000"/>
                </a:solidFill>
                <a:latin typeface="宋体" panose="02010600030101010101" pitchFamily="2" charset="-122"/>
                <a:ea typeface="宋体" panose="02010600030101010101" pitchFamily="2" charset="-122"/>
              </a:rPr>
              <a:t>工程</a:t>
            </a:r>
            <a:endParaRPr lang="zh-CN" altLang="en-US" sz="2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46739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927" y="302359"/>
            <a:ext cx="7479101" cy="6555641"/>
          </a:xfrm>
          <a:prstGeom prst="rect">
            <a:avLst/>
          </a:prstGeom>
        </p:spPr>
        <p:txBody>
          <a:bodyPr wrap="square">
            <a:spAutoFit/>
          </a:bodyPr>
          <a:lstStyle/>
          <a:p>
            <a:r>
              <a:rPr lang="en-US" altLang="zh-CN" sz="1200" dirty="0" err="1"/>
              <a:t>int</a:t>
            </a:r>
            <a:r>
              <a:rPr lang="en-US" altLang="zh-CN" sz="1200" dirty="0"/>
              <a:t> main(void)</a:t>
            </a:r>
          </a:p>
          <a:p>
            <a:r>
              <a:rPr lang="en-US" altLang="zh-CN" sz="1200" dirty="0"/>
              <a:t>{</a:t>
            </a:r>
          </a:p>
          <a:p>
            <a:r>
              <a:rPr lang="en-US" altLang="zh-CN" sz="1200" dirty="0"/>
              <a:t>	// </a:t>
            </a:r>
            <a:r>
              <a:rPr lang="zh-CN" altLang="en-US" sz="1200" dirty="0"/>
              <a:t>外设使能配置</a:t>
            </a:r>
          </a:p>
          <a:p>
            <a:r>
              <a:rPr lang="zh-CN" altLang="en-US" sz="1200" dirty="0"/>
              <a:t>	</a:t>
            </a:r>
            <a:r>
              <a:rPr lang="en-US" altLang="zh-CN" sz="1200" dirty="0" err="1"/>
              <a:t>PSCInit</a:t>
            </a:r>
            <a:r>
              <a:rPr lang="en-US" altLang="zh-CN" sz="1200" dirty="0"/>
              <a:t>();</a:t>
            </a:r>
          </a:p>
          <a:p>
            <a:endParaRPr lang="en-US" altLang="zh-CN" sz="1200" dirty="0"/>
          </a:p>
          <a:p>
            <a:r>
              <a:rPr lang="en-US" altLang="zh-CN" sz="1200" dirty="0"/>
              <a:t>	// GPIO </a:t>
            </a:r>
            <a:r>
              <a:rPr lang="zh-CN" altLang="en-US" sz="1200" dirty="0"/>
              <a:t>管脚复用配置</a:t>
            </a:r>
          </a:p>
          <a:p>
            <a:r>
              <a:rPr lang="zh-CN" altLang="en-US" sz="1200" dirty="0"/>
              <a:t>	</a:t>
            </a:r>
            <a:r>
              <a:rPr lang="en-US" altLang="zh-CN" sz="1200" dirty="0" err="1"/>
              <a:t>GPIOBankPinMuxSet</a:t>
            </a:r>
            <a:r>
              <a:rPr lang="en-US" altLang="zh-CN" sz="1200" dirty="0"/>
              <a:t>();</a:t>
            </a:r>
          </a:p>
          <a:p>
            <a:endParaRPr lang="en-US" altLang="zh-CN" sz="1200" dirty="0"/>
          </a:p>
          <a:p>
            <a:r>
              <a:rPr lang="en-US" altLang="zh-CN" sz="1200" dirty="0"/>
              <a:t>	// GPIO </a:t>
            </a:r>
            <a:r>
              <a:rPr lang="zh-CN" altLang="en-US" sz="1200" dirty="0"/>
              <a:t>管脚初始化</a:t>
            </a:r>
          </a:p>
          <a:p>
            <a:r>
              <a:rPr lang="zh-CN" altLang="en-US" sz="1200" dirty="0"/>
              <a:t>	</a:t>
            </a:r>
            <a:r>
              <a:rPr lang="en-US" altLang="zh-CN" sz="1200" dirty="0" err="1"/>
              <a:t>GPIOBankPinInit</a:t>
            </a:r>
            <a:r>
              <a:rPr lang="en-US" altLang="zh-CN" sz="1200" dirty="0"/>
              <a:t>();</a:t>
            </a:r>
          </a:p>
          <a:p>
            <a:endParaRPr lang="en-US" altLang="zh-CN" sz="1200" dirty="0"/>
          </a:p>
          <a:p>
            <a:r>
              <a:rPr lang="en-US" altLang="zh-CN" sz="1200" dirty="0"/>
              <a:t>	// </a:t>
            </a:r>
            <a:r>
              <a:rPr lang="zh-CN" altLang="en-US" sz="1200" dirty="0"/>
              <a:t>主循环</a:t>
            </a:r>
          </a:p>
          <a:p>
            <a:r>
              <a:rPr lang="zh-CN" altLang="en-US" sz="1200" dirty="0"/>
              <a:t>	</a:t>
            </a:r>
            <a:r>
              <a:rPr lang="en-US" altLang="zh-CN" sz="1200" dirty="0"/>
              <a:t>for(;;)</a:t>
            </a:r>
          </a:p>
          <a:p>
            <a:r>
              <a:rPr lang="en-US" altLang="zh-CN" sz="1200" dirty="0"/>
              <a:t>	{</a:t>
            </a:r>
          </a:p>
          <a:p>
            <a:r>
              <a:rPr lang="en-US" altLang="zh-CN" sz="1200" dirty="0"/>
              <a:t>		// </a:t>
            </a:r>
            <a:r>
              <a:rPr lang="zh-CN" altLang="en-US" sz="1200" dirty="0"/>
              <a:t>延时</a:t>
            </a:r>
          </a:p>
          <a:p>
            <a:r>
              <a:rPr lang="zh-CN" altLang="en-US" sz="1200" dirty="0"/>
              <a:t>		</a:t>
            </a:r>
            <a:r>
              <a:rPr lang="en-US" altLang="zh-CN" sz="1200" dirty="0"/>
              <a:t>Delay(0x00FFFFFF);</a:t>
            </a:r>
          </a:p>
          <a:p>
            <a:r>
              <a:rPr lang="en-US" altLang="zh-CN" sz="1200" dirty="0"/>
              <a:t>    	</a:t>
            </a:r>
            <a:r>
              <a:rPr lang="en-US" altLang="zh-CN" sz="1200" dirty="0" smtClean="0"/>
              <a:t>           </a:t>
            </a:r>
            <a:r>
              <a:rPr lang="en-US" altLang="zh-CN" sz="1200" dirty="0" err="1" smtClean="0"/>
              <a:t>GPIOPinWrite</a:t>
            </a:r>
            <a:r>
              <a:rPr lang="en-US" altLang="zh-CN" sz="1200" dirty="0" smtClean="0"/>
              <a:t>(SOC_GPIO_0_REGS</a:t>
            </a:r>
            <a:r>
              <a:rPr lang="en-US" altLang="zh-CN" sz="1200" dirty="0"/>
              <a:t>, 3, GPIO_PIN_LOW);    // D10 </a:t>
            </a:r>
            <a:r>
              <a:rPr lang="zh-CN" altLang="en-US" sz="1200" dirty="0"/>
              <a:t>灭 </a:t>
            </a:r>
            <a:r>
              <a:rPr lang="en-US" altLang="zh-CN" sz="1200" dirty="0"/>
              <a:t>GPIO0[2]</a:t>
            </a:r>
          </a:p>
          <a:p>
            <a:r>
              <a:rPr lang="en-US" altLang="zh-CN" sz="1200" dirty="0"/>
              <a:t>		</a:t>
            </a:r>
            <a:r>
              <a:rPr lang="en-US" altLang="zh-CN" sz="1200" dirty="0" err="1"/>
              <a:t>GPIOPinWrite</a:t>
            </a:r>
            <a:r>
              <a:rPr lang="en-US" altLang="zh-CN" sz="1200" dirty="0"/>
              <a:t>(SOC_GPIO_0_REGS, 1, GPIO_PIN_HIGH);   // D7  </a:t>
            </a:r>
            <a:r>
              <a:rPr lang="zh-CN" altLang="en-US" sz="1200" dirty="0"/>
              <a:t>亮 </a:t>
            </a:r>
            <a:r>
              <a:rPr lang="en-US" altLang="zh-CN" sz="1200" dirty="0"/>
              <a:t>GPIO0[0]</a:t>
            </a:r>
          </a:p>
          <a:p>
            <a:endParaRPr lang="en-US" altLang="zh-CN" sz="1200" dirty="0"/>
          </a:p>
          <a:p>
            <a:r>
              <a:rPr lang="en-US" altLang="zh-CN" sz="1200" dirty="0"/>
              <a:t>		// </a:t>
            </a:r>
            <a:r>
              <a:rPr lang="zh-CN" altLang="en-US" sz="1200" dirty="0"/>
              <a:t>延时</a:t>
            </a:r>
          </a:p>
          <a:p>
            <a:r>
              <a:rPr lang="zh-CN" altLang="en-US" sz="1200" dirty="0"/>
              <a:t>		</a:t>
            </a:r>
            <a:r>
              <a:rPr lang="en-US" altLang="zh-CN" sz="1200" dirty="0"/>
              <a:t>Delay(0x00FFFFFF);</a:t>
            </a:r>
          </a:p>
          <a:p>
            <a:r>
              <a:rPr lang="en-US" altLang="zh-CN" sz="1200" dirty="0"/>
              <a:t>		</a:t>
            </a:r>
            <a:r>
              <a:rPr lang="en-US" altLang="zh-CN" sz="1200" dirty="0" err="1"/>
              <a:t>GPIOPinWrite</a:t>
            </a:r>
            <a:r>
              <a:rPr lang="en-US" altLang="zh-CN" sz="1200" dirty="0"/>
              <a:t>(SOC_GPIO_0_REGS, 1, GPIO_PIN_LOW);    // D7  </a:t>
            </a:r>
            <a:r>
              <a:rPr lang="zh-CN" altLang="en-US" sz="1200" dirty="0"/>
              <a:t>灭 </a:t>
            </a:r>
            <a:r>
              <a:rPr lang="en-US" altLang="zh-CN" sz="1200" dirty="0"/>
              <a:t>GPIO0[0]</a:t>
            </a:r>
          </a:p>
          <a:p>
            <a:r>
              <a:rPr lang="en-US" altLang="zh-CN" sz="1200" dirty="0"/>
              <a:t>		</a:t>
            </a:r>
            <a:r>
              <a:rPr lang="en-US" altLang="zh-CN" sz="1200" dirty="0" err="1"/>
              <a:t>GPIOPinWrite</a:t>
            </a:r>
            <a:r>
              <a:rPr lang="en-US" altLang="zh-CN" sz="1200" dirty="0"/>
              <a:t>(SOC_GPIO_0_REGS, 6, GPIO_PIN_HIGH);   // D6  </a:t>
            </a:r>
            <a:r>
              <a:rPr lang="zh-CN" altLang="en-US" sz="1200" dirty="0"/>
              <a:t>亮 </a:t>
            </a:r>
            <a:r>
              <a:rPr lang="en-US" altLang="zh-CN" sz="1200" dirty="0"/>
              <a:t>GPIO0[5]</a:t>
            </a:r>
          </a:p>
          <a:p>
            <a:endParaRPr lang="en-US" altLang="zh-CN" sz="1200" dirty="0"/>
          </a:p>
          <a:p>
            <a:r>
              <a:rPr lang="en-US" altLang="zh-CN" sz="1200" dirty="0"/>
              <a:t>		// </a:t>
            </a:r>
            <a:r>
              <a:rPr lang="zh-CN" altLang="en-US" sz="1200" dirty="0"/>
              <a:t>延时</a:t>
            </a:r>
          </a:p>
          <a:p>
            <a:r>
              <a:rPr lang="zh-CN" altLang="en-US" sz="1200" dirty="0"/>
              <a:t>		</a:t>
            </a:r>
            <a:r>
              <a:rPr lang="en-US" altLang="zh-CN" sz="1200" dirty="0"/>
              <a:t>Delay(0x00FFFFFF);</a:t>
            </a:r>
          </a:p>
          <a:p>
            <a:r>
              <a:rPr lang="en-US" altLang="zh-CN" sz="1200" dirty="0"/>
              <a:t>		</a:t>
            </a:r>
            <a:r>
              <a:rPr lang="en-US" altLang="zh-CN" sz="1200" dirty="0" err="1"/>
              <a:t>GPIOPinWrite</a:t>
            </a:r>
            <a:r>
              <a:rPr lang="en-US" altLang="zh-CN" sz="1200" dirty="0"/>
              <a:t>(SOC_GPIO_0_REGS, 6, GPIO_PIN_LOW);    // D6  </a:t>
            </a:r>
            <a:r>
              <a:rPr lang="zh-CN" altLang="en-US" sz="1200" dirty="0"/>
              <a:t>灭 </a:t>
            </a:r>
            <a:r>
              <a:rPr lang="en-US" altLang="zh-CN" sz="1200" dirty="0"/>
              <a:t>GPIO0[5]</a:t>
            </a:r>
          </a:p>
          <a:p>
            <a:r>
              <a:rPr lang="en-US" altLang="zh-CN" sz="1200" dirty="0"/>
              <a:t>		</a:t>
            </a:r>
            <a:r>
              <a:rPr lang="en-US" altLang="zh-CN" sz="1200" dirty="0" err="1"/>
              <a:t>GPIOPinWrite</a:t>
            </a:r>
            <a:r>
              <a:rPr lang="en-US" altLang="zh-CN" sz="1200" dirty="0"/>
              <a:t>(SOC_GPIO_0_REGS, 2, GPIO_PIN_HIGH);   // D9  </a:t>
            </a:r>
            <a:r>
              <a:rPr lang="zh-CN" altLang="en-US" sz="1200" dirty="0"/>
              <a:t>亮 </a:t>
            </a:r>
            <a:r>
              <a:rPr lang="en-US" altLang="zh-CN" sz="1200" dirty="0"/>
              <a:t>GPIO0[1]</a:t>
            </a:r>
          </a:p>
          <a:p>
            <a:endParaRPr lang="en-US" altLang="zh-CN" sz="1200" dirty="0"/>
          </a:p>
          <a:p>
            <a:r>
              <a:rPr lang="en-US" altLang="zh-CN" sz="1200" dirty="0"/>
              <a:t>		// </a:t>
            </a:r>
            <a:r>
              <a:rPr lang="zh-CN" altLang="en-US" sz="1200" dirty="0"/>
              <a:t>延时</a:t>
            </a:r>
          </a:p>
          <a:p>
            <a:r>
              <a:rPr lang="zh-CN" altLang="en-US" sz="1200" dirty="0"/>
              <a:t>		</a:t>
            </a:r>
            <a:r>
              <a:rPr lang="en-US" altLang="zh-CN" sz="1200" dirty="0"/>
              <a:t>Delay(0x00FFFFFF);</a:t>
            </a:r>
          </a:p>
          <a:p>
            <a:r>
              <a:rPr lang="en-US" altLang="zh-CN" sz="1200" dirty="0"/>
              <a:t>		</a:t>
            </a:r>
            <a:r>
              <a:rPr lang="en-US" altLang="zh-CN" sz="1200" dirty="0" err="1"/>
              <a:t>GPIOPinWrite</a:t>
            </a:r>
            <a:r>
              <a:rPr lang="en-US" altLang="zh-CN" sz="1200" dirty="0"/>
              <a:t>(SOC_GPIO_0_REGS, 2, GPIO_PIN_LOW);    // D9  </a:t>
            </a:r>
            <a:r>
              <a:rPr lang="zh-CN" altLang="en-US" sz="1200" dirty="0"/>
              <a:t>灭 </a:t>
            </a:r>
            <a:r>
              <a:rPr lang="en-US" altLang="zh-CN" sz="1200" dirty="0"/>
              <a:t>GPIO0[1]</a:t>
            </a:r>
          </a:p>
          <a:p>
            <a:r>
              <a:rPr lang="en-US" altLang="zh-CN" sz="1200" dirty="0"/>
              <a:t>		</a:t>
            </a:r>
            <a:r>
              <a:rPr lang="en-US" altLang="zh-CN" sz="1200" dirty="0" err="1"/>
              <a:t>GPIOPinWrite</a:t>
            </a:r>
            <a:r>
              <a:rPr lang="en-US" altLang="zh-CN" sz="1200" dirty="0"/>
              <a:t>(SOC_GPIO_0_REGS, 3, GPIO_PIN_HIGH);   // D10 </a:t>
            </a:r>
            <a:r>
              <a:rPr lang="zh-CN" altLang="en-US" sz="1200" dirty="0"/>
              <a:t>亮 </a:t>
            </a:r>
            <a:r>
              <a:rPr lang="en-US" altLang="zh-CN" sz="1200" dirty="0"/>
              <a:t>GPIO0[2]</a:t>
            </a:r>
          </a:p>
          <a:p>
            <a:r>
              <a:rPr lang="en-US" altLang="zh-CN" sz="1200" dirty="0"/>
              <a:t>	}</a:t>
            </a:r>
          </a:p>
          <a:p>
            <a:r>
              <a:rPr lang="en-US" altLang="zh-CN" sz="1200" dirty="0"/>
              <a:t>}</a:t>
            </a:r>
          </a:p>
        </p:txBody>
      </p:sp>
      <p:sp>
        <p:nvSpPr>
          <p:cNvPr id="5" name="文本框 4"/>
          <p:cNvSpPr txBox="1"/>
          <p:nvPr/>
        </p:nvSpPr>
        <p:spPr>
          <a:xfrm>
            <a:off x="2377193" y="302359"/>
            <a:ext cx="7276012" cy="461665"/>
          </a:xfrm>
          <a:prstGeom prst="rect">
            <a:avLst/>
          </a:prstGeom>
          <a:noFill/>
        </p:spPr>
        <p:txBody>
          <a:bodyPr wrap="square" rtlCol="0">
            <a:spAutoFit/>
          </a:bodyPr>
          <a:lstStyle/>
          <a:p>
            <a:r>
              <a:rPr lang="zh-CN" altLang="en-US" sz="2400" b="1" dirty="0" smtClean="0">
                <a:solidFill>
                  <a:srgbClr val="FF0000"/>
                </a:solidFill>
                <a:latin typeface="宋体" panose="02010600030101010101" pitchFamily="2" charset="-122"/>
                <a:ea typeface="宋体" panose="02010600030101010101" pitchFamily="2" charset="-122"/>
              </a:rPr>
              <a:t>思考：如何用查询方式实现按键检测和</a:t>
            </a:r>
            <a:r>
              <a:rPr lang="en-US" altLang="zh-CN" sz="2400" b="1" dirty="0" smtClean="0">
                <a:solidFill>
                  <a:srgbClr val="FF0000"/>
                </a:solidFill>
                <a:latin typeface="宋体" panose="02010600030101010101" pitchFamily="2" charset="-122"/>
                <a:ea typeface="宋体" panose="02010600030101010101" pitchFamily="2" charset="-122"/>
              </a:rPr>
              <a:t>LED</a:t>
            </a:r>
            <a:r>
              <a:rPr lang="zh-CN" altLang="en-US" sz="2400" b="1" dirty="0" smtClean="0">
                <a:solidFill>
                  <a:srgbClr val="FF0000"/>
                </a:solidFill>
                <a:latin typeface="宋体" panose="02010600030101010101" pitchFamily="2" charset="-122"/>
                <a:ea typeface="宋体" panose="02010600030101010101" pitchFamily="2" charset="-122"/>
              </a:rPr>
              <a:t>控制？</a:t>
            </a:r>
            <a:endParaRPr lang="zh-CN" altLang="en-US" sz="2400" b="1" dirty="0">
              <a:solidFill>
                <a:srgbClr val="FF0000"/>
              </a:solidFill>
              <a:latin typeface="宋体" panose="02010600030101010101" pitchFamily="2" charset="-122"/>
              <a:ea typeface="宋体" panose="02010600030101010101" pitchFamily="2" charset="-122"/>
            </a:endParaRPr>
          </a:p>
        </p:txBody>
      </p:sp>
      <p:sp>
        <p:nvSpPr>
          <p:cNvPr id="6" name="矩形 5"/>
          <p:cNvSpPr/>
          <p:nvPr/>
        </p:nvSpPr>
        <p:spPr>
          <a:xfrm>
            <a:off x="3476444" y="842377"/>
            <a:ext cx="5952227" cy="1169551"/>
          </a:xfrm>
          <a:prstGeom prst="rect">
            <a:avLst/>
          </a:prstGeom>
        </p:spPr>
        <p:txBody>
          <a:bodyPr wrap="square">
            <a:spAutoFit/>
          </a:bodyPr>
          <a:lstStyle/>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If</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GPIOPinRead</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(SOC_GPIO_0_REGS, </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7)==</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0</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a:t>
            </a: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smtClean="0">
                <a:latin typeface="等线" panose="02010600030101010101" pitchFamily="2" charset="-122"/>
                <a:ea typeface="等线" panose="02010600030101010101" pitchFamily="2" charset="-122"/>
                <a:cs typeface="Times New Roman" panose="02020603050405020304" pitchFamily="18" charset="0"/>
              </a:rPr>
              <a:t>GPIOPinWrite</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(SOC_GPIO_0_REGS</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1, </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GPIO_PIN_LOW</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a:t>
            </a:r>
          </a:p>
          <a:p>
            <a:pPr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smtClean="0">
                <a:latin typeface="等线" panose="02010600030101010101" pitchFamily="2" charset="-122"/>
                <a:ea typeface="等线" panose="02010600030101010101" pitchFamily="2" charset="-122"/>
                <a:cs typeface="Times New Roman" panose="02020603050405020304" pitchFamily="18" charset="0"/>
              </a:rPr>
              <a:t>GPIOPinWrite</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(SOC_GPIO_0_REGS</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rPr>
              <a:t>6, </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GPIO_PIN_HIGH);</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66700" indent="266700" algn="just">
              <a:spcAft>
                <a:spcPts val="0"/>
              </a:spcAft>
            </a:pP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1412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418" y="213751"/>
            <a:ext cx="2831224" cy="523220"/>
          </a:xfrm>
          <a:prstGeom prst="rect">
            <a:avLst/>
          </a:prstGeom>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七、</a:t>
            </a:r>
            <a:r>
              <a:rPr lang="en-US" altLang="zh-CN" sz="2800" dirty="0" err="1" smtClean="0">
                <a:latin typeface="微软雅黑" panose="020B0503020204020204" pitchFamily="34" charset="-122"/>
                <a:ea typeface="微软雅黑" panose="020B0503020204020204" pitchFamily="34" charset="-122"/>
              </a:rPr>
              <a:t>McASP</a:t>
            </a:r>
            <a:r>
              <a:rPr lang="zh-CN" altLang="en-US" sz="2800" dirty="0" smtClean="0">
                <a:latin typeface="微软雅黑" panose="020B0503020204020204" pitchFamily="34" charset="-122"/>
                <a:ea typeface="微软雅黑" panose="020B0503020204020204" pitchFamily="34" charset="-122"/>
              </a:rPr>
              <a:t>模块</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58042" y="4774936"/>
            <a:ext cx="7962265" cy="82994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McASP有16个串行器，可以独立激活并设置为发送或接收模式。</a:t>
            </a:r>
          </a:p>
        </p:txBody>
      </p:sp>
      <p:sp>
        <p:nvSpPr>
          <p:cNvPr id="4" name="文本框 3"/>
          <p:cNvSpPr txBox="1"/>
          <p:nvPr/>
        </p:nvSpPr>
        <p:spPr>
          <a:xfrm>
            <a:off x="525962" y="736971"/>
            <a:ext cx="8225155" cy="829945"/>
          </a:xfrm>
          <a:prstGeom prst="rect">
            <a:avLst/>
          </a:prstGeom>
          <a:noFill/>
        </p:spPr>
        <p:txBody>
          <a:bodyPr wrap="square" rtlCol="0" anchor="t">
            <a:spAutoFit/>
          </a:bodyPr>
          <a:lstStyle/>
          <a:p>
            <a:r>
              <a:rPr lang="zh-CN" altLang="en-US" sz="2400" dirty="0">
                <a:latin typeface="微软雅黑" panose="020B0503020204020204" pitchFamily="34" charset="-122"/>
                <a:ea typeface="微软雅黑" panose="020B0503020204020204" pitchFamily="34" charset="-122"/>
                <a:sym typeface="+mn-ea"/>
              </a:rPr>
              <a:t>McASP（Multichannel Audio Serial Port）是一个经过优化了的通用音频串行端口，用于多通道音频的传输。</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56772" y="1638036"/>
            <a:ext cx="7963535" cy="1198880"/>
          </a:xfrm>
          <a:prstGeom prst="rect">
            <a:avLst/>
          </a:prstGeom>
          <a:noFill/>
        </p:spPr>
        <p:txBody>
          <a:bodyPr wrap="square" rtlCol="0" anchor="t">
            <a:spAutoFit/>
          </a:bodyPr>
          <a:lstStyle/>
          <a:p>
            <a:pPr marL="342900" indent="-342900">
              <a:buFont typeface="Arial" panose="020B0604020202020204" pitchFamily="34" charset="0"/>
              <a:buChar char="•"/>
            </a:pPr>
            <a:r>
              <a:rPr lang="en-US" altLang="zh-CN" sz="2400" dirty="0" err="1" smtClean="0">
                <a:latin typeface="宋体" panose="02010600030101010101" pitchFamily="2" charset="-122"/>
                <a:ea typeface="宋体" panose="02010600030101010101" pitchFamily="2" charset="-122"/>
                <a:sym typeface="+mn-ea"/>
              </a:rPr>
              <a:t>McASP</a:t>
            </a:r>
            <a:r>
              <a:rPr lang="zh-CN" altLang="en-US" sz="2400" dirty="0" smtClean="0">
                <a:latin typeface="宋体" panose="02010600030101010101" pitchFamily="2" charset="-122"/>
                <a:ea typeface="宋体" panose="02010600030101010101" pitchFamily="2" charset="-122"/>
                <a:sym typeface="+mn-ea"/>
              </a:rPr>
              <a:t>支持</a:t>
            </a:r>
            <a:r>
              <a:rPr lang="zh-CN" altLang="en-US" sz="2400" dirty="0">
                <a:latin typeface="宋体" panose="02010600030101010101" pitchFamily="2" charset="-122"/>
                <a:ea typeface="宋体" panose="02010600030101010101" pitchFamily="2" charset="-122"/>
                <a:sym typeface="+mn-ea"/>
              </a:rPr>
              <a:t>TDM（</a:t>
            </a:r>
            <a:r>
              <a:rPr lang="en-US" altLang="zh-CN" sz="2400" dirty="0">
                <a:latin typeface="宋体" panose="02010600030101010101" pitchFamily="2" charset="-122"/>
                <a:ea typeface="宋体" panose="02010600030101010101" pitchFamily="2" charset="-122"/>
                <a:sym typeface="+mn-ea"/>
              </a:rPr>
              <a:t>T</a:t>
            </a:r>
            <a:r>
              <a:rPr lang="zh-CN" altLang="en-US" sz="2400" dirty="0">
                <a:latin typeface="宋体" panose="02010600030101010101" pitchFamily="2" charset="-122"/>
                <a:ea typeface="宋体" panose="02010600030101010101" pitchFamily="2" charset="-122"/>
                <a:sym typeface="+mn-ea"/>
              </a:rPr>
              <a:t>ime-division multiplexed）流、</a:t>
            </a:r>
            <a:r>
              <a:rPr lang="zh-CN" altLang="en-US" sz="2400" dirty="0">
                <a:latin typeface="宋体" panose="02010600030101010101" pitchFamily="2" charset="-122"/>
                <a:ea typeface="宋体" panose="02010600030101010101" pitchFamily="2" charset="-122"/>
              </a:rPr>
              <a:t>I2S（Inter-IC Sound）协议、DIT（Intercomponent digital audio interface transmission ）传输等。</a:t>
            </a:r>
          </a:p>
        </p:txBody>
      </p:sp>
      <p:sp>
        <p:nvSpPr>
          <p:cNvPr id="6" name="文本框 5"/>
          <p:cNvSpPr txBox="1"/>
          <p:nvPr/>
        </p:nvSpPr>
        <p:spPr>
          <a:xfrm>
            <a:off x="658042" y="2836916"/>
            <a:ext cx="7962265" cy="193802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McASP分为发送和接收两大部分，它们之间可以同步运行（使用同一个主时钟、位时钟和帧同步信号），也可以独立运行（使用各自的主时钟，位时钟和帧同步信号）。发送部分和接收部分还可以使用具有不同位流格式的传输模式。</a:t>
            </a:r>
          </a:p>
        </p:txBody>
      </p:sp>
      <p:sp>
        <p:nvSpPr>
          <p:cNvPr id="7" name="文本框 6"/>
          <p:cNvSpPr txBox="1"/>
          <p:nvPr/>
        </p:nvSpPr>
        <p:spPr>
          <a:xfrm>
            <a:off x="658042" y="5721721"/>
            <a:ext cx="7961630" cy="82994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mn-ea"/>
              </a:rPr>
              <a:t>在不使用McASP功能时，其所有引脚都可以被配置为GPIO引脚。</a:t>
            </a:r>
          </a:p>
        </p:txBody>
      </p:sp>
    </p:spTree>
    <p:extLst>
      <p:ext uri="{BB962C8B-B14F-4D97-AF65-F5344CB8AC3E}">
        <p14:creationId xmlns:p14="http://schemas.microsoft.com/office/powerpoint/2010/main" val="2458433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23512" y="266525"/>
            <a:ext cx="8044452" cy="6147155"/>
          </a:xfrm>
          <a:prstGeom prst="rect">
            <a:avLst/>
          </a:prstGeom>
        </p:spPr>
      </p:pic>
      <p:sp>
        <p:nvSpPr>
          <p:cNvPr id="3" name="椭圆 2"/>
          <p:cNvSpPr/>
          <p:nvPr/>
        </p:nvSpPr>
        <p:spPr>
          <a:xfrm>
            <a:off x="7458891" y="757645"/>
            <a:ext cx="679269" cy="19463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798525" y="1546162"/>
            <a:ext cx="795564" cy="369332"/>
          </a:xfrm>
          <a:prstGeom prst="rect">
            <a:avLst/>
          </a:prstGeom>
          <a:noFill/>
        </p:spPr>
        <p:txBody>
          <a:bodyPr wrap="square" rtlCol="0">
            <a:spAutoFit/>
          </a:bodyPr>
          <a:lstStyle/>
          <a:p>
            <a:r>
              <a:rPr lang="en-US" altLang="zh-CN" dirty="0" smtClean="0">
                <a:solidFill>
                  <a:srgbClr val="FF0000"/>
                </a:solidFill>
              </a:rPr>
              <a:t>16</a:t>
            </a:r>
            <a:r>
              <a:rPr lang="zh-CN" altLang="en-US" dirty="0" smtClean="0">
                <a:solidFill>
                  <a:srgbClr val="FF0000"/>
                </a:solidFill>
              </a:rPr>
              <a:t>路</a:t>
            </a:r>
            <a:endParaRPr lang="zh-CN" altLang="en-US" dirty="0">
              <a:solidFill>
                <a:srgbClr val="FF0000"/>
              </a:solidFill>
            </a:endParaRPr>
          </a:p>
        </p:txBody>
      </p:sp>
      <p:sp>
        <p:nvSpPr>
          <p:cNvPr id="5" name="椭圆 4"/>
          <p:cNvSpPr/>
          <p:nvPr/>
        </p:nvSpPr>
        <p:spPr>
          <a:xfrm>
            <a:off x="7458891" y="2821577"/>
            <a:ext cx="679269" cy="992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458890" y="3931920"/>
            <a:ext cx="679269" cy="992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489165" y="266525"/>
            <a:ext cx="653143" cy="491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04903" y="666205"/>
            <a:ext cx="1045028" cy="11495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304903" y="2207622"/>
            <a:ext cx="1045028" cy="10842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304903" y="3344091"/>
            <a:ext cx="1045028" cy="10842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055325" y="2560320"/>
            <a:ext cx="1005840" cy="953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120640" y="3722914"/>
            <a:ext cx="875211" cy="849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04791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9162" y="603442"/>
            <a:ext cx="8532953" cy="5144216"/>
          </a:xfrm>
          <a:prstGeom prst="rect">
            <a:avLst/>
          </a:prstGeom>
        </p:spPr>
      </p:pic>
    </p:spTree>
    <p:extLst>
      <p:ext uri="{BB962C8B-B14F-4D97-AF65-F5344CB8AC3E}">
        <p14:creationId xmlns:p14="http://schemas.microsoft.com/office/powerpoint/2010/main" val="33790071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91244" y="1156743"/>
            <a:ext cx="5143500" cy="4962525"/>
          </a:xfrm>
          <a:prstGeom prst="rect">
            <a:avLst/>
          </a:prstGeom>
        </p:spPr>
      </p:pic>
      <p:sp>
        <p:nvSpPr>
          <p:cNvPr id="3" name="文本框 2"/>
          <p:cNvSpPr txBox="1"/>
          <p:nvPr/>
        </p:nvSpPr>
        <p:spPr>
          <a:xfrm>
            <a:off x="2238193" y="3916643"/>
            <a:ext cx="2286000" cy="369332"/>
          </a:xfrm>
          <a:prstGeom prst="rect">
            <a:avLst/>
          </a:prstGeom>
          <a:noFill/>
        </p:spPr>
        <p:txBody>
          <a:bodyPr wrap="square" rtlCol="0">
            <a:spAutoFit/>
          </a:bodyPr>
          <a:lstStyle/>
          <a:p>
            <a:r>
              <a:rPr lang="en-US" altLang="zh-CN" dirty="0" smtClean="0">
                <a:solidFill>
                  <a:srgbClr val="FF0000"/>
                </a:solidFill>
              </a:rPr>
              <a:t>TMS320C6748</a:t>
            </a:r>
            <a:endParaRPr lang="zh-CN" altLang="en-US" dirty="0">
              <a:solidFill>
                <a:srgbClr val="FF0000"/>
              </a:solidFill>
            </a:endParaRPr>
          </a:p>
        </p:txBody>
      </p:sp>
      <p:sp>
        <p:nvSpPr>
          <p:cNvPr id="4" name="文本框 3"/>
          <p:cNvSpPr txBox="1"/>
          <p:nvPr/>
        </p:nvSpPr>
        <p:spPr>
          <a:xfrm>
            <a:off x="4742841" y="3916643"/>
            <a:ext cx="2286000" cy="369332"/>
          </a:xfrm>
          <a:prstGeom prst="rect">
            <a:avLst/>
          </a:prstGeom>
          <a:noFill/>
        </p:spPr>
        <p:txBody>
          <a:bodyPr wrap="square" rtlCol="0">
            <a:spAutoFit/>
          </a:bodyPr>
          <a:lstStyle/>
          <a:p>
            <a:r>
              <a:rPr lang="en-US" altLang="zh-CN" dirty="0" smtClean="0">
                <a:solidFill>
                  <a:srgbClr val="FF0000"/>
                </a:solidFill>
              </a:rPr>
              <a:t>TLV320AIC3106</a:t>
            </a:r>
            <a:endParaRPr lang="zh-CN" altLang="en-US" dirty="0">
              <a:solidFill>
                <a:srgbClr val="FF0000"/>
              </a:solidFill>
            </a:endParaRPr>
          </a:p>
        </p:txBody>
      </p:sp>
      <p:sp>
        <p:nvSpPr>
          <p:cNvPr id="5" name="矩形 4"/>
          <p:cNvSpPr/>
          <p:nvPr/>
        </p:nvSpPr>
        <p:spPr>
          <a:xfrm>
            <a:off x="383005" y="240622"/>
            <a:ext cx="5109091" cy="461665"/>
          </a:xfrm>
          <a:prstGeom prst="rect">
            <a:avLst/>
          </a:prstGeom>
        </p:spPr>
        <p:txBody>
          <a:bodyPr wrap="none">
            <a:spAutoFit/>
          </a:bodyPr>
          <a:lstStyle/>
          <a:p>
            <a:r>
              <a:rPr lang="zh-CN" altLang="en-US" sz="2400" b="1" dirty="0" smtClean="0">
                <a:solidFill>
                  <a:srgbClr val="FF0000"/>
                </a:solidFill>
                <a:latin typeface="宋体" panose="02010600030101010101" pitchFamily="2" charset="-122"/>
                <a:ea typeface="宋体" panose="02010600030101010101" pitchFamily="2" charset="-122"/>
              </a:rPr>
              <a:t>任务：研读</a:t>
            </a:r>
            <a:r>
              <a:rPr lang="en-US" altLang="zh-CN" sz="2400" b="1" dirty="0" smtClean="0">
                <a:solidFill>
                  <a:srgbClr val="FF0000"/>
                </a:solidFill>
                <a:latin typeface="宋体" panose="02010600030101010101" pitchFamily="2" charset="-122"/>
                <a:ea typeface="宋体" panose="02010600030101010101" pitchFamily="2" charset="-122"/>
              </a:rPr>
              <a:t>AUDIO_LINE_IN_POLL</a:t>
            </a:r>
            <a:r>
              <a:rPr lang="zh-CN" altLang="en-US" sz="2400" b="1" dirty="0" smtClean="0">
                <a:solidFill>
                  <a:srgbClr val="FF0000"/>
                </a:solidFill>
                <a:latin typeface="宋体" panose="02010600030101010101" pitchFamily="2" charset="-122"/>
                <a:ea typeface="宋体" panose="02010600030101010101" pitchFamily="2" charset="-122"/>
              </a:rPr>
              <a:t>工程</a:t>
            </a:r>
            <a:endParaRPr lang="zh-CN" altLang="en-US" sz="2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64190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26606"/>
            <a:ext cx="9014604" cy="6586418"/>
          </a:xfrm>
          <a:prstGeom prst="rect">
            <a:avLst/>
          </a:prstGeom>
        </p:spPr>
        <p:txBody>
          <a:bodyPr wrap="square">
            <a:spAutoFit/>
          </a:bodyPr>
          <a:lstStyle/>
          <a:p>
            <a:r>
              <a:rPr lang="en-US" altLang="zh-CN" sz="1400" dirty="0"/>
              <a:t>    </a:t>
            </a:r>
            <a:r>
              <a:rPr lang="en-US" altLang="zh-CN" sz="1400" dirty="0" err="1"/>
              <a:t>int</a:t>
            </a:r>
            <a:r>
              <a:rPr lang="en-US" altLang="zh-CN" sz="1400" dirty="0"/>
              <a:t> main(void)</a:t>
            </a:r>
          </a:p>
          <a:p>
            <a:r>
              <a:rPr lang="en-US" altLang="zh-CN" sz="1400" dirty="0"/>
              <a:t>{</a:t>
            </a:r>
          </a:p>
          <a:p>
            <a:r>
              <a:rPr lang="en-US" altLang="zh-CN" sz="1400" dirty="0" smtClean="0"/>
              <a:t>    unsigned </a:t>
            </a:r>
            <a:r>
              <a:rPr lang="en-US" altLang="zh-CN" sz="1400" dirty="0" err="1"/>
              <a:t>int</a:t>
            </a:r>
            <a:r>
              <a:rPr lang="en-US" altLang="zh-CN" sz="1400" dirty="0"/>
              <a:t> sample, status</a:t>
            </a:r>
            <a:r>
              <a:rPr lang="en-US" altLang="zh-CN" sz="1400" dirty="0" smtClean="0"/>
              <a:t>;</a:t>
            </a:r>
          </a:p>
          <a:p>
            <a:r>
              <a:rPr lang="en-US" altLang="zh-CN" sz="1400" dirty="0"/>
              <a:t> </a:t>
            </a:r>
            <a:r>
              <a:rPr lang="en-US" altLang="zh-CN" sz="1400" dirty="0" smtClean="0"/>
              <a:t>   InitAIC31I2S();</a:t>
            </a:r>
            <a:r>
              <a:rPr lang="en-US" altLang="zh-CN" sz="1400" dirty="0"/>
              <a:t> // </a:t>
            </a:r>
            <a:r>
              <a:rPr lang="zh-CN" altLang="en-US" sz="1400" dirty="0"/>
              <a:t>初始化 </a:t>
            </a:r>
            <a:r>
              <a:rPr lang="en-US" altLang="zh-CN" sz="1400" dirty="0"/>
              <a:t>AIC31 </a:t>
            </a:r>
            <a:r>
              <a:rPr lang="zh-CN" altLang="en-US" sz="1400" dirty="0"/>
              <a:t>音频芯片</a:t>
            </a:r>
          </a:p>
          <a:p>
            <a:r>
              <a:rPr lang="zh-CN" altLang="en-US" sz="1400" dirty="0" smtClean="0"/>
              <a:t>    </a:t>
            </a:r>
            <a:r>
              <a:rPr lang="en-US" altLang="zh-CN" sz="1400" dirty="0" err="1"/>
              <a:t>InitMcaspPoll</a:t>
            </a:r>
            <a:r>
              <a:rPr lang="en-US" altLang="zh-CN" sz="1400" dirty="0" smtClean="0"/>
              <a:t>();</a:t>
            </a:r>
            <a:r>
              <a:rPr lang="en-US" altLang="zh-CN" sz="1400" dirty="0"/>
              <a:t> // </a:t>
            </a:r>
            <a:r>
              <a:rPr lang="zh-CN" altLang="en-US" sz="1400" dirty="0"/>
              <a:t>初始化 </a:t>
            </a:r>
            <a:r>
              <a:rPr lang="en-US" altLang="zh-CN" sz="1400" dirty="0" err="1"/>
              <a:t>McASP</a:t>
            </a:r>
            <a:r>
              <a:rPr lang="en-US" altLang="zh-CN" sz="1400" dirty="0"/>
              <a:t> </a:t>
            </a:r>
            <a:r>
              <a:rPr lang="zh-CN" altLang="en-US" sz="1400" dirty="0"/>
              <a:t>为查询方式</a:t>
            </a:r>
            <a:endParaRPr lang="en-US" altLang="zh-CN" sz="1400" dirty="0"/>
          </a:p>
          <a:p>
            <a:r>
              <a:rPr lang="en-US" altLang="zh-CN" sz="1400" dirty="0" smtClean="0"/>
              <a:t>    </a:t>
            </a:r>
            <a:r>
              <a:rPr lang="en-US" altLang="zh-CN" sz="1400" dirty="0"/>
              <a:t>while(1)</a:t>
            </a:r>
          </a:p>
          <a:p>
            <a:r>
              <a:rPr lang="en-US" altLang="zh-CN" sz="1400" dirty="0"/>
              <a:t>    {</a:t>
            </a:r>
          </a:p>
          <a:p>
            <a:r>
              <a:rPr lang="en-US" altLang="zh-CN" sz="1400" dirty="0"/>
              <a:t>		while( !(</a:t>
            </a:r>
            <a:r>
              <a:rPr lang="en-US" altLang="zh-CN" sz="1400" dirty="0" err="1"/>
              <a:t>McASPTxStatusGet</a:t>
            </a:r>
            <a:r>
              <a:rPr lang="en-US" altLang="zh-CN" sz="1400" dirty="0"/>
              <a:t>(SOC_MCASP_0_CTRL_REGS) &amp; MCASP_TX_STAT_DATAREADY));</a:t>
            </a:r>
          </a:p>
          <a:p>
            <a:r>
              <a:rPr lang="en-US" altLang="zh-CN" sz="1400" dirty="0"/>
              <a:t>		status = </a:t>
            </a:r>
            <a:r>
              <a:rPr lang="en-US" altLang="zh-CN" sz="1400" dirty="0" err="1"/>
              <a:t>McASPTxStatusGet</a:t>
            </a:r>
            <a:r>
              <a:rPr lang="en-US" altLang="zh-CN" sz="1400" dirty="0"/>
              <a:t>(SOC_MCASP_0_CTRL_REGS);</a:t>
            </a:r>
          </a:p>
          <a:p>
            <a:r>
              <a:rPr lang="en-US" altLang="zh-CN" sz="1400" dirty="0"/>
              <a:t>	</a:t>
            </a:r>
            <a:r>
              <a:rPr lang="en-US" altLang="zh-CN" sz="1400" dirty="0" smtClean="0"/>
              <a:t>	if(status </a:t>
            </a:r>
            <a:r>
              <a:rPr lang="en-US" altLang="zh-CN" sz="1400" dirty="0"/>
              <a:t>&amp; MCASP_TX_STAT_CURRSLOT_EVEN)</a:t>
            </a:r>
          </a:p>
          <a:p>
            <a:r>
              <a:rPr lang="en-US" altLang="zh-CN" sz="1400" dirty="0"/>
              <a:t>		{</a:t>
            </a:r>
          </a:p>
          <a:p>
            <a:r>
              <a:rPr lang="en-US" altLang="zh-CN" sz="1400" dirty="0"/>
              <a:t>		</a:t>
            </a:r>
            <a:r>
              <a:rPr lang="en-US" altLang="zh-CN" sz="1400" dirty="0" smtClean="0"/>
              <a:t>        sample </a:t>
            </a:r>
            <a:r>
              <a:rPr lang="en-US" altLang="zh-CN" sz="1400" dirty="0"/>
              <a:t>= </a:t>
            </a:r>
            <a:r>
              <a:rPr lang="en-US" altLang="zh-CN" sz="1400" dirty="0" err="1"/>
              <a:t>InputSample</a:t>
            </a:r>
            <a:r>
              <a:rPr lang="en-US" altLang="zh-CN" sz="1400" dirty="0" smtClean="0"/>
              <a:t>();</a:t>
            </a:r>
            <a:r>
              <a:rPr lang="en-US" altLang="zh-CN" sz="1400" dirty="0"/>
              <a:t> // </a:t>
            </a:r>
            <a:r>
              <a:rPr lang="zh-CN" altLang="en-US" sz="1400" dirty="0"/>
              <a:t>读取右通道数据</a:t>
            </a:r>
          </a:p>
          <a:p>
            <a:r>
              <a:rPr lang="en-US" altLang="zh-CN" sz="1400" dirty="0"/>
              <a:t>		</a:t>
            </a:r>
            <a:r>
              <a:rPr lang="en-US" altLang="zh-CN" sz="1400" dirty="0" smtClean="0"/>
              <a:t>       </a:t>
            </a:r>
            <a:r>
              <a:rPr lang="en-US" altLang="zh-CN" sz="1400" dirty="0" err="1" smtClean="0"/>
              <a:t>OutputSample</a:t>
            </a:r>
            <a:r>
              <a:rPr lang="en-US" altLang="zh-CN" sz="1400" dirty="0" smtClean="0"/>
              <a:t>(sample);</a:t>
            </a:r>
            <a:r>
              <a:rPr lang="en-US" altLang="zh-CN" sz="1400" dirty="0"/>
              <a:t> // </a:t>
            </a:r>
            <a:r>
              <a:rPr lang="zh-CN" altLang="en-US" sz="1400" dirty="0"/>
              <a:t>输出右声道数据</a:t>
            </a:r>
          </a:p>
          <a:p>
            <a:r>
              <a:rPr lang="en-US" altLang="zh-CN" sz="1400" dirty="0"/>
              <a:t>		}</a:t>
            </a:r>
          </a:p>
          <a:p>
            <a:r>
              <a:rPr lang="en-US" altLang="zh-CN" sz="1400" dirty="0"/>
              <a:t>		else</a:t>
            </a:r>
          </a:p>
          <a:p>
            <a:r>
              <a:rPr lang="en-US" altLang="zh-CN" sz="1400" dirty="0"/>
              <a:t>		{</a:t>
            </a:r>
          </a:p>
          <a:p>
            <a:r>
              <a:rPr lang="en-US" altLang="zh-CN" sz="1400" dirty="0"/>
              <a:t>			</a:t>
            </a:r>
            <a:r>
              <a:rPr lang="en-US" altLang="zh-CN" sz="1400" dirty="0" smtClean="0"/>
              <a:t>sample </a:t>
            </a:r>
            <a:r>
              <a:rPr lang="en-US" altLang="zh-CN" sz="1400" dirty="0"/>
              <a:t>= </a:t>
            </a:r>
            <a:r>
              <a:rPr lang="en-US" altLang="zh-CN" sz="1400" dirty="0" err="1"/>
              <a:t>InputSample</a:t>
            </a:r>
            <a:r>
              <a:rPr lang="en-US" altLang="zh-CN" sz="1400" dirty="0" smtClean="0"/>
              <a:t>();</a:t>
            </a:r>
            <a:r>
              <a:rPr lang="en-US" altLang="zh-CN" sz="1400" dirty="0"/>
              <a:t> // </a:t>
            </a:r>
            <a:r>
              <a:rPr lang="zh-CN" altLang="en-US" sz="1400" dirty="0"/>
              <a:t>读取左通道数据</a:t>
            </a:r>
          </a:p>
          <a:p>
            <a:r>
              <a:rPr lang="en-US" altLang="zh-CN" sz="1400" dirty="0"/>
              <a:t>			</a:t>
            </a:r>
            <a:r>
              <a:rPr lang="en-US" altLang="zh-CN" sz="1400" dirty="0" err="1" smtClean="0"/>
              <a:t>OutputSample</a:t>
            </a:r>
            <a:r>
              <a:rPr lang="en-US" altLang="zh-CN" sz="1400" dirty="0" smtClean="0"/>
              <a:t>(sample);</a:t>
            </a:r>
            <a:r>
              <a:rPr lang="en-US" altLang="zh-CN" sz="1400" dirty="0"/>
              <a:t> // </a:t>
            </a:r>
            <a:r>
              <a:rPr lang="zh-CN" altLang="en-US" sz="1400" dirty="0"/>
              <a:t>输出左声道数据</a:t>
            </a:r>
          </a:p>
          <a:p>
            <a:r>
              <a:rPr lang="en-US" altLang="zh-CN" sz="1400" dirty="0"/>
              <a:t>		}</a:t>
            </a:r>
          </a:p>
          <a:p>
            <a:r>
              <a:rPr lang="en-US" altLang="zh-CN" sz="1400" dirty="0"/>
              <a:t>    }</a:t>
            </a:r>
          </a:p>
          <a:p>
            <a:r>
              <a:rPr lang="en-US" altLang="zh-CN" sz="1400" dirty="0" smtClean="0"/>
              <a:t>}</a:t>
            </a:r>
          </a:p>
          <a:p>
            <a:r>
              <a:rPr lang="en-US" altLang="zh-CN" sz="1400" dirty="0"/>
              <a:t>unsigned </a:t>
            </a:r>
            <a:r>
              <a:rPr lang="en-US" altLang="zh-CN" sz="1400" dirty="0" err="1"/>
              <a:t>int</a:t>
            </a:r>
            <a:r>
              <a:rPr lang="en-US" altLang="zh-CN" sz="1400" dirty="0"/>
              <a:t> </a:t>
            </a:r>
            <a:r>
              <a:rPr lang="en-US" altLang="zh-CN" sz="1400" dirty="0" err="1"/>
              <a:t>InputSample</a:t>
            </a:r>
            <a:r>
              <a:rPr lang="en-US" altLang="zh-CN" sz="1400" dirty="0"/>
              <a:t>(void)</a:t>
            </a:r>
          </a:p>
          <a:p>
            <a:r>
              <a:rPr lang="en-US" altLang="zh-CN" sz="1400" dirty="0"/>
              <a:t>{</a:t>
            </a:r>
          </a:p>
          <a:p>
            <a:r>
              <a:rPr lang="en-US" altLang="zh-CN" sz="1400" dirty="0"/>
              <a:t>	return (</a:t>
            </a:r>
            <a:r>
              <a:rPr lang="en-US" altLang="zh-CN" sz="1400" dirty="0" err="1"/>
              <a:t>McASPRxBufRead</a:t>
            </a:r>
            <a:r>
              <a:rPr lang="en-US" altLang="zh-CN" sz="1400" dirty="0"/>
              <a:t>(SOC_MCASP_0_CTRL_REGS, </a:t>
            </a:r>
            <a:r>
              <a:rPr lang="en-US" altLang="zh-CN" sz="1400" dirty="0" smtClean="0"/>
              <a:t>0));</a:t>
            </a:r>
            <a:endParaRPr lang="en-US" altLang="zh-CN" sz="1400" dirty="0"/>
          </a:p>
          <a:p>
            <a:r>
              <a:rPr lang="en-US" altLang="zh-CN" sz="1400" dirty="0" smtClean="0"/>
              <a:t>}</a:t>
            </a:r>
          </a:p>
          <a:p>
            <a:r>
              <a:rPr lang="en-US" altLang="zh-CN" sz="1400" dirty="0"/>
              <a:t>void </a:t>
            </a:r>
            <a:r>
              <a:rPr lang="en-US" altLang="zh-CN" sz="1400" dirty="0" err="1"/>
              <a:t>OutputSample</a:t>
            </a:r>
            <a:r>
              <a:rPr lang="en-US" altLang="zh-CN" sz="1400" dirty="0"/>
              <a:t>(unsigned </a:t>
            </a:r>
            <a:r>
              <a:rPr lang="en-US" altLang="zh-CN" sz="1400" dirty="0" err="1"/>
              <a:t>int</a:t>
            </a:r>
            <a:r>
              <a:rPr lang="en-US" altLang="zh-CN" sz="1400" dirty="0"/>
              <a:t> </a:t>
            </a:r>
            <a:r>
              <a:rPr lang="en-US" altLang="zh-CN" sz="1400" dirty="0" err="1"/>
              <a:t>outData</a:t>
            </a:r>
            <a:r>
              <a:rPr lang="en-US" altLang="zh-CN" sz="1400" dirty="0"/>
              <a:t>)</a:t>
            </a:r>
          </a:p>
          <a:p>
            <a:r>
              <a:rPr lang="en-US" altLang="zh-CN" sz="1400" dirty="0"/>
              <a:t>{</a:t>
            </a:r>
          </a:p>
          <a:p>
            <a:r>
              <a:rPr lang="en-US" altLang="zh-CN" sz="1400" dirty="0" smtClean="0"/>
              <a:t>         </a:t>
            </a:r>
            <a:r>
              <a:rPr lang="en-US" altLang="zh-CN" sz="1400" dirty="0" err="1" smtClean="0"/>
              <a:t>McASPTxBufWrite</a:t>
            </a:r>
            <a:r>
              <a:rPr lang="en-US" altLang="zh-CN" sz="1400" dirty="0" smtClean="0"/>
              <a:t>(SOC_MCASP_0_CTRL_REGS</a:t>
            </a:r>
            <a:r>
              <a:rPr lang="en-US" altLang="zh-CN" sz="1400" dirty="0"/>
              <a:t>, </a:t>
            </a:r>
            <a:r>
              <a:rPr lang="en-US" altLang="zh-CN" sz="1400" dirty="0"/>
              <a:t>1</a:t>
            </a:r>
            <a:r>
              <a:rPr lang="en-US" altLang="zh-CN" sz="1400" dirty="0" smtClean="0"/>
              <a:t>, </a:t>
            </a:r>
            <a:r>
              <a:rPr lang="en-US" altLang="zh-CN" sz="1400" dirty="0" err="1"/>
              <a:t>outData</a:t>
            </a:r>
            <a:r>
              <a:rPr lang="en-US" altLang="zh-CN" sz="1400" dirty="0"/>
              <a:t>);</a:t>
            </a:r>
          </a:p>
          <a:p>
            <a:r>
              <a:rPr lang="en-US" altLang="zh-CN" sz="1400" dirty="0"/>
              <a:t>}</a:t>
            </a:r>
            <a:endParaRPr lang="zh-CN" altLang="en-US" sz="1400" dirty="0"/>
          </a:p>
        </p:txBody>
      </p:sp>
    </p:spTree>
    <p:extLst>
      <p:ext uri="{BB962C8B-B14F-4D97-AF65-F5344CB8AC3E}">
        <p14:creationId xmlns:p14="http://schemas.microsoft.com/office/powerpoint/2010/main" val="202075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785" y="266003"/>
            <a:ext cx="3427541" cy="400110"/>
          </a:xfrm>
          <a:prstGeom prst="rect">
            <a:avLst/>
          </a:prstGeom>
        </p:spPr>
        <p:txBody>
          <a:bodyPr wrap="none">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1</a:t>
            </a:r>
            <a:r>
              <a:rPr lang="zh-CN" altLang="en-US" sz="2000" dirty="0" smtClean="0">
                <a:solidFill>
                  <a:srgbClr val="FFC000"/>
                </a:solidFill>
                <a:latin typeface="微软雅黑" panose="020B0503020204020204" pitchFamily="34" charset="-122"/>
                <a:ea typeface="微软雅黑" panose="020B0503020204020204" pitchFamily="34" charset="-122"/>
              </a:rPr>
              <a:t>）写‘</a:t>
            </a:r>
            <a:r>
              <a:rPr lang="en-US" altLang="zh-CN" sz="2000" dirty="0" smtClean="0">
                <a:solidFill>
                  <a:srgbClr val="FFC000"/>
                </a:solidFill>
                <a:latin typeface="微软雅黑" panose="020B0503020204020204" pitchFamily="34" charset="-122"/>
                <a:ea typeface="微软雅黑" panose="020B0503020204020204" pitchFamily="34" charset="-122"/>
              </a:rPr>
              <a:t>C6x </a:t>
            </a:r>
            <a:r>
              <a:rPr lang="zh-CN" altLang="en-US" sz="2000" dirty="0">
                <a:solidFill>
                  <a:srgbClr val="FFC000"/>
                </a:solidFill>
                <a:latin typeface="微软雅黑" panose="020B0503020204020204" pitchFamily="34" charset="-122"/>
                <a:ea typeface="微软雅黑" panose="020B0503020204020204" pitchFamily="34" charset="-122"/>
              </a:rPr>
              <a:t>线性汇编代码</a:t>
            </a:r>
          </a:p>
        </p:txBody>
      </p:sp>
      <p:sp>
        <p:nvSpPr>
          <p:cNvPr id="3" name="Rectangle 2"/>
          <p:cNvSpPr>
            <a:spLocks noChangeArrowheads="1"/>
          </p:cNvSpPr>
          <p:nvPr/>
        </p:nvSpPr>
        <p:spPr bwMode="auto">
          <a:xfrm>
            <a:off x="1506538" y="854075"/>
            <a:ext cx="6140450" cy="3457575"/>
          </a:xfrm>
          <a:prstGeom prst="rect">
            <a:avLst/>
          </a:prstGeom>
          <a:solidFill>
            <a:srgbClr val="000F40"/>
          </a:solidFill>
          <a:ln w="12700">
            <a:solidFill>
              <a:srgbClr val="FFFFFF"/>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for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=0;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&lt; count;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prod = m[</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 n[</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i</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sum += prod;</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loop: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p_m</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ldh</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p_n</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n</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t>
            </a:r>
            <a:r>
              <a:rPr kumimoji="0" lang="en-US" altLang="zh-CN" sz="2000" b="1"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mpy</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m, n, prod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add		prod, sum, sum</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[count]	sub		count, 1, count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Courier New" panose="02070309020205020404" pitchFamily="49" charset="0"/>
                <a:ea typeface="宋体" panose="02010600030101010101" pitchFamily="2" charset="-122"/>
              </a:rPr>
              <a:t>   [count] 	b		loop</a:t>
            </a:r>
          </a:p>
        </p:txBody>
      </p:sp>
      <p:sp>
        <p:nvSpPr>
          <p:cNvPr id="4" name="矩形 3"/>
          <p:cNvSpPr/>
          <p:nvPr/>
        </p:nvSpPr>
        <p:spPr>
          <a:xfrm>
            <a:off x="966652" y="4852310"/>
            <a:ext cx="7968342" cy="400110"/>
          </a:xfrm>
          <a:prstGeom prst="rect">
            <a:avLst/>
          </a:prstGeom>
        </p:spPr>
        <p:txBody>
          <a:bodyPr wrap="square">
            <a:spAutoFit/>
          </a:bodyPr>
          <a:lstStyle/>
          <a:p>
            <a:r>
              <a:rPr lang="zh-CN" altLang="en-US" sz="2000" dirty="0" smtClean="0">
                <a:solidFill>
                  <a:srgbClr val="FFFF00"/>
                </a:solidFill>
                <a:latin typeface="微软雅黑" panose="020B0503020204020204" pitchFamily="34" charset="-122"/>
                <a:ea typeface="微软雅黑" panose="020B0503020204020204" pitchFamily="34" charset="-122"/>
              </a:rPr>
              <a:t>代码中没有</a:t>
            </a:r>
            <a:r>
              <a:rPr lang="en-US" altLang="zh-CN" sz="2000" dirty="0" smtClean="0">
                <a:solidFill>
                  <a:srgbClr val="FFFF00"/>
                </a:solidFill>
                <a:latin typeface="微软雅黑" panose="020B0503020204020204" pitchFamily="34" charset="-122"/>
                <a:ea typeface="微软雅黑" panose="020B0503020204020204" pitchFamily="34" charset="-122"/>
              </a:rPr>
              <a:t>NOP</a:t>
            </a:r>
            <a:r>
              <a:rPr lang="zh-CN" altLang="en-US" sz="2000" dirty="0" smtClean="0">
                <a:solidFill>
                  <a:srgbClr val="FFFF00"/>
                </a:solidFill>
                <a:latin typeface="微软雅黑" panose="020B0503020204020204" pitchFamily="34" charset="-122"/>
                <a:ea typeface="微软雅黑" panose="020B0503020204020204" pitchFamily="34" charset="-122"/>
              </a:rPr>
              <a:t>指令，没有并行指令，也不用指明功能单元和寄存器。</a:t>
            </a:r>
            <a:endParaRPr lang="en-US" altLang="zh-CN" sz="20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229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418" y="213751"/>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八</a:t>
            </a:r>
            <a:r>
              <a:rPr lang="zh-CN" altLang="en-US" sz="2800" dirty="0" smtClean="0">
                <a:latin typeface="微软雅黑" panose="020B0503020204020204" pitchFamily="34" charset="-122"/>
                <a:ea typeface="微软雅黑" panose="020B0503020204020204" pitchFamily="34" charset="-122"/>
              </a:rPr>
              <a:t>、算法</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368814" y="244528"/>
            <a:ext cx="1909888" cy="461665"/>
          </a:xfrm>
          <a:prstGeom prst="rect">
            <a:avLst/>
          </a:prstGeom>
          <a:noFill/>
        </p:spPr>
        <p:txBody>
          <a:bodyPr wrap="square" rtlCol="0">
            <a:spAutoFit/>
          </a:bodyPr>
          <a:lstStyle/>
          <a:p>
            <a:r>
              <a:rPr lang="en-US" altLang="zh-CN" sz="2400" b="1" dirty="0" smtClean="0">
                <a:solidFill>
                  <a:srgbClr val="FF0000"/>
                </a:solidFill>
                <a:latin typeface="宋体" panose="02010600030101010101" pitchFamily="2" charset="-122"/>
                <a:ea typeface="宋体" panose="02010600030101010101" pitchFamily="2" charset="-122"/>
              </a:rPr>
              <a:t>FIR</a:t>
            </a:r>
            <a:r>
              <a:rPr lang="zh-CN" altLang="en-US" sz="2400" b="1" dirty="0" smtClean="0">
                <a:solidFill>
                  <a:srgbClr val="FF0000"/>
                </a:solidFill>
                <a:latin typeface="宋体" panose="02010600030101010101" pitchFamily="2" charset="-122"/>
                <a:ea typeface="宋体" panose="02010600030101010101" pitchFamily="2" charset="-122"/>
              </a:rPr>
              <a:t>工程</a:t>
            </a:r>
            <a:endParaRPr lang="zh-CN" altLang="en-US" sz="2400" b="1" dirty="0">
              <a:solidFill>
                <a:srgbClr val="FF0000"/>
              </a:solidFill>
              <a:latin typeface="宋体" panose="02010600030101010101" pitchFamily="2" charset="-122"/>
              <a:ea typeface="宋体" panose="02010600030101010101" pitchFamily="2" charset="-122"/>
            </a:endParaRPr>
          </a:p>
        </p:txBody>
      </p:sp>
      <p:sp>
        <p:nvSpPr>
          <p:cNvPr id="5" name="矩形 4"/>
          <p:cNvSpPr/>
          <p:nvPr/>
        </p:nvSpPr>
        <p:spPr>
          <a:xfrm>
            <a:off x="267420" y="736971"/>
            <a:ext cx="8497018" cy="6093976"/>
          </a:xfrm>
          <a:prstGeom prst="rect">
            <a:avLst/>
          </a:prstGeom>
        </p:spPr>
        <p:txBody>
          <a:bodyPr wrap="square">
            <a:spAutoFit/>
          </a:bodyPr>
          <a:lstStyle/>
          <a:p>
            <a:r>
              <a:rPr lang="en-US" altLang="zh-CN" sz="1400" b="1" dirty="0" smtClean="0"/>
              <a:t>#</a:t>
            </a:r>
            <a:r>
              <a:rPr lang="en-US" altLang="zh-CN" sz="1400" b="1" dirty="0"/>
              <a:t>define </a:t>
            </a:r>
            <a:r>
              <a:rPr lang="en-US" altLang="zh-CN" sz="1400" b="1" dirty="0" err="1"/>
              <a:t>Tn</a:t>
            </a:r>
            <a:r>
              <a:rPr lang="en-US" altLang="zh-CN" sz="1400" b="1" dirty="0"/>
              <a:t>  </a:t>
            </a:r>
            <a:r>
              <a:rPr lang="en-US" altLang="zh-CN" sz="1400" b="1" dirty="0" smtClean="0"/>
              <a:t>1024    </a:t>
            </a:r>
            <a:r>
              <a:rPr lang="en-US" altLang="zh-CN" sz="1400" dirty="0" smtClean="0"/>
              <a:t>// </a:t>
            </a:r>
            <a:r>
              <a:rPr lang="zh-CN" altLang="en-US" sz="1400" dirty="0"/>
              <a:t>样品数</a:t>
            </a:r>
          </a:p>
          <a:p>
            <a:r>
              <a:rPr lang="en-US" altLang="zh-CN" sz="1400" b="1" dirty="0" smtClean="0"/>
              <a:t>#</a:t>
            </a:r>
            <a:r>
              <a:rPr lang="en-US" altLang="zh-CN" sz="1400" b="1" dirty="0"/>
              <a:t>define Fs  </a:t>
            </a:r>
            <a:r>
              <a:rPr lang="en-US" altLang="zh-CN" sz="1400" b="1" dirty="0" smtClean="0"/>
              <a:t>1000.0     </a:t>
            </a:r>
            <a:r>
              <a:rPr lang="en-US" altLang="zh-CN" sz="1400" dirty="0" smtClean="0"/>
              <a:t>// </a:t>
            </a:r>
            <a:r>
              <a:rPr lang="zh-CN" altLang="en-US" sz="1400" dirty="0"/>
              <a:t>采样频率</a:t>
            </a:r>
          </a:p>
          <a:p>
            <a:r>
              <a:rPr lang="en-US" altLang="zh-CN" sz="1400" b="1" dirty="0" smtClean="0"/>
              <a:t>#</a:t>
            </a:r>
            <a:r>
              <a:rPr lang="en-US" altLang="zh-CN" sz="1400" b="1" dirty="0"/>
              <a:t>define N </a:t>
            </a:r>
            <a:r>
              <a:rPr lang="en-US" altLang="zh-CN" sz="1400" b="1" dirty="0" smtClean="0"/>
              <a:t>32      </a:t>
            </a:r>
            <a:r>
              <a:rPr lang="en-US" altLang="zh-CN" sz="1400" dirty="0" smtClean="0"/>
              <a:t>// </a:t>
            </a:r>
            <a:r>
              <a:rPr lang="zh-CN" altLang="en-US" sz="1400" dirty="0"/>
              <a:t>滤波器阶数</a:t>
            </a:r>
          </a:p>
          <a:p>
            <a:endParaRPr lang="zh-CN" altLang="en-US" sz="1400" dirty="0"/>
          </a:p>
          <a:p>
            <a:r>
              <a:rPr lang="en-US" altLang="zh-CN" sz="1400" b="1" dirty="0" smtClean="0"/>
              <a:t>#</a:t>
            </a:r>
            <a:r>
              <a:rPr lang="en-US" altLang="zh-CN" sz="1400" b="1" dirty="0"/>
              <a:t>pragma DATA_ALIGN(</a:t>
            </a:r>
            <a:r>
              <a:rPr lang="en-US" altLang="zh-CN" sz="1400" b="1" dirty="0" err="1"/>
              <a:t>FIR_In</a:t>
            </a:r>
            <a:r>
              <a:rPr lang="en-US" altLang="zh-CN" sz="1400" b="1" dirty="0"/>
              <a:t>, 8</a:t>
            </a:r>
            <a:r>
              <a:rPr lang="en-US" altLang="zh-CN" sz="1400" b="1" dirty="0" smtClean="0"/>
              <a:t>);</a:t>
            </a:r>
            <a:r>
              <a:rPr lang="en-US" altLang="zh-CN" sz="1400" dirty="0"/>
              <a:t> // </a:t>
            </a:r>
            <a:r>
              <a:rPr lang="zh-CN" altLang="en-US" sz="1400" dirty="0" smtClean="0"/>
              <a:t>信号</a:t>
            </a:r>
            <a:r>
              <a:rPr lang="en-US" altLang="zh-CN" sz="1400" dirty="0"/>
              <a:t>// FIR </a:t>
            </a:r>
            <a:r>
              <a:rPr lang="zh-CN" altLang="en-US" sz="1400" dirty="0"/>
              <a:t>输入信号</a:t>
            </a:r>
          </a:p>
          <a:p>
            <a:r>
              <a:rPr lang="en-US" altLang="zh-CN" sz="1400" b="1" dirty="0" smtClean="0"/>
              <a:t>float </a:t>
            </a:r>
            <a:r>
              <a:rPr lang="en-US" altLang="zh-CN" sz="1400" b="1" dirty="0" err="1"/>
              <a:t>FIR_In</a:t>
            </a:r>
            <a:r>
              <a:rPr lang="en-US" altLang="zh-CN" sz="1400" b="1" dirty="0"/>
              <a:t>[</a:t>
            </a:r>
            <a:r>
              <a:rPr lang="en-US" altLang="zh-CN" sz="1400" b="1" dirty="0" err="1"/>
              <a:t>Tn</a:t>
            </a:r>
            <a:r>
              <a:rPr lang="en-US" altLang="zh-CN" sz="1400" b="1" dirty="0"/>
              <a:t>];</a:t>
            </a:r>
          </a:p>
          <a:p>
            <a:r>
              <a:rPr lang="en-US" altLang="zh-CN" sz="1400" b="1" dirty="0" smtClean="0"/>
              <a:t>#</a:t>
            </a:r>
            <a:r>
              <a:rPr lang="en-US" altLang="zh-CN" sz="1400" b="1" dirty="0"/>
              <a:t>pragma DATA_ALIGN(</a:t>
            </a:r>
            <a:r>
              <a:rPr lang="en-US" altLang="zh-CN" sz="1400" b="1" dirty="0" err="1"/>
              <a:t>FIR_Out</a:t>
            </a:r>
            <a:r>
              <a:rPr lang="en-US" altLang="zh-CN" sz="1400" b="1" dirty="0"/>
              <a:t>, 8</a:t>
            </a:r>
            <a:r>
              <a:rPr lang="en-US" altLang="zh-CN" sz="1400" b="1" dirty="0" smtClean="0"/>
              <a:t>);</a:t>
            </a:r>
            <a:r>
              <a:rPr lang="en-US" altLang="zh-CN" sz="1400" dirty="0"/>
              <a:t> // FIR </a:t>
            </a:r>
            <a:r>
              <a:rPr lang="zh-CN" altLang="en-US" sz="1400" dirty="0"/>
              <a:t>输出</a:t>
            </a:r>
          </a:p>
          <a:p>
            <a:r>
              <a:rPr lang="en-US" altLang="zh-CN" sz="1400" b="1" dirty="0" smtClean="0"/>
              <a:t>float </a:t>
            </a:r>
            <a:r>
              <a:rPr lang="en-US" altLang="zh-CN" sz="1400" b="1" dirty="0" err="1"/>
              <a:t>FIR_Out</a:t>
            </a:r>
            <a:r>
              <a:rPr lang="en-US" altLang="zh-CN" sz="1400" b="1" dirty="0"/>
              <a:t>[</a:t>
            </a:r>
            <a:r>
              <a:rPr lang="en-US" altLang="zh-CN" sz="1400" b="1" dirty="0" err="1"/>
              <a:t>Tn</a:t>
            </a:r>
            <a:r>
              <a:rPr lang="en-US" altLang="zh-CN" sz="1400" b="1" dirty="0"/>
              <a:t>];</a:t>
            </a:r>
          </a:p>
          <a:p>
            <a:endParaRPr lang="zh-CN" altLang="en-US" sz="1400" dirty="0"/>
          </a:p>
          <a:p>
            <a:r>
              <a:rPr lang="en-US" altLang="zh-CN" sz="1400" dirty="0"/>
              <a:t>// FIR </a:t>
            </a:r>
            <a:r>
              <a:rPr lang="zh-CN" altLang="en-US" sz="1400" dirty="0"/>
              <a:t>系数</a:t>
            </a:r>
          </a:p>
          <a:p>
            <a:r>
              <a:rPr lang="en-US" altLang="zh-CN" sz="1400" dirty="0"/>
              <a:t>// </a:t>
            </a:r>
            <a:r>
              <a:rPr lang="zh-CN" altLang="en-US" sz="1400" dirty="0"/>
              <a:t>使用 </a:t>
            </a:r>
            <a:r>
              <a:rPr lang="en-US" altLang="zh-CN" sz="1400" u="sng" dirty="0" err="1"/>
              <a:t>Matlab</a:t>
            </a:r>
            <a:r>
              <a:rPr lang="en-US" altLang="zh-CN" sz="1400" u="sng" dirty="0"/>
              <a:t> Filter Design &amp;  Analysis Tool </a:t>
            </a:r>
            <a:r>
              <a:rPr lang="zh-CN" altLang="en-US" sz="1400" u="sng" dirty="0"/>
              <a:t>工具生成</a:t>
            </a:r>
          </a:p>
          <a:p>
            <a:r>
              <a:rPr lang="en-US" altLang="zh-CN" sz="1400" b="1" dirty="0"/>
              <a:t>#pragma DATA_ALIGN (B, 8);</a:t>
            </a:r>
          </a:p>
          <a:p>
            <a:r>
              <a:rPr lang="en-US" altLang="zh-CN" sz="1400" b="1" dirty="0" err="1"/>
              <a:t>const</a:t>
            </a:r>
            <a:r>
              <a:rPr lang="en-US" altLang="zh-CN" sz="1400" b="1" dirty="0"/>
              <a:t> float B[N] =</a:t>
            </a:r>
          </a:p>
          <a:p>
            <a:r>
              <a:rPr lang="en-US" altLang="zh-CN" sz="1400" dirty="0"/>
              <a:t>{</a:t>
            </a:r>
          </a:p>
          <a:p>
            <a:r>
              <a:rPr lang="en-US" altLang="zh-CN" sz="1400" dirty="0"/>
              <a:t>  -5.061877164e-05, -9.336374205e-05,  0.0003678254143,   0.0005914540961, -0.001496405224,</a:t>
            </a:r>
          </a:p>
          <a:p>
            <a:r>
              <a:rPr lang="zh-CN" altLang="en-US" sz="1400" dirty="0"/>
              <a:t>  </a:t>
            </a:r>
            <a:r>
              <a:rPr lang="en-US" altLang="zh-CN" sz="1400" dirty="0"/>
              <a:t>-0.002226336394,   0.004491201602,   0.006349918433,   -0.01111812051,   -0.01528073754,</a:t>
            </a:r>
          </a:p>
          <a:p>
            <a:r>
              <a:rPr lang="zh-CN" altLang="en-US" sz="1400" dirty="0"/>
              <a:t>   </a:t>
            </a:r>
            <a:r>
              <a:rPr lang="en-US" altLang="zh-CN" sz="1400" dirty="0"/>
              <a:t>0.02449801192,    0.03380065784,   -0.0527959317,     -0.0793820098,     0.1454829872,</a:t>
            </a:r>
          </a:p>
          <a:p>
            <a:r>
              <a:rPr lang="zh-CN" altLang="en-US" sz="1400" dirty="0"/>
              <a:t>   </a:t>
            </a:r>
            <a:r>
              <a:rPr lang="en-US" altLang="zh-CN" sz="1400" dirty="0"/>
              <a:t>0.4468590915,     0.4468590915,     0.1454829872,     -0.0793820098,    -0.0527959317,</a:t>
            </a:r>
          </a:p>
          <a:p>
            <a:r>
              <a:rPr lang="zh-CN" altLang="en-US" sz="1400" dirty="0"/>
              <a:t>   </a:t>
            </a:r>
            <a:r>
              <a:rPr lang="en-US" altLang="zh-CN" sz="1400" dirty="0"/>
              <a:t>0.03380065784,    0.02449801192,   -0.01528073754,    -0.01111812051,    0.006349918433,</a:t>
            </a:r>
          </a:p>
          <a:p>
            <a:r>
              <a:rPr lang="zh-CN" altLang="en-US" sz="1400" dirty="0"/>
              <a:t>   </a:t>
            </a:r>
            <a:r>
              <a:rPr lang="en-US" altLang="zh-CN" sz="1400" dirty="0"/>
              <a:t>0.004491201602,  -0.002226336394,  -0.001496405224,    0.0005914540961,  0.0003678254143,</a:t>
            </a:r>
          </a:p>
          <a:p>
            <a:r>
              <a:rPr lang="en-US" altLang="zh-CN" sz="1400" dirty="0"/>
              <a:t>  -9.336374205e-05, -5.061877164e-05</a:t>
            </a:r>
          </a:p>
          <a:p>
            <a:r>
              <a:rPr lang="en-US" altLang="zh-CN" sz="1400" dirty="0"/>
              <a:t>};</a:t>
            </a:r>
            <a:r>
              <a:rPr lang="en-US" altLang="zh-CN" sz="1400" dirty="0"/>
              <a:t>	</a:t>
            </a:r>
            <a:endParaRPr lang="en-US" altLang="zh-CN" sz="1400" dirty="0" smtClean="0"/>
          </a:p>
          <a:p>
            <a:r>
              <a:rPr lang="en-US" altLang="zh-CN" dirty="0" err="1"/>
              <a:t>int</a:t>
            </a:r>
            <a:r>
              <a:rPr lang="en-US" altLang="zh-CN" dirty="0"/>
              <a:t> main(void)</a:t>
            </a:r>
            <a:endParaRPr lang="zh-CN" altLang="zh-CN" dirty="0"/>
          </a:p>
          <a:p>
            <a:r>
              <a:rPr lang="en-US" altLang="zh-CN" dirty="0"/>
              <a:t>{</a:t>
            </a:r>
            <a:endParaRPr lang="zh-CN" altLang="zh-CN" dirty="0"/>
          </a:p>
          <a:p>
            <a:r>
              <a:rPr lang="zh-CN" altLang="en-US" sz="1400" dirty="0"/>
              <a:t>	 </a:t>
            </a:r>
            <a:r>
              <a:rPr lang="en-US" altLang="zh-CN" sz="1400" dirty="0"/>
              <a:t>DSPF_sp_fir_r2(</a:t>
            </a:r>
            <a:r>
              <a:rPr lang="en-US" altLang="zh-CN" sz="1400" dirty="0" err="1"/>
              <a:t>FIR_In,B,FIR_Out,N,Tn</a:t>
            </a:r>
            <a:r>
              <a:rPr lang="en-US" altLang="zh-CN" sz="1400" dirty="0" smtClean="0"/>
              <a:t>);</a:t>
            </a:r>
            <a:r>
              <a:rPr lang="en-US" altLang="zh-CN" sz="1400" dirty="0"/>
              <a:t> // FIR </a:t>
            </a:r>
            <a:r>
              <a:rPr lang="zh-CN" altLang="en-US" sz="1400" dirty="0"/>
              <a:t>滤波</a:t>
            </a:r>
          </a:p>
          <a:p>
            <a:r>
              <a:rPr lang="en-US" altLang="zh-CN" dirty="0" smtClean="0"/>
              <a:t>}</a:t>
            </a:r>
            <a:endParaRPr lang="zh-CN" altLang="zh-CN" dirty="0"/>
          </a:p>
          <a:p>
            <a:endParaRPr lang="zh-CN" altLang="en-US" sz="1400" dirty="0"/>
          </a:p>
        </p:txBody>
      </p:sp>
    </p:spTree>
    <p:extLst>
      <p:ext uri="{BB962C8B-B14F-4D97-AF65-F5344CB8AC3E}">
        <p14:creationId xmlns:p14="http://schemas.microsoft.com/office/powerpoint/2010/main" val="1609235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8794" y="617700"/>
            <a:ext cx="8548776" cy="5693866"/>
          </a:xfrm>
          <a:prstGeom prst="rect">
            <a:avLst/>
          </a:prstGeom>
        </p:spPr>
        <p:txBody>
          <a:bodyPr wrap="square">
            <a:spAutoFit/>
          </a:bodyPr>
          <a:lstStyle/>
          <a:p>
            <a:r>
              <a:rPr lang="en-US" altLang="zh-CN" sz="1400" dirty="0" smtClean="0"/>
              <a:t>#</a:t>
            </a:r>
            <a:r>
              <a:rPr lang="en-US" altLang="zh-CN" sz="1400" dirty="0"/>
              <a:t>define </a:t>
            </a:r>
            <a:r>
              <a:rPr lang="en-US" altLang="zh-CN" sz="1400" dirty="0" err="1"/>
              <a:t>Tn</a:t>
            </a:r>
            <a:r>
              <a:rPr lang="en-US" altLang="zh-CN" sz="1400" dirty="0"/>
              <a:t>  1024</a:t>
            </a:r>
          </a:p>
          <a:p>
            <a:r>
              <a:rPr lang="en-US" altLang="zh-CN" sz="1400" dirty="0" smtClean="0"/>
              <a:t>#</a:t>
            </a:r>
            <a:r>
              <a:rPr lang="en-US" altLang="zh-CN" sz="1400" dirty="0"/>
              <a:t>define Fs  </a:t>
            </a:r>
            <a:r>
              <a:rPr lang="en-US" altLang="zh-CN" sz="1400" dirty="0" smtClean="0"/>
              <a:t>1000.0</a:t>
            </a:r>
            <a:r>
              <a:rPr lang="en-US" altLang="zh-CN" sz="1400" dirty="0"/>
              <a:t>// </a:t>
            </a:r>
            <a:r>
              <a:rPr lang="zh-CN" altLang="en-US" sz="1400" dirty="0"/>
              <a:t>采样频率</a:t>
            </a:r>
          </a:p>
          <a:p>
            <a:r>
              <a:rPr lang="en-US" altLang="zh-CN" sz="1400" dirty="0" smtClean="0"/>
              <a:t>float </a:t>
            </a:r>
            <a:r>
              <a:rPr lang="en-US" altLang="zh-CN" sz="1400" dirty="0"/>
              <a:t>Input[2*Tn+4</a:t>
            </a:r>
            <a:r>
              <a:rPr lang="en-US" altLang="zh-CN" sz="1400" dirty="0" smtClean="0"/>
              <a:t>];</a:t>
            </a:r>
            <a:r>
              <a:rPr lang="en-US" altLang="zh-CN" sz="1400" dirty="0"/>
              <a:t> // </a:t>
            </a:r>
            <a:r>
              <a:rPr lang="zh-CN" altLang="en-US" sz="1400" dirty="0"/>
              <a:t>信号</a:t>
            </a:r>
          </a:p>
          <a:p>
            <a:r>
              <a:rPr lang="en-US" altLang="zh-CN" sz="1400" dirty="0" smtClean="0"/>
              <a:t>#</a:t>
            </a:r>
            <a:r>
              <a:rPr lang="en-US" altLang="zh-CN" sz="1400" dirty="0"/>
              <a:t>pragma DATA_ALIGN(</a:t>
            </a:r>
            <a:r>
              <a:rPr lang="en-US" altLang="zh-CN" sz="1400" dirty="0" err="1"/>
              <a:t>CFFT_In</a:t>
            </a:r>
            <a:r>
              <a:rPr lang="en-US" altLang="zh-CN" sz="1400" dirty="0"/>
              <a:t>, 8</a:t>
            </a:r>
            <a:r>
              <a:rPr lang="en-US" altLang="zh-CN" sz="1400" dirty="0" smtClean="0"/>
              <a:t>);</a:t>
            </a:r>
            <a:r>
              <a:rPr lang="en-US" altLang="zh-CN" sz="1400" dirty="0"/>
              <a:t> // FFT </a:t>
            </a:r>
            <a:r>
              <a:rPr lang="zh-CN" altLang="en-US" sz="1400" dirty="0"/>
              <a:t>输入信号</a:t>
            </a:r>
          </a:p>
          <a:p>
            <a:r>
              <a:rPr lang="en-US" altLang="zh-CN" sz="1400" dirty="0" smtClean="0"/>
              <a:t>float </a:t>
            </a:r>
            <a:r>
              <a:rPr lang="en-US" altLang="zh-CN" sz="1400" dirty="0" err="1"/>
              <a:t>CFFT_In</a:t>
            </a:r>
            <a:r>
              <a:rPr lang="en-US" altLang="zh-CN" sz="1400" dirty="0"/>
              <a:t>[2*Tn+4</a:t>
            </a:r>
            <a:r>
              <a:rPr lang="en-US" altLang="zh-CN" sz="1400" dirty="0" smtClean="0"/>
              <a:t>];</a:t>
            </a:r>
            <a:endParaRPr lang="en-US" altLang="zh-CN" sz="1400" dirty="0"/>
          </a:p>
          <a:p>
            <a:r>
              <a:rPr lang="en-US" altLang="zh-CN" sz="1400" dirty="0" smtClean="0"/>
              <a:t>float </a:t>
            </a:r>
            <a:r>
              <a:rPr lang="en-US" altLang="zh-CN" sz="1400" dirty="0" err="1"/>
              <a:t>CFFT_InOrig</a:t>
            </a:r>
            <a:r>
              <a:rPr lang="en-US" altLang="zh-CN" sz="1400" dirty="0"/>
              <a:t>[2*Tn+4</a:t>
            </a:r>
            <a:r>
              <a:rPr lang="en-US" altLang="zh-CN" sz="1400" dirty="0" smtClean="0"/>
              <a:t>];</a:t>
            </a:r>
            <a:r>
              <a:rPr lang="en-US" altLang="zh-CN" sz="1400" dirty="0"/>
              <a:t> // FFT </a:t>
            </a:r>
            <a:r>
              <a:rPr lang="zh-CN" altLang="en-US" sz="1400" dirty="0"/>
              <a:t>输入信号 副本</a:t>
            </a:r>
          </a:p>
          <a:p>
            <a:r>
              <a:rPr lang="en-US" altLang="zh-CN" sz="1400" dirty="0" smtClean="0"/>
              <a:t>#</a:t>
            </a:r>
            <a:r>
              <a:rPr lang="en-US" altLang="zh-CN" sz="1400" dirty="0"/>
              <a:t>pragma DATA_ALIGN(</a:t>
            </a:r>
            <a:r>
              <a:rPr lang="en-US" altLang="zh-CN" sz="1400" dirty="0" err="1"/>
              <a:t>CFFT_Out</a:t>
            </a:r>
            <a:r>
              <a:rPr lang="en-US" altLang="zh-CN" sz="1400" dirty="0"/>
              <a:t>, 8</a:t>
            </a:r>
            <a:r>
              <a:rPr lang="en-US" altLang="zh-CN" sz="1400" dirty="0" smtClean="0"/>
              <a:t>);</a:t>
            </a:r>
            <a:r>
              <a:rPr lang="en-US" altLang="zh-CN" sz="1400" dirty="0"/>
              <a:t> // FFT </a:t>
            </a:r>
            <a:r>
              <a:rPr lang="zh-CN" altLang="en-US" sz="1400" dirty="0"/>
              <a:t>输出</a:t>
            </a:r>
          </a:p>
          <a:p>
            <a:r>
              <a:rPr lang="en-US" altLang="zh-CN" sz="1400" dirty="0" smtClean="0"/>
              <a:t>float </a:t>
            </a:r>
            <a:r>
              <a:rPr lang="en-US" altLang="zh-CN" sz="1400" dirty="0" err="1"/>
              <a:t>CFFT_Out</a:t>
            </a:r>
            <a:r>
              <a:rPr lang="en-US" altLang="zh-CN" sz="1400" dirty="0"/>
              <a:t>[2*Tn+4];</a:t>
            </a:r>
          </a:p>
          <a:p>
            <a:r>
              <a:rPr lang="en-US" altLang="zh-CN" sz="1400" dirty="0" smtClean="0"/>
              <a:t>#</a:t>
            </a:r>
            <a:r>
              <a:rPr lang="en-US" altLang="zh-CN" sz="1400" dirty="0"/>
              <a:t>pragma DATA_ALIGN(</a:t>
            </a:r>
            <a:r>
              <a:rPr lang="en-US" altLang="zh-CN" sz="1400" dirty="0" err="1"/>
              <a:t>CFFT_InvOut</a:t>
            </a:r>
            <a:r>
              <a:rPr lang="en-US" altLang="zh-CN" sz="1400" dirty="0"/>
              <a:t>, 8</a:t>
            </a:r>
            <a:r>
              <a:rPr lang="en-US" altLang="zh-CN" sz="1400" dirty="0" smtClean="0"/>
              <a:t>);</a:t>
            </a:r>
            <a:r>
              <a:rPr lang="en-US" altLang="zh-CN" sz="1400" dirty="0"/>
              <a:t> // IFFT </a:t>
            </a:r>
            <a:r>
              <a:rPr lang="zh-CN" altLang="en-US" sz="1400" dirty="0"/>
              <a:t>输出</a:t>
            </a:r>
          </a:p>
          <a:p>
            <a:r>
              <a:rPr lang="en-US" altLang="zh-CN" sz="1400" dirty="0" smtClean="0"/>
              <a:t>float </a:t>
            </a:r>
            <a:r>
              <a:rPr lang="en-US" altLang="zh-CN" sz="1400" dirty="0" err="1"/>
              <a:t>CFFT_InvOut</a:t>
            </a:r>
            <a:r>
              <a:rPr lang="en-US" altLang="zh-CN" sz="1400" dirty="0"/>
              <a:t>[2*Tn+4];</a:t>
            </a:r>
          </a:p>
          <a:p>
            <a:r>
              <a:rPr lang="en-US" altLang="zh-CN" sz="1400" dirty="0" smtClean="0"/>
              <a:t>float </a:t>
            </a:r>
            <a:r>
              <a:rPr lang="en-US" altLang="zh-CN" sz="1400" dirty="0" err="1"/>
              <a:t>CTemp</a:t>
            </a:r>
            <a:r>
              <a:rPr lang="en-US" altLang="zh-CN" sz="1400" dirty="0"/>
              <a:t>[2*Tn+4</a:t>
            </a:r>
            <a:r>
              <a:rPr lang="en-US" altLang="zh-CN" sz="1400" dirty="0" smtClean="0"/>
              <a:t>];</a:t>
            </a:r>
            <a:r>
              <a:rPr lang="en-US" altLang="zh-CN" sz="1400" dirty="0"/>
              <a:t> // </a:t>
            </a:r>
            <a:r>
              <a:rPr lang="zh-CN" altLang="en-US" sz="1400" dirty="0"/>
              <a:t>中间运算临时变量</a:t>
            </a:r>
          </a:p>
          <a:p>
            <a:r>
              <a:rPr lang="en-US" altLang="zh-CN" sz="1400" dirty="0" smtClean="0"/>
              <a:t>float </a:t>
            </a:r>
            <a:r>
              <a:rPr lang="en-US" altLang="zh-CN" sz="1400" dirty="0" err="1"/>
              <a:t>Cw</a:t>
            </a:r>
            <a:r>
              <a:rPr lang="en-US" altLang="zh-CN" sz="1400" dirty="0"/>
              <a:t>[2*</a:t>
            </a:r>
            <a:r>
              <a:rPr lang="en-US" altLang="zh-CN" sz="1400" dirty="0" err="1"/>
              <a:t>Tn</a:t>
            </a:r>
            <a:r>
              <a:rPr lang="en-US" altLang="zh-CN" sz="1400" dirty="0" smtClean="0"/>
              <a:t>];</a:t>
            </a:r>
            <a:r>
              <a:rPr lang="en-US" altLang="zh-CN" sz="1400" dirty="0"/>
              <a:t> // </a:t>
            </a:r>
            <a:r>
              <a:rPr lang="zh-CN" altLang="en-US" sz="1400" dirty="0"/>
              <a:t>存储旋转因子</a:t>
            </a:r>
          </a:p>
          <a:p>
            <a:r>
              <a:rPr lang="en-US" altLang="zh-CN" sz="1400" dirty="0" smtClean="0"/>
              <a:t>float </a:t>
            </a:r>
            <a:r>
              <a:rPr lang="en-US" altLang="zh-CN" sz="1400" dirty="0" err="1"/>
              <a:t>Cmo</a:t>
            </a:r>
            <a:r>
              <a:rPr lang="en-US" altLang="zh-CN" sz="1400" dirty="0"/>
              <a:t>[Tn+2</a:t>
            </a:r>
            <a:r>
              <a:rPr lang="en-US" altLang="zh-CN" sz="1400" dirty="0" smtClean="0"/>
              <a:t>];</a:t>
            </a:r>
            <a:r>
              <a:rPr lang="en-US" altLang="zh-CN" sz="1400" dirty="0"/>
              <a:t> // </a:t>
            </a:r>
            <a:r>
              <a:rPr lang="zh-CN" altLang="en-US" sz="1400" dirty="0"/>
              <a:t>模</a:t>
            </a:r>
          </a:p>
          <a:p>
            <a:endParaRPr lang="en-US" altLang="zh-CN" sz="1400" dirty="0"/>
          </a:p>
          <a:p>
            <a:r>
              <a:rPr lang="en-US" altLang="zh-CN" sz="1400" dirty="0" smtClean="0"/>
              <a:t>#</a:t>
            </a:r>
            <a:r>
              <a:rPr lang="en-US" altLang="zh-CN" sz="1400" dirty="0"/>
              <a:t>pragma DATA_ALIGN (</a:t>
            </a:r>
            <a:r>
              <a:rPr lang="en-US" altLang="zh-CN" sz="1400" dirty="0" err="1"/>
              <a:t>brev</a:t>
            </a:r>
            <a:r>
              <a:rPr lang="en-US" altLang="zh-CN" sz="1400" dirty="0"/>
              <a:t>, 8</a:t>
            </a:r>
            <a:r>
              <a:rPr lang="en-US" altLang="zh-CN" sz="1400" dirty="0" smtClean="0"/>
              <a:t>);</a:t>
            </a:r>
            <a:r>
              <a:rPr lang="en-US" altLang="zh-CN" sz="1400" dirty="0"/>
              <a:t> // </a:t>
            </a:r>
            <a:r>
              <a:rPr lang="zh-CN" altLang="en-US" sz="1400" dirty="0"/>
              <a:t>二进制位翻转</a:t>
            </a:r>
          </a:p>
          <a:p>
            <a:r>
              <a:rPr lang="en-US" altLang="zh-CN" sz="1400" dirty="0" smtClean="0"/>
              <a:t>unsigned </a:t>
            </a:r>
            <a:r>
              <a:rPr lang="en-US" altLang="zh-CN" sz="1400" dirty="0"/>
              <a:t>char </a:t>
            </a:r>
            <a:r>
              <a:rPr lang="en-US" altLang="zh-CN" sz="1400" dirty="0" err="1"/>
              <a:t>brev</a:t>
            </a:r>
            <a:r>
              <a:rPr lang="en-US" altLang="zh-CN" sz="1400" dirty="0"/>
              <a:t>[64]=</a:t>
            </a:r>
          </a:p>
          <a:p>
            <a:r>
              <a:rPr lang="en-US" altLang="zh-CN" sz="1400" dirty="0"/>
              <a:t>{</a:t>
            </a:r>
          </a:p>
          <a:p>
            <a:r>
              <a:rPr lang="en-US" altLang="zh-CN" sz="1400" dirty="0"/>
              <a:t>	0x0, 0x20, 0x10, 0x30, 0x8, 0x28, 0x18, 0x38,</a:t>
            </a:r>
          </a:p>
          <a:p>
            <a:r>
              <a:rPr lang="en-US" altLang="zh-CN" sz="1400" dirty="0"/>
              <a:t>	0x4, 0x24, 0x14, 0x34, 0xc, 0x2c, 0x1c, 0x3c,</a:t>
            </a:r>
          </a:p>
          <a:p>
            <a:r>
              <a:rPr lang="en-US" altLang="zh-CN" sz="1400" dirty="0"/>
              <a:t>	0x2, 0x22, 0x12, 0x32, 0xa, 0x2a, 0x1a, 0x3a,</a:t>
            </a:r>
          </a:p>
          <a:p>
            <a:r>
              <a:rPr lang="en-US" altLang="zh-CN" sz="1400" dirty="0"/>
              <a:t>	0x6, 0x26, 0x16, 0x36, 0xe, 0x2e, 0x1e, 0x3e,</a:t>
            </a:r>
          </a:p>
          <a:p>
            <a:r>
              <a:rPr lang="en-US" altLang="zh-CN" sz="1400" dirty="0"/>
              <a:t>	0x1, 0x21, 0x11, 0x31, 0x9, 0x29, 0x19, 0x39,</a:t>
            </a:r>
          </a:p>
          <a:p>
            <a:r>
              <a:rPr lang="en-US" altLang="zh-CN" sz="1400" dirty="0"/>
              <a:t>	0x5, 0x25, 0x15, 0x35, 0xd, 0x2d, 0x1d, 0x3d,</a:t>
            </a:r>
          </a:p>
          <a:p>
            <a:r>
              <a:rPr lang="en-US" altLang="zh-CN" sz="1400" dirty="0"/>
              <a:t>	0x3, 0x23, 0x13, 0x33, 0xb, 0x2b, 0x1b, 0x3b,</a:t>
            </a:r>
          </a:p>
          <a:p>
            <a:r>
              <a:rPr lang="en-US" altLang="zh-CN" sz="1400" dirty="0"/>
              <a:t>	0x7, 0x27, 0x17, 0x37, 0xf, 0x2f, 0x1f, 0x3f</a:t>
            </a:r>
          </a:p>
          <a:p>
            <a:r>
              <a:rPr lang="en-US" altLang="zh-CN" sz="1400" dirty="0"/>
              <a:t>};</a:t>
            </a:r>
            <a:endParaRPr lang="zh-CN" altLang="en-US" sz="1400" dirty="0"/>
          </a:p>
        </p:txBody>
      </p:sp>
      <p:sp>
        <p:nvSpPr>
          <p:cNvPr id="3" name="文本框 2"/>
          <p:cNvSpPr txBox="1"/>
          <p:nvPr/>
        </p:nvSpPr>
        <p:spPr>
          <a:xfrm>
            <a:off x="514134" y="218649"/>
            <a:ext cx="1909888" cy="461665"/>
          </a:xfrm>
          <a:prstGeom prst="rect">
            <a:avLst/>
          </a:prstGeom>
          <a:noFill/>
        </p:spPr>
        <p:txBody>
          <a:bodyPr wrap="square" rtlCol="0">
            <a:spAutoFit/>
          </a:bodyPr>
          <a:lstStyle/>
          <a:p>
            <a:r>
              <a:rPr lang="en-US" altLang="zh-CN" sz="2400" b="1" dirty="0" smtClean="0">
                <a:solidFill>
                  <a:srgbClr val="FF0000"/>
                </a:solidFill>
                <a:latin typeface="宋体" panose="02010600030101010101" pitchFamily="2" charset="-122"/>
                <a:ea typeface="宋体" panose="02010600030101010101" pitchFamily="2" charset="-122"/>
              </a:rPr>
              <a:t>FFT</a:t>
            </a:r>
            <a:r>
              <a:rPr lang="zh-CN" altLang="en-US" sz="2400" b="1" dirty="0" smtClean="0">
                <a:solidFill>
                  <a:srgbClr val="FF0000"/>
                </a:solidFill>
                <a:latin typeface="宋体" panose="02010600030101010101" pitchFamily="2" charset="-122"/>
                <a:ea typeface="宋体" panose="02010600030101010101" pitchFamily="2" charset="-122"/>
              </a:rPr>
              <a:t>工程</a:t>
            </a:r>
            <a:endParaRPr lang="zh-CN" altLang="en-US" sz="2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23907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682" y="680314"/>
            <a:ext cx="7970809" cy="6032421"/>
          </a:xfrm>
          <a:prstGeom prst="rect">
            <a:avLst/>
          </a:prstGeom>
        </p:spPr>
        <p:txBody>
          <a:bodyPr wrap="square">
            <a:spAutoFit/>
          </a:bodyPr>
          <a:lstStyle/>
          <a:p>
            <a:r>
              <a:rPr lang="zh-CN" altLang="en-US" sz="1400" dirty="0"/>
              <a:t>	</a:t>
            </a:r>
            <a:r>
              <a:rPr lang="en-US" altLang="zh-CN" sz="1400" dirty="0"/>
              <a:t>// </a:t>
            </a:r>
            <a:r>
              <a:rPr lang="zh-CN" altLang="en-US" sz="1400" dirty="0"/>
              <a:t>复数 </a:t>
            </a:r>
            <a:r>
              <a:rPr lang="en-US" altLang="zh-CN" sz="1400" dirty="0" smtClean="0"/>
              <a:t>FFT</a:t>
            </a:r>
            <a:r>
              <a:rPr lang="en-US" altLang="zh-CN" sz="1400" dirty="0"/>
              <a:t>	</a:t>
            </a:r>
            <a:endParaRPr lang="en-US" altLang="zh-CN" sz="1400" dirty="0" smtClean="0"/>
          </a:p>
          <a:p>
            <a:r>
              <a:rPr lang="en-US" altLang="zh-CN" dirty="0" smtClean="0"/>
              <a:t>      </a:t>
            </a:r>
            <a:r>
              <a:rPr lang="en-US" altLang="zh-CN" sz="1400" dirty="0" err="1" smtClean="0"/>
              <a:t>int</a:t>
            </a:r>
            <a:r>
              <a:rPr lang="en-US" altLang="zh-CN" sz="1400" dirty="0" smtClean="0"/>
              <a:t> </a:t>
            </a:r>
            <a:r>
              <a:rPr lang="en-US" altLang="zh-CN" sz="1400" dirty="0"/>
              <a:t>main(void)</a:t>
            </a:r>
            <a:endParaRPr lang="zh-CN" altLang="zh-CN" sz="1400" dirty="0"/>
          </a:p>
          <a:p>
            <a:r>
              <a:rPr lang="en-US" altLang="zh-CN" dirty="0" smtClean="0"/>
              <a:t>     </a:t>
            </a:r>
            <a:r>
              <a:rPr lang="en-US" altLang="zh-CN" sz="1400" dirty="0" smtClean="0"/>
              <a:t> {</a:t>
            </a:r>
            <a:endParaRPr lang="zh-CN" altLang="zh-CN" sz="1400" dirty="0"/>
          </a:p>
          <a:p>
            <a:r>
              <a:rPr lang="en-US" altLang="zh-CN" sz="1400" dirty="0" smtClean="0"/>
              <a:t>         for </a:t>
            </a:r>
            <a:r>
              <a:rPr lang="en-US" altLang="zh-CN" sz="1400" dirty="0"/>
              <a:t>(</a:t>
            </a:r>
            <a:r>
              <a:rPr lang="en-US" altLang="zh-CN" sz="1400" dirty="0" err="1"/>
              <a:t>i</a:t>
            </a:r>
            <a:r>
              <a:rPr lang="en-US" altLang="zh-CN" sz="1400" dirty="0"/>
              <a:t>=0;i&lt;2*</a:t>
            </a:r>
            <a:r>
              <a:rPr lang="en-US" altLang="zh-CN" sz="1400" dirty="0" err="1"/>
              <a:t>Tn;i</a:t>
            </a:r>
            <a:r>
              <a:rPr lang="en-US" altLang="zh-CN" sz="1400" dirty="0"/>
              <a:t>++)</a:t>
            </a:r>
          </a:p>
          <a:p>
            <a:r>
              <a:rPr lang="en-US" altLang="zh-CN" sz="1400" dirty="0"/>
              <a:t>		</a:t>
            </a:r>
            <a:r>
              <a:rPr lang="en-US" altLang="zh-CN" sz="1400" dirty="0" err="1"/>
              <a:t>CFFT_In</a:t>
            </a:r>
            <a:r>
              <a:rPr lang="en-US" altLang="zh-CN" sz="1400" dirty="0"/>
              <a:t>[</a:t>
            </a:r>
            <a:r>
              <a:rPr lang="en-US" altLang="zh-CN" sz="1400" dirty="0" err="1"/>
              <a:t>i</a:t>
            </a:r>
            <a:r>
              <a:rPr lang="en-US" altLang="zh-CN" sz="1400" dirty="0"/>
              <a:t>]=0.0;</a:t>
            </a:r>
          </a:p>
          <a:p>
            <a:r>
              <a:rPr lang="en-US" altLang="zh-CN" sz="1400" dirty="0"/>
              <a:t>	for (</a:t>
            </a:r>
            <a:r>
              <a:rPr lang="en-US" altLang="zh-CN" sz="1400" dirty="0" err="1"/>
              <a:t>i</a:t>
            </a:r>
            <a:r>
              <a:rPr lang="en-US" altLang="zh-CN" sz="1400" dirty="0"/>
              <a:t>=0;i&lt;</a:t>
            </a:r>
            <a:r>
              <a:rPr lang="en-US" altLang="zh-CN" sz="1400" dirty="0" err="1"/>
              <a:t>Tn;i</a:t>
            </a:r>
            <a:r>
              <a:rPr lang="en-US" altLang="zh-CN" sz="1400" dirty="0"/>
              <a:t>++)</a:t>
            </a:r>
          </a:p>
          <a:p>
            <a:r>
              <a:rPr lang="en-US" altLang="zh-CN" sz="1400" dirty="0"/>
              <a:t>	{</a:t>
            </a:r>
          </a:p>
          <a:p>
            <a:r>
              <a:rPr lang="en-US" altLang="zh-CN" sz="1400" dirty="0"/>
              <a:t>		</a:t>
            </a:r>
            <a:r>
              <a:rPr lang="en-US" altLang="zh-CN" sz="1400" dirty="0" err="1"/>
              <a:t>CFFT_In</a:t>
            </a:r>
            <a:r>
              <a:rPr lang="en-US" altLang="zh-CN" sz="1400" dirty="0"/>
              <a:t>[2*</a:t>
            </a:r>
            <a:r>
              <a:rPr lang="en-US" altLang="zh-CN" sz="1400" dirty="0" err="1"/>
              <a:t>i</a:t>
            </a:r>
            <a:r>
              <a:rPr lang="en-US" altLang="zh-CN" sz="1400" dirty="0"/>
              <a:t>]=Input[</a:t>
            </a:r>
            <a:r>
              <a:rPr lang="en-US" altLang="zh-CN" sz="1400" dirty="0" err="1"/>
              <a:t>i</a:t>
            </a:r>
            <a:r>
              <a:rPr lang="en-US" altLang="zh-CN" sz="1400" dirty="0"/>
              <a:t>];		// </a:t>
            </a:r>
            <a:r>
              <a:rPr lang="zh-CN" altLang="en-US" sz="1400" dirty="0"/>
              <a:t>实部</a:t>
            </a:r>
          </a:p>
          <a:p>
            <a:r>
              <a:rPr lang="zh-CN" altLang="en-US" sz="1400" dirty="0"/>
              <a:t>		</a:t>
            </a:r>
            <a:r>
              <a:rPr lang="en-US" altLang="zh-CN" sz="1400" dirty="0" err="1"/>
              <a:t>CFFT_In</a:t>
            </a:r>
            <a:r>
              <a:rPr lang="en-US" altLang="zh-CN" sz="1400" dirty="0"/>
              <a:t>[2*i+1]=0;     		// </a:t>
            </a:r>
            <a:r>
              <a:rPr lang="zh-CN" altLang="en-US" sz="1400" dirty="0"/>
              <a:t>虚部为 </a:t>
            </a:r>
            <a:r>
              <a:rPr lang="en-US" altLang="zh-CN" sz="1400" dirty="0"/>
              <a:t>0</a:t>
            </a:r>
          </a:p>
          <a:p>
            <a:r>
              <a:rPr lang="en-US" altLang="zh-CN" sz="1400" dirty="0"/>
              <a:t>	}</a:t>
            </a:r>
          </a:p>
          <a:p>
            <a:endParaRPr lang="en-US" altLang="zh-CN" sz="1400" dirty="0"/>
          </a:p>
          <a:p>
            <a:r>
              <a:rPr lang="en-US" altLang="zh-CN" sz="1400" dirty="0"/>
              <a:t>	// </a:t>
            </a:r>
            <a:r>
              <a:rPr lang="zh-CN" altLang="en-US" sz="1400" dirty="0"/>
              <a:t>产生旋转因子</a:t>
            </a:r>
          </a:p>
          <a:p>
            <a:r>
              <a:rPr lang="zh-CN" altLang="en-US" sz="1400" dirty="0"/>
              <a:t>	</a:t>
            </a:r>
            <a:r>
              <a:rPr lang="en-US" altLang="zh-CN" sz="1400" dirty="0" err="1"/>
              <a:t>tw_gen</a:t>
            </a:r>
            <a:r>
              <a:rPr lang="en-US" altLang="zh-CN" sz="1400" dirty="0"/>
              <a:t>(</a:t>
            </a:r>
            <a:r>
              <a:rPr lang="en-US" altLang="zh-CN" sz="1400" dirty="0" err="1"/>
              <a:t>Cw,Tn</a:t>
            </a:r>
            <a:r>
              <a:rPr lang="en-US" altLang="zh-CN" sz="1400" dirty="0"/>
              <a:t>);</a:t>
            </a:r>
          </a:p>
          <a:p>
            <a:endParaRPr lang="en-US" altLang="zh-CN" sz="1400" dirty="0"/>
          </a:p>
          <a:p>
            <a:r>
              <a:rPr lang="en-US" altLang="zh-CN" sz="1400" dirty="0"/>
              <a:t>	// FFT </a:t>
            </a:r>
            <a:r>
              <a:rPr lang="zh-CN" altLang="en-US" sz="1400" dirty="0"/>
              <a:t>计算</a:t>
            </a:r>
          </a:p>
          <a:p>
            <a:r>
              <a:rPr lang="zh-CN" altLang="en-US" sz="1400" dirty="0"/>
              <a:t>	</a:t>
            </a:r>
            <a:r>
              <a:rPr lang="en-US" altLang="zh-CN" sz="1400" dirty="0" err="1"/>
              <a:t>DSPF_sp_fftSPxSP</a:t>
            </a:r>
            <a:r>
              <a:rPr lang="en-US" altLang="zh-CN" sz="1400" dirty="0"/>
              <a:t>(Tn,CFFT_In,Cw,CFFT_Out,brev,rad,0,Tn);</a:t>
            </a:r>
          </a:p>
          <a:p>
            <a:endParaRPr lang="en-US" altLang="zh-CN" sz="1400" dirty="0"/>
          </a:p>
          <a:p>
            <a:r>
              <a:rPr lang="en-US" altLang="zh-CN" sz="1400" dirty="0"/>
              <a:t>	// </a:t>
            </a:r>
            <a:r>
              <a:rPr lang="zh-CN" altLang="en-US" sz="1400" dirty="0"/>
              <a:t>计算振幅</a:t>
            </a:r>
          </a:p>
          <a:p>
            <a:r>
              <a:rPr lang="zh-CN" altLang="en-US" sz="1400" dirty="0"/>
              <a:t>	</a:t>
            </a:r>
            <a:r>
              <a:rPr lang="en-US" altLang="zh-CN" sz="1400" dirty="0"/>
              <a:t>for(</a:t>
            </a:r>
            <a:r>
              <a:rPr lang="en-US" altLang="zh-CN" sz="1400" dirty="0" err="1"/>
              <a:t>i</a:t>
            </a:r>
            <a:r>
              <a:rPr lang="en-US" altLang="zh-CN" sz="1400" dirty="0"/>
              <a:t>=0;i&lt;</a:t>
            </a:r>
            <a:r>
              <a:rPr lang="en-US" altLang="zh-CN" sz="1400" dirty="0" err="1"/>
              <a:t>Tn;i</a:t>
            </a:r>
            <a:r>
              <a:rPr lang="en-US" altLang="zh-CN" sz="1400" dirty="0"/>
              <a:t>++)</a:t>
            </a:r>
          </a:p>
          <a:p>
            <a:r>
              <a:rPr lang="en-US" altLang="zh-CN" sz="1400" dirty="0"/>
              <a:t>		</a:t>
            </a:r>
            <a:r>
              <a:rPr lang="en-US" altLang="zh-CN" sz="1400" dirty="0" err="1"/>
              <a:t>Cmo</a:t>
            </a:r>
            <a:r>
              <a:rPr lang="en-US" altLang="zh-CN" sz="1400" dirty="0"/>
              <a:t>[</a:t>
            </a:r>
            <a:r>
              <a:rPr lang="en-US" altLang="zh-CN" sz="1400" dirty="0" err="1"/>
              <a:t>i</a:t>
            </a:r>
            <a:r>
              <a:rPr lang="en-US" altLang="zh-CN" sz="1400" dirty="0"/>
              <a:t>]=0.0;</a:t>
            </a:r>
          </a:p>
          <a:p>
            <a:r>
              <a:rPr lang="en-US" altLang="zh-CN" sz="1400" dirty="0"/>
              <a:t>	for(</a:t>
            </a:r>
            <a:r>
              <a:rPr lang="en-US" altLang="zh-CN" sz="1400" dirty="0" err="1"/>
              <a:t>i</a:t>
            </a:r>
            <a:r>
              <a:rPr lang="en-US" altLang="zh-CN" sz="1400" dirty="0"/>
              <a:t>=0;i&lt;Tn+2;i++)</a:t>
            </a:r>
          </a:p>
          <a:p>
            <a:r>
              <a:rPr lang="en-US" altLang="zh-CN" sz="1400" dirty="0"/>
              <a:t>	{</a:t>
            </a:r>
          </a:p>
          <a:p>
            <a:r>
              <a:rPr lang="en-US" altLang="zh-CN" sz="1400" dirty="0"/>
              <a:t>		</a:t>
            </a:r>
            <a:r>
              <a:rPr lang="en-US" altLang="zh-CN" sz="1400" dirty="0" err="1"/>
              <a:t>Cmo</a:t>
            </a:r>
            <a:r>
              <a:rPr lang="en-US" altLang="zh-CN" sz="1400" dirty="0"/>
              <a:t>[</a:t>
            </a:r>
            <a:r>
              <a:rPr lang="en-US" altLang="zh-CN" sz="1400" dirty="0" err="1"/>
              <a:t>i</a:t>
            </a:r>
            <a:r>
              <a:rPr lang="en-US" altLang="zh-CN" sz="1400" dirty="0"/>
              <a:t>]=</a:t>
            </a:r>
            <a:r>
              <a:rPr lang="en-US" altLang="zh-CN" sz="1400" dirty="0" err="1"/>
              <a:t>sqrtsp</a:t>
            </a:r>
            <a:r>
              <a:rPr lang="en-US" altLang="zh-CN" sz="1400" dirty="0"/>
              <a:t>(</a:t>
            </a:r>
            <a:r>
              <a:rPr lang="en-US" altLang="zh-CN" sz="1400" dirty="0" err="1"/>
              <a:t>CFFT_Out</a:t>
            </a:r>
            <a:r>
              <a:rPr lang="en-US" altLang="zh-CN" sz="1400" dirty="0"/>
              <a:t>[2*</a:t>
            </a:r>
            <a:r>
              <a:rPr lang="en-US" altLang="zh-CN" sz="1400" dirty="0" err="1"/>
              <a:t>i</a:t>
            </a:r>
            <a:r>
              <a:rPr lang="en-US" altLang="zh-CN" sz="1400" dirty="0"/>
              <a:t>]*</a:t>
            </a:r>
            <a:r>
              <a:rPr lang="en-US" altLang="zh-CN" sz="1400" dirty="0" err="1"/>
              <a:t>CFFT_Out</a:t>
            </a:r>
            <a:r>
              <a:rPr lang="en-US" altLang="zh-CN" sz="1400" dirty="0"/>
              <a:t>[2*</a:t>
            </a:r>
            <a:r>
              <a:rPr lang="en-US" altLang="zh-CN" sz="1400" dirty="0" err="1"/>
              <a:t>i</a:t>
            </a:r>
            <a:r>
              <a:rPr lang="en-US" altLang="zh-CN" sz="1400" dirty="0"/>
              <a:t>]+</a:t>
            </a:r>
            <a:r>
              <a:rPr lang="en-US" altLang="zh-CN" sz="1400" dirty="0" err="1"/>
              <a:t>CFFT_Out</a:t>
            </a:r>
            <a:r>
              <a:rPr lang="en-US" altLang="zh-CN" sz="1400" dirty="0"/>
              <a:t>[2*i+1]*</a:t>
            </a:r>
            <a:r>
              <a:rPr lang="en-US" altLang="zh-CN" sz="1400" dirty="0" err="1"/>
              <a:t>CFFT_Out</a:t>
            </a:r>
            <a:r>
              <a:rPr lang="en-US" altLang="zh-CN" sz="1400" dirty="0"/>
              <a:t>[2*i+1]);</a:t>
            </a:r>
          </a:p>
          <a:p>
            <a:r>
              <a:rPr lang="en-US" altLang="zh-CN" sz="1400" dirty="0"/>
              <a:t>		</a:t>
            </a:r>
            <a:r>
              <a:rPr lang="en-US" altLang="zh-CN" sz="1400" dirty="0" err="1"/>
              <a:t>Cmo</a:t>
            </a:r>
            <a:r>
              <a:rPr lang="en-US" altLang="zh-CN" sz="1400" dirty="0"/>
              <a:t>[</a:t>
            </a:r>
            <a:r>
              <a:rPr lang="en-US" altLang="zh-CN" sz="1400" dirty="0" err="1"/>
              <a:t>i</a:t>
            </a:r>
            <a:r>
              <a:rPr lang="en-US" altLang="zh-CN" sz="1400" dirty="0"/>
              <a:t>]=</a:t>
            </a:r>
            <a:r>
              <a:rPr lang="en-US" altLang="zh-CN" sz="1400" dirty="0" err="1"/>
              <a:t>Cmo</a:t>
            </a:r>
            <a:r>
              <a:rPr lang="en-US" altLang="zh-CN" sz="1400" dirty="0"/>
              <a:t>[</a:t>
            </a:r>
            <a:r>
              <a:rPr lang="en-US" altLang="zh-CN" sz="1400" dirty="0" err="1"/>
              <a:t>i</a:t>
            </a:r>
            <a:r>
              <a:rPr lang="en-US" altLang="zh-CN" sz="1400" dirty="0"/>
              <a:t>]*2/</a:t>
            </a:r>
            <a:r>
              <a:rPr lang="en-US" altLang="zh-CN" sz="1400" dirty="0" err="1"/>
              <a:t>Tn</a:t>
            </a:r>
            <a:r>
              <a:rPr lang="en-US" altLang="zh-CN" sz="1400" dirty="0"/>
              <a:t>;</a:t>
            </a:r>
          </a:p>
          <a:p>
            <a:r>
              <a:rPr lang="en-US" altLang="zh-CN" sz="1400" dirty="0"/>
              <a:t>	</a:t>
            </a:r>
            <a:r>
              <a:rPr lang="en-US" altLang="zh-CN" sz="1400" dirty="0" smtClean="0"/>
              <a:t>}</a:t>
            </a:r>
          </a:p>
          <a:p>
            <a:r>
              <a:rPr lang="en-US" altLang="zh-CN" sz="1400" dirty="0" smtClean="0"/>
              <a:t>        }</a:t>
            </a:r>
            <a:endParaRPr lang="zh-CN" altLang="en-US" sz="1400" dirty="0"/>
          </a:p>
        </p:txBody>
      </p:sp>
      <p:sp>
        <p:nvSpPr>
          <p:cNvPr id="3" name="文本框 2"/>
          <p:cNvSpPr txBox="1"/>
          <p:nvPr/>
        </p:nvSpPr>
        <p:spPr>
          <a:xfrm>
            <a:off x="514134" y="218649"/>
            <a:ext cx="1909888" cy="461665"/>
          </a:xfrm>
          <a:prstGeom prst="rect">
            <a:avLst/>
          </a:prstGeom>
          <a:noFill/>
        </p:spPr>
        <p:txBody>
          <a:bodyPr wrap="square" rtlCol="0">
            <a:spAutoFit/>
          </a:bodyPr>
          <a:lstStyle/>
          <a:p>
            <a:r>
              <a:rPr lang="en-US" altLang="zh-CN" sz="2400" b="1" dirty="0" smtClean="0">
                <a:solidFill>
                  <a:srgbClr val="FF0000"/>
                </a:solidFill>
                <a:latin typeface="宋体" panose="02010600030101010101" pitchFamily="2" charset="-122"/>
                <a:ea typeface="宋体" panose="02010600030101010101" pitchFamily="2" charset="-122"/>
              </a:rPr>
              <a:t>FFT</a:t>
            </a:r>
            <a:r>
              <a:rPr lang="zh-CN" altLang="en-US" sz="2400" b="1" dirty="0" smtClean="0">
                <a:solidFill>
                  <a:srgbClr val="FF0000"/>
                </a:solidFill>
                <a:latin typeface="宋体" panose="02010600030101010101" pitchFamily="2" charset="-122"/>
                <a:ea typeface="宋体" panose="02010600030101010101" pitchFamily="2" charset="-122"/>
              </a:rPr>
              <a:t>工程</a:t>
            </a:r>
            <a:endParaRPr lang="zh-CN" altLang="en-US" sz="2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700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428750" y="868363"/>
            <a:ext cx="4787900" cy="5449887"/>
            <a:chOff x="900" y="547"/>
            <a:chExt cx="3016" cy="3433"/>
          </a:xfrm>
        </p:grpSpPr>
        <p:grpSp>
          <p:nvGrpSpPr>
            <p:cNvPr id="3" name="Group 4"/>
            <p:cNvGrpSpPr>
              <a:grpSpLocks/>
            </p:cNvGrpSpPr>
            <p:nvPr/>
          </p:nvGrpSpPr>
          <p:grpSpPr bwMode="auto">
            <a:xfrm>
              <a:off x="900" y="547"/>
              <a:ext cx="3016" cy="3433"/>
              <a:chOff x="900" y="547"/>
              <a:chExt cx="3016" cy="3433"/>
            </a:xfrm>
          </p:grpSpPr>
          <p:grpSp>
            <p:nvGrpSpPr>
              <p:cNvPr id="8" name="Group 5"/>
              <p:cNvGrpSpPr>
                <a:grpSpLocks/>
              </p:cNvGrpSpPr>
              <p:nvPr/>
            </p:nvGrpSpPr>
            <p:grpSpPr bwMode="auto">
              <a:xfrm>
                <a:off x="1332" y="3028"/>
                <a:ext cx="952" cy="952"/>
                <a:chOff x="1332" y="3028"/>
                <a:chExt cx="952" cy="952"/>
              </a:xfrm>
            </p:grpSpPr>
            <p:sp>
              <p:nvSpPr>
                <p:cNvPr id="25" name="Oval 6"/>
                <p:cNvSpPr>
                  <a:spLocks noChangeArrowheads="1"/>
                </p:cNvSpPr>
                <p:nvPr/>
              </p:nvSpPr>
              <p:spPr bwMode="auto">
                <a:xfrm>
                  <a:off x="1332" y="3028"/>
                  <a:ext cx="952" cy="952"/>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26" name="Line 7"/>
                <p:cNvSpPr>
                  <a:spLocks noChangeShapeType="1"/>
                </p:cNvSpPr>
                <p:nvPr/>
              </p:nvSpPr>
              <p:spPr bwMode="auto">
                <a:xfrm flipH="1" flipV="1">
                  <a:off x="2144" y="3168"/>
                  <a:ext cx="48" cy="48"/>
                </a:xfrm>
                <a:prstGeom prst="line">
                  <a:avLst/>
                </a:prstGeom>
                <a:noFill/>
                <a:ln w="12700">
                  <a:solidFill>
                    <a:srgbClr val="FFFF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9" name="Group 8"/>
              <p:cNvGrpSpPr>
                <a:grpSpLocks/>
              </p:cNvGrpSpPr>
              <p:nvPr/>
            </p:nvGrpSpPr>
            <p:grpSpPr bwMode="auto">
              <a:xfrm>
                <a:off x="900" y="547"/>
                <a:ext cx="3016" cy="889"/>
                <a:chOff x="900" y="547"/>
                <a:chExt cx="3016" cy="889"/>
              </a:xfrm>
            </p:grpSpPr>
            <p:grpSp>
              <p:nvGrpSpPr>
                <p:cNvPr id="19" name="Group 9"/>
                <p:cNvGrpSpPr>
                  <a:grpSpLocks/>
                </p:cNvGrpSpPr>
                <p:nvPr/>
              </p:nvGrpSpPr>
              <p:grpSpPr bwMode="auto">
                <a:xfrm>
                  <a:off x="900" y="547"/>
                  <a:ext cx="712" cy="889"/>
                  <a:chOff x="900" y="547"/>
                  <a:chExt cx="712" cy="889"/>
                </a:xfrm>
              </p:grpSpPr>
              <p:sp>
                <p:nvSpPr>
                  <p:cNvPr id="23" name="Oval 10"/>
                  <p:cNvSpPr>
                    <a:spLocks noChangeArrowheads="1"/>
                  </p:cNvSpPr>
                  <p:nvPr/>
                </p:nvSpPr>
                <p:spPr bwMode="auto">
                  <a:xfrm>
                    <a:off x="900"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a:t>
                    </a:r>
                  </a:p>
                </p:txBody>
              </p:sp>
              <p:sp>
                <p:nvSpPr>
                  <p:cNvPr id="24" name="Rectangle 11"/>
                  <p:cNvSpPr>
                    <a:spLocks noChangeArrowheads="1"/>
                  </p:cNvSpPr>
                  <p:nvPr/>
                </p:nvSpPr>
                <p:spPr bwMode="auto">
                  <a:xfrm>
                    <a:off x="1024" y="54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nvGrpSpPr>
                <p:cNvPr id="20" name="Group 12"/>
                <p:cNvGrpSpPr>
                  <a:grpSpLocks/>
                </p:cNvGrpSpPr>
                <p:nvPr/>
              </p:nvGrpSpPr>
              <p:grpSpPr bwMode="auto">
                <a:xfrm>
                  <a:off x="3204" y="547"/>
                  <a:ext cx="712" cy="889"/>
                  <a:chOff x="3204" y="547"/>
                  <a:chExt cx="712" cy="889"/>
                </a:xfrm>
              </p:grpSpPr>
              <p:sp>
                <p:nvSpPr>
                  <p:cNvPr id="21" name="Oval 13"/>
                  <p:cNvSpPr>
                    <a:spLocks noChangeArrowheads="1"/>
                  </p:cNvSpPr>
                  <p:nvPr/>
                </p:nvSpPr>
                <p:spPr bwMode="auto">
                  <a:xfrm>
                    <a:off x="3204" y="7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n</a:t>
                    </a:r>
                  </a:p>
                </p:txBody>
              </p:sp>
              <p:sp>
                <p:nvSpPr>
                  <p:cNvPr id="22" name="Rectangle 14"/>
                  <p:cNvSpPr>
                    <a:spLocks noChangeArrowheads="1"/>
                  </p:cNvSpPr>
                  <p:nvPr/>
                </p:nvSpPr>
                <p:spPr bwMode="auto">
                  <a:xfrm>
                    <a:off x="3328" y="54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LDH</a:t>
                    </a:r>
                  </a:p>
                </p:txBody>
              </p:sp>
            </p:grpSp>
          </p:grpSp>
          <p:grpSp>
            <p:nvGrpSpPr>
              <p:cNvPr id="10" name="Group 15"/>
              <p:cNvGrpSpPr>
                <a:grpSpLocks/>
              </p:cNvGrpSpPr>
              <p:nvPr/>
            </p:nvGrpSpPr>
            <p:grpSpPr bwMode="auto">
              <a:xfrm>
                <a:off x="2052" y="1651"/>
                <a:ext cx="712" cy="889"/>
                <a:chOff x="2052" y="1651"/>
                <a:chExt cx="712" cy="889"/>
              </a:xfrm>
            </p:grpSpPr>
            <p:sp>
              <p:nvSpPr>
                <p:cNvPr id="17" name="Oval 16"/>
                <p:cNvSpPr>
                  <a:spLocks noChangeArrowheads="1"/>
                </p:cNvSpPr>
                <p:nvPr/>
              </p:nvSpPr>
              <p:spPr bwMode="auto">
                <a:xfrm>
                  <a:off x="2052"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prod</a:t>
                  </a:r>
                </a:p>
              </p:txBody>
            </p:sp>
            <p:sp>
              <p:nvSpPr>
                <p:cNvPr id="18" name="Rectangle 17"/>
                <p:cNvSpPr>
                  <a:spLocks noChangeArrowheads="1"/>
                </p:cNvSpPr>
                <p:nvPr/>
              </p:nvSpPr>
              <p:spPr bwMode="auto">
                <a:xfrm>
                  <a:off x="2168" y="1651"/>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MPY</a:t>
                  </a:r>
                </a:p>
              </p:txBody>
            </p:sp>
          </p:grpSp>
          <p:grpSp>
            <p:nvGrpSpPr>
              <p:cNvPr id="11" name="Group 18"/>
              <p:cNvGrpSpPr>
                <a:grpSpLocks/>
              </p:cNvGrpSpPr>
              <p:nvPr/>
            </p:nvGrpSpPr>
            <p:grpSpPr bwMode="auto">
              <a:xfrm>
                <a:off x="2052" y="2947"/>
                <a:ext cx="972" cy="889"/>
                <a:chOff x="2052" y="2947"/>
                <a:chExt cx="972" cy="889"/>
              </a:xfrm>
            </p:grpSpPr>
            <p:sp>
              <p:nvSpPr>
                <p:cNvPr id="15" name="Oval 19"/>
                <p:cNvSpPr>
                  <a:spLocks noChangeArrowheads="1"/>
                </p:cNvSpPr>
                <p:nvPr/>
              </p:nvSpPr>
              <p:spPr bwMode="auto">
                <a:xfrm>
                  <a:off x="2052"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sum</a:t>
                  </a:r>
                </a:p>
              </p:txBody>
            </p:sp>
            <p:sp>
              <p:nvSpPr>
                <p:cNvPr id="16" name="Rectangle 20"/>
                <p:cNvSpPr>
                  <a:spLocks noChangeArrowheads="1"/>
                </p:cNvSpPr>
                <p:nvPr/>
              </p:nvSpPr>
              <p:spPr bwMode="auto">
                <a:xfrm>
                  <a:off x="2561" y="2947"/>
                  <a:ext cx="4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ADD</a:t>
                  </a:r>
                </a:p>
              </p:txBody>
            </p:sp>
          </p:grpSp>
          <p:sp>
            <p:nvSpPr>
              <p:cNvPr id="12" name="Line 21"/>
              <p:cNvSpPr>
                <a:spLocks noChangeShapeType="1"/>
              </p:cNvSpPr>
              <p:nvPr/>
            </p:nvSpPr>
            <p:spPr bwMode="auto">
              <a:xfrm>
                <a:off x="1486" y="1358"/>
                <a:ext cx="660" cy="620"/>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3" name="Line 22"/>
              <p:cNvSpPr>
                <a:spLocks noChangeShapeType="1"/>
              </p:cNvSpPr>
              <p:nvPr/>
            </p:nvSpPr>
            <p:spPr bwMode="auto">
              <a:xfrm flipH="1">
                <a:off x="2666" y="1378"/>
                <a:ext cx="692" cy="598"/>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14" name="Line 23"/>
              <p:cNvSpPr>
                <a:spLocks noChangeShapeType="1"/>
              </p:cNvSpPr>
              <p:nvPr/>
            </p:nvSpPr>
            <p:spPr bwMode="auto">
              <a:xfrm>
                <a:off x="2432" y="2544"/>
                <a:ext cx="0" cy="624"/>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
          <p:nvSpPr>
            <p:cNvPr id="4" name="Rectangle 24"/>
            <p:cNvSpPr>
              <a:spLocks noChangeArrowheads="1"/>
            </p:cNvSpPr>
            <p:nvPr/>
          </p:nvSpPr>
          <p:spPr bwMode="auto">
            <a:xfrm>
              <a:off x="1462" y="15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5" name="Rectangle 25"/>
            <p:cNvSpPr>
              <a:spLocks noChangeArrowheads="1"/>
            </p:cNvSpPr>
            <p:nvPr/>
          </p:nvSpPr>
          <p:spPr bwMode="auto">
            <a:xfrm>
              <a:off x="3142" y="149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5</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6" name="Rectangle 26"/>
            <p:cNvSpPr>
              <a:spLocks noChangeArrowheads="1"/>
            </p:cNvSpPr>
            <p:nvPr/>
          </p:nvSpPr>
          <p:spPr bwMode="auto">
            <a:xfrm>
              <a:off x="2182" y="264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2</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7" name="Rectangle 27"/>
            <p:cNvSpPr>
              <a:spLocks noChangeArrowheads="1"/>
            </p:cNvSpPr>
            <p:nvPr/>
          </p:nvSpPr>
          <p:spPr bwMode="auto">
            <a:xfrm>
              <a:off x="1366" y="332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grpSp>
      <p:grpSp>
        <p:nvGrpSpPr>
          <p:cNvPr id="27" name="Group 28"/>
          <p:cNvGrpSpPr>
            <a:grpSpLocks/>
          </p:cNvGrpSpPr>
          <p:nvPr/>
        </p:nvGrpSpPr>
        <p:grpSpPr bwMode="auto">
          <a:xfrm>
            <a:off x="5521325" y="2620963"/>
            <a:ext cx="2492375" cy="3916362"/>
            <a:chOff x="3478" y="1651"/>
            <a:chExt cx="1570" cy="2467"/>
          </a:xfrm>
        </p:grpSpPr>
        <p:grpSp>
          <p:nvGrpSpPr>
            <p:cNvPr id="28" name="Group 29"/>
            <p:cNvGrpSpPr>
              <a:grpSpLocks/>
            </p:cNvGrpSpPr>
            <p:nvPr/>
          </p:nvGrpSpPr>
          <p:grpSpPr bwMode="auto">
            <a:xfrm>
              <a:off x="3492" y="1766"/>
              <a:ext cx="856" cy="856"/>
              <a:chOff x="3492" y="1766"/>
              <a:chExt cx="856" cy="856"/>
            </a:xfrm>
          </p:grpSpPr>
          <p:sp>
            <p:nvSpPr>
              <p:cNvPr id="40" name="Oval 30"/>
              <p:cNvSpPr>
                <a:spLocks noChangeArrowheads="1"/>
              </p:cNvSpPr>
              <p:nvPr/>
            </p:nvSpPr>
            <p:spPr bwMode="auto">
              <a:xfrm>
                <a:off x="3492" y="1766"/>
                <a:ext cx="856" cy="856"/>
              </a:xfrm>
              <a:prstGeom prst="ellipse">
                <a:avLst/>
              </a:prstGeom>
              <a:noFill/>
              <a:ln w="1270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41" name="Line 31"/>
              <p:cNvSpPr>
                <a:spLocks noChangeShapeType="1"/>
              </p:cNvSpPr>
              <p:nvPr/>
            </p:nvSpPr>
            <p:spPr bwMode="auto">
              <a:xfrm flipH="1" flipV="1">
                <a:off x="4222" y="1892"/>
                <a:ext cx="44" cy="43"/>
              </a:xfrm>
              <a:prstGeom prst="line">
                <a:avLst/>
              </a:prstGeom>
              <a:noFill/>
              <a:ln w="12700">
                <a:solidFill>
                  <a:srgbClr val="FFFFFF"/>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grpSp>
          <p:nvGrpSpPr>
            <p:cNvPr id="29" name="Group 32"/>
            <p:cNvGrpSpPr>
              <a:grpSpLocks/>
            </p:cNvGrpSpPr>
            <p:nvPr/>
          </p:nvGrpSpPr>
          <p:grpSpPr bwMode="auto">
            <a:xfrm>
              <a:off x="4116" y="1651"/>
              <a:ext cx="906" cy="889"/>
              <a:chOff x="4116" y="1651"/>
              <a:chExt cx="906" cy="889"/>
            </a:xfrm>
          </p:grpSpPr>
          <p:sp>
            <p:nvSpPr>
              <p:cNvPr id="38" name="Oval 33"/>
              <p:cNvSpPr>
                <a:spLocks noChangeArrowheads="1"/>
              </p:cNvSpPr>
              <p:nvPr/>
            </p:nvSpPr>
            <p:spPr bwMode="auto">
              <a:xfrm>
                <a:off x="4116" y="1876"/>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count</a:t>
                </a:r>
              </a:p>
            </p:txBody>
          </p:sp>
          <p:sp>
            <p:nvSpPr>
              <p:cNvPr id="39" name="Rectangle 34"/>
              <p:cNvSpPr>
                <a:spLocks noChangeArrowheads="1"/>
              </p:cNvSpPr>
              <p:nvPr/>
            </p:nvSpPr>
            <p:spPr bwMode="auto">
              <a:xfrm>
                <a:off x="4594" y="1651"/>
                <a:ext cx="4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SUB</a:t>
                </a:r>
              </a:p>
            </p:txBody>
          </p:sp>
        </p:grpSp>
        <p:grpSp>
          <p:nvGrpSpPr>
            <p:cNvPr id="30" name="Group 35"/>
            <p:cNvGrpSpPr>
              <a:grpSpLocks/>
            </p:cNvGrpSpPr>
            <p:nvPr/>
          </p:nvGrpSpPr>
          <p:grpSpPr bwMode="auto">
            <a:xfrm>
              <a:off x="4116" y="2947"/>
              <a:ext cx="932" cy="889"/>
              <a:chOff x="4116" y="2947"/>
              <a:chExt cx="932" cy="889"/>
            </a:xfrm>
          </p:grpSpPr>
          <p:sp>
            <p:nvSpPr>
              <p:cNvPr id="36" name="Oval 36"/>
              <p:cNvSpPr>
                <a:spLocks noChangeArrowheads="1"/>
              </p:cNvSpPr>
              <p:nvPr/>
            </p:nvSpPr>
            <p:spPr bwMode="auto">
              <a:xfrm>
                <a:off x="4116" y="3172"/>
                <a:ext cx="712" cy="664"/>
              </a:xfrm>
              <a:prstGeom prst="ellipse">
                <a:avLst/>
              </a:prstGeom>
              <a:solidFill>
                <a:srgbClr val="000F40"/>
              </a:solidFill>
              <a:ln w="127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loop</a:t>
                </a:r>
              </a:p>
            </p:txBody>
          </p:sp>
          <p:sp>
            <p:nvSpPr>
              <p:cNvPr id="37" name="Rectangle 37"/>
              <p:cNvSpPr>
                <a:spLocks noChangeArrowheads="1"/>
              </p:cNvSpPr>
              <p:nvPr/>
            </p:nvSpPr>
            <p:spPr bwMode="auto">
              <a:xfrm>
                <a:off x="4665" y="2947"/>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B    </a:t>
                </a:r>
              </a:p>
            </p:txBody>
          </p:sp>
        </p:grpSp>
        <p:sp>
          <p:nvSpPr>
            <p:cNvPr id="31" name="Line 38"/>
            <p:cNvSpPr>
              <a:spLocks noChangeShapeType="1"/>
            </p:cNvSpPr>
            <p:nvPr/>
          </p:nvSpPr>
          <p:spPr bwMode="auto">
            <a:xfrm>
              <a:off x="4496" y="2544"/>
              <a:ext cx="0" cy="624"/>
            </a:xfrm>
            <a:prstGeom prst="line">
              <a:avLst/>
            </a:prstGeom>
            <a:noFill/>
            <a:ln w="12700">
              <a:solidFill>
                <a:srgbClr val="FFFFFF"/>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sp>
          <p:nvSpPr>
            <p:cNvPr id="32" name="Rectangle 39"/>
            <p:cNvSpPr>
              <a:spLocks noChangeArrowheads="1"/>
            </p:cNvSpPr>
            <p:nvPr/>
          </p:nvSpPr>
          <p:spPr bwMode="auto">
            <a:xfrm>
              <a:off x="3478" y="20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33" name="Rectangle 40"/>
            <p:cNvSpPr>
              <a:spLocks noChangeArrowheads="1"/>
            </p:cNvSpPr>
            <p:nvPr/>
          </p:nvSpPr>
          <p:spPr bwMode="auto">
            <a:xfrm>
              <a:off x="4582" y="25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1</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34" name="Rectangle 41"/>
            <p:cNvSpPr>
              <a:spLocks noChangeArrowheads="1"/>
            </p:cNvSpPr>
            <p:nvPr/>
          </p:nvSpPr>
          <p:spPr bwMode="auto">
            <a:xfrm>
              <a:off x="4624" y="379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rPr>
                <a:t>6</a:t>
              </a:r>
              <a:endParaRPr kumimoji="0" lang="en-US" altLang="zh-CN" sz="28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endParaRPr>
            </a:p>
          </p:txBody>
        </p:sp>
        <p:sp>
          <p:nvSpPr>
            <p:cNvPr id="35" name="Line 42"/>
            <p:cNvSpPr>
              <a:spLocks noChangeShapeType="1"/>
            </p:cNvSpPr>
            <p:nvPr/>
          </p:nvSpPr>
          <p:spPr bwMode="auto">
            <a:xfrm>
              <a:off x="4464" y="3838"/>
              <a:ext cx="0" cy="205"/>
            </a:xfrm>
            <a:prstGeom prst="line">
              <a:avLst/>
            </a:prstGeom>
            <a:noFill/>
            <a:ln w="12700">
              <a:solidFill>
                <a:srgbClr val="FFFF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80000"/>
                </a:lnSpc>
                <a:spcBef>
                  <a:spcPct val="50000"/>
                </a:spcBef>
                <a:spcAft>
                  <a:spcPct val="0"/>
                </a:spcAft>
                <a:buClrTx/>
                <a:buSzTx/>
                <a:buFontTx/>
                <a:buNone/>
                <a:tabLst/>
                <a:defRPr/>
              </a:pPr>
              <a:endParaRPr kumimoji="0" lang="zh-CN" altLang="en-US" sz="28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endParaRPr>
            </a:p>
          </p:txBody>
        </p:sp>
      </p:grpSp>
      <p:sp>
        <p:nvSpPr>
          <p:cNvPr id="42" name="文本框 41"/>
          <p:cNvSpPr txBox="1"/>
          <p:nvPr/>
        </p:nvSpPr>
        <p:spPr>
          <a:xfrm>
            <a:off x="339634" y="182880"/>
            <a:ext cx="2782389" cy="400110"/>
          </a:xfrm>
          <a:prstGeom prst="rect">
            <a:avLst/>
          </a:prstGeom>
          <a:noFill/>
        </p:spPr>
        <p:txBody>
          <a:bodyPr wrap="square" rtlCol="0">
            <a:spAutoFit/>
          </a:bodyPr>
          <a:lstStyle/>
          <a:p>
            <a:r>
              <a:rPr lang="zh-CN" altLang="en-US" sz="2000" dirty="0" smtClean="0">
                <a:solidFill>
                  <a:srgbClr val="FFC000"/>
                </a:solidFill>
                <a:latin typeface="微软雅黑" panose="020B0503020204020204" pitchFamily="34" charset="-122"/>
                <a:ea typeface="微软雅黑" panose="020B0503020204020204" pitchFamily="34" charset="-122"/>
              </a:rPr>
              <a:t>（</a:t>
            </a:r>
            <a:r>
              <a:rPr lang="en-US" altLang="zh-CN" sz="2000" dirty="0" smtClean="0">
                <a:solidFill>
                  <a:srgbClr val="FFC000"/>
                </a:solidFill>
                <a:latin typeface="微软雅黑" panose="020B0503020204020204" pitchFamily="34" charset="-122"/>
                <a:ea typeface="微软雅黑" panose="020B0503020204020204" pitchFamily="34" charset="-122"/>
              </a:rPr>
              <a:t>2</a:t>
            </a:r>
            <a:r>
              <a:rPr lang="zh-CN" altLang="en-US" sz="2000" dirty="0" smtClean="0">
                <a:solidFill>
                  <a:srgbClr val="FFC000"/>
                </a:solidFill>
                <a:latin typeface="微软雅黑" panose="020B0503020204020204" pitchFamily="34" charset="-122"/>
                <a:ea typeface="微软雅黑" panose="020B0503020204020204" pitchFamily="34" charset="-122"/>
              </a:rPr>
              <a:t>）画指令相关图</a:t>
            </a:r>
            <a:endParaRPr lang="zh-CN" altLang="en-US" sz="20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4816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石板</Template>
  <TotalTime>461</TotalTime>
  <Words>5991</Words>
  <Application>Microsoft Office PowerPoint</Application>
  <PresentationFormat>全屏显示(4:3)</PresentationFormat>
  <Paragraphs>1729</Paragraphs>
  <Slides>82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98" baseType="lpstr">
      <vt:lpstr>YaHei Consolas Hybrid</vt:lpstr>
      <vt:lpstr>等线</vt:lpstr>
      <vt:lpstr>方正舒体</vt:lpstr>
      <vt:lpstr>宋体</vt:lpstr>
      <vt:lpstr>微软雅黑</vt:lpstr>
      <vt:lpstr>Arial</vt:lpstr>
      <vt:lpstr>Arial Narrow</vt:lpstr>
      <vt:lpstr>Calisto MT</vt:lpstr>
      <vt:lpstr>Consolas</vt:lpstr>
      <vt:lpstr>Courier New</vt:lpstr>
      <vt:lpstr>Times New Roman</vt:lpstr>
      <vt:lpstr>Trebuchet MS</vt:lpstr>
      <vt:lpstr>Wingdings</vt:lpstr>
      <vt:lpstr>Wingdings 2</vt:lpstr>
      <vt:lpstr>石板</vt:lpstr>
      <vt:lpstr>Document</vt:lpstr>
      <vt:lpstr>《DSP技术与应用》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《DSP技术与应用》</dc:title>
  <dc:creator>ZOOMOO</dc:creator>
  <cp:lastModifiedBy>gbyang@whu.edu.cn</cp:lastModifiedBy>
  <cp:revision>85</cp:revision>
  <dcterms:created xsi:type="dcterms:W3CDTF">2018-05-12T07:07:00Z</dcterms:created>
  <dcterms:modified xsi:type="dcterms:W3CDTF">2018-06-11T04:29:52Z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