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86" r:id="rId5"/>
    <p:sldId id="304" r:id="rId6"/>
    <p:sldId id="298" r:id="rId7"/>
    <p:sldId id="262" r:id="rId8"/>
    <p:sldId id="277" r:id="rId9"/>
    <p:sldId id="278" r:id="rId10"/>
    <p:sldId id="279" r:id="rId11"/>
    <p:sldId id="280" r:id="rId12"/>
    <p:sldId id="284" r:id="rId13"/>
    <p:sldId id="281" r:id="rId14"/>
    <p:sldId id="282" r:id="rId15"/>
    <p:sldId id="299" r:id="rId16"/>
    <p:sldId id="283" r:id="rId17"/>
    <p:sldId id="300" r:id="rId18"/>
    <p:sldId id="285" r:id="rId19"/>
    <p:sldId id="296" r:id="rId20"/>
    <p:sldId id="297" r:id="rId21"/>
    <p:sldId id="287" r:id="rId22"/>
    <p:sldId id="301" r:id="rId23"/>
    <p:sldId id="302" r:id="rId24"/>
    <p:sldId id="288" r:id="rId25"/>
    <p:sldId id="289" r:id="rId26"/>
    <p:sldId id="290" r:id="rId27"/>
    <p:sldId id="291" r:id="rId28"/>
    <p:sldId id="303" r:id="rId29"/>
    <p:sldId id="292" r:id="rId30"/>
    <p:sldId id="293" r:id="rId31"/>
    <p:sldId id="294" r:id="rId32"/>
    <p:sldId id="295" r:id="rId33"/>
    <p:sldId id="27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9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6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3167" y="1677299"/>
            <a:ext cx="11341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golang</a:t>
            </a:r>
            <a:r>
              <a:rPr lang="en-US" altLang="zh-CN" sz="6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6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基础系列之《基本结构》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80510" y="3914775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技术部</a:t>
            </a:r>
            <a:r>
              <a:rPr lang="en-US" altLang="zh-CN" sz="4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–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王一臣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数值类型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393446"/>
            <a:ext cx="81333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注意事项：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 algn="l" latinLnBrk="1">
              <a:buFont typeface="+mj-lt"/>
              <a:buAutoNum type="romanUcPeriod"/>
            </a:pP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你可以通过增加前缀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0 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来表示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8 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进制数（如：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077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）</a:t>
            </a:r>
          </a:p>
          <a:p>
            <a:pPr marL="514350" indent="-514350" algn="l" latinLnBrk="1">
              <a:buFont typeface="+mj-lt"/>
              <a:buAutoNum type="romanUcPeriod"/>
            </a:pP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增加前缀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0x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来表示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16 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进制数（如：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0xFF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）</a:t>
            </a:r>
          </a:p>
          <a:p>
            <a:pPr marL="514350" indent="-514350" algn="l" latinLnBrk="1">
              <a:buFont typeface="+mj-lt"/>
              <a:buAutoNum type="romanUcPeriod"/>
            </a:pP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使用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e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来表示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10 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的连乘（如：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1e3 = 1000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，或者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6.022e23 = 6.022 x 1e23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）。</a:t>
            </a:r>
          </a:p>
          <a:p>
            <a:pPr marL="514350" indent="-514350" algn="l" latinLnBrk="1">
              <a:buFont typeface="+mj-lt"/>
              <a:buAutoNum type="romanUcPeriod"/>
            </a:pP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数值类型的需要注意边界条件，有溢出的可能，不同类型比较，尽量提升到比较大的类型来比较</a:t>
            </a:r>
            <a:endParaRPr lang="en-US" altLang="zh-CN" sz="22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 algn="l" latinLnBrk="1">
              <a:buFont typeface="+mj-lt"/>
              <a:buAutoNum type="romanUcPeriod"/>
            </a:pP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和</a:t>
            </a:r>
            <a:r>
              <a:rPr lang="en-US" altLang="zh-CN" sz="2200" dirty="0" err="1">
                <a:solidFill>
                  <a:srgbClr val="2B3033"/>
                </a:solidFill>
                <a:latin typeface="-apple-system"/>
              </a:rPr>
              <a:t>uint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在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32 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位操作系统上，它们均使用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32 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位（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4 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个字节），在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64 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位操作系统上，它们均使用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64 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位（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8 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个字节）。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 algn="l" latinLnBrk="1">
              <a:buFont typeface="+mj-lt"/>
              <a:buAutoNum type="romanUcPeriod"/>
            </a:pPr>
            <a:endParaRPr lang="zh-CN" altLang="en-US" sz="22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55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数值类型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487880"/>
            <a:ext cx="81333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注意事项：</a:t>
            </a:r>
          </a:p>
          <a:p>
            <a:pPr marL="514350" indent="-514350" algn="l" latinLnBrk="1">
              <a:buFont typeface="+mj-lt"/>
              <a:buAutoNum type="romanUcPeriod" startAt="6"/>
            </a:pP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浮点数直接计算容易导致精度丢失</a:t>
            </a: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6"/>
            </a:pP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float32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精确到小数点后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7 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位，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float64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精确到小数点后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15 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位。</a:t>
            </a:r>
          </a:p>
          <a:p>
            <a:pPr marL="514350" indent="-514350" algn="l" latinLnBrk="1">
              <a:buFont typeface="+mj-lt"/>
              <a:buAutoNum type="romanUcPeriod" startAt="6"/>
            </a:pP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你应该尽可能地使用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float64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，因为 </a:t>
            </a:r>
            <a:r>
              <a:rPr lang="en-US" altLang="zh-CN" sz="2200" b="0" i="0" dirty="0">
                <a:solidFill>
                  <a:srgbClr val="2B3033"/>
                </a:solidFill>
                <a:effectLst/>
                <a:latin typeface="-apple-system"/>
              </a:rPr>
              <a:t>math </a:t>
            </a:r>
            <a:r>
              <a:rPr lang="zh-CN" altLang="en-US" sz="2200" b="0" i="0" dirty="0">
                <a:solidFill>
                  <a:srgbClr val="2B3033"/>
                </a:solidFill>
                <a:effectLst/>
                <a:latin typeface="-apple-system"/>
              </a:rPr>
              <a:t>包中所有有关数学运算的函数都会要求接收这个类型。</a:t>
            </a:r>
          </a:p>
          <a:p>
            <a:pPr marL="514350" indent="-514350" algn="l" latinLnBrk="1">
              <a:buFont typeface="+mj-lt"/>
              <a:buAutoNum type="romanUcPeriod" startAt="6"/>
            </a:pP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6"/>
            </a:pP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6"/>
            </a:pPr>
            <a:endParaRPr lang="zh-CN" altLang="en-US" sz="22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8503FDE6-8FFA-4632-929F-7B7C6F7DB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32" y="4372366"/>
            <a:ext cx="9658350" cy="2307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47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数值类型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487880"/>
            <a:ext cx="813334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注意事项：</a:t>
            </a:r>
          </a:p>
          <a:p>
            <a:pPr marL="514350" indent="-514350" algn="l" latinLnBrk="1">
              <a:buFont typeface="+mj-lt"/>
              <a:buAutoNum type="romanUcPeriod" startAt="9"/>
            </a:pP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使用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a := uint64(0)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来同时完成类型转换和赋值操作</a:t>
            </a: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9"/>
            </a:pP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由于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Go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语言不存在隐式类型转换，因此所有的转换都必须显式说明，一个取值范围较小的类型转换到一个取值范围较大的类型（例如将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int16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转换为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int32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）。当从一个取值范围较大的转换到取值范围较小的类型时（例如将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int32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转换为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int16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或将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float32 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转换为 </a:t>
            </a:r>
            <a:r>
              <a:rPr lang="en-US" altLang="zh-CN" sz="2200" dirty="0">
                <a:solidFill>
                  <a:srgbClr val="2B3033"/>
                </a:solidFill>
                <a:latin typeface="-apple-system"/>
              </a:rPr>
              <a:t>int</a:t>
            </a:r>
            <a:r>
              <a:rPr lang="zh-CN" altLang="en-US" sz="2200" dirty="0">
                <a:solidFill>
                  <a:srgbClr val="2B3033"/>
                </a:solidFill>
                <a:latin typeface="-apple-system"/>
              </a:rPr>
              <a:t>），会发生精度丢失（截断）的情况。当编译器捕捉到非法的类型转换时会引发编译时错误，否则将引发运行时错误。</a:t>
            </a: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9"/>
            </a:pPr>
            <a:endParaRPr lang="en-US" altLang="zh-CN" sz="2200" dirty="0">
              <a:solidFill>
                <a:srgbClr val="2B3033"/>
              </a:solidFill>
              <a:latin typeface="-apple-system"/>
            </a:endParaRPr>
          </a:p>
          <a:p>
            <a:pPr marL="514350" indent="-514350" algn="l" latinLnBrk="1">
              <a:buFont typeface="+mj-lt"/>
              <a:buAutoNum type="romanUcPeriod" startAt="9"/>
            </a:pPr>
            <a:endParaRPr lang="zh-CN" altLang="en-US" sz="22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42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复数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Complex64  32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位实数和虚数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Complex128</a:t>
            </a:r>
            <a:r>
              <a:rPr lang="en-US" altLang="zh-CN" sz="2400" dirty="0">
                <a:solidFill>
                  <a:srgbClr val="2B3033"/>
                </a:solidFill>
                <a:latin typeface="-apple-system"/>
              </a:rPr>
              <a:t>  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64 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位实数和虚数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AF840A-7017-480C-90EA-5E5771ED6DA7}"/>
              </a:ext>
            </a:extLst>
          </p:cNvPr>
          <p:cNvSpPr txBox="1"/>
          <p:nvPr/>
        </p:nvSpPr>
        <p:spPr>
          <a:xfrm>
            <a:off x="1865381" y="3850547"/>
            <a:ext cx="868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复数使用 </a:t>
            </a:r>
            <a:r>
              <a:rPr lang="en-US" altLang="zh-CN" b="0" i="0" dirty="0" err="1">
                <a:solidFill>
                  <a:srgbClr val="2B3033"/>
                </a:solidFill>
                <a:effectLst/>
                <a:latin typeface="-apple-system"/>
              </a:rPr>
              <a:t>re+imI</a:t>
            </a:r>
            <a:r>
              <a:rPr lang="en-US" altLang="zh-CN" b="0" i="0" dirty="0">
                <a:solidFill>
                  <a:srgbClr val="2B3033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来表示，其中 </a:t>
            </a:r>
            <a:r>
              <a:rPr lang="en-US" altLang="zh-CN" b="0" i="0" dirty="0">
                <a:solidFill>
                  <a:srgbClr val="2B3033"/>
                </a:solidFill>
                <a:effectLst/>
                <a:latin typeface="-apple-system"/>
              </a:rPr>
              <a:t>re </a:t>
            </a:r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代表实数部分，</a:t>
            </a:r>
            <a:r>
              <a:rPr lang="en-US" altLang="zh-CN" b="0" i="0" dirty="0" err="1">
                <a:solidFill>
                  <a:srgbClr val="2B3033"/>
                </a:solidFill>
                <a:effectLst/>
                <a:latin typeface="-apple-system"/>
              </a:rPr>
              <a:t>im</a:t>
            </a:r>
            <a:r>
              <a:rPr lang="en-US" altLang="zh-CN" b="0" i="0" dirty="0">
                <a:solidFill>
                  <a:srgbClr val="2B3033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代表虚数部分，</a:t>
            </a:r>
            <a:r>
              <a:rPr lang="en-US" altLang="zh-CN" b="0" i="0" dirty="0">
                <a:solidFill>
                  <a:srgbClr val="2B3033"/>
                </a:solidFill>
                <a:effectLst/>
                <a:latin typeface="-apple-system"/>
              </a:rPr>
              <a:t>I </a:t>
            </a:r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代表根号负 </a:t>
            </a:r>
            <a:r>
              <a:rPr lang="en-US" altLang="zh-CN" b="0" i="0" dirty="0">
                <a:solidFill>
                  <a:srgbClr val="2B30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B30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2B3033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38D7D0-07F3-45C8-AF24-D71BA509F377}"/>
              </a:ext>
            </a:extLst>
          </p:cNvPr>
          <p:cNvSpPr txBox="1"/>
          <p:nvPr/>
        </p:nvSpPr>
        <p:spPr>
          <a:xfrm>
            <a:off x="1905516" y="4401383"/>
            <a:ext cx="6324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var c1 complex64 = 5 + 10i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fmt.Printf</a:t>
            </a:r>
            <a:r>
              <a:rPr lang="en-US" altLang="zh-CN" dirty="0"/>
              <a:t>("The value is: %v", c1)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54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B5DAD9-2D59-4CA1-8F75-F2B6E8544397}"/>
              </a:ext>
            </a:extLst>
          </p:cNvPr>
          <p:cNvSpPr txBox="1"/>
          <p:nvPr/>
        </p:nvSpPr>
        <p:spPr>
          <a:xfrm>
            <a:off x="2114026" y="2591744"/>
            <a:ext cx="77178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字符串在 </a:t>
            </a:r>
            <a:r>
              <a:rPr lang="en-US" altLang="zh-CN" dirty="0"/>
              <a:t>Go </a:t>
            </a:r>
            <a:r>
              <a:rPr lang="zh-CN" altLang="en-US" dirty="0"/>
              <a:t>中是一个只读字节切片。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字符串有两个重要特点：</a:t>
            </a:r>
            <a:endParaRPr lang="en-US" altLang="zh-CN" dirty="0"/>
          </a:p>
          <a:p>
            <a:r>
              <a:rPr lang="en-US" altLang="zh-CN" dirty="0"/>
              <a:t>  2.1.string </a:t>
            </a:r>
            <a:r>
              <a:rPr lang="zh-CN" altLang="en-US" dirty="0"/>
              <a:t>可以为空（长度为 </a:t>
            </a:r>
            <a:r>
              <a:rPr lang="en-US" altLang="zh-CN" dirty="0"/>
              <a:t>0</a:t>
            </a:r>
            <a:r>
              <a:rPr lang="zh-CN" altLang="en-US" dirty="0"/>
              <a:t>），但不会是 </a:t>
            </a:r>
            <a:r>
              <a:rPr lang="en-US" altLang="zh-CN" dirty="0"/>
              <a:t>nil</a:t>
            </a:r>
          </a:p>
          <a:p>
            <a:r>
              <a:rPr lang="en-US" altLang="zh-CN" dirty="0"/>
              <a:t>  2.2.string</a:t>
            </a:r>
            <a:r>
              <a:rPr lang="zh-CN" altLang="en-US" dirty="0"/>
              <a:t>对象不可以修改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双引号和反引号</a:t>
            </a:r>
            <a:endParaRPr lang="en-US" altLang="zh-CN" dirty="0"/>
          </a:p>
          <a:p>
            <a:r>
              <a:rPr lang="en-US" altLang="zh-CN" dirty="0" err="1"/>
              <a:t>fmt.Println</a:t>
            </a:r>
            <a:r>
              <a:rPr lang="en-US" altLang="zh-CN" dirty="0"/>
              <a:t>(`</a:t>
            </a:r>
            <a:r>
              <a:rPr lang="zh-CN" altLang="en-US" dirty="0"/>
              <a:t>换行符不会被转义 </a:t>
            </a:r>
            <a:r>
              <a:rPr lang="en-US" altLang="zh-CN" dirty="0"/>
              <a:t>\n\n`)</a:t>
            </a:r>
          </a:p>
          <a:p>
            <a:r>
              <a:rPr lang="en-US" altLang="zh-CN" dirty="0" err="1"/>
              <a:t>fmt.Println</a:t>
            </a:r>
            <a:r>
              <a:rPr lang="en-US" altLang="zh-CN" dirty="0"/>
              <a:t>(“</a:t>
            </a:r>
            <a:r>
              <a:rPr lang="zh-CN" altLang="en-US" dirty="0"/>
              <a:t>换行符会被转义     </a:t>
            </a:r>
            <a:r>
              <a:rPr lang="en-US" altLang="zh-CN" dirty="0"/>
              <a:t>\n\n “)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一些常见的方法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/>
              <a:t>strings. Count()</a:t>
            </a:r>
            <a:r>
              <a:rPr lang="zh-CN" altLang="en-US" dirty="0"/>
              <a:t>来统计子串在整体当中出现的次数</a:t>
            </a:r>
            <a:endParaRPr lang="en-US" altLang="zh-CN" dirty="0"/>
          </a:p>
          <a:p>
            <a:r>
              <a:rPr lang="en-US" altLang="zh-CN" dirty="0"/>
              <a:t>strings. Repeat()</a:t>
            </a:r>
            <a:r>
              <a:rPr lang="zh-CN" altLang="en-US" dirty="0"/>
              <a:t>方法来让字符串重复指定的次数</a:t>
            </a:r>
            <a:endParaRPr lang="en-US" altLang="zh-CN" dirty="0"/>
          </a:p>
          <a:p>
            <a:r>
              <a:rPr lang="en-US" altLang="zh-CN" dirty="0"/>
              <a:t>strings.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Replace()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函数，可以替换字符串中的部分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53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5956052" y="5023187"/>
            <a:ext cx="593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字符串是 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-apple-system"/>
              </a:rPr>
              <a:t>UTF-8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字符的一个序列（当字符为 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-apple-system"/>
              </a:rPr>
              <a:t>ASCII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码时则占用 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-apple-system"/>
              </a:rPr>
              <a:t>1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个字节，其它字符根据需要占用 </a:t>
            </a:r>
            <a:r>
              <a:rPr lang="en-US" altLang="zh-CN" sz="2000" b="0" i="0" dirty="0">
                <a:solidFill>
                  <a:srgbClr val="24292E"/>
                </a:solidFill>
                <a:effectLst/>
                <a:latin typeface="-apple-system"/>
              </a:rPr>
              <a:t>2-4 </a:t>
            </a:r>
            <a:r>
              <a:rPr lang="zh-CN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个字节）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B5DAD9-2D59-4CA1-8F75-F2B6E8544397}"/>
              </a:ext>
            </a:extLst>
          </p:cNvPr>
          <p:cNvSpPr txBox="1"/>
          <p:nvPr/>
        </p:nvSpPr>
        <p:spPr>
          <a:xfrm>
            <a:off x="159260" y="2670415"/>
            <a:ext cx="5729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提取字符串的内容可用</a:t>
            </a:r>
            <a:r>
              <a:rPr lang="en-US" altLang="zh-CN" dirty="0" err="1"/>
              <a:t>strings.Split</a:t>
            </a:r>
            <a:r>
              <a:rPr lang="en-US" altLang="zh-CN" dirty="0"/>
              <a:t>()</a:t>
            </a:r>
            <a:r>
              <a:rPr lang="zh-CN" altLang="en-US" dirty="0"/>
              <a:t> ，纯字节可以通过标准索引法来获取；</a:t>
            </a:r>
            <a:endParaRPr lang="en-US" altLang="zh-CN" dirty="0"/>
          </a:p>
          <a:p>
            <a:r>
              <a:rPr lang="zh-CN" altLang="en-US" dirty="0"/>
              <a:t>字符串 </a:t>
            </a:r>
            <a:r>
              <a:rPr lang="en-US" altLang="zh-CN" dirty="0"/>
              <a:t>str </a:t>
            </a:r>
            <a:r>
              <a:rPr lang="zh-CN" altLang="en-US" dirty="0"/>
              <a:t>的第 </a:t>
            </a:r>
            <a:r>
              <a:rPr lang="en-US" altLang="zh-CN" dirty="0"/>
              <a:t>1 </a:t>
            </a:r>
            <a:r>
              <a:rPr lang="zh-CN" altLang="en-US" dirty="0"/>
              <a:t>个字节：</a:t>
            </a:r>
            <a:r>
              <a:rPr lang="en-US" altLang="zh-CN" dirty="0"/>
              <a:t>str[0]</a:t>
            </a:r>
          </a:p>
          <a:p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个字节：</a:t>
            </a: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 - 1]</a:t>
            </a:r>
          </a:p>
          <a:p>
            <a:r>
              <a:rPr lang="zh-CN" altLang="en-US" dirty="0"/>
              <a:t>最后 </a:t>
            </a:r>
            <a:r>
              <a:rPr lang="en-US" altLang="zh-CN" dirty="0"/>
              <a:t>1 </a:t>
            </a:r>
            <a:r>
              <a:rPr lang="zh-CN" altLang="en-US" dirty="0"/>
              <a:t>个字节：</a:t>
            </a:r>
            <a:r>
              <a:rPr lang="en-US" altLang="zh-CN" dirty="0"/>
              <a:t>str[</a:t>
            </a:r>
            <a:r>
              <a:rPr lang="en-US" altLang="zh-CN" dirty="0" err="1"/>
              <a:t>len</a:t>
            </a:r>
            <a:r>
              <a:rPr lang="en-US" altLang="zh-CN" dirty="0"/>
              <a:t>(str)-1]</a:t>
            </a:r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获取字符串中某个字节的地址的行为是非法的，例如：</a:t>
            </a:r>
            <a:r>
              <a:rPr lang="en-US" altLang="zh-CN" dirty="0"/>
              <a:t>&amp;str[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1CADBE4D-7332-4BD3-888C-278A8C700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52" y="2414756"/>
            <a:ext cx="5934075" cy="236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20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B5DAD9-2D59-4CA1-8F75-F2B6E8544397}"/>
              </a:ext>
            </a:extLst>
          </p:cNvPr>
          <p:cNvSpPr txBox="1"/>
          <p:nvPr/>
        </p:nvSpPr>
        <p:spPr>
          <a:xfrm>
            <a:off x="1407982" y="2670415"/>
            <a:ext cx="85413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 String </a:t>
            </a:r>
            <a:r>
              <a:rPr lang="zh-CN" altLang="en-US" dirty="0"/>
              <a:t>和</a:t>
            </a:r>
            <a:r>
              <a:rPr lang="en-US" altLang="zh-CN" dirty="0"/>
              <a:t>[]byte </a:t>
            </a:r>
            <a:r>
              <a:rPr lang="zh-CN" altLang="en-US" dirty="0"/>
              <a:t>类型转换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s1 := "hello"</a:t>
            </a:r>
          </a:p>
          <a:p>
            <a:r>
              <a:rPr lang="en-US" altLang="zh-CN" dirty="0"/>
              <a:t>  // string to []byte                  // []byte to string</a:t>
            </a:r>
          </a:p>
          <a:p>
            <a:r>
              <a:rPr lang="en-US" altLang="zh-CN" dirty="0"/>
              <a:t>  b := []byte(s1)                      s2 := string(b)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字符串拼接 </a:t>
            </a:r>
            <a:endParaRPr lang="en-US" altLang="zh-CN" dirty="0"/>
          </a:p>
          <a:p>
            <a:r>
              <a:rPr lang="en-US" altLang="zh-CN" dirty="0"/>
              <a:t>8.1.fmt.Sprintf("%</a:t>
            </a:r>
            <a:r>
              <a:rPr lang="en-US" altLang="zh-CN" dirty="0" err="1"/>
              <a:t>v%s%v%s</a:t>
            </a:r>
            <a:r>
              <a:rPr lang="en-US" altLang="zh-CN" dirty="0"/>
              <a:t>", key, str1, value, str2)</a:t>
            </a:r>
          </a:p>
          <a:p>
            <a:r>
              <a:rPr lang="en-US" altLang="zh-CN" dirty="0"/>
              <a:t>8.2. + </a:t>
            </a:r>
            <a:r>
              <a:rPr lang="zh-CN" altLang="en-US" dirty="0"/>
              <a:t>拼接字符串并不是最高效的做法，更好的办法是使用函数</a:t>
            </a:r>
            <a:r>
              <a:rPr lang="en-US" altLang="zh-CN" dirty="0" err="1"/>
              <a:t>strings.Join</a:t>
            </a:r>
            <a:r>
              <a:rPr lang="en-US" altLang="zh-CN" dirty="0"/>
              <a:t>()</a:t>
            </a:r>
            <a:r>
              <a:rPr lang="zh-CN" altLang="en-US" dirty="0"/>
              <a:t>，或者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使用字节缓冲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bytes.Buffer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44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0AF99F-7F26-4ECF-BE34-68EC0DA9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2" y="819151"/>
            <a:ext cx="7800975" cy="55984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E6272F-FB30-46C1-B92E-9146A8202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49" y="2776126"/>
            <a:ext cx="8048451" cy="819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FD7A47-4FFA-4344-98BE-71101355A6BB}"/>
              </a:ext>
            </a:extLst>
          </p:cNvPr>
          <p:cNvSpPr txBox="1"/>
          <p:nvPr/>
        </p:nvSpPr>
        <p:spPr>
          <a:xfrm>
            <a:off x="8871869" y="1207204"/>
            <a:ext cx="3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string </a:t>
            </a:r>
            <a:r>
              <a:rPr lang="zh-CN" altLang="en-US" dirty="0"/>
              <a:t>的并发赋值是不安全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695389-30AA-4DEC-B95E-887738B66FA1}"/>
              </a:ext>
            </a:extLst>
          </p:cNvPr>
          <p:cNvSpPr txBox="1"/>
          <p:nvPr/>
        </p:nvSpPr>
        <p:spPr>
          <a:xfrm>
            <a:off x="8796860" y="4406263"/>
            <a:ext cx="2917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 err="1"/>
              <a:t>stringStruct</a:t>
            </a:r>
            <a:r>
              <a:rPr lang="en-US" altLang="zh-CN" dirty="0"/>
              <a:t> struct {</a:t>
            </a:r>
          </a:p>
          <a:p>
            <a:r>
              <a:rPr lang="en-US" altLang="zh-CN" dirty="0"/>
              <a:t>	str </a:t>
            </a:r>
            <a:r>
              <a:rPr lang="en-US" altLang="zh-CN" dirty="0" err="1"/>
              <a:t>unsafe.Pointer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len</a:t>
            </a:r>
            <a:r>
              <a:rPr lang="en-US" altLang="zh-CN" dirty="0"/>
              <a:t> int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31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813049" y="2499411"/>
            <a:ext cx="81333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Go </a:t>
            </a:r>
            <a:r>
              <a:rPr lang="zh-CN" altLang="en-US" sz="2400" dirty="0"/>
              <a:t>语言为程序员提供了控制数据结构的指针的能力；但是，你不能进行指针运算（移动指针指向字符串的字节数或数组的某个位置）；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程序在内存中存储它的值，每个内存块（或字）有一个地址，通常用十六进制数表示，如：</a:t>
            </a:r>
            <a:r>
              <a:rPr lang="en-US" altLang="zh-CN" sz="2400" dirty="0"/>
              <a:t>0x6b0820 </a:t>
            </a:r>
            <a:r>
              <a:rPr lang="zh-CN" altLang="en-US" sz="2400" dirty="0"/>
              <a:t>或 </a:t>
            </a:r>
            <a:r>
              <a:rPr lang="en-US" altLang="zh-CN" sz="2400" dirty="0"/>
              <a:t>0xf84001d7f0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Go </a:t>
            </a:r>
            <a:r>
              <a:rPr lang="zh-CN" altLang="en-US" sz="2400" dirty="0"/>
              <a:t>语言的取地址符是 </a:t>
            </a:r>
            <a:r>
              <a:rPr lang="en-US" altLang="zh-CN" sz="2400" dirty="0"/>
              <a:t>&amp;</a:t>
            </a:r>
            <a:r>
              <a:rPr lang="zh-CN" altLang="en-US" sz="2400" dirty="0"/>
              <a:t>，放到一个变量前使用就会返回相应变量的内存地址；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不同类型的指针不能相互转换、赋值、比较；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unsafe </a:t>
            </a:r>
            <a:r>
              <a:rPr lang="zh-CN" altLang="en-US" sz="2400" dirty="0"/>
              <a:t>包绕过了 </a:t>
            </a:r>
            <a:r>
              <a:rPr lang="en-US" altLang="zh-CN" sz="2400" dirty="0"/>
              <a:t>Go </a:t>
            </a:r>
            <a:r>
              <a:rPr lang="zh-CN" altLang="en-US" sz="2400" dirty="0"/>
              <a:t>的类型系统，达到直接操作内存的目的，使用它有一定的风险性。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06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时间与日期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time</a:t>
            </a:r>
            <a:r>
              <a:rPr lang="zh-CN" altLang="en-US" sz="2400" dirty="0"/>
              <a:t>包为我们提供了一个数据类型</a:t>
            </a:r>
            <a:r>
              <a:rPr lang="en-US" altLang="zh-CN" sz="2400" dirty="0" err="1"/>
              <a:t>time.Time</a:t>
            </a:r>
            <a:r>
              <a:rPr lang="zh-CN" altLang="en-US" sz="2400" dirty="0"/>
              <a:t>以及显示和测量时间和日期的功能函数；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当前时间可以使用 </a:t>
            </a:r>
            <a:r>
              <a:rPr lang="en-US" altLang="zh-CN" sz="2400" dirty="0" err="1"/>
              <a:t>time.Now</a:t>
            </a:r>
            <a:r>
              <a:rPr lang="en-US" altLang="zh-CN" sz="2400" dirty="0"/>
              <a:t>() </a:t>
            </a:r>
            <a:r>
              <a:rPr lang="zh-CN" altLang="en-US" sz="2400" dirty="0"/>
              <a:t>获取，或者使用 </a:t>
            </a:r>
            <a:r>
              <a:rPr lang="en-US" altLang="zh-CN" sz="2400" dirty="0" err="1"/>
              <a:t>t.Day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t.Minute</a:t>
            </a:r>
            <a:r>
              <a:rPr lang="en-US" altLang="zh-CN" sz="2400" dirty="0"/>
              <a:t>() </a:t>
            </a:r>
            <a:r>
              <a:rPr lang="zh-CN" altLang="en-US" sz="2400" dirty="0"/>
              <a:t>等等来获取时间的一部分；你甚至可以自定义时间格式化字符串，例如： </a:t>
            </a:r>
            <a:r>
              <a:rPr lang="en-US" altLang="zh-CN" sz="2400" dirty="0" err="1"/>
              <a:t>fmt.Printf</a:t>
            </a:r>
            <a:r>
              <a:rPr lang="en-US" altLang="zh-CN" sz="2400" dirty="0"/>
              <a:t>("%02d.%02d.%4d\n", </a:t>
            </a:r>
            <a:r>
              <a:rPr lang="en-US" altLang="zh-CN" sz="2400" dirty="0" err="1"/>
              <a:t>t.Day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t.Month</a:t>
            </a:r>
            <a:r>
              <a:rPr lang="en-US" altLang="zh-CN" sz="2400" dirty="0"/>
              <a:t>(), </a:t>
            </a:r>
            <a:r>
              <a:rPr lang="en-US" altLang="zh-CN" sz="2400" dirty="0" err="1"/>
              <a:t>t.Year</a:t>
            </a:r>
            <a:r>
              <a:rPr lang="en-US" altLang="zh-CN" sz="2400" dirty="0"/>
              <a:t>()) </a:t>
            </a:r>
            <a:r>
              <a:rPr lang="zh-CN" altLang="en-US" sz="2400" dirty="0"/>
              <a:t>将会输出 </a:t>
            </a:r>
            <a:r>
              <a:rPr lang="en-US" altLang="zh-CN" sz="2400" dirty="0"/>
              <a:t>21.07.2011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Duration </a:t>
            </a:r>
            <a:r>
              <a:rPr lang="zh-CN" altLang="en-US" sz="2400" dirty="0"/>
              <a:t>类型表示两个连续时刻所相差的纳秒数，类型为 </a:t>
            </a:r>
            <a:r>
              <a:rPr lang="en-US" altLang="zh-CN" sz="2400" dirty="0"/>
              <a:t>int64</a:t>
            </a:r>
            <a:r>
              <a:rPr lang="zh-CN" altLang="en-US" sz="2400" dirty="0"/>
              <a:t>。某个时区的时</a:t>
            </a:r>
            <a:r>
              <a:rPr lang="en-US" altLang="zh-CN" sz="2400" dirty="0"/>
              <a:t>Location </a:t>
            </a:r>
            <a:r>
              <a:rPr lang="zh-CN" altLang="en-US" sz="2400" dirty="0"/>
              <a:t>类型映射间，</a:t>
            </a:r>
            <a:r>
              <a:rPr lang="en-US" altLang="zh-CN" sz="2400" dirty="0"/>
              <a:t>UTC </a:t>
            </a:r>
            <a:r>
              <a:rPr lang="zh-CN" altLang="en-US" sz="2400" dirty="0"/>
              <a:t>表示通用协调世界时间。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9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8110" y="1524000"/>
            <a:ext cx="5346335" cy="4103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完整的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自定义类型与类型别名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type </a:t>
            </a:r>
            <a:r>
              <a:rPr lang="zh-CN" altLang="en-US" sz="2400" dirty="0"/>
              <a:t>类型别名 </a:t>
            </a:r>
            <a:r>
              <a:rPr lang="en-US" altLang="zh-CN" sz="2400" dirty="0"/>
              <a:t>= </a:t>
            </a:r>
            <a:r>
              <a:rPr lang="zh-CN" altLang="en-US" sz="2400" dirty="0"/>
              <a:t>已知类型；类型别名和原始类型是相同的，它们的方法集也是相同的。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type </a:t>
            </a:r>
            <a:r>
              <a:rPr lang="zh-CN" altLang="en-US" sz="2400" dirty="0"/>
              <a:t>自定义类型  已知类型；类型不一样，需要显示转换，并且方法不继承。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2DAE39-B7F1-4D12-86A8-EAA946E4CA6D}"/>
              </a:ext>
            </a:extLst>
          </p:cNvPr>
          <p:cNvSpPr txBox="1"/>
          <p:nvPr/>
        </p:nvSpPr>
        <p:spPr>
          <a:xfrm>
            <a:off x="1367544" y="4741684"/>
            <a:ext cx="8293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type </a:t>
            </a:r>
            <a:r>
              <a:rPr lang="zh-CN" altLang="en-US" dirty="0"/>
              <a:t>已知类型 </a:t>
            </a:r>
            <a:r>
              <a:rPr lang="en-US" altLang="zh-CN" dirty="0"/>
              <a:t>=  string</a:t>
            </a:r>
          </a:p>
          <a:p>
            <a:r>
              <a:rPr lang="en-US" altLang="zh-CN" dirty="0"/>
              <a:t>	type </a:t>
            </a:r>
            <a:r>
              <a:rPr lang="zh-CN" altLang="en-US" dirty="0"/>
              <a:t>自定义类型  </a:t>
            </a:r>
            <a:r>
              <a:rPr lang="en-US" altLang="zh-CN" dirty="0"/>
              <a:t>string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0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包命名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保持</a:t>
            </a:r>
            <a:r>
              <a:rPr lang="en-US" altLang="zh-CN" sz="2400" dirty="0"/>
              <a:t>package</a:t>
            </a:r>
            <a:r>
              <a:rPr lang="zh-CN" altLang="en-US" sz="2400" dirty="0"/>
              <a:t>的名字和目录保持一致，尽量采取有意义的包名，简短，有意义，尽量和标准库不要冲突。包名应该为小写单词开头，不要使用下划线。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06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0" y="3007243"/>
            <a:ext cx="813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Go </a:t>
            </a:r>
            <a:r>
              <a:rPr lang="zh-CN" altLang="en-US" sz="2400" dirty="0"/>
              <a:t>的源文件以 </a:t>
            </a:r>
            <a:r>
              <a:rPr lang="en-US" altLang="zh-CN" sz="2400" dirty="0"/>
              <a:t>.go </a:t>
            </a:r>
            <a:r>
              <a:rPr lang="zh-CN" altLang="en-US" sz="2400" dirty="0"/>
              <a:t>为扩展名；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注意“</a:t>
            </a:r>
            <a:r>
              <a:rPr lang="en-US" altLang="zh-CN" sz="2400" dirty="0"/>
              <a:t>_</a:t>
            </a:r>
            <a:r>
              <a:rPr lang="en-US" altLang="zh-CN" sz="2400" dirty="0" err="1"/>
              <a:t>test.go</a:t>
            </a:r>
            <a:r>
              <a:rPr lang="zh-CN" altLang="en-US" sz="2400" dirty="0"/>
              <a:t>”的测试文件命名 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尽力避免驼峰命名法和下划线混用；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文件名不包含空格或其他特殊字符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24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结构体与接口命名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采用驼峰命名法，首字母根据访问控制大写或者小写；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struct </a:t>
            </a:r>
            <a:r>
              <a:rPr lang="zh-CN" altLang="en-US" sz="2400" dirty="0"/>
              <a:t>声明和初始化格式采用多行；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Go</a:t>
            </a:r>
            <a:r>
              <a:rPr lang="zh-CN" altLang="en-US" sz="2400" dirty="0"/>
              <a:t>语言的接口在命名时，一般会在单词后面添加 </a:t>
            </a:r>
            <a:r>
              <a:rPr lang="en-US" altLang="zh-CN" sz="2400" dirty="0"/>
              <a:t>er</a:t>
            </a:r>
            <a:r>
              <a:rPr lang="zh-CN" altLang="en-US" sz="2400" dirty="0"/>
              <a:t>，如有写操作的接口叫 </a:t>
            </a:r>
            <a:r>
              <a:rPr lang="en-US" altLang="zh-CN" sz="2400" dirty="0"/>
              <a:t>Writer</a:t>
            </a:r>
            <a:r>
              <a:rPr lang="zh-CN" altLang="en-US" sz="2400" dirty="0"/>
              <a:t>，有字符串功能的接口叫 </a:t>
            </a:r>
            <a:r>
              <a:rPr lang="en-US" altLang="zh-CN" sz="2400" dirty="0"/>
              <a:t>Stringer</a:t>
            </a:r>
            <a:r>
              <a:rPr lang="zh-CN" altLang="en-US" sz="2400" dirty="0"/>
              <a:t>，有关闭功能的接口叫 </a:t>
            </a:r>
            <a:r>
              <a:rPr lang="en-US" altLang="zh-CN" sz="2400" dirty="0"/>
              <a:t>Closer </a:t>
            </a:r>
            <a:r>
              <a:rPr lang="zh-CN" altLang="en-US" sz="2400" dirty="0"/>
              <a:t>等；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01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3200" b="0" i="0" dirty="0">
                <a:solidFill>
                  <a:srgbClr val="2B3033"/>
                </a:solidFill>
                <a:effectLst/>
                <a:latin typeface="-apple-system"/>
              </a:rPr>
              <a:t>变量</a:t>
            </a:r>
            <a:r>
              <a:rPr lang="zh-CN" altLang="en-US" sz="3200" dirty="0">
                <a:solidFill>
                  <a:srgbClr val="2B3033"/>
                </a:solidFill>
                <a:latin typeface="-apple-system"/>
              </a:rPr>
              <a:t>与常量</a:t>
            </a:r>
            <a:r>
              <a:rPr lang="zh-CN" altLang="en-US" sz="3200" b="0" i="0" dirty="0">
                <a:solidFill>
                  <a:srgbClr val="2B3033"/>
                </a:solidFill>
                <a:effectLst/>
                <a:latin typeface="-apple-system"/>
              </a:rPr>
              <a:t>命名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变量名称一般遵循驼峰法，首字母根据访问控制原则大写或者小写；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b="0" i="0">
                <a:solidFill>
                  <a:srgbClr val="2B3033"/>
                </a:solidFill>
                <a:effectLst/>
                <a:latin typeface="-apple-system"/>
              </a:rPr>
              <a:t>常量使用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下划线分词；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避免与预定义标识符（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 append bool byte cap close complex</a:t>
            </a:r>
            <a:r>
              <a:rPr lang="en-US" altLang="zh-CN" sz="2400" dirty="0">
                <a:solidFill>
                  <a:srgbClr val="2B3033"/>
                </a:solidFill>
                <a:latin typeface="-apple-system"/>
              </a:rPr>
              <a:t>…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）或者关键词混用（</a:t>
            </a:r>
            <a:r>
              <a:rPr lang="en-US" altLang="zh-CN" sz="2400" dirty="0">
                <a:solidFill>
                  <a:srgbClr val="2B3033"/>
                </a:solidFill>
                <a:latin typeface="-apple-system"/>
              </a:rPr>
              <a:t>if range type  continue…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）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71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3200" dirty="0">
                <a:solidFill>
                  <a:srgbClr val="2B3033"/>
                </a:solidFill>
                <a:latin typeface="-apple-system"/>
                <a:ea typeface="宋体" panose="02010600030101010101" pitchFamily="2" charset="-122"/>
                <a:cs typeface="宋体" panose="02010600030101010101" pitchFamily="2" charset="-122"/>
              </a:rPr>
              <a:t>其他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干净、可读的代码和简洁性是 </a:t>
            </a:r>
            <a:r>
              <a:rPr lang="en-US" altLang="zh-CN" sz="2400" dirty="0">
                <a:solidFill>
                  <a:srgbClr val="2B3033"/>
                </a:solidFill>
                <a:latin typeface="-apple-system"/>
              </a:rPr>
              <a:t>Go 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追求的主要目标；</a:t>
            </a:r>
            <a:endParaRPr lang="en-US" altLang="zh-CN" sz="24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通过 </a:t>
            </a:r>
            <a:r>
              <a:rPr lang="en-US" altLang="zh-CN" sz="2400" dirty="0" err="1">
                <a:solidFill>
                  <a:srgbClr val="2B3033"/>
                </a:solidFill>
                <a:latin typeface="-apple-system"/>
              </a:rPr>
              <a:t>gofmt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和</a:t>
            </a:r>
            <a:r>
              <a:rPr lang="en-US" altLang="zh-CN" sz="2400" dirty="0" err="1">
                <a:solidFill>
                  <a:srgbClr val="2B3033"/>
                </a:solidFill>
                <a:latin typeface="-apple-system"/>
              </a:rPr>
              <a:t>goimport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等方法来强制实现统一的代码风格。</a:t>
            </a:r>
            <a:endParaRPr lang="en-US" altLang="zh-CN" sz="24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内部约定的代码规范。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97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包是结构化代码的一种方式：每个程序都由包（通常简称为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pkg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）的概念组成，可以使用自身的包或者从其它包中导入内容；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在 </a:t>
            </a:r>
            <a:r>
              <a:rPr lang="en-US" altLang="zh-CN" sz="2400" b="0" i="0" dirty="0">
                <a:solidFill>
                  <a:srgbClr val="2B3033"/>
                </a:solidFill>
                <a:effectLst/>
                <a:latin typeface="-apple-system"/>
              </a:rPr>
              <a:t>Go </a:t>
            </a: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的安装文件里包含了一些可以直接使用的包，即标准库；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通过</a:t>
            </a:r>
            <a:r>
              <a:rPr lang="en-US" altLang="zh-CN" sz="2400" dirty="0">
                <a:solidFill>
                  <a:srgbClr val="2B3033"/>
                </a:solidFill>
                <a:latin typeface="-apple-system"/>
              </a:rPr>
              <a:t>go mod</a:t>
            </a: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管理第三方包；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>
                <a:solidFill>
                  <a:srgbClr val="2B3033"/>
                </a:solidFill>
                <a:latin typeface="-apple-system"/>
              </a:rPr>
              <a:t>可见性规则；</a:t>
            </a:r>
            <a:endParaRPr lang="en-US" altLang="zh-CN" sz="24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b="0" i="0" dirty="0">
                <a:solidFill>
                  <a:srgbClr val="2B3033"/>
                </a:solidFill>
                <a:effectLst/>
                <a:latin typeface="-apple-system"/>
              </a:rPr>
              <a:t>避免循环引用。</a:t>
            </a:r>
            <a:endParaRPr lang="en-US" altLang="zh-CN" sz="24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8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可见性规则：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当标识符（包括常量、变量、类型、函数名、结构字段等等）以一个大写字母开头，那么使用这种形式的标识符的对象就可以被外部包的代码所使用（需要先导入这个包），这被称为导出（像面向对象语言中的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public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）；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标识符如果以小写字母开头，则对包外是不可见的，但是他们在整个包的内部是可见并且可用的（像面向对象语言中的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private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）；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包也可以作为命名空间使用，帮助避免命名冲突（名称冲突）：两个包中的同名变量的区别在于他们的包名，例如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pack1.Thing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和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pack2.Thing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你可以通过使用包的别名来解决包名之间的名称冲突，或者说根据你的个人喜好对包名进行重新设置，如：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import 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 “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”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如果你导入了一个包却没有使用它，则会在构建程序时引发错误。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51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import 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导入包的几种方式：点，别名与下划线：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点操作   有时候会看到如下的方式导入包 ， 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import( . “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” ) 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这个点操作的含义就是这个包导入之后在你调用这个包的函数时，你可以省略前缀的包名，也就是前面你调用的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fmt.Println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(“hello world”)  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可以省略的写成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Println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(“hello world”)</a:t>
            </a: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别名操作   别名操作顾名思义可以把包命名成另一个用起来容易记忆的名字 ，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 import( f “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” )   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别名操作调用包函数时前缀变成了重命名的前缀，即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f.Println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(“hello world”)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_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操作   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_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操作其实只是引入该包。当导入一个包时，它所有的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init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()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函数就会被执行，但有些时候并非真的需要使用这些包，仅仅是希望它的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init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()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函数被执 行而已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2B3033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965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latin typeface="Arial" panose="020B0604020202020204" pitchFamily="34" charset="0"/>
              </a:rPr>
              <a:t>定义：</a:t>
            </a:r>
            <a:r>
              <a:rPr lang="en-US" altLang="zh-CN" sz="2000" dirty="0" err="1">
                <a:latin typeface="Arial" panose="020B0604020202020204" pitchFamily="34" charset="0"/>
              </a:rPr>
              <a:t>func</a:t>
            </a:r>
            <a:r>
              <a:rPr lang="en-US" altLang="zh-CN" sz="2000" dirty="0">
                <a:latin typeface="Arial" panose="020B0604020202020204" pitchFamily="34" charset="0"/>
              </a:rPr>
              <a:t> </a:t>
            </a:r>
            <a:r>
              <a:rPr lang="en-US" altLang="zh-CN" sz="2000" dirty="0" err="1">
                <a:latin typeface="Arial" panose="020B0604020202020204" pitchFamily="34" charset="0"/>
              </a:rPr>
              <a:t>functionName</a:t>
            </a:r>
            <a:r>
              <a:rPr lang="en-US" altLang="zh-CN" sz="2000" dirty="0">
                <a:latin typeface="Arial" panose="020B0604020202020204" pitchFamily="34" charset="0"/>
              </a:rPr>
              <a:t>(){}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dirty="0">
                <a:latin typeface="Arial" panose="020B0604020202020204" pitchFamily="34" charset="0"/>
              </a:rPr>
              <a:t>main </a:t>
            </a:r>
            <a:r>
              <a:rPr lang="zh-CN" altLang="en-US" sz="2000" dirty="0">
                <a:latin typeface="Arial" panose="020B0604020202020204" pitchFamily="34" charset="0"/>
              </a:rPr>
              <a:t>函数是每一个可执行程序所必须包含的，一般来说都是在启动后第一个执行的函数（如果有 </a:t>
            </a:r>
            <a:r>
              <a:rPr lang="en-US" altLang="zh-CN" sz="2000" dirty="0" err="1">
                <a:latin typeface="Arial" panose="020B0604020202020204" pitchFamily="34" charset="0"/>
              </a:rPr>
              <a:t>init</a:t>
            </a:r>
            <a:r>
              <a:rPr lang="en-US" altLang="zh-CN" sz="2000" dirty="0">
                <a:latin typeface="Arial" panose="020B0604020202020204" pitchFamily="34" charset="0"/>
              </a:rPr>
              <a:t> () </a:t>
            </a:r>
            <a:r>
              <a:rPr lang="zh-CN" altLang="en-US" sz="2000" dirty="0">
                <a:latin typeface="Arial" panose="020B0604020202020204" pitchFamily="34" charset="0"/>
              </a:rPr>
              <a:t>函数则会先执行该函数）。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dirty="0" err="1"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latin typeface="Arial" panose="020B0604020202020204" pitchFamily="34" charset="0"/>
              </a:rPr>
              <a:t>函数先于</a:t>
            </a:r>
            <a:r>
              <a:rPr lang="en-US" altLang="zh-CN" sz="2000" dirty="0">
                <a:latin typeface="Arial" panose="020B0604020202020204" pitchFamily="34" charset="0"/>
              </a:rPr>
              <a:t>main</a:t>
            </a:r>
            <a:r>
              <a:rPr lang="zh-CN" altLang="en-US" sz="2000" dirty="0">
                <a:latin typeface="Arial" panose="020B0604020202020204" pitchFamily="34" charset="0"/>
              </a:rPr>
              <a:t>函数自动执行，不能被其他函数调用，每个包可以有多个</a:t>
            </a:r>
            <a:r>
              <a:rPr lang="en-US" altLang="zh-CN" sz="2000" dirty="0" err="1"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latin typeface="Arial" panose="020B0604020202020204" pitchFamily="34" charset="0"/>
              </a:rPr>
              <a:t>函数，初始化总是以单线程执行，并且按照包的依赖关系顺序反向执行。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effectLst/>
                <a:latin typeface="Arial" panose="020B0604020202020204" pitchFamily="34" charset="0"/>
              </a:rPr>
              <a:t>错误处理的原则是不能忽略任何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error</a:t>
            </a:r>
            <a:r>
              <a:rPr lang="zh-CN" altLang="en-US" sz="2000" b="0" i="0" dirty="0">
                <a:effectLst/>
                <a:latin typeface="Arial" panose="020B0604020202020204" pitchFamily="34" charset="0"/>
              </a:rPr>
              <a:t>，禁止使用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"_"</a:t>
            </a:r>
            <a:r>
              <a:rPr lang="zh-CN" altLang="en-US" sz="2000" b="0" i="0" dirty="0">
                <a:effectLst/>
                <a:latin typeface="Arial" panose="020B0604020202020204" pitchFamily="34" charset="0"/>
              </a:rPr>
              <a:t>丢弃，必须全部处理。接收到错误，要么返回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error</a:t>
            </a:r>
            <a:r>
              <a:rPr lang="zh-CN" altLang="en-US" sz="2000" b="0" i="0" dirty="0">
                <a:effectLst/>
                <a:latin typeface="Arial" panose="020B0604020202020204" pitchFamily="34" charset="0"/>
              </a:rPr>
              <a:t>给上层调用，要么记录到错误日志中。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96BD219-26BE-48A2-9E16-4B67A1D9F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8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84798" y="9967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5385" y="2286000"/>
            <a:ext cx="9973945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结构化类型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channel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描述类型的行为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interface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函数也是一种类型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func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类型别名与自定义类型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包、函数、注释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单行注释 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//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多行注释  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/**/ 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；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第三方插件 （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goland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环境）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goanno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；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96BD219-26BE-48A2-9E16-4B67A1D9F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869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执行顺序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完整的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语言结构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8133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按顺序导入所有被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main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包引用的其它包，然后在每个包中执行如下流程：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如果该包又导入了其它的包，则从第一步开始递归执行，但是每个包只会被导入一次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；</a:t>
            </a:r>
            <a:endParaRPr lang="en-US" altLang="zh-CN" sz="2000" dirty="0">
              <a:solidFill>
                <a:srgbClr val="2B3033"/>
              </a:solidFill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然后以相反的顺序在每个包中初始化常量和变量，如果该包含有 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init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函数的话，则调用该函数；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在完成这一切之后，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main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也执行同样的过程，最后调用 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main </a:t>
            </a:r>
            <a:r>
              <a:rPr lang="zh-CN" altLang="en-US" sz="2000" b="0" i="0" dirty="0">
                <a:solidFill>
                  <a:srgbClr val="2B3033"/>
                </a:solidFill>
                <a:effectLst/>
                <a:latin typeface="-apple-system"/>
              </a:rPr>
              <a:t>函数开始执行程序</a:t>
            </a:r>
            <a:r>
              <a:rPr lang="zh-CN" altLang="en-US" sz="2000" dirty="0">
                <a:solidFill>
                  <a:srgbClr val="2B3033"/>
                </a:solidFill>
                <a:latin typeface="-apple-system"/>
              </a:rPr>
              <a:t>。</a:t>
            </a:r>
            <a:endParaRPr lang="en-US" altLang="zh-CN" sz="2000" b="0" i="0" dirty="0">
              <a:solidFill>
                <a:srgbClr val="2B3033"/>
              </a:solidFill>
              <a:effectLst/>
              <a:latin typeface="-apple-system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96BD219-26BE-48A2-9E16-4B67A1D9F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62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代码解析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完整的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528011" y="2674433"/>
            <a:ext cx="26580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package main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import (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   "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fmt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"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)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const c = "C"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var v int = 5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type T struct{}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func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 </a:t>
            </a:r>
            <a:r>
              <a:rPr lang="en-US" altLang="zh-CN" sz="2000" b="0" i="0" dirty="0" err="1">
                <a:solidFill>
                  <a:srgbClr val="2B3033"/>
                </a:solidFill>
                <a:effectLst/>
                <a:latin typeface="-apple-system"/>
              </a:rPr>
              <a:t>init</a:t>
            </a: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() { // initialization of package</a:t>
            </a:r>
            <a:br>
              <a:rPr lang="en-US" altLang="zh-CN" sz="2000" dirty="0"/>
            </a:br>
            <a:r>
              <a:rPr lang="en-US" altLang="zh-CN" sz="2000" b="0" i="0" dirty="0">
                <a:solidFill>
                  <a:srgbClr val="2B3033"/>
                </a:solidFill>
                <a:effectLst/>
                <a:latin typeface="-apple-system"/>
              </a:rPr>
              <a:t>}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96BD219-26BE-48A2-9E16-4B67A1D9F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5387" y="2109306"/>
            <a:ext cx="4383247" cy="392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>
                <a:solidFill>
                  <a:srgbClr val="2B3033"/>
                </a:solidFill>
                <a:latin typeface="-apple-system"/>
              </a:rPr>
              <a:t>func</a:t>
            </a: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main() {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var a int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Func1()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// ...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</a:t>
            </a:r>
            <a:r>
              <a:rPr lang="en-US" altLang="zh-CN" sz="2000" dirty="0" err="1">
                <a:solidFill>
                  <a:srgbClr val="2B3033"/>
                </a:solidFill>
                <a:latin typeface="-apple-system"/>
              </a:rPr>
              <a:t>fmt.Println</a:t>
            </a: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(a)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}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 err="1">
                <a:solidFill>
                  <a:srgbClr val="2B3033"/>
                </a:solidFill>
                <a:latin typeface="-apple-system"/>
              </a:rPr>
              <a:t>func</a:t>
            </a: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(t T) Method1() {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//...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}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 err="1">
                <a:solidFill>
                  <a:srgbClr val="2B3033"/>
                </a:solidFill>
                <a:latin typeface="-apple-system"/>
              </a:rPr>
              <a:t>func</a:t>
            </a: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Func1() { // exported function </a:t>
            </a:r>
            <a:r>
              <a:rPr lang="en-US" altLang="zh-CN" sz="2000" dirty="0" err="1">
                <a:solidFill>
                  <a:srgbClr val="2B3033"/>
                </a:solidFill>
                <a:latin typeface="-apple-system"/>
              </a:rPr>
              <a:t>Func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   //...</a:t>
            </a:r>
            <a:br>
              <a:rPr lang="en-US" altLang="zh-CN" sz="2000" dirty="0">
                <a:solidFill>
                  <a:srgbClr val="2B3033"/>
                </a:solidFill>
                <a:latin typeface="-apple-system"/>
              </a:rPr>
            </a:br>
            <a:r>
              <a:rPr lang="en-US" altLang="zh-CN" sz="2000" dirty="0">
                <a:solidFill>
                  <a:srgbClr val="2B3033"/>
                </a:solidFill>
                <a:latin typeface="-apple-system"/>
              </a:rPr>
              <a:t>}</a:t>
            </a:r>
            <a:endParaRPr lang="zh-CN" altLang="en-US" sz="2000" dirty="0">
              <a:solidFill>
                <a:srgbClr val="2B3033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1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615" y="2921635"/>
            <a:ext cx="3620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latin typeface="宋体" panose="02010600030101010101" pitchFamily="2" charset="-122"/>
                <a:ea typeface="宋体" panose="02010600030101010101" pitchFamily="2" charset="-122"/>
              </a:rPr>
              <a:t>谢谢观看！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40020" y="483425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王一臣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1576" y="97157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9027" y="2105526"/>
            <a:ext cx="9973945" cy="452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声明变量的一般形式是使用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identifier type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赋值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=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值类型  所有的基础类型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类似引用类型 指针、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slice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chanel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常量使用关键字 </a:t>
            </a: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const 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定义，用于存储不会改变的数据。</a:t>
            </a:r>
            <a:endParaRPr lang="en-US" altLang="zh-CN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const identifier [type] = value</a:t>
            </a: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0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35132" y="9883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9027" y="2105526"/>
            <a:ext cx="9973945" cy="113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结构体与接口的声明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B9BDE-8094-4C52-8E56-7F5B1C31F289}"/>
              </a:ext>
            </a:extLst>
          </p:cNvPr>
          <p:cNvSpPr txBox="1"/>
          <p:nvPr/>
        </p:nvSpPr>
        <p:spPr>
          <a:xfrm>
            <a:off x="1853967" y="293614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86668D-00B0-47AB-A35D-B4429B7856C8}"/>
              </a:ext>
            </a:extLst>
          </p:cNvPr>
          <p:cNvSpPr txBox="1"/>
          <p:nvPr/>
        </p:nvSpPr>
        <p:spPr>
          <a:xfrm>
            <a:off x="1109027" y="3164822"/>
            <a:ext cx="45367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type </a:t>
            </a:r>
            <a:r>
              <a:rPr lang="zh-CN" altLang="en-US" dirty="0"/>
              <a:t>接口类型名 </a:t>
            </a:r>
            <a:r>
              <a:rPr lang="en-US" altLang="zh-CN" dirty="0"/>
              <a:t>interface{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方法名</a:t>
            </a:r>
            <a:r>
              <a:rPr lang="en-US" altLang="zh-CN" dirty="0"/>
              <a:t>1( </a:t>
            </a:r>
            <a:r>
              <a:rPr lang="zh-CN" altLang="en-US" dirty="0"/>
              <a:t>参数列表</a:t>
            </a:r>
            <a:r>
              <a:rPr lang="en-US" altLang="zh-CN" dirty="0"/>
              <a:t>1 ) </a:t>
            </a:r>
            <a:r>
              <a:rPr lang="zh-CN" altLang="en-US" dirty="0"/>
              <a:t>返回值列表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方法名</a:t>
            </a:r>
            <a:r>
              <a:rPr lang="en-US" altLang="zh-CN" dirty="0"/>
              <a:t>2( </a:t>
            </a:r>
            <a:r>
              <a:rPr lang="zh-CN" altLang="en-US" dirty="0"/>
              <a:t>参数列表</a:t>
            </a:r>
            <a:r>
              <a:rPr lang="en-US" altLang="zh-CN" dirty="0"/>
              <a:t>2 ) </a:t>
            </a:r>
            <a:r>
              <a:rPr lang="zh-CN" altLang="en-US" dirty="0"/>
              <a:t>返回值列表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type writer interface{</a:t>
            </a:r>
          </a:p>
          <a:p>
            <a:r>
              <a:rPr lang="en-US" altLang="zh-CN" dirty="0"/>
              <a:t>    Write([]byte) error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4E4A3-A7F5-4DAF-8436-E8D80AB41D1C}"/>
              </a:ext>
            </a:extLst>
          </p:cNvPr>
          <p:cNvSpPr txBox="1"/>
          <p:nvPr/>
        </p:nvSpPr>
        <p:spPr>
          <a:xfrm>
            <a:off x="5733310" y="3164822"/>
            <a:ext cx="54995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type </a:t>
            </a:r>
            <a:r>
              <a:rPr lang="zh-CN" altLang="en-US" dirty="0"/>
              <a:t>结构体类型名 </a:t>
            </a:r>
            <a:r>
              <a:rPr lang="en-US" altLang="zh-CN" dirty="0"/>
              <a:t>struct 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字段</a:t>
            </a:r>
            <a:r>
              <a:rPr lang="en-US" altLang="zh-CN" dirty="0"/>
              <a:t>1 </a:t>
            </a:r>
            <a:r>
              <a:rPr lang="zh-CN" altLang="en-US" dirty="0"/>
              <a:t>字段</a:t>
            </a:r>
            <a:r>
              <a:rPr lang="en-US" altLang="zh-CN" dirty="0"/>
              <a:t>1</a:t>
            </a:r>
            <a:r>
              <a:rPr lang="zh-CN" altLang="en-US" dirty="0"/>
              <a:t>类型</a:t>
            </a:r>
          </a:p>
          <a:p>
            <a:r>
              <a:rPr lang="zh-CN" altLang="en-US" dirty="0"/>
              <a:t>    字段</a:t>
            </a:r>
            <a:r>
              <a:rPr lang="en-US" altLang="zh-CN" dirty="0"/>
              <a:t>2 </a:t>
            </a:r>
            <a:r>
              <a:rPr lang="zh-CN" altLang="en-US" dirty="0"/>
              <a:t>字段</a:t>
            </a:r>
            <a:r>
              <a:rPr lang="en-US" altLang="zh-CN" dirty="0"/>
              <a:t>2</a:t>
            </a:r>
            <a:r>
              <a:rPr lang="zh-CN" altLang="en-US" dirty="0"/>
              <a:t>类型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type Point struct {</a:t>
            </a:r>
          </a:p>
          <a:p>
            <a:r>
              <a:rPr lang="en-US" altLang="zh-CN" dirty="0"/>
              <a:t>    X int</a:t>
            </a:r>
          </a:p>
          <a:p>
            <a:r>
              <a:rPr lang="en-US" altLang="zh-CN" dirty="0"/>
              <a:t>    Y int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9A1C5DC-FF98-4D72-9CFD-50692A03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6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77745" y="96318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9027" y="2105526"/>
            <a:ext cx="9973945" cy="113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4.iota</a:t>
            </a:r>
          </a:p>
          <a:p>
            <a:pPr algn="l">
              <a:lnSpc>
                <a:spcPct val="150000"/>
              </a:lnSpc>
            </a:pPr>
            <a:endParaRPr lang="zh-CN" altLang="en-US" sz="2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B9BDE-8094-4C52-8E56-7F5B1C31F289}"/>
              </a:ext>
            </a:extLst>
          </p:cNvPr>
          <p:cNvSpPr txBox="1"/>
          <p:nvPr/>
        </p:nvSpPr>
        <p:spPr>
          <a:xfrm>
            <a:off x="1853967" y="2936147"/>
            <a:ext cx="8436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iota</a:t>
            </a:r>
            <a:r>
              <a:rPr lang="zh-CN" altLang="en-US" dirty="0"/>
              <a:t>只能在常量的表达式中使用；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每次 </a:t>
            </a:r>
            <a:r>
              <a:rPr lang="en-US" altLang="zh-CN" dirty="0"/>
              <a:t>const </a:t>
            </a:r>
            <a:r>
              <a:rPr lang="zh-CN" altLang="en-US" dirty="0"/>
              <a:t>出现时，都会让 </a:t>
            </a:r>
            <a:r>
              <a:rPr lang="en-US" altLang="zh-CN" dirty="0"/>
              <a:t>iota 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lang="zh-CN" altLang="en-US" dirty="0"/>
              <a:t>自增长常量经常包含一个自定义枚举类型，允许你依靠编译器完成自增设置；</a:t>
            </a:r>
            <a:endParaRPr lang="en-US" altLang="zh-CN" dirty="0"/>
          </a:p>
          <a:p>
            <a:pPr marL="400050" indent="-400050">
              <a:buFont typeface="+mj-lt"/>
              <a:buAutoNum type="romanUcPeriod"/>
            </a:pPr>
            <a:endParaRPr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7032394-1083-412B-893D-354D80654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67" y="4001549"/>
            <a:ext cx="8766011" cy="24160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1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734" y="1691793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30000"/>
              </a:lnSpc>
              <a:buAutoNum type="arabicPeriod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2161125" y="2951946"/>
            <a:ext cx="5859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True</a:t>
            </a:r>
          </a:p>
          <a:p>
            <a:r>
              <a:rPr lang="en-US" altLang="zh-CN" sz="2800" dirty="0"/>
              <a:t>False</a:t>
            </a:r>
          </a:p>
          <a:p>
            <a:r>
              <a:rPr lang="zh-CN" altLang="en-US" sz="2800" dirty="0"/>
              <a:t>！非， 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且， </a:t>
            </a:r>
            <a:r>
              <a:rPr lang="en-US" altLang="zh-CN" sz="2800" dirty="0"/>
              <a:t>|| </a:t>
            </a:r>
            <a:r>
              <a:rPr lang="zh-CN" altLang="en-US" sz="2800" dirty="0"/>
              <a:t>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CF7088-25F6-480D-9561-D37D4E04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非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YaHei Consolas Hybrid"/>
              </a:rPr>
              <a:t>!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、和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YaHei Consolas Hybrid"/>
              </a:rPr>
              <a:t>&amp;&amp;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、或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YaHei Consolas Hybrid"/>
              </a:rPr>
              <a:t>||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8011" y="1639384"/>
            <a:ext cx="8133347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数值类型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B7598-8AAE-4D9C-B2B2-615C08805239}"/>
              </a:ext>
            </a:extLst>
          </p:cNvPr>
          <p:cNvSpPr txBox="1"/>
          <p:nvPr/>
        </p:nvSpPr>
        <p:spPr>
          <a:xfrm>
            <a:off x="1905516" y="2791879"/>
            <a:ext cx="8133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整型  </a:t>
            </a:r>
            <a:r>
              <a:rPr lang="en-US" altLang="zh-CN" sz="2400" dirty="0"/>
              <a:t>int</a:t>
            </a:r>
            <a:r>
              <a:rPr lang="zh-CN" altLang="en-US" sz="2400" dirty="0"/>
              <a:t>，</a:t>
            </a:r>
            <a:r>
              <a:rPr lang="en-US" altLang="zh-CN" sz="2400" dirty="0"/>
              <a:t>uint8</a:t>
            </a:r>
            <a:r>
              <a:rPr lang="zh-CN" altLang="en-US" sz="2400" dirty="0"/>
              <a:t>，</a:t>
            </a:r>
            <a:r>
              <a:rPr lang="en-US" altLang="zh-CN" sz="2400" dirty="0"/>
              <a:t>int32</a:t>
            </a:r>
            <a:r>
              <a:rPr lang="zh-CN" altLang="en-US" sz="2400" dirty="0"/>
              <a:t>， </a:t>
            </a:r>
            <a:r>
              <a:rPr lang="en-US" altLang="zh-CN" sz="2400" dirty="0"/>
              <a:t>int64</a:t>
            </a: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浮点型 </a:t>
            </a:r>
            <a:r>
              <a:rPr lang="en-US" altLang="zh-CN" sz="2400" dirty="0"/>
              <a:t>float32</a:t>
            </a:r>
            <a:r>
              <a:rPr lang="zh-CN" altLang="en-US" sz="2400" dirty="0"/>
              <a:t>， </a:t>
            </a:r>
            <a:r>
              <a:rPr lang="en-US" altLang="zh-CN" sz="2400" dirty="0"/>
              <a:t>float64</a:t>
            </a:r>
          </a:p>
          <a:p>
            <a:pPr marL="514350" indent="-514350">
              <a:buFont typeface="+mj-lt"/>
              <a:buAutoNum type="romanUcPeriod"/>
            </a:pPr>
            <a:r>
              <a:rPr lang="zh-CN" altLang="en-US" sz="2400" dirty="0"/>
              <a:t>指针类型 </a:t>
            </a:r>
            <a:r>
              <a:rPr lang="en-US" altLang="zh-CN" sz="2400" dirty="0" err="1"/>
              <a:t>uintptr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Rune 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等同于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int32,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常用来处理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-apple-system"/>
              </a:rPr>
              <a:t>unicode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或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utf-8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字符</a:t>
            </a:r>
            <a:endParaRPr lang="en-US" altLang="zh-CN" sz="2400" dirty="0"/>
          </a:p>
          <a:p>
            <a:pPr marL="514350" indent="-514350">
              <a:buFont typeface="+mj-lt"/>
              <a:buAutoNum type="romanUcPeriod"/>
            </a:pPr>
            <a:r>
              <a:rPr lang="en-US" altLang="zh-CN" sz="2400" dirty="0"/>
              <a:t>Byte    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等同于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uint8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，常用来处理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ascii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字符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72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72560" y="81915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基本类型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C257F656-98F4-494E-BEAE-477F99E7A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0914"/>
            <a:ext cx="10668000" cy="4755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632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2513</Words>
  <Application>Microsoft Office PowerPoint</Application>
  <PresentationFormat>宽屏</PresentationFormat>
  <Paragraphs>218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-apple-system</vt:lpstr>
      <vt:lpstr>Arial Unicode MS</vt:lpstr>
      <vt:lpstr>宋体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胡 鑫</cp:lastModifiedBy>
  <cp:revision>184</cp:revision>
  <dcterms:created xsi:type="dcterms:W3CDTF">2019-06-19T02:08:00Z</dcterms:created>
  <dcterms:modified xsi:type="dcterms:W3CDTF">2022-02-10T08:32:32Z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39413D4CCBCE4CB195840C2F7D774052</vt:lpwstr>
  </property>
</Properties>
</file>