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hyperlink" Target="https://baike.baidu.com/item/%E5%B9%B6%E8%A1%8C/5806759" TargetMode="External"/><Relationship Id="rId3" Type="http://schemas.openxmlformats.org/officeDocument/2006/relationships/hyperlink" Target="https://baike.baidu.com/item/%E5%B9%B6%E5%8F%91/11024806" TargetMode="External"/><Relationship Id="rId2" Type="http://schemas.openxmlformats.org/officeDocument/2006/relationships/hyperlink" Target="https://baike.baidu.com/item/%E7%BA%BF%E7%A8%8B/103101" TargetMode="External"/><Relationship Id="rId1" Type="http://schemas.openxmlformats.org/officeDocument/2006/relationships/hyperlink" Target="https://baike.baidu.com/item/%E8%BF%9B%E7%A8%8B/38250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file:///C:\Users\XQW\AppData\Local\Temp\wps\INetCache\abb11cad7939aa88b6573435a316f087" TargetMode="External"/><Relationship Id="rId2" Type="http://schemas.openxmlformats.org/officeDocument/2006/relationships/image" Target="../media/image2.jpe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688465"/>
            <a:ext cx="9799320" cy="1642745"/>
          </a:xfrm>
        </p:spPr>
        <p:txBody>
          <a:bodyPr/>
          <a:p>
            <a:pPr algn="ctr"/>
            <a:r>
              <a:rPr lang="en-US" altLang="zh-CN" sz="4800" b="0"/>
              <a:t>GO</a:t>
            </a:r>
            <a:r>
              <a:rPr lang="zh-CN" altLang="en-US" sz="4800" b="0"/>
              <a:t>并发及控制</a:t>
            </a:r>
            <a:endParaRPr lang="zh-CN" altLang="en-US" sz="4800" b="0"/>
          </a:p>
        </p:txBody>
      </p:sp>
      <p:sp>
        <p:nvSpPr>
          <p:cNvPr id="4" name="文本框 3"/>
          <p:cNvSpPr txBox="1"/>
          <p:nvPr/>
        </p:nvSpPr>
        <p:spPr>
          <a:xfrm>
            <a:off x="4556760" y="4339590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rgbClr val="262626"/>
                </a:solidFill>
              </a:rPr>
              <a:t>技术部</a:t>
            </a:r>
            <a:r>
              <a:rPr lang="en-US" altLang="zh-CN" sz="3600">
                <a:solidFill>
                  <a:srgbClr val="262626"/>
                </a:solidFill>
              </a:rPr>
              <a:t>-</a:t>
            </a:r>
            <a:r>
              <a:rPr lang="zh-CN" altLang="en-US" sz="3600">
                <a:solidFill>
                  <a:srgbClr val="262626"/>
                </a:solidFill>
              </a:rPr>
              <a:t>杨万兵</a:t>
            </a:r>
            <a:endParaRPr lang="zh-CN" altLang="en-US" sz="3600">
              <a:solidFill>
                <a:srgbClr val="262626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42945" y="2350135"/>
            <a:ext cx="570611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>
                <a:sym typeface="+mn-ea"/>
              </a:rPr>
              <a:t>进程和线程</a:t>
            </a:r>
            <a:endParaRPr lang="zh-CN" altLang="en-US" sz="2800"/>
          </a:p>
          <a:p>
            <a:pPr marL="514350" indent="-514350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>
                <a:sym typeface="+mn-ea"/>
              </a:rPr>
              <a:t>协程</a:t>
            </a:r>
            <a:endParaRPr lang="zh-CN" altLang="en-US" sz="2800"/>
          </a:p>
          <a:p>
            <a:pPr marL="514350" indent="-514350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zh-CN" sz="2800"/>
              <a:t>chan</a:t>
            </a:r>
            <a:endParaRPr lang="en-US" altLang="zh-CN" sz="2800"/>
          </a:p>
          <a:p>
            <a:pPr marL="514350" indent="-514350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zh-CN" sz="2800"/>
              <a:t>sync </a:t>
            </a:r>
            <a:r>
              <a:rPr lang="zh-CN" altLang="en-US" sz="2800"/>
              <a:t>包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3880" y="1525905"/>
            <a:ext cx="8524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>
                <a:hlinkClick r:id="rId1" tooltip="" action="ppaction://hlinkfile"/>
              </a:rPr>
              <a:t>进程</a:t>
            </a:r>
            <a:r>
              <a:rPr lang="zh-CN" altLang="en-US"/>
              <a:t>（Process）是计算机中的程序关于某数据集合上的一次运行活动，是系统进行资源分配的基本单位，是操作系统结构的基础。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4515" y="2762250"/>
            <a:ext cx="8523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>
                <a:hlinkClick r:id="rId2" tooltip="" action="ppaction://hlinkfile"/>
              </a:rPr>
              <a:t>线程</a:t>
            </a:r>
            <a:r>
              <a:rPr lang="zh-CN" altLang="en-US"/>
              <a:t>（thread）是操作系统能够进行运算调度的最小单位。它被包含在进程之中，是进程中的实际运作单位。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834515" y="3888105"/>
            <a:ext cx="8524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>
                <a:hlinkClick r:id="rId3" tooltip="" action="ppaction://hlinkfile"/>
              </a:rPr>
              <a:t>并发</a:t>
            </a:r>
            <a:r>
              <a:rPr lang="zh-CN" altLang="en-US"/>
              <a:t>是指一个时间段中有几个程序都处于已启动运行到运行完毕之间，且这几个程序都是在同一个处理机上运行，但任一个时刻点上只有一个程序在处理机上运行。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834515" y="5290820"/>
            <a:ext cx="8524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>
                <a:hlinkClick r:id="rId4" tooltip="" action="ppaction://hlinkfile"/>
              </a:rPr>
              <a:t>并行</a:t>
            </a:r>
            <a:r>
              <a:rPr lang="zh-CN" altLang="en-US"/>
              <a:t>：若干个程序段同时在系统中运行，这些程序的执行在时间上是重叠的，一个程序段的执行尚未结束，另一个程序段的执行已经开始，无论从微观还是宏观，程序都是一起执行的。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233930" y="1124585"/>
            <a:ext cx="346202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50940" y="1124585"/>
            <a:ext cx="346202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3295" y="3023235"/>
            <a:ext cx="7494905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61025" y="3244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00630" y="1433830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00630" y="147891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3541395" y="1433195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41395" y="1478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sp>
        <p:nvSpPr>
          <p:cNvPr id="13" name="圆角矩形 12"/>
          <p:cNvSpPr/>
          <p:nvPr/>
        </p:nvSpPr>
        <p:spPr>
          <a:xfrm>
            <a:off x="4563110" y="1432560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63110" y="147764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cxnSp>
        <p:nvCxnSpPr>
          <p:cNvPr id="21" name="直接箭头连接符 20"/>
          <p:cNvCxnSpPr>
            <a:endCxn id="9" idx="2"/>
          </p:cNvCxnSpPr>
          <p:nvPr/>
        </p:nvCxnSpPr>
        <p:spPr>
          <a:xfrm flipH="1" flipV="1">
            <a:off x="2785745" y="1861820"/>
            <a:ext cx="894080" cy="127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3" idx="2"/>
          </p:cNvCxnSpPr>
          <p:nvPr/>
        </p:nvCxnSpPr>
        <p:spPr>
          <a:xfrm flipH="1" flipV="1">
            <a:off x="4848225" y="1860550"/>
            <a:ext cx="163195" cy="139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2"/>
          </p:cNvCxnSpPr>
          <p:nvPr/>
        </p:nvCxnSpPr>
        <p:spPr>
          <a:xfrm flipH="1" flipV="1">
            <a:off x="3826510" y="1861185"/>
            <a:ext cx="443230" cy="139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1"/>
          </p:cNvCxnSpPr>
          <p:nvPr/>
        </p:nvCxnSpPr>
        <p:spPr>
          <a:xfrm flipV="1">
            <a:off x="3089910" y="1647190"/>
            <a:ext cx="45148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4" idx="1"/>
          </p:cNvCxnSpPr>
          <p:nvPr/>
        </p:nvCxnSpPr>
        <p:spPr>
          <a:xfrm flipV="1">
            <a:off x="4130675" y="1646555"/>
            <a:ext cx="43243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584315" y="1435735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584315" y="148082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sp>
        <p:nvSpPr>
          <p:cNvPr id="29" name="圆角矩形 28"/>
          <p:cNvSpPr/>
          <p:nvPr/>
        </p:nvSpPr>
        <p:spPr>
          <a:xfrm>
            <a:off x="7625080" y="1435100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25080" y="148018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sp>
        <p:nvSpPr>
          <p:cNvPr id="31" name="圆角矩形 30"/>
          <p:cNvSpPr/>
          <p:nvPr/>
        </p:nvSpPr>
        <p:spPr>
          <a:xfrm>
            <a:off x="8646795" y="1434465"/>
            <a:ext cx="570230" cy="4279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46795" y="147955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线程</a:t>
            </a:r>
            <a:endParaRPr lang="zh-CN" altLang="en-US" sz="1600"/>
          </a:p>
        </p:txBody>
      </p:sp>
      <p:cxnSp>
        <p:nvCxnSpPr>
          <p:cNvPr id="33" name="直接箭头连接符 32"/>
          <p:cNvCxnSpPr>
            <a:stCxn id="28" idx="3"/>
            <a:endCxn id="30" idx="1"/>
          </p:cNvCxnSpPr>
          <p:nvPr/>
        </p:nvCxnSpPr>
        <p:spPr>
          <a:xfrm flipV="1">
            <a:off x="7173595" y="1649095"/>
            <a:ext cx="45148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2" idx="1"/>
          </p:cNvCxnSpPr>
          <p:nvPr/>
        </p:nvCxnSpPr>
        <p:spPr>
          <a:xfrm flipV="1">
            <a:off x="8214360" y="1648460"/>
            <a:ext cx="43243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7" idx="2"/>
          </p:cNvCxnSpPr>
          <p:nvPr/>
        </p:nvCxnSpPr>
        <p:spPr>
          <a:xfrm flipV="1">
            <a:off x="6666230" y="1863725"/>
            <a:ext cx="203200" cy="125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9" idx="2"/>
          </p:cNvCxnSpPr>
          <p:nvPr/>
        </p:nvCxnSpPr>
        <p:spPr>
          <a:xfrm flipV="1">
            <a:off x="7635875" y="1863090"/>
            <a:ext cx="274320" cy="127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1" idx="2"/>
          </p:cNvCxnSpPr>
          <p:nvPr/>
        </p:nvCxnSpPr>
        <p:spPr>
          <a:xfrm flipV="1">
            <a:off x="8568055" y="1862455"/>
            <a:ext cx="363855" cy="136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291080" y="2357120"/>
            <a:ext cx="702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进程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9010650" y="2322830"/>
            <a:ext cx="702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进程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1737995" y="4488180"/>
            <a:ext cx="749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进程切换：每个进程的空间独立，每次切换都需要加载对应的空间数据。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37995" y="531177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线程切换：同进程下的线程共享内存，只需要切换线程对应的数据。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/>
      <p:bldP spid="9" grpId="0" bldLvl="0" animBg="1"/>
      <p:bldP spid="10" grpId="0"/>
      <p:bldP spid="11" grpId="0" bldLvl="0" animBg="1"/>
      <p:bldP spid="12" grpId="0"/>
      <p:bldP spid="13" grpId="0" bldLvl="0" animBg="1"/>
      <p:bldP spid="14" grpId="0"/>
      <p:bldP spid="27" grpId="0" bldLvl="0" animBg="1"/>
      <p:bldP spid="28" grpId="0"/>
      <p:bldP spid="29" grpId="0" bldLvl="0" animBg="1"/>
      <p:bldP spid="30" grpId="0"/>
      <p:bldP spid="31" grpId="0" bldLvl="0" animBg="1"/>
      <p:bldP spid="32" grpId="0"/>
      <p:bldP spid="38" grpId="0"/>
      <p:bldP spid="39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901825" y="3261995"/>
            <a:ext cx="1589405" cy="8045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63470" y="34798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99815" y="1814830"/>
            <a:ext cx="520065" cy="36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43830" y="197548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16755" y="1943100"/>
            <a:ext cx="495300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6765" y="197358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168900" y="1943735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761865" y="237236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08930" y="237236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37275" y="237236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66945" y="3075305"/>
            <a:ext cx="6375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18455" y="3271520"/>
            <a:ext cx="701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34770" y="193929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</a:t>
            </a:r>
            <a:r>
              <a:rPr lang="en-US" altLang="zh-CN"/>
              <a:t> 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965825" y="197421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890895" y="1941195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871970" y="2370455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00520" y="197231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625590" y="1939290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606665" y="237363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35215" y="197548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360285" y="1942465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341360" y="2372995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169910" y="197485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8094980" y="1941830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9076055" y="237363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04605" y="197548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829675" y="1942465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885680" y="2406650"/>
            <a:ext cx="5080" cy="311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714230" y="200850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9639300" y="1975485"/>
            <a:ext cx="485775" cy="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164580" y="3479800"/>
            <a:ext cx="7207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881495" y="3841115"/>
            <a:ext cx="7207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628890" y="4124960"/>
            <a:ext cx="7207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350885" y="4467860"/>
            <a:ext cx="7207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062720" y="4939030"/>
            <a:ext cx="7943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215765" y="682625"/>
            <a:ext cx="3072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单个</a:t>
            </a:r>
            <a:r>
              <a:rPr lang="en-US" altLang="zh-CN" sz="3200"/>
              <a:t>CPU</a:t>
            </a:r>
            <a:r>
              <a:rPr lang="zh-CN" altLang="en-US" sz="3200"/>
              <a:t>的执行</a:t>
            </a:r>
            <a:endParaRPr lang="zh-CN" altLang="en-US" sz="3200"/>
          </a:p>
        </p:txBody>
      </p:sp>
      <p:sp>
        <p:nvSpPr>
          <p:cNvPr id="47" name="文本框 46"/>
          <p:cNvSpPr txBox="1"/>
          <p:nvPr/>
        </p:nvSpPr>
        <p:spPr>
          <a:xfrm>
            <a:off x="1775460" y="6080125"/>
            <a:ext cx="864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在一段时间内，可以处理多个任务；但在同一时间里，只有一个任务在真正的运行。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148455" y="5498465"/>
            <a:ext cx="608139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416540" y="5339715"/>
            <a:ext cx="13798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cpu </a:t>
            </a:r>
            <a:r>
              <a:rPr lang="zh-CN" altLang="en-US" sz="1600"/>
              <a:t>运行时间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3073400" y="1281113"/>
            <a:ext cx="5715000" cy="4295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20945" y="107442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协程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46835" y="2173605"/>
            <a:ext cx="949896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协程：独立的栈空间，共享堆空间，调度由用户自己控制，本质上有点类似于用户级线程，这些用户级线程的调度也是自己实现的。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6200" y="3467735"/>
            <a:ext cx="9499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上下文切换代价小： Goroutine 上下文切换只涉及到三个寄存器（PC / SP / DX）的值修改；而对比线程的上下文切换则需要涉及模式切换（从用户态切换到内核态）、以及通用、PC、SP…等寄存器的刷新；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内存占用少：线程栈空间通常是 2M，Goroutine 栈空间最小 2K；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Golang 程序中可以轻松支持10w 级别的 Goroutine 运行，而线程数量达到 1k 时，内存占用就已经达到 2G。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PLACING_PICTURE_USER_VIEWPORT" val="{&quot;height&quot;:6765,&quot;width&quot;:9000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75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ゞ万彬 ゛</cp:lastModifiedBy>
  <cp:revision>156</cp:revision>
  <dcterms:created xsi:type="dcterms:W3CDTF">2019-06-19T02:08:00Z</dcterms:created>
  <dcterms:modified xsi:type="dcterms:W3CDTF">2022-03-07T07:55:46Z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99C144E5E6764AD98C7AA1AB8710B799</vt:lpwstr>
  </property>
</Properties>
</file>