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8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06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2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5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3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3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2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3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3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8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5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4B3F-2D98-49D9-A73A-BBA8D2E0CAE2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BD8F-C03F-4B41-A7B9-E1A18F34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17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04945"/>
            <a:ext cx="9144000" cy="2387600"/>
          </a:xfrm>
        </p:spPr>
        <p:txBody>
          <a:bodyPr/>
          <a:lstStyle/>
          <a:p>
            <a:pPr algn="ctr"/>
            <a:r>
              <a:rPr lang="en-US" altLang="zh-CN" dirty="0"/>
              <a:t>Arduino</a:t>
            </a:r>
            <a:r>
              <a:rPr lang="zh-CN" altLang="en-US" dirty="0"/>
              <a:t>与开源硬件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zh-CN" altLang="en-US" sz="6000" dirty="0"/>
              <a:t>第三课</a:t>
            </a:r>
            <a:endParaRPr lang="en-US" altLang="zh-CN" sz="6000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（实战</a:t>
            </a:r>
            <a:r>
              <a:rPr lang="en-US" altLang="zh-CN" dirty="0"/>
              <a:t>Arduino</a:t>
            </a:r>
            <a:r>
              <a:rPr lang="zh-CN" altLang="en-US" dirty="0"/>
              <a:t>项目开发）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91975" y="5613009"/>
            <a:ext cx="34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/>
              <a:t>yewei_andy@163.com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178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7511" y="0"/>
            <a:ext cx="9905998" cy="1478570"/>
          </a:xfrm>
        </p:spPr>
        <p:txBody>
          <a:bodyPr/>
          <a:lstStyle/>
          <a:p>
            <a:r>
              <a:rPr lang="zh-CN" altLang="en-US" dirty="0"/>
              <a:t>解读</a:t>
            </a:r>
            <a:r>
              <a:rPr lang="en-US" altLang="zh-CN" dirty="0"/>
              <a:t>ANALOGREAD()</a:t>
            </a:r>
            <a:r>
              <a:rPr lang="zh-CN" altLang="en-US" dirty="0"/>
              <a:t>的值的意义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398" y="1306951"/>
            <a:ext cx="10380028" cy="436232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、其实</a:t>
            </a:r>
            <a:r>
              <a:rPr lang="en-US" altLang="zh-CN" sz="2800" dirty="0"/>
              <a:t>Arduino</a:t>
            </a:r>
            <a:r>
              <a:rPr lang="zh-CN" altLang="en-US" sz="2800" dirty="0"/>
              <a:t>读出来的这个值叫做</a:t>
            </a:r>
            <a:r>
              <a:rPr lang="en-US" altLang="zh-CN" sz="2800" dirty="0"/>
              <a:t>ADC</a:t>
            </a:r>
            <a:r>
              <a:rPr lang="zh-CN" altLang="en-US" sz="2800" dirty="0"/>
              <a:t>（</a:t>
            </a:r>
            <a:r>
              <a:rPr lang="en-US" altLang="zh-CN" sz="2800" dirty="0"/>
              <a:t>Analog Digital Convert </a:t>
            </a:r>
            <a:r>
              <a:rPr lang="zh-CN" altLang="en-US" sz="2800" dirty="0"/>
              <a:t>模数转换）值，这个值是由</a:t>
            </a:r>
            <a:r>
              <a:rPr lang="en-US" altLang="zh-CN" sz="2800" dirty="0"/>
              <a:t>Arduino</a:t>
            </a:r>
            <a:r>
              <a:rPr lang="zh-CN" altLang="en-US" sz="2800" dirty="0"/>
              <a:t>内核的</a:t>
            </a:r>
            <a:r>
              <a:rPr lang="en-US" altLang="zh-CN" sz="2800" dirty="0"/>
              <a:t>ADC</a:t>
            </a:r>
            <a:r>
              <a:rPr lang="zh-CN" altLang="en-US" sz="2800" dirty="0"/>
              <a:t>模块读取的。</a:t>
            </a:r>
            <a:r>
              <a:rPr lang="en-US" altLang="zh-CN" sz="2800" dirty="0"/>
              <a:t>ADC</a:t>
            </a:r>
            <a:r>
              <a:rPr lang="zh-CN" altLang="en-US" sz="2800" dirty="0"/>
              <a:t>的来历：因为单片机能读懂的只有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1</a:t>
            </a:r>
            <a:r>
              <a:rPr lang="zh-CN" altLang="en-US" sz="2800" dirty="0"/>
              <a:t>，对于连续的模拟量，</a:t>
            </a:r>
            <a:r>
              <a:rPr lang="en-US" altLang="zh-CN" sz="2800" dirty="0"/>
              <a:t>CPU</a:t>
            </a:r>
            <a:r>
              <a:rPr lang="zh-CN" altLang="en-US" sz="2800" dirty="0"/>
              <a:t>是读不懂的，因此，得通过单片机模拟数字转换器转化成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1</a:t>
            </a:r>
            <a:r>
              <a:rPr lang="zh-CN" altLang="en-US" sz="2800" dirty="0"/>
              <a:t>这种数字量，再送给</a:t>
            </a:r>
            <a:r>
              <a:rPr lang="en-US" altLang="zh-CN" sz="2800" dirty="0"/>
              <a:t>CPU</a:t>
            </a:r>
            <a:r>
              <a:rPr lang="zh-CN" altLang="en-US" sz="2800" dirty="0"/>
              <a:t>。因此这个连续变化的模拟量就输出为（</a:t>
            </a:r>
            <a:r>
              <a:rPr lang="en-US" altLang="zh-CN" sz="2800" dirty="0"/>
              <a:t>0-1023</a:t>
            </a:r>
            <a:r>
              <a:rPr lang="zh-CN" altLang="en-US" sz="2800" dirty="0"/>
              <a:t>）的数字。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0-1023</a:t>
            </a:r>
            <a:r>
              <a:rPr lang="zh-CN" altLang="en-US" sz="2800" dirty="0"/>
              <a:t>是一个比例量，电压和这个</a:t>
            </a:r>
            <a:r>
              <a:rPr lang="en-US" altLang="zh-CN" sz="2800" dirty="0"/>
              <a:t>ADC</a:t>
            </a:r>
            <a:r>
              <a:rPr lang="zh-CN" altLang="en-US" sz="2800" dirty="0"/>
              <a:t>值是线性的，比如输入</a:t>
            </a:r>
            <a:r>
              <a:rPr lang="en-US" altLang="zh-CN" sz="2800" dirty="0"/>
              <a:t>5</a:t>
            </a:r>
            <a:r>
              <a:rPr lang="zh-CN" altLang="en-US" sz="2800" dirty="0"/>
              <a:t>伏的时候是</a:t>
            </a:r>
            <a:r>
              <a:rPr lang="en-US" altLang="zh-CN" sz="2800" dirty="0"/>
              <a:t>1023</a:t>
            </a:r>
            <a:r>
              <a:rPr lang="zh-CN" altLang="en-US" sz="2800" dirty="0"/>
              <a:t>，那么</a:t>
            </a:r>
            <a:r>
              <a:rPr lang="en-US" altLang="zh-CN" sz="2800" dirty="0"/>
              <a:t>0</a:t>
            </a:r>
            <a:r>
              <a:rPr lang="zh-CN" altLang="en-US" sz="2800" dirty="0"/>
              <a:t>伏的时候就是</a:t>
            </a:r>
            <a:r>
              <a:rPr lang="en-US" altLang="zh-CN" sz="2800" dirty="0"/>
              <a:t>0</a:t>
            </a:r>
            <a:r>
              <a:rPr lang="zh-CN" altLang="en-US" sz="2800" dirty="0"/>
              <a:t>，因此，由线性关系，能推出模拟量和真实电压的表达式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901163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323097"/>
            <a:ext cx="9905998" cy="1478570"/>
          </a:xfrm>
        </p:spPr>
        <p:txBody>
          <a:bodyPr/>
          <a:lstStyle/>
          <a:p>
            <a:r>
              <a:rPr lang="zh-CN" altLang="en-US" dirty="0"/>
              <a:t>解读</a:t>
            </a:r>
            <a:r>
              <a:rPr lang="en-US" altLang="zh-CN" dirty="0"/>
              <a:t>ANALOGREAD()</a:t>
            </a:r>
            <a:r>
              <a:rPr lang="zh-CN" altLang="en-US" dirty="0"/>
              <a:t>的值的意义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261" y="1801667"/>
            <a:ext cx="10436299" cy="4812495"/>
          </a:xfrm>
        </p:spPr>
        <p:txBody>
          <a:bodyPr>
            <a:normAutofit/>
          </a:bodyPr>
          <a:lstStyle/>
          <a:p>
            <a:r>
              <a:rPr lang="zh-CN" altLang="en-US" dirty="0"/>
              <a:t>因此，推出的公式是：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4000" dirty="0"/>
              <a:t>Voltage = (ADC / 1023) * REF_VOLTAGE</a:t>
            </a:r>
          </a:p>
          <a:p>
            <a:endParaRPr lang="en-US" altLang="zh-CN" dirty="0"/>
          </a:p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Voltage </a:t>
            </a:r>
            <a:r>
              <a:rPr lang="zh-CN" altLang="en-US" dirty="0"/>
              <a:t>为通过</a:t>
            </a:r>
            <a:r>
              <a:rPr lang="en-US" altLang="zh-CN" dirty="0"/>
              <a:t>ADC</a:t>
            </a:r>
            <a:r>
              <a:rPr lang="zh-CN" altLang="en-US" dirty="0"/>
              <a:t>计算出来的电压值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REF_VOLTAGE</a:t>
            </a:r>
            <a:r>
              <a:rPr lang="zh-CN" altLang="en-US" dirty="0"/>
              <a:t>为</a:t>
            </a:r>
            <a:r>
              <a:rPr lang="en-US" altLang="zh-CN" dirty="0"/>
              <a:t>ADC</a:t>
            </a:r>
            <a:r>
              <a:rPr lang="zh-CN" altLang="en-US" dirty="0"/>
              <a:t>输出为</a:t>
            </a:r>
            <a:r>
              <a:rPr lang="en-US" altLang="zh-CN" dirty="0"/>
              <a:t>1023</a:t>
            </a:r>
            <a:r>
              <a:rPr lang="zh-CN" altLang="en-US" dirty="0"/>
              <a:t>时候的真实电压值，一般情况下为</a:t>
            </a:r>
            <a:r>
              <a:rPr lang="en-US" altLang="zh-CN" dirty="0"/>
              <a:t>5.0v</a:t>
            </a:r>
          </a:p>
        </p:txBody>
      </p:sp>
    </p:spTree>
    <p:extLst>
      <p:ext uri="{BB962C8B-B14F-4D97-AF65-F5344CB8AC3E}">
        <p14:creationId xmlns:p14="http://schemas.microsoft.com/office/powerpoint/2010/main" val="28534017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en-US" altLang="zh-CN" dirty="0"/>
              <a:t>3——</a:t>
            </a:r>
            <a:r>
              <a:rPr lang="zh-CN" altLang="en-US" dirty="0"/>
              <a:t>用</a:t>
            </a:r>
            <a:r>
              <a:rPr lang="en-US" altLang="zh-CN" dirty="0"/>
              <a:t>Arduino</a:t>
            </a:r>
            <a:r>
              <a:rPr lang="zh-CN" altLang="en-US" dirty="0"/>
              <a:t>制作一个能测</a:t>
            </a:r>
            <a:r>
              <a:rPr lang="en-US" altLang="zh-CN" dirty="0"/>
              <a:t>0-5V</a:t>
            </a:r>
            <a:r>
              <a:rPr lang="zh-CN" altLang="en-US" dirty="0"/>
              <a:t>的电压表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、把计算公式运用到程序当中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、需要注意代码中用到的数据类型</a:t>
            </a:r>
          </a:p>
        </p:txBody>
      </p:sp>
    </p:spTree>
    <p:extLst>
      <p:ext uri="{BB962C8B-B14F-4D97-AF65-F5344CB8AC3E}">
        <p14:creationId xmlns:p14="http://schemas.microsoft.com/office/powerpoint/2010/main" val="27801864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模拟输出功能</a:t>
            </a:r>
            <a:r>
              <a:rPr lang="en-US" altLang="zh-CN" dirty="0"/>
              <a:t>——</a:t>
            </a:r>
            <a:r>
              <a:rPr lang="en-US" altLang="zh-CN" b="1" dirty="0" err="1"/>
              <a:t>analogWrite</a:t>
            </a:r>
            <a:r>
              <a:rPr lang="en-US" altLang="zh-CN" b="1" dirty="0"/>
              <a:t>(pin, </a:t>
            </a:r>
            <a:r>
              <a:rPr lang="en-US" altLang="zh-CN" b="1" dirty="0" err="1"/>
              <a:t>val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561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</a:t>
            </a:r>
            <a:r>
              <a:rPr lang="en-US" altLang="zh-CN" dirty="0"/>
              <a:t>——</a:t>
            </a:r>
            <a:r>
              <a:rPr lang="en-US" altLang="zh-CN" dirty="0" err="1"/>
              <a:t>pinmode</a:t>
            </a:r>
            <a:r>
              <a:rPr lang="zh-CN" altLang="en-US" dirty="0"/>
              <a:t>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78502" cy="4277922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Description  : </a:t>
            </a:r>
            <a:r>
              <a:rPr lang="zh-CN" altLang="en-US" sz="3200" b="1" dirty="0"/>
              <a:t>用于配置板子上面端口的工作状态</a:t>
            </a:r>
            <a:endParaRPr lang="en-US" altLang="zh-CN" sz="3200" b="1" dirty="0"/>
          </a:p>
          <a:p>
            <a:r>
              <a:rPr lang="en-US" altLang="zh-CN" sz="3200" b="1" dirty="0"/>
              <a:t>Syntax  </a:t>
            </a:r>
            <a:r>
              <a:rPr lang="zh-CN" altLang="en-US" sz="3200" b="1" dirty="0"/>
              <a:t>： </a:t>
            </a:r>
            <a:r>
              <a:rPr lang="en-US" altLang="zh-CN" sz="3200" b="1" dirty="0" err="1"/>
              <a:t>pinMode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pin, mode</a:t>
            </a:r>
            <a:r>
              <a:rPr lang="zh-CN" altLang="en-US" sz="3200" b="1" dirty="0"/>
              <a:t>）</a:t>
            </a:r>
            <a:r>
              <a:rPr lang="en-US" altLang="zh-CN" sz="3200" b="1" dirty="0"/>
              <a:t>;</a:t>
            </a:r>
          </a:p>
          <a:p>
            <a:r>
              <a:rPr lang="en-US" altLang="zh-CN" sz="3200" b="1" dirty="0"/>
              <a:t>Parameters  : </a:t>
            </a:r>
          </a:p>
          <a:p>
            <a:pPr lvl="1"/>
            <a:r>
              <a:rPr lang="en-US" altLang="zh-CN" sz="3200" b="1" dirty="0"/>
              <a:t>Pin:</a:t>
            </a:r>
            <a:r>
              <a:rPr lang="zh-CN" altLang="en-US" sz="3200" b="1" dirty="0"/>
              <a:t>需要配置的引脚编号</a:t>
            </a:r>
            <a:endParaRPr lang="en-US" altLang="zh-CN" sz="3200" b="1" dirty="0"/>
          </a:p>
          <a:p>
            <a:pPr lvl="1"/>
            <a:r>
              <a:rPr lang="en-US" altLang="zh-CN" sz="3200" b="1" dirty="0"/>
              <a:t>Mode</a:t>
            </a:r>
            <a:r>
              <a:rPr lang="zh-CN" altLang="en-US" sz="3200" b="1" dirty="0"/>
              <a:t>：需要配置引脚的工作模式（有</a:t>
            </a:r>
            <a:r>
              <a:rPr lang="en-US" altLang="zh-CN" sz="3200" b="1" dirty="0"/>
              <a:t>INPUT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OUTPUT</a:t>
            </a:r>
            <a:r>
              <a:rPr lang="zh-CN" altLang="en-US" sz="3200" b="1" dirty="0"/>
              <a:t>两个参数）</a:t>
            </a:r>
            <a:r>
              <a:rPr lang="en-US" altLang="zh-CN" sz="3200" b="1" dirty="0"/>
              <a:t>;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5127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</a:t>
            </a:r>
            <a:r>
              <a:rPr lang="en-US" altLang="zh-CN" dirty="0"/>
              <a:t>——</a:t>
            </a:r>
            <a:r>
              <a:rPr lang="en-US" altLang="zh-CN" dirty="0" err="1"/>
              <a:t>digitalWrite</a:t>
            </a:r>
            <a:r>
              <a:rPr lang="zh-CN" altLang="en-US" dirty="0"/>
              <a:t>（）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755" y="2097088"/>
            <a:ext cx="10611313" cy="4263855"/>
          </a:xfrm>
        </p:spPr>
        <p:txBody>
          <a:bodyPr>
            <a:normAutofit fontScale="92500"/>
          </a:bodyPr>
          <a:lstStyle/>
          <a:p>
            <a:r>
              <a:rPr lang="en-US" altLang="zh-CN" sz="3200" b="1" dirty="0"/>
              <a:t>Description  : </a:t>
            </a:r>
            <a:r>
              <a:rPr lang="zh-CN" altLang="en-US" sz="3200" b="1" dirty="0"/>
              <a:t>用于向一个引脚输出高低电平</a:t>
            </a:r>
            <a:endParaRPr lang="en-US" altLang="zh-CN" sz="3200" b="1" dirty="0"/>
          </a:p>
          <a:p>
            <a:r>
              <a:rPr lang="en-US" altLang="zh-CN" sz="3200" b="1" dirty="0"/>
              <a:t>Syntax  </a:t>
            </a:r>
            <a:r>
              <a:rPr lang="zh-CN" altLang="en-US" sz="3200" b="1" dirty="0"/>
              <a:t>： </a:t>
            </a:r>
            <a:r>
              <a:rPr lang="en-US" altLang="zh-CN" sz="3200" b="1" dirty="0" err="1"/>
              <a:t>digitalWrite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pin, Val</a:t>
            </a:r>
            <a:r>
              <a:rPr lang="zh-CN" altLang="en-US" sz="3200" b="1" dirty="0"/>
              <a:t>）</a:t>
            </a:r>
            <a:r>
              <a:rPr lang="en-US" altLang="zh-CN" sz="3200" b="1" dirty="0"/>
              <a:t>;</a:t>
            </a:r>
          </a:p>
          <a:p>
            <a:r>
              <a:rPr lang="en-US" altLang="zh-CN" sz="3200" b="1" dirty="0"/>
              <a:t>Note </a:t>
            </a:r>
            <a:r>
              <a:rPr lang="zh-CN" altLang="en-US" sz="3200" b="1" dirty="0"/>
              <a:t>：必须在之前已经配置好引脚处于输出模式才会生效</a:t>
            </a:r>
            <a:endParaRPr lang="en-US" altLang="zh-CN" sz="3200" b="1" dirty="0"/>
          </a:p>
          <a:p>
            <a:r>
              <a:rPr lang="en-US" altLang="zh-CN" sz="3200" b="1" dirty="0"/>
              <a:t>Parameters  : </a:t>
            </a:r>
          </a:p>
          <a:p>
            <a:pPr lvl="1"/>
            <a:r>
              <a:rPr lang="en-US" altLang="zh-CN" sz="3200" b="1" dirty="0"/>
              <a:t>Pin:</a:t>
            </a:r>
            <a:r>
              <a:rPr lang="zh-CN" altLang="en-US" sz="3200" b="1" dirty="0"/>
              <a:t>需要配置的引脚编号</a:t>
            </a:r>
            <a:endParaRPr lang="en-US" altLang="zh-CN" sz="3200" b="1" dirty="0"/>
          </a:p>
          <a:p>
            <a:pPr lvl="1"/>
            <a:r>
              <a:rPr lang="en-US" altLang="zh-CN" sz="3200" b="1" dirty="0"/>
              <a:t>Val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HIGH / LOW </a:t>
            </a:r>
            <a:r>
              <a:rPr lang="zh-CN" altLang="en-US" sz="3200" b="1" dirty="0"/>
              <a:t>高电平或者低电平</a:t>
            </a:r>
            <a:endParaRPr lang="en-US" altLang="zh-CN" sz="32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6095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</a:t>
            </a:r>
            <a:r>
              <a:rPr lang="en-US" altLang="zh-CN" dirty="0"/>
              <a:t>——DIGITALREAD</a:t>
            </a:r>
            <a:r>
              <a:rPr lang="zh-CN" altLang="en-US" dirty="0"/>
              <a:t>（）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64434" cy="4306058"/>
          </a:xfrm>
        </p:spPr>
        <p:txBody>
          <a:bodyPr>
            <a:normAutofit fontScale="92500"/>
          </a:bodyPr>
          <a:lstStyle/>
          <a:p>
            <a:r>
              <a:rPr lang="en-US" altLang="zh-CN" sz="3200" b="1" dirty="0"/>
              <a:t>Description  : </a:t>
            </a:r>
            <a:r>
              <a:rPr lang="zh-CN" altLang="en-US" sz="3200" b="1" dirty="0"/>
              <a:t>用于读取一个已经配置为输入的引脚的电平值</a:t>
            </a:r>
            <a:endParaRPr lang="en-US" altLang="zh-CN" sz="3200" b="1" dirty="0"/>
          </a:p>
          <a:p>
            <a:r>
              <a:rPr lang="en-US" altLang="zh-CN" sz="3200" b="1" dirty="0"/>
              <a:t>Syntax  </a:t>
            </a:r>
            <a:r>
              <a:rPr lang="zh-CN" altLang="en-US" sz="3200" b="1" dirty="0"/>
              <a:t>： </a:t>
            </a:r>
            <a:r>
              <a:rPr lang="en-US" altLang="zh-CN" sz="3200" b="1" dirty="0" err="1"/>
              <a:t>digitalRead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pin</a:t>
            </a:r>
            <a:r>
              <a:rPr lang="zh-CN" altLang="en-US" sz="3200" b="1" dirty="0"/>
              <a:t>）；</a:t>
            </a:r>
            <a:endParaRPr lang="en-US" altLang="zh-CN" sz="3200" b="1" dirty="0"/>
          </a:p>
          <a:p>
            <a:r>
              <a:rPr lang="en-US" altLang="zh-CN" sz="3200" b="1" dirty="0"/>
              <a:t>Note </a:t>
            </a:r>
            <a:r>
              <a:rPr lang="zh-CN" altLang="en-US" sz="3200" b="1" dirty="0"/>
              <a:t>：必须在之前已经配置好引脚处于输入模式才会生效</a:t>
            </a:r>
            <a:endParaRPr lang="en-US" altLang="zh-CN" sz="3200" b="1" dirty="0"/>
          </a:p>
          <a:p>
            <a:r>
              <a:rPr lang="en-US" altLang="zh-CN" sz="3200" b="1" dirty="0"/>
              <a:t>Return </a:t>
            </a:r>
            <a:r>
              <a:rPr lang="zh-CN" altLang="en-US" sz="3200" b="1" dirty="0"/>
              <a:t>： 返回值是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或者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，代表高电平和低电平</a:t>
            </a:r>
            <a:endParaRPr lang="en-US" altLang="zh-CN" sz="3200" b="1" dirty="0"/>
          </a:p>
          <a:p>
            <a:r>
              <a:rPr lang="en-US" altLang="zh-CN" sz="3200" b="1" dirty="0"/>
              <a:t>Parameters  : </a:t>
            </a:r>
          </a:p>
          <a:p>
            <a:pPr lvl="1"/>
            <a:r>
              <a:rPr lang="en-US" altLang="zh-CN" sz="3200" b="1" dirty="0"/>
              <a:t>Pin:</a:t>
            </a:r>
            <a:r>
              <a:rPr lang="zh-CN" altLang="en-US" sz="3200" b="1" dirty="0"/>
              <a:t>需要读取的引脚编号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1422037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课程安排：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12874" y="1814732"/>
            <a:ext cx="10034537" cy="465640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、数字引脚的输入检测（实例：按键控制</a:t>
            </a:r>
            <a:r>
              <a:rPr lang="en-US" altLang="zh-CN" sz="2800" dirty="0"/>
              <a:t>LED</a:t>
            </a:r>
            <a:r>
              <a:rPr lang="zh-CN" altLang="en-US" sz="2800" dirty="0"/>
              <a:t>的亮灭）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、模拟引脚的输入应用（实例：做一个基于</a:t>
            </a:r>
            <a:r>
              <a:rPr lang="en-US" altLang="zh-CN" sz="2800" dirty="0"/>
              <a:t>Arduino</a:t>
            </a:r>
            <a:r>
              <a:rPr lang="zh-CN" altLang="en-US" sz="2800" dirty="0"/>
              <a:t>的电压表）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、串口的高级应用：串口格式化输出  适当的应用串口调试代码</a:t>
            </a:r>
            <a:endParaRPr lang="en-US" altLang="zh-CN" sz="2800" dirty="0"/>
          </a:p>
          <a:p>
            <a:r>
              <a:rPr lang="zh-CN" altLang="en-US" sz="2800" dirty="0"/>
              <a:t>*</a:t>
            </a:r>
            <a:r>
              <a:rPr lang="en-US" altLang="zh-CN" sz="2800" dirty="0"/>
              <a:t>4</a:t>
            </a:r>
            <a:r>
              <a:rPr lang="zh-CN" altLang="en-US" sz="2800" dirty="0"/>
              <a:t>、模拟输出的应用：实现</a:t>
            </a:r>
            <a:r>
              <a:rPr lang="en-US" altLang="zh-CN" sz="2800" dirty="0"/>
              <a:t>LED</a:t>
            </a:r>
            <a:r>
              <a:rPr lang="zh-CN" altLang="en-US" sz="2800" dirty="0"/>
              <a:t>的亮度改变（实例：能改变</a:t>
            </a:r>
            <a:r>
              <a:rPr lang="en-US" altLang="zh-CN" sz="2800" dirty="0"/>
              <a:t>led</a:t>
            </a:r>
            <a:r>
              <a:rPr lang="zh-CN" altLang="en-US" sz="2800" dirty="0"/>
              <a:t>亮度，并实现</a:t>
            </a:r>
            <a:r>
              <a:rPr lang="en-US" altLang="zh-CN" sz="2800" dirty="0"/>
              <a:t>LED</a:t>
            </a:r>
            <a:r>
              <a:rPr lang="zh-CN" altLang="en-US" sz="2800" dirty="0"/>
              <a:t>呼吸效果）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57494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数字引脚按键检测简单电路设计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049" y="1662469"/>
            <a:ext cx="7603792" cy="4808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473" y="1941342"/>
            <a:ext cx="240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接线原理讲解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99164" y="-1377108"/>
            <a:ext cx="5644552" cy="100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1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实现这个功能用到的函数有：</a:t>
            </a:r>
            <a:endParaRPr lang="en-US" altLang="zh-CN" sz="3600" dirty="0"/>
          </a:p>
          <a:p>
            <a:r>
              <a:rPr lang="en-US" altLang="zh-CN" sz="3600" dirty="0" err="1"/>
              <a:t>pinMode</a:t>
            </a:r>
            <a:r>
              <a:rPr lang="zh-CN" altLang="en-US" sz="3600" dirty="0"/>
              <a:t>（） </a:t>
            </a:r>
            <a:r>
              <a:rPr lang="en-US" altLang="zh-CN" sz="3600" dirty="0"/>
              <a:t>//</a:t>
            </a:r>
            <a:r>
              <a:rPr lang="zh-CN" altLang="en-US" sz="3600" dirty="0"/>
              <a:t>配置</a:t>
            </a:r>
            <a:r>
              <a:rPr lang="en-US" altLang="zh-CN" sz="3600" dirty="0"/>
              <a:t>IO</a:t>
            </a:r>
            <a:r>
              <a:rPr lang="zh-CN" altLang="en-US" sz="3600" dirty="0"/>
              <a:t>口的工作状态</a:t>
            </a:r>
            <a:endParaRPr lang="en-US" altLang="zh-CN" sz="3600" dirty="0"/>
          </a:p>
          <a:p>
            <a:r>
              <a:rPr lang="en-US" altLang="zh-CN" sz="3600" dirty="0" err="1"/>
              <a:t>digitalWrite</a:t>
            </a:r>
            <a:r>
              <a:rPr lang="zh-CN" altLang="en-US" sz="3600" dirty="0"/>
              <a:t>（） </a:t>
            </a:r>
            <a:r>
              <a:rPr lang="en-US" altLang="zh-CN" sz="3600" dirty="0"/>
              <a:t>//</a:t>
            </a:r>
            <a:r>
              <a:rPr lang="zh-CN" altLang="en-US" sz="3600" dirty="0"/>
              <a:t>使</a:t>
            </a:r>
            <a:r>
              <a:rPr lang="en-US" altLang="zh-CN" sz="3600" dirty="0"/>
              <a:t>IO</a:t>
            </a:r>
            <a:r>
              <a:rPr lang="zh-CN" altLang="en-US" sz="3600" dirty="0"/>
              <a:t>口输出</a:t>
            </a:r>
            <a:endParaRPr lang="en-US" altLang="zh-CN" sz="3600" dirty="0"/>
          </a:p>
          <a:p>
            <a:r>
              <a:rPr lang="en-US" altLang="zh-CN" sz="3600" dirty="0" err="1"/>
              <a:t>digitalRead</a:t>
            </a:r>
            <a:r>
              <a:rPr lang="zh-CN" altLang="en-US" sz="3600" dirty="0"/>
              <a:t>（） </a:t>
            </a:r>
            <a:r>
              <a:rPr lang="en-US" altLang="zh-CN" sz="3600" dirty="0"/>
              <a:t>//</a:t>
            </a:r>
            <a:r>
              <a:rPr lang="zh-CN" altLang="en-US" sz="3600" dirty="0"/>
              <a:t>读取</a:t>
            </a:r>
            <a:r>
              <a:rPr lang="en-US" altLang="zh-CN" sz="3600" dirty="0"/>
              <a:t>IO</a:t>
            </a:r>
            <a:r>
              <a:rPr lang="zh-CN" altLang="en-US" sz="3600" dirty="0"/>
              <a:t>口的电平状态</a:t>
            </a:r>
          </a:p>
        </p:txBody>
      </p:sp>
    </p:spTree>
    <p:extLst>
      <p:ext uri="{BB962C8B-B14F-4D97-AF65-F5344CB8AC3E}">
        <p14:creationId xmlns:p14="http://schemas.microsoft.com/office/powerpoint/2010/main" val="1163950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en-US" altLang="zh-CN" dirty="0"/>
              <a:t>1——</a:t>
            </a:r>
            <a:r>
              <a:rPr lang="zh-CN" altLang="en-US" dirty="0"/>
              <a:t>制作一个能按键开关的灯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780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模拟输入功能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896" y="1757118"/>
            <a:ext cx="11437032" cy="3541714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为什么有模拟输入（可以连续变化的输入信号）和数字输入（不是</a:t>
            </a:r>
            <a:r>
              <a:rPr lang="en-US" altLang="zh-CN" sz="3200" dirty="0"/>
              <a:t>0</a:t>
            </a:r>
            <a:r>
              <a:rPr lang="zh-CN" altLang="en-US" sz="3200" dirty="0"/>
              <a:t>就是</a:t>
            </a:r>
            <a:r>
              <a:rPr lang="en-US" altLang="zh-CN" sz="3200" dirty="0"/>
              <a:t>1</a:t>
            </a:r>
            <a:r>
              <a:rPr lang="zh-CN" altLang="en-US" sz="3200" dirty="0"/>
              <a:t>的输入）呢？</a:t>
            </a:r>
            <a:endParaRPr lang="en-US" altLang="zh-CN" sz="3200" dirty="0"/>
          </a:p>
          <a:p>
            <a:pPr lvl="1"/>
            <a:r>
              <a:rPr lang="zh-CN" altLang="en-US" sz="3200" dirty="0"/>
              <a:t>用一句很著名的话来说，就是，“我们的世界是模拟的”。我们的真实世界不是数字的，不是简单的</a:t>
            </a:r>
            <a:r>
              <a:rPr lang="en-US" altLang="zh-CN" sz="3200" dirty="0"/>
              <a:t>0</a:t>
            </a:r>
            <a:r>
              <a:rPr lang="zh-CN" altLang="en-US" sz="3200" dirty="0"/>
              <a:t>和</a:t>
            </a:r>
            <a:r>
              <a:rPr lang="en-US" altLang="zh-CN" sz="3200" dirty="0"/>
              <a:t>1</a:t>
            </a:r>
            <a:r>
              <a:rPr lang="zh-CN" altLang="en-US" sz="3200" dirty="0"/>
              <a:t>就能表示的，比如说，我们熟悉的温度，这个是一个连续变化的量，是无法用</a:t>
            </a:r>
            <a:r>
              <a:rPr lang="en-US" altLang="zh-CN" sz="3200" dirty="0"/>
              <a:t>0</a:t>
            </a:r>
            <a:r>
              <a:rPr lang="zh-CN" altLang="en-US" sz="3200" dirty="0"/>
              <a:t>和</a:t>
            </a:r>
            <a:r>
              <a:rPr lang="en-US" altLang="zh-CN" sz="3200" dirty="0"/>
              <a:t>1</a:t>
            </a:r>
            <a:r>
              <a:rPr lang="zh-CN" altLang="en-US" sz="3200" dirty="0"/>
              <a:t>来表示的。</a:t>
            </a:r>
            <a:endParaRPr lang="en-US" altLang="zh-CN" sz="3200" dirty="0"/>
          </a:p>
          <a:p>
            <a:pPr lvl="1"/>
            <a:r>
              <a:rPr lang="zh-CN" altLang="en-US" sz="3200" dirty="0"/>
              <a:t>因此，就有了模拟这个概念。</a:t>
            </a:r>
          </a:p>
        </p:txBody>
      </p:sp>
    </p:spTree>
    <p:extLst>
      <p:ext uri="{BB962C8B-B14F-4D97-AF65-F5344CB8AC3E}">
        <p14:creationId xmlns:p14="http://schemas.microsoft.com/office/powerpoint/2010/main" val="214366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059" y="377022"/>
            <a:ext cx="9905998" cy="1478570"/>
          </a:xfrm>
        </p:spPr>
        <p:txBody>
          <a:bodyPr/>
          <a:lstStyle/>
          <a:p>
            <a:r>
              <a:rPr lang="en-US" altLang="zh-CN" dirty="0"/>
              <a:t>Arduino</a:t>
            </a:r>
            <a:r>
              <a:rPr lang="zh-CN" altLang="en-US" dirty="0"/>
              <a:t>模拟输入功能</a:t>
            </a:r>
            <a:r>
              <a:rPr lang="en-US" altLang="zh-CN" dirty="0"/>
              <a:t>——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3" y="1855592"/>
            <a:ext cx="10470636" cy="4123178"/>
          </a:xfrm>
        </p:spPr>
        <p:txBody>
          <a:bodyPr>
            <a:normAutofit/>
          </a:bodyPr>
          <a:lstStyle/>
          <a:p>
            <a:r>
              <a:rPr lang="en-US" altLang="zh-CN" b="1" dirty="0"/>
              <a:t>Syntax   :   </a:t>
            </a:r>
            <a:r>
              <a:rPr lang="en-US" altLang="zh-CN" b="1" dirty="0" err="1"/>
              <a:t>analogRead</a:t>
            </a:r>
            <a:r>
              <a:rPr lang="en-US" altLang="zh-CN" b="1" dirty="0"/>
              <a:t>(pin);</a:t>
            </a:r>
          </a:p>
          <a:p>
            <a:r>
              <a:rPr lang="en-US" altLang="zh-CN" b="1" dirty="0"/>
              <a:t>Parameters  :  pin</a:t>
            </a:r>
            <a:r>
              <a:rPr lang="zh-CN" altLang="en-US" b="1" dirty="0"/>
              <a:t>（读取模拟值的引脚编号，就是板子带有</a:t>
            </a:r>
            <a:r>
              <a:rPr lang="en-US" altLang="zh-CN" b="1" dirty="0"/>
              <a:t>A</a:t>
            </a:r>
            <a:r>
              <a:rPr lang="zh-CN" altLang="en-US" b="1" dirty="0"/>
              <a:t>开头的引脚）</a:t>
            </a:r>
            <a:r>
              <a:rPr lang="en-US" altLang="zh-CN" b="1" dirty="0"/>
              <a:t>Arduino NANO/UNO </a:t>
            </a:r>
            <a:r>
              <a:rPr lang="zh-CN" altLang="en-US" b="1" dirty="0"/>
              <a:t>有</a:t>
            </a:r>
            <a:r>
              <a:rPr lang="en-US" altLang="zh-CN" b="1" dirty="0"/>
              <a:t>6</a:t>
            </a:r>
            <a:r>
              <a:rPr lang="zh-CN" altLang="en-US" b="1" dirty="0"/>
              <a:t>个模拟值的输入通道，在不用这些通道的时候，其实也可以把这些通道定义为普通的引脚使用。</a:t>
            </a:r>
            <a:endParaRPr lang="en-US" altLang="zh-CN" b="1" dirty="0"/>
          </a:p>
          <a:p>
            <a:r>
              <a:rPr lang="en-US" altLang="zh-CN" b="1" dirty="0"/>
              <a:t>Returns  </a:t>
            </a:r>
            <a:r>
              <a:rPr lang="zh-CN" altLang="en-US" b="1" dirty="0"/>
              <a:t>：返回值是一个</a:t>
            </a:r>
            <a:r>
              <a:rPr lang="en-US" altLang="zh-CN" b="1" dirty="0" err="1"/>
              <a:t>Int</a:t>
            </a:r>
            <a:r>
              <a:rPr lang="zh-CN" altLang="en-US" b="1" dirty="0"/>
              <a:t>型整数，并且范围在（</a:t>
            </a:r>
            <a:r>
              <a:rPr lang="en-US" altLang="zh-CN" b="1" dirty="0"/>
              <a:t>0-1023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Note   </a:t>
            </a:r>
            <a:r>
              <a:rPr lang="zh-CN" altLang="en-US" b="1" dirty="0"/>
              <a:t>：  即使引脚什么都没有接，读取这个端口的模拟输入值仍然会有波动，与干扰有关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48136" y="793141"/>
            <a:ext cx="454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analogRead</a:t>
            </a:r>
            <a:r>
              <a:rPr lang="en-US" altLang="zh-CN" sz="3600" dirty="0"/>
              <a:t>();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4271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en-US" altLang="zh-CN" dirty="0"/>
              <a:t>2——</a:t>
            </a:r>
            <a:r>
              <a:rPr lang="zh-CN" altLang="en-US" dirty="0"/>
              <a:t>读取其中一个模拟输入口的值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8983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解读</a:t>
            </a:r>
            <a:r>
              <a:rPr lang="en-US" altLang="zh-CN" dirty="0"/>
              <a:t>ANALOGREAD()</a:t>
            </a:r>
            <a:r>
              <a:rPr lang="zh-CN" altLang="en-US" dirty="0"/>
              <a:t>的值的意义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请按照以下步骤操作：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、把配置的模拟输入口什么都不接，然后观察串口监视器的输出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、把配置的模拟输入口和</a:t>
            </a:r>
            <a:r>
              <a:rPr lang="en-US" altLang="zh-CN" dirty="0"/>
              <a:t>GND</a:t>
            </a:r>
            <a:r>
              <a:rPr lang="zh-CN" altLang="en-US" dirty="0"/>
              <a:t>相连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、把配置的模拟输入口和</a:t>
            </a:r>
            <a:r>
              <a:rPr lang="en-US" altLang="zh-CN" dirty="0"/>
              <a:t>5V</a:t>
            </a:r>
            <a:r>
              <a:rPr lang="zh-CN" altLang="en-US" dirty="0"/>
              <a:t>相连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、把配置的模拟输入口和</a:t>
            </a:r>
            <a:r>
              <a:rPr lang="en-US" altLang="zh-CN" dirty="0"/>
              <a:t>3.3v</a:t>
            </a:r>
            <a:r>
              <a:rPr lang="zh-CN" altLang="en-US" dirty="0"/>
              <a:t>相连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、分析每次操作的值，并且得出规律</a:t>
            </a:r>
          </a:p>
        </p:txBody>
      </p:sp>
    </p:spTree>
    <p:extLst>
      <p:ext uri="{BB962C8B-B14F-4D97-AF65-F5344CB8AC3E}">
        <p14:creationId xmlns:p14="http://schemas.microsoft.com/office/powerpoint/2010/main" val="45878896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580</TotalTime>
  <Words>598</Words>
  <Application>Microsoft Office PowerPoint</Application>
  <PresentationFormat>宽屏</PresentationFormat>
  <Paragraphs>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Trebuchet MS</vt:lpstr>
      <vt:lpstr>Tw Cen MT</vt:lpstr>
      <vt:lpstr>电路</vt:lpstr>
      <vt:lpstr>Arduino与开源硬件</vt:lpstr>
      <vt:lpstr>课程安排：</vt:lpstr>
      <vt:lpstr>数字引脚按键检测简单电路设计</vt:lpstr>
      <vt:lpstr>代码分析：</vt:lpstr>
      <vt:lpstr>实战1——制作一个能按键开关的灯</vt:lpstr>
      <vt:lpstr>Arduino模拟输入功能</vt:lpstr>
      <vt:lpstr>Arduino模拟输入功能——函数</vt:lpstr>
      <vt:lpstr>实战2——读取其中一个模拟输入口的值</vt:lpstr>
      <vt:lpstr>解读ANALOGREAD()的值的意义</vt:lpstr>
      <vt:lpstr>解读ANALOGREAD()的值的意义</vt:lpstr>
      <vt:lpstr>解读ANALOGREAD()的值的意义</vt:lpstr>
      <vt:lpstr>实战3——用Arduino制作一个能测0-5V的电压表</vt:lpstr>
      <vt:lpstr>ARDUINO模拟输出功能——analogWrite(pin, val)</vt:lpstr>
      <vt:lpstr>附加——pinmode（）</vt:lpstr>
      <vt:lpstr>附加——digitalWrite（） </vt:lpstr>
      <vt:lpstr>附加——DIGITALREAD（）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Arduino与开源硬件</dc:title>
  <dc:creator>896882701</dc:creator>
  <cp:lastModifiedBy>896882701</cp:lastModifiedBy>
  <cp:revision>19</cp:revision>
  <dcterms:created xsi:type="dcterms:W3CDTF">2016-11-18T02:56:51Z</dcterms:created>
  <dcterms:modified xsi:type="dcterms:W3CDTF">2016-11-19T00:57:13Z</dcterms:modified>
</cp:coreProperties>
</file>