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05F4A0F-5F44-4232-A12B-3C10750574AA}" type="datetimeFigureOut">
              <a:rPr lang="zh-CN" altLang="en-US" smtClean="0"/>
              <a:t>2016/11/25</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34037349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426333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5480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3930667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25055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2581605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3301453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38CC9-7635-48ED-8EB8-94C895275ABD}"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547621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421460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386111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44463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169180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226842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321907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212805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177469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05F4A0F-5F44-4232-A12B-3C10750574AA}" type="datetimeFigureOut">
              <a:rPr lang="zh-CN" altLang="en-US" smtClean="0"/>
              <a:t>2016/11/25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147321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5F4A0F-5F44-4232-A12B-3C10750574AA}" type="datetimeFigureOut">
              <a:rPr lang="zh-CN" altLang="en-US" smtClean="0"/>
              <a:t>2016/11/25</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038CC9-7635-48ED-8EB8-94C895275ABD}" type="slidenum">
              <a:rPr lang="zh-CN" altLang="en-US" smtClean="0"/>
              <a:t>‹#›</a:t>
            </a:fld>
            <a:endParaRPr lang="zh-CN" altLang="en-US"/>
          </a:p>
        </p:txBody>
      </p:sp>
    </p:spTree>
    <p:extLst>
      <p:ext uri="{BB962C8B-B14F-4D97-AF65-F5344CB8AC3E}">
        <p14:creationId xmlns:p14="http://schemas.microsoft.com/office/powerpoint/2010/main" val="2835880078"/>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playground.arduino.cc/Main/MsTimer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876799" y="1378765"/>
            <a:ext cx="7197726" cy="2421464"/>
          </a:xfrm>
        </p:spPr>
        <p:txBody>
          <a:bodyPr/>
          <a:lstStyle/>
          <a:p>
            <a:pPr algn="ctr"/>
            <a:r>
              <a:rPr lang="en-US" altLang="zh-CN" dirty="0"/>
              <a:t>Arduino</a:t>
            </a:r>
            <a:r>
              <a:rPr lang="zh-CN" altLang="en-US" dirty="0"/>
              <a:t>与开源硬件</a:t>
            </a:r>
          </a:p>
        </p:txBody>
      </p:sp>
      <p:sp>
        <p:nvSpPr>
          <p:cNvPr id="3" name="副标题 2"/>
          <p:cNvSpPr>
            <a:spLocks noGrp="1"/>
          </p:cNvSpPr>
          <p:nvPr>
            <p:ph type="subTitle" idx="1"/>
          </p:nvPr>
        </p:nvSpPr>
        <p:spPr/>
        <p:txBody>
          <a:bodyPr/>
          <a:lstStyle/>
          <a:p>
            <a:r>
              <a:rPr lang="zh-CN" altLang="en-US" sz="7200" dirty="0"/>
              <a:t>第四课</a:t>
            </a:r>
          </a:p>
        </p:txBody>
      </p:sp>
      <p:sp>
        <p:nvSpPr>
          <p:cNvPr id="4" name="文本框 3"/>
          <p:cNvSpPr txBox="1"/>
          <p:nvPr/>
        </p:nvSpPr>
        <p:spPr>
          <a:xfrm>
            <a:off x="6696222" y="5556738"/>
            <a:ext cx="4431323" cy="369332"/>
          </a:xfrm>
          <a:prstGeom prst="rect">
            <a:avLst/>
          </a:prstGeom>
          <a:noFill/>
        </p:spPr>
        <p:txBody>
          <a:bodyPr wrap="square" rtlCol="0">
            <a:spAutoFit/>
          </a:bodyPr>
          <a:lstStyle/>
          <a:p>
            <a:r>
              <a:rPr lang="en-US" altLang="zh-CN" dirty="0"/>
              <a:t>Email</a:t>
            </a:r>
            <a:r>
              <a:rPr lang="zh-CN" altLang="en-US" dirty="0"/>
              <a:t>：</a:t>
            </a:r>
            <a:r>
              <a:rPr lang="en-US" altLang="zh-CN" dirty="0"/>
              <a:t>yewei_andy@163.com</a:t>
            </a:r>
            <a:endParaRPr lang="zh-CN" altLang="en-US" dirty="0"/>
          </a:p>
        </p:txBody>
      </p:sp>
    </p:spTree>
    <p:extLst>
      <p:ext uri="{BB962C8B-B14F-4D97-AF65-F5344CB8AC3E}">
        <p14:creationId xmlns:p14="http://schemas.microsoft.com/office/powerpoint/2010/main" val="189227727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514" y="0"/>
            <a:ext cx="10131425" cy="1456267"/>
          </a:xfrm>
        </p:spPr>
        <p:txBody>
          <a:bodyPr/>
          <a:lstStyle/>
          <a:p>
            <a:r>
              <a:rPr lang="en-US" altLang="zh-CN" dirty="0"/>
              <a:t>Arduino</a:t>
            </a:r>
            <a:r>
              <a:rPr lang="zh-CN" altLang="en-US" dirty="0"/>
              <a:t>程序设计</a:t>
            </a:r>
            <a:r>
              <a:rPr lang="en-US" altLang="zh-CN" dirty="0"/>
              <a:t>——</a:t>
            </a:r>
            <a:r>
              <a:rPr lang="zh-CN" altLang="en-US" dirty="0"/>
              <a:t>不用</a:t>
            </a:r>
            <a:r>
              <a:rPr lang="en-US" altLang="zh-CN" dirty="0"/>
              <a:t>delay</a:t>
            </a:r>
            <a:r>
              <a:rPr lang="zh-CN" altLang="en-US" dirty="0"/>
              <a:t>的延时写法</a:t>
            </a:r>
          </a:p>
        </p:txBody>
      </p:sp>
      <p:sp>
        <p:nvSpPr>
          <p:cNvPr id="3" name="内容占位符 2"/>
          <p:cNvSpPr>
            <a:spLocks noGrp="1"/>
          </p:cNvSpPr>
          <p:nvPr>
            <p:ph idx="1"/>
          </p:nvPr>
        </p:nvSpPr>
        <p:spPr>
          <a:xfrm>
            <a:off x="267286" y="1575583"/>
            <a:ext cx="11282289" cy="5282418"/>
          </a:xfrm>
        </p:spPr>
        <p:txBody>
          <a:bodyPr>
            <a:normAutofit/>
          </a:bodyPr>
          <a:lstStyle/>
          <a:p>
            <a:r>
              <a:rPr lang="zh-CN" altLang="en-US" sz="2800" dirty="0"/>
              <a:t>延时的坏处：由于</a:t>
            </a:r>
            <a:r>
              <a:rPr lang="en-US" altLang="zh-CN" sz="2800" dirty="0"/>
              <a:t>Arduino</a:t>
            </a:r>
            <a:r>
              <a:rPr lang="zh-CN" altLang="en-US" sz="2800" dirty="0"/>
              <a:t>的延时是属于“卡死”性的延时，在这个延时时候</a:t>
            </a:r>
            <a:r>
              <a:rPr lang="en-US" altLang="zh-CN" sz="2800" dirty="0"/>
              <a:t>CPU</a:t>
            </a:r>
            <a:r>
              <a:rPr lang="zh-CN" altLang="en-US" sz="2800" dirty="0"/>
              <a:t>是不能做任何事情的，因此如果在代码中使用过多得延时，就会导致程序在某些地方等待的时间会非常的长，因此长时间的延时是对单片机的资源的一种浪费。</a:t>
            </a:r>
            <a:endParaRPr lang="en-US" altLang="zh-CN" sz="2800" dirty="0"/>
          </a:p>
          <a:p>
            <a:r>
              <a:rPr lang="zh-CN" altLang="en-US" sz="2800" dirty="0"/>
              <a:t>因此，当长时间延时的时候，避免这种写法，使用另外的思路，能够在这个延时的时间内，让单片机去进行任务调度，让单片机去完成其他的事情，然后在完成后，这件事的延时也就到了，再回头做这件事。</a:t>
            </a:r>
            <a:endParaRPr lang="en-US" altLang="zh-CN" sz="2800" dirty="0"/>
          </a:p>
          <a:p>
            <a:endParaRPr lang="en-US" altLang="zh-CN" dirty="0"/>
          </a:p>
        </p:txBody>
      </p:sp>
    </p:spTree>
    <p:extLst>
      <p:ext uri="{BB962C8B-B14F-4D97-AF65-F5344CB8AC3E}">
        <p14:creationId xmlns:p14="http://schemas.microsoft.com/office/powerpoint/2010/main" val="81912771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a:t>
            </a:r>
            <a:r>
              <a:rPr lang="zh-CN" altLang="en-US" dirty="0"/>
              <a:t>程序设计</a:t>
            </a:r>
            <a:r>
              <a:rPr lang="en-US" altLang="zh-CN" dirty="0"/>
              <a:t>——</a:t>
            </a:r>
            <a:r>
              <a:rPr lang="zh-CN" altLang="en-US" dirty="0"/>
              <a:t>不用</a:t>
            </a:r>
            <a:r>
              <a:rPr lang="en-US" altLang="zh-CN" dirty="0"/>
              <a:t>delay</a:t>
            </a:r>
            <a:r>
              <a:rPr lang="zh-CN" altLang="en-US" dirty="0"/>
              <a:t>的延时写法</a:t>
            </a:r>
            <a:endParaRPr lang="zh-CN" altLang="en-US" dirty="0"/>
          </a:p>
        </p:txBody>
      </p:sp>
      <p:sp>
        <p:nvSpPr>
          <p:cNvPr id="3" name="内容占位符 2"/>
          <p:cNvSpPr>
            <a:spLocks noGrp="1"/>
          </p:cNvSpPr>
          <p:nvPr>
            <p:ph idx="1"/>
          </p:nvPr>
        </p:nvSpPr>
        <p:spPr/>
        <p:txBody>
          <a:bodyPr/>
          <a:lstStyle/>
          <a:p>
            <a:r>
              <a:rPr lang="zh-CN" altLang="en-US" sz="2800" dirty="0"/>
              <a:t>不用</a:t>
            </a:r>
            <a:r>
              <a:rPr lang="en-US" altLang="zh-CN" sz="2800" dirty="0"/>
              <a:t>DELAY</a:t>
            </a:r>
            <a:r>
              <a:rPr lang="zh-CN" altLang="en-US" sz="2800" dirty="0"/>
              <a:t>的好处：由于不用</a:t>
            </a:r>
            <a:r>
              <a:rPr lang="en-US" altLang="zh-CN" sz="2800" dirty="0"/>
              <a:t>delay</a:t>
            </a:r>
            <a:r>
              <a:rPr lang="zh-CN" altLang="en-US" sz="2800" dirty="0"/>
              <a:t>，而是在主循环中用条件查询，判断我需要延时的那部分代码是否到时间运行，然后再决定是否进行，这样比延时更好的利用到单片机的资源，同时当这个部分没有到时间运行，系统还能决定让别的任务先运行。这个就是一个简单的任务调度器，当然复杂的就要追溯到操作系统了。</a:t>
            </a:r>
            <a:endParaRPr lang="en-US" altLang="zh-CN" sz="2800" dirty="0"/>
          </a:p>
          <a:p>
            <a:endParaRPr lang="zh-CN" altLang="en-US" dirty="0"/>
          </a:p>
        </p:txBody>
      </p:sp>
    </p:spTree>
    <p:extLst>
      <p:ext uri="{BB962C8B-B14F-4D97-AF65-F5344CB8AC3E}">
        <p14:creationId xmlns:p14="http://schemas.microsoft.com/office/powerpoint/2010/main" val="420976791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a:t>
            </a:r>
            <a:r>
              <a:rPr lang="zh-CN" altLang="en-US" dirty="0"/>
              <a:t>程序设计</a:t>
            </a:r>
            <a:r>
              <a:rPr lang="en-US" altLang="zh-CN" dirty="0"/>
              <a:t>——</a:t>
            </a:r>
            <a:r>
              <a:rPr lang="zh-CN" altLang="en-US" dirty="0"/>
              <a:t>不用</a:t>
            </a:r>
            <a:r>
              <a:rPr lang="en-US" altLang="zh-CN" dirty="0"/>
              <a:t>delay</a:t>
            </a:r>
            <a:r>
              <a:rPr lang="zh-CN" altLang="en-US" dirty="0"/>
              <a:t>的延时写法</a:t>
            </a:r>
            <a:endParaRPr lang="zh-CN" altLang="en-US" dirty="0"/>
          </a:p>
        </p:txBody>
      </p:sp>
      <p:sp>
        <p:nvSpPr>
          <p:cNvPr id="3" name="内容占位符 2"/>
          <p:cNvSpPr>
            <a:spLocks noGrp="1"/>
          </p:cNvSpPr>
          <p:nvPr>
            <p:ph idx="1"/>
          </p:nvPr>
        </p:nvSpPr>
        <p:spPr>
          <a:xfrm>
            <a:off x="685801" y="2142067"/>
            <a:ext cx="11506199" cy="3649133"/>
          </a:xfrm>
        </p:spPr>
        <p:txBody>
          <a:bodyPr>
            <a:normAutofit/>
          </a:bodyPr>
          <a:lstStyle/>
          <a:p>
            <a:r>
              <a:rPr lang="en-US" altLang="zh-CN" sz="3200" dirty="0"/>
              <a:t>1</a:t>
            </a:r>
            <a:r>
              <a:rPr lang="zh-CN" altLang="en-US" sz="3200" dirty="0"/>
              <a:t>、任务要求：不用</a:t>
            </a:r>
            <a:r>
              <a:rPr lang="en-US" altLang="zh-CN" sz="3200" dirty="0"/>
              <a:t>delay</a:t>
            </a:r>
            <a:r>
              <a:rPr lang="zh-CN" altLang="en-US" sz="3200" dirty="0"/>
              <a:t>函数实现一个</a:t>
            </a:r>
            <a:r>
              <a:rPr lang="en-US" altLang="zh-CN" sz="3200" dirty="0"/>
              <a:t>led</a:t>
            </a:r>
            <a:r>
              <a:rPr lang="zh-CN" altLang="en-US" sz="3200" dirty="0"/>
              <a:t>每</a:t>
            </a:r>
            <a:r>
              <a:rPr lang="en-US" altLang="zh-CN" sz="3200" dirty="0"/>
              <a:t>500ms</a:t>
            </a:r>
            <a:r>
              <a:rPr lang="zh-CN" altLang="en-US" sz="3200" dirty="0"/>
              <a:t>闪烁一次</a:t>
            </a:r>
          </a:p>
        </p:txBody>
      </p:sp>
    </p:spTree>
    <p:extLst>
      <p:ext uri="{BB962C8B-B14F-4D97-AF65-F5344CB8AC3E}">
        <p14:creationId xmlns:p14="http://schemas.microsoft.com/office/powerpoint/2010/main" val="358227281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a:t>
            </a:r>
            <a:r>
              <a:rPr lang="zh-CN" altLang="en-US" dirty="0"/>
              <a:t>程序设计</a:t>
            </a:r>
            <a:r>
              <a:rPr lang="en-US" altLang="zh-CN" dirty="0"/>
              <a:t>——</a:t>
            </a:r>
            <a:r>
              <a:rPr lang="zh-CN" altLang="en-US" dirty="0"/>
              <a:t>进阶：时间点方式实现多任务</a:t>
            </a:r>
            <a:endParaRPr lang="zh-CN" altLang="en-US" dirty="0"/>
          </a:p>
        </p:txBody>
      </p:sp>
      <p:sp>
        <p:nvSpPr>
          <p:cNvPr id="3" name="内容占位符 2"/>
          <p:cNvSpPr>
            <a:spLocks noGrp="1"/>
          </p:cNvSpPr>
          <p:nvPr>
            <p:ph idx="1"/>
          </p:nvPr>
        </p:nvSpPr>
        <p:spPr/>
        <p:txBody>
          <a:bodyPr>
            <a:normAutofit/>
          </a:bodyPr>
          <a:lstStyle/>
          <a:p>
            <a:r>
              <a:rPr lang="en-US" altLang="zh-CN" sz="3200" dirty="0"/>
              <a:t>1</a:t>
            </a:r>
            <a:r>
              <a:rPr lang="zh-CN" altLang="en-US" sz="3200" dirty="0"/>
              <a:t>、任务：设计程序能达到两个</a:t>
            </a:r>
            <a:r>
              <a:rPr lang="en-US" altLang="zh-CN" sz="3200" dirty="0"/>
              <a:t>led</a:t>
            </a:r>
            <a:r>
              <a:rPr lang="zh-CN" altLang="en-US" sz="3200" dirty="0"/>
              <a:t>分别以不同频率点亮，并且各自不会干扰各自，模拟这是两个任务来执行，实验中，</a:t>
            </a:r>
            <a:r>
              <a:rPr lang="en-US" altLang="zh-CN" sz="3200" dirty="0"/>
              <a:t>led1</a:t>
            </a:r>
            <a:r>
              <a:rPr lang="zh-CN" altLang="en-US" sz="3200" dirty="0"/>
              <a:t>每</a:t>
            </a:r>
            <a:r>
              <a:rPr lang="en-US" altLang="zh-CN" sz="3200" dirty="0"/>
              <a:t>500ms</a:t>
            </a:r>
            <a:r>
              <a:rPr lang="zh-CN" altLang="en-US" sz="3200" dirty="0"/>
              <a:t>亮一次，</a:t>
            </a:r>
            <a:r>
              <a:rPr lang="en-US" altLang="zh-CN" sz="3200" dirty="0"/>
              <a:t>led2</a:t>
            </a:r>
            <a:r>
              <a:rPr lang="zh-CN" altLang="en-US" sz="3200" dirty="0"/>
              <a:t>每</a:t>
            </a:r>
            <a:r>
              <a:rPr lang="en-US" altLang="zh-CN" sz="3200" dirty="0"/>
              <a:t>2000ms</a:t>
            </a:r>
            <a:r>
              <a:rPr lang="zh-CN" altLang="en-US" sz="3200" dirty="0"/>
              <a:t>亮一次</a:t>
            </a:r>
          </a:p>
        </p:txBody>
      </p:sp>
    </p:spTree>
    <p:extLst>
      <p:ext uri="{BB962C8B-B14F-4D97-AF65-F5344CB8AC3E}">
        <p14:creationId xmlns:p14="http://schemas.microsoft.com/office/powerpoint/2010/main" val="7606385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2410" y="0"/>
            <a:ext cx="10131425" cy="1456267"/>
          </a:xfrm>
        </p:spPr>
        <p:txBody>
          <a:bodyPr/>
          <a:lstStyle/>
          <a:p>
            <a:r>
              <a:rPr lang="en-US" altLang="zh-CN" dirty="0"/>
              <a:t>Arduino</a:t>
            </a:r>
            <a:r>
              <a:rPr lang="zh-CN" altLang="en-US" dirty="0"/>
              <a:t>程序设计</a:t>
            </a:r>
            <a:r>
              <a:rPr lang="en-US" altLang="zh-CN" dirty="0"/>
              <a:t>——</a:t>
            </a:r>
            <a:r>
              <a:rPr lang="zh-CN" altLang="en-US" dirty="0"/>
              <a:t>采用</a:t>
            </a:r>
            <a:r>
              <a:rPr lang="en-US" altLang="zh-CN" dirty="0"/>
              <a:t>MsTimer2</a:t>
            </a:r>
            <a:r>
              <a:rPr lang="zh-CN" altLang="en-US" dirty="0"/>
              <a:t>进行多任务</a:t>
            </a:r>
            <a:endParaRPr lang="zh-CN" altLang="en-US" dirty="0"/>
          </a:p>
        </p:txBody>
      </p:sp>
      <p:sp>
        <p:nvSpPr>
          <p:cNvPr id="3" name="内容占位符 2"/>
          <p:cNvSpPr>
            <a:spLocks noGrp="1"/>
          </p:cNvSpPr>
          <p:nvPr>
            <p:ph idx="1"/>
          </p:nvPr>
        </p:nvSpPr>
        <p:spPr>
          <a:xfrm>
            <a:off x="671733" y="1269870"/>
            <a:ext cx="10131425" cy="3649133"/>
          </a:xfrm>
        </p:spPr>
        <p:txBody>
          <a:bodyPr/>
          <a:lstStyle/>
          <a:p>
            <a:endParaRPr lang="en-US" altLang="zh-CN" sz="2800" dirty="0"/>
          </a:p>
          <a:p>
            <a:r>
              <a:rPr lang="en-US" altLang="zh-CN" sz="2800" dirty="0"/>
              <a:t>MsTimer2</a:t>
            </a:r>
            <a:r>
              <a:rPr lang="zh-CN" altLang="en-US" sz="2800" dirty="0"/>
              <a:t>库：</a:t>
            </a:r>
            <a:endParaRPr lang="en-US" altLang="zh-CN" sz="2800" dirty="0"/>
          </a:p>
          <a:p>
            <a:r>
              <a:rPr lang="zh-CN" altLang="en-US" sz="2800" dirty="0"/>
              <a:t>官方网址： </a:t>
            </a:r>
            <a:r>
              <a:rPr lang="en-US" altLang="zh-CN" sz="2800" dirty="0">
                <a:hlinkClick r:id="rId2"/>
              </a:rPr>
              <a:t>http://playground.arduino.cc/Main/MsTimer2</a:t>
            </a:r>
            <a:endParaRPr lang="en-US" altLang="zh-CN" sz="2800" dirty="0"/>
          </a:p>
          <a:p>
            <a:r>
              <a:rPr lang="zh-CN" altLang="en-US" sz="2800" dirty="0"/>
              <a:t>使用方法：</a:t>
            </a:r>
            <a:endParaRPr lang="en-US" altLang="zh-CN" sz="2800" dirty="0"/>
          </a:p>
          <a:p>
            <a:endParaRPr lang="en-US" altLang="zh-CN" dirty="0"/>
          </a:p>
          <a:p>
            <a:endParaRPr lang="en-US" altLang="zh-CN" dirty="0"/>
          </a:p>
          <a:p>
            <a:endParaRPr lang="en-US" altLang="zh-CN" dirty="0"/>
          </a:p>
          <a:p>
            <a:endParaRPr lang="en-US" altLang="zh-CN" dirty="0"/>
          </a:p>
          <a:p>
            <a:endParaRPr lang="zh-CN" altLang="en-US" dirty="0"/>
          </a:p>
        </p:txBody>
      </p:sp>
      <p:sp>
        <p:nvSpPr>
          <p:cNvPr id="5" name="Rectangle 2"/>
          <p:cNvSpPr>
            <a:spLocks noChangeArrowheads="1"/>
          </p:cNvSpPr>
          <p:nvPr/>
        </p:nvSpPr>
        <p:spPr bwMode="auto">
          <a:xfrm>
            <a:off x="385542" y="3966633"/>
            <a:ext cx="11644313" cy="21207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a:ln>
                  <a:noFill/>
                </a:ln>
                <a:solidFill>
                  <a:srgbClr val="E67E22"/>
                </a:solidFill>
                <a:effectLst/>
                <a:latin typeface="Arial" panose="020B0604020202020204" pitchFamily="34" charset="0"/>
                <a:ea typeface="TyponineSans Regular 18"/>
              </a:rPr>
              <a:t>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4F4E4E"/>
                </a:solidFill>
                <a:effectLst/>
                <a:latin typeface="Arial" panose="020B0604020202020204" pitchFamily="34" charset="0"/>
                <a:ea typeface="TyponineSans Text 16"/>
              </a:rPr>
              <a:t>MsTimer2::set(unsigned long ms, void (*f)())</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4F4E4E"/>
                </a:solidFill>
                <a:effectLst/>
                <a:latin typeface="Arial" panose="020B0604020202020204" pitchFamily="34" charset="0"/>
                <a:ea typeface="TyponineSans Text 16"/>
              </a:rPr>
              <a:t>MsTimer2::start()</a:t>
            </a:r>
            <a:r>
              <a:rPr lang="zh-CN" altLang="en-US" sz="2400" dirty="0">
                <a:solidFill>
                  <a:srgbClr val="4F4E4E"/>
                </a:solidFill>
                <a:latin typeface="Arial" panose="020B0604020202020204" pitchFamily="34" charset="0"/>
                <a:ea typeface="TyponineSans Text 16"/>
              </a:rPr>
              <a:t>； </a:t>
            </a:r>
            <a:r>
              <a:rPr lang="en-US" altLang="zh-CN" sz="2400" dirty="0">
                <a:solidFill>
                  <a:srgbClr val="4F4E4E"/>
                </a:solidFill>
                <a:latin typeface="Arial" panose="020B0604020202020204" pitchFamily="34" charset="0"/>
                <a:ea typeface="TyponineSans Text 16"/>
              </a:rPr>
              <a:t>//</a:t>
            </a:r>
            <a:r>
              <a:rPr kumimoji="0" lang="zh-CN" altLang="zh-CN" sz="2400" b="0" i="0" u="none" strike="noStrike" cap="none" normalizeH="0" baseline="0" dirty="0">
                <a:ln>
                  <a:noFill/>
                </a:ln>
                <a:solidFill>
                  <a:srgbClr val="4F4E4E"/>
                </a:solidFill>
                <a:effectLst/>
                <a:latin typeface="Arial" panose="020B0604020202020204" pitchFamily="34" charset="0"/>
                <a:ea typeface="TyponineSans Regular 18"/>
              </a:rPr>
              <a:t>enables the interrupt.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4F4E4E"/>
                </a:solidFill>
                <a:effectLst/>
                <a:latin typeface="Arial" panose="020B0604020202020204" pitchFamily="34" charset="0"/>
                <a:ea typeface="TyponineSans Text 16"/>
              </a:rPr>
              <a:t>MsTimer2::stop()</a:t>
            </a:r>
            <a:r>
              <a:rPr kumimoji="0" lang="en-US" altLang="zh-CN" sz="2400" b="0" i="0" u="none" strike="noStrike" cap="none" normalizeH="0" baseline="0" dirty="0">
                <a:ln>
                  <a:noFill/>
                </a:ln>
                <a:solidFill>
                  <a:srgbClr val="4F4E4E"/>
                </a:solidFill>
                <a:effectLst/>
                <a:latin typeface="Arial" panose="020B0604020202020204" pitchFamily="34" charset="0"/>
                <a:ea typeface="TyponineSans Text 16"/>
              </a:rPr>
              <a:t>;</a:t>
            </a:r>
            <a:r>
              <a:rPr kumimoji="0" lang="en-US" altLang="zh-CN" sz="2400" b="0" i="0" u="none" strike="noStrike" cap="none" normalizeH="0" dirty="0">
                <a:ln>
                  <a:noFill/>
                </a:ln>
                <a:solidFill>
                  <a:srgbClr val="4F4E4E"/>
                </a:solidFill>
                <a:effectLst/>
                <a:latin typeface="Arial" panose="020B0604020202020204" pitchFamily="34" charset="0"/>
                <a:ea typeface="TyponineSans Text 16"/>
              </a:rPr>
              <a:t> //</a:t>
            </a:r>
            <a:r>
              <a:rPr kumimoji="0" lang="zh-CN" altLang="zh-CN" sz="2400" b="0" i="0" u="none" strike="noStrike" cap="none" normalizeH="0" baseline="0" dirty="0">
                <a:ln>
                  <a:noFill/>
                </a:ln>
                <a:solidFill>
                  <a:srgbClr val="4F4E4E"/>
                </a:solidFill>
                <a:effectLst/>
                <a:latin typeface="Arial" panose="020B0604020202020204" pitchFamily="34" charset="0"/>
                <a:ea typeface="TyponineSans Regular 18"/>
              </a:rPr>
              <a:t>disables the interrupt.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05463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a:t>
            </a:r>
            <a:r>
              <a:rPr lang="zh-CN" altLang="en-US" dirty="0"/>
              <a:t>程序设计</a:t>
            </a:r>
            <a:r>
              <a:rPr lang="en-US" altLang="zh-CN" dirty="0"/>
              <a:t>——</a:t>
            </a:r>
            <a:r>
              <a:rPr lang="zh-CN" altLang="en-US" dirty="0"/>
              <a:t>采用</a:t>
            </a:r>
            <a:r>
              <a:rPr lang="en-US" altLang="zh-CN" dirty="0"/>
              <a:t>MsTimer2</a:t>
            </a:r>
            <a:r>
              <a:rPr lang="zh-CN" altLang="en-US" dirty="0"/>
              <a:t>进行多任务</a:t>
            </a:r>
            <a:endParaRPr lang="zh-CN" altLang="en-US" dirty="0"/>
          </a:p>
        </p:txBody>
      </p:sp>
      <p:sp>
        <p:nvSpPr>
          <p:cNvPr id="3" name="内容占位符 2"/>
          <p:cNvSpPr>
            <a:spLocks noGrp="1"/>
          </p:cNvSpPr>
          <p:nvPr>
            <p:ph idx="1"/>
          </p:nvPr>
        </p:nvSpPr>
        <p:spPr/>
        <p:txBody>
          <a:bodyPr>
            <a:normAutofit/>
          </a:bodyPr>
          <a:lstStyle/>
          <a:p>
            <a:r>
              <a:rPr lang="zh-CN" altLang="en-US" sz="3200" dirty="0"/>
              <a:t>实验：采用</a:t>
            </a:r>
            <a:r>
              <a:rPr lang="en-US" altLang="zh-CN" sz="3200" dirty="0"/>
              <a:t>MsTimer2</a:t>
            </a:r>
            <a:r>
              <a:rPr lang="zh-CN" altLang="en-US" sz="3200" dirty="0"/>
              <a:t>库达到刚才采用时间点状态的显示效果</a:t>
            </a:r>
          </a:p>
        </p:txBody>
      </p:sp>
    </p:spTree>
    <p:extLst>
      <p:ext uri="{BB962C8B-B14F-4D97-AF65-F5344CB8AC3E}">
        <p14:creationId xmlns:p14="http://schemas.microsoft.com/office/powerpoint/2010/main" val="413848103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a:t>
            </a:r>
            <a:r>
              <a:rPr lang="zh-CN" altLang="en-US" dirty="0"/>
              <a:t>程序设计</a:t>
            </a:r>
            <a:r>
              <a:rPr lang="en-US" altLang="zh-CN" dirty="0"/>
              <a:t>——</a:t>
            </a:r>
            <a:r>
              <a:rPr lang="zh-CN" altLang="en-US" dirty="0"/>
              <a:t>高阶：多状态的任务调度</a:t>
            </a:r>
            <a:endParaRPr lang="zh-CN" altLang="en-US" dirty="0"/>
          </a:p>
        </p:txBody>
      </p:sp>
      <p:sp>
        <p:nvSpPr>
          <p:cNvPr id="3" name="内容占位符 2"/>
          <p:cNvSpPr>
            <a:spLocks noGrp="1"/>
          </p:cNvSpPr>
          <p:nvPr>
            <p:ph idx="1"/>
          </p:nvPr>
        </p:nvSpPr>
        <p:spPr/>
        <p:txBody>
          <a:bodyPr>
            <a:normAutofit/>
          </a:bodyPr>
          <a:lstStyle/>
          <a:p>
            <a:pPr algn="ctr"/>
            <a:r>
              <a:rPr lang="zh-CN" altLang="en-US" sz="3600" dirty="0"/>
              <a:t>要求：</a:t>
            </a:r>
            <a:r>
              <a:rPr lang="en-US" altLang="zh-CN" sz="3600" dirty="0"/>
              <a:t>1</a:t>
            </a:r>
            <a:r>
              <a:rPr lang="zh-CN" altLang="en-US" sz="3600" dirty="0"/>
              <a:t>、实现两个</a:t>
            </a:r>
            <a:r>
              <a:rPr lang="en-US" altLang="zh-CN" sz="3600" dirty="0"/>
              <a:t>led</a:t>
            </a:r>
            <a:r>
              <a:rPr lang="zh-CN" altLang="en-US" sz="3600" dirty="0"/>
              <a:t>有呼吸效果，并且两个</a:t>
            </a:r>
            <a:r>
              <a:rPr lang="en-US" altLang="zh-CN" sz="3600" dirty="0"/>
              <a:t>led</a:t>
            </a:r>
            <a:r>
              <a:rPr lang="zh-CN" altLang="en-US" sz="3600" dirty="0"/>
              <a:t>的呼吸频率不相同</a:t>
            </a:r>
          </a:p>
        </p:txBody>
      </p:sp>
    </p:spTree>
    <p:extLst>
      <p:ext uri="{BB962C8B-B14F-4D97-AF65-F5344CB8AC3E}">
        <p14:creationId xmlns:p14="http://schemas.microsoft.com/office/powerpoint/2010/main" val="40718898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a:t>
            </a:r>
            <a:r>
              <a:rPr lang="zh-CN" altLang="en-US" dirty="0"/>
              <a:t>程序设计</a:t>
            </a:r>
            <a:r>
              <a:rPr lang="en-US" altLang="zh-CN" dirty="0"/>
              <a:t>——</a:t>
            </a:r>
            <a:r>
              <a:rPr lang="zh-CN" altLang="en-US" dirty="0"/>
              <a:t>高阶：多状态的任务调度</a:t>
            </a:r>
            <a:endParaRPr lang="zh-CN" altLang="en-US" dirty="0"/>
          </a:p>
        </p:txBody>
      </p:sp>
      <p:sp>
        <p:nvSpPr>
          <p:cNvPr id="3" name="内容占位符 2"/>
          <p:cNvSpPr>
            <a:spLocks noGrp="1"/>
          </p:cNvSpPr>
          <p:nvPr>
            <p:ph idx="1"/>
          </p:nvPr>
        </p:nvSpPr>
        <p:spPr>
          <a:xfrm>
            <a:off x="685801" y="2142067"/>
            <a:ext cx="10863774" cy="4413478"/>
          </a:xfrm>
        </p:spPr>
        <p:txBody>
          <a:bodyPr>
            <a:normAutofit/>
          </a:bodyPr>
          <a:lstStyle/>
          <a:p>
            <a:r>
              <a:rPr lang="zh-CN" altLang="en-US" sz="3200" dirty="0"/>
              <a:t>任务分析：</a:t>
            </a:r>
            <a:endParaRPr lang="en-US" altLang="zh-CN" sz="3200" dirty="0"/>
          </a:p>
          <a:p>
            <a:pPr marL="0" indent="0">
              <a:buNone/>
            </a:pPr>
            <a:r>
              <a:rPr lang="en-US" altLang="zh-CN" sz="3200" dirty="0"/>
              <a:t>	1</a:t>
            </a:r>
            <a:r>
              <a:rPr lang="zh-CN" altLang="en-US" sz="3200" dirty="0"/>
              <a:t>、我们上课开头讲的呼吸灯代码都是一个完整的流程，必须一个完整的流程结束才能实现呼吸效果的。</a:t>
            </a:r>
            <a:endParaRPr lang="en-US" altLang="zh-CN" sz="3200" dirty="0"/>
          </a:p>
          <a:p>
            <a:pPr marL="0" indent="0">
              <a:buNone/>
            </a:pPr>
            <a:r>
              <a:rPr lang="en-US" altLang="zh-CN" sz="3200" dirty="0"/>
              <a:t>	2</a:t>
            </a:r>
            <a:r>
              <a:rPr lang="zh-CN" altLang="en-US" sz="3200" dirty="0"/>
              <a:t>、我们需要分析呼吸灯的流程所需要用到的变量、时间点的关系</a:t>
            </a:r>
            <a:endParaRPr lang="en-US" altLang="zh-CN" sz="3200" dirty="0"/>
          </a:p>
          <a:p>
            <a:pPr marL="0" indent="0">
              <a:buNone/>
            </a:pPr>
            <a:r>
              <a:rPr lang="en-US" altLang="zh-CN" sz="3200" dirty="0"/>
              <a:t>	3</a:t>
            </a:r>
            <a:r>
              <a:rPr lang="zh-CN" altLang="en-US" sz="3200" dirty="0"/>
              <a:t>、通过分析的变量与时间点进行代码编写</a:t>
            </a:r>
          </a:p>
        </p:txBody>
      </p:sp>
    </p:spTree>
    <p:extLst>
      <p:ext uri="{BB962C8B-B14F-4D97-AF65-F5344CB8AC3E}">
        <p14:creationId xmlns:p14="http://schemas.microsoft.com/office/powerpoint/2010/main" val="170556524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a:t>
            </a:r>
            <a:r>
              <a:rPr lang="zh-CN" altLang="en-US" dirty="0"/>
              <a:t>程序设计</a:t>
            </a:r>
            <a:r>
              <a:rPr lang="en-US" altLang="zh-CN" dirty="0"/>
              <a:t>——</a:t>
            </a:r>
            <a:r>
              <a:rPr lang="zh-CN" altLang="en-US" dirty="0"/>
              <a:t>高阶：多状态的任务调度</a:t>
            </a:r>
            <a:endParaRPr lang="zh-CN" altLang="en-US" dirty="0"/>
          </a:p>
        </p:txBody>
      </p:sp>
      <p:sp>
        <p:nvSpPr>
          <p:cNvPr id="3" name="内容占位符 2"/>
          <p:cNvSpPr>
            <a:spLocks noGrp="1"/>
          </p:cNvSpPr>
          <p:nvPr>
            <p:ph idx="1"/>
          </p:nvPr>
        </p:nvSpPr>
        <p:spPr/>
        <p:txBody>
          <a:bodyPr>
            <a:normAutofit/>
          </a:bodyPr>
          <a:lstStyle/>
          <a:p>
            <a:r>
              <a:rPr lang="zh-CN" altLang="en-US" sz="3200" dirty="0"/>
              <a:t>由于这个步骤太复杂，太长不说了，直接分析代码</a:t>
            </a:r>
          </a:p>
        </p:txBody>
      </p:sp>
    </p:spTree>
    <p:extLst>
      <p:ext uri="{BB962C8B-B14F-4D97-AF65-F5344CB8AC3E}">
        <p14:creationId xmlns:p14="http://schemas.microsoft.com/office/powerpoint/2010/main" val="37637378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43" y="0"/>
            <a:ext cx="10363200" cy="1083212"/>
          </a:xfrm>
        </p:spPr>
        <p:txBody>
          <a:bodyPr/>
          <a:lstStyle/>
          <a:p>
            <a:r>
              <a:rPr lang="zh-CN" altLang="en-US" dirty="0">
                <a:latin typeface="等线 Light" panose="02010600030101010101" pitchFamily="2" charset="-122"/>
                <a:ea typeface="等线 Light" panose="02010600030101010101" pitchFamily="2" charset="-122"/>
              </a:rPr>
              <a:t>内容摘要：</a:t>
            </a:r>
          </a:p>
        </p:txBody>
      </p:sp>
      <p:sp>
        <p:nvSpPr>
          <p:cNvPr id="3" name="内容占位符 2"/>
          <p:cNvSpPr>
            <a:spLocks noGrp="1"/>
          </p:cNvSpPr>
          <p:nvPr>
            <p:ph idx="1"/>
          </p:nvPr>
        </p:nvSpPr>
        <p:spPr>
          <a:xfrm>
            <a:off x="745586" y="844062"/>
            <a:ext cx="11127545" cy="5613009"/>
          </a:xfrm>
        </p:spPr>
        <p:txBody>
          <a:bodyPr>
            <a:normAutofit/>
          </a:bodyPr>
          <a:lstStyle/>
          <a:p>
            <a:pPr marL="0" indent="0">
              <a:buNone/>
            </a:pPr>
            <a:r>
              <a:rPr lang="en-US" altLang="zh-CN" sz="2800" dirty="0"/>
              <a:t>1</a:t>
            </a:r>
            <a:r>
              <a:rPr lang="zh-CN" altLang="en-US" sz="2800" dirty="0"/>
              <a:t>、继续上节课的</a:t>
            </a:r>
            <a:r>
              <a:rPr lang="en-US" altLang="zh-CN" sz="2800" dirty="0"/>
              <a:t>PWM</a:t>
            </a:r>
            <a:r>
              <a:rPr lang="zh-CN" altLang="en-US" sz="2800" dirty="0"/>
              <a:t>讲解（包括调节频率和占空比）</a:t>
            </a:r>
            <a:endParaRPr lang="en-US" altLang="zh-CN" sz="2800" dirty="0"/>
          </a:p>
          <a:p>
            <a:pPr marL="0" indent="0">
              <a:buNone/>
            </a:pPr>
            <a:r>
              <a:rPr lang="en-US" altLang="zh-CN" sz="2800" dirty="0"/>
              <a:t>	</a:t>
            </a:r>
            <a:r>
              <a:rPr lang="zh-CN" altLang="en-US" sz="2800" dirty="0"/>
              <a:t>任务：做出一个基于</a:t>
            </a:r>
            <a:r>
              <a:rPr lang="en-US" altLang="zh-CN" sz="2800" dirty="0"/>
              <a:t>PWM</a:t>
            </a:r>
            <a:r>
              <a:rPr lang="zh-CN" altLang="en-US" sz="2800" dirty="0"/>
              <a:t>的呼吸灯（由最暗到最亮然后再由最亮到最暗）</a:t>
            </a:r>
            <a:endParaRPr lang="en-US" altLang="zh-CN" sz="2800" dirty="0"/>
          </a:p>
          <a:p>
            <a:pPr marL="0" indent="0">
              <a:buNone/>
            </a:pPr>
            <a:r>
              <a:rPr lang="en-US" altLang="zh-CN" sz="2800" dirty="0"/>
              <a:t>2</a:t>
            </a:r>
            <a:r>
              <a:rPr lang="zh-CN" altLang="en-US" sz="2800" dirty="0"/>
              <a:t>、</a:t>
            </a:r>
            <a:r>
              <a:rPr lang="en-US" altLang="zh-CN" sz="2800" dirty="0"/>
              <a:t>Arduino</a:t>
            </a:r>
            <a:r>
              <a:rPr lang="zh-CN" altLang="en-US" sz="2800" dirty="0"/>
              <a:t>程序设计</a:t>
            </a:r>
            <a:r>
              <a:rPr lang="en-US" altLang="zh-CN" sz="2800" dirty="0"/>
              <a:t>:</a:t>
            </a:r>
          </a:p>
          <a:p>
            <a:pPr marL="0" indent="0">
              <a:buNone/>
            </a:pPr>
            <a:r>
              <a:rPr lang="en-US" altLang="zh-CN" sz="2800" dirty="0"/>
              <a:t>	1</a:t>
            </a:r>
            <a:r>
              <a:rPr lang="zh-CN" altLang="en-US" sz="2800" dirty="0"/>
              <a:t>、不用</a:t>
            </a:r>
            <a:r>
              <a:rPr lang="en-US" altLang="zh-CN" sz="2800" dirty="0"/>
              <a:t>delay</a:t>
            </a:r>
            <a:r>
              <a:rPr lang="zh-CN" altLang="en-US" sz="2800" dirty="0"/>
              <a:t>实现延时</a:t>
            </a:r>
            <a:endParaRPr lang="en-US" altLang="zh-CN" sz="2800" dirty="0"/>
          </a:p>
          <a:p>
            <a:pPr marL="0" indent="0">
              <a:buNone/>
            </a:pPr>
            <a:r>
              <a:rPr lang="en-US" altLang="zh-CN" sz="2800" dirty="0"/>
              <a:t>	2</a:t>
            </a:r>
            <a:r>
              <a:rPr lang="zh-CN" altLang="en-US" sz="2800" dirty="0"/>
              <a:t>、不用</a:t>
            </a:r>
            <a:r>
              <a:rPr lang="en-US" altLang="zh-CN" sz="2800" dirty="0"/>
              <a:t>delay</a:t>
            </a:r>
            <a:r>
              <a:rPr lang="zh-CN" altLang="en-US" sz="2800" dirty="0"/>
              <a:t>实现延时并且实现多任务（两个</a:t>
            </a:r>
            <a:r>
              <a:rPr lang="en-US" altLang="zh-CN" sz="2800" dirty="0"/>
              <a:t>LED</a:t>
            </a:r>
            <a:r>
              <a:rPr lang="zh-CN" altLang="en-US" sz="2800" dirty="0"/>
              <a:t>分别闪亮，一个</a:t>
            </a:r>
            <a:r>
              <a:rPr lang="en-US" altLang="zh-CN" sz="2800" dirty="0"/>
              <a:t>1s</a:t>
            </a:r>
            <a:r>
              <a:rPr lang="zh-CN" altLang="en-US" sz="2800" dirty="0"/>
              <a:t>闪一次，一个</a:t>
            </a:r>
            <a:r>
              <a:rPr lang="en-US" altLang="zh-CN" sz="2800" dirty="0"/>
              <a:t>0.5</a:t>
            </a:r>
            <a:r>
              <a:rPr lang="zh-CN" altLang="en-US" sz="2800" dirty="0"/>
              <a:t>闪一次）</a:t>
            </a:r>
            <a:endParaRPr lang="en-US" altLang="zh-CN" sz="2800" dirty="0"/>
          </a:p>
          <a:p>
            <a:pPr marL="0" indent="0">
              <a:buNone/>
            </a:pPr>
            <a:r>
              <a:rPr lang="en-US" altLang="zh-CN" sz="2800" dirty="0"/>
              <a:t>	3</a:t>
            </a:r>
            <a:r>
              <a:rPr lang="zh-CN" altLang="en-US" sz="2800" dirty="0"/>
              <a:t>、采用定时器</a:t>
            </a:r>
            <a:r>
              <a:rPr lang="en-US" altLang="zh-CN" sz="2800" dirty="0"/>
              <a:t>MsTimer2</a:t>
            </a:r>
            <a:r>
              <a:rPr lang="zh-CN" altLang="en-US" sz="2800" dirty="0"/>
              <a:t>库作为节拍进行多任务（可以做到两个</a:t>
            </a:r>
            <a:r>
              <a:rPr lang="en-US" altLang="zh-CN" sz="2800" dirty="0"/>
              <a:t>Loop</a:t>
            </a:r>
            <a:r>
              <a:rPr lang="zh-CN" altLang="en-US" sz="2800" dirty="0"/>
              <a:t>同时运行并且调度）</a:t>
            </a:r>
            <a:endParaRPr lang="en-US" altLang="zh-CN" sz="2800" dirty="0"/>
          </a:p>
          <a:p>
            <a:pPr marL="0" indent="0">
              <a:buNone/>
            </a:pPr>
            <a:r>
              <a:rPr lang="en-US" altLang="zh-CN" sz="2800" dirty="0"/>
              <a:t>	4</a:t>
            </a:r>
            <a:r>
              <a:rPr lang="zh-CN" altLang="en-US" sz="2800" dirty="0"/>
              <a:t>、采用任务调度的思想实现分别两个呼吸</a:t>
            </a:r>
            <a:r>
              <a:rPr lang="en-US" altLang="zh-CN" sz="2800" dirty="0"/>
              <a:t>LED</a:t>
            </a:r>
            <a:r>
              <a:rPr lang="zh-CN" altLang="en-US" sz="2800" dirty="0"/>
              <a:t>不同频率不同速度的进行呼吸</a:t>
            </a:r>
            <a:endParaRPr lang="en-US" altLang="zh-CN" sz="2800" dirty="0"/>
          </a:p>
        </p:txBody>
      </p:sp>
    </p:spTree>
    <p:extLst>
      <p:ext uri="{BB962C8B-B14F-4D97-AF65-F5344CB8AC3E}">
        <p14:creationId xmlns:p14="http://schemas.microsoft.com/office/powerpoint/2010/main" val="341503301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heel(1)">
                                      <p:cBhvr>
                                        <p:cTn id="30" dur="2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0"/>
            <a:ext cx="10131425" cy="1456267"/>
          </a:xfrm>
        </p:spPr>
        <p:txBody>
          <a:bodyPr/>
          <a:lstStyle/>
          <a:p>
            <a:r>
              <a:rPr lang="en-US" altLang="zh-CN" dirty="0"/>
              <a:t>PWM</a:t>
            </a:r>
            <a:endParaRPr lang="zh-CN" altLang="en-US" dirty="0"/>
          </a:p>
        </p:txBody>
      </p:sp>
      <p:sp>
        <p:nvSpPr>
          <p:cNvPr id="3" name="内容占位符 2"/>
          <p:cNvSpPr>
            <a:spLocks noGrp="1"/>
          </p:cNvSpPr>
          <p:nvPr>
            <p:ph idx="1"/>
          </p:nvPr>
        </p:nvSpPr>
        <p:spPr>
          <a:xfrm>
            <a:off x="685801" y="1776307"/>
            <a:ext cx="10131425" cy="3649133"/>
          </a:xfrm>
        </p:spPr>
        <p:txBody>
          <a:bodyPr>
            <a:noAutofit/>
          </a:bodyPr>
          <a:lstStyle/>
          <a:p>
            <a:r>
              <a:rPr lang="en-US" altLang="zh-CN" sz="2800" dirty="0"/>
              <a:t>PWM</a:t>
            </a:r>
            <a:r>
              <a:rPr lang="zh-CN" altLang="en-US" sz="2800" dirty="0"/>
              <a:t>是一种对模拟信号电平进行数字编码的方法。方波的占空比被调制用来对一个具体模拟信号的电平进行编码。</a:t>
            </a:r>
            <a:r>
              <a:rPr lang="en-US" altLang="zh-CN" sz="2800" dirty="0"/>
              <a:t>PWM</a:t>
            </a:r>
            <a:r>
              <a:rPr lang="zh-CN" altLang="en-US" sz="2800" dirty="0"/>
              <a:t>信号仍然是数字的，因为在给定的任何时刻，满幅值的直流供电要么完全有（</a:t>
            </a:r>
            <a:r>
              <a:rPr lang="en-US" altLang="zh-CN" sz="2800" dirty="0"/>
              <a:t>ON</a:t>
            </a:r>
            <a:r>
              <a:rPr lang="zh-CN" altLang="en-US" sz="2800" dirty="0"/>
              <a:t>），要么完全无（</a:t>
            </a:r>
            <a:r>
              <a:rPr lang="en-US" altLang="zh-CN" sz="2800" dirty="0"/>
              <a:t>OFF</a:t>
            </a:r>
            <a:r>
              <a:rPr lang="zh-CN" altLang="en-US" sz="2800" dirty="0"/>
              <a:t>）。电压或电流源是以一种通（</a:t>
            </a:r>
            <a:r>
              <a:rPr lang="en-US" altLang="zh-CN" sz="2800" dirty="0"/>
              <a:t>ON</a:t>
            </a:r>
            <a:r>
              <a:rPr lang="zh-CN" altLang="en-US" sz="2800" dirty="0"/>
              <a:t>）或断（</a:t>
            </a:r>
            <a:r>
              <a:rPr lang="en-US" altLang="zh-CN" sz="2800" dirty="0"/>
              <a:t>OFF</a:t>
            </a:r>
            <a:r>
              <a:rPr lang="zh-CN" altLang="en-US" sz="2800" dirty="0"/>
              <a:t>）的重复脉冲序列被加到模拟负载上去的。通的时候即是直流供电被加到负载上的时候，断的时候即是供电被断开的时候。几乎大多数模拟值都可以使用</a:t>
            </a:r>
            <a:r>
              <a:rPr lang="en-US" altLang="zh-CN" sz="2800" dirty="0"/>
              <a:t>PWM</a:t>
            </a:r>
            <a:r>
              <a:rPr lang="zh-CN" altLang="en-US" sz="2800" dirty="0"/>
              <a:t>进行编码。</a:t>
            </a:r>
            <a:endParaRPr lang="en-US" altLang="zh-CN" sz="2800" dirty="0"/>
          </a:p>
          <a:p>
            <a:r>
              <a:rPr lang="zh-CN" altLang="en-US" sz="2800" dirty="0"/>
              <a:t>脉宽调制（</a:t>
            </a:r>
            <a:r>
              <a:rPr lang="en-US" altLang="zh-CN" sz="2800" dirty="0"/>
              <a:t>PWM</a:t>
            </a:r>
            <a:r>
              <a:rPr lang="zh-CN" altLang="en-US" sz="2800" dirty="0"/>
              <a:t>，</a:t>
            </a:r>
            <a:r>
              <a:rPr lang="en-US" altLang="zh-CN" sz="2800" dirty="0"/>
              <a:t>Pulse Width Modulation</a:t>
            </a:r>
            <a:r>
              <a:rPr lang="zh-CN" altLang="en-US" sz="2800" dirty="0"/>
              <a:t>）是利用微处理器的数字输出来对模拟电路进行控制的一种非常有效的技术，广泛应用在从测量、通信到功率控制与变换的许多领域中。</a:t>
            </a:r>
            <a:endParaRPr lang="zh-CN" altLang="en-US" sz="4000" dirty="0"/>
          </a:p>
        </p:txBody>
      </p:sp>
    </p:spTree>
    <p:extLst>
      <p:ext uri="{BB962C8B-B14F-4D97-AF65-F5344CB8AC3E}">
        <p14:creationId xmlns:p14="http://schemas.microsoft.com/office/powerpoint/2010/main" val="144248476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274" y="0"/>
            <a:ext cx="10131425" cy="1456267"/>
          </a:xfrm>
        </p:spPr>
        <p:txBody>
          <a:bodyPr/>
          <a:lstStyle/>
          <a:p>
            <a:r>
              <a:rPr lang="en-US" altLang="zh-CN" dirty="0"/>
              <a:t>PWM</a:t>
            </a:r>
            <a:r>
              <a:rPr lang="zh-CN" altLang="en-US" dirty="0"/>
              <a:t>的占空比（调节</a:t>
            </a:r>
            <a:r>
              <a:rPr lang="en-US" altLang="zh-CN" dirty="0"/>
              <a:t>LED</a:t>
            </a:r>
            <a:r>
              <a:rPr lang="zh-CN" altLang="en-US" dirty="0"/>
              <a:t>的亮度的关键）</a:t>
            </a:r>
          </a:p>
        </p:txBody>
      </p:sp>
      <p:pic>
        <p:nvPicPr>
          <p:cNvPr id="4" name="内容占位符 3"/>
          <p:cNvPicPr>
            <a:picLocks noGrp="1" noChangeAspect="1"/>
          </p:cNvPicPr>
          <p:nvPr>
            <p:ph idx="1"/>
          </p:nvPr>
        </p:nvPicPr>
        <p:blipFill>
          <a:blip r:embed="rId2"/>
          <a:stretch>
            <a:fillRect/>
          </a:stretch>
        </p:blipFill>
        <p:spPr>
          <a:xfrm>
            <a:off x="4369364" y="1826715"/>
            <a:ext cx="7697896" cy="4437049"/>
          </a:xfrm>
          <a:prstGeom prst="rect">
            <a:avLst/>
          </a:prstGeom>
        </p:spPr>
      </p:pic>
      <p:sp>
        <p:nvSpPr>
          <p:cNvPr id="5" name="文本框 4"/>
          <p:cNvSpPr txBox="1"/>
          <p:nvPr/>
        </p:nvSpPr>
        <p:spPr>
          <a:xfrm>
            <a:off x="112542" y="983696"/>
            <a:ext cx="4149969" cy="5632311"/>
          </a:xfrm>
          <a:prstGeom prst="rect">
            <a:avLst/>
          </a:prstGeom>
          <a:noFill/>
        </p:spPr>
        <p:txBody>
          <a:bodyPr wrap="square" rtlCol="0">
            <a:spAutoFit/>
          </a:bodyPr>
          <a:lstStyle/>
          <a:p>
            <a:pPr>
              <a:lnSpc>
                <a:spcPct val="150000"/>
              </a:lnSpc>
            </a:pPr>
            <a:r>
              <a:rPr lang="zh-CN" altLang="en-US" sz="2400" dirty="0"/>
              <a:t>做个假设，如果我是给</a:t>
            </a:r>
            <a:r>
              <a:rPr lang="en-US" altLang="zh-CN" sz="2400" dirty="0"/>
              <a:t>LED</a:t>
            </a:r>
            <a:r>
              <a:rPr lang="zh-CN" altLang="en-US" sz="2400" dirty="0"/>
              <a:t>供电</a:t>
            </a:r>
            <a:r>
              <a:rPr lang="en-US" altLang="zh-CN" sz="2400" dirty="0"/>
              <a:t>5V</a:t>
            </a:r>
            <a:r>
              <a:rPr lang="zh-CN" altLang="en-US" sz="2400" dirty="0"/>
              <a:t>，我的设备的最大输出是</a:t>
            </a:r>
            <a:r>
              <a:rPr lang="en-US" altLang="zh-CN" sz="2400" dirty="0"/>
              <a:t>5V</a:t>
            </a:r>
            <a:r>
              <a:rPr lang="zh-CN" altLang="en-US" sz="2400" dirty="0"/>
              <a:t>，那</a:t>
            </a:r>
            <a:r>
              <a:rPr lang="en-US" altLang="zh-CN" sz="2400" dirty="0"/>
              <a:t>LED</a:t>
            </a:r>
            <a:r>
              <a:rPr lang="zh-CN" altLang="en-US" sz="2400" dirty="0"/>
              <a:t>接受到</a:t>
            </a:r>
            <a:r>
              <a:rPr lang="en-US" altLang="zh-CN" sz="2400" dirty="0"/>
              <a:t>5V</a:t>
            </a:r>
            <a:r>
              <a:rPr lang="zh-CN" altLang="en-US" sz="2400" dirty="0"/>
              <a:t>是我的设备无时无刻都在给</a:t>
            </a:r>
            <a:r>
              <a:rPr lang="en-US" altLang="zh-CN" sz="2400" dirty="0"/>
              <a:t>LED</a:t>
            </a:r>
            <a:r>
              <a:rPr lang="zh-CN" altLang="en-US" sz="2400" dirty="0"/>
              <a:t>输出，可是我的</a:t>
            </a:r>
            <a:r>
              <a:rPr lang="en-US" altLang="zh-CN" sz="2400" dirty="0"/>
              <a:t>LED</a:t>
            </a:r>
            <a:r>
              <a:rPr lang="zh-CN" altLang="en-US" sz="2400" dirty="0"/>
              <a:t>想要</a:t>
            </a:r>
            <a:r>
              <a:rPr lang="en-US" altLang="zh-CN" sz="2400" dirty="0"/>
              <a:t>2.5V</a:t>
            </a:r>
            <a:r>
              <a:rPr lang="zh-CN" altLang="en-US" sz="2400" dirty="0"/>
              <a:t>的电压，那我就可以一半时间给</a:t>
            </a:r>
            <a:r>
              <a:rPr lang="en-US" altLang="zh-CN" sz="2400" dirty="0"/>
              <a:t>LED</a:t>
            </a:r>
            <a:r>
              <a:rPr lang="zh-CN" altLang="en-US" sz="2400" dirty="0"/>
              <a:t>供电</a:t>
            </a:r>
            <a:r>
              <a:rPr lang="en-US" altLang="zh-CN" sz="2400" dirty="0"/>
              <a:t>5V</a:t>
            </a:r>
            <a:r>
              <a:rPr lang="zh-CN" altLang="en-US" sz="2400" dirty="0"/>
              <a:t>，一半时间给</a:t>
            </a:r>
            <a:r>
              <a:rPr lang="en-US" altLang="zh-CN" sz="2400" dirty="0"/>
              <a:t>LED</a:t>
            </a:r>
            <a:r>
              <a:rPr lang="zh-CN" altLang="en-US" sz="2400" dirty="0"/>
              <a:t>断电就是</a:t>
            </a:r>
            <a:r>
              <a:rPr lang="en-US" altLang="zh-CN" sz="2400" dirty="0"/>
              <a:t>0V</a:t>
            </a:r>
            <a:r>
              <a:rPr lang="zh-CN" altLang="en-US" sz="2400" dirty="0"/>
              <a:t>，这样计算出来的平均值，就是</a:t>
            </a:r>
            <a:r>
              <a:rPr lang="en-US" altLang="zh-CN" sz="2400" dirty="0"/>
              <a:t>2.5V</a:t>
            </a:r>
            <a:r>
              <a:rPr lang="zh-CN" altLang="en-US" sz="2400" dirty="0"/>
              <a:t>，这样的调制方式就是</a:t>
            </a:r>
            <a:r>
              <a:rPr lang="en-US" altLang="zh-CN" sz="2400" dirty="0"/>
              <a:t>PWM</a:t>
            </a:r>
            <a:r>
              <a:rPr lang="zh-CN" altLang="en-US" sz="2400" dirty="0"/>
              <a:t>调制</a:t>
            </a:r>
          </a:p>
        </p:txBody>
      </p:sp>
    </p:spTree>
    <p:extLst>
      <p:ext uri="{BB962C8B-B14F-4D97-AF65-F5344CB8AC3E}">
        <p14:creationId xmlns:p14="http://schemas.microsoft.com/office/powerpoint/2010/main" val="235170693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29202"/>
            <a:ext cx="10131425" cy="1456267"/>
          </a:xfrm>
        </p:spPr>
        <p:txBody>
          <a:bodyPr/>
          <a:lstStyle/>
          <a:p>
            <a:r>
              <a:rPr lang="en-US" altLang="zh-CN" dirty="0"/>
              <a:t>Arduino </a:t>
            </a:r>
            <a:r>
              <a:rPr lang="zh-CN" altLang="en-US" dirty="0"/>
              <a:t>采用模拟值输出函数进行</a:t>
            </a:r>
            <a:r>
              <a:rPr lang="en-US" altLang="zh-CN" dirty="0"/>
              <a:t>PWM</a:t>
            </a:r>
            <a:r>
              <a:rPr lang="zh-CN" altLang="en-US" dirty="0"/>
              <a:t>调制</a:t>
            </a:r>
          </a:p>
        </p:txBody>
      </p:sp>
      <p:sp>
        <p:nvSpPr>
          <p:cNvPr id="3" name="内容占位符 2"/>
          <p:cNvSpPr>
            <a:spLocks noGrp="1"/>
          </p:cNvSpPr>
          <p:nvPr>
            <p:ph idx="1"/>
          </p:nvPr>
        </p:nvSpPr>
        <p:spPr/>
        <p:txBody>
          <a:bodyPr>
            <a:normAutofit/>
          </a:bodyPr>
          <a:lstStyle/>
          <a:p>
            <a:pPr marL="0" indent="0">
              <a:buNone/>
            </a:pPr>
            <a:r>
              <a:rPr lang="en-US" altLang="zh-CN" sz="4000" dirty="0" err="1"/>
              <a:t>analogWrite</a:t>
            </a:r>
            <a:r>
              <a:rPr lang="en-US" altLang="zh-CN" sz="4000" dirty="0"/>
              <a:t>(pin, Val);</a:t>
            </a:r>
          </a:p>
          <a:p>
            <a:pPr marL="0" indent="0">
              <a:buNone/>
            </a:pPr>
            <a:endParaRPr lang="en-US" altLang="zh-CN" sz="4000" dirty="0"/>
          </a:p>
          <a:p>
            <a:pPr marL="0" indent="0">
              <a:buNone/>
            </a:pPr>
            <a:endParaRPr lang="en-US" altLang="zh-CN" sz="4000" dirty="0"/>
          </a:p>
          <a:p>
            <a:pPr marL="0" indent="0">
              <a:buNone/>
            </a:pPr>
            <a:endParaRPr lang="en-US" altLang="zh-CN" sz="4000" dirty="0"/>
          </a:p>
          <a:p>
            <a:pPr marL="0" indent="0">
              <a:buNone/>
            </a:pPr>
            <a:endParaRPr lang="zh-CN" altLang="en-US" sz="4000" dirty="0"/>
          </a:p>
        </p:txBody>
      </p:sp>
      <p:pic>
        <p:nvPicPr>
          <p:cNvPr id="5" name="图片 4"/>
          <p:cNvPicPr>
            <a:picLocks noChangeAspect="1"/>
          </p:cNvPicPr>
          <p:nvPr/>
        </p:nvPicPr>
        <p:blipFill>
          <a:blip r:embed="rId2"/>
          <a:stretch>
            <a:fillRect/>
          </a:stretch>
        </p:blipFill>
        <p:spPr>
          <a:xfrm>
            <a:off x="1077013" y="1221375"/>
            <a:ext cx="9740212" cy="5636625"/>
          </a:xfrm>
          <a:prstGeom prst="rect">
            <a:avLst/>
          </a:prstGeom>
        </p:spPr>
      </p:pic>
    </p:spTree>
    <p:extLst>
      <p:ext uri="{BB962C8B-B14F-4D97-AF65-F5344CB8AC3E}">
        <p14:creationId xmlns:p14="http://schemas.microsoft.com/office/powerpoint/2010/main" val="249493900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a:t>
            </a:r>
            <a:r>
              <a:rPr lang="zh-CN" altLang="en-US" dirty="0"/>
              <a:t>的</a:t>
            </a:r>
            <a:r>
              <a:rPr lang="en-US" altLang="zh-CN" dirty="0" err="1"/>
              <a:t>analogWrite</a:t>
            </a:r>
            <a:r>
              <a:rPr lang="zh-CN" altLang="en-US" dirty="0"/>
              <a:t>（）函数的</a:t>
            </a:r>
            <a:r>
              <a:rPr lang="en-US" altLang="zh-CN" dirty="0" err="1"/>
              <a:t>pwm</a:t>
            </a:r>
            <a:r>
              <a:rPr lang="zh-CN" altLang="en-US" dirty="0"/>
              <a:t>值</a:t>
            </a:r>
          </a:p>
        </p:txBody>
      </p:sp>
      <p:sp>
        <p:nvSpPr>
          <p:cNvPr id="3" name="内容占位符 2"/>
          <p:cNvSpPr>
            <a:spLocks noGrp="1"/>
          </p:cNvSpPr>
          <p:nvPr>
            <p:ph idx="1"/>
          </p:nvPr>
        </p:nvSpPr>
        <p:spPr/>
        <p:txBody>
          <a:bodyPr>
            <a:normAutofit/>
          </a:bodyPr>
          <a:lstStyle/>
          <a:p>
            <a:r>
              <a:rPr lang="zh-CN" altLang="en-US" sz="3200" dirty="0"/>
              <a:t>测试：</a:t>
            </a:r>
            <a:endParaRPr lang="en-US" altLang="zh-CN" sz="3200" dirty="0"/>
          </a:p>
          <a:p>
            <a:r>
              <a:rPr lang="en-US" altLang="zh-CN" sz="3200" dirty="0"/>
              <a:t>1</a:t>
            </a:r>
            <a:r>
              <a:rPr lang="zh-CN" altLang="en-US" sz="3200" dirty="0"/>
              <a:t>、</a:t>
            </a:r>
            <a:r>
              <a:rPr lang="en-US" altLang="zh-CN" sz="3200" dirty="0" err="1"/>
              <a:t>analogWrite</a:t>
            </a:r>
            <a:r>
              <a:rPr lang="zh-CN" altLang="en-US" sz="3200" dirty="0"/>
              <a:t>（</a:t>
            </a:r>
            <a:r>
              <a:rPr lang="en-US" altLang="zh-CN" sz="3200" dirty="0"/>
              <a:t>5,0</a:t>
            </a:r>
            <a:r>
              <a:rPr lang="zh-CN" altLang="en-US" sz="3200" dirty="0"/>
              <a:t>）</a:t>
            </a:r>
            <a:r>
              <a:rPr lang="en-US" altLang="zh-CN" sz="3200" dirty="0"/>
              <a:t>;</a:t>
            </a:r>
            <a:r>
              <a:rPr lang="zh-CN" altLang="en-US" sz="3200" dirty="0"/>
              <a:t>测试</a:t>
            </a:r>
            <a:r>
              <a:rPr lang="en-US" altLang="zh-CN" sz="3200" dirty="0"/>
              <a:t>LED</a:t>
            </a:r>
            <a:r>
              <a:rPr lang="zh-CN" altLang="en-US" sz="3200" dirty="0"/>
              <a:t>的亮度</a:t>
            </a:r>
            <a:endParaRPr lang="en-US" altLang="zh-CN" sz="3200" dirty="0"/>
          </a:p>
          <a:p>
            <a:r>
              <a:rPr lang="en-US" altLang="zh-CN" sz="3200" dirty="0"/>
              <a:t>2</a:t>
            </a:r>
            <a:r>
              <a:rPr lang="zh-CN" altLang="en-US" sz="3200" dirty="0"/>
              <a:t>、</a:t>
            </a:r>
            <a:r>
              <a:rPr lang="en-US" altLang="zh-CN" sz="3200" dirty="0" err="1"/>
              <a:t>analogWrite</a:t>
            </a:r>
            <a:r>
              <a:rPr lang="zh-CN" altLang="en-US" sz="3200" dirty="0"/>
              <a:t>（</a:t>
            </a:r>
            <a:r>
              <a:rPr lang="en-US" altLang="zh-CN" sz="3200" dirty="0"/>
              <a:t>5,255</a:t>
            </a:r>
            <a:r>
              <a:rPr lang="zh-CN" altLang="en-US" sz="3200" dirty="0"/>
              <a:t>）</a:t>
            </a:r>
            <a:r>
              <a:rPr lang="en-US" altLang="zh-CN" sz="3200" dirty="0"/>
              <a:t>;</a:t>
            </a:r>
            <a:r>
              <a:rPr lang="zh-CN" altLang="en-US" sz="3200" dirty="0"/>
              <a:t>测试</a:t>
            </a:r>
            <a:r>
              <a:rPr lang="en-US" altLang="zh-CN" sz="3200" dirty="0"/>
              <a:t>LED</a:t>
            </a:r>
            <a:r>
              <a:rPr lang="zh-CN" altLang="en-US" sz="3200" dirty="0"/>
              <a:t>的亮度</a:t>
            </a:r>
            <a:endParaRPr lang="en-US" altLang="zh-CN" sz="3200" dirty="0"/>
          </a:p>
          <a:p>
            <a:pPr marL="0" indent="0">
              <a:buNone/>
            </a:pPr>
            <a:r>
              <a:rPr lang="en-US" altLang="zh-CN" sz="3200" dirty="0"/>
              <a:t>   3</a:t>
            </a:r>
            <a:r>
              <a:rPr lang="zh-CN" altLang="en-US" sz="3200" dirty="0"/>
              <a:t>、</a:t>
            </a:r>
            <a:r>
              <a:rPr lang="en-US" altLang="zh-CN" sz="3200" dirty="0" err="1"/>
              <a:t>analogWrite</a:t>
            </a:r>
            <a:r>
              <a:rPr lang="zh-CN" altLang="en-US" sz="3200" dirty="0"/>
              <a:t>（</a:t>
            </a:r>
            <a:r>
              <a:rPr lang="en-US" altLang="zh-CN" sz="3200" dirty="0"/>
              <a:t>5,120</a:t>
            </a:r>
            <a:r>
              <a:rPr lang="zh-CN" altLang="en-US" sz="3200" dirty="0"/>
              <a:t>）</a:t>
            </a:r>
            <a:r>
              <a:rPr lang="en-US" altLang="zh-CN" sz="3200" dirty="0"/>
              <a:t>;</a:t>
            </a:r>
            <a:r>
              <a:rPr lang="zh-CN" altLang="en-US" sz="3200" dirty="0"/>
              <a:t>测试</a:t>
            </a:r>
            <a:r>
              <a:rPr lang="en-US" altLang="zh-CN" sz="3200" dirty="0"/>
              <a:t>LED</a:t>
            </a:r>
            <a:r>
              <a:rPr lang="zh-CN" altLang="en-US" sz="3200" dirty="0"/>
              <a:t>的亮度</a:t>
            </a:r>
            <a:endParaRPr lang="en-US" altLang="zh-CN" sz="3200" dirty="0"/>
          </a:p>
          <a:p>
            <a:endParaRPr lang="en-US" altLang="zh-CN" sz="3200" dirty="0"/>
          </a:p>
        </p:txBody>
      </p:sp>
    </p:spTree>
    <p:extLst>
      <p:ext uri="{BB962C8B-B14F-4D97-AF65-F5344CB8AC3E}">
        <p14:creationId xmlns:p14="http://schemas.microsoft.com/office/powerpoint/2010/main" val="199711967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heel(1)">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a:t>
            </a:r>
            <a:r>
              <a:rPr lang="zh-CN" altLang="en-US" dirty="0"/>
              <a:t>的</a:t>
            </a:r>
            <a:r>
              <a:rPr lang="en-US" altLang="zh-CN" dirty="0" err="1"/>
              <a:t>analogWrite</a:t>
            </a:r>
            <a:r>
              <a:rPr lang="zh-CN" altLang="en-US" dirty="0"/>
              <a:t>（）函数的</a:t>
            </a:r>
            <a:r>
              <a:rPr lang="en-US" altLang="zh-CN" dirty="0" err="1"/>
              <a:t>pwm</a:t>
            </a:r>
            <a:r>
              <a:rPr lang="zh-CN" altLang="en-US" dirty="0"/>
              <a:t>值</a:t>
            </a:r>
            <a:endParaRPr lang="zh-CN" altLang="en-US" dirty="0"/>
          </a:p>
        </p:txBody>
      </p:sp>
      <p:sp>
        <p:nvSpPr>
          <p:cNvPr id="3" name="内容占位符 2"/>
          <p:cNvSpPr>
            <a:spLocks noGrp="1"/>
          </p:cNvSpPr>
          <p:nvPr>
            <p:ph idx="1"/>
          </p:nvPr>
        </p:nvSpPr>
        <p:spPr/>
        <p:txBody>
          <a:bodyPr>
            <a:normAutofit/>
          </a:bodyPr>
          <a:lstStyle/>
          <a:p>
            <a:r>
              <a:rPr lang="zh-CN" altLang="en-US" sz="2800" dirty="0"/>
              <a:t>由以上实验可以知道，</a:t>
            </a:r>
            <a:r>
              <a:rPr lang="en-US" altLang="zh-CN" sz="2800" dirty="0"/>
              <a:t>PWM</a:t>
            </a:r>
            <a:r>
              <a:rPr lang="zh-CN" altLang="en-US" sz="2800" dirty="0"/>
              <a:t>的值为</a:t>
            </a:r>
            <a:r>
              <a:rPr lang="en-US" altLang="zh-CN" sz="2800" dirty="0"/>
              <a:t>255</a:t>
            </a:r>
            <a:r>
              <a:rPr lang="zh-CN" altLang="en-US" sz="2800" dirty="0"/>
              <a:t>时候，</a:t>
            </a:r>
            <a:r>
              <a:rPr lang="en-US" altLang="zh-CN" sz="2800" dirty="0"/>
              <a:t>LED</a:t>
            </a:r>
            <a:r>
              <a:rPr lang="zh-CN" altLang="en-US" sz="2800" dirty="0"/>
              <a:t>能达到最亮，当</a:t>
            </a:r>
            <a:r>
              <a:rPr lang="en-US" altLang="zh-CN" sz="2800" dirty="0"/>
              <a:t>PWM</a:t>
            </a:r>
            <a:r>
              <a:rPr lang="zh-CN" altLang="en-US" sz="2800" dirty="0"/>
              <a:t>为</a:t>
            </a:r>
            <a:r>
              <a:rPr lang="en-US" altLang="zh-CN" sz="2800" dirty="0"/>
              <a:t>0</a:t>
            </a:r>
            <a:r>
              <a:rPr lang="zh-CN" altLang="en-US" sz="2800" dirty="0"/>
              <a:t>的时候没有输出，这个</a:t>
            </a:r>
            <a:r>
              <a:rPr lang="en-US" altLang="zh-CN" sz="2800" dirty="0"/>
              <a:t>PWM</a:t>
            </a:r>
            <a:r>
              <a:rPr lang="zh-CN" altLang="en-US" sz="2800" dirty="0"/>
              <a:t>的值和输出是成线性关系的，如果需要调制一个特定占空比的</a:t>
            </a:r>
            <a:r>
              <a:rPr lang="en-US" altLang="zh-CN" sz="2800" dirty="0"/>
              <a:t>PWM</a:t>
            </a:r>
            <a:r>
              <a:rPr lang="zh-CN" altLang="en-US" sz="2800" dirty="0"/>
              <a:t>信号，只需要用占空比</a:t>
            </a:r>
            <a:r>
              <a:rPr lang="en-US" altLang="zh-CN" sz="2800" dirty="0"/>
              <a:t>x255</a:t>
            </a:r>
            <a:r>
              <a:rPr lang="zh-CN" altLang="en-US" sz="2800" dirty="0"/>
              <a:t>作为数值输入就好了</a:t>
            </a:r>
            <a:endParaRPr lang="en-US" altLang="zh-CN" sz="2800" dirty="0"/>
          </a:p>
          <a:p>
            <a:r>
              <a:rPr lang="zh-CN" altLang="en-US" sz="2800" dirty="0"/>
              <a:t>例如，我要在</a:t>
            </a:r>
            <a:r>
              <a:rPr lang="en-US" altLang="zh-CN" sz="2800" dirty="0"/>
              <a:t>5</a:t>
            </a:r>
            <a:r>
              <a:rPr lang="zh-CN" altLang="en-US" sz="2800" dirty="0"/>
              <a:t>号引脚输出一个</a:t>
            </a:r>
            <a:r>
              <a:rPr lang="en-US" altLang="zh-CN" sz="2800" dirty="0"/>
              <a:t>60%</a:t>
            </a:r>
            <a:r>
              <a:rPr lang="zh-CN" altLang="en-US" sz="2800" dirty="0"/>
              <a:t>占空比的</a:t>
            </a:r>
            <a:r>
              <a:rPr lang="en-US" altLang="zh-CN" sz="2800" dirty="0"/>
              <a:t>PWM</a:t>
            </a:r>
            <a:r>
              <a:rPr lang="zh-CN" altLang="en-US" sz="2800" dirty="0"/>
              <a:t>信号只需要这样写：</a:t>
            </a:r>
            <a:endParaRPr lang="en-US" altLang="zh-CN" sz="2800" dirty="0"/>
          </a:p>
          <a:p>
            <a:pPr lvl="2"/>
            <a:r>
              <a:rPr lang="en-US" altLang="zh-CN" sz="3200" dirty="0" err="1"/>
              <a:t>analogWrite</a:t>
            </a:r>
            <a:r>
              <a:rPr lang="en-US" altLang="zh-CN" sz="3200" dirty="0"/>
              <a:t>(5, 0.6*255);</a:t>
            </a:r>
            <a:endParaRPr lang="zh-CN" altLang="en-US" sz="3200" dirty="0"/>
          </a:p>
        </p:txBody>
      </p:sp>
    </p:spTree>
    <p:extLst>
      <p:ext uri="{BB962C8B-B14F-4D97-AF65-F5344CB8AC3E}">
        <p14:creationId xmlns:p14="http://schemas.microsoft.com/office/powerpoint/2010/main" val="257805826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PWM</a:t>
            </a:r>
            <a:r>
              <a:rPr lang="zh-CN" altLang="en-US" dirty="0"/>
              <a:t>呼吸灯</a:t>
            </a:r>
          </a:p>
        </p:txBody>
      </p:sp>
      <p:sp>
        <p:nvSpPr>
          <p:cNvPr id="3" name="内容占位符 2"/>
          <p:cNvSpPr>
            <a:spLocks noGrp="1"/>
          </p:cNvSpPr>
          <p:nvPr>
            <p:ph idx="1"/>
          </p:nvPr>
        </p:nvSpPr>
        <p:spPr>
          <a:xfrm>
            <a:off x="685801" y="2142067"/>
            <a:ext cx="10723097" cy="4329071"/>
          </a:xfrm>
        </p:spPr>
        <p:txBody>
          <a:bodyPr>
            <a:normAutofit lnSpcReduction="10000"/>
          </a:bodyPr>
          <a:lstStyle/>
          <a:p>
            <a:r>
              <a:rPr lang="zh-CN" altLang="en-US" sz="3200" dirty="0"/>
              <a:t>任务分析：</a:t>
            </a:r>
            <a:endParaRPr lang="en-US" altLang="zh-CN" sz="3200" dirty="0"/>
          </a:p>
          <a:p>
            <a:r>
              <a:rPr lang="en-US" altLang="zh-CN" sz="3200" dirty="0"/>
              <a:t>1</a:t>
            </a:r>
            <a:r>
              <a:rPr lang="zh-CN" altLang="en-US" sz="3200" dirty="0"/>
              <a:t>、</a:t>
            </a:r>
            <a:r>
              <a:rPr lang="en-US" altLang="zh-CN" sz="3200" dirty="0"/>
              <a:t>LED</a:t>
            </a:r>
            <a:r>
              <a:rPr lang="zh-CN" altLang="en-US" sz="3200" dirty="0"/>
              <a:t>的呼吸效果是</a:t>
            </a:r>
            <a:r>
              <a:rPr lang="en-US" altLang="zh-CN" sz="3200" dirty="0"/>
              <a:t>LED</a:t>
            </a:r>
            <a:r>
              <a:rPr lang="zh-CN" altLang="en-US" sz="3200" dirty="0"/>
              <a:t>两端的电压从</a:t>
            </a:r>
            <a:r>
              <a:rPr lang="en-US" altLang="zh-CN" sz="3200" dirty="0"/>
              <a:t>0</a:t>
            </a:r>
            <a:r>
              <a:rPr lang="zh-CN" altLang="en-US" sz="3200" dirty="0"/>
              <a:t>慢慢呈线性到</a:t>
            </a:r>
            <a:r>
              <a:rPr lang="en-US" altLang="zh-CN" sz="3200" dirty="0"/>
              <a:t>5v</a:t>
            </a:r>
            <a:r>
              <a:rPr lang="zh-CN" altLang="en-US" sz="3200" dirty="0"/>
              <a:t>能让</a:t>
            </a:r>
            <a:r>
              <a:rPr lang="en-US" altLang="zh-CN" sz="3200" dirty="0"/>
              <a:t>LED</a:t>
            </a:r>
            <a:r>
              <a:rPr lang="zh-CN" altLang="en-US" sz="3200" dirty="0"/>
              <a:t>有一种从最暗慢慢到最亮的效果，因此用具有线性的</a:t>
            </a:r>
            <a:r>
              <a:rPr lang="en-US" altLang="zh-CN" sz="3200" dirty="0"/>
              <a:t>PWM</a:t>
            </a:r>
            <a:r>
              <a:rPr lang="zh-CN" altLang="en-US" sz="3200" dirty="0"/>
              <a:t>输出就能实现</a:t>
            </a:r>
            <a:r>
              <a:rPr lang="en-US" altLang="zh-CN" sz="3200" dirty="0"/>
              <a:t>LED</a:t>
            </a:r>
            <a:r>
              <a:rPr lang="zh-CN" altLang="en-US" sz="3200" dirty="0"/>
              <a:t>从最暗到最亮</a:t>
            </a:r>
            <a:endParaRPr lang="en-US" altLang="zh-CN" sz="3200" dirty="0"/>
          </a:p>
          <a:p>
            <a:r>
              <a:rPr lang="en-US" altLang="zh-CN" sz="3200" dirty="0"/>
              <a:t>2</a:t>
            </a:r>
            <a:r>
              <a:rPr lang="zh-CN" altLang="en-US" sz="3200" dirty="0"/>
              <a:t>、算法分析：由于视觉效果关系，我们每次改变一个</a:t>
            </a:r>
            <a:r>
              <a:rPr lang="en-US" altLang="zh-CN" sz="3200" dirty="0"/>
              <a:t>PWM</a:t>
            </a:r>
            <a:r>
              <a:rPr lang="zh-CN" altLang="en-US" sz="3200" dirty="0"/>
              <a:t>值需要设定一个延时，让我们的眼睛能够看到这个变化值，因此每次设定</a:t>
            </a:r>
            <a:r>
              <a:rPr lang="en-US" altLang="zh-CN" sz="3200" dirty="0"/>
              <a:t>PWM</a:t>
            </a:r>
            <a:r>
              <a:rPr lang="zh-CN" altLang="en-US" sz="3200" dirty="0"/>
              <a:t>输出之后都需要一个大约几十毫秒的延时，然后再进行</a:t>
            </a:r>
            <a:r>
              <a:rPr lang="en-US" altLang="zh-CN" sz="3200" dirty="0"/>
              <a:t>PWM</a:t>
            </a:r>
            <a:r>
              <a:rPr lang="zh-CN" altLang="en-US" sz="3200" dirty="0"/>
              <a:t>的改变</a:t>
            </a:r>
            <a:endParaRPr lang="en-US" altLang="zh-CN" sz="3200" dirty="0"/>
          </a:p>
          <a:p>
            <a:endParaRPr lang="en-US" altLang="zh-CN" sz="3200" dirty="0"/>
          </a:p>
          <a:p>
            <a:endParaRPr lang="en-US" altLang="zh-CN" dirty="0"/>
          </a:p>
        </p:txBody>
      </p:sp>
    </p:spTree>
    <p:extLst>
      <p:ext uri="{BB962C8B-B14F-4D97-AF65-F5344CB8AC3E}">
        <p14:creationId xmlns:p14="http://schemas.microsoft.com/office/powerpoint/2010/main" val="191179716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呼吸效果代码解析</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1050803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TM03457452[[fn=天体]]</Template>
  <TotalTime>176</TotalTime>
  <Words>1039</Words>
  <Application>Microsoft Office PowerPoint</Application>
  <PresentationFormat>宽屏</PresentationFormat>
  <Paragraphs>66</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TyponineSans Regular 18</vt:lpstr>
      <vt:lpstr>TyponineSans Text 16</vt:lpstr>
      <vt:lpstr>等线 Light</vt:lpstr>
      <vt:lpstr>宋体</vt:lpstr>
      <vt:lpstr>Arial</vt:lpstr>
      <vt:lpstr>Calibri</vt:lpstr>
      <vt:lpstr>Calibri Light</vt:lpstr>
      <vt:lpstr>天体</vt:lpstr>
      <vt:lpstr>Arduino与开源硬件</vt:lpstr>
      <vt:lpstr>内容摘要：</vt:lpstr>
      <vt:lpstr>PWM</vt:lpstr>
      <vt:lpstr>PWM的占空比（调节LED的亮度的关键）</vt:lpstr>
      <vt:lpstr>Arduino 采用模拟值输出函数进行PWM调制</vt:lpstr>
      <vt:lpstr>ARDUINO的analogWrite（）函数的pwm值</vt:lpstr>
      <vt:lpstr>ARDUINO的analogWrite（）函数的pwm值</vt:lpstr>
      <vt:lpstr>PWM呼吸灯</vt:lpstr>
      <vt:lpstr>呼吸效果代码解析</vt:lpstr>
      <vt:lpstr>Arduino程序设计——不用delay的延时写法</vt:lpstr>
      <vt:lpstr>Arduino程序设计——不用delay的延时写法</vt:lpstr>
      <vt:lpstr>Arduino程序设计——不用delay的延时写法</vt:lpstr>
      <vt:lpstr>Arduino程序设计——进阶：时间点方式实现多任务</vt:lpstr>
      <vt:lpstr>Arduino程序设计——采用MsTimer2进行多任务</vt:lpstr>
      <vt:lpstr>Arduino程序设计——采用MsTimer2进行多任务</vt:lpstr>
      <vt:lpstr>Arduino程序设计——高阶：多状态的任务调度</vt:lpstr>
      <vt:lpstr>Arduino程序设计——高阶：多状态的任务调度</vt:lpstr>
      <vt:lpstr>Arduino程序设计——高阶：多状态的任务调度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Arduino与开源硬件</dc:title>
  <dc:creator>896882701</dc:creator>
  <cp:lastModifiedBy>896882701</cp:lastModifiedBy>
  <cp:revision>17</cp:revision>
  <dcterms:created xsi:type="dcterms:W3CDTF">2016-11-25T11:12:49Z</dcterms:created>
  <dcterms:modified xsi:type="dcterms:W3CDTF">2016-11-25T14:09:31Z</dcterms:modified>
</cp:coreProperties>
</file>