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7" r:id="rId3"/>
    <p:sldId id="279" r:id="rId4"/>
    <p:sldId id="295" r:id="rId5"/>
    <p:sldId id="278" r:id="rId6"/>
    <p:sldId id="268" r:id="rId7"/>
    <p:sldId id="292" r:id="rId8"/>
    <p:sldId id="269" r:id="rId9"/>
    <p:sldId id="280" r:id="rId10"/>
    <p:sldId id="283" r:id="rId11"/>
    <p:sldId id="270" r:id="rId12"/>
    <p:sldId id="285" r:id="rId13"/>
    <p:sldId id="281" r:id="rId14"/>
    <p:sldId id="286" r:id="rId15"/>
    <p:sldId id="287" r:id="rId16"/>
    <p:sldId id="288" r:id="rId17"/>
    <p:sldId id="284" r:id="rId18"/>
    <p:sldId id="289" r:id="rId19"/>
    <p:sldId id="296" r:id="rId20"/>
    <p:sldId id="290" r:id="rId21"/>
    <p:sldId id="293" r:id="rId22"/>
    <p:sldId id="291" r:id="rId23"/>
    <p:sldId id="294" r:id="rId24"/>
    <p:sldId id="276" r:id="rId25"/>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0D939-6938-4BB2-AD0D-8337B9312B8D}" v="647" dt="2021-05-07T02:34:27.2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60"/>
  </p:normalViewPr>
  <p:slideViewPr>
    <p:cSldViewPr>
      <p:cViewPr varScale="1">
        <p:scale>
          <a:sx n="107" d="100"/>
          <a:sy n="107" d="100"/>
        </p:scale>
        <p:origin x="658" y="77"/>
      </p:cViewPr>
      <p:guideLst>
        <p:guide orient="horz" pos="2880"/>
        <p:guide pos="2160"/>
      </p:guideLst>
    </p:cSldViewPr>
  </p:slideViewPr>
  <p:notesTextViewPr>
    <p:cViewPr>
      <p:scale>
        <a:sx n="100" d="100"/>
        <a:sy n="100" d="100"/>
      </p:scale>
      <p:origin x="0" y="0"/>
    </p:cViewPr>
  </p:notesTextViewPr>
  <p:notesViewPr>
    <p:cSldViewPr>
      <p:cViewPr varScale="1">
        <p:scale>
          <a:sx n="114" d="100"/>
          <a:sy n="114" d="100"/>
        </p:scale>
        <p:origin x="12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Wang" userId="15cf85ccc72f974a" providerId="LiveId" clId="{1FE0D939-6938-4BB2-AD0D-8337B9312B8D}"/>
    <pc:docChg chg="undo redo custSel addSld delSld modSld sldOrd">
      <pc:chgData name="Yuan Wang" userId="15cf85ccc72f974a" providerId="LiveId" clId="{1FE0D939-6938-4BB2-AD0D-8337B9312B8D}" dt="2021-05-07T02:43:54.697" v="11687" actId="20577"/>
      <pc:docMkLst>
        <pc:docMk/>
      </pc:docMkLst>
      <pc:sldChg chg="modSp del mod">
        <pc:chgData name="Yuan Wang" userId="15cf85ccc72f974a" providerId="LiveId" clId="{1FE0D939-6938-4BB2-AD0D-8337B9312B8D}" dt="2021-05-06T17:19:57.997" v="9797" actId="2696"/>
        <pc:sldMkLst>
          <pc:docMk/>
          <pc:sldMk cId="0" sldId="257"/>
        </pc:sldMkLst>
        <pc:spChg chg="mod">
          <ac:chgData name="Yuan Wang" userId="15cf85ccc72f974a" providerId="LiveId" clId="{1FE0D939-6938-4BB2-AD0D-8337B9312B8D}" dt="2021-05-06T17:15:43.297" v="9764" actId="207"/>
          <ac:spMkLst>
            <pc:docMk/>
            <pc:sldMk cId="0" sldId="257"/>
            <ac:spMk id="2" creationId="{8AD0B716-3A4D-4992-8E7E-79777F330361}"/>
          </ac:spMkLst>
        </pc:spChg>
        <pc:spChg chg="mod">
          <ac:chgData name="Yuan Wang" userId="15cf85ccc72f974a" providerId="LiveId" clId="{1FE0D939-6938-4BB2-AD0D-8337B9312B8D}" dt="2021-05-06T17:15:56.192" v="9765" actId="207"/>
          <ac:spMkLst>
            <pc:docMk/>
            <pc:sldMk cId="0" sldId="257"/>
            <ac:spMk id="17" creationId="{1C9E8780-8544-4F41-82A3-456F477EB303}"/>
          </ac:spMkLst>
        </pc:spChg>
        <pc:spChg chg="mod">
          <ac:chgData name="Yuan Wang" userId="15cf85ccc72f974a" providerId="LiveId" clId="{1FE0D939-6938-4BB2-AD0D-8337B9312B8D}" dt="2021-05-06T17:16:02.506" v="9766" actId="207"/>
          <ac:spMkLst>
            <pc:docMk/>
            <pc:sldMk cId="0" sldId="257"/>
            <ac:spMk id="18" creationId="{8585C7A3-1E24-4115-87E8-19C751D8D245}"/>
          </ac:spMkLst>
        </pc:spChg>
        <pc:spChg chg="mod">
          <ac:chgData name="Yuan Wang" userId="15cf85ccc72f974a" providerId="LiveId" clId="{1FE0D939-6938-4BB2-AD0D-8337B9312B8D}" dt="2021-05-06T17:16:02.506" v="9766" actId="207"/>
          <ac:spMkLst>
            <pc:docMk/>
            <pc:sldMk cId="0" sldId="257"/>
            <ac:spMk id="19" creationId="{4E0D0A55-A926-48F3-8623-00814BE56C09}"/>
          </ac:spMkLst>
        </pc:spChg>
      </pc:sldChg>
      <pc:sldChg chg="modSp mod">
        <pc:chgData name="Yuan Wang" userId="15cf85ccc72f974a" providerId="LiveId" clId="{1FE0D939-6938-4BB2-AD0D-8337B9312B8D}" dt="2021-05-06T16:05:33.624" v="6805" actId="20577"/>
        <pc:sldMkLst>
          <pc:docMk/>
          <pc:sldMk cId="2962900882" sldId="269"/>
        </pc:sldMkLst>
        <pc:spChg chg="mod">
          <ac:chgData name="Yuan Wang" userId="15cf85ccc72f974a" providerId="LiveId" clId="{1FE0D939-6938-4BB2-AD0D-8337B9312B8D}" dt="2021-05-06T12:02:55.307" v="377" actId="20577"/>
          <ac:spMkLst>
            <pc:docMk/>
            <pc:sldMk cId="2962900882" sldId="269"/>
            <ac:spMk id="2" creationId="{F7B46322-02FF-4997-A240-C3F30B90E3F7}"/>
          </ac:spMkLst>
        </pc:spChg>
        <pc:spChg chg="mod">
          <ac:chgData name="Yuan Wang" userId="15cf85ccc72f974a" providerId="LiveId" clId="{1FE0D939-6938-4BB2-AD0D-8337B9312B8D}" dt="2021-05-06T13:51:17.378" v="3675" actId="207"/>
          <ac:spMkLst>
            <pc:docMk/>
            <pc:sldMk cId="2962900882" sldId="269"/>
            <ac:spMk id="4" creationId="{D30116BC-0B08-49B3-BF74-8AD03F92D625}"/>
          </ac:spMkLst>
        </pc:spChg>
        <pc:graphicFrameChg chg="mod modGraphic">
          <ac:chgData name="Yuan Wang" userId="15cf85ccc72f974a" providerId="LiveId" clId="{1FE0D939-6938-4BB2-AD0D-8337B9312B8D}" dt="2021-05-06T16:05:33.624" v="6805" actId="20577"/>
          <ac:graphicFrameMkLst>
            <pc:docMk/>
            <pc:sldMk cId="2962900882" sldId="269"/>
            <ac:graphicFrameMk id="3" creationId="{48EB6C18-6E7C-4DB7-B58A-8242BF9C3D66}"/>
          </ac:graphicFrameMkLst>
        </pc:graphicFrameChg>
      </pc:sldChg>
      <pc:sldChg chg="modSp mod">
        <pc:chgData name="Yuan Wang" userId="15cf85ccc72f974a" providerId="LiveId" clId="{1FE0D939-6938-4BB2-AD0D-8337B9312B8D}" dt="2021-05-06T14:07:42.296" v="4006" actId="20577"/>
        <pc:sldMkLst>
          <pc:docMk/>
          <pc:sldMk cId="3453960010" sldId="270"/>
        </pc:sldMkLst>
        <pc:spChg chg="mod">
          <ac:chgData name="Yuan Wang" userId="15cf85ccc72f974a" providerId="LiveId" clId="{1FE0D939-6938-4BB2-AD0D-8337B9312B8D}" dt="2021-05-06T13:53:46.840" v="3699" actId="207"/>
          <ac:spMkLst>
            <pc:docMk/>
            <pc:sldMk cId="3453960010" sldId="270"/>
            <ac:spMk id="2" creationId="{F7B46322-02FF-4997-A240-C3F30B90E3F7}"/>
          </ac:spMkLst>
        </pc:spChg>
        <pc:spChg chg="mod">
          <ac:chgData name="Yuan Wang" userId="15cf85ccc72f974a" providerId="LiveId" clId="{1FE0D939-6938-4BB2-AD0D-8337B9312B8D}" dt="2021-05-06T13:53:07.152" v="3692" actId="207"/>
          <ac:spMkLst>
            <pc:docMk/>
            <pc:sldMk cId="3453960010" sldId="270"/>
            <ac:spMk id="6" creationId="{EDAB26EA-B0AE-464D-866F-2C8F1C5F3EF6}"/>
          </ac:spMkLst>
        </pc:spChg>
        <pc:spChg chg="mod">
          <ac:chgData name="Yuan Wang" userId="15cf85ccc72f974a" providerId="LiveId" clId="{1FE0D939-6938-4BB2-AD0D-8337B9312B8D}" dt="2021-05-06T14:07:42.296" v="4006" actId="20577"/>
          <ac:spMkLst>
            <pc:docMk/>
            <pc:sldMk cId="3453960010" sldId="270"/>
            <ac:spMk id="7" creationId="{FE08F893-24CC-4AB6-A55C-F2E5A390AB53}"/>
          </ac:spMkLst>
        </pc:spChg>
        <pc:graphicFrameChg chg="mod modGraphic">
          <ac:chgData name="Yuan Wang" userId="15cf85ccc72f974a" providerId="LiveId" clId="{1FE0D939-6938-4BB2-AD0D-8337B9312B8D}" dt="2021-05-06T13:49:31.438" v="3669" actId="1037"/>
          <ac:graphicFrameMkLst>
            <pc:docMk/>
            <pc:sldMk cId="3453960010" sldId="270"/>
            <ac:graphicFrameMk id="5" creationId="{D0F258CA-255A-4F1C-9417-2D7CDD3E35E4}"/>
          </ac:graphicFrameMkLst>
        </pc:graphicFrameChg>
        <pc:picChg chg="mod modCrop">
          <ac:chgData name="Yuan Wang" userId="15cf85ccc72f974a" providerId="LiveId" clId="{1FE0D939-6938-4BB2-AD0D-8337B9312B8D}" dt="2021-05-06T13:40:01.599" v="3535" actId="1076"/>
          <ac:picMkLst>
            <pc:docMk/>
            <pc:sldMk cId="3453960010" sldId="270"/>
            <ac:picMk id="4" creationId="{AAC977B6-FECF-4E59-9FBD-AD694BC197F5}"/>
          </ac:picMkLst>
        </pc:picChg>
      </pc:sldChg>
      <pc:sldChg chg="addSp delSp modSp del mod">
        <pc:chgData name="Yuan Wang" userId="15cf85ccc72f974a" providerId="LiveId" clId="{1FE0D939-6938-4BB2-AD0D-8337B9312B8D}" dt="2021-05-06T15:32:38.769" v="5989" actId="2696"/>
        <pc:sldMkLst>
          <pc:docMk/>
          <pc:sldMk cId="2887489053" sldId="274"/>
        </pc:sldMkLst>
        <pc:picChg chg="del mod">
          <ac:chgData name="Yuan Wang" userId="15cf85ccc72f974a" providerId="LiveId" clId="{1FE0D939-6938-4BB2-AD0D-8337B9312B8D}" dt="2021-05-06T13:31:14.136" v="3517" actId="478"/>
          <ac:picMkLst>
            <pc:docMk/>
            <pc:sldMk cId="2887489053" sldId="274"/>
            <ac:picMk id="4" creationId="{52377984-A537-4664-83D2-604110AEF5E5}"/>
          </ac:picMkLst>
        </pc:picChg>
        <pc:picChg chg="add del mod modCrop">
          <ac:chgData name="Yuan Wang" userId="15cf85ccc72f974a" providerId="LiveId" clId="{1FE0D939-6938-4BB2-AD0D-8337B9312B8D}" dt="2021-05-06T13:31:28.991" v="3524"/>
          <ac:picMkLst>
            <pc:docMk/>
            <pc:sldMk cId="2887489053" sldId="274"/>
            <ac:picMk id="5" creationId="{0D1A9554-A1DE-4AC8-B0F7-755AF2EC0950}"/>
          </ac:picMkLst>
        </pc:picChg>
      </pc:sldChg>
      <pc:sldChg chg="delSp del mod">
        <pc:chgData name="Yuan Wang" userId="15cf85ccc72f974a" providerId="LiveId" clId="{1FE0D939-6938-4BB2-AD0D-8337B9312B8D}" dt="2021-05-06T15:32:42.947" v="5990" actId="2696"/>
        <pc:sldMkLst>
          <pc:docMk/>
          <pc:sldMk cId="2237278080" sldId="275"/>
        </pc:sldMkLst>
        <pc:picChg chg="del">
          <ac:chgData name="Yuan Wang" userId="15cf85ccc72f974a" providerId="LiveId" clId="{1FE0D939-6938-4BB2-AD0D-8337B9312B8D}" dt="2021-05-06T14:10:21.251" v="4091" actId="478"/>
          <ac:picMkLst>
            <pc:docMk/>
            <pc:sldMk cId="2237278080" sldId="275"/>
            <ac:picMk id="4" creationId="{84A2CC59-75A3-4696-98A7-C155A45B114F}"/>
          </ac:picMkLst>
        </pc:picChg>
      </pc:sldChg>
      <pc:sldChg chg="addSp delSp modSp add del mod">
        <pc:chgData name="Yuan Wang" userId="15cf85ccc72f974a" providerId="LiveId" clId="{1FE0D939-6938-4BB2-AD0D-8337B9312B8D}" dt="2021-05-07T02:23:33.955" v="10978" actId="20577"/>
        <pc:sldMkLst>
          <pc:docMk/>
          <pc:sldMk cId="1853761200" sldId="276"/>
        </pc:sldMkLst>
        <pc:spChg chg="mod">
          <ac:chgData name="Yuan Wang" userId="15cf85ccc72f974a" providerId="LiveId" clId="{1FE0D939-6938-4BB2-AD0D-8337B9312B8D}" dt="2021-05-06T17:21:36.366" v="9808" actId="20577"/>
          <ac:spMkLst>
            <pc:docMk/>
            <pc:sldMk cId="1853761200" sldId="276"/>
            <ac:spMk id="2" creationId="{E4312EFB-9678-4BEE-B983-A10F945304C3}"/>
          </ac:spMkLst>
        </pc:spChg>
        <pc:spChg chg="add del mod">
          <ac:chgData name="Yuan Wang" userId="15cf85ccc72f974a" providerId="LiveId" clId="{1FE0D939-6938-4BB2-AD0D-8337B9312B8D}" dt="2021-05-06T17:30:14.495" v="9810" actId="478"/>
          <ac:spMkLst>
            <pc:docMk/>
            <pc:sldMk cId="1853761200" sldId="276"/>
            <ac:spMk id="3" creationId="{F60D27EA-C5B2-4E45-87D0-C9B5C020863A}"/>
          </ac:spMkLst>
        </pc:spChg>
        <pc:spChg chg="add mod">
          <ac:chgData name="Yuan Wang" userId="15cf85ccc72f974a" providerId="LiveId" clId="{1FE0D939-6938-4BB2-AD0D-8337B9312B8D}" dt="2021-05-07T02:23:33.955" v="10978" actId="20577"/>
          <ac:spMkLst>
            <pc:docMk/>
            <pc:sldMk cId="1853761200" sldId="276"/>
            <ac:spMk id="4" creationId="{7B4A634F-C712-4729-B8DA-EE3DDC957503}"/>
          </ac:spMkLst>
        </pc:spChg>
      </pc:sldChg>
      <pc:sldChg chg="modSp mod">
        <pc:chgData name="Yuan Wang" userId="15cf85ccc72f974a" providerId="LiveId" clId="{1FE0D939-6938-4BB2-AD0D-8337B9312B8D}" dt="2021-05-07T02:04:48.848" v="9888" actId="20577"/>
        <pc:sldMkLst>
          <pc:docMk/>
          <pc:sldMk cId="1350059803" sldId="277"/>
        </pc:sldMkLst>
        <pc:spChg chg="mod">
          <ac:chgData name="Yuan Wang" userId="15cf85ccc72f974a" providerId="LiveId" clId="{1FE0D939-6938-4BB2-AD0D-8337B9312B8D}" dt="2021-05-07T02:04:48.848" v="9888" actId="20577"/>
          <ac:spMkLst>
            <pc:docMk/>
            <pc:sldMk cId="1350059803" sldId="277"/>
            <ac:spMk id="5" creationId="{5C5201C5-66A2-436C-B216-FE8FC28D83D7}"/>
          </ac:spMkLst>
        </pc:spChg>
        <pc:graphicFrameChg chg="modGraphic">
          <ac:chgData name="Yuan Wang" userId="15cf85ccc72f974a" providerId="LiveId" clId="{1FE0D939-6938-4BB2-AD0D-8337B9312B8D}" dt="2021-05-07T02:04:01.802" v="9887" actId="20577"/>
          <ac:graphicFrameMkLst>
            <pc:docMk/>
            <pc:sldMk cId="1350059803" sldId="277"/>
            <ac:graphicFrameMk id="4" creationId="{26B20D63-8C2B-40AF-9927-90CC6F221B2B}"/>
          </ac:graphicFrameMkLst>
        </pc:graphicFrameChg>
      </pc:sldChg>
      <pc:sldChg chg="modSp mod">
        <pc:chgData name="Yuan Wang" userId="15cf85ccc72f974a" providerId="LiveId" clId="{1FE0D939-6938-4BB2-AD0D-8337B9312B8D}" dt="2021-05-07T02:09:57.030" v="10154" actId="33524"/>
        <pc:sldMkLst>
          <pc:docMk/>
          <pc:sldMk cId="3981910134" sldId="279"/>
        </pc:sldMkLst>
        <pc:spChg chg="mod">
          <ac:chgData name="Yuan Wang" userId="15cf85ccc72f974a" providerId="LiveId" clId="{1FE0D939-6938-4BB2-AD0D-8337B9312B8D}" dt="2021-05-07T02:09:57.030" v="10154" actId="33524"/>
          <ac:spMkLst>
            <pc:docMk/>
            <pc:sldMk cId="3981910134" sldId="279"/>
            <ac:spMk id="3" creationId="{2046320A-39CE-4C9B-9FA9-9496790C4CBC}"/>
          </ac:spMkLst>
        </pc:spChg>
        <pc:spChg chg="mod">
          <ac:chgData name="Yuan Wang" userId="15cf85ccc72f974a" providerId="LiveId" clId="{1FE0D939-6938-4BB2-AD0D-8337B9312B8D}" dt="2021-05-06T13:51:24.540" v="3676" actId="207"/>
          <ac:spMkLst>
            <pc:docMk/>
            <pc:sldMk cId="3981910134" sldId="279"/>
            <ac:spMk id="4" creationId="{D95E46C9-8F44-4248-BFA8-5ECCD4BE9046}"/>
          </ac:spMkLst>
        </pc:spChg>
      </pc:sldChg>
      <pc:sldChg chg="modSp mod">
        <pc:chgData name="Yuan Wang" userId="15cf85ccc72f974a" providerId="LiveId" clId="{1FE0D939-6938-4BB2-AD0D-8337B9312B8D}" dt="2021-05-06T14:57:01.767" v="5575" actId="20577"/>
        <pc:sldMkLst>
          <pc:docMk/>
          <pc:sldMk cId="4135337658" sldId="280"/>
        </pc:sldMkLst>
        <pc:spChg chg="mod">
          <ac:chgData name="Yuan Wang" userId="15cf85ccc72f974a" providerId="LiveId" clId="{1FE0D939-6938-4BB2-AD0D-8337B9312B8D}" dt="2021-05-06T14:57:01.767" v="5575" actId="20577"/>
          <ac:spMkLst>
            <pc:docMk/>
            <pc:sldMk cId="4135337658" sldId="280"/>
            <ac:spMk id="4" creationId="{480C2E9F-B67A-45BB-B273-6BB3A1DD1610}"/>
          </ac:spMkLst>
        </pc:spChg>
        <pc:spChg chg="mod">
          <ac:chgData name="Yuan Wang" userId="15cf85ccc72f974a" providerId="LiveId" clId="{1FE0D939-6938-4BB2-AD0D-8337B9312B8D}" dt="2021-05-06T13:51:41.239" v="3678" actId="207"/>
          <ac:spMkLst>
            <pc:docMk/>
            <pc:sldMk cId="4135337658" sldId="280"/>
            <ac:spMk id="5" creationId="{D968CBD1-6910-4B12-919C-BC013E52A78B}"/>
          </ac:spMkLst>
        </pc:spChg>
      </pc:sldChg>
      <pc:sldChg chg="modSp mod">
        <pc:chgData name="Yuan Wang" userId="15cf85ccc72f974a" providerId="LiveId" clId="{1FE0D939-6938-4BB2-AD0D-8337B9312B8D}" dt="2021-05-06T14:57:32.407" v="5578" actId="20577"/>
        <pc:sldMkLst>
          <pc:docMk/>
          <pc:sldMk cId="3558000065" sldId="281"/>
        </pc:sldMkLst>
        <pc:spChg chg="mod">
          <ac:chgData name="Yuan Wang" userId="15cf85ccc72f974a" providerId="LiveId" clId="{1FE0D939-6938-4BB2-AD0D-8337B9312B8D}" dt="2021-05-06T14:57:32.407" v="5578" actId="20577"/>
          <ac:spMkLst>
            <pc:docMk/>
            <pc:sldMk cId="3558000065" sldId="281"/>
            <ac:spMk id="4" creationId="{480C2E9F-B67A-45BB-B273-6BB3A1DD1610}"/>
          </ac:spMkLst>
        </pc:spChg>
      </pc:sldChg>
      <pc:sldChg chg="modSp mod">
        <pc:chgData name="Yuan Wang" userId="15cf85ccc72f974a" providerId="LiveId" clId="{1FE0D939-6938-4BB2-AD0D-8337B9312B8D}" dt="2021-05-06T13:52:19.862" v="3682" actId="208"/>
        <pc:sldMkLst>
          <pc:docMk/>
          <pc:sldMk cId="2778469450" sldId="283"/>
        </pc:sldMkLst>
        <pc:spChg chg="mod">
          <ac:chgData name="Yuan Wang" userId="15cf85ccc72f974a" providerId="LiveId" clId="{1FE0D939-6938-4BB2-AD0D-8337B9312B8D}" dt="2021-05-06T13:52:02.174" v="3680" actId="207"/>
          <ac:spMkLst>
            <pc:docMk/>
            <pc:sldMk cId="2778469450" sldId="283"/>
            <ac:spMk id="4" creationId="{480C2E9F-B67A-45BB-B273-6BB3A1DD1610}"/>
          </ac:spMkLst>
        </pc:spChg>
        <pc:picChg chg="mod">
          <ac:chgData name="Yuan Wang" userId="15cf85ccc72f974a" providerId="LiveId" clId="{1FE0D939-6938-4BB2-AD0D-8337B9312B8D}" dt="2021-05-06T13:52:19.862" v="3682" actId="208"/>
          <ac:picMkLst>
            <pc:docMk/>
            <pc:sldMk cId="2778469450" sldId="283"/>
            <ac:picMk id="6" creationId="{D7F3941C-87D8-43BA-ADD4-A0605033BD62}"/>
          </ac:picMkLst>
        </pc:picChg>
      </pc:sldChg>
      <pc:sldChg chg="modSp mod">
        <pc:chgData name="Yuan Wang" userId="15cf85ccc72f974a" providerId="LiveId" clId="{1FE0D939-6938-4BB2-AD0D-8337B9312B8D}" dt="2021-05-06T16:26:31.526" v="7574" actId="20577"/>
        <pc:sldMkLst>
          <pc:docMk/>
          <pc:sldMk cId="3634078212" sldId="284"/>
        </pc:sldMkLst>
        <pc:spChg chg="mod">
          <ac:chgData name="Yuan Wang" userId="15cf85ccc72f974a" providerId="LiveId" clId="{1FE0D939-6938-4BB2-AD0D-8337B9312B8D}" dt="2021-05-06T13:44:45.726" v="3582" actId="20577"/>
          <ac:spMkLst>
            <pc:docMk/>
            <pc:sldMk cId="3634078212" sldId="284"/>
            <ac:spMk id="2" creationId="{F7B46322-02FF-4997-A240-C3F30B90E3F7}"/>
          </ac:spMkLst>
        </pc:spChg>
        <pc:spChg chg="mod">
          <ac:chgData name="Yuan Wang" userId="15cf85ccc72f974a" providerId="LiveId" clId="{1FE0D939-6938-4BB2-AD0D-8337B9312B8D}" dt="2021-05-06T16:26:31.526" v="7574" actId="20577"/>
          <ac:spMkLst>
            <pc:docMk/>
            <pc:sldMk cId="3634078212" sldId="284"/>
            <ac:spMk id="4" creationId="{480C2E9F-B67A-45BB-B273-6BB3A1DD1610}"/>
          </ac:spMkLst>
        </pc:spChg>
        <pc:picChg chg="mod">
          <ac:chgData name="Yuan Wang" userId="15cf85ccc72f974a" providerId="LiveId" clId="{1FE0D939-6938-4BB2-AD0D-8337B9312B8D}" dt="2021-05-06T13:55:51.974" v="3709" actId="208"/>
          <ac:picMkLst>
            <pc:docMk/>
            <pc:sldMk cId="3634078212" sldId="284"/>
            <ac:picMk id="5" creationId="{34C3F106-6574-4710-9747-C68DE2F7D615}"/>
          </ac:picMkLst>
        </pc:picChg>
      </pc:sldChg>
      <pc:sldChg chg="modSp mod">
        <pc:chgData name="Yuan Wang" userId="15cf85ccc72f974a" providerId="LiveId" clId="{1FE0D939-6938-4BB2-AD0D-8337B9312B8D}" dt="2021-05-06T14:07:36.786" v="3998" actId="20577"/>
        <pc:sldMkLst>
          <pc:docMk/>
          <pc:sldMk cId="1465205702" sldId="285"/>
        </pc:sldMkLst>
        <pc:spChg chg="mod">
          <ac:chgData name="Yuan Wang" userId="15cf85ccc72f974a" providerId="LiveId" clId="{1FE0D939-6938-4BB2-AD0D-8337B9312B8D}" dt="2021-05-06T13:53:26.210" v="3697" actId="14100"/>
          <ac:spMkLst>
            <pc:docMk/>
            <pc:sldMk cId="1465205702" sldId="285"/>
            <ac:spMk id="6" creationId="{EDAB26EA-B0AE-464D-866F-2C8F1C5F3EF6}"/>
          </ac:spMkLst>
        </pc:spChg>
        <pc:spChg chg="mod">
          <ac:chgData name="Yuan Wang" userId="15cf85ccc72f974a" providerId="LiveId" clId="{1FE0D939-6938-4BB2-AD0D-8337B9312B8D}" dt="2021-05-06T14:07:36.786" v="3998" actId="20577"/>
          <ac:spMkLst>
            <pc:docMk/>
            <pc:sldMk cId="1465205702" sldId="285"/>
            <ac:spMk id="7" creationId="{FE08F893-24CC-4AB6-A55C-F2E5A390AB53}"/>
          </ac:spMkLst>
        </pc:spChg>
        <pc:graphicFrameChg chg="mod modGraphic">
          <ac:chgData name="Yuan Wang" userId="15cf85ccc72f974a" providerId="LiveId" clId="{1FE0D939-6938-4BB2-AD0D-8337B9312B8D}" dt="2021-05-06T13:49:24.580" v="3667" actId="1037"/>
          <ac:graphicFrameMkLst>
            <pc:docMk/>
            <pc:sldMk cId="1465205702" sldId="285"/>
            <ac:graphicFrameMk id="5" creationId="{D0F258CA-255A-4F1C-9417-2D7CDD3E35E4}"/>
          </ac:graphicFrameMkLst>
        </pc:graphicFrameChg>
        <pc:picChg chg="mod modCrop">
          <ac:chgData name="Yuan Wang" userId="15cf85ccc72f974a" providerId="LiveId" clId="{1FE0D939-6938-4BB2-AD0D-8337B9312B8D}" dt="2021-05-06T13:40:58.151" v="3548" actId="1076"/>
          <ac:picMkLst>
            <pc:docMk/>
            <pc:sldMk cId="1465205702" sldId="285"/>
            <ac:picMk id="8" creationId="{D6C03B00-1F00-41B2-9244-FD04C38658C1}"/>
          </ac:picMkLst>
        </pc:picChg>
      </pc:sldChg>
      <pc:sldChg chg="addSp modSp mod">
        <pc:chgData name="Yuan Wang" userId="15cf85ccc72f974a" providerId="LiveId" clId="{1FE0D939-6938-4BB2-AD0D-8337B9312B8D}" dt="2021-05-07T02:29:30.728" v="11342" actId="20577"/>
        <pc:sldMkLst>
          <pc:docMk/>
          <pc:sldMk cId="869609086" sldId="286"/>
        </pc:sldMkLst>
        <pc:spChg chg="add mod">
          <ac:chgData name="Yuan Wang" userId="15cf85ccc72f974a" providerId="LiveId" clId="{1FE0D939-6938-4BB2-AD0D-8337B9312B8D}" dt="2021-05-07T02:29:30.728" v="11342" actId="20577"/>
          <ac:spMkLst>
            <pc:docMk/>
            <pc:sldMk cId="869609086" sldId="286"/>
            <ac:spMk id="3" creationId="{86056293-142E-4FA3-A55D-C44B0319C586}"/>
          </ac:spMkLst>
        </pc:spChg>
        <pc:spChg chg="mod">
          <ac:chgData name="Yuan Wang" userId="15cf85ccc72f974a" providerId="LiveId" clId="{1FE0D939-6938-4BB2-AD0D-8337B9312B8D}" dt="2021-05-06T14:08:22.550" v="4046" actId="1036"/>
          <ac:spMkLst>
            <pc:docMk/>
            <pc:sldMk cId="869609086" sldId="286"/>
            <ac:spMk id="7" creationId="{FE08F893-24CC-4AB6-A55C-F2E5A390AB53}"/>
          </ac:spMkLst>
        </pc:spChg>
        <pc:graphicFrameChg chg="mod modGraphic">
          <ac:chgData name="Yuan Wang" userId="15cf85ccc72f974a" providerId="LiveId" clId="{1FE0D939-6938-4BB2-AD0D-8337B9312B8D}" dt="2021-05-06T13:55:17.312" v="3705" actId="122"/>
          <ac:graphicFrameMkLst>
            <pc:docMk/>
            <pc:sldMk cId="869609086" sldId="286"/>
            <ac:graphicFrameMk id="5" creationId="{D0F258CA-255A-4F1C-9417-2D7CDD3E35E4}"/>
          </ac:graphicFrameMkLst>
        </pc:graphicFrameChg>
        <pc:picChg chg="mod modCrop">
          <ac:chgData name="Yuan Wang" userId="15cf85ccc72f974a" providerId="LiveId" clId="{1FE0D939-6938-4BB2-AD0D-8337B9312B8D}" dt="2021-05-06T13:41:44.725" v="3558" actId="1076"/>
          <ac:picMkLst>
            <pc:docMk/>
            <pc:sldMk cId="869609086" sldId="286"/>
            <ac:picMk id="10" creationId="{B4BCB48E-DF9A-4AA5-A63F-47ACFA716C25}"/>
          </ac:picMkLst>
        </pc:picChg>
      </pc:sldChg>
      <pc:sldChg chg="modSp mod">
        <pc:chgData name="Yuan Wang" userId="15cf85ccc72f974a" providerId="LiveId" clId="{1FE0D939-6938-4BB2-AD0D-8337B9312B8D}" dt="2021-05-06T14:09:45.965" v="4089"/>
        <pc:sldMkLst>
          <pc:docMk/>
          <pc:sldMk cId="3045692242" sldId="287"/>
        </pc:sldMkLst>
        <pc:spChg chg="mod">
          <ac:chgData name="Yuan Wang" userId="15cf85ccc72f974a" providerId="LiveId" clId="{1FE0D939-6938-4BB2-AD0D-8337B9312B8D}" dt="2021-05-06T14:08:49.800" v="4082" actId="1076"/>
          <ac:spMkLst>
            <pc:docMk/>
            <pc:sldMk cId="3045692242" sldId="287"/>
            <ac:spMk id="7" creationId="{FE08F893-24CC-4AB6-A55C-F2E5A390AB53}"/>
          </ac:spMkLst>
        </pc:spChg>
        <pc:graphicFrameChg chg="mod modGraphic">
          <ac:chgData name="Yuan Wang" userId="15cf85ccc72f974a" providerId="LiveId" clId="{1FE0D939-6938-4BB2-AD0D-8337B9312B8D}" dt="2021-05-06T14:09:45.965" v="4089"/>
          <ac:graphicFrameMkLst>
            <pc:docMk/>
            <pc:sldMk cId="3045692242" sldId="287"/>
            <ac:graphicFrameMk id="5" creationId="{D0F258CA-255A-4F1C-9417-2D7CDD3E35E4}"/>
          </ac:graphicFrameMkLst>
        </pc:graphicFrameChg>
        <pc:picChg chg="mod modCrop">
          <ac:chgData name="Yuan Wang" userId="15cf85ccc72f974a" providerId="LiveId" clId="{1FE0D939-6938-4BB2-AD0D-8337B9312B8D}" dt="2021-05-06T13:43:23.411" v="3575" actId="1038"/>
          <ac:picMkLst>
            <pc:docMk/>
            <pc:sldMk cId="3045692242" sldId="287"/>
            <ac:picMk id="6" creationId="{E7DF9CE8-93CE-45B7-803A-58104D533D20}"/>
          </ac:picMkLst>
        </pc:picChg>
      </pc:sldChg>
      <pc:sldChg chg="modSp mod">
        <pc:chgData name="Yuan Wang" userId="15cf85ccc72f974a" providerId="LiveId" clId="{1FE0D939-6938-4BB2-AD0D-8337B9312B8D}" dt="2021-05-06T15:24:50.690" v="5975" actId="20577"/>
        <pc:sldMkLst>
          <pc:docMk/>
          <pc:sldMk cId="1307610859" sldId="288"/>
        </pc:sldMkLst>
        <pc:spChg chg="mod">
          <ac:chgData name="Yuan Wang" userId="15cf85ccc72f974a" providerId="LiveId" clId="{1FE0D939-6938-4BB2-AD0D-8337B9312B8D}" dt="2021-05-06T15:24:50.690" v="5975" actId="20577"/>
          <ac:spMkLst>
            <pc:docMk/>
            <pc:sldMk cId="1307610859" sldId="288"/>
            <ac:spMk id="4" creationId="{480C2E9F-B67A-45BB-B273-6BB3A1DD1610}"/>
          </ac:spMkLst>
        </pc:spChg>
      </pc:sldChg>
      <pc:sldChg chg="addSp delSp modSp add mod">
        <pc:chgData name="Yuan Wang" userId="15cf85ccc72f974a" providerId="LiveId" clId="{1FE0D939-6938-4BB2-AD0D-8337B9312B8D}" dt="2021-05-07T02:29:55.018" v="11343" actId="20577"/>
        <pc:sldMkLst>
          <pc:docMk/>
          <pc:sldMk cId="1853262275" sldId="289"/>
        </pc:sldMkLst>
        <pc:spChg chg="mod">
          <ac:chgData name="Yuan Wang" userId="15cf85ccc72f974a" providerId="LiveId" clId="{1FE0D939-6938-4BB2-AD0D-8337B9312B8D}" dt="2021-05-06T14:15:10.798" v="4168" actId="20577"/>
          <ac:spMkLst>
            <pc:docMk/>
            <pc:sldMk cId="1853262275" sldId="289"/>
            <ac:spMk id="2" creationId="{F7B46322-02FF-4997-A240-C3F30B90E3F7}"/>
          </ac:spMkLst>
        </pc:spChg>
        <pc:spChg chg="mod">
          <ac:chgData name="Yuan Wang" userId="15cf85ccc72f974a" providerId="LiveId" clId="{1FE0D939-6938-4BB2-AD0D-8337B9312B8D}" dt="2021-05-07T02:29:55.018" v="11343" actId="20577"/>
          <ac:spMkLst>
            <pc:docMk/>
            <pc:sldMk cId="1853262275" sldId="289"/>
            <ac:spMk id="4" creationId="{480C2E9F-B67A-45BB-B273-6BB3A1DD1610}"/>
          </ac:spMkLst>
        </pc:spChg>
        <pc:graphicFrameChg chg="add mod modGraphic">
          <ac:chgData name="Yuan Wang" userId="15cf85ccc72f974a" providerId="LiveId" clId="{1FE0D939-6938-4BB2-AD0D-8337B9312B8D}" dt="2021-05-06T15:18:08.122" v="5677" actId="20577"/>
          <ac:graphicFrameMkLst>
            <pc:docMk/>
            <pc:sldMk cId="1853262275" sldId="289"/>
            <ac:graphicFrameMk id="7" creationId="{09590AAC-26DC-4AEA-B278-17781559D42A}"/>
          </ac:graphicFrameMkLst>
        </pc:graphicFrameChg>
        <pc:picChg chg="del">
          <ac:chgData name="Yuan Wang" userId="15cf85ccc72f974a" providerId="LiveId" clId="{1FE0D939-6938-4BB2-AD0D-8337B9312B8D}" dt="2021-05-06T13:44:31.831" v="3577" actId="478"/>
          <ac:picMkLst>
            <pc:docMk/>
            <pc:sldMk cId="1853262275" sldId="289"/>
            <ac:picMk id="5" creationId="{34C3F106-6574-4710-9747-C68DE2F7D615}"/>
          </ac:picMkLst>
        </pc:picChg>
        <pc:picChg chg="add mod modCrop">
          <ac:chgData name="Yuan Wang" userId="15cf85ccc72f974a" providerId="LiveId" clId="{1FE0D939-6938-4BB2-AD0D-8337B9312B8D}" dt="2021-05-06T15:11:05.409" v="5623" actId="1076"/>
          <ac:picMkLst>
            <pc:docMk/>
            <pc:sldMk cId="1853262275" sldId="289"/>
            <ac:picMk id="6" creationId="{6DE3801A-E038-4B9C-B39D-B8110144AAFF}"/>
          </ac:picMkLst>
        </pc:picChg>
      </pc:sldChg>
      <pc:sldChg chg="delSp modSp add mod">
        <pc:chgData name="Yuan Wang" userId="15cf85ccc72f974a" providerId="LiveId" clId="{1FE0D939-6938-4BB2-AD0D-8337B9312B8D}" dt="2021-05-07T02:43:54.697" v="11687" actId="20577"/>
        <pc:sldMkLst>
          <pc:docMk/>
          <pc:sldMk cId="3756523801" sldId="290"/>
        </pc:sldMkLst>
        <pc:spChg chg="mod">
          <ac:chgData name="Yuan Wang" userId="15cf85ccc72f974a" providerId="LiveId" clId="{1FE0D939-6938-4BB2-AD0D-8337B9312B8D}" dt="2021-05-06T16:05:13.323" v="6802" actId="20577"/>
          <ac:spMkLst>
            <pc:docMk/>
            <pc:sldMk cId="3756523801" sldId="290"/>
            <ac:spMk id="2" creationId="{F7B46322-02FF-4997-A240-C3F30B90E3F7}"/>
          </ac:spMkLst>
        </pc:spChg>
        <pc:spChg chg="mod">
          <ac:chgData name="Yuan Wang" userId="15cf85ccc72f974a" providerId="LiveId" clId="{1FE0D939-6938-4BB2-AD0D-8337B9312B8D}" dt="2021-05-07T02:43:54.697" v="11687" actId="20577"/>
          <ac:spMkLst>
            <pc:docMk/>
            <pc:sldMk cId="3756523801" sldId="290"/>
            <ac:spMk id="4" creationId="{480C2E9F-B67A-45BB-B273-6BB3A1DD1610}"/>
          </ac:spMkLst>
        </pc:spChg>
        <pc:graphicFrameChg chg="del modGraphic">
          <ac:chgData name="Yuan Wang" userId="15cf85ccc72f974a" providerId="LiveId" clId="{1FE0D939-6938-4BB2-AD0D-8337B9312B8D}" dt="2021-05-06T15:11:11.930" v="5624" actId="478"/>
          <ac:graphicFrameMkLst>
            <pc:docMk/>
            <pc:sldMk cId="3756523801" sldId="290"/>
            <ac:graphicFrameMk id="7" creationId="{09590AAC-26DC-4AEA-B278-17781559D42A}"/>
          </ac:graphicFrameMkLst>
        </pc:graphicFrameChg>
        <pc:picChg chg="mod modCrop">
          <ac:chgData name="Yuan Wang" userId="15cf85ccc72f974a" providerId="LiveId" clId="{1FE0D939-6938-4BB2-AD0D-8337B9312B8D}" dt="2021-05-07T02:36:33.884" v="11491" actId="14100"/>
          <ac:picMkLst>
            <pc:docMk/>
            <pc:sldMk cId="3756523801" sldId="290"/>
            <ac:picMk id="6" creationId="{6DE3801A-E038-4B9C-B39D-B8110144AAFF}"/>
          </ac:picMkLst>
        </pc:picChg>
      </pc:sldChg>
      <pc:sldChg chg="addSp modSp add mod ord">
        <pc:chgData name="Yuan Wang" userId="15cf85ccc72f974a" providerId="LiveId" clId="{1FE0D939-6938-4BB2-AD0D-8337B9312B8D}" dt="2021-05-07T02:34:44.181" v="11487" actId="20577"/>
        <pc:sldMkLst>
          <pc:docMk/>
          <pc:sldMk cId="2265173247" sldId="291"/>
        </pc:sldMkLst>
        <pc:spChg chg="mod">
          <ac:chgData name="Yuan Wang" userId="15cf85ccc72f974a" providerId="LiveId" clId="{1FE0D939-6938-4BB2-AD0D-8337B9312B8D}" dt="2021-05-06T16:29:21.518" v="7579" actId="20577"/>
          <ac:spMkLst>
            <pc:docMk/>
            <pc:sldMk cId="2265173247" sldId="291"/>
            <ac:spMk id="2" creationId="{E4312EFB-9678-4BEE-B983-A10F945304C3}"/>
          </ac:spMkLst>
        </pc:spChg>
        <pc:graphicFrameChg chg="add mod modGraphic">
          <ac:chgData name="Yuan Wang" userId="15cf85ccc72f974a" providerId="LiveId" clId="{1FE0D939-6938-4BB2-AD0D-8337B9312B8D}" dt="2021-05-07T02:34:44.181" v="11487" actId="20577"/>
          <ac:graphicFrameMkLst>
            <pc:docMk/>
            <pc:sldMk cId="2265173247" sldId="291"/>
            <ac:graphicFrameMk id="3" creationId="{E6A9ADDC-2F4D-44DA-99CA-50A92E5C529A}"/>
          </ac:graphicFrameMkLst>
        </pc:graphicFrameChg>
      </pc:sldChg>
      <pc:sldChg chg="modSp add mod">
        <pc:chgData name="Yuan Wang" userId="15cf85ccc72f974a" providerId="LiveId" clId="{1FE0D939-6938-4BB2-AD0D-8337B9312B8D}" dt="2021-05-06T17:19:38.290" v="9793" actId="207"/>
        <pc:sldMkLst>
          <pc:docMk/>
          <pc:sldMk cId="1695328704" sldId="292"/>
        </pc:sldMkLst>
        <pc:spChg chg="mod">
          <ac:chgData name="Yuan Wang" userId="15cf85ccc72f974a" providerId="LiveId" clId="{1FE0D939-6938-4BB2-AD0D-8337B9312B8D}" dt="2021-05-06T17:16:16.363" v="9768" actId="207"/>
          <ac:spMkLst>
            <pc:docMk/>
            <pc:sldMk cId="1695328704" sldId="292"/>
            <ac:spMk id="2" creationId="{8AD0B716-3A4D-4992-8E7E-79777F330361}"/>
          </ac:spMkLst>
        </pc:spChg>
        <pc:spChg chg="mod">
          <ac:chgData name="Yuan Wang" userId="15cf85ccc72f974a" providerId="LiveId" clId="{1FE0D939-6938-4BB2-AD0D-8337B9312B8D}" dt="2021-05-06T17:14:52.469" v="9741"/>
          <ac:spMkLst>
            <pc:docMk/>
            <pc:sldMk cId="1695328704" sldId="292"/>
            <ac:spMk id="6" creationId="{00000000-0000-0000-0000-000000000000}"/>
          </ac:spMkLst>
        </pc:spChg>
        <pc:spChg chg="mod">
          <ac:chgData name="Yuan Wang" userId="15cf85ccc72f974a" providerId="LiveId" clId="{1FE0D939-6938-4BB2-AD0D-8337B9312B8D}" dt="2021-05-06T17:14:38.862" v="9737" actId="108"/>
          <ac:spMkLst>
            <pc:docMk/>
            <pc:sldMk cId="1695328704" sldId="292"/>
            <ac:spMk id="7" creationId="{00000000-0000-0000-0000-000000000000}"/>
          </ac:spMkLst>
        </pc:spChg>
        <pc:spChg chg="mod">
          <ac:chgData name="Yuan Wang" userId="15cf85ccc72f974a" providerId="LiveId" clId="{1FE0D939-6938-4BB2-AD0D-8337B9312B8D}" dt="2021-05-06T17:17:41.433" v="9778" actId="108"/>
          <ac:spMkLst>
            <pc:docMk/>
            <pc:sldMk cId="1695328704" sldId="292"/>
            <ac:spMk id="9" creationId="{00000000-0000-0000-0000-000000000000}"/>
          </ac:spMkLst>
        </pc:spChg>
        <pc:spChg chg="mod">
          <ac:chgData name="Yuan Wang" userId="15cf85ccc72f974a" providerId="LiveId" clId="{1FE0D939-6938-4BB2-AD0D-8337B9312B8D}" dt="2021-05-06T17:17:42.024" v="9779" actId="108"/>
          <ac:spMkLst>
            <pc:docMk/>
            <pc:sldMk cId="1695328704" sldId="292"/>
            <ac:spMk id="12" creationId="{00000000-0000-0000-0000-000000000000}"/>
          </ac:spMkLst>
        </pc:spChg>
        <pc:spChg chg="mod">
          <ac:chgData name="Yuan Wang" userId="15cf85ccc72f974a" providerId="LiveId" clId="{1FE0D939-6938-4BB2-AD0D-8337B9312B8D}" dt="2021-05-06T17:19:38.290" v="9793" actId="207"/>
          <ac:spMkLst>
            <pc:docMk/>
            <pc:sldMk cId="1695328704" sldId="292"/>
            <ac:spMk id="16" creationId="{00000000-0000-0000-0000-000000000000}"/>
          </ac:spMkLst>
        </pc:spChg>
        <pc:spChg chg="mod">
          <ac:chgData name="Yuan Wang" userId="15cf85ccc72f974a" providerId="LiveId" clId="{1FE0D939-6938-4BB2-AD0D-8337B9312B8D}" dt="2021-05-06T17:17:40.632" v="9776" actId="108"/>
          <ac:spMkLst>
            <pc:docMk/>
            <pc:sldMk cId="1695328704" sldId="292"/>
            <ac:spMk id="17" creationId="{1C9E8780-8544-4F41-82A3-456F477EB303}"/>
          </ac:spMkLst>
        </pc:spChg>
        <pc:spChg chg="mod">
          <ac:chgData name="Yuan Wang" userId="15cf85ccc72f974a" providerId="LiveId" clId="{1FE0D939-6938-4BB2-AD0D-8337B9312B8D}" dt="2021-05-06T17:17:41" v="9777" actId="108"/>
          <ac:spMkLst>
            <pc:docMk/>
            <pc:sldMk cId="1695328704" sldId="292"/>
            <ac:spMk id="18" creationId="{8585C7A3-1E24-4115-87E8-19C751D8D245}"/>
          </ac:spMkLst>
        </pc:spChg>
        <pc:spChg chg="mod">
          <ac:chgData name="Yuan Wang" userId="15cf85ccc72f974a" providerId="LiveId" clId="{1FE0D939-6938-4BB2-AD0D-8337B9312B8D}" dt="2021-05-06T17:16:16.363" v="9768" actId="207"/>
          <ac:spMkLst>
            <pc:docMk/>
            <pc:sldMk cId="1695328704" sldId="292"/>
            <ac:spMk id="19" creationId="{4E0D0A55-A926-48F3-8623-00814BE56C09}"/>
          </ac:spMkLst>
        </pc:spChg>
      </pc:sldChg>
      <pc:sldChg chg="modSp add mod">
        <pc:chgData name="Yuan Wang" userId="15cf85ccc72f974a" providerId="LiveId" clId="{1FE0D939-6938-4BB2-AD0D-8337B9312B8D}" dt="2021-05-06T17:19:26.308" v="9792" actId="207"/>
        <pc:sldMkLst>
          <pc:docMk/>
          <pc:sldMk cId="1984703616" sldId="293"/>
        </pc:sldMkLst>
        <pc:spChg chg="mod">
          <ac:chgData name="Yuan Wang" userId="15cf85ccc72f974a" providerId="LiveId" clId="{1FE0D939-6938-4BB2-AD0D-8337B9312B8D}" dt="2021-05-06T17:17:58.843" v="9782" actId="108"/>
          <ac:spMkLst>
            <pc:docMk/>
            <pc:sldMk cId="1984703616" sldId="293"/>
            <ac:spMk id="9" creationId="{00000000-0000-0000-0000-000000000000}"/>
          </ac:spMkLst>
        </pc:spChg>
        <pc:spChg chg="mod">
          <ac:chgData name="Yuan Wang" userId="15cf85ccc72f974a" providerId="LiveId" clId="{1FE0D939-6938-4BB2-AD0D-8337B9312B8D}" dt="2021-05-06T17:17:54.449" v="9781" actId="108"/>
          <ac:spMkLst>
            <pc:docMk/>
            <pc:sldMk cId="1984703616" sldId="293"/>
            <ac:spMk id="12" creationId="{00000000-0000-0000-0000-000000000000}"/>
          </ac:spMkLst>
        </pc:spChg>
        <pc:spChg chg="mod">
          <ac:chgData name="Yuan Wang" userId="15cf85ccc72f974a" providerId="LiveId" clId="{1FE0D939-6938-4BB2-AD0D-8337B9312B8D}" dt="2021-05-06T17:19:26.308" v="9792" actId="207"/>
          <ac:spMkLst>
            <pc:docMk/>
            <pc:sldMk cId="1984703616" sldId="293"/>
            <ac:spMk id="16" creationId="{00000000-0000-0000-0000-000000000000}"/>
          </ac:spMkLst>
        </pc:spChg>
        <pc:spChg chg="mod">
          <ac:chgData name="Yuan Wang" userId="15cf85ccc72f974a" providerId="LiveId" clId="{1FE0D939-6938-4BB2-AD0D-8337B9312B8D}" dt="2021-05-06T17:18:02.357" v="9783" actId="108"/>
          <ac:spMkLst>
            <pc:docMk/>
            <pc:sldMk cId="1984703616" sldId="293"/>
            <ac:spMk id="17" creationId="{1C9E8780-8544-4F41-82A3-456F477EB303}"/>
          </ac:spMkLst>
        </pc:spChg>
        <pc:spChg chg="mod">
          <ac:chgData name="Yuan Wang" userId="15cf85ccc72f974a" providerId="LiveId" clId="{1FE0D939-6938-4BB2-AD0D-8337B9312B8D}" dt="2021-05-06T17:17:49.824" v="9780" actId="108"/>
          <ac:spMkLst>
            <pc:docMk/>
            <pc:sldMk cId="1984703616" sldId="293"/>
            <ac:spMk id="18" creationId="{8585C7A3-1E24-4115-87E8-19C751D8D245}"/>
          </ac:spMkLst>
        </pc:spChg>
      </pc:sldChg>
      <pc:sldChg chg="modSp add mod">
        <pc:chgData name="Yuan Wang" userId="15cf85ccc72f974a" providerId="LiveId" clId="{1FE0D939-6938-4BB2-AD0D-8337B9312B8D}" dt="2021-05-06T17:19:13.028" v="9791" actId="207"/>
        <pc:sldMkLst>
          <pc:docMk/>
          <pc:sldMk cId="3208715362" sldId="294"/>
        </pc:sldMkLst>
        <pc:spChg chg="mod">
          <ac:chgData name="Yuan Wang" userId="15cf85ccc72f974a" providerId="LiveId" clId="{1FE0D939-6938-4BB2-AD0D-8337B9312B8D}" dt="2021-05-06T17:18:17.232" v="9786" actId="108"/>
          <ac:spMkLst>
            <pc:docMk/>
            <pc:sldMk cId="3208715362" sldId="294"/>
            <ac:spMk id="12" creationId="{00000000-0000-0000-0000-000000000000}"/>
          </ac:spMkLst>
        </pc:spChg>
        <pc:spChg chg="mod">
          <ac:chgData name="Yuan Wang" userId="15cf85ccc72f974a" providerId="LiveId" clId="{1FE0D939-6938-4BB2-AD0D-8337B9312B8D}" dt="2021-05-06T17:18:13.916" v="9785" actId="108"/>
          <ac:spMkLst>
            <pc:docMk/>
            <pc:sldMk cId="3208715362" sldId="294"/>
            <ac:spMk id="15" creationId="{00000000-0000-0000-0000-000000000000}"/>
          </ac:spMkLst>
        </pc:spChg>
        <pc:spChg chg="mod">
          <ac:chgData name="Yuan Wang" userId="15cf85ccc72f974a" providerId="LiveId" clId="{1FE0D939-6938-4BB2-AD0D-8337B9312B8D}" dt="2021-05-06T17:19:13.028" v="9791" actId="207"/>
          <ac:spMkLst>
            <pc:docMk/>
            <pc:sldMk cId="3208715362" sldId="294"/>
            <ac:spMk id="16" creationId="{00000000-0000-0000-0000-000000000000}"/>
          </ac:spMkLst>
        </pc:spChg>
        <pc:spChg chg="mod">
          <ac:chgData name="Yuan Wang" userId="15cf85ccc72f974a" providerId="LiveId" clId="{1FE0D939-6938-4BB2-AD0D-8337B9312B8D}" dt="2021-05-06T17:18:29.135" v="9789" actId="108"/>
          <ac:spMkLst>
            <pc:docMk/>
            <pc:sldMk cId="3208715362" sldId="294"/>
            <ac:spMk id="18" creationId="{8585C7A3-1E24-4115-87E8-19C751D8D245}"/>
          </ac:spMkLst>
        </pc:spChg>
        <pc:spChg chg="mod">
          <ac:chgData name="Yuan Wang" userId="15cf85ccc72f974a" providerId="LiveId" clId="{1FE0D939-6938-4BB2-AD0D-8337B9312B8D}" dt="2021-05-06T17:18:24.651" v="9788" actId="207"/>
          <ac:spMkLst>
            <pc:docMk/>
            <pc:sldMk cId="3208715362" sldId="294"/>
            <ac:spMk id="19" creationId="{4E0D0A55-A926-48F3-8623-00814BE56C09}"/>
          </ac:spMkLst>
        </pc:spChg>
      </pc:sldChg>
      <pc:sldChg chg="modSp add mod ord">
        <pc:chgData name="Yuan Wang" userId="15cf85ccc72f974a" providerId="LiveId" clId="{1FE0D939-6938-4BB2-AD0D-8337B9312B8D}" dt="2021-05-06T17:21:13.583" v="9805" actId="108"/>
        <pc:sldMkLst>
          <pc:docMk/>
          <pc:sldMk cId="2076482746" sldId="295"/>
        </pc:sldMkLst>
        <pc:spChg chg="mod">
          <ac:chgData name="Yuan Wang" userId="15cf85ccc72f974a" providerId="LiveId" clId="{1FE0D939-6938-4BB2-AD0D-8337B9312B8D}" dt="2021-05-06T17:20:03.331" v="9798" actId="108"/>
          <ac:spMkLst>
            <pc:docMk/>
            <pc:sldMk cId="2076482746" sldId="295"/>
            <ac:spMk id="2" creationId="{8AD0B716-3A4D-4992-8E7E-79777F330361}"/>
          </ac:spMkLst>
        </pc:spChg>
        <pc:spChg chg="mod">
          <ac:chgData name="Yuan Wang" userId="15cf85ccc72f974a" providerId="LiveId" clId="{1FE0D939-6938-4BB2-AD0D-8337B9312B8D}" dt="2021-05-06T17:20:06.953" v="9799" actId="108"/>
          <ac:spMkLst>
            <pc:docMk/>
            <pc:sldMk cId="2076482746" sldId="295"/>
            <ac:spMk id="6" creationId="{00000000-0000-0000-0000-000000000000}"/>
          </ac:spMkLst>
        </pc:spChg>
        <pc:spChg chg="mod">
          <ac:chgData name="Yuan Wang" userId="15cf85ccc72f974a" providerId="LiveId" clId="{1FE0D939-6938-4BB2-AD0D-8337B9312B8D}" dt="2021-05-06T17:20:16.539" v="9802" actId="108"/>
          <ac:spMkLst>
            <pc:docMk/>
            <pc:sldMk cId="2076482746" sldId="295"/>
            <ac:spMk id="7" creationId="{00000000-0000-0000-0000-000000000000}"/>
          </ac:spMkLst>
        </pc:spChg>
        <pc:spChg chg="mod">
          <ac:chgData name="Yuan Wang" userId="15cf85ccc72f974a" providerId="LiveId" clId="{1FE0D939-6938-4BB2-AD0D-8337B9312B8D}" dt="2021-05-06T17:21:13.583" v="9805" actId="108"/>
          <ac:spMkLst>
            <pc:docMk/>
            <pc:sldMk cId="2076482746" sldId="295"/>
            <ac:spMk id="9" creationId="{00000000-0000-0000-0000-000000000000}"/>
          </ac:spMkLst>
        </pc:spChg>
        <pc:spChg chg="mod">
          <ac:chgData name="Yuan Wang" userId="15cf85ccc72f974a" providerId="LiveId" clId="{1FE0D939-6938-4BB2-AD0D-8337B9312B8D}" dt="2021-05-06T17:20:10.930" v="9800" actId="108"/>
          <ac:spMkLst>
            <pc:docMk/>
            <pc:sldMk cId="2076482746" sldId="295"/>
            <ac:spMk id="17" creationId="{1C9E8780-8544-4F41-82A3-456F477EB303}"/>
          </ac:spMkLst>
        </pc:spChg>
      </pc:sldChg>
      <pc:sldChg chg="addSp modSp add mod">
        <pc:chgData name="Yuan Wang" userId="15cf85ccc72f974a" providerId="LiveId" clId="{1FE0D939-6938-4BB2-AD0D-8337B9312B8D}" dt="2021-05-07T02:34:30.268" v="11474" actId="1076"/>
        <pc:sldMkLst>
          <pc:docMk/>
          <pc:sldMk cId="1939988110" sldId="296"/>
        </pc:sldMkLst>
        <pc:spChg chg="mod">
          <ac:chgData name="Yuan Wang" userId="15cf85ccc72f974a" providerId="LiveId" clId="{1FE0D939-6938-4BB2-AD0D-8337B9312B8D}" dt="2021-05-07T02:30:31.790" v="11350" actId="1076"/>
          <ac:spMkLst>
            <pc:docMk/>
            <pc:sldMk cId="1939988110" sldId="296"/>
            <ac:spMk id="4" creationId="{480C2E9F-B67A-45BB-B273-6BB3A1DD1610}"/>
          </ac:spMkLst>
        </pc:spChg>
        <pc:spChg chg="add mod">
          <ac:chgData name="Yuan Wang" userId="15cf85ccc72f974a" providerId="LiveId" clId="{1FE0D939-6938-4BB2-AD0D-8337B9312B8D}" dt="2021-05-07T02:34:30.268" v="11474" actId="1076"/>
          <ac:spMkLst>
            <pc:docMk/>
            <pc:sldMk cId="1939988110" sldId="296"/>
            <ac:spMk id="8" creationId="{F949E64C-775D-4450-A79C-EEDD1AD8D46B}"/>
          </ac:spMkLst>
        </pc:spChg>
        <pc:graphicFrameChg chg="mod modGraphic">
          <ac:chgData name="Yuan Wang" userId="15cf85ccc72f974a" providerId="LiveId" clId="{1FE0D939-6938-4BB2-AD0D-8337B9312B8D}" dt="2021-05-07T02:33:42.890" v="11448" actId="1076"/>
          <ac:graphicFrameMkLst>
            <pc:docMk/>
            <pc:sldMk cId="1939988110" sldId="296"/>
            <ac:graphicFrameMk id="7" creationId="{09590AAC-26DC-4AEA-B278-17781559D42A}"/>
          </ac:graphicFrameMkLst>
        </pc:graphicFrameChg>
        <pc:picChg chg="mod">
          <ac:chgData name="Yuan Wang" userId="15cf85ccc72f974a" providerId="LiveId" clId="{1FE0D939-6938-4BB2-AD0D-8337B9312B8D}" dt="2021-05-07T02:33:33.648" v="11447" actId="14100"/>
          <ac:picMkLst>
            <pc:docMk/>
            <pc:sldMk cId="1939988110" sldId="296"/>
            <ac:picMk id="6" creationId="{6DE3801A-E038-4B9C-B39D-B8110144AA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C7519956-8C66-4A9E-8102-2800C6B36340}" type="datetimeFigureOut">
              <a:rPr lang="en-US" smtClean="0"/>
              <a:t>5/7/2021</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8AA8AC3B-4190-4894-A1D9-1E341D47124C}" type="slidenum">
              <a:rPr lang="en-US" smtClean="0"/>
              <a:t>‹#›</a:t>
            </a:fld>
            <a:endParaRPr lang="en-US"/>
          </a:p>
        </p:txBody>
      </p:sp>
    </p:spTree>
    <p:extLst>
      <p:ext uri="{BB962C8B-B14F-4D97-AF65-F5344CB8AC3E}">
        <p14:creationId xmlns:p14="http://schemas.microsoft.com/office/powerpoint/2010/main" val="77586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Title 7">
            <a:extLst>
              <a:ext uri="{FF2B5EF4-FFF2-40B4-BE49-F238E27FC236}">
                <a16:creationId xmlns:a16="http://schemas.microsoft.com/office/drawing/2014/main" id="{1326B322-F445-4E1C-AA7E-A57449F3A91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Title 6">
            <a:extLst>
              <a:ext uri="{FF2B5EF4-FFF2-40B4-BE49-F238E27FC236}">
                <a16:creationId xmlns:a16="http://schemas.microsoft.com/office/drawing/2014/main" id="{B4E50D50-8306-46D1-9057-CD32CE6AD74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269875"/>
            <a:ext cx="7467600" cy="823976"/>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876582"/>
            <a:ext cx="2926080" cy="215444"/>
          </a:xfrm>
          <a:prstGeom prst="rect">
            <a:avLst/>
          </a:prstGeom>
        </p:spPr>
        <p:txBody>
          <a:bodyPr wrap="square" lIns="0" tIns="0" rIns="0" bIns="0">
            <a:spAutoFit/>
          </a:bodyPr>
          <a:lstStyle>
            <a:lvl1pPr algn="ctr">
              <a:defRPr sz="1400">
                <a:solidFill>
                  <a:schemeClr val="tx1">
                    <a:tint val="75000"/>
                  </a:schemeClr>
                </a:solidFill>
              </a:defRPr>
            </a:lvl1pPr>
          </a:lstStyle>
          <a:p>
            <a:endParaRPr lang="en-SG" dirty="0"/>
          </a:p>
        </p:txBody>
      </p:sp>
      <p:sp>
        <p:nvSpPr>
          <p:cNvPr id="5" name="Holder 5"/>
          <p:cNvSpPr>
            <a:spLocks noGrp="1"/>
          </p:cNvSpPr>
          <p:nvPr>
            <p:ph type="dt" sz="half" idx="6"/>
          </p:nvPr>
        </p:nvSpPr>
        <p:spPr>
          <a:xfrm>
            <a:off x="457200" y="4876582"/>
            <a:ext cx="2103120" cy="215444"/>
          </a:xfrm>
          <a:prstGeom prst="rect">
            <a:avLst/>
          </a:prstGeom>
        </p:spPr>
        <p:txBody>
          <a:bodyPr wrap="square" lIns="0" tIns="0" rIns="0" bIns="0">
            <a:spAutoFit/>
          </a:bodyPr>
          <a:lstStyle>
            <a:lvl1pPr algn="l">
              <a:defRPr sz="1400">
                <a:solidFill>
                  <a:schemeClr val="tx1">
                    <a:tint val="75000"/>
                  </a:schemeClr>
                </a:solidFill>
              </a:defRPr>
            </a:lvl1pPr>
          </a:lstStyle>
          <a:p>
            <a:fld id="{1D8BD707-D9CF-40AE-B4C6-C98DA3205C09}" type="datetimeFigureOut">
              <a:rPr lang="en-US" smtClean="0"/>
              <a:pPr/>
              <a:t>5/7/2021</a:t>
            </a:fld>
            <a:endParaRPr lang="en-US"/>
          </a:p>
        </p:txBody>
      </p:sp>
      <p:sp>
        <p:nvSpPr>
          <p:cNvPr id="6" name="Holder 6"/>
          <p:cNvSpPr>
            <a:spLocks noGrp="1"/>
          </p:cNvSpPr>
          <p:nvPr>
            <p:ph type="sldNum" sz="quarter" idx="7"/>
          </p:nvPr>
        </p:nvSpPr>
        <p:spPr>
          <a:xfrm>
            <a:off x="6583680" y="4876582"/>
            <a:ext cx="2103120" cy="215444"/>
          </a:xfrm>
          <a:prstGeom prst="rect">
            <a:avLst/>
          </a:prstGeom>
        </p:spPr>
        <p:txBody>
          <a:bodyPr wrap="square" lIns="0" tIns="0" rIns="0" bIns="0">
            <a:spAutoFit/>
          </a:bodyPr>
          <a:lstStyle>
            <a:lvl1pPr algn="r">
              <a:defRPr sz="1400">
                <a:solidFill>
                  <a:schemeClr val="tx1">
                    <a:tint val="75000"/>
                  </a:schemeClr>
                </a:solidFill>
              </a:defRPr>
            </a:lvl1pPr>
          </a:lstStyle>
          <a:p>
            <a:fld id="{B6F15528-21DE-4FAA-801E-634DDDAF4B2B}" type="slidenum">
              <a:rPr lang="en-SG" smtClean="0"/>
              <a:pPr/>
              <a:t>‹#›</a:t>
            </a:fld>
            <a:endParaRPr lang="en-SG"/>
          </a:p>
        </p:txBody>
      </p:sp>
      <p:pic>
        <p:nvPicPr>
          <p:cNvPr id="8" name="Picture 7"/>
          <p:cNvPicPr>
            <a:picLocks noChangeAspect="1"/>
          </p:cNvPicPr>
          <p:nvPr userDrawn="1"/>
        </p:nvPicPr>
        <p:blipFill>
          <a:blip r:embed="rId7"/>
          <a:stretch>
            <a:fillRect/>
          </a:stretch>
        </p:blipFill>
        <p:spPr>
          <a:xfrm>
            <a:off x="0" y="269875"/>
            <a:ext cx="838200" cy="3238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277"/>
            <a:ext cx="9144000" cy="51352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85004" y="4029692"/>
            <a:ext cx="745490" cy="723265"/>
          </a:xfrm>
          <a:custGeom>
            <a:avLst/>
            <a:gdLst/>
            <a:ahLst/>
            <a:cxnLst/>
            <a:rect l="l" t="t" r="r" b="b"/>
            <a:pathLst>
              <a:path w="745490" h="723264">
                <a:moveTo>
                  <a:pt x="280650" y="0"/>
                </a:moveTo>
                <a:lnTo>
                  <a:pt x="244064" y="12606"/>
                </a:lnTo>
                <a:lnTo>
                  <a:pt x="15527" y="287792"/>
                </a:lnTo>
                <a:lnTo>
                  <a:pt x="0" y="323634"/>
                </a:lnTo>
                <a:lnTo>
                  <a:pt x="102" y="343166"/>
                </a:lnTo>
                <a:lnTo>
                  <a:pt x="120784" y="618843"/>
                </a:lnTo>
                <a:lnTo>
                  <a:pt x="154553" y="653763"/>
                </a:lnTo>
                <a:lnTo>
                  <a:pt x="444584" y="721116"/>
                </a:lnTo>
                <a:lnTo>
                  <a:pt x="464410" y="722746"/>
                </a:lnTo>
                <a:lnTo>
                  <a:pt x="483569" y="718966"/>
                </a:lnTo>
                <a:lnTo>
                  <a:pt x="515602" y="696643"/>
                </a:lnTo>
                <a:lnTo>
                  <a:pt x="729534" y="434947"/>
                </a:lnTo>
                <a:lnTo>
                  <a:pt x="745061" y="399121"/>
                </a:lnTo>
                <a:lnTo>
                  <a:pt x="744959" y="379591"/>
                </a:lnTo>
                <a:lnTo>
                  <a:pt x="624276" y="103921"/>
                </a:lnTo>
                <a:lnTo>
                  <a:pt x="597682" y="73030"/>
                </a:lnTo>
                <a:lnTo>
                  <a:pt x="300477" y="1635"/>
                </a:lnTo>
                <a:lnTo>
                  <a:pt x="280650" y="0"/>
                </a:lnTo>
                <a:close/>
              </a:path>
            </a:pathLst>
          </a:custGeom>
          <a:solidFill>
            <a:srgbClr val="FFFFFF">
              <a:alpha val="32940"/>
            </a:srgbClr>
          </a:solidFill>
        </p:spPr>
        <p:txBody>
          <a:bodyPr wrap="square" lIns="0" tIns="0" rIns="0" bIns="0" rtlCol="0"/>
          <a:lstStyle/>
          <a:p>
            <a:endParaRPr/>
          </a:p>
        </p:txBody>
      </p:sp>
      <p:sp>
        <p:nvSpPr>
          <p:cNvPr id="4" name="object 4"/>
          <p:cNvSpPr/>
          <p:nvPr/>
        </p:nvSpPr>
        <p:spPr>
          <a:xfrm>
            <a:off x="7795650" y="1351357"/>
            <a:ext cx="425450" cy="395605"/>
          </a:xfrm>
          <a:custGeom>
            <a:avLst/>
            <a:gdLst/>
            <a:ahLst/>
            <a:cxnLst/>
            <a:rect l="l" t="t" r="r" b="b"/>
            <a:pathLst>
              <a:path w="425450" h="395605">
                <a:moveTo>
                  <a:pt x="141763" y="0"/>
                </a:moveTo>
                <a:lnTo>
                  <a:pt x="9467" y="138493"/>
                </a:lnTo>
                <a:lnTo>
                  <a:pt x="0" y="170245"/>
                </a:lnTo>
                <a:lnTo>
                  <a:pt x="2990" y="181317"/>
                </a:lnTo>
                <a:lnTo>
                  <a:pt x="79533" y="360540"/>
                </a:lnTo>
                <a:lnTo>
                  <a:pt x="114940" y="385483"/>
                </a:lnTo>
                <a:lnTo>
                  <a:pt x="276776" y="395211"/>
                </a:lnTo>
                <a:lnTo>
                  <a:pt x="286355" y="394674"/>
                </a:lnTo>
                <a:lnTo>
                  <a:pt x="415562" y="257111"/>
                </a:lnTo>
                <a:lnTo>
                  <a:pt x="425024" y="225359"/>
                </a:lnTo>
                <a:lnTo>
                  <a:pt x="422026" y="214287"/>
                </a:lnTo>
                <a:lnTo>
                  <a:pt x="345496" y="35064"/>
                </a:lnTo>
                <a:lnTo>
                  <a:pt x="310088" y="10121"/>
                </a:lnTo>
                <a:lnTo>
                  <a:pt x="141763" y="0"/>
                </a:lnTo>
                <a:close/>
              </a:path>
            </a:pathLst>
          </a:custGeom>
          <a:solidFill>
            <a:srgbClr val="FFFFFF">
              <a:alpha val="32940"/>
            </a:srgbClr>
          </a:solidFill>
        </p:spPr>
        <p:txBody>
          <a:bodyPr wrap="square" lIns="0" tIns="0" rIns="0" bIns="0" rtlCol="0"/>
          <a:lstStyle/>
          <a:p>
            <a:endParaRPr/>
          </a:p>
        </p:txBody>
      </p:sp>
      <p:sp>
        <p:nvSpPr>
          <p:cNvPr id="5" name="object 5"/>
          <p:cNvSpPr/>
          <p:nvPr/>
        </p:nvSpPr>
        <p:spPr>
          <a:xfrm>
            <a:off x="6624894" y="505132"/>
            <a:ext cx="393065" cy="365760"/>
          </a:xfrm>
          <a:custGeom>
            <a:avLst/>
            <a:gdLst/>
            <a:ahLst/>
            <a:cxnLst/>
            <a:rect l="l" t="t" r="r" b="b"/>
            <a:pathLst>
              <a:path w="393065" h="365759">
                <a:moveTo>
                  <a:pt x="131012" y="0"/>
                </a:moveTo>
                <a:lnTo>
                  <a:pt x="8749" y="127977"/>
                </a:lnTo>
                <a:lnTo>
                  <a:pt x="0" y="157320"/>
                </a:lnTo>
                <a:lnTo>
                  <a:pt x="2767" y="167551"/>
                </a:lnTo>
                <a:lnTo>
                  <a:pt x="73481" y="333171"/>
                </a:lnTo>
                <a:lnTo>
                  <a:pt x="106209" y="356222"/>
                </a:lnTo>
                <a:lnTo>
                  <a:pt x="255764" y="365213"/>
                </a:lnTo>
                <a:lnTo>
                  <a:pt x="264611" y="364715"/>
                </a:lnTo>
                <a:lnTo>
                  <a:pt x="384008" y="237591"/>
                </a:lnTo>
                <a:lnTo>
                  <a:pt x="392751" y="208261"/>
                </a:lnTo>
                <a:lnTo>
                  <a:pt x="389977" y="198031"/>
                </a:lnTo>
                <a:lnTo>
                  <a:pt x="319264" y="32410"/>
                </a:lnTo>
                <a:lnTo>
                  <a:pt x="286549" y="9359"/>
                </a:lnTo>
                <a:lnTo>
                  <a:pt x="131012" y="0"/>
                </a:lnTo>
                <a:close/>
              </a:path>
            </a:pathLst>
          </a:custGeom>
          <a:solidFill>
            <a:srgbClr val="FFFFFF">
              <a:alpha val="32940"/>
            </a:srgbClr>
          </a:solidFill>
        </p:spPr>
        <p:txBody>
          <a:bodyPr wrap="square" lIns="0" tIns="0" rIns="0" bIns="0" rtlCol="0"/>
          <a:lstStyle/>
          <a:p>
            <a:endParaRPr/>
          </a:p>
        </p:txBody>
      </p:sp>
      <p:sp>
        <p:nvSpPr>
          <p:cNvPr id="6" name="object 6"/>
          <p:cNvSpPr/>
          <p:nvPr/>
        </p:nvSpPr>
        <p:spPr>
          <a:xfrm>
            <a:off x="802099" y="1963995"/>
            <a:ext cx="745490" cy="723265"/>
          </a:xfrm>
          <a:custGeom>
            <a:avLst/>
            <a:gdLst/>
            <a:ahLst/>
            <a:cxnLst/>
            <a:rect l="l" t="t" r="r" b="b"/>
            <a:pathLst>
              <a:path w="745490" h="723264">
                <a:moveTo>
                  <a:pt x="280652" y="0"/>
                </a:moveTo>
                <a:lnTo>
                  <a:pt x="244071" y="12606"/>
                </a:lnTo>
                <a:lnTo>
                  <a:pt x="15516" y="287792"/>
                </a:lnTo>
                <a:lnTo>
                  <a:pt x="0" y="323628"/>
                </a:lnTo>
                <a:lnTo>
                  <a:pt x="103" y="343159"/>
                </a:lnTo>
                <a:lnTo>
                  <a:pt x="120773" y="618830"/>
                </a:lnTo>
                <a:lnTo>
                  <a:pt x="154554" y="653763"/>
                </a:lnTo>
                <a:lnTo>
                  <a:pt x="444573" y="721103"/>
                </a:lnTo>
                <a:lnTo>
                  <a:pt x="464401" y="722741"/>
                </a:lnTo>
                <a:lnTo>
                  <a:pt x="483565" y="718965"/>
                </a:lnTo>
                <a:lnTo>
                  <a:pt x="515604" y="696643"/>
                </a:lnTo>
                <a:lnTo>
                  <a:pt x="729535" y="434947"/>
                </a:lnTo>
                <a:lnTo>
                  <a:pt x="745053" y="399115"/>
                </a:lnTo>
                <a:lnTo>
                  <a:pt x="744953" y="379584"/>
                </a:lnTo>
                <a:lnTo>
                  <a:pt x="624278" y="103921"/>
                </a:lnTo>
                <a:lnTo>
                  <a:pt x="597684" y="73030"/>
                </a:lnTo>
                <a:lnTo>
                  <a:pt x="300478" y="1635"/>
                </a:lnTo>
                <a:lnTo>
                  <a:pt x="280652" y="0"/>
                </a:lnTo>
                <a:close/>
              </a:path>
            </a:pathLst>
          </a:custGeom>
          <a:solidFill>
            <a:srgbClr val="4471C4"/>
          </a:solidFill>
        </p:spPr>
        <p:txBody>
          <a:bodyPr wrap="square" lIns="0" tIns="0" rIns="0" bIns="0" rtlCol="0"/>
          <a:lstStyle/>
          <a:p>
            <a:endParaRPr/>
          </a:p>
        </p:txBody>
      </p:sp>
      <p:sp>
        <p:nvSpPr>
          <p:cNvPr id="7" name="object 7"/>
          <p:cNvSpPr/>
          <p:nvPr/>
        </p:nvSpPr>
        <p:spPr>
          <a:xfrm>
            <a:off x="3930777" y="237899"/>
            <a:ext cx="1138427" cy="758952"/>
          </a:xfrm>
          <a:prstGeom prst="rect">
            <a:avLst/>
          </a:prstGeom>
          <a:blipFill>
            <a:blip r:embed="rId3" cstate="print"/>
            <a:stretch>
              <a:fillRect/>
            </a:stretch>
          </a:blipFill>
        </p:spPr>
        <p:txBody>
          <a:bodyPr wrap="square" lIns="0" tIns="0" rIns="0" bIns="0" rtlCol="0"/>
          <a:lstStyle/>
          <a:p>
            <a:endParaRPr/>
          </a:p>
        </p:txBody>
      </p:sp>
      <p:sp>
        <p:nvSpPr>
          <p:cNvPr id="230" name="Rectangle 229"/>
          <p:cNvSpPr/>
          <p:nvPr/>
        </p:nvSpPr>
        <p:spPr>
          <a:xfrm>
            <a:off x="0" y="4575888"/>
            <a:ext cx="9144000" cy="5937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7" name="TextBox 206"/>
          <p:cNvSpPr txBox="1"/>
          <p:nvPr/>
        </p:nvSpPr>
        <p:spPr>
          <a:xfrm>
            <a:off x="76200" y="4726101"/>
            <a:ext cx="3517413" cy="338554"/>
          </a:xfrm>
          <a:prstGeom prst="rect">
            <a:avLst/>
          </a:prstGeom>
          <a:noFill/>
        </p:spPr>
        <p:txBody>
          <a:bodyPr wrap="square" rtlCol="0">
            <a:spAutoFit/>
          </a:bodyPr>
          <a:lstStyle/>
          <a:p>
            <a:r>
              <a:rPr lang="en-US" sz="1600" dirty="0"/>
              <a:t>7 May 2021 by Wang Yuan</a:t>
            </a:r>
            <a:endParaRPr lang="en-SG" sz="1600" dirty="0"/>
          </a:p>
        </p:txBody>
      </p:sp>
      <p:sp>
        <p:nvSpPr>
          <p:cNvPr id="208" name="TextBox 207"/>
          <p:cNvSpPr txBox="1"/>
          <p:nvPr/>
        </p:nvSpPr>
        <p:spPr>
          <a:xfrm>
            <a:off x="1547589" y="1276840"/>
            <a:ext cx="6130294" cy="1384995"/>
          </a:xfrm>
          <a:prstGeom prst="rect">
            <a:avLst/>
          </a:prstGeom>
          <a:noFill/>
        </p:spPr>
        <p:txBody>
          <a:bodyPr wrap="square" rtlCol="0">
            <a:spAutoFit/>
          </a:bodyPr>
          <a:lstStyle/>
          <a:p>
            <a:pPr algn="ctr"/>
            <a:r>
              <a:rPr lang="en-US" sz="4400" b="1" dirty="0">
                <a:solidFill>
                  <a:schemeClr val="accent1">
                    <a:lumMod val="20000"/>
                    <a:lumOff val="80000"/>
                  </a:schemeClr>
                </a:solidFill>
                <a:latin typeface="+mj-lt"/>
              </a:rPr>
              <a:t>Work Summary Report</a:t>
            </a:r>
          </a:p>
          <a:p>
            <a:pPr algn="ctr"/>
            <a:r>
              <a:rPr lang="en-US" sz="4000" b="1" dirty="0">
                <a:solidFill>
                  <a:schemeClr val="accent6"/>
                </a:solidFill>
                <a:latin typeface="+mj-lt"/>
              </a:rPr>
              <a:t>IHPC Assignment on FL</a:t>
            </a:r>
            <a:endParaRPr lang="en-SG" sz="4000" b="1" dirty="0">
              <a:solidFill>
                <a:schemeClr val="accent1">
                  <a:lumMod val="20000"/>
                  <a:lumOff val="8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2031325"/>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400" dirty="0"/>
              <a:t>The model was created as per descriptions in the FL paper:</a:t>
            </a:r>
          </a:p>
          <a:p>
            <a:pPr marL="102870">
              <a:spcBef>
                <a:spcPts val="1200"/>
              </a:spcBef>
              <a:spcAft>
                <a:spcPts val="1200"/>
              </a:spcAft>
            </a:pPr>
            <a:r>
              <a:rPr lang="en-US" sz="1200" i="1" dirty="0">
                <a:solidFill>
                  <a:schemeClr val="bg1">
                    <a:lumMod val="50000"/>
                  </a:schemeClr>
                </a:solidFill>
              </a:rPr>
              <a:t>“A CNN with two 5x5 convolution layers (the first with 32 channels, the second with 64, each followed with 2x2 max pooling), a fully connected layer with 512 units and </a:t>
            </a:r>
            <a:r>
              <a:rPr lang="en-US" sz="1200" i="1" dirty="0" err="1">
                <a:solidFill>
                  <a:schemeClr val="bg1">
                    <a:lumMod val="50000"/>
                  </a:schemeClr>
                </a:solidFill>
              </a:rPr>
              <a:t>ReLu</a:t>
            </a:r>
            <a:r>
              <a:rPr lang="en-US" sz="1200" i="1" dirty="0">
                <a:solidFill>
                  <a:schemeClr val="bg1">
                    <a:lumMod val="50000"/>
                  </a:schemeClr>
                </a:solidFill>
              </a:rPr>
              <a:t> activation, and a final </a:t>
            </a:r>
            <a:r>
              <a:rPr lang="en-US" sz="1200" i="1" dirty="0" err="1">
                <a:solidFill>
                  <a:schemeClr val="bg1">
                    <a:lumMod val="50000"/>
                  </a:schemeClr>
                </a:solidFill>
              </a:rPr>
              <a:t>softmax</a:t>
            </a:r>
            <a:r>
              <a:rPr lang="en-US" sz="1200" i="1" dirty="0">
                <a:solidFill>
                  <a:schemeClr val="bg1">
                    <a:lumMod val="50000"/>
                  </a:schemeClr>
                </a:solidFill>
              </a:rPr>
              <a:t> output layer (1,663,370 total parameters).”</a:t>
            </a:r>
          </a:p>
          <a:p>
            <a:pPr marL="285750" indent="-182880">
              <a:buFont typeface="Wingdings" panose="05000000000000000000" pitchFamily="2" charset="2"/>
              <a:buChar char="§"/>
            </a:pPr>
            <a:r>
              <a:rPr lang="en-US" sz="1400" dirty="0"/>
              <a:t>The model architecture created in PyTorch is shown below, which has about 600,000 trainable parameters</a:t>
            </a:r>
          </a:p>
          <a:p>
            <a:pPr marL="285750" indent="-182880">
              <a:buFont typeface="Wingdings" panose="05000000000000000000" pitchFamily="2" charset="2"/>
              <a:buChar char="§"/>
            </a:pPr>
            <a:r>
              <a:rPr lang="en-US" sz="1400" dirty="0"/>
              <a:t>27x of the original model in the source code, 0.34x of the model described in the paper</a:t>
            </a:r>
          </a:p>
        </p:txBody>
      </p:sp>
      <p:pic>
        <p:nvPicPr>
          <p:cNvPr id="6" name="Picture 5">
            <a:extLst>
              <a:ext uri="{FF2B5EF4-FFF2-40B4-BE49-F238E27FC236}">
                <a16:creationId xmlns:a16="http://schemas.microsoft.com/office/drawing/2014/main" id="{D7F3941C-87D8-43BA-ADD4-A0605033BD62}"/>
              </a:ext>
            </a:extLst>
          </p:cNvPr>
          <p:cNvPicPr>
            <a:picLocks noChangeAspect="1"/>
          </p:cNvPicPr>
          <p:nvPr/>
        </p:nvPicPr>
        <p:blipFill>
          <a:blip r:embed="rId2"/>
          <a:stretch>
            <a:fillRect/>
          </a:stretch>
        </p:blipFill>
        <p:spPr>
          <a:xfrm>
            <a:off x="1447800" y="2813844"/>
            <a:ext cx="5943600" cy="2043112"/>
          </a:xfrm>
          <a:prstGeom prst="rect">
            <a:avLst/>
          </a:prstGeom>
          <a:ln w="12700">
            <a:solidFill>
              <a:srgbClr val="006DB4"/>
            </a:solidFill>
          </a:ln>
        </p:spPr>
      </p:pic>
    </p:spTree>
    <p:extLst>
      <p:ext uri="{BB962C8B-B14F-4D97-AF65-F5344CB8AC3E}">
        <p14:creationId xmlns:p14="http://schemas.microsoft.com/office/powerpoint/2010/main" val="277846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1A, increasing parallelism (IID)</a:t>
            </a:r>
          </a:p>
        </p:txBody>
      </p:sp>
      <p:pic>
        <p:nvPicPr>
          <p:cNvPr id="4" name="Picture 3">
            <a:extLst>
              <a:ext uri="{FF2B5EF4-FFF2-40B4-BE49-F238E27FC236}">
                <a16:creationId xmlns:a16="http://schemas.microsoft.com/office/drawing/2014/main" id="{AAC977B6-FECF-4E59-9FBD-AD694BC197F5}"/>
              </a:ext>
            </a:extLst>
          </p:cNvPr>
          <p:cNvPicPr>
            <a:picLocks noChangeAspect="1"/>
          </p:cNvPicPr>
          <p:nvPr/>
        </p:nvPicPr>
        <p:blipFill rotWithShape="1">
          <a:blip r:embed="rId2">
            <a:extLst>
              <a:ext uri="{28A0092B-C50C-407E-A947-70E740481C1C}">
                <a14:useLocalDpi xmlns:a14="http://schemas.microsoft.com/office/drawing/2010/main" val="0"/>
              </a:ext>
            </a:extLst>
          </a:blip>
          <a:srcRect l="1984" t="8930" r="6734"/>
          <a:stretch/>
        </p:blipFill>
        <p:spPr>
          <a:xfrm>
            <a:off x="816398" y="762805"/>
            <a:ext cx="3755602" cy="2497920"/>
          </a:xfrm>
          <a:prstGeom prst="rect">
            <a:avLst/>
          </a:prstGeom>
        </p:spPr>
      </p:pic>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857151281"/>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3"/>
                          <a:stretch>
                            <a:fillRect l="-2667" t="-1667" r="-662667" b="-410000"/>
                          </a:stretch>
                        </a:blipFill>
                      </a:tcPr>
                    </a:tc>
                    <a:tc>
                      <a:txBody>
                        <a:bodyPr/>
                        <a:lstStyle/>
                        <a:p>
                          <a:endParaRPr lang="en-US"/>
                        </a:p>
                      </a:txBody>
                      <a:tcPr>
                        <a:blipFill>
                          <a:blip r:embed="rId3"/>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3"/>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98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88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3.3x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67</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1.3x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54</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1.6x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Increasing parallelism </a:t>
                </a:r>
                <a:r>
                  <a:rPr lang="en-US" sz="1200" dirty="0">
                    <a:solidFill>
                      <a:srgbClr val="006DB4"/>
                    </a:solidFill>
                  </a:rPr>
                  <a:t>can speedup convergence and improve comm. efficiency</a:t>
                </a:r>
                <a:r>
                  <a:rPr lang="en-US" sz="1200" dirty="0"/>
                  <a:t>. This effect is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a:t>
                </a:r>
              </a:p>
              <a:p>
                <a:pPr marL="182880" indent="-182880">
                  <a:buFont typeface="+mj-lt"/>
                  <a:buAutoNum type="arabicPeriod"/>
                </a:pPr>
                <a:r>
                  <a:rPr lang="en-US" sz="1200" dirty="0"/>
                  <a:t>Compared with C</a:t>
                </a:r>
                <a14:m>
                  <m:oMath xmlns:m="http://schemas.openxmlformats.org/officeDocument/2006/math">
                    <m:r>
                      <a:rPr lang="en-US" sz="1200" b="0" i="1" smtClean="0">
                        <a:latin typeface="Cambria Math" panose="02040503050406030204" pitchFamily="18" charset="0"/>
                        <a:cs typeface="Arial" panose="020B0604020202020204" pitchFamily="34" charset="0"/>
                      </a:rPr>
                      <m:t>=0</m:t>
                    </m:r>
                  </m:oMath>
                </a14:m>
                <a:r>
                  <a:rPr lang="en-US" sz="1200" i="1" dirty="0"/>
                  <a:t>, </a:t>
                </a:r>
                <a:r>
                  <a:rPr lang="en-US" sz="1200" dirty="0"/>
                  <a:t>increasing parallelism </a:t>
                </a:r>
                <a:r>
                  <a:rPr lang="en-US" sz="1200" dirty="0">
                    <a:solidFill>
                      <a:srgbClr val="006DB4"/>
                    </a:solidFill>
                  </a:rPr>
                  <a:t>can also improve the highest test accuracy that can be achieved within same number of rounds.</a:t>
                </a:r>
              </a:p>
              <a:p>
                <a:pPr marL="182880" indent="-182880">
                  <a:buFont typeface="+mj-lt"/>
                  <a:buAutoNum type="arabicPeriod"/>
                </a:pPr>
                <a:r>
                  <a:rPr lang="en-US" sz="1200" dirty="0"/>
                  <a:t>Compared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1" i="1" smtClean="0">
                        <a:latin typeface="Cambria Math" panose="02040503050406030204" pitchFamily="18" charset="0"/>
                        <a:cs typeface="Arial" panose="020B0604020202020204" pitchFamily="34" charset="0"/>
                      </a:rPr>
                      <m:t>=∞</m:t>
                    </m:r>
                  </m:oMath>
                </a14:m>
                <a:r>
                  <a:rPr lang="en-US" sz="1200" dirty="0"/>
                  <a:t>,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less noisy and reach higher test accuracies, due to the increased local computation.</a:t>
                </a:r>
              </a:p>
              <a:p>
                <a:pPr marL="182880" indent="-182880">
                  <a:buFont typeface="+mj-lt"/>
                  <a:buAutoNum type="arabicPeriod"/>
                </a:pPr>
                <a:r>
                  <a:rPr lang="en-US" sz="1200" dirty="0"/>
                  <a:t>Speedup does not gain further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oMath>
                </a14:m>
                <a:r>
                  <a:rPr lang="en-US" sz="1200" dirty="0"/>
                  <a:t>, which is in line with the observations and conclusion reported in the FL paper: </a:t>
                </a:r>
                <a14:m>
                  <m:oMath xmlns:m="http://schemas.openxmlformats.org/officeDocument/2006/math">
                    <m:r>
                      <a:rPr lang="en-US" sz="1200" i="1" smtClean="0">
                        <a:solidFill>
                          <a:srgbClr val="006DB4"/>
                        </a:solidFill>
                        <a:latin typeface="Cambria Math" panose="02040503050406030204" pitchFamily="18" charset="0"/>
                        <a:cs typeface="Arial" panose="020B0604020202020204" pitchFamily="34" charset="0"/>
                      </a:rPr>
                      <m:t>𝐶</m:t>
                    </m:r>
                    <m:r>
                      <a:rPr lang="en-US" sz="1200" b="0" i="1" smtClean="0">
                        <a:solidFill>
                          <a:srgbClr val="006DB4"/>
                        </a:solidFill>
                        <a:latin typeface="Cambria Math" panose="02040503050406030204" pitchFamily="18" charset="0"/>
                        <a:cs typeface="Arial" panose="020B0604020202020204" pitchFamily="34" charset="0"/>
                      </a:rPr>
                      <m:t>=</m:t>
                    </m:r>
                    <m:r>
                      <a:rPr lang="en-US" sz="1200" i="1">
                        <a:solidFill>
                          <a:srgbClr val="006DB4"/>
                        </a:solidFill>
                        <a:latin typeface="Cambria Math" panose="02040503050406030204" pitchFamily="18" charset="0"/>
                        <a:cs typeface="Arial" panose="020B0604020202020204" pitchFamily="34" charset="0"/>
                      </a:rPr>
                      <m:t>0.1</m:t>
                    </m:r>
                  </m:oMath>
                </a14:m>
                <a:r>
                  <a:rPr lang="en-US" sz="1200" dirty="0">
                    <a:solidFill>
                      <a:srgbClr val="006DB4"/>
                    </a:solidFill>
                  </a:rPr>
                  <a:t> would be sufficient and further increasing parallelism does not help much</a:t>
                </a:r>
                <a:r>
                  <a:rPr lang="en-US" sz="1200" dirty="0">
                    <a:solidFill>
                      <a:srgbClr val="0070C0"/>
                    </a:solidFill>
                  </a:rPr>
                  <a:t>.</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4"/>
                <a:stretch>
                  <a:fillRect l="-78" t="-347" r="-392" b="-1736"/>
                </a:stretch>
              </a:blipFill>
            </p:spPr>
            <p:txBody>
              <a:bodyPr/>
              <a:lstStyle/>
              <a:p>
                <a:r>
                  <a:rPr lang="en-SG">
                    <a:noFill/>
                  </a:rPr>
                  <a:t> </a:t>
                </a:r>
              </a:p>
            </p:txBody>
          </p:sp>
        </mc:Fallback>
      </mc:AlternateContent>
    </p:spTree>
    <p:extLst>
      <p:ext uri="{BB962C8B-B14F-4D97-AF65-F5344CB8AC3E}">
        <p14:creationId xmlns:p14="http://schemas.microsoft.com/office/powerpoint/2010/main" val="345396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1B, increasing parallelism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𝐶</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915311803"/>
                  </p:ext>
                </p:extLst>
              </p:nvPr>
            </p:nvGraphicFramePr>
            <p:xfrm>
              <a:off x="4846320" y="1203325"/>
              <a:ext cx="345948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31520">
                      <a:extLst>
                        <a:ext uri="{9D8B030D-6E8A-4147-A177-3AD203B41FA5}">
                          <a16:colId xmlns:a16="http://schemas.microsoft.com/office/drawing/2014/main" val="20002"/>
                        </a:ext>
                      </a:extLst>
                    </a:gridCol>
                    <a:gridCol w="777240">
                      <a:extLst>
                        <a:ext uri="{9D8B030D-6E8A-4147-A177-3AD203B41FA5}">
                          <a16:colId xmlns:a16="http://schemas.microsoft.com/office/drawing/2014/main" val="2621434228"/>
                        </a:ext>
                      </a:extLst>
                    </a:gridCol>
                    <a:gridCol w="716280">
                      <a:extLst>
                        <a:ext uri="{9D8B030D-6E8A-4147-A177-3AD203B41FA5}">
                          <a16:colId xmlns:a16="http://schemas.microsoft.com/office/drawing/2014/main" val="726488505"/>
                        </a:ext>
                      </a:extLst>
                    </a:gridCol>
                    <a:gridCol w="777240">
                      <a:extLst>
                        <a:ext uri="{9D8B030D-6E8A-4147-A177-3AD203B41FA5}">
                          <a16:colId xmlns:a16="http://schemas.microsoft.com/office/drawing/2014/main" val="3292807247"/>
                        </a:ext>
                      </a:extLst>
                    </a:gridCol>
                  </a:tblGrid>
                  <a:tr h="365760">
                    <a:tc>
                      <a:txBody>
                        <a:bodyPr/>
                        <a:lstStyle/>
                        <a:p>
                          <a:endParaRPr lang="en-US"/>
                        </a:p>
                      </a:txBody>
                      <a:tcPr>
                        <a:blipFill>
                          <a:blip r:embed="rId2"/>
                          <a:stretch>
                            <a:fillRect l="-2667" t="-1667" r="-662667" b="-410000"/>
                          </a:stretch>
                        </a:blipFill>
                      </a:tcPr>
                    </a:tc>
                    <a:tc>
                      <a:txBody>
                        <a:bodyPr/>
                        <a:lstStyle/>
                        <a:p>
                          <a:endParaRPr lang="en-US"/>
                        </a:p>
                      </a:txBody>
                      <a:tcPr>
                        <a:blipFill>
                          <a:blip r:embed="rId2"/>
                          <a:stretch>
                            <a:fillRect l="-64167" t="-1667" r="-314167"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tc>
                      <a:txBody>
                        <a:bodyPr/>
                        <a:lstStyle/>
                        <a:p>
                          <a:endParaRPr lang="en-US"/>
                        </a:p>
                      </a:txBody>
                      <a:tcPr>
                        <a:blipFill>
                          <a:blip r:embed="rId2"/>
                          <a:stretch>
                            <a:fillRect l="-277778" t="-1667" r="-112821" b="-410000"/>
                          </a:stretch>
                        </a:blipFill>
                      </a:tcPr>
                    </a:tc>
                    <a:tc>
                      <a:txBody>
                        <a:bodyPr/>
                        <a:lstStyle/>
                        <a:p>
                          <a:pPr algn="l"/>
                          <a:r>
                            <a:rPr lang="en-US" sz="1200" b="1" dirty="0">
                              <a:latin typeface="+mn-lt"/>
                              <a:cs typeface="Arial" panose="020B0604020202020204" pitchFamily="34" charset="0"/>
                            </a:rPr>
                            <a:t>Speedup</a:t>
                          </a:r>
                        </a:p>
                      </a:txBody>
                      <a:tcPr>
                        <a:solidFill>
                          <a:srgbClr val="0070C0"/>
                        </a:solidFill>
                      </a:tcPr>
                    </a:tc>
                    <a:extLst>
                      <a:ext uri="{0D108BD9-81ED-4DB2-BD59-A6C34878D82A}">
                        <a16:rowId xmlns:a16="http://schemas.microsoft.com/office/drawing/2014/main" val="10000"/>
                      </a:ext>
                    </a:extLst>
                  </a:tr>
                  <a:tr h="365760">
                    <a:tc>
                      <a:txBody>
                        <a:bodyPr/>
                        <a:lstStyle/>
                        <a:p>
                          <a:pPr lvl="0" algn="r"/>
                          <a:r>
                            <a:rPr lang="en-US" sz="1400" dirty="0">
                              <a:solidFill>
                                <a:schemeClr val="dk1"/>
                              </a:solidFill>
                              <a:effectLst/>
                              <a:latin typeface="+mn-lt"/>
                              <a:ea typeface="+mn-ea"/>
                              <a:cs typeface="+mn-cs"/>
                            </a:rPr>
                            <a:t>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416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778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1352084283"/>
                      </a:ext>
                    </a:extLst>
                  </a:tr>
                  <a:tr h="365760">
                    <a:tc>
                      <a:txBody>
                        <a:bodyPr/>
                        <a:lstStyle/>
                        <a:p>
                          <a:pPr lvl="0" algn="r"/>
                          <a:r>
                            <a:rPr lang="en-US" sz="1400" dirty="0">
                              <a:solidFill>
                                <a:schemeClr val="dk1"/>
                              </a:solidFill>
                              <a:effectLst/>
                              <a:latin typeface="+mn-lt"/>
                              <a:ea typeface="+mn-ea"/>
                              <a:cs typeface="+mn-cs"/>
                            </a:rPr>
                            <a:t>0.1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75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323</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10004"/>
                      </a:ext>
                    </a:extLst>
                  </a:tr>
                  <a:tr h="365760">
                    <a:tc>
                      <a:txBody>
                        <a:bodyPr/>
                        <a:lstStyle/>
                        <a:p>
                          <a:pPr lvl="0" algn="r"/>
                          <a:r>
                            <a:rPr lang="en-US" sz="1400" dirty="0">
                              <a:solidFill>
                                <a:schemeClr val="dk1"/>
                              </a:solidFill>
                              <a:effectLst/>
                              <a:latin typeface="+mn-lt"/>
                              <a:ea typeface="+mn-ea"/>
                              <a:cs typeface="+mn-cs"/>
                            </a:rPr>
                            <a:t>0.2</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10.4x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2.4x</a:t>
                          </a:r>
                        </a:p>
                      </a:txBody>
                      <a:tcPr anchor="ctr"/>
                    </a:tc>
                    <a:extLst>
                      <a:ext uri="{0D108BD9-81ED-4DB2-BD59-A6C34878D82A}">
                        <a16:rowId xmlns:a16="http://schemas.microsoft.com/office/drawing/2014/main" val="2390598185"/>
                      </a:ext>
                    </a:extLst>
                  </a:tr>
                  <a:tr h="365760">
                    <a:tc>
                      <a:txBody>
                        <a:bodyPr/>
                        <a:lstStyle/>
                        <a:p>
                          <a:pPr lvl="0" algn="r"/>
                          <a:r>
                            <a:rPr lang="en-US" sz="1400" dirty="0">
                              <a:solidFill>
                                <a:schemeClr val="dk1"/>
                              </a:solidFill>
                              <a:effectLst/>
                              <a:latin typeface="+mn-lt"/>
                              <a:ea typeface="+mn-ea"/>
                              <a:cs typeface="+mn-cs"/>
                            </a:rPr>
                            <a:t>0.5</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9.9x</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318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lumOff val="15000"/>
                                </a:schemeClr>
                              </a:solidFill>
                              <a:latin typeface="+mn-lt"/>
                              <a:cs typeface="Arial" panose="020B0604020202020204" pitchFamily="34" charset="0"/>
                            </a:rPr>
                            <a:t>2.5x</a:t>
                          </a:r>
                        </a:p>
                      </a:txBody>
                      <a:tcPr anchor="ctr"/>
                    </a:tc>
                    <a:extLst>
                      <a:ext uri="{0D108BD9-81ED-4DB2-BD59-A6C34878D82A}">
                        <a16:rowId xmlns:a16="http://schemas.microsoft.com/office/drawing/2014/main" val="503479217"/>
                      </a:ext>
                    </a:extLst>
                  </a:tr>
                </a:tbl>
              </a:graphicData>
            </a:graphic>
          </p:graphicFrame>
        </mc:Fallback>
      </mc:AlternateContent>
      <p:sp>
        <p:nvSpPr>
          <p:cNvPr id="6" name="TextBox 5">
            <a:extLst>
              <a:ext uri="{FF2B5EF4-FFF2-40B4-BE49-F238E27FC236}">
                <a16:creationId xmlns:a16="http://schemas.microsoft.com/office/drawing/2014/main" id="{EDAB26EA-B0AE-464D-866F-2C8F1C5F3EF6}"/>
              </a:ext>
            </a:extLst>
          </p:cNvPr>
          <p:cNvSpPr txBox="1"/>
          <p:nvPr/>
        </p:nvSpPr>
        <p:spPr>
          <a:xfrm>
            <a:off x="4846320" y="741660"/>
            <a:ext cx="3459480" cy="461665"/>
          </a:xfrm>
          <a:prstGeom prst="rect">
            <a:avLst/>
          </a:prstGeom>
          <a:noFill/>
        </p:spPr>
        <p:txBody>
          <a:bodyPr wrap="square" rtlCol="0">
            <a:spAutoFit/>
          </a:bodyPr>
          <a:lstStyle/>
          <a:p>
            <a:pPr algn="ctr"/>
            <a:r>
              <a:rPr lang="en-US" sz="1200" b="1" i="1" dirty="0"/>
              <a:t>Number of rounds for reaching 98% in test accuracy and speedup by increasing parallelism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08F893-24CC-4AB6-A55C-F2E5A390AB53}"/>
                  </a:ext>
                </a:extLst>
              </p:cNvPr>
              <p:cNvSpPr txBox="1"/>
              <p:nvPr/>
            </p:nvSpPr>
            <p:spPr>
              <a:xfrm>
                <a:off x="762000" y="3260725"/>
                <a:ext cx="7772400" cy="1754326"/>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It takes significant more rounds (around 10x) to reach 98% test accuracy in non-IID than in IID cases,</a:t>
                </a:r>
                <a:r>
                  <a:rPr lang="zh-CN" altLang="en-US" sz="1200" dirty="0"/>
                  <a:t> </a:t>
                </a:r>
                <a:r>
                  <a:rPr lang="en-US" altLang="zh-CN" sz="1200" dirty="0"/>
                  <a:t>which</a:t>
                </a:r>
                <a:r>
                  <a:rPr lang="zh-CN" altLang="en-US" sz="1200" dirty="0"/>
                  <a:t> </a:t>
                </a:r>
                <a:r>
                  <a:rPr lang="en-US" altLang="zh-CN" sz="1200" dirty="0"/>
                  <a:t>indicates that non-IID data indeed slow down the convergence compared with IID cases.</a:t>
                </a:r>
                <a:endParaRPr lang="en-US" sz="1200" dirty="0"/>
              </a:p>
              <a:p>
                <a:pPr marL="182880" indent="-182880">
                  <a:buFont typeface="+mj-lt"/>
                  <a:buAutoNum type="arabicPeriod"/>
                </a:pPr>
                <a:r>
                  <a:rPr lang="en-US" sz="1200" dirty="0"/>
                  <a:t>Similar speedup effects and improvement in test acc. (against </a:t>
                </a:r>
                <a:r>
                  <a:rPr lang="en-US" sz="1200" i="1" dirty="0"/>
                  <a:t>C</a:t>
                </a:r>
                <a14:m>
                  <m:oMath xmlns:m="http://schemas.openxmlformats.org/officeDocument/2006/math">
                    <m:r>
                      <a:rPr lang="en-US" sz="1200" i="1">
                        <a:latin typeface="Cambria Math" panose="02040503050406030204" pitchFamily="18" charset="0"/>
                        <a:cs typeface="Arial" panose="020B0604020202020204" pitchFamily="34" charset="0"/>
                      </a:rPr>
                      <m:t>=0</m:t>
                    </m:r>
                  </m:oMath>
                </a14:m>
                <a:r>
                  <a:rPr lang="en-US" sz="1200" dirty="0"/>
                  <a:t>)</a:t>
                </a:r>
                <a:r>
                  <a:rPr lang="en-US" sz="1200" i="1" dirty="0"/>
                  <a:t> </a:t>
                </a:r>
                <a:r>
                  <a:rPr lang="en-US" sz="1200" dirty="0"/>
                  <a:t>can be observed in non-IID cases as in IID cases. The speed effect is also more obvious with </a:t>
                </a:r>
                <a14:m>
                  <m:oMath xmlns:m="http://schemas.openxmlformats.org/officeDocument/2006/math">
                    <m:r>
                      <a:rPr lang="en-US" sz="1200" b="0" i="1" smtClean="0">
                        <a:latin typeface="Cambria Math" panose="02040503050406030204" pitchFamily="18" charset="0"/>
                        <a:cs typeface="Arial" panose="020B0604020202020204" pitchFamily="34" charset="0"/>
                      </a:rPr>
                      <m:t>𝐵</m:t>
                    </m:r>
                    <m:r>
                      <a:rPr lang="en-US" sz="1200" b="0" i="1" smtClean="0">
                        <a:latin typeface="Cambria Math" panose="02040503050406030204" pitchFamily="18" charset="0"/>
                        <a:cs typeface="Arial" panose="020B0604020202020204" pitchFamily="34" charset="0"/>
                      </a:rPr>
                      <m:t>=10</m:t>
                    </m:r>
                  </m:oMath>
                </a14:m>
                <a:r>
                  <a:rPr lang="en-US" sz="1200" dirty="0"/>
                  <a:t> than with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in non-IID cases.</a:t>
                </a:r>
              </a:p>
              <a:p>
                <a:pPr marL="182880" indent="-182880">
                  <a:buFont typeface="+mj-lt"/>
                  <a:buAutoNum type="arabicPeriod"/>
                </a:pPr>
                <a:r>
                  <a:rPr lang="en-US" sz="1200" dirty="0"/>
                  <a:t>In non-IID cases, learning curves resulted from </a:t>
                </a:r>
                <a14:m>
                  <m:oMath xmlns:m="http://schemas.openxmlformats.org/officeDocument/2006/math">
                    <m:r>
                      <a:rPr lang="en-US" sz="1200" b="0" i="1">
                        <a:latin typeface="Cambria Math" panose="02040503050406030204" pitchFamily="18" charset="0"/>
                        <a:cs typeface="Arial" panose="020B0604020202020204" pitchFamily="34" charset="0"/>
                      </a:rPr>
                      <m:t>𝐵</m:t>
                    </m:r>
                    <m:r>
                      <a:rPr lang="en-US" sz="1200" b="0" i="1">
                        <a:latin typeface="Cambria Math" panose="02040503050406030204" pitchFamily="18" charset="0"/>
                        <a:cs typeface="Arial" panose="020B0604020202020204" pitchFamily="34" charset="0"/>
                      </a:rPr>
                      <m:t>=10</m:t>
                    </m:r>
                  </m:oMath>
                </a14:m>
                <a:r>
                  <a:rPr lang="en-US" sz="1200" i="1" dirty="0"/>
                  <a:t> </a:t>
                </a:r>
                <a:r>
                  <a:rPr lang="en-US" sz="1200" dirty="0"/>
                  <a:t>are also less noisy and reach higher test accuracies, thanks to the increased local computation.</a:t>
                </a:r>
              </a:p>
              <a:p>
                <a:pPr marL="182880" indent="-182880">
                  <a:buFont typeface="+mj-lt"/>
                  <a:buAutoNum type="arabicPeriod"/>
                </a:pPr>
                <a:r>
                  <a:rPr lang="en-US" sz="1200" dirty="0"/>
                  <a:t>Speedup does not gain much improvement for fraction parameter </a:t>
                </a:r>
                <a14:m>
                  <m:oMath xmlns:m="http://schemas.openxmlformats.org/officeDocument/2006/math">
                    <m:r>
                      <a:rPr lang="en-US" sz="1200" b="0" i="1" smtClean="0">
                        <a:latin typeface="Cambria Math" panose="02040503050406030204" pitchFamily="18" charset="0"/>
                        <a:cs typeface="Arial" panose="020B0604020202020204" pitchFamily="34" charset="0"/>
                      </a:rPr>
                      <m:t>𝐶</m:t>
                    </m:r>
                    <m:r>
                      <a:rPr lang="en-US" sz="1200" b="0" i="1" smtClean="0">
                        <a:latin typeface="Cambria Math" panose="02040503050406030204" pitchFamily="18" charset="0"/>
                        <a:cs typeface="Arial" panose="020B0604020202020204" pitchFamily="34" charset="0"/>
                      </a:rPr>
                      <m:t>&gt;0.1</m:t>
                    </m:r>
                    <m:r>
                      <a:rPr lang="en-US" sz="1200" b="0" i="0" smtClean="0">
                        <a:latin typeface="Cambria Math" panose="02040503050406030204" pitchFamily="18" charset="0"/>
                        <a:cs typeface="Arial" panose="020B0604020202020204" pitchFamily="34" charset="0"/>
                      </a:rPr>
                      <m:t>.</m:t>
                    </m:r>
                  </m:oMath>
                </a14:m>
                <a:r>
                  <a:rPr lang="en-US" sz="1200" dirty="0"/>
                  <a:t> Particularly in </a:t>
                </a:r>
                <a14:m>
                  <m:oMath xmlns:m="http://schemas.openxmlformats.org/officeDocument/2006/math">
                    <m:r>
                      <a:rPr lang="en-US" sz="1200" i="1">
                        <a:latin typeface="Cambria Math" panose="02040503050406030204" pitchFamily="18" charset="0"/>
                        <a:cs typeface="Arial" panose="020B0604020202020204" pitchFamily="34" charset="0"/>
                      </a:rPr>
                      <m:t>𝐵</m:t>
                    </m:r>
                    <m:r>
                      <a:rPr lang="en-US" sz="1200" b="1" i="1">
                        <a:latin typeface="Cambria Math" panose="02040503050406030204" pitchFamily="18" charset="0"/>
                        <a:cs typeface="Arial" panose="020B0604020202020204" pitchFamily="34" charset="0"/>
                      </a:rPr>
                      <m:t>=∞</m:t>
                    </m:r>
                  </m:oMath>
                </a14:m>
                <a:r>
                  <a:rPr lang="en-US" sz="1200" dirty="0"/>
                  <a:t>, there is </a:t>
                </a:r>
                <a:r>
                  <a:rPr lang="en-US" altLang="zh-CN" sz="1200" dirty="0"/>
                  <a:t>little or no</a:t>
                </a:r>
                <a:r>
                  <a:rPr lang="en-US" sz="1200" dirty="0"/>
                  <a:t> improvement in speedup when increasing C from 0.1 to higher values.</a:t>
                </a:r>
              </a:p>
            </p:txBody>
          </p:sp>
        </mc:Choice>
        <mc:Fallback xmlns="">
          <p:sp>
            <p:nvSpPr>
              <p:cNvPr id="7" name="TextBox 6">
                <a:extLst>
                  <a:ext uri="{FF2B5EF4-FFF2-40B4-BE49-F238E27FC236}">
                    <a16:creationId xmlns:a16="http://schemas.microsoft.com/office/drawing/2014/main" id="{FE08F893-24CC-4AB6-A55C-F2E5A390AB53}"/>
                  </a:ext>
                </a:extLst>
              </p:cNvPr>
              <p:cNvSpPr txBox="1">
                <a:spLocks noRot="1" noChangeAspect="1" noMove="1" noResize="1" noEditPoints="1" noAdjustHandles="1" noChangeArrowheads="1" noChangeShapeType="1" noTextEdit="1"/>
              </p:cNvSpPr>
              <p:nvPr/>
            </p:nvSpPr>
            <p:spPr>
              <a:xfrm>
                <a:off x="762000" y="3260725"/>
                <a:ext cx="7772400" cy="1754326"/>
              </a:xfrm>
              <a:prstGeom prst="rect">
                <a:avLst/>
              </a:prstGeom>
              <a:blipFill>
                <a:blip r:embed="rId3"/>
                <a:stretch>
                  <a:fillRect l="-78" t="-347" b="-1736"/>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D6C03B00-1F00-41B2-9244-FD04C38658C1}"/>
              </a:ext>
            </a:extLst>
          </p:cNvPr>
          <p:cNvPicPr>
            <a:picLocks noChangeAspect="1"/>
          </p:cNvPicPr>
          <p:nvPr/>
        </p:nvPicPr>
        <p:blipFill rotWithShape="1">
          <a:blip r:embed="rId4">
            <a:extLst>
              <a:ext uri="{28A0092B-C50C-407E-A947-70E740481C1C}">
                <a14:useLocalDpi xmlns:a14="http://schemas.microsoft.com/office/drawing/2010/main" val="0"/>
              </a:ext>
            </a:extLst>
          </a:blip>
          <a:srcRect l="1984" t="5937" r="6734"/>
          <a:stretch/>
        </p:blipFill>
        <p:spPr>
          <a:xfrm>
            <a:off x="812769" y="675821"/>
            <a:ext cx="3755602" cy="2580014"/>
          </a:xfrm>
          <a:prstGeom prst="rect">
            <a:avLst/>
          </a:prstGeom>
        </p:spPr>
      </p:pic>
    </p:spTree>
    <p:extLst>
      <p:ext uri="{BB962C8B-B14F-4D97-AF65-F5344CB8AC3E}">
        <p14:creationId xmlns:p14="http://schemas.microsoft.com/office/powerpoint/2010/main" val="146520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4193777"/>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r>
                  <a:rPr lang="zh-CN" altLang="en-US" sz="1400" dirty="0"/>
                  <a:t> </a:t>
                </a:r>
                <a:r>
                  <a:rPr lang="en-US" altLang="zh-CN" sz="1400" dirty="0"/>
                  <a:t>(the same</a:t>
                </a:r>
                <a:r>
                  <a:rPr lang="zh-CN" altLang="en-US" sz="1400" dirty="0"/>
                  <a:t> </a:t>
                </a:r>
                <a:r>
                  <a:rPr lang="en-US" altLang="zh-CN" sz="1400" dirty="0"/>
                  <a:t>as</a:t>
                </a:r>
                <a:r>
                  <a:rPr lang="zh-CN" altLang="en-US" sz="1400" dirty="0"/>
                  <a:t> </a:t>
                </a:r>
                <a:r>
                  <a:rPr lang="en-US" altLang="zh-CN" sz="1400" dirty="0"/>
                  <a:t>Experiment 1)</a:t>
                </a:r>
                <a:r>
                  <a:rPr lang="en-US" sz="1400" dirty="0"/>
                  <a:t>.</a:t>
                </a:r>
              </a:p>
              <a:p>
                <a:pPr marL="285750" indent="-182880">
                  <a:buFont typeface="Wingdings" panose="05000000000000000000" pitchFamily="2" charset="2"/>
                  <a:buChar char="§"/>
                </a:pPr>
                <a:r>
                  <a:rPr lang="en-US" sz="1400" dirty="0"/>
                  <a:t>The fraction parameter, number of local epochs and local batch size is fixed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=50</m:t>
                    </m:r>
                  </m:oMath>
                </a14:m>
                <a:r>
                  <a:rPr lang="en-US" sz="1400" dirty="0"/>
                  <a:t> for FedAvg and FedSGD. </a:t>
                </a:r>
              </a:p>
              <a:p>
                <a:pPr marL="285750" indent="-182880">
                  <a:buFont typeface="Wingdings" panose="05000000000000000000" pitchFamily="2" charset="2"/>
                  <a:buChar char="§"/>
                </a:pPr>
                <a:r>
                  <a:rPr lang="en-US" sz="1400" dirty="0"/>
                  <a:t>The performance resulted from FedSGD was benchmarked.</a:t>
                </a:r>
              </a:p>
              <a:p>
                <a:pPr marL="285750" indent="-182880">
                  <a:buFont typeface="Wingdings" panose="05000000000000000000" pitchFamily="2" charset="2"/>
                  <a:buChar char="§"/>
                </a:pPr>
                <a:r>
                  <a:rPr lang="en-US" sz="1400" dirty="0"/>
                  <a:t>Jointly adjusting parameters E and B leads to different amount of local computation, which can be evaluated using equation </a:t>
                </a:r>
                <a14:m>
                  <m:oMath xmlns:m="http://schemas.openxmlformats.org/officeDocument/2006/math">
                    <m:r>
                      <a:rPr lang="en-US" sz="1400" b="0" i="1" smtClean="0">
                        <a:latin typeface="Cambria Math" panose="02040503050406030204" pitchFamily="18" charset="0"/>
                      </a:rPr>
                      <m:t>𝑢</m:t>
                    </m:r>
                    <m:r>
                      <a:rPr lang="en-US" sz="1400" b="0" i="1" smtClean="0">
                        <a:latin typeface="Cambria Math" panose="02040503050406030204" pitchFamily="18" charset="0"/>
                      </a:rPr>
                      <m:t>=</m:t>
                    </m:r>
                    <m:r>
                      <a:rPr lang="en-US" sz="1400" b="0" i="1" smtClean="0">
                        <a:latin typeface="Cambria Math" panose="02040503050406030204" pitchFamily="18" charset="0"/>
                      </a:rPr>
                      <m:t>𝐸𝑛</m:t>
                    </m:r>
                    <m:r>
                      <a:rPr lang="en-US" sz="1400" b="0" i="1" smtClean="0">
                        <a:latin typeface="Cambria Math" panose="02040503050406030204" pitchFamily="18" charset="0"/>
                      </a:rPr>
                      <m:t>/(</m:t>
                    </m:r>
                    <m:r>
                      <a:rPr lang="en-US" sz="1400" b="0" i="1" smtClean="0">
                        <a:latin typeface="Cambria Math" panose="02040503050406030204" pitchFamily="18" charset="0"/>
                      </a:rPr>
                      <m:t>𝐾𝐵</m:t>
                    </m:r>
                    <m:r>
                      <a:rPr lang="en-US" sz="1400" b="0" i="1" smtClean="0">
                        <a:latin typeface="Cambria Math" panose="02040503050406030204" pitchFamily="18" charset="0"/>
                      </a:rPr>
                      <m:t>)</m:t>
                    </m:r>
                  </m:oMath>
                </a14:m>
                <a:r>
                  <a:rPr lang="en-US" sz="1400" dirty="0"/>
                  <a:t> where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=60,000</m:t>
                    </m:r>
                  </m:oMath>
                </a14:m>
                <a:r>
                  <a:rPr lang="en-US" sz="1400" dirty="0"/>
                  <a:t> and </a:t>
                </a:r>
                <a14:m>
                  <m:oMath xmlns:m="http://schemas.openxmlformats.org/officeDocument/2006/math">
                    <m:r>
                      <a:rPr lang="en-US" sz="1400" b="0" i="1" smtClean="0">
                        <a:latin typeface="Cambria Math" panose="02040503050406030204" pitchFamily="18" charset="0"/>
                      </a:rPr>
                      <m:t>𝐾</m:t>
                    </m:r>
                    <m:r>
                      <a:rPr lang="en-US" sz="1400" i="1">
                        <a:latin typeface="Cambria Math" panose="02040503050406030204" pitchFamily="18" charset="0"/>
                      </a:rPr>
                      <m:t>=</m:t>
                    </m:r>
                    <m:r>
                      <a:rPr lang="en-US" sz="1400" b="0" i="1" smtClean="0">
                        <a:latin typeface="Cambria Math" panose="02040503050406030204" pitchFamily="18" charset="0"/>
                      </a:rPr>
                      <m:t>100</m:t>
                    </m:r>
                  </m:oMath>
                </a14:m>
                <a:r>
                  <a:rPr lang="en-US" sz="1400" dirty="0"/>
                  <a:t> is the total number of training samples and total number of FL clients, respectively.</a:t>
                </a:r>
              </a:p>
              <a:p>
                <a:pPr marL="285750" indent="-182880">
                  <a:buFont typeface="Wingdings" panose="05000000000000000000" pitchFamily="2" charset="2"/>
                  <a:buChar char="§"/>
                </a:pPr>
                <a:r>
                  <a:rPr lang="en-US" sz="1400" dirty="0"/>
                  <a:t>Nine sets of FL parameter combinations were tested for the effect of different amount of local computation. The combinations were generated from three different values of E and three different values of B, i.e., </a:t>
                </a:r>
                <a14:m>
                  <m:oMath xmlns:m="http://schemas.openxmlformats.org/officeDocument/2006/math">
                    <m:r>
                      <a:rPr lang="en-US" sz="1400" b="0" i="1" smtClean="0">
                        <a:latin typeface="Cambria Math" panose="02040503050406030204" pitchFamily="18" charset="0"/>
                      </a:rPr>
                      <m:t>𝐸</m:t>
                    </m:r>
                    <m:r>
                      <a:rPr lang="en-US" sz="1400" b="0" i="1" smtClean="0">
                        <a:latin typeface="Cambria Math" panose="02040503050406030204" pitchFamily="18" charset="0"/>
                      </a:rPr>
                      <m:t>={1, 5, 10} </m:t>
                    </m:r>
                  </m:oMath>
                </a14:m>
                <a:r>
                  <a:rPr lang="en-US" sz="1400" dirty="0"/>
                  <a:t> X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={1, 50, ∞}</m:t>
                    </m:r>
                  </m:oMath>
                </a14:m>
                <a:r>
                  <a:rPr lang="en-US" sz="1400" dirty="0"/>
                  <a:t>.</a:t>
                </a:r>
              </a:p>
              <a:p>
                <a:pPr marL="285750" indent="-182880">
                  <a:buFont typeface="Wingdings" panose="05000000000000000000" pitchFamily="2" charset="2"/>
                  <a:buChar char="§"/>
                </a:pPr>
                <a:r>
                  <a:rPr lang="en-US" sz="1400" dirty="0"/>
                  <a:t>All above nine sets of parameter combinations were tested on both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Grid search of learning rates was applied for each parameter combination of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342900" indent="-182880">
                  <a:buFont typeface="Wingdings" panose="05000000000000000000" pitchFamily="2" charset="2"/>
                  <a:buChar char="§"/>
                </a:pPr>
                <a:r>
                  <a:rPr lang="en-US" sz="1400" dirty="0"/>
                  <a:t>All runs were trained for at least 600 rounds to reach, and then compared in terms of the number of rounds to reach 98%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4193777"/>
              </a:xfrm>
              <a:prstGeom prst="rect">
                <a:avLst/>
              </a:prstGeom>
              <a:blipFill>
                <a:blip r:embed="rId2"/>
                <a:stretch>
                  <a:fillRect l="-242" t="-291" r="-485" b="-581"/>
                </a:stretch>
              </a:blipFill>
            </p:spPr>
            <p:txBody>
              <a:bodyPr/>
              <a:lstStyle/>
              <a:p>
                <a:r>
                  <a:rPr lang="en-SG">
                    <a:noFill/>
                  </a:rPr>
                  <a:t> </a:t>
                </a:r>
              </a:p>
            </p:txBody>
          </p:sp>
        </mc:Fallback>
      </mc:AlternateContent>
    </p:spTree>
    <p:extLst>
      <p:ext uri="{BB962C8B-B14F-4D97-AF65-F5344CB8AC3E}">
        <p14:creationId xmlns:p14="http://schemas.microsoft.com/office/powerpoint/2010/main" val="3558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2A, increasing local computation (IID)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2353498812"/>
                  </p:ext>
                </p:extLst>
              </p:nvPr>
            </p:nvGraphicFramePr>
            <p:xfrm>
              <a:off x="4373400" y="746125"/>
              <a:ext cx="4476584"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36104">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6667" b="-550667"/>
                          </a:stretch>
                        </a:blipFill>
                      </a:tcPr>
                    </a:tc>
                    <a:tc>
                      <a:txBody>
                        <a:bodyPr/>
                        <a:lstStyle/>
                        <a:p>
                          <a:endParaRPr lang="en-US"/>
                        </a:p>
                      </a:txBody>
                      <a:tcPr>
                        <a:blipFill>
                          <a:blip r:embed="rId2"/>
                          <a:stretch>
                            <a:fillRect l="-326667" t="-1333" r="-806667" b="-550667"/>
                          </a:stretch>
                        </a:blipFill>
                      </a:tcPr>
                    </a:tc>
                    <a:tc>
                      <a:txBody>
                        <a:bodyPr/>
                        <a:lstStyle/>
                        <a:p>
                          <a:endParaRPr lang="en-US"/>
                        </a:p>
                      </a:txBody>
                      <a:tcPr>
                        <a:blipFill>
                          <a:blip r:embed="rId2"/>
                          <a:stretch>
                            <a:fillRect l="-284444" t="-1333" r="-437778"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49</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4.7x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0.96hrs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0.34hrs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3.22hrs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23.0x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0.53hrs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1.03hrs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28.8x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3.53hrs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1.91hrs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46.0x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6.23hrs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127403" y="3042067"/>
            <a:ext cx="4444597" cy="2123658"/>
          </a:xfrm>
          <a:prstGeom prst="rect">
            <a:avLst/>
          </a:prstGeom>
          <a:noFill/>
        </p:spPr>
        <p:txBody>
          <a:bodyPr wrap="square" rtlCol="0">
            <a:spAutoFit/>
          </a:bodyPr>
          <a:lstStyle/>
          <a:p>
            <a:r>
              <a:rPr lang="en-US" sz="1200" b="1" dirty="0">
                <a:solidFill>
                  <a:srgbClr val="006DB4"/>
                </a:solidFill>
              </a:rPr>
              <a:t>Observation &amp; comments</a:t>
            </a:r>
          </a:p>
          <a:p>
            <a:pPr marL="182880" indent="-182880">
              <a:buFont typeface="+mj-lt"/>
              <a:buAutoNum type="arabicPeriod"/>
            </a:pPr>
            <a:r>
              <a:rPr lang="en-US" sz="1200" dirty="0"/>
              <a:t>Compared with FedSGD, increasing local computation is indeed very effective in accelerating the convergence, decreasing the comm. cost, and decreasing the oscillation in test accuracy as well.  </a:t>
            </a:r>
          </a:p>
          <a:p>
            <a:pPr marL="182880" indent="-182880">
              <a:buFont typeface="+mj-lt"/>
              <a:buAutoNum type="arabicPeriod"/>
            </a:pPr>
            <a:r>
              <a:rPr lang="en-US" sz="1200" dirty="0"/>
              <a:t>The </a:t>
            </a:r>
            <a:r>
              <a:rPr lang="en-US" sz="1200" dirty="0">
                <a:solidFill>
                  <a:srgbClr val="0070C0"/>
                </a:solidFill>
              </a:rPr>
              <a:t>gain in such speedup/acceleration declines as the local computation become massive enough</a:t>
            </a:r>
            <a:r>
              <a:rPr lang="en-US" sz="1200" dirty="0"/>
              <a:t> (e.g., u&gt;60).</a:t>
            </a:r>
          </a:p>
          <a:p>
            <a:pPr marL="182880" indent="-182880">
              <a:buFont typeface="+mj-lt"/>
              <a:buAutoNum type="arabicPeriod"/>
            </a:pPr>
            <a:r>
              <a:rPr lang="en-US" sz="1200" dirty="0"/>
              <a:t>In addition to what has been reported in the FL paper, it was found that </a:t>
            </a:r>
            <a:r>
              <a:rPr lang="en-US" sz="1200" dirty="0">
                <a:solidFill>
                  <a:srgbClr val="0070C0"/>
                </a:solidFill>
              </a:rPr>
              <a:t>as the local computation increase, the training time also increases in general, and the increase in local epoch number (i.e., parameter E) has stronger impact</a:t>
            </a:r>
            <a:r>
              <a:rPr lang="en-US" sz="1200" dirty="0"/>
              <a:t>. </a:t>
            </a:r>
          </a:p>
        </p:txBody>
      </p:sp>
      <p:pic>
        <p:nvPicPr>
          <p:cNvPr id="10" name="Picture 9">
            <a:extLst>
              <a:ext uri="{FF2B5EF4-FFF2-40B4-BE49-F238E27FC236}">
                <a16:creationId xmlns:a16="http://schemas.microsoft.com/office/drawing/2014/main" id="{B4BCB48E-DF9A-4AA5-A63F-47ACFA716C25}"/>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436" r="6082"/>
          <a:stretch/>
        </p:blipFill>
        <p:spPr>
          <a:xfrm>
            <a:off x="370752" y="635400"/>
            <a:ext cx="3797691" cy="2538899"/>
          </a:xfrm>
          <a:prstGeom prst="rect">
            <a:avLst/>
          </a:prstGeom>
        </p:spPr>
      </p:pic>
      <p:sp>
        <p:nvSpPr>
          <p:cNvPr id="3" name="TextBox 2">
            <a:extLst>
              <a:ext uri="{FF2B5EF4-FFF2-40B4-BE49-F238E27FC236}">
                <a16:creationId xmlns:a16="http://schemas.microsoft.com/office/drawing/2014/main" id="{86056293-142E-4FA3-A55D-C44B0319C586}"/>
              </a:ext>
            </a:extLst>
          </p:cNvPr>
          <p:cNvSpPr txBox="1"/>
          <p:nvPr/>
        </p:nvSpPr>
        <p:spPr>
          <a:xfrm>
            <a:off x="4610100" y="4022725"/>
            <a:ext cx="4201784" cy="1015663"/>
          </a:xfrm>
          <a:prstGeom prst="rect">
            <a:avLst/>
          </a:prstGeom>
          <a:noFill/>
          <a:ln w="9525" cap="flat" cmpd="sng" algn="ctr">
            <a:solidFill>
              <a:srgbClr val="006DB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r>
              <a:rPr lang="en-US" sz="1200" dirty="0">
                <a:solidFill>
                  <a:srgbClr val="006DB4"/>
                </a:solidFill>
              </a:rPr>
              <a:t>:</a:t>
            </a:r>
          </a:p>
          <a:p>
            <a:r>
              <a:rPr lang="en-US" sz="1200" dirty="0">
                <a:solidFill>
                  <a:srgbClr val="006DB4"/>
                </a:solidFill>
              </a:rPr>
              <a:t>These tests were performed in a single-machine standalone simulations manner for the time being. It would be interest in the future to see the performance and time elapsed on real-world distributed testbeds like Raspberry </a:t>
            </a:r>
            <a:r>
              <a:rPr lang="en-US" sz="1200" dirty="0" err="1">
                <a:solidFill>
                  <a:srgbClr val="006DB4"/>
                </a:solidFill>
              </a:rPr>
              <a:t>Pis</a:t>
            </a:r>
            <a:r>
              <a:rPr lang="en-US" sz="1200" dirty="0">
                <a:solidFill>
                  <a:srgbClr val="006DB4"/>
                </a:solidFill>
              </a:rPr>
              <a:t>.</a:t>
            </a:r>
            <a:endParaRPr lang="en-SG" dirty="0">
              <a:solidFill>
                <a:srgbClr val="006DB4"/>
              </a:solidFill>
            </a:endParaRPr>
          </a:p>
        </p:txBody>
      </p:sp>
    </p:spTree>
    <p:extLst>
      <p:ext uri="{BB962C8B-B14F-4D97-AF65-F5344CB8AC3E}">
        <p14:creationId xmlns:p14="http://schemas.microsoft.com/office/powerpoint/2010/main" val="86960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2B, increasing local computation (non-IID)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36576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𝐸</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𝐵</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cs typeface="Arial" panose="020B0604020202020204" pitchFamily="34" charset="0"/>
                                  </a:rPr>
                                  <m:t>𝑢</m:t>
                                </m:r>
                              </m:oMath>
                            </m:oMathPara>
                          </a14:m>
                          <a:endParaRPr lang="en-US" sz="1200" b="0" dirty="0">
                            <a:latin typeface="+mn-lt"/>
                            <a:cs typeface="Arial" panose="020B0604020202020204" pitchFamily="34" charset="0"/>
                          </a:endParaRPr>
                        </a:p>
                      </a:txBody>
                      <a:tcPr>
                        <a:solidFill>
                          <a:srgbClr val="0070C0"/>
                        </a:solid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18288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Choice>
        <mc:Fallback xmlns="">
          <p:graphicFrame>
            <p:nvGraphicFramePr>
              <p:cNvPr id="5" name="Table 4">
                <a:extLst>
                  <a:ext uri="{FF2B5EF4-FFF2-40B4-BE49-F238E27FC236}">
                    <a16:creationId xmlns:a16="http://schemas.microsoft.com/office/drawing/2014/main" id="{D0F258CA-255A-4F1C-9417-2D7CDD3E35E4}"/>
                  </a:ext>
                </a:extLst>
              </p:cNvPr>
              <p:cNvGraphicFramePr>
                <a:graphicFrameLocks noGrp="1"/>
              </p:cNvGraphicFramePr>
              <p:nvPr>
                <p:extLst>
                  <p:ext uri="{D42A27DB-BD31-4B8C-83A1-F6EECF244321}">
                    <p14:modId xmlns:p14="http://schemas.microsoft.com/office/powerpoint/2010/main" val="3544364835"/>
                  </p:ext>
                </p:extLst>
              </p:nvPr>
            </p:nvGraphicFramePr>
            <p:xfrm>
              <a:off x="4373400" y="746125"/>
              <a:ext cx="4480560" cy="29260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179184704"/>
                        </a:ext>
                      </a:extLst>
                    </a:gridCol>
                    <a:gridCol w="640080">
                      <a:extLst>
                        <a:ext uri="{9D8B030D-6E8A-4147-A177-3AD203B41FA5}">
                          <a16:colId xmlns:a16="http://schemas.microsoft.com/office/drawing/2014/main" val="990641414"/>
                        </a:ext>
                      </a:extLst>
                    </a:gridCol>
                    <a:gridCol w="640080">
                      <a:extLst>
                        <a:ext uri="{9D8B030D-6E8A-4147-A177-3AD203B41FA5}">
                          <a16:colId xmlns:a16="http://schemas.microsoft.com/office/drawing/2014/main" val="3292807247"/>
                        </a:ext>
                      </a:extLst>
                    </a:gridCol>
                    <a:gridCol w="1097280">
                      <a:extLst>
                        <a:ext uri="{9D8B030D-6E8A-4147-A177-3AD203B41FA5}">
                          <a16:colId xmlns:a16="http://schemas.microsoft.com/office/drawing/2014/main" val="192067385"/>
                        </a:ext>
                      </a:extLst>
                    </a:gridCol>
                  </a:tblGrid>
                  <a:tr h="457200">
                    <a:tc>
                      <a:txBody>
                        <a:bodyPr/>
                        <a:lstStyle/>
                        <a:p>
                          <a:pPr algn="l"/>
                          <a:r>
                            <a:rPr lang="en-US" sz="1200" b="0" dirty="0">
                              <a:latin typeface="+mn-lt"/>
                              <a:cs typeface="Arial" panose="020B0604020202020204" pitchFamily="34" charset="0"/>
                            </a:rPr>
                            <a:t>Algorithm</a:t>
                          </a:r>
                        </a:p>
                      </a:txBody>
                      <a:tcPr>
                        <a:solidFill>
                          <a:srgbClr val="0070C0"/>
                        </a:solidFill>
                      </a:tcPr>
                    </a:tc>
                    <a:tc>
                      <a:txBody>
                        <a:bodyPr/>
                        <a:lstStyle/>
                        <a:p>
                          <a:endParaRPr lang="en-US"/>
                        </a:p>
                      </a:txBody>
                      <a:tcPr>
                        <a:blipFill>
                          <a:blip r:embed="rId2"/>
                          <a:stretch>
                            <a:fillRect l="-226667" t="-1333" r="-908333" b="-550667"/>
                          </a:stretch>
                        </a:blipFill>
                      </a:tcPr>
                    </a:tc>
                    <a:tc>
                      <a:txBody>
                        <a:bodyPr/>
                        <a:lstStyle/>
                        <a:p>
                          <a:endParaRPr lang="en-US"/>
                        </a:p>
                      </a:txBody>
                      <a:tcPr>
                        <a:blipFill>
                          <a:blip r:embed="rId2"/>
                          <a:stretch>
                            <a:fillRect l="-326667" t="-1333" r="-808333" b="-550667"/>
                          </a:stretch>
                        </a:blipFill>
                      </a:tcPr>
                    </a:tc>
                    <a:tc>
                      <a:txBody>
                        <a:bodyPr/>
                        <a:lstStyle/>
                        <a:p>
                          <a:endParaRPr lang="en-US"/>
                        </a:p>
                      </a:txBody>
                      <a:tcPr>
                        <a:blipFill>
                          <a:blip r:embed="rId2"/>
                          <a:stretch>
                            <a:fillRect l="-284444" t="-1333" r="-438889" b="-550667"/>
                          </a:stretch>
                        </a:blipFill>
                      </a:tcPr>
                    </a:tc>
                    <a:tc>
                      <a:txBody>
                        <a:bodyPr/>
                        <a:lstStyle/>
                        <a:p>
                          <a:pPr algn="l"/>
                          <a:r>
                            <a:rPr lang="en-US" sz="1200" b="0" dirty="0">
                              <a:latin typeface="+mn-lt"/>
                              <a:cs typeface="Arial" panose="020B0604020202020204" pitchFamily="34" charset="0"/>
                            </a:rPr>
                            <a:t>Round</a:t>
                          </a:r>
                        </a:p>
                        <a:p>
                          <a:pPr algn="l"/>
                          <a:r>
                            <a:rPr lang="en-US" sz="1200" b="0" dirty="0">
                              <a:latin typeface="+mn-lt"/>
                              <a:cs typeface="Arial" panose="020B0604020202020204" pitchFamily="34" charset="0"/>
                            </a:rPr>
                            <a:t>to 98%</a:t>
                          </a:r>
                        </a:p>
                      </a:txBody>
                      <a:tcPr>
                        <a:solidFill>
                          <a:srgbClr val="0070C0"/>
                        </a:solidFill>
                      </a:tcPr>
                    </a:tc>
                    <a:tc>
                      <a:txBody>
                        <a:bodyPr/>
                        <a:lstStyle/>
                        <a:p>
                          <a:pPr algn="l"/>
                          <a:r>
                            <a:rPr lang="en-US" sz="1200" b="0" dirty="0">
                              <a:latin typeface="+mn-lt"/>
                              <a:cs typeface="Arial" panose="020B0604020202020204" pitchFamily="34" charset="0"/>
                            </a:rPr>
                            <a:t>Speedup</a:t>
                          </a:r>
                        </a:p>
                      </a:txBody>
                      <a:tcPr>
                        <a:solidFill>
                          <a:srgbClr val="0070C0"/>
                        </a:solidFill>
                      </a:tcPr>
                    </a:tc>
                    <a:tc>
                      <a:txBody>
                        <a:bodyPr/>
                        <a:lstStyle/>
                        <a:p>
                          <a:pPr algn="l"/>
                          <a:r>
                            <a:rPr lang="en-US" sz="1200" b="0" dirty="0">
                              <a:latin typeface="+mn-lt"/>
                              <a:cs typeface="Arial" panose="020B0604020202020204" pitchFamily="34" charset="0"/>
                            </a:rPr>
                            <a:t>Training time/500 rnds</a:t>
                          </a:r>
                        </a:p>
                      </a:txBody>
                      <a:tcPr>
                        <a:solidFill>
                          <a:srgbClr val="0070C0"/>
                        </a:solidFill>
                      </a:tcPr>
                    </a:tc>
                    <a:extLst>
                      <a:ext uri="{0D108BD9-81ED-4DB2-BD59-A6C34878D82A}">
                        <a16:rowId xmlns:a16="http://schemas.microsoft.com/office/drawing/2014/main" val="10000"/>
                      </a:ext>
                    </a:extLst>
                  </a:tr>
                  <a:tr h="27432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621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0.37hrs</a:t>
                          </a:r>
                        </a:p>
                      </a:txBody>
                      <a:tcPr anchor="ctr"/>
                    </a:tc>
                    <a:extLst>
                      <a:ext uri="{0D108BD9-81ED-4DB2-BD59-A6C34878D82A}">
                        <a16:rowId xmlns:a16="http://schemas.microsoft.com/office/drawing/2014/main" val="1352084283"/>
                      </a:ext>
                    </a:extLst>
                  </a:tr>
                  <a:tr h="27432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endParaRPr lang="en-US" sz="1200" b="1" dirty="0">
                            <a:solidFill>
                              <a:schemeClr val="tx1">
                                <a:lumMod val="85000"/>
                                <a:lumOff val="15000"/>
                              </a:schemeClr>
                            </a:solidFill>
                            <a:latin typeface="+mn-lt"/>
                            <a:cs typeface="Arial" panose="020B0604020202020204" pitchFamily="34" charset="0"/>
                          </a:endParaRP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264</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2.4x</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1.04hrs</a:t>
                          </a:r>
                        </a:p>
                      </a:txBody>
                      <a:tcPr anchor="ctr"/>
                    </a:tc>
                    <a:extLst>
                      <a:ext uri="{0D108BD9-81ED-4DB2-BD59-A6C34878D82A}">
                        <a16:rowId xmlns:a16="http://schemas.microsoft.com/office/drawing/2014/main" val="1000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0.54hrs</a:t>
                          </a:r>
                        </a:p>
                      </a:txBody>
                      <a:tcPr anchor="ctr"/>
                    </a:tc>
                    <a:extLst>
                      <a:ext uri="{0D108BD9-81ED-4DB2-BD59-A6C34878D82A}">
                        <a16:rowId xmlns:a16="http://schemas.microsoft.com/office/drawing/2014/main" val="239059818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endParaRPr lang="en-US" sz="1200" baseline="0" dirty="0">
                            <a:solidFill>
                              <a:schemeClr val="tx1">
                                <a:lumMod val="85000"/>
                                <a:lumOff val="15000"/>
                              </a:schemeClr>
                            </a:solidFill>
                            <a:latin typeface="+mn-lt"/>
                            <a:cs typeface="Arial" panose="020B0604020202020204" pitchFamily="34" charset="0"/>
                          </a:endParaRP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157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4.0x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3.33hrs</a:t>
                          </a:r>
                        </a:p>
                      </a:txBody>
                      <a:tcPr anchor="ctr"/>
                    </a:tc>
                    <a:extLst>
                      <a:ext uri="{0D108BD9-81ED-4DB2-BD59-A6C34878D82A}">
                        <a16:rowId xmlns:a16="http://schemas.microsoft.com/office/drawing/2014/main" val="503479217"/>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7.9x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0.58hrs</a:t>
                          </a:r>
                        </a:p>
                      </a:txBody>
                      <a:tcPr anchor="ctr"/>
                    </a:tc>
                    <a:extLst>
                      <a:ext uri="{0D108BD9-81ED-4DB2-BD59-A6C34878D82A}">
                        <a16:rowId xmlns:a16="http://schemas.microsoft.com/office/drawing/2014/main" val="227964034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87</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7.1x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1.06hrs</a:t>
                          </a:r>
                        </a:p>
                      </a:txBody>
                      <a:tcPr anchor="ctr"/>
                    </a:tc>
                    <a:extLst>
                      <a:ext uri="{0D108BD9-81ED-4DB2-BD59-A6C34878D82A}">
                        <a16:rowId xmlns:a16="http://schemas.microsoft.com/office/drawing/2014/main" val="246551764"/>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240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73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8.5x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3.43hrs</a:t>
                          </a:r>
                        </a:p>
                      </a:txBody>
                      <a:tcPr anchor="ctr"/>
                    </a:tc>
                    <a:extLst>
                      <a:ext uri="{0D108BD9-81ED-4DB2-BD59-A6C34878D82A}">
                        <a16:rowId xmlns:a16="http://schemas.microsoft.com/office/drawing/2014/main" val="2980954335"/>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300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42</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14.8x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2.15hrs</a:t>
                          </a:r>
                        </a:p>
                      </a:txBody>
                      <a:tcPr anchor="ctr"/>
                    </a:tc>
                    <a:extLst>
                      <a:ext uri="{0D108BD9-81ED-4DB2-BD59-A6C34878D82A}">
                        <a16:rowId xmlns:a16="http://schemas.microsoft.com/office/drawing/2014/main" val="948434086"/>
                      </a:ext>
                    </a:extLst>
                  </a:tr>
                  <a:tr h="274320">
                    <a:tc>
                      <a:txBody>
                        <a:bodyPr/>
                        <a:lstStyle/>
                        <a:p>
                          <a:pPr lvl="0" algn="l"/>
                          <a:r>
                            <a:rPr lang="en-US" sz="1200" dirty="0">
                              <a:solidFill>
                                <a:schemeClr val="dk1"/>
                              </a:solidFill>
                              <a:effectLst/>
                              <a:latin typeface="+mn-lt"/>
                              <a:ea typeface="+mn-ea"/>
                              <a:cs typeface="+mn-cs"/>
                            </a:rPr>
                            <a:t>FedAvg</a:t>
                          </a:r>
                        </a:p>
                      </a:txBody>
                      <a:tcPr marL="114300" marR="114300" marT="0" marB="0"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20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1200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55</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11.3x</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6.13hrs</a:t>
                          </a:r>
                        </a:p>
                      </a:txBody>
                      <a:tcPr anchor="ctr"/>
                    </a:tc>
                    <a:extLst>
                      <a:ext uri="{0D108BD9-81ED-4DB2-BD59-A6C34878D82A}">
                        <a16:rowId xmlns:a16="http://schemas.microsoft.com/office/drawing/2014/main" val="580658436"/>
                      </a:ext>
                    </a:extLst>
                  </a:tr>
                </a:tbl>
              </a:graphicData>
            </a:graphic>
          </p:graphicFrame>
        </mc:Fallback>
      </mc:AlternateContent>
      <p:sp>
        <p:nvSpPr>
          <p:cNvPr id="7" name="TextBox 6">
            <a:extLst>
              <a:ext uri="{FF2B5EF4-FFF2-40B4-BE49-F238E27FC236}">
                <a16:creationId xmlns:a16="http://schemas.microsoft.com/office/drawing/2014/main" id="{FE08F893-24CC-4AB6-A55C-F2E5A390AB53}"/>
              </a:ext>
            </a:extLst>
          </p:cNvPr>
          <p:cNvSpPr txBox="1"/>
          <p:nvPr/>
        </p:nvSpPr>
        <p:spPr>
          <a:xfrm>
            <a:off x="386003" y="3108325"/>
            <a:ext cx="3987397" cy="1938992"/>
          </a:xfrm>
          <a:prstGeom prst="rect">
            <a:avLst/>
          </a:prstGeom>
          <a:noFill/>
        </p:spPr>
        <p:txBody>
          <a:bodyPr wrap="square" rtlCol="0">
            <a:spAutoFit/>
          </a:bodyPr>
          <a:lstStyle/>
          <a:p>
            <a:r>
              <a:rPr lang="en-US" sz="1200" b="1" dirty="0">
                <a:solidFill>
                  <a:srgbClr val="006DB4"/>
                </a:solidFill>
              </a:rPr>
              <a:t>Observations &amp; comments</a:t>
            </a:r>
          </a:p>
          <a:p>
            <a:pPr marL="182880" indent="-182880">
              <a:buFont typeface="+mj-lt"/>
              <a:buAutoNum type="arabicPeriod"/>
            </a:pPr>
            <a:r>
              <a:rPr lang="en-US" sz="1200" dirty="0"/>
              <a:t>Like Experiment 2B, non-IID data slows down the convergence significantly and leads to more noisy learning curves compared with those in the IID cases. </a:t>
            </a:r>
          </a:p>
          <a:p>
            <a:pPr marL="182880" indent="-182880">
              <a:buFont typeface="+mj-lt"/>
              <a:buAutoNum type="arabicPeriod"/>
            </a:pPr>
            <a:r>
              <a:rPr lang="en-US" sz="1200" dirty="0"/>
              <a:t>Increasing local computation </a:t>
            </a:r>
            <a:r>
              <a:rPr lang="en-US" sz="1200" dirty="0">
                <a:solidFill>
                  <a:srgbClr val="0070C0"/>
                </a:solidFill>
              </a:rPr>
              <a:t>is still effective</a:t>
            </a:r>
            <a:r>
              <a:rPr lang="en-US" sz="1200" dirty="0"/>
              <a:t> in accelerating the convergence compared with FedSGD, albeit the speedup benefits become less significant than in IID cases.</a:t>
            </a:r>
          </a:p>
          <a:p>
            <a:pPr marL="182880" indent="-182880">
              <a:buFont typeface="+mj-lt"/>
              <a:buAutoNum type="arabicPeriod"/>
            </a:pPr>
            <a:r>
              <a:rPr lang="en-US" sz="1200" dirty="0">
                <a:solidFill>
                  <a:srgbClr val="0070C0"/>
                </a:solidFill>
              </a:rPr>
              <a:t>Similarly, in the non-IID cases, as the local computation increases, the training time also increases in general. </a:t>
            </a:r>
            <a:r>
              <a:rPr lang="en-US" sz="1200" dirty="0"/>
              <a:t> </a:t>
            </a:r>
          </a:p>
        </p:txBody>
      </p:sp>
      <p:pic>
        <p:nvPicPr>
          <p:cNvPr id="6" name="Picture 5">
            <a:extLst>
              <a:ext uri="{FF2B5EF4-FFF2-40B4-BE49-F238E27FC236}">
                <a16:creationId xmlns:a16="http://schemas.microsoft.com/office/drawing/2014/main" id="{E7DF9CE8-93CE-45B7-803A-58104D533D20}"/>
              </a:ext>
            </a:extLst>
          </p:cNvPr>
          <p:cNvPicPr>
            <a:picLocks noChangeAspect="1"/>
          </p:cNvPicPr>
          <p:nvPr/>
        </p:nvPicPr>
        <p:blipFill rotWithShape="1">
          <a:blip r:embed="rId3">
            <a:extLst>
              <a:ext uri="{28A0092B-C50C-407E-A947-70E740481C1C}">
                <a14:useLocalDpi xmlns:a14="http://schemas.microsoft.com/office/drawing/2010/main" val="0"/>
              </a:ext>
            </a:extLst>
          </a:blip>
          <a:srcRect l="1613" t="7147" r="6082"/>
          <a:stretch/>
        </p:blipFill>
        <p:spPr>
          <a:xfrm>
            <a:off x="393309" y="637700"/>
            <a:ext cx="3797691" cy="2546825"/>
          </a:xfrm>
          <a:prstGeom prst="rect">
            <a:avLst/>
          </a:prstGeom>
        </p:spPr>
      </p:pic>
    </p:spTree>
    <p:extLst>
      <p:ext uri="{BB962C8B-B14F-4D97-AF65-F5344CB8AC3E}">
        <p14:creationId xmlns:p14="http://schemas.microsoft.com/office/powerpoint/2010/main" val="304569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3555460"/>
              </a:xfrm>
              <a:prstGeom prst="rect">
                <a:avLst/>
              </a:prstGeom>
              <a:noFill/>
            </p:spPr>
            <p:txBody>
              <a:bodyPr wrap="square" rtlCol="0">
                <a:spAutoFit/>
              </a:bodyPr>
              <a:lstStyle/>
              <a:p>
                <a:pPr>
                  <a:spcBef>
                    <a:spcPts val="6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CIFAR10: 50K training samples and 10K testing samples.</a:t>
                </a:r>
              </a:p>
              <a:p>
                <a:pPr marL="285750" indent="-182880">
                  <a:buFont typeface="Wingdings" panose="05000000000000000000" pitchFamily="2" charset="2"/>
                  <a:buChar char="§"/>
                </a:pPr>
                <a:r>
                  <a:rPr lang="en-US" sz="1400" dirty="0"/>
                  <a:t>Baseline SGD implementations with batch size of 100 and 50 were benchmarked in Experiment 3A and 3B, respectively.</a:t>
                </a:r>
              </a:p>
              <a:p>
                <a:pPr marL="285750" indent="-182880">
                  <a:buFont typeface="Wingdings" panose="05000000000000000000" pitchFamily="2" charset="2"/>
                  <a:buChar char="§"/>
                </a:pPr>
                <a:r>
                  <a:rPr lang="en-US" sz="1400" dirty="0"/>
                  <a:t>For FedAvg and FedSGD, the client fraction, number of local epoch and batch size is fixed at </a:t>
                </a:r>
                <a14:m>
                  <m:oMath xmlns:m="http://schemas.openxmlformats.org/officeDocument/2006/math">
                    <m:r>
                      <a:rPr lang="en-US" sz="1400">
                        <a:latin typeface="Cambria Math" panose="02040503050406030204" pitchFamily="18" charset="0"/>
                      </a:rPr>
                      <m:t>𝐶</m:t>
                    </m:r>
                    <m:r>
                      <a:rPr lang="en-US" sz="1400">
                        <a:latin typeface="Cambria Math" panose="02040503050406030204" pitchFamily="18" charset="0"/>
                      </a:rPr>
                      <m:t>=0.1, </m:t>
                    </m:r>
                    <m:r>
                      <a:rPr lang="en-SG" sz="1400">
                        <a:latin typeface="Cambria Math" panose="02040503050406030204" pitchFamily="18" charset="0"/>
                      </a:rPr>
                      <m:t>𝐸</m:t>
                    </m:r>
                    <m:r>
                      <a:rPr lang="en-SG" sz="1400">
                        <a:latin typeface="Cambria Math" panose="02040503050406030204" pitchFamily="18" charset="0"/>
                      </a:rPr>
                      <m:t>=5, </m:t>
                    </m:r>
                    <m:r>
                      <a:rPr lang="en-SG" sz="1400">
                        <a:latin typeface="Cambria Math" panose="02040503050406030204" pitchFamily="18" charset="0"/>
                      </a:rPr>
                      <m:t>𝐵</m:t>
                    </m:r>
                    <m:r>
                      <a:rPr lang="en-SG" sz="1400">
                        <a:latin typeface="Cambria Math" panose="02040503050406030204" pitchFamily="18" charset="0"/>
                      </a:rPr>
                      <m:t>=50</m:t>
                    </m:r>
                  </m:oMath>
                </a14:m>
                <a:r>
                  <a:rPr lang="en-US" sz="1400" dirty="0"/>
                  <a:t> as was in Experiment 2. </a:t>
                </a:r>
              </a:p>
              <a:p>
                <a:pPr marL="285750" indent="-182880">
                  <a:buFont typeface="Wingdings" panose="05000000000000000000" pitchFamily="2" charset="2"/>
                  <a:buChar char="§"/>
                </a:pPr>
                <a:r>
                  <a:rPr lang="en-US" sz="1400" dirty="0"/>
                  <a:t>All algorithms were tested on IID data only.</a:t>
                </a:r>
              </a:p>
              <a:p>
                <a:pPr marL="285750" indent="-182880">
                  <a:buFont typeface="Wingdings" panose="05000000000000000000" pitchFamily="2" charset="2"/>
                  <a:buChar char="§"/>
                </a:pPr>
                <a:r>
                  <a:rPr lang="en-US" sz="1400" dirty="0"/>
                  <a:t>Learning rates of the three algorithms were optimized to achieve highest possible test accuracy within the maximum number of rounds that is feasible in the allowed time:</a:t>
                </a:r>
              </a:p>
              <a:p>
                <a:pPr marL="640080" lvl="1" indent="-182880">
                  <a:buFont typeface="Arial" panose="020B0604020202020204" pitchFamily="34" charset="0"/>
                  <a:buChar char="•"/>
                </a:pPr>
                <a:r>
                  <a:rPr lang="en-US" sz="1400" dirty="0"/>
                  <a:t>Trained on full-scale training dataset.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a:latin typeface="Cambria Math" panose="02040503050406030204" pitchFamily="18" charset="0"/>
                      </a:rPr>
                      <m:t>10</m:t>
                    </m:r>
                  </m:oMath>
                </a14:m>
                <a:r>
                  <a:rPr lang="en-US" sz="1400" dirty="0"/>
                  <a:t> from 1e-5 to 1.0 to find the best values that produce the highest test accuracy.</a:t>
                </a:r>
              </a:p>
              <a:p>
                <a:pPr marL="640080" lvl="1" indent="-182880">
                  <a:buFont typeface="Arial" panose="020B0604020202020204" pitchFamily="34" charset="0"/>
                  <a:buChar char="•"/>
                </a:pPr>
                <a:r>
                  <a:rPr lang="en-US" sz="1400" dirty="0"/>
                  <a:t>Finer searches with a logarithm scale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1/3</m:t>
                        </m:r>
                      </m:sup>
                    </m:sSup>
                  </m:oMath>
                </a14:m>
                <a:r>
                  <a:rPr lang="en-US" sz="1400" dirty="0"/>
                  <a:t> around the two best values found in the coarse searches. </a:t>
                </a:r>
              </a:p>
              <a:p>
                <a:pPr marL="640080" lvl="1" indent="-182880">
                  <a:buFont typeface="Arial" panose="020B0604020202020204" pitchFamily="34" charset="0"/>
                  <a:buChar char="•"/>
                </a:pPr>
                <a:r>
                  <a:rPr lang="en-US" sz="1400" dirty="0"/>
                  <a:t>Some runs were further optimized with a resolution of </a:t>
                </a:r>
                <a14:m>
                  <m:oMath xmlns:m="http://schemas.openxmlformats.org/officeDocument/2006/math">
                    <m:sSup>
                      <m:sSupPr>
                        <m:ctrlPr>
                          <a:rPr lang="en-US" sz="1400" i="1">
                            <a:latin typeface="Cambria Math" panose="02040503050406030204" pitchFamily="18" charset="0"/>
                          </a:rPr>
                        </m:ctrlPr>
                      </m:sSupPr>
                      <m:e>
                        <m:r>
                          <a:rPr lang="en-US" sz="1400">
                            <a:latin typeface="Cambria Math" panose="02040503050406030204" pitchFamily="18" charset="0"/>
                          </a:rPr>
                          <m:t>10</m:t>
                        </m:r>
                      </m:e>
                      <m:sup>
                        <m:r>
                          <a:rPr lang="en-US" sz="1400">
                            <a:latin typeface="Cambria Math" panose="02040503050406030204" pitchFamily="18" charset="0"/>
                          </a:rPr>
                          <m:t>1/</m:t>
                        </m:r>
                        <m:r>
                          <a:rPr lang="en-SG" sz="1400">
                            <a:latin typeface="Cambria Math" panose="02040503050406030204" pitchFamily="18" charset="0"/>
                          </a:rPr>
                          <m:t>6</m:t>
                        </m:r>
                      </m:sup>
                    </m:sSup>
                  </m:oMath>
                </a14:m>
                <a:r>
                  <a:rPr lang="en-US" sz="1400" dirty="0"/>
                  <a:t> in case that lower resolution failed to produce satisfactory performance.</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669925"/>
                <a:ext cx="7543800" cy="3555460"/>
              </a:xfrm>
              <a:prstGeom prst="rect">
                <a:avLst/>
              </a:prstGeom>
              <a:blipFill>
                <a:blip r:embed="rId2"/>
                <a:stretch>
                  <a:fillRect l="-242" t="-343" b="-858"/>
                </a:stretch>
              </a:blipFill>
            </p:spPr>
            <p:txBody>
              <a:bodyPr/>
              <a:lstStyle/>
              <a:p>
                <a:r>
                  <a:rPr lang="en-SG">
                    <a:noFill/>
                  </a:rPr>
                  <a:t> </a:t>
                </a:r>
              </a:p>
            </p:txBody>
          </p:sp>
        </mc:Fallback>
      </mc:AlternateContent>
    </p:spTree>
    <p:extLst>
      <p:ext uri="{BB962C8B-B14F-4D97-AF65-F5344CB8AC3E}">
        <p14:creationId xmlns:p14="http://schemas.microsoft.com/office/powerpoint/2010/main" val="130761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3</a:t>
            </a:r>
          </a:p>
        </p:txBody>
      </p:sp>
      <p:sp>
        <p:nvSpPr>
          <p:cNvPr id="4" name="TextBox 3">
            <a:extLst>
              <a:ext uri="{FF2B5EF4-FFF2-40B4-BE49-F238E27FC236}">
                <a16:creationId xmlns:a16="http://schemas.microsoft.com/office/drawing/2014/main" id="{480C2E9F-B67A-45BB-B273-6BB3A1DD1610}"/>
              </a:ext>
            </a:extLst>
          </p:cNvPr>
          <p:cNvSpPr txBox="1"/>
          <p:nvPr/>
        </p:nvSpPr>
        <p:spPr>
          <a:xfrm>
            <a:off x="914400" y="669925"/>
            <a:ext cx="7543800" cy="1785104"/>
          </a:xfrm>
          <a:prstGeom prst="rect">
            <a:avLst/>
          </a:prstGeom>
          <a:noFill/>
        </p:spPr>
        <p:txBody>
          <a:bodyPr wrap="square" rtlCol="0">
            <a:spAutoFit/>
          </a:bodyPr>
          <a:lstStyle/>
          <a:p>
            <a:pPr>
              <a:spcBef>
                <a:spcPts val="600"/>
              </a:spcBef>
            </a:pPr>
            <a:r>
              <a:rPr lang="en-US" sz="1400" b="1" dirty="0">
                <a:solidFill>
                  <a:srgbClr val="006DB4"/>
                </a:solidFill>
              </a:rPr>
              <a:t>The CNN model used in training and tests:</a:t>
            </a:r>
          </a:p>
          <a:p>
            <a:pPr marL="285750" indent="-182880">
              <a:buFont typeface="Wingdings" panose="05000000000000000000" pitchFamily="2" charset="2"/>
              <a:buChar char="§"/>
            </a:pPr>
            <a:r>
              <a:rPr lang="en-US" sz="1200" dirty="0"/>
              <a:t>The FL paper reports that the model for CIFAR10 training is taken from the TensorFlow tutorial. However, the reference link provided in the paper has become invalid.</a:t>
            </a:r>
          </a:p>
          <a:p>
            <a:pPr marL="285750" indent="-182880">
              <a:buFont typeface="Wingdings" panose="05000000000000000000" pitchFamily="2" charset="2"/>
              <a:buChar char="§"/>
            </a:pPr>
            <a:r>
              <a:rPr lang="en-US" sz="1200" dirty="0"/>
              <a:t>As an analogue, the architecture of the model used in Experiment 3 also follows the current TensorFlow tutorial (slightly different from the descriptions in the FL paper).</a:t>
            </a:r>
          </a:p>
          <a:p>
            <a:pPr marL="285750" indent="-182880">
              <a:buFont typeface="Wingdings" panose="05000000000000000000" pitchFamily="2" charset="2"/>
              <a:buChar char="§"/>
            </a:pPr>
            <a:r>
              <a:rPr lang="en-US" sz="1200" dirty="0"/>
              <a:t>In addition, a Dropout layer was added right after the third Conv filter to prevent overfitting from happening too early and to improve the test accuracy of SGD and FedAvg within 4K rounds as much as possible. </a:t>
            </a:r>
          </a:p>
          <a:p>
            <a:pPr marL="285750" indent="-182880">
              <a:buFont typeface="Wingdings" panose="05000000000000000000" pitchFamily="2" charset="2"/>
              <a:buChar char="§"/>
            </a:pPr>
            <a:r>
              <a:rPr lang="en-US" sz="1200" dirty="0"/>
              <a:t>The resulted model was written in PyTorch and is shown below, which has about 123,000 trainable parameters</a:t>
            </a:r>
          </a:p>
          <a:p>
            <a:pPr marL="285750" indent="-182880">
              <a:buFont typeface="Wingdings" panose="05000000000000000000" pitchFamily="2" charset="2"/>
              <a:buChar char="§"/>
            </a:pPr>
            <a:r>
              <a:rPr lang="en-US" sz="1200" dirty="0"/>
              <a:t>2x of the original model in the source code, 1/8x of the model described in the paper.</a:t>
            </a:r>
          </a:p>
        </p:txBody>
      </p:sp>
      <p:pic>
        <p:nvPicPr>
          <p:cNvPr id="5" name="Picture 4">
            <a:extLst>
              <a:ext uri="{FF2B5EF4-FFF2-40B4-BE49-F238E27FC236}">
                <a16:creationId xmlns:a16="http://schemas.microsoft.com/office/drawing/2014/main" id="{34C3F106-6574-4710-9747-C68DE2F7D615}"/>
              </a:ext>
            </a:extLst>
          </p:cNvPr>
          <p:cNvPicPr>
            <a:picLocks noChangeAspect="1"/>
          </p:cNvPicPr>
          <p:nvPr/>
        </p:nvPicPr>
        <p:blipFill>
          <a:blip r:embed="rId2"/>
          <a:stretch>
            <a:fillRect/>
          </a:stretch>
        </p:blipFill>
        <p:spPr>
          <a:xfrm>
            <a:off x="1676400" y="2572096"/>
            <a:ext cx="5791200" cy="2307879"/>
          </a:xfrm>
          <a:prstGeom prst="rect">
            <a:avLst/>
          </a:prstGeom>
          <a:ln w="12700">
            <a:solidFill>
              <a:srgbClr val="006DB4"/>
            </a:solidFill>
          </a:ln>
        </p:spPr>
      </p:pic>
    </p:spTree>
    <p:extLst>
      <p:ext uri="{BB962C8B-B14F-4D97-AF65-F5344CB8AC3E}">
        <p14:creationId xmlns:p14="http://schemas.microsoft.com/office/powerpoint/2010/main" val="363407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876800" y="669925"/>
            <a:ext cx="3581400" cy="3077766"/>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200" y="666775"/>
            <a:ext cx="4296683" cy="2852394"/>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797056664"/>
              </p:ext>
            </p:extLst>
          </p:nvPr>
        </p:nvGraphicFramePr>
        <p:xfrm>
          <a:off x="584954" y="3579177"/>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326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3A, accuracy-to-rounds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609600" y="3184525"/>
            <a:ext cx="7772400" cy="1600438"/>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In the table of speedup benchmark, the runs that achieves the highest test accuracy was picked for each algorithm.</a:t>
            </a:r>
          </a:p>
          <a:p>
            <a:pPr marL="285750" indent="-182880">
              <a:buFont typeface="Wingdings" panose="05000000000000000000" pitchFamily="2" charset="2"/>
              <a:buChar char="§"/>
            </a:pPr>
            <a:r>
              <a:rPr lang="en-US" sz="1200" dirty="0"/>
              <a:t>FedAvg and FedSGD achieves remarkable speedup in convergence to three different target accuracies due to the benefit of parallelism compared with pure SGD.</a:t>
            </a:r>
          </a:p>
          <a:p>
            <a:pPr marL="285750" indent="-182880">
              <a:buFont typeface="Wingdings" panose="05000000000000000000" pitchFamily="2" charset="2"/>
              <a:buChar char="§"/>
            </a:pPr>
            <a:r>
              <a:rPr lang="en-US" sz="1200" dirty="0"/>
              <a:t>FedAvg achieves the most speed among all algorithms since FedAvg performs the most amount of local mini batch updates.</a:t>
            </a:r>
          </a:p>
          <a:p>
            <a:pPr marL="285750" indent="-182880">
              <a:buFont typeface="Wingdings" panose="05000000000000000000" pitchFamily="2" charset="2"/>
              <a:buChar char="§"/>
            </a:pPr>
            <a:r>
              <a:rPr lang="en-US" sz="1200" dirty="0"/>
              <a:t>For FedAvg and FedSGD, some of the larger learning rate leads to quicker convergence but a lower test accuracy, e.g., FedAvg with </a:t>
            </a:r>
            <a:r>
              <a:rPr lang="en-US" sz="1200" dirty="0" err="1"/>
              <a:t>lr</a:t>
            </a:r>
            <a:r>
              <a:rPr lang="en-US" sz="1200" dirty="0"/>
              <a:t>=0.03 and FedSGD with </a:t>
            </a:r>
            <a:r>
              <a:rPr lang="en-US" sz="1200" dirty="0" err="1"/>
              <a:t>lr</a:t>
            </a:r>
            <a:r>
              <a:rPr lang="en-US" sz="1200" dirty="0"/>
              <a:t>=0.1 (surpass the other runs after 6K rounds, not shown in this figure).</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1658" t="8241" r="6195"/>
          <a:stretch/>
        </p:blipFill>
        <p:spPr>
          <a:xfrm>
            <a:off x="457199" y="822271"/>
            <a:ext cx="3505201" cy="2326961"/>
          </a:xfrm>
          <a:prstGeom prst="rect">
            <a:avLst/>
          </a:prstGeom>
        </p:spPr>
      </p:pic>
      <p:graphicFrame>
        <p:nvGraphicFramePr>
          <p:cNvPr id="7" name="Table 6">
            <a:extLst>
              <a:ext uri="{FF2B5EF4-FFF2-40B4-BE49-F238E27FC236}">
                <a16:creationId xmlns:a16="http://schemas.microsoft.com/office/drawing/2014/main" id="{09590AAC-26DC-4AEA-B278-17781559D42A}"/>
              </a:ext>
            </a:extLst>
          </p:cNvPr>
          <p:cNvGraphicFramePr>
            <a:graphicFrameLocks noGrp="1"/>
          </p:cNvGraphicFramePr>
          <p:nvPr>
            <p:extLst>
              <p:ext uri="{D42A27DB-BD31-4B8C-83A1-F6EECF244321}">
                <p14:modId xmlns:p14="http://schemas.microsoft.com/office/powerpoint/2010/main" val="233928858"/>
              </p:ext>
            </p:extLst>
          </p:nvPr>
        </p:nvGraphicFramePr>
        <p:xfrm>
          <a:off x="3981450" y="1567202"/>
          <a:ext cx="4329946" cy="1280160"/>
        </p:xfrm>
        <a:graphic>
          <a:graphicData uri="http://schemas.openxmlformats.org/drawingml/2006/table">
            <a:tbl>
              <a:tblPr firstRow="1" bandRow="1">
                <a:tableStyleId>{5C22544A-7EE6-4342-B048-85BDC9FD1C3A}</a:tableStyleId>
              </a:tblPr>
              <a:tblGrid>
                <a:gridCol w="763786">
                  <a:extLst>
                    <a:ext uri="{9D8B030D-6E8A-4147-A177-3AD203B41FA5}">
                      <a16:colId xmlns:a16="http://schemas.microsoft.com/office/drawing/2014/main" val="20000"/>
                    </a:ext>
                  </a:extLst>
                </a:gridCol>
                <a:gridCol w="640080">
                  <a:extLst>
                    <a:ext uri="{9D8B030D-6E8A-4147-A177-3AD203B41FA5}">
                      <a16:colId xmlns:a16="http://schemas.microsoft.com/office/drawing/2014/main" val="20002"/>
                    </a:ext>
                  </a:extLst>
                </a:gridCol>
                <a:gridCol w="548640">
                  <a:extLst>
                    <a:ext uri="{9D8B030D-6E8A-4147-A177-3AD203B41FA5}">
                      <a16:colId xmlns:a16="http://schemas.microsoft.com/office/drawing/2014/main" val="2826784318"/>
                    </a:ext>
                  </a:extLst>
                </a:gridCol>
                <a:gridCol w="640080">
                  <a:extLst>
                    <a:ext uri="{9D8B030D-6E8A-4147-A177-3AD203B41FA5}">
                      <a16:colId xmlns:a16="http://schemas.microsoft.com/office/drawing/2014/main" val="726488505"/>
                    </a:ext>
                  </a:extLst>
                </a:gridCol>
                <a:gridCol w="548640">
                  <a:extLst>
                    <a:ext uri="{9D8B030D-6E8A-4147-A177-3AD203B41FA5}">
                      <a16:colId xmlns:a16="http://schemas.microsoft.com/office/drawing/2014/main" val="1224065656"/>
                    </a:ext>
                  </a:extLst>
                </a:gridCol>
                <a:gridCol w="640080">
                  <a:extLst>
                    <a:ext uri="{9D8B030D-6E8A-4147-A177-3AD203B41FA5}">
                      <a16:colId xmlns:a16="http://schemas.microsoft.com/office/drawing/2014/main" val="1179184704"/>
                    </a:ext>
                  </a:extLst>
                </a:gridCol>
                <a:gridCol w="548640">
                  <a:extLst>
                    <a:ext uri="{9D8B030D-6E8A-4147-A177-3AD203B41FA5}">
                      <a16:colId xmlns:a16="http://schemas.microsoft.com/office/drawing/2014/main" val="433651418"/>
                    </a:ext>
                  </a:extLst>
                </a:gridCol>
              </a:tblGrid>
              <a:tr h="365760">
                <a:tc>
                  <a:txBody>
                    <a:bodyPr/>
                    <a:lstStyle/>
                    <a:p>
                      <a:pPr algn="l"/>
                      <a:r>
                        <a:rPr lang="en-US" sz="1200" b="0" dirty="0">
                          <a:latin typeface="+mn-lt"/>
                          <a:cs typeface="Arial" panose="020B0604020202020204" pitchFamily="34" charset="0"/>
                        </a:rPr>
                        <a:t>Test accuracy</a:t>
                      </a:r>
                    </a:p>
                  </a:txBody>
                  <a:tcPr>
                    <a:solidFill>
                      <a:srgbClr val="0070C0"/>
                    </a:solidFill>
                  </a:tcPr>
                </a:tc>
                <a:tc gridSpan="2">
                  <a:txBody>
                    <a:bodyPr/>
                    <a:lstStyle/>
                    <a:p>
                      <a:pPr algn="l"/>
                      <a:r>
                        <a:rPr lang="en-US" sz="1200" b="0" dirty="0">
                          <a:latin typeface="+mn-lt"/>
                          <a:cs typeface="Arial" panose="020B0604020202020204" pitchFamily="34" charset="0"/>
                        </a:rPr>
                        <a:t>Round to 70%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speedup</a:t>
                      </a:r>
                    </a:p>
                  </a:txBody>
                  <a:tcPr>
                    <a:solidFill>
                      <a:srgbClr val="0070C0"/>
                    </a:solidFill>
                  </a:tcPr>
                </a:tc>
                <a:tc gridSpan="2">
                  <a:txBody>
                    <a:bodyPr/>
                    <a:lstStyle/>
                    <a:p>
                      <a:pPr algn="l"/>
                      <a:r>
                        <a:rPr lang="en-US" sz="1200" b="0" dirty="0">
                          <a:latin typeface="+mn-lt"/>
                          <a:cs typeface="Arial" panose="020B0604020202020204" pitchFamily="34" charset="0"/>
                        </a:rPr>
                        <a:t>Round to 72% </a:t>
                      </a:r>
                    </a:p>
                    <a:p>
                      <a:pPr algn="l"/>
                      <a:r>
                        <a:rPr lang="en-US" sz="1200" b="0" dirty="0">
                          <a:latin typeface="+mn-lt"/>
                          <a:cs typeface="Arial" panose="020B0604020202020204" pitchFamily="34" charset="0"/>
                        </a:rPr>
                        <a:t>&amp; speedup</a:t>
                      </a:r>
                    </a:p>
                  </a:txBody>
                  <a:tcPr>
                    <a:solidFill>
                      <a:srgbClr val="0070C0"/>
                    </a:solidFill>
                  </a:tcPr>
                </a:tc>
                <a:tc hMerge="1">
                  <a:txBody>
                    <a:bodyPr/>
                    <a:lstStyle/>
                    <a:p>
                      <a:pPr algn="l"/>
                      <a:r>
                        <a:rPr lang="en-US" sz="1200" b="0" dirty="0">
                          <a:latin typeface="+mn-lt"/>
                          <a:cs typeface="Arial" panose="020B0604020202020204" pitchFamily="34" charset="0"/>
                        </a:rPr>
                        <a:t>speed</a:t>
                      </a:r>
                    </a:p>
                  </a:txBody>
                  <a:tcPr>
                    <a:solidFill>
                      <a:srgbClr val="0070C0"/>
                    </a:solidFill>
                  </a:tcPr>
                </a:tc>
                <a:tc gridSpan="2">
                  <a:txBody>
                    <a:bodyPr/>
                    <a:lstStyle/>
                    <a:p>
                      <a:pPr algn="l"/>
                      <a:r>
                        <a:rPr lang="en-US" sz="1200" b="0" dirty="0">
                          <a:latin typeface="+mn-lt"/>
                          <a:cs typeface="Arial" panose="020B0604020202020204" pitchFamily="34" charset="0"/>
                        </a:rPr>
                        <a:t>Round to 74% </a:t>
                      </a:r>
                    </a:p>
                    <a:p>
                      <a:pPr algn="l"/>
                      <a:r>
                        <a:rPr lang="en-US" sz="1200" b="0" dirty="0">
                          <a:latin typeface="+mn-lt"/>
                          <a:cs typeface="Arial" panose="020B0604020202020204" pitchFamily="34" charset="0"/>
                        </a:rPr>
                        <a:t>&amp; speed up</a:t>
                      </a:r>
                    </a:p>
                  </a:txBody>
                  <a:tcPr>
                    <a:solidFill>
                      <a:srgbClr val="0070C0"/>
                    </a:solidFill>
                  </a:tcPr>
                </a:tc>
                <a:tc hMerge="1">
                  <a:txBody>
                    <a:bodyPr/>
                    <a:lstStyle/>
                    <a:p>
                      <a:pPr algn="l"/>
                      <a:endParaRPr lang="en-US" sz="1200" b="0"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182880">
                <a:tc>
                  <a:txBody>
                    <a:bodyPr/>
                    <a:lstStyle/>
                    <a:p>
                      <a:pPr lvl="0" algn="l"/>
                      <a:r>
                        <a:rPr lang="en-US" sz="1200" dirty="0">
                          <a:solidFill>
                            <a:schemeClr val="dk1"/>
                          </a:solidFill>
                          <a:effectLst/>
                          <a:latin typeface="+mn-lt"/>
                          <a:ea typeface="+mn-ea"/>
                          <a:cs typeface="+mn-cs"/>
                        </a:rPr>
                        <a:t>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19,000</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23,000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37,500</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a:t>
                      </a:r>
                    </a:p>
                  </a:txBody>
                  <a:tcPr anchor="ctr"/>
                </a:tc>
                <a:extLst>
                  <a:ext uri="{0D108BD9-81ED-4DB2-BD59-A6C34878D82A}">
                    <a16:rowId xmlns:a16="http://schemas.microsoft.com/office/drawing/2014/main" val="4167251243"/>
                  </a:ext>
                </a:extLst>
              </a:tr>
              <a:tr h="182880">
                <a:tc>
                  <a:txBody>
                    <a:bodyPr/>
                    <a:lstStyle/>
                    <a:p>
                      <a:pPr lvl="0" algn="l"/>
                      <a:r>
                        <a:rPr lang="en-US" sz="1200" dirty="0">
                          <a:solidFill>
                            <a:schemeClr val="dk1"/>
                          </a:solidFill>
                          <a:effectLst/>
                          <a:latin typeface="+mn-lt"/>
                          <a:ea typeface="+mn-ea"/>
                          <a:cs typeface="+mn-cs"/>
                        </a:rPr>
                        <a:t>FedSGD</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3,268</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5.8x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4,202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5.5x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5,836</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6.4x</a:t>
                      </a:r>
                    </a:p>
                  </a:txBody>
                  <a:tcPr anchor="ctr"/>
                </a:tc>
                <a:extLst>
                  <a:ext uri="{0D108BD9-81ED-4DB2-BD59-A6C34878D82A}">
                    <a16:rowId xmlns:a16="http://schemas.microsoft.com/office/drawing/2014/main" val="1352084283"/>
                  </a:ext>
                </a:extLst>
              </a:tr>
              <a:tr h="182880">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mn-lt"/>
                          <a:ea typeface="+mn-ea"/>
                          <a:cs typeface="+mn-cs"/>
                        </a:rPr>
                        <a:t>FedAvg</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293</a:t>
                      </a:r>
                    </a:p>
                  </a:txBody>
                  <a:tcPr anchor="ct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64.8x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431</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lumMod val="85000"/>
                              <a:lumOff val="15000"/>
                            </a:schemeClr>
                          </a:solidFill>
                          <a:latin typeface="+mn-lt"/>
                          <a:cs typeface="Arial" panose="020B0604020202020204" pitchFamily="34" charset="0"/>
                        </a:rPr>
                        <a:t>53.4x</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1,585</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23.7x</a:t>
                      </a:r>
                    </a:p>
                  </a:txBody>
                  <a:tcPr anchor="ct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F949E64C-775D-4450-A79C-EEDD1AD8D46B}"/>
              </a:ext>
            </a:extLst>
          </p:cNvPr>
          <p:cNvSpPr txBox="1"/>
          <p:nvPr/>
        </p:nvSpPr>
        <p:spPr>
          <a:xfrm>
            <a:off x="3950494" y="999206"/>
            <a:ext cx="4329946" cy="461665"/>
          </a:xfrm>
          <a:prstGeom prst="rect">
            <a:avLst/>
          </a:prstGeom>
          <a:noFill/>
        </p:spPr>
        <p:txBody>
          <a:bodyPr wrap="square" rtlCol="0">
            <a:spAutoFit/>
          </a:bodyPr>
          <a:lstStyle/>
          <a:p>
            <a:pPr algn="ctr"/>
            <a:r>
              <a:rPr lang="en-US" sz="1200" b="1" i="1" dirty="0"/>
              <a:t>Number of rounds for reaching target test accuracies and speedup benchmark among SGD, FedSGD, FedAvg</a:t>
            </a:r>
          </a:p>
        </p:txBody>
      </p:sp>
    </p:spTree>
    <p:extLst>
      <p:ext uri="{BB962C8B-B14F-4D97-AF65-F5344CB8AC3E}">
        <p14:creationId xmlns:p14="http://schemas.microsoft.com/office/powerpoint/2010/main" val="19399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4FDE-E26F-4D79-8B08-761A5565CF63}"/>
              </a:ext>
            </a:extLst>
          </p:cNvPr>
          <p:cNvSpPr>
            <a:spLocks noGrp="1"/>
          </p:cNvSpPr>
          <p:nvPr>
            <p:ph type="title"/>
          </p:nvPr>
        </p:nvSpPr>
        <p:spPr>
          <a:xfrm>
            <a:off x="914400" y="269875"/>
            <a:ext cx="7467600" cy="307777"/>
          </a:xfrm>
        </p:spPr>
        <p:txBody>
          <a:bodyPr/>
          <a:lstStyle/>
          <a:p>
            <a:r>
              <a:rPr lang="en-US" sz="2000" b="1" dirty="0"/>
              <a:t>Summary of works – an outlook of completion</a:t>
            </a:r>
          </a:p>
        </p:txBody>
      </p:sp>
      <p:graphicFrame>
        <p:nvGraphicFramePr>
          <p:cNvPr id="4" name="Table 3">
            <a:extLst>
              <a:ext uri="{FF2B5EF4-FFF2-40B4-BE49-F238E27FC236}">
                <a16:creationId xmlns:a16="http://schemas.microsoft.com/office/drawing/2014/main" id="{26B20D63-8C2B-40AF-9927-90CC6F221B2B}"/>
              </a:ext>
            </a:extLst>
          </p:cNvPr>
          <p:cNvGraphicFramePr>
            <a:graphicFrameLocks noGrp="1"/>
          </p:cNvGraphicFramePr>
          <p:nvPr>
            <p:extLst>
              <p:ext uri="{D42A27DB-BD31-4B8C-83A1-F6EECF244321}">
                <p14:modId xmlns:p14="http://schemas.microsoft.com/office/powerpoint/2010/main" val="396940230"/>
              </p:ext>
            </p:extLst>
          </p:nvPr>
        </p:nvGraphicFramePr>
        <p:xfrm>
          <a:off x="557676" y="791845"/>
          <a:ext cx="8028648" cy="2773680"/>
        </p:xfrm>
        <a:graphic>
          <a:graphicData uri="http://schemas.openxmlformats.org/drawingml/2006/table">
            <a:tbl>
              <a:tblPr firstRow="1" bandRow="1">
                <a:tableStyleId>{5C22544A-7EE6-4342-B048-85BDC9FD1C3A}</a:tableStyleId>
              </a:tblPr>
              <a:tblGrid>
                <a:gridCol w="4956291">
                  <a:extLst>
                    <a:ext uri="{9D8B030D-6E8A-4147-A177-3AD203B41FA5}">
                      <a16:colId xmlns:a16="http://schemas.microsoft.com/office/drawing/2014/main" val="20000"/>
                    </a:ext>
                  </a:extLst>
                </a:gridCol>
                <a:gridCol w="3072357">
                  <a:extLst>
                    <a:ext uri="{9D8B030D-6E8A-4147-A177-3AD203B41FA5}">
                      <a16:colId xmlns:a16="http://schemas.microsoft.com/office/drawing/2014/main" val="20002"/>
                    </a:ext>
                  </a:extLst>
                </a:gridCol>
              </a:tblGrid>
              <a:tr h="365760">
                <a:tc>
                  <a:txBody>
                    <a:bodyPr/>
                    <a:lstStyle/>
                    <a:p>
                      <a:r>
                        <a:rPr lang="en-US" sz="1400" b="1" dirty="0">
                          <a:latin typeface="+mn-lt"/>
                          <a:cs typeface="Arial" panose="020B0604020202020204" pitchFamily="34" charset="0"/>
                        </a:rPr>
                        <a:t>Task assigned</a:t>
                      </a:r>
                    </a:p>
                  </a:txBody>
                  <a:tcPr>
                    <a:solidFill>
                      <a:srgbClr val="0070C0"/>
                    </a:solidFill>
                  </a:tcPr>
                </a:tc>
                <a:tc>
                  <a:txBody>
                    <a:bodyPr/>
                    <a:lstStyle/>
                    <a:p>
                      <a:r>
                        <a:rPr lang="en-US" sz="1400" b="1" dirty="0">
                          <a:latin typeface="+mn-lt"/>
                          <a:cs typeface="Arial" panose="020B0604020202020204" pitchFamily="34" charset="0"/>
                        </a:rPr>
                        <a:t>Status, </a:t>
                      </a:r>
                      <a:r>
                        <a:rPr lang="en-US" sz="1400" b="1" baseline="0" dirty="0">
                          <a:latin typeface="+mn-lt"/>
                          <a:cs typeface="Arial" panose="020B0604020202020204" pitchFamily="34" charset="0"/>
                        </a:rPr>
                        <a:t>deviation, comments</a:t>
                      </a:r>
                      <a:endParaRPr lang="en-US" sz="1400" b="1" dirty="0">
                        <a:latin typeface="+mn-lt"/>
                        <a:cs typeface="Arial" panose="020B0604020202020204" pitchFamily="34" charset="0"/>
                      </a:endParaRP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400" dirty="0">
                          <a:solidFill>
                            <a:schemeClr val="dk1"/>
                          </a:solidFill>
                          <a:effectLst/>
                          <a:latin typeface="+mn-lt"/>
                          <a:ea typeface="+mn-ea"/>
                          <a:cs typeface="+mn-cs"/>
                        </a:rPr>
                        <a:t>Read the FL (federated learning) paper and understand its details.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352084283"/>
                  </a:ext>
                </a:extLst>
              </a:tr>
              <a:tr h="365760">
                <a:tc>
                  <a:txBody>
                    <a:bodyPr/>
                    <a:lstStyle/>
                    <a:p>
                      <a:pPr lvl="0" algn="l"/>
                      <a:r>
                        <a:rPr lang="en-US" sz="1400" dirty="0">
                          <a:solidFill>
                            <a:schemeClr val="dk1"/>
                          </a:solidFill>
                          <a:effectLst/>
                          <a:latin typeface="+mn-lt"/>
                          <a:ea typeface="+mn-ea"/>
                          <a:cs typeface="+mn-cs"/>
                        </a:rPr>
                        <a:t>Read the source code and understand the details and algorithm (the difference of FedSGD and FedAvg, IID and Non-IID data)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10004"/>
                  </a:ext>
                </a:extLst>
              </a:tr>
              <a:tr h="365760">
                <a:tc>
                  <a:txBody>
                    <a:bodyPr/>
                    <a:lstStyle/>
                    <a:p>
                      <a:pPr lvl="0" algn="l"/>
                      <a:r>
                        <a:rPr lang="en-US" sz="1400" dirty="0">
                          <a:solidFill>
                            <a:schemeClr val="dk1"/>
                          </a:solidFill>
                          <a:effectLst/>
                          <a:latin typeface="+mn-lt"/>
                          <a:ea typeface="+mn-ea"/>
                          <a:cs typeface="+mn-cs"/>
                        </a:rPr>
                        <a:t>Setup and run the code to perform the tests presented in the paper and analyze the testing results. </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Code setup completed</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dirty="0">
                          <a:solidFill>
                            <a:schemeClr val="tx1">
                              <a:lumMod val="85000"/>
                              <a:lumOff val="15000"/>
                            </a:schemeClr>
                          </a:solidFill>
                          <a:latin typeface="+mn-lt"/>
                          <a:cs typeface="Arial" panose="020B0604020202020204" pitchFamily="34" charset="0"/>
                        </a:rPr>
                        <a:t>S</a:t>
                      </a:r>
                      <a:r>
                        <a:rPr lang="en-US" sz="1400" dirty="0">
                          <a:solidFill>
                            <a:schemeClr val="tx1">
                              <a:lumMod val="85000"/>
                              <a:lumOff val="15000"/>
                            </a:schemeClr>
                          </a:solidFill>
                          <a:latin typeface="+mn-lt"/>
                          <a:cs typeface="Arial" panose="020B0604020202020204" pitchFamily="34" charset="0"/>
                        </a:rPr>
                        <a:t>elected tests</a:t>
                      </a:r>
                      <a:r>
                        <a:rPr lang="en-US" sz="1400" b="1" baseline="30000" dirty="0">
                          <a:solidFill>
                            <a:srgbClr val="FF0000"/>
                          </a:solidFill>
                          <a:latin typeface="+mn-lt"/>
                          <a:cs typeface="Arial" panose="020B0604020202020204" pitchFamily="34" charset="0"/>
                        </a:rPr>
                        <a:t>1</a:t>
                      </a:r>
                      <a:r>
                        <a:rPr lang="en-US" sz="1400" dirty="0">
                          <a:solidFill>
                            <a:schemeClr val="tx1">
                              <a:lumMod val="85000"/>
                              <a:lumOff val="15000"/>
                            </a:schemeClr>
                          </a:solidFill>
                          <a:latin typeface="+mn-lt"/>
                          <a:cs typeface="Arial" panose="020B0604020202020204" pitchFamily="34" charset="0"/>
                        </a:rPr>
                        <a:t> have been completed on MNSIT/CIFAR10 datasets due to limited timeline, computing resources</a:t>
                      </a:r>
                      <a:r>
                        <a:rPr lang="en-US" sz="1400" b="1" baseline="30000" dirty="0">
                          <a:solidFill>
                            <a:srgbClr val="FF0000"/>
                          </a:solidFill>
                          <a:latin typeface="+mn-lt"/>
                          <a:cs typeface="Arial" panose="020B0604020202020204" pitchFamily="34" charset="0"/>
                        </a:rPr>
                        <a:t>2</a:t>
                      </a:r>
                      <a:r>
                        <a:rPr lang="en-US" sz="1400" dirty="0">
                          <a:solidFill>
                            <a:schemeClr val="tx1">
                              <a:lumMod val="85000"/>
                              <a:lumOff val="15000"/>
                            </a:schemeClr>
                          </a:solidFill>
                          <a:latin typeface="+mn-lt"/>
                          <a:cs typeface="Arial" panose="020B0604020202020204" pitchFamily="34" charset="0"/>
                        </a:rPr>
                        <a:t> and dataset availability</a:t>
                      </a:r>
                      <a:r>
                        <a:rPr lang="en-US" sz="1400" b="1" baseline="30000" dirty="0">
                          <a:solidFill>
                            <a:srgbClr val="FF0000"/>
                          </a:solidFill>
                          <a:latin typeface="+mn-lt"/>
                          <a:cs typeface="Arial" panose="020B0604020202020204" pitchFamily="34" charset="0"/>
                        </a:rPr>
                        <a:t>3</a:t>
                      </a:r>
                    </a:p>
                  </a:txBody>
                  <a:tcPr anchor="ctr"/>
                </a:tc>
                <a:extLst>
                  <a:ext uri="{0D108BD9-81ED-4DB2-BD59-A6C34878D82A}">
                    <a16:rowId xmlns:a16="http://schemas.microsoft.com/office/drawing/2014/main" val="2390598185"/>
                  </a:ext>
                </a:extLst>
              </a:tr>
              <a:tr h="365760">
                <a:tc>
                  <a:txBody>
                    <a:bodyPr/>
                    <a:lstStyle/>
                    <a:p>
                      <a:pPr lvl="0" algn="l"/>
                      <a:r>
                        <a:rPr lang="en-US" sz="1400" dirty="0">
                          <a:solidFill>
                            <a:schemeClr val="dk1"/>
                          </a:solidFill>
                          <a:effectLst/>
                          <a:latin typeface="+mn-lt"/>
                          <a:ea typeface="+mn-ea"/>
                          <a:cs typeface="+mn-cs"/>
                        </a:rPr>
                        <a:t>Prepare slides to summarize your work.</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85000"/>
                              <a:lumOff val="15000"/>
                            </a:schemeClr>
                          </a:solidFill>
                          <a:latin typeface="+mn-lt"/>
                          <a:cs typeface="Arial" panose="020B0604020202020204" pitchFamily="34" charset="0"/>
                        </a:rPr>
                        <a:t>Completed</a:t>
                      </a:r>
                    </a:p>
                  </a:txBody>
                  <a:tcPr anchor="ctr"/>
                </a:tc>
                <a:extLst>
                  <a:ext uri="{0D108BD9-81ED-4DB2-BD59-A6C34878D82A}">
                    <a16:rowId xmlns:a16="http://schemas.microsoft.com/office/drawing/2014/main" val="2094300176"/>
                  </a:ext>
                </a:extLst>
              </a:tr>
            </a:tbl>
          </a:graphicData>
        </a:graphic>
      </p:graphicFrame>
      <p:sp>
        <p:nvSpPr>
          <p:cNvPr id="5" name="TextBox 4">
            <a:extLst>
              <a:ext uri="{FF2B5EF4-FFF2-40B4-BE49-F238E27FC236}">
                <a16:creationId xmlns:a16="http://schemas.microsoft.com/office/drawing/2014/main" id="{5C5201C5-66A2-436C-B216-FE8FC28D83D7}"/>
              </a:ext>
            </a:extLst>
          </p:cNvPr>
          <p:cNvSpPr txBox="1"/>
          <p:nvPr/>
        </p:nvSpPr>
        <p:spPr>
          <a:xfrm>
            <a:off x="557676" y="3717925"/>
            <a:ext cx="8028648"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Remarks</a:t>
            </a:r>
          </a:p>
          <a:p>
            <a:pPr marL="182880" indent="-182880">
              <a:buClr>
                <a:srgbClr val="FF0000"/>
              </a:buClr>
              <a:buAutoNum type="arabicPeriod"/>
            </a:pPr>
            <a:r>
              <a:rPr lang="en-US" sz="1200" dirty="0">
                <a:solidFill>
                  <a:srgbClr val="006DB4"/>
                </a:solidFill>
              </a:rPr>
              <a:t>Only CNN-related tests were performed, MLP-related tests were skipped for the time being.</a:t>
            </a:r>
          </a:p>
          <a:p>
            <a:pPr marL="182880" indent="-182880">
              <a:buClr>
                <a:srgbClr val="FF0000"/>
              </a:buClr>
              <a:buAutoNum type="arabicPeriod"/>
            </a:pPr>
            <a:r>
              <a:rPr lang="en-US" sz="1200" dirty="0">
                <a:solidFill>
                  <a:srgbClr val="006DB4"/>
                </a:solidFill>
              </a:rPr>
              <a:t>The candidate only has one laptop PC with a 4GB laptop-level GPU (Nvidia GeForce GTX 1050). </a:t>
            </a:r>
          </a:p>
          <a:p>
            <a:pPr marL="182880" indent="-182880">
              <a:buClr>
                <a:srgbClr val="FF0000"/>
              </a:buClr>
              <a:buAutoNum type="arabicPeriod"/>
            </a:pPr>
            <a:r>
              <a:rPr lang="en-US" sz="1200" dirty="0">
                <a:solidFill>
                  <a:srgbClr val="006DB4"/>
                </a:solidFill>
              </a:rPr>
              <a:t>Language datasets (for LSTM training) reported in the paper is not open-source. Besides, the language datasets used in the paper might also be too huge to learn in allowed timeline with the above GPU device.</a:t>
            </a:r>
          </a:p>
        </p:txBody>
      </p:sp>
    </p:spTree>
    <p:extLst>
      <p:ext uri="{BB962C8B-B14F-4D97-AF65-F5344CB8AC3E}">
        <p14:creationId xmlns:p14="http://schemas.microsoft.com/office/powerpoint/2010/main" val="135005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848600" cy="276999"/>
          </a:xfrm>
        </p:spPr>
        <p:txBody>
          <a:bodyPr/>
          <a:lstStyle/>
          <a:p>
            <a:r>
              <a:rPr lang="en-US" b="1" dirty="0"/>
              <a:t>2. Experimental tests – Experiment 3B, accuracy-to-minibatch convergence</a:t>
            </a:r>
          </a:p>
        </p:txBody>
      </p:sp>
      <p:sp>
        <p:nvSpPr>
          <p:cNvPr id="4" name="TextBox 3">
            <a:extLst>
              <a:ext uri="{FF2B5EF4-FFF2-40B4-BE49-F238E27FC236}">
                <a16:creationId xmlns:a16="http://schemas.microsoft.com/office/drawing/2014/main" id="{480C2E9F-B67A-45BB-B273-6BB3A1DD1610}"/>
              </a:ext>
            </a:extLst>
          </p:cNvPr>
          <p:cNvSpPr txBox="1"/>
          <p:nvPr/>
        </p:nvSpPr>
        <p:spPr>
          <a:xfrm>
            <a:off x="4114800" y="848162"/>
            <a:ext cx="4495800" cy="3816429"/>
          </a:xfrm>
          <a:prstGeom prst="rect">
            <a:avLst/>
          </a:prstGeom>
          <a:noFill/>
        </p:spPr>
        <p:txBody>
          <a:bodyPr wrap="square" rtlCol="0">
            <a:spAutoFit/>
          </a:bodyPr>
          <a:lstStyle/>
          <a:p>
            <a:pPr>
              <a:spcBef>
                <a:spcPts val="600"/>
              </a:spcBef>
            </a:pPr>
            <a:r>
              <a:rPr lang="en-US" sz="1400" b="1" dirty="0">
                <a:solidFill>
                  <a:srgbClr val="006DB4"/>
                </a:solidFill>
              </a:rPr>
              <a:t>Observations &amp; comments</a:t>
            </a:r>
          </a:p>
          <a:p>
            <a:pPr marL="285750" indent="-182880">
              <a:buFont typeface="Wingdings" panose="05000000000000000000" pitchFamily="2" charset="2"/>
              <a:buChar char="§"/>
            </a:pPr>
            <a:r>
              <a:rPr lang="en-US" sz="1200" dirty="0"/>
              <a:t>Test runs of every algorithms were performed up to 100K minibatch updates. Learning rates of every algorithms are optimized to reach the highest possible test accuracy within 100K minibatch updates.</a:t>
            </a:r>
          </a:p>
          <a:p>
            <a:pPr marL="285750" indent="-182880">
              <a:buFont typeface="Wingdings" panose="05000000000000000000" pitchFamily="2" charset="2"/>
              <a:buChar char="§"/>
            </a:pPr>
            <a:r>
              <a:rPr lang="en-US" sz="1200" dirty="0"/>
              <a:t>Just like the FL paper, the FedAvg test run with fraction C=0 achieves the quickest per-minibatch convergence among all FedAvg implementations. </a:t>
            </a:r>
          </a:p>
          <a:p>
            <a:pPr marL="285750" indent="-182880">
              <a:buFont typeface="Wingdings" panose="05000000000000000000" pitchFamily="2" charset="2"/>
              <a:buChar char="§"/>
            </a:pPr>
            <a:r>
              <a:rPr lang="en-US" sz="1200" dirty="0">
                <a:solidFill>
                  <a:srgbClr val="006DB4"/>
                </a:solidFill>
              </a:rPr>
              <a:t>However, unlike the FL paper, in this Experiment 3B, FedAvg with C=0 also outperforms the baseline SGD in terms of per-minibatch convergence rate in the first 10,000 minibatch updates </a:t>
            </a:r>
            <a:r>
              <a:rPr lang="en-US" sz="1200" dirty="0"/>
              <a:t>(but ties with SGD in terms of </a:t>
            </a:r>
            <a:r>
              <a:rPr lang="en-US" sz="1200" dirty="0">
                <a:solidFill>
                  <a:srgbClr val="006DB4"/>
                </a:solidFill>
              </a:rPr>
              <a:t>average</a:t>
            </a:r>
            <a:r>
              <a:rPr lang="en-US" sz="1200" dirty="0"/>
              <a:t> convergence rate around 50,000 minibatch updates where both algorithms reach their highest test accuracies)</a:t>
            </a:r>
            <a:r>
              <a:rPr lang="en-US" sz="1200" b="1" dirty="0"/>
              <a:t>.</a:t>
            </a:r>
          </a:p>
          <a:p>
            <a:pPr marL="285750" indent="-182880">
              <a:buFont typeface="Wingdings" panose="05000000000000000000" pitchFamily="2" charset="2"/>
              <a:buChar char="§"/>
            </a:pPr>
            <a:r>
              <a:rPr lang="en-US" sz="1200" dirty="0"/>
              <a:t>Except for the FedAvg test run with C=0, other FedAvg test runs have similar per-minibatch progress as SGD within the first 10,000 minibatch updates, which is in line with the FL paper.</a:t>
            </a:r>
          </a:p>
          <a:p>
            <a:pPr marL="285750" indent="-182880">
              <a:buFont typeface="Wingdings" panose="05000000000000000000" pitchFamily="2" charset="2"/>
              <a:buChar char="§"/>
            </a:pPr>
            <a:r>
              <a:rPr lang="en-US" sz="1200" dirty="0">
                <a:solidFill>
                  <a:srgbClr val="006DB4"/>
                </a:solidFill>
              </a:rPr>
              <a:t>In addition, among all FedAvg runs, too many local computation (E&gt;5) and too much parallelism (C=1.0) tends to slow down the per-minibatch convergence rate</a:t>
            </a:r>
            <a:r>
              <a:rPr lang="en-US" sz="1200" dirty="0"/>
              <a:t> remarkably.</a:t>
            </a:r>
          </a:p>
        </p:txBody>
      </p:sp>
      <p:pic>
        <p:nvPicPr>
          <p:cNvPr id="6" name="Picture 5">
            <a:extLst>
              <a:ext uri="{FF2B5EF4-FFF2-40B4-BE49-F238E27FC236}">
                <a16:creationId xmlns:a16="http://schemas.microsoft.com/office/drawing/2014/main" id="{6DE3801A-E038-4B9C-B39D-B8110144AAFF}"/>
              </a:ext>
            </a:extLst>
          </p:cNvPr>
          <p:cNvPicPr>
            <a:picLocks noChangeAspect="1"/>
          </p:cNvPicPr>
          <p:nvPr/>
        </p:nvPicPr>
        <p:blipFill rotWithShape="1">
          <a:blip r:embed="rId2">
            <a:extLst>
              <a:ext uri="{28A0092B-C50C-407E-A947-70E740481C1C}">
                <a14:useLocalDpi xmlns:a14="http://schemas.microsoft.com/office/drawing/2010/main" val="0"/>
              </a:ext>
            </a:extLst>
          </a:blip>
          <a:srcRect l="2435" t="8457" r="4247"/>
          <a:stretch/>
        </p:blipFill>
        <p:spPr>
          <a:xfrm>
            <a:off x="235743" y="848162"/>
            <a:ext cx="3922047" cy="2564963"/>
          </a:xfrm>
          <a:prstGeom prst="rect">
            <a:avLst/>
          </a:prstGeom>
        </p:spPr>
      </p:pic>
    </p:spTree>
    <p:extLst>
      <p:ext uri="{BB962C8B-B14F-4D97-AF65-F5344CB8AC3E}">
        <p14:creationId xmlns:p14="http://schemas.microsoft.com/office/powerpoint/2010/main" val="375652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rgbClr val="006DB4"/>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98470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3. Problems encountered &amp; solutions</a:t>
            </a:r>
          </a:p>
        </p:txBody>
      </p:sp>
      <p:graphicFrame>
        <p:nvGraphicFramePr>
          <p:cNvPr id="3" name="Table 2">
            <a:extLst>
              <a:ext uri="{FF2B5EF4-FFF2-40B4-BE49-F238E27FC236}">
                <a16:creationId xmlns:a16="http://schemas.microsoft.com/office/drawing/2014/main" id="{E6A9ADDC-2F4D-44DA-99CA-50A92E5C529A}"/>
              </a:ext>
            </a:extLst>
          </p:cNvPr>
          <p:cNvGraphicFramePr>
            <a:graphicFrameLocks noGrp="1"/>
          </p:cNvGraphicFramePr>
          <p:nvPr>
            <p:extLst>
              <p:ext uri="{D42A27DB-BD31-4B8C-83A1-F6EECF244321}">
                <p14:modId xmlns:p14="http://schemas.microsoft.com/office/powerpoint/2010/main" val="1907870471"/>
              </p:ext>
            </p:extLst>
          </p:nvPr>
        </p:nvGraphicFramePr>
        <p:xfrm>
          <a:off x="557676" y="746125"/>
          <a:ext cx="7970520" cy="4114800"/>
        </p:xfrm>
        <a:graphic>
          <a:graphicData uri="http://schemas.openxmlformats.org/drawingml/2006/table">
            <a:tbl>
              <a:tblPr firstRow="1" bandRow="1">
                <a:tableStyleId>{5C22544A-7EE6-4342-B048-85BDC9FD1C3A}</a:tableStyleId>
              </a:tblPr>
              <a:tblGrid>
                <a:gridCol w="3023724">
                  <a:extLst>
                    <a:ext uri="{9D8B030D-6E8A-4147-A177-3AD203B41FA5}">
                      <a16:colId xmlns:a16="http://schemas.microsoft.com/office/drawing/2014/main" val="20002"/>
                    </a:ext>
                  </a:extLst>
                </a:gridCol>
                <a:gridCol w="2590800">
                  <a:extLst>
                    <a:ext uri="{9D8B030D-6E8A-4147-A177-3AD203B41FA5}">
                      <a16:colId xmlns:a16="http://schemas.microsoft.com/office/drawing/2014/main" val="726488505"/>
                    </a:ext>
                  </a:extLst>
                </a:gridCol>
                <a:gridCol w="2355996">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Description of issues</a:t>
                      </a:r>
                    </a:p>
                  </a:txBody>
                  <a:tcPr>
                    <a:solidFill>
                      <a:srgbClr val="0070C0"/>
                    </a:solidFill>
                  </a:tcPr>
                </a:tc>
                <a:tc>
                  <a:txBody>
                    <a:bodyPr/>
                    <a:lstStyle/>
                    <a:p>
                      <a:r>
                        <a:rPr lang="en-US" sz="1200" b="1" dirty="0">
                          <a:latin typeface="+mn-lt"/>
                          <a:cs typeface="Arial" panose="020B0604020202020204" pitchFamily="34" charset="0"/>
                        </a:rPr>
                        <a:t>Causes</a:t>
                      </a:r>
                    </a:p>
                  </a:txBody>
                  <a:tcPr>
                    <a:solidFill>
                      <a:srgbClr val="0070C0"/>
                    </a:solidFill>
                  </a:tcPr>
                </a:tc>
                <a:tc>
                  <a:txBody>
                    <a:bodyPr/>
                    <a:lstStyle/>
                    <a:p>
                      <a:r>
                        <a:rPr lang="en-US" sz="1200" b="1" dirty="0">
                          <a:latin typeface="+mn-lt"/>
                          <a:cs typeface="Arial" panose="020B0604020202020204" pitchFamily="34" charset="0"/>
                        </a:rPr>
                        <a:t>Possible solutions</a:t>
                      </a:r>
                    </a:p>
                  </a:txBody>
                  <a:tcPr>
                    <a:solidFill>
                      <a:srgbClr val="0070C0"/>
                    </a:solidFill>
                  </a:tcPr>
                </a:tc>
                <a:extLst>
                  <a:ext uri="{0D108BD9-81ED-4DB2-BD59-A6C34878D82A}">
                    <a16:rowId xmlns:a16="http://schemas.microsoft.com/office/drawing/2014/main" val="10000"/>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extensive tests, including: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MLP-related experiments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Very large local epoch number</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lumMod val="85000"/>
                            <a:lumOff val="15000"/>
                          </a:schemeClr>
                        </a:solidFill>
                        <a:latin typeface="+mn-lt"/>
                        <a:ea typeface="+mn-ea"/>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Computing power of the available device is rather limited, which has considerably slowed down the overall progress</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Allowed timeline is limited</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1200" dirty="0">
                        <a:solidFill>
                          <a:schemeClr val="tx1">
                            <a:lumMod val="85000"/>
                            <a:lumOff val="15000"/>
                          </a:schemeClr>
                        </a:solidFill>
                        <a:latin typeface="+mn-lt"/>
                        <a:cs typeface="Arial" panose="020B0604020202020204" pitchFamily="34" charset="0"/>
                      </a:endParaRP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Continue the unfinished test works in the future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Get access to high-performance computing resources</a:t>
                      </a:r>
                    </a:p>
                  </a:txBody>
                  <a:tcPr/>
                </a:tc>
                <a:extLst>
                  <a:ext uri="{0D108BD9-81ED-4DB2-BD59-A6C34878D82A}">
                    <a16:rowId xmlns:a16="http://schemas.microsoft.com/office/drawing/2014/main" val="1352084283"/>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Has not been able to perform tests with greater number of rounds</a:t>
                      </a:r>
                      <a:r>
                        <a:rPr lang="en-US" sz="1200" b="0" i="0" dirty="0">
                          <a:solidFill>
                            <a:schemeClr val="tx1">
                              <a:lumMod val="85000"/>
                              <a:lumOff val="15000"/>
                            </a:schemeClr>
                          </a:solidFill>
                          <a:latin typeface="+mn-lt"/>
                          <a:cs typeface="Arial" panose="020B0604020202020204" pitchFamily="34" charset="0"/>
                        </a:rPr>
                        <a:t>, preventing more complete and in-depth observation and analysis from being conducted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Same as the above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tc>
                <a:extLst>
                  <a:ext uri="{0D108BD9-81ED-4DB2-BD59-A6C34878D82A}">
                    <a16:rowId xmlns:a16="http://schemas.microsoft.com/office/drawing/2014/main" val="10004"/>
                  </a:ext>
                </a:extLst>
              </a:tr>
              <a:tr h="36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Has not been able to further tune/optimize the training parameters such as the learning-rate decay, </a:t>
                      </a:r>
                      <a:r>
                        <a:rPr lang="en-US" sz="1200" b="0" baseline="0" dirty="0">
                          <a:solidFill>
                            <a:schemeClr val="tx1">
                              <a:lumMod val="85000"/>
                              <a:lumOff val="15000"/>
                            </a:schemeClr>
                          </a:solidFill>
                          <a:latin typeface="+mn-lt"/>
                          <a:cs typeface="Arial" panose="020B0604020202020204" pitchFamily="34" charset="0"/>
                        </a:rPr>
                        <a:t>preventing more useful cases from being studied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mn-lt"/>
                          <a:cs typeface="Arial" panose="020B0604020202020204" pitchFamily="34" charset="0"/>
                        </a:rPr>
                        <a:t>Same as the above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Same as the above</a:t>
                      </a:r>
                    </a:p>
                  </a:txBody>
                  <a:tcPr/>
                </a:tc>
                <a:extLst>
                  <a:ext uri="{0D108BD9-81ED-4DB2-BD59-A6C34878D82A}">
                    <a16:rowId xmlns:a16="http://schemas.microsoft.com/office/drawing/2014/main" val="2390598185"/>
                  </a:ext>
                </a:extLst>
              </a:tr>
              <a:tr h="36576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solidFill>
                            <a:schemeClr val="tx1">
                              <a:lumMod val="85000"/>
                              <a:lumOff val="15000"/>
                            </a:schemeClr>
                          </a:solidFill>
                          <a:latin typeface="+mn-lt"/>
                          <a:cs typeface="Arial" panose="020B0604020202020204" pitchFamily="34" charset="0"/>
                        </a:rPr>
                        <a:t>Has not been able to perform more tests on </a:t>
                      </a:r>
                      <a:r>
                        <a:rPr lang="en-US" sz="1200" b="1" dirty="0">
                          <a:solidFill>
                            <a:schemeClr val="tx1">
                              <a:lumMod val="85000"/>
                              <a:lumOff val="15000"/>
                            </a:schemeClr>
                          </a:solidFill>
                          <a:latin typeface="+mn-lt"/>
                          <a:ea typeface="+mn-ea"/>
                          <a:cs typeface="Arial" panose="020B0604020202020204" pitchFamily="34" charset="0"/>
                        </a:rPr>
                        <a:t>LSTM models with language datasets</a:t>
                      </a:r>
                      <a:r>
                        <a:rPr lang="en-US" sz="1200" b="1" i="0" dirty="0">
                          <a:solidFill>
                            <a:schemeClr val="tx1">
                              <a:lumMod val="85000"/>
                              <a:lumOff val="15000"/>
                            </a:schemeClr>
                          </a:solidFill>
                          <a:latin typeface="+mn-lt"/>
                          <a:cs typeface="Arial" panose="020B0604020202020204" pitchFamily="34" charset="0"/>
                        </a:rPr>
                        <a:t> </a:t>
                      </a:r>
                      <a:endParaRPr lang="en-US" sz="1200" b="1" dirty="0">
                        <a:solidFill>
                          <a:schemeClr val="tx1">
                            <a:lumMod val="85000"/>
                            <a:lumOff val="15000"/>
                          </a:schemeClr>
                        </a:solidFill>
                        <a:latin typeface="+mn-lt"/>
                        <a:cs typeface="Arial" panose="020B0604020202020204" pitchFamily="34" charset="0"/>
                      </a:endParaRPr>
                    </a:p>
                  </a:txBody>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[Minor] Same as the above</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lumMod val="85000"/>
                              <a:lumOff val="15000"/>
                            </a:schemeClr>
                          </a:solidFill>
                          <a:latin typeface="+mn-lt"/>
                          <a:cs typeface="Arial" panose="020B0604020202020204" pitchFamily="34" charset="0"/>
                        </a:rPr>
                        <a:t>[Major] Yet to find suitable language datasets and models</a:t>
                      </a:r>
                    </a:p>
                  </a:txBody>
                  <a:tcPr/>
                </a:tc>
                <a:tc>
                  <a: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Same as the above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open-source language datasets that fit FL settings.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lumMod val="85000"/>
                              <a:lumOff val="15000"/>
                            </a:schemeClr>
                          </a:solidFill>
                          <a:latin typeface="+mn-lt"/>
                          <a:cs typeface="Arial" panose="020B0604020202020204" pitchFamily="34" charset="0"/>
                        </a:rPr>
                        <a:t>Search suitable off-the-shelf models or create ones.</a:t>
                      </a:r>
                    </a:p>
                  </a:txBody>
                  <a:tcPr/>
                </a:tc>
                <a:extLst>
                  <a:ext uri="{0D108BD9-81ED-4DB2-BD59-A6C34878D82A}">
                    <a16:rowId xmlns:a16="http://schemas.microsoft.com/office/drawing/2014/main" val="2213354994"/>
                  </a:ext>
                </a:extLst>
              </a:tr>
            </a:tbl>
          </a:graphicData>
        </a:graphic>
      </p:graphicFrame>
    </p:spTree>
    <p:extLst>
      <p:ext uri="{BB962C8B-B14F-4D97-AF65-F5344CB8AC3E}">
        <p14:creationId xmlns:p14="http://schemas.microsoft.com/office/powerpoint/2010/main" val="226517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dirty="0"/>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rgbClr val="006DB4"/>
                </a:solidFill>
              </a:rPr>
              <a:t>Concluding Remarks</a:t>
            </a:r>
          </a:p>
        </p:txBody>
      </p:sp>
    </p:spTree>
    <p:extLst>
      <p:ext uri="{BB962C8B-B14F-4D97-AF65-F5344CB8AC3E}">
        <p14:creationId xmlns:p14="http://schemas.microsoft.com/office/powerpoint/2010/main" val="3208715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EFB-9678-4BEE-B983-A10F945304C3}"/>
              </a:ext>
            </a:extLst>
          </p:cNvPr>
          <p:cNvSpPr>
            <a:spLocks noGrp="1"/>
          </p:cNvSpPr>
          <p:nvPr>
            <p:ph type="title"/>
          </p:nvPr>
        </p:nvSpPr>
        <p:spPr>
          <a:xfrm>
            <a:off x="914400" y="269875"/>
            <a:ext cx="7467600" cy="276999"/>
          </a:xfrm>
        </p:spPr>
        <p:txBody>
          <a:bodyPr/>
          <a:lstStyle/>
          <a:p>
            <a:r>
              <a:rPr lang="en-US" dirty="0"/>
              <a:t>4. Concluding remarks</a:t>
            </a:r>
          </a:p>
        </p:txBody>
      </p:sp>
      <p:sp>
        <p:nvSpPr>
          <p:cNvPr id="4" name="TextBox 3">
            <a:extLst>
              <a:ext uri="{FF2B5EF4-FFF2-40B4-BE49-F238E27FC236}">
                <a16:creationId xmlns:a16="http://schemas.microsoft.com/office/drawing/2014/main" id="{7B4A634F-C712-4729-B8DA-EE3DDC957503}"/>
              </a:ext>
            </a:extLst>
          </p:cNvPr>
          <p:cNvSpPr txBox="1"/>
          <p:nvPr/>
        </p:nvSpPr>
        <p:spPr>
          <a:xfrm>
            <a:off x="800100" y="746125"/>
            <a:ext cx="7581900" cy="375487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dirty="0">
                <a:solidFill>
                  <a:srgbClr val="006DB4"/>
                </a:solidFill>
                <a:latin typeface="+mn-lt"/>
                <a:cs typeface="Arial" panose="020B0604020202020204" pitchFamily="34" charset="0"/>
              </a:rPr>
              <a:t>Quick summary of completed works</a:t>
            </a:r>
            <a:endParaRPr lang="en-US" sz="1400" i="0" dirty="0">
              <a:solidFill>
                <a:srgbClr val="006DB4"/>
              </a:solidFill>
              <a:latin typeface="+mn-lt"/>
              <a:cs typeface="Arial" panose="020B0604020202020204" pitchFamily="34" charset="0"/>
            </a:endParaRPr>
          </a:p>
          <a:p>
            <a:pPr marL="274320" indent="-274320">
              <a:buFont typeface="+mj-lt"/>
              <a:buAutoNum type="romanLcPeriod"/>
            </a:pPr>
            <a:r>
              <a:rPr lang="en-US" sz="1400" dirty="0"/>
              <a:t>Read and understood the provided FL paper as well as the searched supplementary document of the paper. </a:t>
            </a:r>
          </a:p>
          <a:p>
            <a:pPr marL="274320" indent="-274320">
              <a:buFont typeface="+mj-lt"/>
              <a:buAutoNum type="romanLcPeriod"/>
            </a:pPr>
            <a:r>
              <a:rPr lang="en-US" sz="1400" dirty="0"/>
              <a:t>Read the provided source code, setup the experiment and performed test runs of the code, made necessary modifications and corrected errors for the original source code.</a:t>
            </a:r>
          </a:p>
          <a:p>
            <a:pPr marL="274320" indent="-274320">
              <a:buFont typeface="+mj-lt"/>
              <a:buAutoNum type="romanLcPeriod"/>
            </a:pPr>
            <a:r>
              <a:rPr lang="en-US" sz="1400" dirty="0"/>
              <a:t>Created models and performed three different sets of experimental test (four in total as per FL paper) on two datasets (MNIST &amp; CIFAR10), tuned parameters to improve the test performance for more accurate analysis.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1" dirty="0">
              <a:solidFill>
                <a:schemeClr val="tx1">
                  <a:lumMod val="85000"/>
                  <a:lumOff val="15000"/>
                </a:schemeClr>
              </a:solidFill>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6"/>
                </a:solidFill>
                <a:cs typeface="Arial" panose="020B0604020202020204" pitchFamily="34" charset="0"/>
              </a:rPr>
              <a:t>Possible future explorations </a:t>
            </a:r>
            <a:r>
              <a:rPr lang="en-US" sz="1400" b="1" i="0" dirty="0">
                <a:solidFill>
                  <a:schemeClr val="accent6"/>
                </a:solidFill>
                <a:latin typeface="+mn-lt"/>
                <a:cs typeface="Arial" panose="020B0604020202020204" pitchFamily="34" charset="0"/>
              </a:rPr>
              <a:t>include</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Non-IID scenarios for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Unbalanced non-IID scenarios for both MNIST and CIFAR10 training</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Experiment with language model</a:t>
            </a:r>
            <a:r>
              <a:rPr lang="en-US" sz="1400" dirty="0">
                <a:solidFill>
                  <a:schemeClr val="tx1">
                    <a:lumMod val="85000"/>
                    <a:lumOff val="15000"/>
                  </a:schemeClr>
                </a:solidFill>
                <a:cs typeface="Arial" panose="020B0604020202020204" pitchFamily="34" charset="0"/>
              </a:rPr>
              <a:t>s and datasets</a:t>
            </a:r>
            <a:endParaRPr lang="en-US" sz="1400" dirty="0">
              <a:solidFill>
                <a:schemeClr val="tx1">
                  <a:lumMod val="85000"/>
                  <a:lumOff val="15000"/>
                </a:schemeClr>
              </a:solidFill>
              <a:latin typeface="+mn-lt"/>
              <a:ea typeface="+mn-ea"/>
              <a:cs typeface="Arial" panose="020B0604020202020204" pitchFamily="34" charset="0"/>
            </a:endParaRP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latin typeface="+mn-lt"/>
                <a:ea typeface="+mn-ea"/>
                <a:cs typeface="Arial" panose="020B0604020202020204" pitchFamily="34" charset="0"/>
              </a:rPr>
              <a:t>Applying Momentum/NAG acceleration as well as other preconditioned methods (RMSprop, Adam, etc.) to FedAvg and FedSGD</a:t>
            </a:r>
          </a:p>
          <a:p>
            <a:pPr marL="274320" marR="0" indent="-274320" algn="l" defTabSz="457200" rtl="0" eaLnBrk="1" fontAlgn="auto" latinLnBrk="0" hangingPunct="1">
              <a:lnSpc>
                <a:spcPct val="100000"/>
              </a:lnSpc>
              <a:spcBef>
                <a:spcPts val="0"/>
              </a:spcBef>
              <a:spcAft>
                <a:spcPts val="0"/>
              </a:spcAft>
              <a:buClrTx/>
              <a:buSzTx/>
              <a:buFont typeface="+mj-lt"/>
              <a:buAutoNum type="alphaLcPeriod"/>
              <a:tabLst/>
              <a:defRPr/>
            </a:pPr>
            <a:r>
              <a:rPr lang="en-US" sz="1400" dirty="0">
                <a:solidFill>
                  <a:schemeClr val="tx1">
                    <a:lumMod val="85000"/>
                    <a:lumOff val="15000"/>
                  </a:schemeClr>
                </a:solidFill>
                <a:cs typeface="Arial" panose="020B0604020202020204" pitchFamily="34" charset="0"/>
              </a:rPr>
              <a:t>Experiment using real-world IoT edge devices and networks (e.g., Raspberry Pi) rather than stand-alone simulation on single machine</a:t>
            </a:r>
            <a:endParaRPr lang="en-US" sz="1400" dirty="0">
              <a:solidFill>
                <a:schemeClr val="tx1">
                  <a:lumMod val="85000"/>
                  <a:lumOff val="15000"/>
                </a:schemeClr>
              </a:solidFill>
              <a:latin typeface="+mn-lt"/>
              <a:ea typeface="+mn-ea"/>
              <a:cs typeface="Arial" panose="020B0604020202020204" pitchFamily="34" charset="0"/>
            </a:endParaRPr>
          </a:p>
        </p:txBody>
      </p:sp>
    </p:spTree>
    <p:extLst>
      <p:ext uri="{BB962C8B-B14F-4D97-AF65-F5344CB8AC3E}">
        <p14:creationId xmlns:p14="http://schemas.microsoft.com/office/powerpoint/2010/main" val="185376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B77-0105-491E-9F34-EC2C600AC80A}"/>
              </a:ext>
            </a:extLst>
          </p:cNvPr>
          <p:cNvSpPr>
            <a:spLocks noGrp="1"/>
          </p:cNvSpPr>
          <p:nvPr>
            <p:ph type="title"/>
          </p:nvPr>
        </p:nvSpPr>
        <p:spPr>
          <a:xfrm>
            <a:off x="914400" y="269875"/>
            <a:ext cx="7467600" cy="307777"/>
          </a:xfrm>
        </p:spPr>
        <p:txBody>
          <a:bodyPr/>
          <a:lstStyle/>
          <a:p>
            <a:r>
              <a:rPr lang="en-US" sz="2000" b="1" dirty="0"/>
              <a:t>Summary of works – detailed list down</a:t>
            </a:r>
          </a:p>
        </p:txBody>
      </p:sp>
      <p:sp>
        <p:nvSpPr>
          <p:cNvPr id="3" name="TextBox 2">
            <a:extLst>
              <a:ext uri="{FF2B5EF4-FFF2-40B4-BE49-F238E27FC236}">
                <a16:creationId xmlns:a16="http://schemas.microsoft.com/office/drawing/2014/main" id="{2046320A-39CE-4C9B-9FA9-9496790C4CBC}"/>
              </a:ext>
            </a:extLst>
          </p:cNvPr>
          <p:cNvSpPr txBox="1"/>
          <p:nvPr/>
        </p:nvSpPr>
        <p:spPr>
          <a:xfrm>
            <a:off x="800100" y="746125"/>
            <a:ext cx="7581900" cy="2893100"/>
          </a:xfrm>
          <a:prstGeom prst="rect">
            <a:avLst/>
          </a:prstGeom>
          <a:noFill/>
        </p:spPr>
        <p:txBody>
          <a:bodyPr wrap="square" rtlCol="0">
            <a:spAutoFit/>
          </a:bodyPr>
          <a:lstStyle/>
          <a:p>
            <a:pPr marL="182880" indent="-182880">
              <a:buAutoNum type="arabicPeriod"/>
            </a:pPr>
            <a:r>
              <a:rPr lang="en-US" sz="1400" dirty="0"/>
              <a:t>Read and understood the vanilla FL paper provided.</a:t>
            </a:r>
          </a:p>
          <a:p>
            <a:pPr marL="182880" indent="-182880">
              <a:buAutoNum type="arabicPeriod"/>
            </a:pPr>
            <a:r>
              <a:rPr lang="en-US" sz="1400" dirty="0"/>
              <a:t>Search, read, and understood the supplementary document of the paper. </a:t>
            </a:r>
          </a:p>
          <a:p>
            <a:pPr marL="182880" indent="-182880">
              <a:buAutoNum type="arabicPeriod"/>
            </a:pPr>
            <a:r>
              <a:rPr lang="en-US" sz="1400" dirty="0"/>
              <a:t>Read the source code provided and performed test runs of the code in PyTorch.</a:t>
            </a:r>
          </a:p>
          <a:p>
            <a:pPr marL="182880" indent="-182880">
              <a:buAutoNum type="arabicPeriod"/>
            </a:pPr>
            <a:r>
              <a:rPr lang="en-US" sz="1400" dirty="0"/>
              <a:t>Made necessary modifications and corrected errors for the original source code for more efficient running, logging and visualization of the test results.</a:t>
            </a:r>
          </a:p>
          <a:p>
            <a:pPr marL="182880" indent="-182880">
              <a:buAutoNum type="arabicPeriod"/>
            </a:pPr>
            <a:r>
              <a:rPr lang="en-US" sz="1400" dirty="0"/>
              <a:t>Created CNN models</a:t>
            </a:r>
            <a:r>
              <a:rPr lang="en-US" sz="1400" b="1" baseline="30000" dirty="0">
                <a:solidFill>
                  <a:srgbClr val="FF0000"/>
                </a:solidFill>
              </a:rPr>
              <a:t>1</a:t>
            </a:r>
            <a:r>
              <a:rPr lang="en-US" sz="1400" dirty="0"/>
              <a:t> in PyTorch by following the descriptions in the paper, in order to</a:t>
            </a:r>
          </a:p>
          <a:p>
            <a:pPr lvl="1" indent="-182880">
              <a:buFont typeface="Arial" panose="020B0604020202020204" pitchFamily="34" charset="0"/>
              <a:buChar char="•"/>
            </a:pPr>
            <a:r>
              <a:rPr lang="en-US" sz="1400" dirty="0"/>
              <a:t>reproduce the experiment setup as close as possible, </a:t>
            </a:r>
          </a:p>
          <a:p>
            <a:pPr lvl="1" indent="-182880">
              <a:buFont typeface="Arial" panose="020B0604020202020204" pitchFamily="34" charset="0"/>
              <a:buChar char="•"/>
            </a:pPr>
            <a:r>
              <a:rPr lang="en-US" sz="1400" dirty="0"/>
              <a:t>improve performance of test runs.</a:t>
            </a:r>
          </a:p>
          <a:p>
            <a:pPr marL="182880" indent="-182880">
              <a:buFont typeface="+mj-lt"/>
              <a:buAutoNum type="arabicPeriod"/>
            </a:pPr>
            <a:r>
              <a:rPr lang="en-US" sz="1400" dirty="0"/>
              <a:t>Performed selected tests of most of the experiment categories presented in the paper using the created models and analyzed the test results and conducted parameter tuning to optimize the test performance (~350 test runs were conducted in total).</a:t>
            </a:r>
          </a:p>
          <a:p>
            <a:pPr marL="182880" indent="-182880">
              <a:buFont typeface="+mj-lt"/>
              <a:buAutoNum type="arabicPeriod"/>
            </a:pPr>
            <a:r>
              <a:rPr lang="en-US" sz="1400" dirty="0"/>
              <a:t>Created a </a:t>
            </a:r>
            <a:r>
              <a:rPr lang="en-US" sz="1400" dirty="0" err="1"/>
              <a:t>Github</a:t>
            </a:r>
            <a:r>
              <a:rPr lang="en-US" sz="1400" dirty="0"/>
              <a:t> repository to store the code, related </a:t>
            </a:r>
            <a:r>
              <a:rPr lang="en-US" sz="1400" dirty="0" err="1"/>
              <a:t>Jupyter</a:t>
            </a:r>
            <a:r>
              <a:rPr lang="en-US" sz="1400" dirty="0"/>
              <a:t> notebooks, and other essential files used and created during the assignment.</a:t>
            </a:r>
          </a:p>
        </p:txBody>
      </p:sp>
      <p:sp>
        <p:nvSpPr>
          <p:cNvPr id="4" name="TextBox 3">
            <a:extLst>
              <a:ext uri="{FF2B5EF4-FFF2-40B4-BE49-F238E27FC236}">
                <a16:creationId xmlns:a16="http://schemas.microsoft.com/office/drawing/2014/main" id="{D95E46C9-8F44-4248-BFA8-5ECCD4BE9046}"/>
              </a:ext>
            </a:extLst>
          </p:cNvPr>
          <p:cNvSpPr txBox="1"/>
          <p:nvPr/>
        </p:nvSpPr>
        <p:spPr>
          <a:xfrm>
            <a:off x="800100" y="3962390"/>
            <a:ext cx="75819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These models were created for performing tests due to the original models used in the provided source code differs from the ones reported in the paper. Moreover, the created models also outperform these original models in the source code in terms of test accuracy with identical training parameters.</a:t>
            </a:r>
          </a:p>
        </p:txBody>
      </p:sp>
    </p:spTree>
    <p:extLst>
      <p:ext uri="{BB962C8B-B14F-4D97-AF65-F5344CB8AC3E}">
        <p14:creationId xmlns:p14="http://schemas.microsoft.com/office/powerpoint/2010/main" val="398191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defPPr>
              <a:defRPr lang="en-US"/>
            </a:defPPr>
            <a:lvl1pPr>
              <a:defRPr b="1">
                <a:solidFill>
                  <a:srgbClr val="006DB4"/>
                </a:solidFill>
              </a:defRPr>
            </a:lvl1pPr>
          </a:lstStyle>
          <a:p>
            <a:r>
              <a:rPr lang="en-US" altLang="zh-CN" dirty="0"/>
              <a:t>Federated Learning - Algorithm</a:t>
            </a:r>
            <a:endParaRPr lang="en-US" dirty="0"/>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defPPr>
              <a:defRPr lang="en-US"/>
            </a:defPPr>
            <a:lvl1pPr>
              <a:defRPr b="1">
                <a:solidFill>
                  <a:schemeClr val="tx1">
                    <a:lumMod val="50000"/>
                    <a:lumOff val="50000"/>
                  </a:schemeClr>
                </a:solidFill>
              </a:defRPr>
            </a:lvl1pPr>
          </a:lstStyle>
          <a:p>
            <a:r>
              <a:rPr lang="en-US" altLang="zh-CN" dirty="0"/>
              <a:t>Experimental tests</a:t>
            </a:r>
            <a:endParaRPr lang="en-US" dirty="0"/>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20764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dirty="0"/>
              <a:t>1. Federated learning – problem statement</a:t>
            </a:r>
          </a:p>
        </p:txBody>
      </p:sp>
    </p:spTree>
    <p:extLst>
      <p:ext uri="{BB962C8B-B14F-4D97-AF65-F5344CB8AC3E}">
        <p14:creationId xmlns:p14="http://schemas.microsoft.com/office/powerpoint/2010/main" val="407033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945D-391B-4872-BE31-6EF9FFFD1FA9}"/>
              </a:ext>
            </a:extLst>
          </p:cNvPr>
          <p:cNvSpPr>
            <a:spLocks noGrp="1"/>
          </p:cNvSpPr>
          <p:nvPr>
            <p:ph type="title"/>
          </p:nvPr>
        </p:nvSpPr>
        <p:spPr>
          <a:xfrm>
            <a:off x="914400" y="269875"/>
            <a:ext cx="7467600" cy="276999"/>
          </a:xfrm>
        </p:spPr>
        <p:txBody>
          <a:bodyPr/>
          <a:lstStyle/>
          <a:p>
            <a:r>
              <a:rPr lang="en-US" dirty="0"/>
              <a:t>1. Federated learning – the algorithm</a:t>
            </a:r>
          </a:p>
        </p:txBody>
      </p:sp>
      <p:grpSp>
        <p:nvGrpSpPr>
          <p:cNvPr id="3" name="Group 2">
            <a:extLst>
              <a:ext uri="{FF2B5EF4-FFF2-40B4-BE49-F238E27FC236}">
                <a16:creationId xmlns:a16="http://schemas.microsoft.com/office/drawing/2014/main" id="{B1EE53B6-C9CB-41E0-8BD5-BAFE6BB08833}"/>
              </a:ext>
            </a:extLst>
          </p:cNvPr>
          <p:cNvGrpSpPr/>
          <p:nvPr/>
        </p:nvGrpSpPr>
        <p:grpSpPr>
          <a:xfrm>
            <a:off x="1905000" y="3260725"/>
            <a:ext cx="365309" cy="1045831"/>
            <a:chOff x="8711459" y="762000"/>
            <a:chExt cx="365309" cy="1045831"/>
          </a:xfrm>
        </p:grpSpPr>
        <p:grpSp>
          <p:nvGrpSpPr>
            <p:cNvPr id="4" name="Group 3">
              <a:extLst>
                <a:ext uri="{FF2B5EF4-FFF2-40B4-BE49-F238E27FC236}">
                  <a16:creationId xmlns:a16="http://schemas.microsoft.com/office/drawing/2014/main" id="{2EBC4C5F-1DA7-4E0A-81F0-B3BE65881E02}"/>
                </a:ext>
              </a:extLst>
            </p:cNvPr>
            <p:cNvGrpSpPr>
              <a:grpSpLocks noChangeAspect="1"/>
            </p:cNvGrpSpPr>
            <p:nvPr/>
          </p:nvGrpSpPr>
          <p:grpSpPr>
            <a:xfrm>
              <a:off x="8711460" y="1140211"/>
              <a:ext cx="364157" cy="667620"/>
              <a:chOff x="2895600" y="1660525"/>
              <a:chExt cx="1371600" cy="2514600"/>
            </a:xfrm>
          </p:grpSpPr>
          <p:sp>
            <p:nvSpPr>
              <p:cNvPr id="6" name="Rounded Rectangle 30">
                <a:extLst>
                  <a:ext uri="{FF2B5EF4-FFF2-40B4-BE49-F238E27FC236}">
                    <a16:creationId xmlns:a16="http://schemas.microsoft.com/office/drawing/2014/main" id="{35D5FDD4-3689-4F55-9117-FAA143E5E1F3}"/>
                  </a:ext>
                </a:extLst>
              </p:cNvPr>
              <p:cNvSpPr/>
              <p:nvPr/>
            </p:nvSpPr>
            <p:spPr>
              <a:xfrm>
                <a:off x="2895600" y="1660525"/>
                <a:ext cx="1371600" cy="251460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4FD6EEE-EFA1-4499-940C-83B06CCF697A}"/>
                  </a:ext>
                </a:extLst>
              </p:cNvPr>
              <p:cNvSpPr/>
              <p:nvPr/>
            </p:nvSpPr>
            <p:spPr>
              <a:xfrm>
                <a:off x="2971800" y="1889125"/>
                <a:ext cx="12192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BD11243F-EFBD-45A6-BEA4-453C870023E5}"/>
                  </a:ext>
                </a:extLst>
              </p:cNvPr>
              <p:cNvSpPr/>
              <p:nvPr/>
            </p:nvSpPr>
            <p:spPr>
              <a:xfrm>
                <a:off x="3429000" y="3794125"/>
                <a:ext cx="304800" cy="304800"/>
              </a:xfrm>
              <a:prstGeom prst="ellipse">
                <a:avLst/>
              </a:prstGeom>
              <a:solidFill>
                <a:schemeClr val="bg1">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a:latin typeface="Arial" panose="020B0604020202020204" pitchFamily="34" charset="0"/>
                  <a:cs typeface="Arial" panose="020B0604020202020204" pitchFamily="34" charset="0"/>
                </a:endParaRPr>
              </a:p>
            </p:txBody>
          </p:sp>
        </p:grpSp>
        <p:pic>
          <p:nvPicPr>
            <p:cNvPr id="5" name="Picture 4">
              <a:extLst>
                <a:ext uri="{FF2B5EF4-FFF2-40B4-BE49-F238E27FC236}">
                  <a16:creationId xmlns:a16="http://schemas.microsoft.com/office/drawing/2014/main" id="{45C9CD48-735D-4F69-8E98-5DEF96534669}"/>
                </a:ext>
              </a:extLst>
            </p:cNvPr>
            <p:cNvPicPr>
              <a:picLocks noChangeAspect="1"/>
            </p:cNvPicPr>
            <p:nvPr/>
          </p:nvPicPr>
          <p:blipFill>
            <a:blip r:embed="rId2">
              <a:biLevel thresh="75000"/>
            </a:blip>
            <a:stretch>
              <a:fillRect/>
            </a:stretch>
          </p:blipFill>
          <p:spPr>
            <a:xfrm>
              <a:off x="8711459" y="762000"/>
              <a:ext cx="365309" cy="258236"/>
            </a:xfrm>
            <a:prstGeom prst="rect">
              <a:avLst/>
            </a:prstGeom>
          </p:spPr>
        </p:pic>
      </p:grpSp>
      <p:grpSp>
        <p:nvGrpSpPr>
          <p:cNvPr id="9" name="Group 8">
            <a:extLst>
              <a:ext uri="{FF2B5EF4-FFF2-40B4-BE49-F238E27FC236}">
                <a16:creationId xmlns:a16="http://schemas.microsoft.com/office/drawing/2014/main" id="{F7DDC27B-CD48-4445-9590-48490D67B61A}"/>
              </a:ext>
            </a:extLst>
          </p:cNvPr>
          <p:cNvGrpSpPr/>
          <p:nvPr/>
        </p:nvGrpSpPr>
        <p:grpSpPr>
          <a:xfrm>
            <a:off x="3657600" y="1203325"/>
            <a:ext cx="1607707" cy="812476"/>
            <a:chOff x="6126335" y="2753049"/>
            <a:chExt cx="1607707" cy="812476"/>
          </a:xfrm>
        </p:grpSpPr>
        <p:pic>
          <p:nvPicPr>
            <p:cNvPr id="10" name="Picture 9">
              <a:extLst>
                <a:ext uri="{FF2B5EF4-FFF2-40B4-BE49-F238E27FC236}">
                  <a16:creationId xmlns:a16="http://schemas.microsoft.com/office/drawing/2014/main" id="{542D17B1-0EDC-44C1-ABF1-F38F361EE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2895676"/>
              <a:ext cx="669849" cy="669849"/>
            </a:xfrm>
            <a:prstGeom prst="rect">
              <a:avLst/>
            </a:prstGeom>
          </p:spPr>
        </p:pic>
        <p:sp>
          <p:nvSpPr>
            <p:cNvPr id="11" name="TextBox 10">
              <a:extLst>
                <a:ext uri="{FF2B5EF4-FFF2-40B4-BE49-F238E27FC236}">
                  <a16:creationId xmlns:a16="http://schemas.microsoft.com/office/drawing/2014/main" id="{42DFCB74-A57B-4F09-A79A-0E1E682BDF0D}"/>
                </a:ext>
              </a:extLst>
            </p:cNvPr>
            <p:cNvSpPr txBox="1"/>
            <p:nvPr/>
          </p:nvSpPr>
          <p:spPr>
            <a:xfrm flipH="1">
              <a:off x="6126335" y="2753049"/>
              <a:ext cx="1607707" cy="261610"/>
            </a:xfrm>
            <a:prstGeom prst="rect">
              <a:avLst/>
            </a:prstGeom>
            <a:noFill/>
          </p:spPr>
          <p:txBody>
            <a:bodyPr wrap="square" rtlCol="0">
              <a:spAutoFit/>
            </a:bodyPr>
            <a:lstStyle/>
            <a:p>
              <a:pPr algn="ctr" defTabSz="457200">
                <a:defRPr/>
              </a:pPr>
              <a:r>
                <a:rPr lang="en-US" altLang="zh-CN" sz="1100" b="1" kern="0" dirty="0">
                  <a:solidFill>
                    <a:srgbClr val="C00000"/>
                  </a:solidFill>
                  <a:latin typeface="Calibri" panose="020F0502020204030204" pitchFamily="34" charset="0"/>
                </a:rPr>
                <a:t>Energy Control Centre</a:t>
              </a:r>
              <a:endParaRPr lang="en-US" sz="1100" b="1" kern="0" dirty="0">
                <a:solidFill>
                  <a:srgbClr val="C00000"/>
                </a:solidFill>
                <a:latin typeface="Calibri" panose="020F0502020204030204" pitchFamily="34" charset="0"/>
              </a:endParaRPr>
            </a:p>
          </p:txBody>
        </p:sp>
      </p:grpSp>
      <p:pic>
        <p:nvPicPr>
          <p:cNvPr id="12" name="Picture 11">
            <a:extLst>
              <a:ext uri="{FF2B5EF4-FFF2-40B4-BE49-F238E27FC236}">
                <a16:creationId xmlns:a16="http://schemas.microsoft.com/office/drawing/2014/main" id="{B0F01AE8-8A06-4CD9-8BAC-53A2FA9DD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3479" y="1385144"/>
            <a:ext cx="518655" cy="518655"/>
          </a:xfrm>
          <a:prstGeom prst="rect">
            <a:avLst/>
          </a:prstGeom>
        </p:spPr>
      </p:pic>
      <p:pic>
        <p:nvPicPr>
          <p:cNvPr id="13" name="Picture 12">
            <a:extLst>
              <a:ext uri="{FF2B5EF4-FFF2-40B4-BE49-F238E27FC236}">
                <a16:creationId xmlns:a16="http://schemas.microsoft.com/office/drawing/2014/main" id="{68BA690A-65B7-439D-BBDC-D630D9DA0E66}"/>
              </a:ext>
            </a:extLst>
          </p:cNvPr>
          <p:cNvPicPr>
            <a:picLocks noChangeAspect="1"/>
          </p:cNvPicPr>
          <p:nvPr/>
        </p:nvPicPr>
        <p:blipFill>
          <a:blip r:embed="rId5" cstate="print">
            <a:duotone>
              <a:srgbClr val="E7E6E6">
                <a:shade val="45000"/>
                <a:satMod val="135000"/>
              </a:srgbClr>
              <a:prstClr val="white"/>
            </a:duotone>
            <a:extLst>
              <a:ext uri="{28A0092B-C50C-407E-A947-70E740481C1C}">
                <a14:useLocalDpi xmlns:a14="http://schemas.microsoft.com/office/drawing/2010/main" val="0"/>
              </a:ext>
            </a:extLst>
          </a:blip>
          <a:stretch>
            <a:fillRect/>
          </a:stretch>
        </p:blipFill>
        <p:spPr>
          <a:xfrm>
            <a:off x="2039072" y="1276165"/>
            <a:ext cx="448583" cy="469498"/>
          </a:xfrm>
          <a:prstGeom prst="rect">
            <a:avLst/>
          </a:prstGeom>
        </p:spPr>
      </p:pic>
      <p:pic>
        <p:nvPicPr>
          <p:cNvPr id="14" name="Picture 8">
            <a:extLst>
              <a:ext uri="{FF2B5EF4-FFF2-40B4-BE49-F238E27FC236}">
                <a16:creationId xmlns:a16="http://schemas.microsoft.com/office/drawing/2014/main" id="{02DF60C6-6F5B-4048-BFE8-2FE165237B6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86400" y="1617335"/>
            <a:ext cx="919163" cy="9191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close up of a logo&#10;&#10;Description automatically generated">
            <a:extLst>
              <a:ext uri="{FF2B5EF4-FFF2-40B4-BE49-F238E27FC236}">
                <a16:creationId xmlns:a16="http://schemas.microsoft.com/office/drawing/2014/main" id="{08DDDEEE-4712-45B2-9C7E-212AD8A5492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9400" y="3512284"/>
            <a:ext cx="518656" cy="518656"/>
          </a:xfrm>
          <a:prstGeom prst="rect">
            <a:avLst/>
          </a:prstGeom>
        </p:spPr>
      </p:pic>
      <p:pic>
        <p:nvPicPr>
          <p:cNvPr id="16" name="Picture 15">
            <a:extLst>
              <a:ext uri="{FF2B5EF4-FFF2-40B4-BE49-F238E27FC236}">
                <a16:creationId xmlns:a16="http://schemas.microsoft.com/office/drawing/2014/main" id="{27FB7794-D08C-46C8-A86A-7069D06898BD}"/>
              </a:ext>
            </a:extLst>
          </p:cNvPr>
          <p:cNvPicPr>
            <a:picLocks noChangeAspect="1"/>
          </p:cNvPicPr>
          <p:nvPr/>
        </p:nvPicPr>
        <p:blipFill>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rot="16200000">
            <a:off x="7722209" y="1067263"/>
            <a:ext cx="1505155" cy="761673"/>
          </a:xfrm>
          <a:prstGeom prst="rect">
            <a:avLst/>
          </a:prstGeom>
        </p:spPr>
      </p:pic>
    </p:spTree>
    <p:extLst>
      <p:ext uri="{BB962C8B-B14F-4D97-AF65-F5344CB8AC3E}">
        <p14:creationId xmlns:p14="http://schemas.microsoft.com/office/powerpoint/2010/main" val="426636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1800" decel="100000" fill="hold"/>
                                        <p:tgtEl>
                                          <p:spTgt spid="9"/>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9"/>
                                        </p:tgtEl>
                                        <p:attrNameLst>
                                          <p:attrName>ppt_y</p:attrName>
                                        </p:attrNameLst>
                                      </p:cBhvr>
                                      <p:tavLst>
                                        <p:tav tm="0">
                                          <p:val>
                                            <p:strVal val="#ppt_y-.03"/>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1092" y="975316"/>
            <a:ext cx="3935201" cy="36512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22489" y="1105070"/>
            <a:ext cx="624881" cy="62595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923562" y="1106143"/>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6" name="object 6"/>
          <p:cNvSpPr/>
          <p:nvPr/>
        </p:nvSpPr>
        <p:spPr>
          <a:xfrm>
            <a:off x="4031564" y="1214153"/>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7" name="object 7"/>
          <p:cNvSpPr/>
          <p:nvPr/>
        </p:nvSpPr>
        <p:spPr>
          <a:xfrm>
            <a:off x="3922489" y="2056143"/>
            <a:ext cx="624881" cy="62595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3562" y="2057217"/>
            <a:ext cx="622935" cy="624205"/>
          </a:xfrm>
          <a:custGeom>
            <a:avLst/>
            <a:gdLst/>
            <a:ahLst/>
            <a:cxnLst/>
            <a:rect l="l" t="t" r="r" b="b"/>
            <a:pathLst>
              <a:path w="622935" h="624205">
                <a:moveTo>
                  <a:pt x="0" y="311899"/>
                </a:moveTo>
                <a:lnTo>
                  <a:pt x="3376" y="265810"/>
                </a:lnTo>
                <a:lnTo>
                  <a:pt x="13183" y="221821"/>
                </a:lnTo>
                <a:lnTo>
                  <a:pt x="28939" y="180413"/>
                </a:lnTo>
                <a:lnTo>
                  <a:pt x="50164" y="142070"/>
                </a:lnTo>
                <a:lnTo>
                  <a:pt x="76374" y="107273"/>
                </a:lnTo>
                <a:lnTo>
                  <a:pt x="107088" y="76506"/>
                </a:lnTo>
                <a:lnTo>
                  <a:pt x="141825" y="50250"/>
                </a:lnTo>
                <a:lnTo>
                  <a:pt x="180103" y="28989"/>
                </a:lnTo>
                <a:lnTo>
                  <a:pt x="221441" y="13206"/>
                </a:lnTo>
                <a:lnTo>
                  <a:pt x="265355" y="3381"/>
                </a:lnTo>
                <a:lnTo>
                  <a:pt x="311365" y="0"/>
                </a:lnTo>
                <a:lnTo>
                  <a:pt x="357379" y="3381"/>
                </a:lnTo>
                <a:lnTo>
                  <a:pt x="401295" y="13206"/>
                </a:lnTo>
                <a:lnTo>
                  <a:pt x="442633" y="28989"/>
                </a:lnTo>
                <a:lnTo>
                  <a:pt x="480911" y="50250"/>
                </a:lnTo>
                <a:lnTo>
                  <a:pt x="515648" y="76506"/>
                </a:lnTo>
                <a:lnTo>
                  <a:pt x="546361" y="107273"/>
                </a:lnTo>
                <a:lnTo>
                  <a:pt x="572570" y="142070"/>
                </a:lnTo>
                <a:lnTo>
                  <a:pt x="593793" y="180413"/>
                </a:lnTo>
                <a:lnTo>
                  <a:pt x="609549" y="221821"/>
                </a:lnTo>
                <a:lnTo>
                  <a:pt x="619355" y="265810"/>
                </a:lnTo>
                <a:lnTo>
                  <a:pt x="622731" y="311899"/>
                </a:lnTo>
                <a:lnTo>
                  <a:pt x="619355" y="357991"/>
                </a:lnTo>
                <a:lnTo>
                  <a:pt x="609549" y="401983"/>
                </a:lnTo>
                <a:lnTo>
                  <a:pt x="593793" y="443392"/>
                </a:lnTo>
                <a:lnTo>
                  <a:pt x="572570" y="481738"/>
                </a:lnTo>
                <a:lnTo>
                  <a:pt x="546361" y="516535"/>
                </a:lnTo>
                <a:lnTo>
                  <a:pt x="515648" y="547304"/>
                </a:lnTo>
                <a:lnTo>
                  <a:pt x="480911" y="573559"/>
                </a:lnTo>
                <a:lnTo>
                  <a:pt x="442633" y="594821"/>
                </a:lnTo>
                <a:lnTo>
                  <a:pt x="401295" y="610605"/>
                </a:lnTo>
                <a:lnTo>
                  <a:pt x="357379" y="620429"/>
                </a:lnTo>
                <a:lnTo>
                  <a:pt x="311365" y="623811"/>
                </a:lnTo>
                <a:lnTo>
                  <a:pt x="265355" y="620429"/>
                </a:lnTo>
                <a:lnTo>
                  <a:pt x="221441" y="610605"/>
                </a:lnTo>
                <a:lnTo>
                  <a:pt x="180103" y="594821"/>
                </a:lnTo>
                <a:lnTo>
                  <a:pt x="141825" y="573559"/>
                </a:lnTo>
                <a:lnTo>
                  <a:pt x="107088" y="547304"/>
                </a:lnTo>
                <a:lnTo>
                  <a:pt x="76374" y="516535"/>
                </a:lnTo>
                <a:lnTo>
                  <a:pt x="50164" y="481738"/>
                </a:lnTo>
                <a:lnTo>
                  <a:pt x="28939" y="443392"/>
                </a:lnTo>
                <a:lnTo>
                  <a:pt x="13183" y="401983"/>
                </a:lnTo>
                <a:lnTo>
                  <a:pt x="3376" y="357991"/>
                </a:lnTo>
                <a:lnTo>
                  <a:pt x="0" y="311899"/>
                </a:lnTo>
                <a:close/>
              </a:path>
            </a:pathLst>
          </a:custGeom>
          <a:ln w="12191">
            <a:solidFill>
              <a:srgbClr val="B4DFFF"/>
            </a:solidFill>
          </a:ln>
        </p:spPr>
        <p:txBody>
          <a:bodyPr wrap="square" lIns="0" tIns="0" rIns="0" bIns="0" rtlCol="0"/>
          <a:lstStyle/>
          <a:p>
            <a:endParaRPr/>
          </a:p>
        </p:txBody>
      </p:sp>
      <p:sp>
        <p:nvSpPr>
          <p:cNvPr id="9" name="object 9"/>
          <p:cNvSpPr/>
          <p:nvPr/>
        </p:nvSpPr>
        <p:spPr>
          <a:xfrm>
            <a:off x="4031564" y="2165226"/>
            <a:ext cx="407034" cy="408305"/>
          </a:xfrm>
          <a:custGeom>
            <a:avLst/>
            <a:gdLst/>
            <a:ahLst/>
            <a:cxnLst/>
            <a:rect l="l" t="t" r="r" b="b"/>
            <a:pathLst>
              <a:path w="407035" h="408305">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6"/>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004D85"/>
          </a:solidFill>
        </p:spPr>
        <p:txBody>
          <a:bodyPr wrap="square" lIns="0" tIns="0" rIns="0" bIns="0" rtlCol="0"/>
          <a:lstStyle/>
          <a:p>
            <a:endParaRPr/>
          </a:p>
        </p:txBody>
      </p:sp>
      <p:sp>
        <p:nvSpPr>
          <p:cNvPr id="10" name="object 10"/>
          <p:cNvSpPr/>
          <p:nvPr/>
        </p:nvSpPr>
        <p:spPr>
          <a:xfrm>
            <a:off x="3922489" y="3012528"/>
            <a:ext cx="624872" cy="6259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3562" y="30135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2" name="object 12"/>
          <p:cNvSpPr/>
          <p:nvPr/>
        </p:nvSpPr>
        <p:spPr>
          <a:xfrm>
            <a:off x="4031564" y="31216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3" name="object 13"/>
          <p:cNvSpPr/>
          <p:nvPr/>
        </p:nvSpPr>
        <p:spPr>
          <a:xfrm>
            <a:off x="3922489" y="3920623"/>
            <a:ext cx="624881" cy="62595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923562" y="3921686"/>
            <a:ext cx="622935" cy="624205"/>
          </a:xfrm>
          <a:custGeom>
            <a:avLst/>
            <a:gdLst/>
            <a:ahLst/>
            <a:cxnLst/>
            <a:rect l="l" t="t" r="r" b="b"/>
            <a:pathLst>
              <a:path w="622935" h="624204">
                <a:moveTo>
                  <a:pt x="0" y="311912"/>
                </a:moveTo>
                <a:lnTo>
                  <a:pt x="3376" y="265823"/>
                </a:lnTo>
                <a:lnTo>
                  <a:pt x="13183" y="221832"/>
                </a:lnTo>
                <a:lnTo>
                  <a:pt x="28939" y="180423"/>
                </a:lnTo>
                <a:lnTo>
                  <a:pt x="50164" y="142078"/>
                </a:lnTo>
                <a:lnTo>
                  <a:pt x="76374" y="107280"/>
                </a:lnTo>
                <a:lnTo>
                  <a:pt x="107088" y="76511"/>
                </a:lnTo>
                <a:lnTo>
                  <a:pt x="141825" y="50254"/>
                </a:lnTo>
                <a:lnTo>
                  <a:pt x="180103" y="28992"/>
                </a:lnTo>
                <a:lnTo>
                  <a:pt x="221441" y="13207"/>
                </a:lnTo>
                <a:lnTo>
                  <a:pt x="265355" y="3382"/>
                </a:lnTo>
                <a:lnTo>
                  <a:pt x="311365" y="0"/>
                </a:lnTo>
                <a:lnTo>
                  <a:pt x="357379" y="3382"/>
                </a:lnTo>
                <a:lnTo>
                  <a:pt x="401295" y="13207"/>
                </a:lnTo>
                <a:lnTo>
                  <a:pt x="442633" y="28992"/>
                </a:lnTo>
                <a:lnTo>
                  <a:pt x="480911" y="50254"/>
                </a:lnTo>
                <a:lnTo>
                  <a:pt x="515648" y="76511"/>
                </a:lnTo>
                <a:lnTo>
                  <a:pt x="546361" y="107280"/>
                </a:lnTo>
                <a:lnTo>
                  <a:pt x="572570" y="142078"/>
                </a:lnTo>
                <a:lnTo>
                  <a:pt x="593793" y="180423"/>
                </a:lnTo>
                <a:lnTo>
                  <a:pt x="609549" y="221832"/>
                </a:lnTo>
                <a:lnTo>
                  <a:pt x="619355" y="265823"/>
                </a:lnTo>
                <a:lnTo>
                  <a:pt x="622731" y="311912"/>
                </a:lnTo>
                <a:lnTo>
                  <a:pt x="619355" y="358000"/>
                </a:lnTo>
                <a:lnTo>
                  <a:pt x="609549" y="401991"/>
                </a:lnTo>
                <a:lnTo>
                  <a:pt x="593793" y="443400"/>
                </a:lnTo>
                <a:lnTo>
                  <a:pt x="572570" y="481745"/>
                </a:lnTo>
                <a:lnTo>
                  <a:pt x="546361" y="516543"/>
                </a:lnTo>
                <a:lnTo>
                  <a:pt x="515648" y="547312"/>
                </a:lnTo>
                <a:lnTo>
                  <a:pt x="480911" y="573569"/>
                </a:lnTo>
                <a:lnTo>
                  <a:pt x="442633" y="594831"/>
                </a:lnTo>
                <a:lnTo>
                  <a:pt x="401295" y="610616"/>
                </a:lnTo>
                <a:lnTo>
                  <a:pt x="357379" y="620441"/>
                </a:lnTo>
                <a:lnTo>
                  <a:pt x="311365" y="623824"/>
                </a:lnTo>
                <a:lnTo>
                  <a:pt x="265355" y="620441"/>
                </a:lnTo>
                <a:lnTo>
                  <a:pt x="221441" y="610616"/>
                </a:lnTo>
                <a:lnTo>
                  <a:pt x="180103" y="594831"/>
                </a:lnTo>
                <a:lnTo>
                  <a:pt x="141825" y="573569"/>
                </a:lnTo>
                <a:lnTo>
                  <a:pt x="107088" y="547312"/>
                </a:lnTo>
                <a:lnTo>
                  <a:pt x="76374" y="516543"/>
                </a:lnTo>
                <a:lnTo>
                  <a:pt x="50164" y="481745"/>
                </a:lnTo>
                <a:lnTo>
                  <a:pt x="28939" y="443400"/>
                </a:lnTo>
                <a:lnTo>
                  <a:pt x="13183" y="401991"/>
                </a:lnTo>
                <a:lnTo>
                  <a:pt x="3376" y="358000"/>
                </a:lnTo>
                <a:lnTo>
                  <a:pt x="0" y="311912"/>
                </a:lnTo>
                <a:close/>
              </a:path>
            </a:pathLst>
          </a:custGeom>
          <a:ln w="12192">
            <a:solidFill>
              <a:srgbClr val="B4DFFF"/>
            </a:solidFill>
          </a:ln>
        </p:spPr>
        <p:txBody>
          <a:bodyPr wrap="square" lIns="0" tIns="0" rIns="0" bIns="0" rtlCol="0"/>
          <a:lstStyle/>
          <a:p>
            <a:endParaRPr/>
          </a:p>
        </p:txBody>
      </p:sp>
      <p:sp>
        <p:nvSpPr>
          <p:cNvPr id="15" name="object 15"/>
          <p:cNvSpPr/>
          <p:nvPr/>
        </p:nvSpPr>
        <p:spPr>
          <a:xfrm>
            <a:off x="4031564" y="4029707"/>
            <a:ext cx="407034" cy="408305"/>
          </a:xfrm>
          <a:custGeom>
            <a:avLst/>
            <a:gdLst/>
            <a:ahLst/>
            <a:cxnLst/>
            <a:rect l="l" t="t" r="r" b="b"/>
            <a:pathLst>
              <a:path w="407035" h="408304">
                <a:moveTo>
                  <a:pt x="203365" y="0"/>
                </a:moveTo>
                <a:lnTo>
                  <a:pt x="156790" y="5394"/>
                </a:lnTo>
                <a:lnTo>
                  <a:pt x="114006" y="20755"/>
                </a:lnTo>
                <a:lnTo>
                  <a:pt x="76243" y="44848"/>
                </a:lnTo>
                <a:lnTo>
                  <a:pt x="44731" y="76442"/>
                </a:lnTo>
                <a:lnTo>
                  <a:pt x="20700" y="114301"/>
                </a:lnTo>
                <a:lnTo>
                  <a:pt x="5380" y="157194"/>
                </a:lnTo>
                <a:lnTo>
                  <a:pt x="0" y="203885"/>
                </a:lnTo>
                <a:lnTo>
                  <a:pt x="5380" y="250586"/>
                </a:lnTo>
                <a:lnTo>
                  <a:pt x="20700" y="293485"/>
                </a:lnTo>
                <a:lnTo>
                  <a:pt x="44731" y="331349"/>
                </a:lnTo>
                <a:lnTo>
                  <a:pt x="76243" y="362946"/>
                </a:lnTo>
                <a:lnTo>
                  <a:pt x="114006" y="387041"/>
                </a:lnTo>
                <a:lnTo>
                  <a:pt x="156790" y="402402"/>
                </a:lnTo>
                <a:lnTo>
                  <a:pt x="203365" y="407797"/>
                </a:lnTo>
                <a:lnTo>
                  <a:pt x="249939" y="402402"/>
                </a:lnTo>
                <a:lnTo>
                  <a:pt x="292723" y="387041"/>
                </a:lnTo>
                <a:lnTo>
                  <a:pt x="330486" y="362946"/>
                </a:lnTo>
                <a:lnTo>
                  <a:pt x="361998" y="331349"/>
                </a:lnTo>
                <a:lnTo>
                  <a:pt x="386029" y="293485"/>
                </a:lnTo>
                <a:lnTo>
                  <a:pt x="401350" y="250586"/>
                </a:lnTo>
                <a:lnTo>
                  <a:pt x="406730" y="203885"/>
                </a:lnTo>
                <a:lnTo>
                  <a:pt x="401350" y="157194"/>
                </a:lnTo>
                <a:lnTo>
                  <a:pt x="386029" y="114301"/>
                </a:lnTo>
                <a:lnTo>
                  <a:pt x="361998" y="76442"/>
                </a:lnTo>
                <a:lnTo>
                  <a:pt x="330486" y="44848"/>
                </a:lnTo>
                <a:lnTo>
                  <a:pt x="292723" y="20755"/>
                </a:lnTo>
                <a:lnTo>
                  <a:pt x="249939" y="5394"/>
                </a:lnTo>
                <a:lnTo>
                  <a:pt x="203365" y="0"/>
                </a:lnTo>
                <a:close/>
              </a:path>
            </a:pathLst>
          </a:custGeom>
          <a:solidFill>
            <a:srgbClr val="666666"/>
          </a:solidFill>
        </p:spPr>
        <p:txBody>
          <a:bodyPr wrap="square" lIns="0" tIns="0" rIns="0" bIns="0" rtlCol="0"/>
          <a:lstStyle/>
          <a:p>
            <a:endParaRPr/>
          </a:p>
        </p:txBody>
      </p:sp>
      <p:sp>
        <p:nvSpPr>
          <p:cNvPr id="16" name="object 16"/>
          <p:cNvSpPr txBox="1"/>
          <p:nvPr/>
        </p:nvSpPr>
        <p:spPr>
          <a:xfrm>
            <a:off x="1628409" y="1207622"/>
            <a:ext cx="2704465" cy="3252172"/>
          </a:xfrm>
          <a:prstGeom prst="rect">
            <a:avLst/>
          </a:prstGeom>
        </p:spPr>
        <p:txBody>
          <a:bodyPr vert="horz" wrap="square" lIns="0" tIns="12700" rIns="0" bIns="0" rtlCol="0">
            <a:spAutoFit/>
          </a:bodyPr>
          <a:lstStyle/>
          <a:p>
            <a:pPr marR="5080" algn="r">
              <a:lnSpc>
                <a:spcPct val="100000"/>
              </a:lnSpc>
              <a:spcBef>
                <a:spcPts val="100"/>
              </a:spcBef>
            </a:pPr>
            <a:r>
              <a:rPr sz="2400" spc="-5" dirty="0">
                <a:solidFill>
                  <a:srgbClr val="FFFFFF"/>
                </a:solidFill>
                <a:latin typeface="Arial"/>
                <a:cs typeface="Arial"/>
              </a:rPr>
              <a:t>1</a:t>
            </a:r>
            <a:endParaRPr sz="2400" dirty="0">
              <a:latin typeface="Arial"/>
              <a:cs typeface="Arial"/>
            </a:endParaRPr>
          </a:p>
          <a:p>
            <a:pPr>
              <a:lnSpc>
                <a:spcPct val="100000"/>
              </a:lnSpc>
            </a:pPr>
            <a:endParaRPr sz="2600" dirty="0">
              <a:latin typeface="Arial"/>
              <a:cs typeface="Arial"/>
            </a:endParaRPr>
          </a:p>
          <a:p>
            <a:pPr marR="5080" algn="r">
              <a:lnSpc>
                <a:spcPct val="100000"/>
              </a:lnSpc>
              <a:spcBef>
                <a:spcPts val="1620"/>
              </a:spcBef>
            </a:pPr>
            <a:r>
              <a:rPr sz="2400" spc="-5" dirty="0">
                <a:solidFill>
                  <a:srgbClr val="FFFFFF"/>
                </a:solidFill>
                <a:latin typeface="Arial"/>
                <a:cs typeface="Arial"/>
              </a:rPr>
              <a:t>2</a:t>
            </a:r>
            <a:endParaRPr sz="2400" dirty="0">
              <a:latin typeface="Arial"/>
              <a:cs typeface="Arial"/>
            </a:endParaRPr>
          </a:p>
          <a:p>
            <a:pPr marL="12700">
              <a:lnSpc>
                <a:spcPct val="100000"/>
              </a:lnSpc>
              <a:spcBef>
                <a:spcPts val="745"/>
              </a:spcBef>
            </a:pPr>
            <a:r>
              <a:rPr sz="2400" dirty="0">
                <a:solidFill>
                  <a:schemeClr val="accent6"/>
                </a:solidFill>
                <a:latin typeface="Arial"/>
                <a:cs typeface="Arial"/>
              </a:rPr>
              <a:t>CONTENTS</a:t>
            </a:r>
          </a:p>
          <a:p>
            <a:pPr marR="5080" algn="r">
              <a:lnSpc>
                <a:spcPct val="100000"/>
              </a:lnSpc>
              <a:spcBef>
                <a:spcPts val="1025"/>
              </a:spcBef>
            </a:pPr>
            <a:r>
              <a:rPr sz="2400" spc="-5" dirty="0">
                <a:solidFill>
                  <a:srgbClr val="FFFFFF"/>
                </a:solidFill>
                <a:latin typeface="Arial"/>
                <a:cs typeface="Arial"/>
              </a:rPr>
              <a:t>3</a:t>
            </a:r>
            <a:endParaRPr sz="2400" dirty="0">
              <a:latin typeface="Arial"/>
              <a:cs typeface="Arial"/>
            </a:endParaRPr>
          </a:p>
          <a:p>
            <a:pPr>
              <a:lnSpc>
                <a:spcPct val="100000"/>
              </a:lnSpc>
              <a:spcBef>
                <a:spcPts val="15"/>
              </a:spcBef>
            </a:pPr>
            <a:endParaRPr sz="3700" dirty="0">
              <a:latin typeface="Arial"/>
              <a:cs typeface="Arial"/>
            </a:endParaRPr>
          </a:p>
          <a:p>
            <a:pPr marR="5080" algn="r">
              <a:lnSpc>
                <a:spcPct val="100000"/>
              </a:lnSpc>
            </a:pPr>
            <a:r>
              <a:rPr sz="2400" spc="-5" dirty="0">
                <a:solidFill>
                  <a:srgbClr val="FFFFFF"/>
                </a:solidFill>
                <a:latin typeface="Arial"/>
                <a:cs typeface="Arial"/>
              </a:rPr>
              <a:t>4</a:t>
            </a:r>
            <a:endParaRPr sz="2400" dirty="0">
              <a:latin typeface="Arial"/>
              <a:cs typeface="Arial"/>
            </a:endParaRPr>
          </a:p>
        </p:txBody>
      </p:sp>
      <p:sp>
        <p:nvSpPr>
          <p:cNvPr id="2" name="TextBox 1">
            <a:extLst>
              <a:ext uri="{FF2B5EF4-FFF2-40B4-BE49-F238E27FC236}">
                <a16:creationId xmlns:a16="http://schemas.microsoft.com/office/drawing/2014/main" id="{8AD0B716-3A4D-4992-8E7E-79777F330361}"/>
              </a:ext>
            </a:extLst>
          </p:cNvPr>
          <p:cNvSpPr txBox="1"/>
          <p:nvPr/>
        </p:nvSpPr>
        <p:spPr>
          <a:xfrm>
            <a:off x="4724400" y="1105070"/>
            <a:ext cx="3133290" cy="369332"/>
          </a:xfrm>
          <a:prstGeom prst="rect">
            <a:avLst/>
          </a:prstGeom>
          <a:noFill/>
        </p:spPr>
        <p:txBody>
          <a:bodyPr wrap="square" rtlCol="0">
            <a:spAutoFit/>
          </a:bodyPr>
          <a:lstStyle/>
          <a:p>
            <a:r>
              <a:rPr lang="en-US" altLang="zh-CN" b="1" dirty="0">
                <a:solidFill>
                  <a:schemeClr val="tx1">
                    <a:lumMod val="50000"/>
                    <a:lumOff val="50000"/>
                  </a:schemeClr>
                </a:solidFill>
              </a:rPr>
              <a:t>Federated Learning - Algorithm</a:t>
            </a:r>
            <a:endParaRPr lang="en-US" b="1" dirty="0">
              <a:solidFill>
                <a:schemeClr val="tx1">
                  <a:lumMod val="50000"/>
                  <a:lumOff val="50000"/>
                </a:schemeClr>
              </a:solidFill>
            </a:endParaRPr>
          </a:p>
        </p:txBody>
      </p:sp>
      <p:sp>
        <p:nvSpPr>
          <p:cNvPr id="17" name="TextBox 16">
            <a:extLst>
              <a:ext uri="{FF2B5EF4-FFF2-40B4-BE49-F238E27FC236}">
                <a16:creationId xmlns:a16="http://schemas.microsoft.com/office/drawing/2014/main" id="{1C9E8780-8544-4F41-82A3-456F477EB303}"/>
              </a:ext>
            </a:extLst>
          </p:cNvPr>
          <p:cNvSpPr txBox="1"/>
          <p:nvPr/>
        </p:nvSpPr>
        <p:spPr>
          <a:xfrm>
            <a:off x="4723323" y="2117725"/>
            <a:ext cx="3133290" cy="369332"/>
          </a:xfrm>
          <a:prstGeom prst="rect">
            <a:avLst/>
          </a:prstGeom>
          <a:noFill/>
        </p:spPr>
        <p:txBody>
          <a:bodyPr wrap="square" rtlCol="0">
            <a:spAutoFit/>
          </a:bodyPr>
          <a:lstStyle/>
          <a:p>
            <a:r>
              <a:rPr lang="en-US" altLang="zh-CN" b="1" dirty="0">
                <a:solidFill>
                  <a:srgbClr val="006DB4"/>
                </a:solidFill>
              </a:rPr>
              <a:t>Experimental tests</a:t>
            </a:r>
            <a:endParaRPr lang="en-US" b="1" dirty="0">
              <a:solidFill>
                <a:srgbClr val="006DB4"/>
              </a:solidFill>
            </a:endParaRPr>
          </a:p>
        </p:txBody>
      </p:sp>
      <p:sp>
        <p:nvSpPr>
          <p:cNvPr id="18" name="TextBox 17">
            <a:extLst>
              <a:ext uri="{FF2B5EF4-FFF2-40B4-BE49-F238E27FC236}">
                <a16:creationId xmlns:a16="http://schemas.microsoft.com/office/drawing/2014/main" id="{8585C7A3-1E24-4115-87E8-19C751D8D245}"/>
              </a:ext>
            </a:extLst>
          </p:cNvPr>
          <p:cNvSpPr txBox="1"/>
          <p:nvPr/>
        </p:nvSpPr>
        <p:spPr>
          <a:xfrm>
            <a:off x="4744754" y="3130380"/>
            <a:ext cx="3561046" cy="369332"/>
          </a:xfrm>
          <a:prstGeom prst="rect">
            <a:avLst/>
          </a:prstGeom>
          <a:noFill/>
        </p:spPr>
        <p:txBody>
          <a:bodyPr wrap="square" rtlCol="0">
            <a:spAutoFit/>
          </a:bodyPr>
          <a:lstStyle/>
          <a:p>
            <a:r>
              <a:rPr lang="en-US" b="1" dirty="0">
                <a:solidFill>
                  <a:schemeClr val="tx1">
                    <a:lumMod val="50000"/>
                    <a:lumOff val="50000"/>
                  </a:schemeClr>
                </a:solidFill>
              </a:rPr>
              <a:t>Problems Encountered &amp; Solutions</a:t>
            </a:r>
          </a:p>
        </p:txBody>
      </p:sp>
      <p:sp>
        <p:nvSpPr>
          <p:cNvPr id="19" name="TextBox 18">
            <a:extLst>
              <a:ext uri="{FF2B5EF4-FFF2-40B4-BE49-F238E27FC236}">
                <a16:creationId xmlns:a16="http://schemas.microsoft.com/office/drawing/2014/main" id="{4E0D0A55-A926-48F3-8623-00814BE56C09}"/>
              </a:ext>
            </a:extLst>
          </p:cNvPr>
          <p:cNvSpPr txBox="1"/>
          <p:nvPr/>
        </p:nvSpPr>
        <p:spPr>
          <a:xfrm>
            <a:off x="4751898" y="4048933"/>
            <a:ext cx="3133290" cy="369332"/>
          </a:xfrm>
          <a:prstGeom prst="rect">
            <a:avLst/>
          </a:prstGeom>
          <a:noFill/>
        </p:spPr>
        <p:txBody>
          <a:bodyPr wrap="square" rtlCol="0">
            <a:spAutoFit/>
          </a:bodyPr>
          <a:lstStyle/>
          <a:p>
            <a:r>
              <a:rPr lang="en-US" b="1" dirty="0">
                <a:solidFill>
                  <a:schemeClr val="tx1">
                    <a:lumMod val="50000"/>
                    <a:lumOff val="50000"/>
                  </a:schemeClr>
                </a:solidFill>
              </a:rPr>
              <a:t>Concluding Remarks</a:t>
            </a:r>
          </a:p>
        </p:txBody>
      </p:sp>
    </p:spTree>
    <p:extLst>
      <p:ext uri="{BB962C8B-B14F-4D97-AF65-F5344CB8AC3E}">
        <p14:creationId xmlns:p14="http://schemas.microsoft.com/office/powerpoint/2010/main" val="169532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the general approaches</a:t>
            </a:r>
          </a:p>
        </p:txBody>
      </p:sp>
      <p:graphicFrame>
        <p:nvGraphicFramePr>
          <p:cNvPr id="3" name="Table 2">
            <a:extLst>
              <a:ext uri="{FF2B5EF4-FFF2-40B4-BE49-F238E27FC236}">
                <a16:creationId xmlns:a16="http://schemas.microsoft.com/office/drawing/2014/main" id="{48EB6C18-6E7C-4DB7-B58A-8242BF9C3D66}"/>
              </a:ext>
            </a:extLst>
          </p:cNvPr>
          <p:cNvGraphicFramePr>
            <a:graphicFrameLocks noGrp="1"/>
          </p:cNvGraphicFramePr>
          <p:nvPr>
            <p:extLst>
              <p:ext uri="{D42A27DB-BD31-4B8C-83A1-F6EECF244321}">
                <p14:modId xmlns:p14="http://schemas.microsoft.com/office/powerpoint/2010/main" val="3657597538"/>
              </p:ext>
            </p:extLst>
          </p:nvPr>
        </p:nvGraphicFramePr>
        <p:xfrm>
          <a:off x="557676" y="669925"/>
          <a:ext cx="8028647" cy="3657600"/>
        </p:xfrm>
        <a:graphic>
          <a:graphicData uri="http://schemas.openxmlformats.org/drawingml/2006/table">
            <a:tbl>
              <a:tblPr firstRow="1" bandRow="1">
                <a:tableStyleId>{5C22544A-7EE6-4342-B048-85BDC9FD1C3A}</a:tableStyleId>
              </a:tblPr>
              <a:tblGrid>
                <a:gridCol w="1194924">
                  <a:extLst>
                    <a:ext uri="{9D8B030D-6E8A-4147-A177-3AD203B41FA5}">
                      <a16:colId xmlns:a16="http://schemas.microsoft.com/office/drawing/2014/main" val="20000"/>
                    </a:ext>
                  </a:extLst>
                </a:gridCol>
                <a:gridCol w="2667000">
                  <a:extLst>
                    <a:ext uri="{9D8B030D-6E8A-4147-A177-3AD203B41FA5}">
                      <a16:colId xmlns:a16="http://schemas.microsoft.com/office/drawing/2014/main" val="20002"/>
                    </a:ext>
                  </a:extLst>
                </a:gridCol>
                <a:gridCol w="2743200">
                  <a:extLst>
                    <a:ext uri="{9D8B030D-6E8A-4147-A177-3AD203B41FA5}">
                      <a16:colId xmlns:a16="http://schemas.microsoft.com/office/drawing/2014/main" val="726488505"/>
                    </a:ext>
                  </a:extLst>
                </a:gridCol>
                <a:gridCol w="1423523">
                  <a:extLst>
                    <a:ext uri="{9D8B030D-6E8A-4147-A177-3AD203B41FA5}">
                      <a16:colId xmlns:a16="http://schemas.microsoft.com/office/drawing/2014/main" val="1870681351"/>
                    </a:ext>
                  </a:extLst>
                </a:gridCol>
              </a:tblGrid>
              <a:tr h="274320">
                <a:tc>
                  <a:txBody>
                    <a:bodyPr/>
                    <a:lstStyle/>
                    <a:p>
                      <a:r>
                        <a:rPr lang="en-US" sz="1200" b="1" dirty="0">
                          <a:latin typeface="+mn-lt"/>
                          <a:cs typeface="Arial" panose="020B0604020202020204" pitchFamily="34" charset="0"/>
                        </a:rPr>
                        <a:t>Experiment set</a:t>
                      </a:r>
                    </a:p>
                  </a:txBody>
                  <a:tcPr>
                    <a:solidFill>
                      <a:srgbClr val="0070C0"/>
                    </a:solidFill>
                  </a:tcPr>
                </a:tc>
                <a:tc>
                  <a:txBody>
                    <a:bodyPr/>
                    <a:lstStyle/>
                    <a:p>
                      <a:r>
                        <a:rPr lang="en-US" sz="1200" b="1" dirty="0">
                          <a:latin typeface="+mn-lt"/>
                          <a:cs typeface="Arial" panose="020B0604020202020204" pitchFamily="34" charset="0"/>
                        </a:rPr>
                        <a:t>Purpose</a:t>
                      </a:r>
                      <a:r>
                        <a:rPr lang="en-US" sz="1200" b="1" baseline="30000" dirty="0">
                          <a:solidFill>
                            <a:srgbClr val="FF0000"/>
                          </a:solidFill>
                          <a:latin typeface="+mn-lt"/>
                          <a:cs typeface="Arial" panose="020B0604020202020204" pitchFamily="34" charset="0"/>
                        </a:rPr>
                        <a:t>1</a:t>
                      </a:r>
                      <a:r>
                        <a:rPr lang="en-US" sz="1200" b="1" dirty="0">
                          <a:latin typeface="+mn-lt"/>
                          <a:cs typeface="Arial" panose="020B0604020202020204" pitchFamily="34" charset="0"/>
                        </a:rPr>
                        <a:t> and remarks</a:t>
                      </a:r>
                    </a:p>
                  </a:txBody>
                  <a:tcPr>
                    <a:solidFill>
                      <a:srgbClr val="0070C0"/>
                    </a:solidFill>
                  </a:tcPr>
                </a:tc>
                <a:tc>
                  <a:txBody>
                    <a:bodyPr/>
                    <a:lstStyle/>
                    <a:p>
                      <a:r>
                        <a:rPr lang="en-US" sz="1200" b="1" dirty="0">
                          <a:latin typeface="+mn-lt"/>
                          <a:cs typeface="Arial" panose="020B0604020202020204" pitchFamily="34" charset="0"/>
                        </a:rPr>
                        <a:t>Approach</a:t>
                      </a:r>
                    </a:p>
                  </a:txBody>
                  <a:tcPr>
                    <a:solidFill>
                      <a:srgbClr val="0070C0"/>
                    </a:solidFill>
                  </a:tcPr>
                </a:tc>
                <a:tc>
                  <a:txBody>
                    <a:bodyPr/>
                    <a:lstStyle/>
                    <a:p>
                      <a:r>
                        <a:rPr lang="en-US" sz="1200" b="1" dirty="0">
                          <a:latin typeface="+mn-lt"/>
                          <a:cs typeface="Arial" panose="020B0604020202020204" pitchFamily="34" charset="0"/>
                        </a:rPr>
                        <a:t>Dataset and model</a:t>
                      </a:r>
                    </a:p>
                  </a:txBody>
                  <a:tcPr>
                    <a:solidFill>
                      <a:srgbClr val="0070C0"/>
                    </a:solidFill>
                  </a:tcPr>
                </a:tc>
                <a:extLst>
                  <a:ext uri="{0D108BD9-81ED-4DB2-BD59-A6C34878D82A}">
                    <a16:rowId xmlns:a16="http://schemas.microsoft.com/office/drawing/2014/main" val="10000"/>
                  </a:ext>
                </a:extLst>
              </a:tr>
              <a:tr h="365760">
                <a:tc>
                  <a:txBody>
                    <a:bodyPr/>
                    <a:lstStyle/>
                    <a:p>
                      <a:pPr lvl="0" algn="l"/>
                      <a:r>
                        <a:rPr lang="en-US" sz="1200" dirty="0">
                          <a:solidFill>
                            <a:schemeClr val="dk1"/>
                          </a:solidFill>
                          <a:effectLst/>
                          <a:latin typeface="+mn-lt"/>
                          <a:ea typeface="+mn-ea"/>
                          <a:cs typeface="+mn-cs"/>
                        </a:rPr>
                        <a:t>Experiment 1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parallelism:</a:t>
                      </a:r>
                      <a:endParaRPr lang="en-US" sz="1200" i="0" dirty="0">
                        <a:solidFill>
                          <a:schemeClr val="tx1">
                            <a:lumMod val="85000"/>
                            <a:lumOff val="15000"/>
                          </a:schemeClr>
                        </a:solidFill>
                        <a:latin typeface="+mn-lt"/>
                        <a:cs typeface="Arial" panose="020B0604020202020204" pitchFamily="34" charset="0"/>
                      </a:endParaRP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1352084283"/>
                  </a:ext>
                </a:extLst>
              </a:tr>
              <a:tr h="365760">
                <a:tc>
                  <a:txBody>
                    <a:bodyPr/>
                    <a:lstStyle/>
                    <a:p>
                      <a:pPr lvl="0" algn="l"/>
                      <a:r>
                        <a:rPr lang="en-US" sz="1200" dirty="0">
                          <a:solidFill>
                            <a:schemeClr val="dk1"/>
                          </a:solidFill>
                          <a:effectLst/>
                          <a:latin typeface="+mn-lt"/>
                          <a:ea typeface="+mn-ea"/>
                          <a:cs typeface="+mn-cs"/>
                        </a:rPr>
                        <a:t>Experiment 2</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lumMod val="85000"/>
                              <a:lumOff val="15000"/>
                            </a:schemeClr>
                          </a:solidFill>
                          <a:latin typeface="+mn-lt"/>
                          <a:cs typeface="Arial" panose="020B0604020202020204" pitchFamily="34" charset="0"/>
                        </a:rPr>
                        <a:t>Test the benefit of increasing local computation: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1A use IID data</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Experiment 1B use non-IID data</a:t>
                      </a:r>
                    </a:p>
                  </a:txBody>
                  <a:tcPr anchor="ctr"/>
                </a:tc>
                <a:tc>
                  <a:txBody>
                    <a:bodyPr/>
                    <a:lstStyle/>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Fix the faction parameter C</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number of local epoch E</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Adjust the local batch size B </a:t>
                      </a:r>
                    </a:p>
                    <a:p>
                      <a:pPr marL="182880" marR="0" lvl="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cs typeface="Arial" panose="020B0604020202020204" pitchFamily="34" charset="0"/>
                        </a:rPr>
                        <a:t>Use grid search to optimize the learning rate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MNIST </a:t>
                      </a:r>
                      <a:r>
                        <a:rPr lang="en-US" altLang="zh-CN" sz="1200" dirty="0">
                          <a:solidFill>
                            <a:schemeClr val="tx1">
                              <a:lumMod val="85000"/>
                              <a:lumOff val="15000"/>
                            </a:schemeClr>
                          </a:solidFill>
                          <a:latin typeface="+mn-lt"/>
                          <a:cs typeface="Arial" panose="020B0604020202020204" pitchFamily="34" charset="0"/>
                        </a:rPr>
                        <a:t>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lumMod val="85000"/>
                              <a:lumOff val="15000"/>
                            </a:schemeClr>
                          </a:solidFill>
                          <a:latin typeface="+mn-lt"/>
                          <a:cs typeface="Arial" panose="020B0604020202020204" pitchFamily="34" charset="0"/>
                        </a:rPr>
                        <a:t>CNN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lumMod val="85000"/>
                            <a:lumOff val="15000"/>
                          </a:schemeClr>
                        </a:solidFill>
                        <a:latin typeface="+mn-lt"/>
                        <a:cs typeface="Arial" panose="020B0604020202020204" pitchFamily="34" charset="0"/>
                      </a:endParaRPr>
                    </a:p>
                  </a:txBody>
                  <a:tcPr anchor="ctr"/>
                </a:tc>
                <a:extLst>
                  <a:ext uri="{0D108BD9-81ED-4DB2-BD59-A6C34878D82A}">
                    <a16:rowId xmlns:a16="http://schemas.microsoft.com/office/drawing/2014/main" val="10004"/>
                  </a:ext>
                </a:extLst>
              </a:tr>
              <a:tr h="365760">
                <a:tc>
                  <a:txBody>
                    <a:bodyPr/>
                    <a:lstStyle/>
                    <a:p>
                      <a:pPr lvl="0" algn="l"/>
                      <a:r>
                        <a:rPr lang="en-US" sz="1200" dirty="0">
                          <a:solidFill>
                            <a:schemeClr val="dk1"/>
                          </a:solidFill>
                          <a:effectLst/>
                          <a:latin typeface="+mn-lt"/>
                          <a:ea typeface="+mn-ea"/>
                          <a:cs typeface="+mn-cs"/>
                        </a:rPr>
                        <a:t>Experiment 3</a:t>
                      </a:r>
                    </a:p>
                  </a:txBody>
                  <a:tcPr marL="114300" marR="1143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Test the performance of FL against a baseline SGD implementation</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3A tests accuracy-to-comm. rounds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Experiment 3B tests accuracy-to-minibatch convergence</a:t>
                      </a:r>
                    </a:p>
                    <a:p>
                      <a:pPr marL="182880" marR="0" indent="-18288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IID scenario for both experiments</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3A:</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lumMod val="85000"/>
                              <a:lumOff val="15000"/>
                            </a:schemeClr>
                          </a:solidFill>
                          <a:latin typeface="+mn-lt"/>
                          <a:ea typeface="+mn-ea"/>
                          <a:cs typeface="Arial" panose="020B0604020202020204" pitchFamily="34" charset="0"/>
                        </a:rPr>
                        <a:t>Fix the all the FL parameter C, B, and 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solidFill>
                            <a:schemeClr val="tx1">
                              <a:lumMod val="85000"/>
                              <a:lumOff val="15000"/>
                            </a:schemeClr>
                          </a:solidFill>
                          <a:latin typeface="+mn-lt"/>
                          <a:cs typeface="Arial" panose="020B0604020202020204" pitchFamily="34" charset="0"/>
                        </a:rPr>
                        <a:t>Experiment 3B:</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solidFill>
                            <a:schemeClr val="tx1">
                              <a:lumMod val="85000"/>
                              <a:lumOff val="15000"/>
                            </a:schemeClr>
                          </a:solidFill>
                          <a:latin typeface="+mn-lt"/>
                          <a:cs typeface="Arial" panose="020B0604020202020204" pitchFamily="34" charset="0"/>
                        </a:rPr>
                        <a:t>Fix local batch size B, compare SGD with several combinations of parameter C and E</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CIFAR10 dataset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lumOff val="15000"/>
                            </a:schemeClr>
                          </a:solidFill>
                          <a:latin typeface="+mn-lt"/>
                          <a:cs typeface="Arial" panose="020B0604020202020204" pitchFamily="34" charset="0"/>
                        </a:rPr>
                        <a:t>CNN model</a:t>
                      </a:r>
                    </a:p>
                  </a:txBody>
                  <a:tcPr anchor="ctr"/>
                </a:tc>
                <a:extLst>
                  <a:ext uri="{0D108BD9-81ED-4DB2-BD59-A6C34878D82A}">
                    <a16:rowId xmlns:a16="http://schemas.microsoft.com/office/drawing/2014/main" val="2390598185"/>
                  </a:ext>
                </a:extLst>
              </a:tr>
            </a:tbl>
          </a:graphicData>
        </a:graphic>
      </p:graphicFrame>
      <p:sp>
        <p:nvSpPr>
          <p:cNvPr id="4" name="TextBox 3">
            <a:extLst>
              <a:ext uri="{FF2B5EF4-FFF2-40B4-BE49-F238E27FC236}">
                <a16:creationId xmlns:a16="http://schemas.microsoft.com/office/drawing/2014/main" id="{D30116BC-0B08-49B3-BF74-8AD03F92D625}"/>
              </a:ext>
            </a:extLst>
          </p:cNvPr>
          <p:cNvSpPr txBox="1"/>
          <p:nvPr/>
        </p:nvSpPr>
        <p:spPr>
          <a:xfrm>
            <a:off x="557676" y="4403725"/>
            <a:ext cx="8016741"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The purpose of these test is to evaluate and compare FL algorithms by reproducing the results in the provided FL paper, rather than achieving/benchmarking highest possible SOAT test accuracy on MNIST/CIFAR10. </a:t>
            </a:r>
          </a:p>
        </p:txBody>
      </p:sp>
    </p:spTree>
    <p:extLst>
      <p:ext uri="{BB962C8B-B14F-4D97-AF65-F5344CB8AC3E}">
        <p14:creationId xmlns:p14="http://schemas.microsoft.com/office/powerpoint/2010/main" val="296290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6322-02FF-4997-A240-C3F30B90E3F7}"/>
              </a:ext>
            </a:extLst>
          </p:cNvPr>
          <p:cNvSpPr>
            <a:spLocks noGrp="1"/>
          </p:cNvSpPr>
          <p:nvPr>
            <p:ph type="title"/>
          </p:nvPr>
        </p:nvSpPr>
        <p:spPr>
          <a:xfrm>
            <a:off x="914400" y="269875"/>
            <a:ext cx="7467600" cy="276999"/>
          </a:xfrm>
        </p:spPr>
        <p:txBody>
          <a:bodyPr/>
          <a:lstStyle/>
          <a:p>
            <a:r>
              <a:rPr lang="en-US" b="1" dirty="0"/>
              <a:t>2. Experimental tests – Experiment set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0C2E9F-B67A-45BB-B273-6BB3A1DD1610}"/>
                  </a:ext>
                </a:extLst>
              </p:cNvPr>
              <p:cNvSpPr txBox="1"/>
              <p:nvPr/>
            </p:nvSpPr>
            <p:spPr>
              <a:xfrm>
                <a:off x="914400" y="597645"/>
                <a:ext cx="7543800" cy="3332002"/>
              </a:xfrm>
              <a:prstGeom prst="rect">
                <a:avLst/>
              </a:prstGeom>
              <a:noFill/>
            </p:spPr>
            <p:txBody>
              <a:bodyPr wrap="square" rtlCol="0">
                <a:spAutoFit/>
              </a:bodyPr>
              <a:lstStyle/>
              <a:p>
                <a:pPr>
                  <a:spcBef>
                    <a:spcPts val="300"/>
                  </a:spcBef>
                </a:pPr>
                <a:r>
                  <a:rPr lang="en-US" sz="1400" b="1" dirty="0">
                    <a:solidFill>
                      <a:srgbClr val="006DB4"/>
                    </a:solidFill>
                  </a:rPr>
                  <a:t>More detailed test approaches:</a:t>
                </a:r>
              </a:p>
              <a:p>
                <a:pPr marL="285750" indent="-182880">
                  <a:buFont typeface="Wingdings" panose="05000000000000000000" pitchFamily="2" charset="2"/>
                  <a:buChar char="§"/>
                </a:pPr>
                <a:r>
                  <a:rPr lang="en-US" sz="1400" dirty="0"/>
                  <a:t>MNIST: 60k training samples and 10k testing samples.</a:t>
                </a:r>
              </a:p>
              <a:p>
                <a:pPr marL="285750" indent="-182880">
                  <a:buFont typeface="Wingdings" panose="05000000000000000000" pitchFamily="2" charset="2"/>
                  <a:buChar char="§"/>
                </a:pPr>
                <a:r>
                  <a:rPr lang="en-US" sz="1400" dirty="0"/>
                  <a:t>Two sets of FL parameter combinations: </a:t>
                </a:r>
                <a14:m>
                  <m:oMath xmlns:m="http://schemas.openxmlformats.org/officeDocument/2006/math">
                    <m:r>
                      <a:rPr lang="en-US" sz="1400">
                        <a:latin typeface="Cambria Math" panose="02040503050406030204" pitchFamily="18" charset="0"/>
                      </a:rPr>
                      <m:t>{</m:t>
                    </m:r>
                    <m:r>
                      <a:rPr lang="en-US" sz="1400" i="1">
                        <a:latin typeface="Cambria Math" panose="02040503050406030204" pitchFamily="18" charset="0"/>
                      </a:rPr>
                      <m:t>𝐸</m:t>
                    </m:r>
                    <m:r>
                      <a:rPr lang="en-US" sz="1400" i="1">
                        <a:latin typeface="Cambria Math" panose="02040503050406030204" pitchFamily="18" charset="0"/>
                      </a:rPr>
                      <m:t>=5, </m:t>
                    </m:r>
                    <m:r>
                      <a:rPr lang="en-US" sz="1400" i="1">
                        <a:latin typeface="Cambria Math" panose="02040503050406030204" pitchFamily="18" charset="0"/>
                      </a:rPr>
                      <m:t>𝐵</m:t>
                    </m:r>
                    <m:r>
                      <a:rPr lang="en-US" sz="1400" i="1">
                        <a:latin typeface="Cambria Math" panose="02040503050406030204" pitchFamily="18" charset="0"/>
                      </a:rPr>
                      <m:t>=10} </m:t>
                    </m:r>
                  </m:oMath>
                </a14:m>
                <a:r>
                  <a:rPr lang="en-US" sz="1400" dirty="0"/>
                  <a:t>and </a:t>
                </a:r>
                <a14:m>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=5, </m:t>
                    </m:r>
                    <m:r>
                      <a:rPr lang="en-US" sz="1400" b="0" i="1" smtClean="0">
                        <a:latin typeface="Cambria Math" panose="02040503050406030204" pitchFamily="18" charset="0"/>
                      </a:rPr>
                      <m:t>𝐵</m:t>
                    </m:r>
                    <m:r>
                      <a:rPr lang="en-US" sz="1400" b="0" i="1" smtClean="0">
                        <a:latin typeface="Cambria Math" panose="02040503050406030204" pitchFamily="18" charset="0"/>
                      </a:rPr>
                      <m:t>=∞}</m:t>
                    </m:r>
                  </m:oMath>
                </a14:m>
                <a:r>
                  <a:rPr lang="en-US" sz="1400" dirty="0"/>
                  <a:t>.</a:t>
                </a:r>
              </a:p>
              <a:p>
                <a:pPr marL="285750" indent="-182880">
                  <a:buFont typeface="Wingdings" panose="05000000000000000000" pitchFamily="2" charset="2"/>
                  <a:buChar char="§"/>
                </a:pPr>
                <a:r>
                  <a:rPr lang="en-US" sz="1400" dirty="0"/>
                  <a:t>Above two sets of parameter combinations were both tested on </a:t>
                </a:r>
                <a:r>
                  <a:rPr lang="en-US" sz="1400" b="1" i="1" dirty="0"/>
                  <a:t>IID</a:t>
                </a:r>
                <a:r>
                  <a:rPr lang="en-US" sz="1400" dirty="0"/>
                  <a:t> and </a:t>
                </a:r>
                <a:r>
                  <a:rPr lang="en-US" sz="1400" b="1" i="1" dirty="0"/>
                  <a:t>non-IID</a:t>
                </a:r>
                <a:r>
                  <a:rPr lang="en-US" sz="1400" dirty="0"/>
                  <a:t> data.</a:t>
                </a:r>
              </a:p>
              <a:p>
                <a:pPr marL="285750" indent="-182880">
                  <a:buFont typeface="Wingdings" panose="05000000000000000000" pitchFamily="2" charset="2"/>
                  <a:buChar char="§"/>
                </a:pPr>
                <a:r>
                  <a:rPr lang="en-US" sz="1400" dirty="0"/>
                  <a:t>The fraction parameter tested was increased from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m:t>
                    </m:r>
                  </m:oMath>
                </a14:m>
                <a:r>
                  <a:rPr lang="en-US" sz="1400" dirty="0"/>
                  <a:t> to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={0.1, 0.2, 0.5}</m:t>
                    </m:r>
                  </m:oMath>
                </a14:m>
                <a:r>
                  <a:rPr lang="en-US" sz="1400" b="1" baseline="30000" dirty="0">
                    <a:solidFill>
                      <a:srgbClr val="FF0000"/>
                    </a:solidFill>
                  </a:rPr>
                  <a:t>1</a:t>
                </a:r>
                <a:r>
                  <a:rPr lang="en-US" sz="1400" dirty="0"/>
                  <a:t>, where the test run with </a:t>
                </a:r>
                <a14:m>
                  <m:oMath xmlns:m="http://schemas.openxmlformats.org/officeDocument/2006/math">
                    <m:r>
                      <a:rPr lang="en-US" sz="1400" i="1">
                        <a:latin typeface="Cambria Math" panose="02040503050406030204" pitchFamily="18" charset="0"/>
                      </a:rPr>
                      <m:t>𝐶</m:t>
                    </m:r>
                    <m:r>
                      <a:rPr lang="en-US" sz="1400" i="1">
                        <a:latin typeface="Cambria Math" panose="02040503050406030204" pitchFamily="18" charset="0"/>
                      </a:rPr>
                      <m:t>=0</m:t>
                    </m:r>
                  </m:oMath>
                </a14:m>
                <a:r>
                  <a:rPr lang="en-US" sz="1400" dirty="0"/>
                  <a:t> were used as the baseline benchmark.</a:t>
                </a:r>
              </a:p>
              <a:p>
                <a:pPr marL="285750" indent="-182880">
                  <a:buFont typeface="Wingdings" panose="05000000000000000000" pitchFamily="2" charset="2"/>
                  <a:buChar char="§"/>
                </a:pPr>
                <a:r>
                  <a:rPr lang="en-US" sz="1400" dirty="0"/>
                  <a:t>Grid search of learning rates was applied for each parameter combination of C, E, and B:</a:t>
                </a:r>
              </a:p>
              <a:p>
                <a:pPr marL="640080" lvl="1" indent="-182880">
                  <a:buFont typeface="Arial" panose="020B0604020202020204" pitchFamily="34" charset="0"/>
                  <a:buChar char="•"/>
                </a:pPr>
                <a:r>
                  <a:rPr lang="en-US" sz="1400" dirty="0"/>
                  <a:t>Trained on a small-scale representative training dataset, i.e., 20% of the training set.</a:t>
                </a:r>
              </a:p>
              <a:p>
                <a:pPr marL="640080" lvl="1" indent="-182880">
                  <a:buFont typeface="Arial" panose="020B0604020202020204" pitchFamily="34" charset="0"/>
                  <a:buChar char="•"/>
                </a:pPr>
                <a:r>
                  <a:rPr lang="en-US" sz="1400" dirty="0"/>
                  <a:t>Coarse searches with a logarithm scale of </a:t>
                </a:r>
                <a14:m>
                  <m:oMath xmlns:m="http://schemas.openxmlformats.org/officeDocument/2006/math">
                    <m:r>
                      <a:rPr lang="en-US" sz="1400" b="0" i="1" smtClean="0">
                        <a:latin typeface="Cambria Math" panose="02040503050406030204" pitchFamily="18" charset="0"/>
                      </a:rPr>
                      <m:t>10</m:t>
                    </m:r>
                  </m:oMath>
                </a14:m>
                <a:r>
                  <a:rPr lang="en-US" sz="1400" dirty="0"/>
                  <a:t> from 1e-5 to 1.0 to find the best values that produced the highest test accuracy among all candidate learning rates.</a:t>
                </a:r>
              </a:p>
              <a:p>
                <a:pPr marL="640080" lvl="1" indent="-182880">
                  <a:buFont typeface="Arial" panose="020B0604020202020204" pitchFamily="34" charset="0"/>
                  <a:buChar char="•"/>
                </a:pPr>
                <a:r>
                  <a:rPr lang="en-US" sz="1400" dirty="0"/>
                  <a:t>Followed by finer searches with a logarithm scale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1/3</m:t>
                        </m:r>
                      </m:sup>
                    </m:sSup>
                  </m:oMath>
                </a14:m>
                <a:r>
                  <a:rPr lang="en-US" sz="1400" dirty="0"/>
                  <a:t> around the two best values found in the coarse searches.</a:t>
                </a:r>
              </a:p>
              <a:p>
                <a:pPr marL="285750" indent="-182880">
                  <a:buFont typeface="Wingdings" panose="05000000000000000000" pitchFamily="2" charset="2"/>
                  <a:buChar char="§"/>
                </a:pPr>
                <a:r>
                  <a:rPr lang="en-US" sz="1400" dirty="0"/>
                  <a:t>Test runs were performed for at least </a:t>
                </a:r>
                <a:r>
                  <a:rPr lang="en-US" sz="1400" b="1" i="1" dirty="0"/>
                  <a:t>100 rounds in IID</a:t>
                </a:r>
                <a:r>
                  <a:rPr lang="en-US" sz="1400" dirty="0"/>
                  <a:t> and </a:t>
                </a:r>
                <a:r>
                  <a:rPr lang="en-US" sz="1400" b="1" i="1" dirty="0"/>
                  <a:t>200 rounds for non-IID</a:t>
                </a:r>
                <a:r>
                  <a:rPr lang="en-US" sz="1400" dirty="0"/>
                  <a:t> cases. Some runs last for 400-1,000 rounds in order to reach preset test accuracy, especially in non-IID cases.</a:t>
                </a:r>
              </a:p>
              <a:p>
                <a:pPr marL="285750" indent="-182880">
                  <a:buFont typeface="Wingdings" panose="05000000000000000000" pitchFamily="2" charset="2"/>
                  <a:buChar char="§"/>
                </a:pPr>
                <a:r>
                  <a:rPr lang="en-US" sz="1400" dirty="0"/>
                  <a:t>Log and compare the number of rounds to reach 98% in test accuracy.</a:t>
                </a:r>
              </a:p>
            </p:txBody>
          </p:sp>
        </mc:Choice>
        <mc:Fallback xmlns="">
          <p:sp>
            <p:nvSpPr>
              <p:cNvPr id="4" name="TextBox 3">
                <a:extLst>
                  <a:ext uri="{FF2B5EF4-FFF2-40B4-BE49-F238E27FC236}">
                    <a16:creationId xmlns:a16="http://schemas.microsoft.com/office/drawing/2014/main" id="{480C2E9F-B67A-45BB-B273-6BB3A1DD1610}"/>
                  </a:ext>
                </a:extLst>
              </p:cNvPr>
              <p:cNvSpPr txBox="1">
                <a:spLocks noRot="1" noChangeAspect="1" noMove="1" noResize="1" noEditPoints="1" noAdjustHandles="1" noChangeArrowheads="1" noChangeShapeType="1" noTextEdit="1"/>
              </p:cNvSpPr>
              <p:nvPr/>
            </p:nvSpPr>
            <p:spPr>
              <a:xfrm>
                <a:off x="914400" y="597645"/>
                <a:ext cx="7543800" cy="3332002"/>
              </a:xfrm>
              <a:prstGeom prst="rect">
                <a:avLst/>
              </a:prstGeom>
              <a:blipFill>
                <a:blip r:embed="rId2"/>
                <a:stretch>
                  <a:fillRect l="-242" t="-366" b="-1097"/>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D968CBD1-6910-4B12-919C-BC013E52A78B}"/>
              </a:ext>
            </a:extLst>
          </p:cNvPr>
          <p:cNvSpPr txBox="1"/>
          <p:nvPr/>
        </p:nvSpPr>
        <p:spPr>
          <a:xfrm>
            <a:off x="990600" y="3953728"/>
            <a:ext cx="7391400"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200" b="1" dirty="0">
                <a:solidFill>
                  <a:srgbClr val="006DB4"/>
                </a:solidFill>
              </a:rPr>
              <a:t>Remark</a:t>
            </a:r>
          </a:p>
          <a:p>
            <a:pPr marL="182880" indent="-182880">
              <a:buClr>
                <a:srgbClr val="FF0000"/>
              </a:buClr>
              <a:buFont typeface="+mj-lt"/>
              <a:buAutoNum type="arabicPeriod"/>
            </a:pPr>
            <a:r>
              <a:rPr lang="en-US" sz="1200" dirty="0">
                <a:solidFill>
                  <a:srgbClr val="006DB4"/>
                </a:solidFill>
              </a:rPr>
              <a:t>Unlike the FL paper, client fraction C=1.0 was skipped due to limited timeline and limited computing power. However, using C={0.0, 0.1, 0.2, 0.5} was sufficient to reproduce the fundamental observations and the core conclusions drawn in the paper.</a:t>
            </a:r>
          </a:p>
        </p:txBody>
      </p:sp>
    </p:spTree>
    <p:extLst>
      <p:ext uri="{BB962C8B-B14F-4D97-AF65-F5344CB8AC3E}">
        <p14:creationId xmlns:p14="http://schemas.microsoft.com/office/powerpoint/2010/main" val="413533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986</TotalTime>
  <Words>3448</Words>
  <Application>Microsoft Office PowerPoint</Application>
  <PresentationFormat>Custom</PresentationFormat>
  <Paragraphs>496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Wingdings</vt:lpstr>
      <vt:lpstr>Office Theme</vt:lpstr>
      <vt:lpstr>PowerPoint Presentation</vt:lpstr>
      <vt:lpstr>Summary of works – an outlook of completion</vt:lpstr>
      <vt:lpstr>Summary of works – detailed list down</vt:lpstr>
      <vt:lpstr>PowerPoint Presentation</vt:lpstr>
      <vt:lpstr>1. Federated learning – problem statement</vt:lpstr>
      <vt:lpstr>1. Federated learning – the algorithm</vt:lpstr>
      <vt:lpstr>PowerPoint Presentation</vt:lpstr>
      <vt:lpstr>2. Experimental tests – the general approaches</vt:lpstr>
      <vt:lpstr>2. Experimental tests – Experiment set 1</vt:lpstr>
      <vt:lpstr>2. Experimental tests – Experiment set 1</vt:lpstr>
      <vt:lpstr>2. Experimental tests – Experiment 1A, increasing parallelism (IID)</vt:lpstr>
      <vt:lpstr>2. Experimental tests – Experiment 1B, increasing parallelism (non-IID)</vt:lpstr>
      <vt:lpstr>2. Experimental tests – Experiment set 2</vt:lpstr>
      <vt:lpstr>2. Experimental tests – Experiment 2A, increasing local computation (IID)</vt:lpstr>
      <vt:lpstr>2. Experimental tests – Experiment 2B, increasing local computation (non-IID)</vt:lpstr>
      <vt:lpstr>2. Experimental tests – Experiment set 3</vt:lpstr>
      <vt:lpstr>2. Experimental tests – Experiment set 3</vt:lpstr>
      <vt:lpstr>2. Experimental tests – Experiment 3A, accuracy-to-rounds convergence</vt:lpstr>
      <vt:lpstr>2. Experimental tests – Experiment 3A, accuracy-to-rounds convergence</vt:lpstr>
      <vt:lpstr>2. Experimental tests – Experiment 3B, accuracy-to-minibatch convergence</vt:lpstr>
      <vt:lpstr>PowerPoint Presentation</vt:lpstr>
      <vt:lpstr>3. Problems encountered &amp; solutions</vt:lpstr>
      <vt:lpstr>PowerPoint Presentation</vt:lpstr>
      <vt:lpstr>4. 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48V Battery System Solution</dc:title>
  <cp:lastModifiedBy>Yuan Wang</cp:lastModifiedBy>
  <cp:revision>167</cp:revision>
  <dcterms:created xsi:type="dcterms:W3CDTF">2020-03-26T06:18:06Z</dcterms:created>
  <dcterms:modified xsi:type="dcterms:W3CDTF">2021-05-07T02:44:02Z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2020-03-26T00:00:00Z</vt:filetime>
  </property>
  <property fmtid="{D5CDD505-2E9C-101B-9397-08002B2CF9AE}" pid="3" name="Creator">
    <vt:lpwstr>Adobe Illustrator CC 23.0 (Windows)</vt:lpwstr>
  </property>
  <property fmtid="{D5CDD505-2E9C-101B-9397-08002B2CF9AE}" pid="4" name="LastSaved">
    <vt:filetime>2020-03-26T00:00:00Z</vt:filetime>
  </property>
</Properties>
</file>