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61" r:id="rId2"/>
    <p:sldId id="618" r:id="rId3"/>
    <p:sldId id="259" r:id="rId4"/>
    <p:sldId id="621" r:id="rId5"/>
    <p:sldId id="471" r:id="rId6"/>
    <p:sldId id="586" r:id="rId7"/>
    <p:sldId id="587" r:id="rId8"/>
    <p:sldId id="588" r:id="rId9"/>
    <p:sldId id="590" r:id="rId10"/>
    <p:sldId id="594" r:id="rId11"/>
    <p:sldId id="595" r:id="rId12"/>
    <p:sldId id="606" r:id="rId13"/>
    <p:sldId id="607" r:id="rId14"/>
    <p:sldId id="608" r:id="rId15"/>
    <p:sldId id="610" r:id="rId16"/>
    <p:sldId id="613" r:id="rId17"/>
    <p:sldId id="452" r:id="rId18"/>
    <p:sldId id="614" r:id="rId19"/>
    <p:sldId id="615" r:id="rId20"/>
    <p:sldId id="616" r:id="rId21"/>
    <p:sldId id="562" r:id="rId22"/>
    <p:sldId id="542" r:id="rId23"/>
    <p:sldId id="543" r:id="rId24"/>
    <p:sldId id="584" r:id="rId25"/>
    <p:sldId id="544" r:id="rId26"/>
    <p:sldId id="545" r:id="rId27"/>
    <p:sldId id="564" r:id="rId28"/>
    <p:sldId id="546" r:id="rId29"/>
    <p:sldId id="549" r:id="rId30"/>
    <p:sldId id="567" r:id="rId31"/>
    <p:sldId id="550" r:id="rId32"/>
    <p:sldId id="623" r:id="rId33"/>
    <p:sldId id="627" r:id="rId34"/>
    <p:sldId id="628" r:id="rId35"/>
    <p:sldId id="629" r:id="rId36"/>
    <p:sldId id="624" r:id="rId37"/>
    <p:sldId id="630" r:id="rId38"/>
    <p:sldId id="631" r:id="rId39"/>
    <p:sldId id="625" r:id="rId40"/>
    <p:sldId id="632" r:id="rId41"/>
    <p:sldId id="633" r:id="rId42"/>
    <p:sldId id="634" r:id="rId43"/>
    <p:sldId id="635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27" autoAdjust="0"/>
  </p:normalViewPr>
  <p:slideViewPr>
    <p:cSldViewPr>
      <p:cViewPr varScale="1">
        <p:scale>
          <a:sx n="72" d="100"/>
          <a:sy n="72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36FA3-E361-4E26-82B4-FE018E72C6D7}" type="datetimeFigureOut">
              <a:rPr lang="en-CA" smtClean="0"/>
              <a:pPr/>
              <a:t>2023-09-19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83E7-482C-49E5-B5B8-4286B82B515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06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2DCD-D5CF-4152-8874-9F6A0CE537DB}" type="datetimeFigureOut">
              <a:rPr lang="en-CA" smtClean="0"/>
              <a:pPr/>
              <a:t>2023-09-19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5925-E773-475D-BE0C-AE80C011627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3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69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00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10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01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30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239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REVIEW 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33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001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2EAF-99F3-4A95-85E4-B512A4C8BE76}" type="datetime1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Picture 2" descr="http://donorreport.conestogacommunity.ca/_images/Conestoga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472" y="147079"/>
            <a:ext cx="4648200" cy="1390651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FCF5-B995-4870-84A6-D8EDF5A9ED52}" type="datetime1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7FD1-A8AB-4A82-BE98-B1BE9DDB3B24}" type="datetime1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19E67"/>
              </a:buClr>
              <a:defRPr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461C-30A3-4EF9-8781-6AB843BD12E2}" type="datetime1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r>
              <a:rPr lang="en-CA" dirty="0"/>
              <a:t> of 59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533" y="17526"/>
            <a:ext cx="1219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1008-2D17-4492-89AA-2F0CDD37C35B}" type="datetime1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9D65-615A-456D-AE15-EC608A139DED}" type="datetime1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88A7-DD66-4674-B51C-5ECDF2E18481}" type="datetime1">
              <a:rPr lang="en-CA" smtClean="0"/>
              <a:t>2023-09-19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4BE-3FC0-4FE1-8E4D-5D0BAE20BBB8}" type="datetime1">
              <a:rPr lang="en-CA" smtClean="0"/>
              <a:t>2023-09-19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881E-DEFE-4C80-8F10-3D0F726A5CCB}" type="datetime1">
              <a:rPr lang="en-CA" smtClean="0"/>
              <a:t>2023-09-19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1B31-EEA2-4862-83AB-B2DCF0B4E6B4}" type="datetime1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886F633F-B30F-4D5E-9DB4-E5F997106DC2}" type="datetime1">
              <a:rPr lang="en-CA" smtClean="0"/>
              <a:t>2023-09-19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709EF67-797E-4E90-B756-D2F3EFEE9013}" type="datetime1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 baseline="0">
          <a:solidFill>
            <a:srgbClr val="C19E67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19E67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visualstudio.testtools.unittesting.assert?view=visualstudiosdk-201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673" y="3355848"/>
            <a:ext cx="10808415" cy="1673352"/>
          </a:xfrm>
        </p:spPr>
        <p:txBody>
          <a:bodyPr/>
          <a:lstStyle/>
          <a:p>
            <a:r>
              <a:rPr lang="en-CA" dirty="0"/>
              <a:t>Lesson 02</a:t>
            </a:r>
            <a:br>
              <a:rPr lang="en-CA" dirty="0"/>
            </a:br>
            <a:r>
              <a:rPr lang="en-CA" dirty="0"/>
              <a:t>Unit &amp; Integration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CSCN72010</a:t>
            </a:r>
            <a:br>
              <a:rPr lang="en-CA" dirty="0"/>
            </a:br>
            <a:r>
              <a:rPr lang="en-CA" dirty="0"/>
              <a:t>Software Quality I: Testing Tools and Methodologies</a:t>
            </a:r>
          </a:p>
          <a:p>
            <a:r>
              <a:rPr lang="en-CA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412507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Unit Testing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Units can invoke other units (methods can invoke other methods) </a:t>
            </a:r>
          </a:p>
          <a:p>
            <a:r>
              <a:rPr lang="en-US" dirty="0"/>
              <a:t>The emulation of the units in turn called by the UUT are called stubs</a:t>
            </a:r>
          </a:p>
          <a:p>
            <a:pPr lvl="1"/>
            <a:r>
              <a:rPr lang="en-US" dirty="0"/>
              <a:t> Stubs are dummy programs</a:t>
            </a:r>
          </a:p>
          <a:p>
            <a:endParaRPr lang="en-US" dirty="0"/>
          </a:p>
          <a:p>
            <a:r>
              <a:rPr lang="en-US" dirty="0"/>
              <a:t> The test driver and the stubs are together called </a:t>
            </a:r>
            <a:r>
              <a:rPr lang="en-US" u="sng" dirty="0"/>
              <a:t>scaffolding</a:t>
            </a:r>
          </a:p>
          <a:p>
            <a:endParaRPr lang="en-US" dirty="0"/>
          </a:p>
          <a:p>
            <a:r>
              <a:rPr lang="en-US" dirty="0"/>
              <a:t>The low-level design document provides guidance for selection of input test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8D53D-B015-4BD6-990A-E5A514F7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10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90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Unit Testing (continued 2)</a:t>
            </a:r>
          </a:p>
        </p:txBody>
      </p:sp>
      <p:pic>
        <p:nvPicPr>
          <p:cNvPr id="4" name="Picture 3" title="Dynamic unit testing diagram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71" y="1582340"/>
            <a:ext cx="7198658" cy="467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8E2A-BDD7-4517-969C-973C84C8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11</a:t>
            </a:fld>
            <a:r>
              <a:rPr lang="en-CA"/>
              <a:t> of 59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7D805-EBED-D267-489D-42F9C69EFA12}"/>
              </a:ext>
            </a:extLst>
          </p:cNvPr>
          <p:cNvSpPr txBox="1"/>
          <p:nvPr/>
        </p:nvSpPr>
        <p:spPr>
          <a:xfrm>
            <a:off x="119336" y="1582340"/>
            <a:ext cx="280831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Test Driver</a:t>
            </a:r>
          </a:p>
          <a:p>
            <a:endParaRPr lang="en-US" dirty="0"/>
          </a:p>
          <a:p>
            <a:r>
              <a:rPr lang="en-US" dirty="0"/>
              <a:t>Program that invokes the unit under test (UUT)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Passes input parameters to the UUT and compares the result returned by the UUT to the expected outcome</a:t>
            </a:r>
          </a:p>
          <a:p>
            <a:endParaRPr lang="en-US" dirty="0"/>
          </a:p>
          <a:p>
            <a:r>
              <a:rPr lang="en-US" dirty="0"/>
              <a:t>Results: Pass/Fail (based on the comparison of the actual and expected results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D5A34-9A14-AAA8-6300-DF6B1F1F6EC3}"/>
              </a:ext>
            </a:extLst>
          </p:cNvPr>
          <p:cNvSpPr txBox="1"/>
          <p:nvPr/>
        </p:nvSpPr>
        <p:spPr>
          <a:xfrm>
            <a:off x="9965912" y="1582340"/>
            <a:ext cx="210675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Stubs </a:t>
            </a:r>
          </a:p>
          <a:p>
            <a:endParaRPr lang="en-US" dirty="0"/>
          </a:p>
          <a:p>
            <a:r>
              <a:rPr lang="en-US" dirty="0"/>
              <a:t>Units can invoke other units (and so on…) </a:t>
            </a:r>
          </a:p>
          <a:p>
            <a:endParaRPr lang="en-US" dirty="0"/>
          </a:p>
          <a:p>
            <a:r>
              <a:rPr lang="en-US" dirty="0"/>
              <a:t>Stubs are dummy programs to emulate the units invoked by the UUT</a:t>
            </a:r>
          </a:p>
          <a:p>
            <a:endParaRPr lang="en-US" dirty="0"/>
          </a:p>
          <a:p>
            <a:r>
              <a:rPr lang="en-US" dirty="0"/>
              <a:t>They return predetermined values/messages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1457E-6873-4458-960D-7D237090516D}"/>
              </a:ext>
            </a:extLst>
          </p:cNvPr>
          <p:cNvSpPr txBox="1"/>
          <p:nvPr/>
        </p:nvSpPr>
        <p:spPr>
          <a:xfrm>
            <a:off x="4007768" y="6476999"/>
            <a:ext cx="5832648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TEST DRIVER + STUBS = SCAFFOLDING </a:t>
            </a:r>
            <a:endParaRPr lang="en-C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Unit Testing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064C-2A41-4DD7-916C-0633BD5E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33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Microsoft Unit Testing Framework for C#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Commonly called </a:t>
            </a:r>
            <a:r>
              <a:rPr lang="en-CA" dirty="0" err="1"/>
              <a:t>MSTest</a:t>
            </a:r>
            <a:endParaRPr lang="en-CA" dirty="0"/>
          </a:p>
          <a:p>
            <a:endParaRPr lang="en-CA" dirty="0"/>
          </a:p>
          <a:p>
            <a:r>
              <a:rPr lang="en-CA" dirty="0"/>
              <a:t>Many testing frameworks available</a:t>
            </a:r>
          </a:p>
          <a:p>
            <a:pPr lvl="1"/>
            <a:r>
              <a:rPr lang="en-CA" dirty="0"/>
              <a:t>JUnit is for Java applications, </a:t>
            </a:r>
            <a:r>
              <a:rPr lang="en-CA" dirty="0" err="1"/>
              <a:t>NUnit</a:t>
            </a:r>
            <a:r>
              <a:rPr lang="en-CA" dirty="0"/>
              <a:t> is for C#</a:t>
            </a:r>
          </a:p>
          <a:p>
            <a:endParaRPr lang="en-CA" dirty="0"/>
          </a:p>
          <a:p>
            <a:r>
              <a:rPr lang="en-CA" dirty="0" err="1"/>
              <a:t>MSTest</a:t>
            </a:r>
            <a:r>
              <a:rPr lang="en-CA" dirty="0"/>
              <a:t>, </a:t>
            </a:r>
            <a:r>
              <a:rPr lang="en-CA" dirty="0" err="1"/>
              <a:t>NUnit</a:t>
            </a:r>
            <a:r>
              <a:rPr lang="en-CA" dirty="0"/>
              <a:t> and JUnit are dynamic testing tools</a:t>
            </a:r>
          </a:p>
          <a:p>
            <a:pPr lvl="1"/>
            <a:r>
              <a:rPr lang="en-CA" dirty="0"/>
              <a:t>Require the execution of the program </a:t>
            </a:r>
          </a:p>
          <a:p>
            <a:pPr lvl="1"/>
            <a:r>
              <a:rPr lang="en-CA" dirty="0"/>
              <a:t>Can be used for integration testing, regression testing, and system testing as well </a:t>
            </a:r>
            <a:r>
              <a:rPr lang="en-CA" dirty="0">
                <a:highlight>
                  <a:srgbClr val="FFFF00"/>
                </a:highlight>
              </a:rPr>
              <a:t>by acting as a test driver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0C39-B325-410D-A44E-8F21549E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13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04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MSTest</a:t>
            </a:r>
            <a:r>
              <a:rPr lang="en-CA" dirty="0"/>
              <a:t>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.cs file has a class and method defined when you created it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CA" dirty="0"/>
              <a:t> attributes</a:t>
            </a:r>
          </a:p>
          <a:p>
            <a:pPr lvl="2"/>
            <a:r>
              <a:rPr lang="en-CA" dirty="0"/>
              <a:t>These make the methods discoverable from the Test Explorer Window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always returns void</a:t>
            </a:r>
          </a:p>
          <a:p>
            <a:pPr lvl="1"/>
            <a:r>
              <a:rPr lang="en-US" dirty="0"/>
              <a:t>To produce a test result, we must include an assert using 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class contains many other methods for comparing expected versus actual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7C5C-076E-415B-86F1-BD50B6F3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14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8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MSTest</a:t>
            </a:r>
            <a:r>
              <a:rPr lang="en-CA" dirty="0"/>
              <a:t> Assertion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Link to page with Assert Class methods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Examples (not exhaustive):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AreNotEqual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8CC9-12F3-4AAB-B86C-184E6FFA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15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78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Test Project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/>
          </a:bodyPr>
          <a:lstStyle/>
          <a:p>
            <a:r>
              <a:rPr lang="en-US" dirty="0"/>
              <a:t>Project containing your tests should be named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ProjectThatYouAreTesting.Tests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This is a </a:t>
            </a:r>
            <a:r>
              <a:rPr lang="en-US" dirty="0">
                <a:highlight>
                  <a:srgbClr val="FFFF00"/>
                </a:highlight>
              </a:rPr>
              <a:t>common naming standard </a:t>
            </a:r>
            <a:r>
              <a:rPr lang="en-US" dirty="0"/>
              <a:t>that we will use in this course</a:t>
            </a:r>
          </a:p>
          <a:p>
            <a:pPr lvl="1"/>
            <a:r>
              <a:rPr lang="en-US" dirty="0"/>
              <a:t>Companies can have their own naming standard</a:t>
            </a:r>
          </a:p>
          <a:p>
            <a:pPr lvl="1"/>
            <a:r>
              <a:rPr lang="en-US" dirty="0"/>
              <a:t>It is important to be consistent and clear</a:t>
            </a:r>
          </a:p>
          <a:p>
            <a:endParaRPr lang="en-US" dirty="0"/>
          </a:p>
          <a:p>
            <a:r>
              <a:rPr lang="en-US" dirty="0"/>
              <a:t>Give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TestClass</a:t>
            </a:r>
            <a:r>
              <a:rPr lang="en-US" dirty="0"/>
              <a:t> a name that groups that tests within it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A3725-F357-4778-B921-CDEF1534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16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0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/>
              <a:t>Test Project (continued)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/>
          </a:bodyPr>
          <a:lstStyle/>
          <a:p>
            <a:r>
              <a:rPr lang="en-US" dirty="0"/>
              <a:t>SUT</a:t>
            </a:r>
          </a:p>
          <a:p>
            <a:pPr lvl="1"/>
            <a:r>
              <a:rPr lang="en-US" dirty="0"/>
              <a:t>System Under Test</a:t>
            </a:r>
          </a:p>
        </p:txBody>
      </p:sp>
      <p:pic>
        <p:nvPicPr>
          <p:cNvPr id="5" name="Picture 4" title="System under test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674451"/>
            <a:ext cx="4664888" cy="490649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FDA2-0978-4A2F-B356-783DB4CB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17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6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Names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/>
          </a:bodyPr>
          <a:lstStyle/>
          <a:p>
            <a:r>
              <a:rPr lang="en-CA" dirty="0"/>
              <a:t>Use explanatory names for your test methods, to make it easier to identify which tests are failing. For example:</a:t>
            </a:r>
          </a:p>
          <a:p>
            <a:pPr marL="118872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Add_3_4_Return7()</a:t>
            </a:r>
          </a:p>
          <a:p>
            <a:pPr marL="118872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1337F-35AE-497F-838A-04F65412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18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85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Arrange, Act , Assert (AAA)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"Arrange-Act-Assert"</a:t>
            </a:r>
          </a:p>
          <a:p>
            <a:pPr lvl="1"/>
            <a:r>
              <a:rPr lang="en-CA" dirty="0"/>
              <a:t>A pattern for arranging and formatting code in Unit Test methods</a:t>
            </a:r>
          </a:p>
          <a:p>
            <a:endParaRPr lang="en-CA" dirty="0"/>
          </a:p>
          <a:p>
            <a:r>
              <a:rPr lang="en-CA" dirty="0"/>
              <a:t>Each method should group these functional sections, separated by blank lines:</a:t>
            </a:r>
          </a:p>
          <a:p>
            <a:endParaRPr lang="en-CA" dirty="0"/>
          </a:p>
          <a:p>
            <a:r>
              <a:rPr lang="en-CA" b="1" dirty="0"/>
              <a:t>Arrange</a:t>
            </a:r>
            <a:r>
              <a:rPr lang="en-CA" dirty="0"/>
              <a:t> all necessary preconditions and inputs.</a:t>
            </a:r>
          </a:p>
          <a:p>
            <a:r>
              <a:rPr lang="en-CA" b="1" dirty="0"/>
              <a:t>Act</a:t>
            </a:r>
            <a:r>
              <a:rPr lang="en-CA" dirty="0"/>
              <a:t> on the object or method under test.</a:t>
            </a:r>
          </a:p>
          <a:p>
            <a:r>
              <a:rPr lang="en-CA" b="1" dirty="0"/>
              <a:t>Assert </a:t>
            </a:r>
            <a:r>
              <a:rPr lang="en-CA" dirty="0"/>
              <a:t>that the expected results have occurred.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0218-11F8-46EF-92BD-5D7D9405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19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Software Quality</a:t>
            </a:r>
          </a:p>
          <a:p>
            <a:endParaRPr lang="en-US" dirty="0"/>
          </a:p>
          <a:p>
            <a:r>
              <a:rPr lang="en-US" dirty="0"/>
              <a:t>Unit Testing</a:t>
            </a:r>
          </a:p>
          <a:p>
            <a:endParaRPr lang="en-US" dirty="0"/>
          </a:p>
          <a:p>
            <a:r>
              <a:rPr lang="en-US" dirty="0"/>
              <a:t>Integration Testing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6D65-08BA-4E6F-AF8F-A4B29165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Arrange, Act , Assert (AAA) (continued)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Add_3_4_Return7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//Arrange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//Act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result =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//Assert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(7, 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4CB9F-A97C-4296-82A0-B016E91E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20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29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BE95-3909-4925-B2C1-F1B909A1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66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Unit tests test small program units or modules of a software system</a:t>
            </a:r>
          </a:p>
          <a:p>
            <a:pPr lvl="1"/>
            <a:r>
              <a:rPr lang="en-US" dirty="0"/>
              <a:t>Often individual classes or small components such as methods</a:t>
            </a:r>
          </a:p>
          <a:p>
            <a:endParaRPr lang="en-US" dirty="0"/>
          </a:p>
          <a:p>
            <a:r>
              <a:rPr lang="en-US" dirty="0"/>
              <a:t>Unit tests are:</a:t>
            </a:r>
          </a:p>
          <a:p>
            <a:pPr lvl="1"/>
            <a:r>
              <a:rPr lang="en-US" dirty="0"/>
              <a:t>Fully automated</a:t>
            </a:r>
          </a:p>
          <a:p>
            <a:pPr lvl="1"/>
            <a:r>
              <a:rPr lang="en-US" dirty="0"/>
              <a:t>Easy to develop using a framework such as </a:t>
            </a:r>
            <a:r>
              <a:rPr lang="en-US" dirty="0" err="1"/>
              <a:t>MSTest</a:t>
            </a:r>
            <a:endParaRPr lang="en-US" dirty="0"/>
          </a:p>
          <a:p>
            <a:pPr lvl="1"/>
            <a:r>
              <a:rPr lang="en-US" dirty="0"/>
              <a:t>Execute quickly</a:t>
            </a:r>
          </a:p>
          <a:p>
            <a:pPr lvl="1"/>
            <a:r>
              <a:rPr lang="en-US" dirty="0"/>
              <a:t>Provide good test coverage</a:t>
            </a:r>
          </a:p>
          <a:p>
            <a:endParaRPr lang="en-US" dirty="0"/>
          </a:p>
          <a:p>
            <a:r>
              <a:rPr lang="en-US" dirty="0"/>
              <a:t>However,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CDF8-0B4E-4728-AF2D-DD573C1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22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538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Alone Are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classes and their methods may be implemented correctly</a:t>
            </a:r>
          </a:p>
          <a:p>
            <a:pPr lvl="1"/>
            <a:r>
              <a:rPr lang="en-US" dirty="0"/>
              <a:t>They are well-tested individually</a:t>
            </a:r>
          </a:p>
          <a:p>
            <a:endParaRPr lang="en-US" dirty="0"/>
          </a:p>
          <a:p>
            <a:r>
              <a:rPr lang="en-US" dirty="0"/>
              <a:t>However, that doesn't mean your system's components – made of many classes – </a:t>
            </a:r>
            <a:r>
              <a:rPr lang="en-US" dirty="0">
                <a:highlight>
                  <a:srgbClr val="FFFF00"/>
                </a:highlight>
              </a:rPr>
              <a:t>are built to work together properly</a:t>
            </a:r>
          </a:p>
          <a:p>
            <a:endParaRPr lang="en-US" dirty="0"/>
          </a:p>
          <a:p>
            <a:r>
              <a:rPr lang="en-US" dirty="0"/>
              <a:t>We need to test modules working </a:t>
            </a:r>
            <a:r>
              <a:rPr lang="en-US" u="sng" dirty="0"/>
              <a:t>in combination</a:t>
            </a:r>
          </a:p>
          <a:p>
            <a:endParaRPr lang="en-US" dirty="0"/>
          </a:p>
          <a:p>
            <a:r>
              <a:rPr lang="en-US" dirty="0"/>
              <a:t>Termed </a:t>
            </a:r>
            <a:r>
              <a:rPr lang="en-US" b="1" dirty="0"/>
              <a:t>Integration 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E1A6-CA9C-4FA7-9DB8-07370956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23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8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 Level – Integration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en-US" dirty="0"/>
              <a:t>Unit Testing</a:t>
            </a:r>
          </a:p>
          <a:p>
            <a:pPr lvl="1"/>
            <a:r>
              <a:rPr lang="en-CA" altLang="en-US" dirty="0"/>
              <a:t>Individual program units, such as</a:t>
            </a:r>
            <a:br>
              <a:rPr lang="en-CA" altLang="en-US" dirty="0"/>
            </a:br>
            <a:r>
              <a:rPr lang="en-CA" altLang="en-US" dirty="0"/>
              <a:t>procedures, functions, methods in</a:t>
            </a:r>
            <a:br>
              <a:rPr lang="en-CA" altLang="en-US" dirty="0"/>
            </a:br>
            <a:r>
              <a:rPr lang="en-CA" altLang="en-US" dirty="0"/>
              <a:t>isolation</a:t>
            </a:r>
          </a:p>
          <a:p>
            <a:endParaRPr lang="en-CA" altLang="en-US" dirty="0"/>
          </a:p>
          <a:p>
            <a:r>
              <a:rPr lang="en-CA" altLang="en-US" dirty="0"/>
              <a:t>Integration Testing</a:t>
            </a:r>
          </a:p>
          <a:p>
            <a:pPr lvl="1"/>
            <a:r>
              <a:rPr lang="en-CA" altLang="en-US" dirty="0"/>
              <a:t>Modules are assembled to construct</a:t>
            </a:r>
            <a:br>
              <a:rPr lang="en-CA" altLang="en-US" dirty="0"/>
            </a:br>
            <a:r>
              <a:rPr lang="en-CA" altLang="en-US" dirty="0"/>
              <a:t>a larger subsystem and tested</a:t>
            </a:r>
          </a:p>
        </p:txBody>
      </p:sp>
      <p:pic>
        <p:nvPicPr>
          <p:cNvPr id="9" name="Picture 7" title="Testing V model 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0918" y="1812408"/>
            <a:ext cx="4565650" cy="3640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3894" y="5595440"/>
            <a:ext cx="46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Development and testing phases in the V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99E0-B4B5-48C9-B056-4977386B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24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101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In Software Engineering, coupling refers to the degree of inter-relationship or dependency between modules.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Highly coupled program units usually have more errors</a:t>
            </a:r>
          </a:p>
          <a:p>
            <a:pPr lvl="1"/>
            <a:r>
              <a:rPr lang="en-CA" dirty="0"/>
              <a:t>Looser coupling minimizes unit interdependence and thereby minimizes software risk</a:t>
            </a:r>
          </a:p>
          <a:p>
            <a:pPr lvl="1"/>
            <a:endParaRPr lang="en-CA" dirty="0"/>
          </a:p>
          <a:p>
            <a:r>
              <a:rPr lang="en-CA" dirty="0"/>
              <a:t>One can minimize coupling by:</a:t>
            </a:r>
          </a:p>
          <a:p>
            <a:pPr lvl="1"/>
            <a:r>
              <a:rPr lang="en-CA" dirty="0"/>
              <a:t>Minimize the number of parameters passed between units</a:t>
            </a:r>
          </a:p>
          <a:p>
            <a:pPr lvl="1"/>
            <a:r>
              <a:rPr lang="en-CA" dirty="0"/>
              <a:t>Avoid passing undesirable data</a:t>
            </a:r>
          </a:p>
          <a:p>
            <a:pPr lvl="1"/>
            <a:r>
              <a:rPr lang="en-CA" dirty="0"/>
              <a:t>Avoid passing complex data structures </a:t>
            </a:r>
          </a:p>
          <a:p>
            <a:pPr lvl="1"/>
            <a:r>
              <a:rPr lang="en-CA" dirty="0"/>
              <a:t>Avoid the use of global variables</a:t>
            </a:r>
          </a:p>
          <a:p>
            <a:pPr lvl="1"/>
            <a:r>
              <a:rPr lang="en-CA" dirty="0"/>
              <a:t>Make sure each module performs a specific task </a:t>
            </a:r>
          </a:p>
          <a:p>
            <a:pPr lvl="2"/>
            <a:r>
              <a:rPr lang="en-CA" dirty="0"/>
              <a:t>If it performs more than one specific task, create another module/s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1C97-3D40-442A-95AE-5CBA5AA4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25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31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a working system from the pieces is not a straightforward task because of numerous </a:t>
            </a:r>
            <a:r>
              <a:rPr lang="en-US" b="1" dirty="0"/>
              <a:t>interface errors</a:t>
            </a:r>
          </a:p>
          <a:p>
            <a:endParaRPr lang="en-US" dirty="0"/>
          </a:p>
          <a:p>
            <a:r>
              <a:rPr lang="en-US" dirty="0"/>
              <a:t>The objective of system integration testing (SIT) is to build a "working" version of the system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Putting modules together in an incremental manner</a:t>
            </a:r>
          </a:p>
          <a:p>
            <a:pPr lvl="1"/>
            <a:r>
              <a:rPr lang="en-US" dirty="0"/>
              <a:t>Ensuring that the additional modules work as expected </a:t>
            </a:r>
            <a:r>
              <a:rPr lang="en-US" u="sng" dirty="0"/>
              <a:t>without</a:t>
            </a:r>
            <a:r>
              <a:rPr lang="en-US" dirty="0"/>
              <a:t> disturbing the functionalities of the modules already put together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F9E7-BA16-401F-B9F6-A62DA7A2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26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672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Complete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Integration testing is said to be complete when</a:t>
            </a:r>
          </a:p>
          <a:p>
            <a:pPr lvl="1"/>
            <a:r>
              <a:rPr lang="en-US" dirty="0"/>
              <a:t>The system is fully integrated together (to create a working system)</a:t>
            </a:r>
          </a:p>
          <a:p>
            <a:pPr lvl="1"/>
            <a:r>
              <a:rPr lang="en-US" dirty="0"/>
              <a:t>All the test cases have been executed</a:t>
            </a:r>
          </a:p>
          <a:p>
            <a:pPr lvl="1"/>
            <a:r>
              <a:rPr lang="en-US" dirty="0"/>
              <a:t>All the severe and moderated defects found have been fixed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62F2-00FF-4DE6-A806-EF32AF2E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27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19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Defects are detected </a:t>
            </a:r>
            <a:r>
              <a:rPr lang="en-US" dirty="0">
                <a:highlight>
                  <a:srgbClr val="FFFF00"/>
                </a:highlight>
              </a:rPr>
              <a:t>early</a:t>
            </a:r>
          </a:p>
          <a:p>
            <a:endParaRPr lang="en-US" dirty="0"/>
          </a:p>
          <a:p>
            <a:r>
              <a:rPr lang="en-US" dirty="0"/>
              <a:t>It is easier to fix defects detected earlier</a:t>
            </a:r>
          </a:p>
          <a:p>
            <a:endParaRPr lang="en-US" dirty="0"/>
          </a:p>
          <a:p>
            <a:r>
              <a:rPr lang="en-US" dirty="0"/>
              <a:t>We get earlier feedback on the health and acceptability of the individual modules and on the overall system</a:t>
            </a:r>
          </a:p>
          <a:p>
            <a:endParaRPr lang="en-US" dirty="0"/>
          </a:p>
          <a:p>
            <a:r>
              <a:rPr lang="en-US" dirty="0"/>
              <a:t>The scheduling of defect fixes can be flexible – it can overlap with development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DA4C-61B8-4748-85B3-02F6CC21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28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5067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Granularity of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integration testing is performed at different levels of granularity</a:t>
            </a:r>
          </a:p>
          <a:p>
            <a:endParaRPr lang="en-US" dirty="0"/>
          </a:p>
          <a:p>
            <a:r>
              <a:rPr lang="en-US" b="1" dirty="0"/>
              <a:t>Intra-system testing</a:t>
            </a:r>
          </a:p>
          <a:p>
            <a:pPr lvl="1"/>
            <a:r>
              <a:rPr lang="en-US" dirty="0"/>
              <a:t>This form of testing constitutes low-level integration testing with the objective of combining the modules together to build a cohesive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7784-FC6A-4AFB-931A-F96911C3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29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68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Poor Software Quality</a:t>
            </a:r>
          </a:p>
        </p:txBody>
      </p:sp>
      <p:pic>
        <p:nvPicPr>
          <p:cNvPr id="5" name="Content Placeholder 4" descr="Software Quality Diagram using a tree swing analogy">
            <a:extLst>
              <a:ext uri="{FF2B5EF4-FFF2-40B4-BE49-F238E27FC236}">
                <a16:creationId xmlns:a16="http://schemas.microsoft.com/office/drawing/2014/main" id="{F631EDDB-1DD1-4C11-A1D9-C833B576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14" y="1517866"/>
            <a:ext cx="6709572" cy="503217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636F6F-E165-422A-8D9B-C15237F2CD1B}"/>
              </a:ext>
            </a:extLst>
          </p:cNvPr>
          <p:cNvSpPr/>
          <p:nvPr/>
        </p:nvSpPr>
        <p:spPr>
          <a:xfrm>
            <a:off x="9257300" y="6429493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Author unknown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4FFEC-8C01-4865-B1AC-33A954F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043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Granularity of Integration Testing</a:t>
            </a:r>
            <a:br>
              <a:rPr lang="en-CA" dirty="0"/>
            </a:br>
            <a:r>
              <a:rPr lang="en-CA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Inter-system testing</a:t>
            </a:r>
          </a:p>
          <a:p>
            <a:pPr lvl="1"/>
            <a:r>
              <a:rPr lang="en-US" dirty="0"/>
              <a:t>It is a high-level testing phase which requires interfacing </a:t>
            </a:r>
            <a:r>
              <a:rPr lang="en-US" dirty="0">
                <a:highlight>
                  <a:srgbClr val="FFFF00"/>
                </a:highlight>
              </a:rPr>
              <a:t>independently tested systems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b="1" dirty="0"/>
              <a:t>Pairwise testing</a:t>
            </a:r>
          </a:p>
          <a:p>
            <a:pPr lvl="1"/>
            <a:r>
              <a:rPr lang="en-US" dirty="0"/>
              <a:t>In pairwise integration, only two interconnected systems in an overall system are tested at a time</a:t>
            </a:r>
          </a:p>
          <a:p>
            <a:pPr lvl="1"/>
            <a:r>
              <a:rPr lang="en-US" dirty="0"/>
              <a:t>The purpose of pairwise testing is to ensure that two systems under consideration can function together, assuming that the other systems within the overall environment behave as expected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B3F3-D06C-424E-85E4-639EF1C8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30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2834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Common Approaches to</a:t>
            </a:r>
            <a:br>
              <a:rPr lang="en-CA" dirty="0"/>
            </a:br>
            <a:r>
              <a:rPr lang="en-CA" dirty="0"/>
              <a:t>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approaches to perform system integration testing</a:t>
            </a:r>
          </a:p>
          <a:p>
            <a:pPr lvl="1"/>
            <a:r>
              <a:rPr lang="en-US" dirty="0"/>
              <a:t>Top-down</a:t>
            </a:r>
          </a:p>
          <a:p>
            <a:pPr lvl="1"/>
            <a:r>
              <a:rPr lang="en-US" dirty="0"/>
              <a:t>Bottom-up</a:t>
            </a:r>
          </a:p>
          <a:p>
            <a:pPr lvl="1"/>
            <a:r>
              <a:rPr lang="en-US" dirty="0"/>
              <a:t>Sandwich</a:t>
            </a:r>
          </a:p>
          <a:p>
            <a:pPr lvl="1"/>
            <a:r>
              <a:rPr lang="en-US" dirty="0"/>
              <a:t>Big-bang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A653-3E88-4B75-8DD9-7B8CBCA1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31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517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4E8B-D60D-58A4-E9F1-E1CE2C8B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Testing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D65E-FB86-FC98-16E9-05E26B2B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206480" cy="4625609"/>
          </a:xfrm>
        </p:spPr>
        <p:txBody>
          <a:bodyPr/>
          <a:lstStyle/>
          <a:p>
            <a:r>
              <a:rPr lang="en-US" dirty="0"/>
              <a:t>Follows the structural flow of applications</a:t>
            </a:r>
          </a:p>
          <a:p>
            <a:r>
              <a:rPr lang="en-US" dirty="0"/>
              <a:t>Unavailable or undeveloped modules are substituted by stubs</a:t>
            </a:r>
          </a:p>
          <a:p>
            <a:r>
              <a:rPr lang="en-US" dirty="0"/>
              <a:t>Testing is done starting with the topmost module in the hierarchy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E136-D00A-A1B3-1C78-9E822B1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32</a:t>
            </a:fld>
            <a:r>
              <a:rPr lang="en-CA"/>
              <a:t> of 59</a:t>
            </a:r>
            <a:endParaRPr lang="en-CA" dirty="0"/>
          </a:p>
        </p:txBody>
      </p:sp>
      <p:pic>
        <p:nvPicPr>
          <p:cNvPr id="3074" name="Picture 2" descr="Top Down Approach">
            <a:extLst>
              <a:ext uri="{FF2B5EF4-FFF2-40B4-BE49-F238E27FC236}">
                <a16:creationId xmlns:a16="http://schemas.microsoft.com/office/drawing/2014/main" id="{8AB0FA93-3B1A-759D-E5D9-96DA60BA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8" y="2060848"/>
            <a:ext cx="505539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81FF1-9697-1BDD-32E0-071D013E8301}"/>
              </a:ext>
            </a:extLst>
          </p:cNvPr>
          <p:cNvSpPr txBox="1"/>
          <p:nvPr/>
        </p:nvSpPr>
        <p:spPr>
          <a:xfrm>
            <a:off x="4067653" y="6292333"/>
            <a:ext cx="613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https://www.softwaretestinghelp.com/</a:t>
            </a:r>
          </a:p>
        </p:txBody>
      </p:sp>
    </p:spTree>
    <p:extLst>
      <p:ext uri="{BB962C8B-B14F-4D97-AF65-F5344CB8AC3E}">
        <p14:creationId xmlns:p14="http://schemas.microsoft.com/office/powerpoint/2010/main" val="2359992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4E8B-D60D-58A4-E9F1-E1CE2C8B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Testing- Breadth First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D65E-FB86-FC98-16E9-05E26B2B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20648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Case1: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Module L and Module O will be integrated and tested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Case2: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Module L, O and P will be integrated and tested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Case3: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Module L, O, P and R will be integrated and tested.</a:t>
            </a:r>
          </a:p>
          <a:p>
            <a:r>
              <a:rPr lang="en-CA" dirty="0"/>
              <a:t>This is an example of </a:t>
            </a:r>
            <a:r>
              <a:rPr lang="en-CA" u="sng" dirty="0"/>
              <a:t>Breadth-First</a:t>
            </a:r>
            <a:r>
              <a:rPr lang="en-CA" dirty="0"/>
              <a:t> top-down integration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E136-D00A-A1B3-1C78-9E822B1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33</a:t>
            </a:fld>
            <a:r>
              <a:rPr lang="en-CA"/>
              <a:t> of 59</a:t>
            </a:r>
            <a:endParaRPr lang="en-CA" dirty="0"/>
          </a:p>
        </p:txBody>
      </p:sp>
      <p:pic>
        <p:nvPicPr>
          <p:cNvPr id="3074" name="Picture 2" descr="Top Down Approach">
            <a:extLst>
              <a:ext uri="{FF2B5EF4-FFF2-40B4-BE49-F238E27FC236}">
                <a16:creationId xmlns:a16="http://schemas.microsoft.com/office/drawing/2014/main" id="{8AB0FA93-3B1A-759D-E5D9-96DA60BA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8" y="2060848"/>
            <a:ext cx="505539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16754-C986-9417-5E09-5C982BF58AA1}"/>
              </a:ext>
            </a:extLst>
          </p:cNvPr>
          <p:cNvSpPr txBox="1"/>
          <p:nvPr/>
        </p:nvSpPr>
        <p:spPr>
          <a:xfrm>
            <a:off x="4758623" y="6292333"/>
            <a:ext cx="61379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https://www.softwaretestinghelp.com/</a:t>
            </a:r>
          </a:p>
        </p:txBody>
      </p:sp>
    </p:spTree>
    <p:extLst>
      <p:ext uri="{BB962C8B-B14F-4D97-AF65-F5344CB8AC3E}">
        <p14:creationId xmlns:p14="http://schemas.microsoft.com/office/powerpoint/2010/main" val="797493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4E8B-D60D-58A4-E9F1-E1CE2C8B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Testing- Depth First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D65E-FB86-FC98-16E9-05E26B2B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20648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Case1: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Module L and Module O will be integrated and tested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Case2: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Module L, O and OS will be integrated and tested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Case3: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Module L, O, OS,P will be integrated and tested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Case4: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Module L, O, OS, P, CP will be integrated and tested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E136-D00A-A1B3-1C78-9E822B1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34</a:t>
            </a:fld>
            <a:r>
              <a:rPr lang="en-CA"/>
              <a:t> of 59</a:t>
            </a:r>
            <a:endParaRPr lang="en-CA" dirty="0"/>
          </a:p>
        </p:txBody>
      </p:sp>
      <p:pic>
        <p:nvPicPr>
          <p:cNvPr id="3074" name="Picture 2" descr="Top Down Approach">
            <a:extLst>
              <a:ext uri="{FF2B5EF4-FFF2-40B4-BE49-F238E27FC236}">
                <a16:creationId xmlns:a16="http://schemas.microsoft.com/office/drawing/2014/main" id="{8AB0FA93-3B1A-759D-E5D9-96DA60BA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8" y="2060848"/>
            <a:ext cx="505539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B3DC6-8982-DED4-20C7-501E813DF3A1}"/>
              </a:ext>
            </a:extLst>
          </p:cNvPr>
          <p:cNvSpPr txBox="1"/>
          <p:nvPr/>
        </p:nvSpPr>
        <p:spPr>
          <a:xfrm>
            <a:off x="4439816" y="6353888"/>
            <a:ext cx="61379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https://www.softwaretestinghelp.com/</a:t>
            </a:r>
          </a:p>
        </p:txBody>
      </p:sp>
    </p:spTree>
    <p:extLst>
      <p:ext uri="{BB962C8B-B14F-4D97-AF65-F5344CB8AC3E}">
        <p14:creationId xmlns:p14="http://schemas.microsoft.com/office/powerpoint/2010/main" val="53283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B22D-3B7F-2743-160A-7E8BE475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Testing (Merits and Demerits)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F666-BDA4-7EB8-9E9E-2DEBFD7F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Merits of Top-down Methodology</a:t>
            </a:r>
            <a:endParaRPr lang="en-US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Early exposure to architecture defects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It outlines the working of an application as a whole in early stages and helps in early disclosure of 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00"/>
                </a:highlight>
                <a:latin typeface="Work Sans" pitchFamily="2" charset="0"/>
              </a:rPr>
              <a:t>design defects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The main control points are tested early</a:t>
            </a:r>
          </a:p>
          <a:p>
            <a:pPr algn="l"/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Demerits of Top-down Methodology</a:t>
            </a:r>
            <a:endParaRPr lang="en-US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Significant modules are tested late in the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It can be quite challenging to write test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The stub is not a perfect implementation of the related Module. It just simulates the data flow between the two modules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38D0-5A66-9704-083E-09786073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35</a:t>
            </a:fld>
            <a:r>
              <a:rPr lang="en-CA"/>
              <a:t> of 59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408B0-96F4-A0C2-61B7-82E4BB852089}"/>
              </a:ext>
            </a:extLst>
          </p:cNvPr>
          <p:cNvSpPr txBox="1"/>
          <p:nvPr/>
        </p:nvSpPr>
        <p:spPr>
          <a:xfrm>
            <a:off x="4758623" y="6292333"/>
            <a:ext cx="61379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https://www.softwaretestinghelp.com/</a:t>
            </a:r>
          </a:p>
        </p:txBody>
      </p:sp>
    </p:spTree>
    <p:extLst>
      <p:ext uri="{BB962C8B-B14F-4D97-AF65-F5344CB8AC3E}">
        <p14:creationId xmlns:p14="http://schemas.microsoft.com/office/powerpoint/2010/main" val="2987869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9CD3-51D2-1372-BF43-47260D5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Testing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447F-A83D-134C-9E9A-5E55AEE3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7286600" cy="4625609"/>
          </a:xfrm>
        </p:spPr>
        <p:txBody>
          <a:bodyPr/>
          <a:lstStyle/>
          <a:p>
            <a:r>
              <a:rPr lang="en-US" dirty="0">
                <a:solidFill>
                  <a:srgbClr val="3A3A3A"/>
                </a:solidFill>
                <a:latin typeface="Work Sans" pitchFamily="2" charset="0"/>
              </a:rPr>
              <a:t>M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odules at bottom layer are integrated and tested first and then sequentially other modules are integrated as we move up.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Unavailable or undeveloped modules are replaced by drivers.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5328-2390-0310-B914-89FB021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36</a:t>
            </a:fld>
            <a:r>
              <a:rPr lang="en-CA"/>
              <a:t> of 59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0F0D21-866B-2173-1182-87BA30DBF88B}"/>
              </a:ext>
            </a:extLst>
          </p:cNvPr>
          <p:cNvSpPr/>
          <p:nvPr/>
        </p:nvSpPr>
        <p:spPr>
          <a:xfrm>
            <a:off x="9423936" y="1777964"/>
            <a:ext cx="828092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7D32CC-F27E-94B2-8B8B-F7386E399B3C}"/>
              </a:ext>
            </a:extLst>
          </p:cNvPr>
          <p:cNvSpPr/>
          <p:nvPr/>
        </p:nvSpPr>
        <p:spPr>
          <a:xfrm>
            <a:off x="8595845" y="2864250"/>
            <a:ext cx="828091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719C4A-9366-4D50-7C0D-36955805A3CC}"/>
              </a:ext>
            </a:extLst>
          </p:cNvPr>
          <p:cNvSpPr/>
          <p:nvPr/>
        </p:nvSpPr>
        <p:spPr>
          <a:xfrm>
            <a:off x="10281778" y="2777376"/>
            <a:ext cx="828090" cy="8331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DAA066-A131-987A-6C81-7DD7BFB7C4CF}"/>
              </a:ext>
            </a:extLst>
          </p:cNvPr>
          <p:cNvSpPr/>
          <p:nvPr/>
        </p:nvSpPr>
        <p:spPr>
          <a:xfrm>
            <a:off x="8377538" y="4170754"/>
            <a:ext cx="778801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B6760-FEE6-4F69-2D43-D8E17FB197B9}"/>
              </a:ext>
            </a:extLst>
          </p:cNvPr>
          <p:cNvSpPr/>
          <p:nvPr/>
        </p:nvSpPr>
        <p:spPr>
          <a:xfrm>
            <a:off x="7991890" y="5229200"/>
            <a:ext cx="775047" cy="72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5D0D15-83B2-EB10-5AD8-571D07547D5E}"/>
              </a:ext>
            </a:extLst>
          </p:cNvPr>
          <p:cNvSpPr/>
          <p:nvPr/>
        </p:nvSpPr>
        <p:spPr>
          <a:xfrm>
            <a:off x="9156340" y="5203034"/>
            <a:ext cx="828092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085526-BA12-A8ED-D447-B0BE0D7F1E53}"/>
              </a:ext>
            </a:extLst>
          </p:cNvPr>
          <p:cNvCxnSpPr>
            <a:stCxn id="5" idx="3"/>
          </p:cNvCxnSpPr>
          <p:nvPr/>
        </p:nvCxnSpPr>
        <p:spPr>
          <a:xfrm flipH="1">
            <a:off x="8976320" y="2414925"/>
            <a:ext cx="568887" cy="72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400478-3CCD-9F7D-9561-9B8F6743B9F4}"/>
              </a:ext>
            </a:extLst>
          </p:cNvPr>
          <p:cNvCxnSpPr>
            <a:stCxn id="5" idx="5"/>
          </p:cNvCxnSpPr>
          <p:nvPr/>
        </p:nvCxnSpPr>
        <p:spPr>
          <a:xfrm>
            <a:off x="10130757" y="2414925"/>
            <a:ext cx="357731" cy="36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884374-C8AA-6D6F-6D5A-0426CDEFDC37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766939" y="3610496"/>
            <a:ext cx="242952" cy="56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BF817D-046A-F060-9982-FE0E9D6616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379414" y="4917000"/>
            <a:ext cx="181534" cy="31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5DCF9D-3896-35C1-6F87-DE60452B7A27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9042286" y="4807715"/>
            <a:ext cx="528100" cy="39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74576-8D4C-C351-E72E-FA68B5F6537A}"/>
              </a:ext>
            </a:extLst>
          </p:cNvPr>
          <p:cNvSpPr txBox="1"/>
          <p:nvPr/>
        </p:nvSpPr>
        <p:spPr>
          <a:xfrm>
            <a:off x="3992847" y="6424113"/>
            <a:ext cx="61379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https://www.softwaretestinghelp.com/</a:t>
            </a:r>
          </a:p>
        </p:txBody>
      </p:sp>
    </p:spTree>
    <p:extLst>
      <p:ext uri="{BB962C8B-B14F-4D97-AF65-F5344CB8AC3E}">
        <p14:creationId xmlns:p14="http://schemas.microsoft.com/office/powerpoint/2010/main" val="724359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9CD3-51D2-1372-BF43-47260D5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Testing   (Test Cases)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447F-A83D-134C-9E9A-5E55AEE3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7286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Case1: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Unit testing of M1 and M2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Case2: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Integration and testing of Modules D4,M1 and M2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Case3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: Integration and testing of Modules D2,D4,M1 and M2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Case4: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Unit testing of D3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Case5: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Integration and testing of Modules D1,D3,D2,D4,M1, M2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5328-2390-0310-B914-89FB021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37</a:t>
            </a:fld>
            <a:r>
              <a:rPr lang="en-CA"/>
              <a:t> of 59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0F0D21-866B-2173-1182-87BA30DBF88B}"/>
              </a:ext>
            </a:extLst>
          </p:cNvPr>
          <p:cNvSpPr/>
          <p:nvPr/>
        </p:nvSpPr>
        <p:spPr>
          <a:xfrm>
            <a:off x="9423936" y="1777964"/>
            <a:ext cx="828092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7D32CC-F27E-94B2-8B8B-F7386E399B3C}"/>
              </a:ext>
            </a:extLst>
          </p:cNvPr>
          <p:cNvSpPr/>
          <p:nvPr/>
        </p:nvSpPr>
        <p:spPr>
          <a:xfrm>
            <a:off x="8595845" y="2864250"/>
            <a:ext cx="828091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719C4A-9366-4D50-7C0D-36955805A3CC}"/>
              </a:ext>
            </a:extLst>
          </p:cNvPr>
          <p:cNvSpPr/>
          <p:nvPr/>
        </p:nvSpPr>
        <p:spPr>
          <a:xfrm>
            <a:off x="10281778" y="2777376"/>
            <a:ext cx="828090" cy="8331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DAA066-A131-987A-6C81-7DD7BFB7C4CF}"/>
              </a:ext>
            </a:extLst>
          </p:cNvPr>
          <p:cNvSpPr/>
          <p:nvPr/>
        </p:nvSpPr>
        <p:spPr>
          <a:xfrm>
            <a:off x="8377538" y="4170754"/>
            <a:ext cx="778801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DB6760-FEE6-4F69-2D43-D8E17FB197B9}"/>
              </a:ext>
            </a:extLst>
          </p:cNvPr>
          <p:cNvSpPr/>
          <p:nvPr/>
        </p:nvSpPr>
        <p:spPr>
          <a:xfrm>
            <a:off x="7991890" y="5229200"/>
            <a:ext cx="775047" cy="720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5D0D15-83B2-EB10-5AD8-571D07547D5E}"/>
              </a:ext>
            </a:extLst>
          </p:cNvPr>
          <p:cNvSpPr/>
          <p:nvPr/>
        </p:nvSpPr>
        <p:spPr>
          <a:xfrm>
            <a:off x="9156340" y="5203034"/>
            <a:ext cx="828092" cy="746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085526-BA12-A8ED-D447-B0BE0D7F1E53}"/>
              </a:ext>
            </a:extLst>
          </p:cNvPr>
          <p:cNvCxnSpPr>
            <a:stCxn id="5" idx="3"/>
          </p:cNvCxnSpPr>
          <p:nvPr/>
        </p:nvCxnSpPr>
        <p:spPr>
          <a:xfrm flipH="1">
            <a:off x="8976320" y="2414925"/>
            <a:ext cx="568887" cy="72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400478-3CCD-9F7D-9561-9B8F6743B9F4}"/>
              </a:ext>
            </a:extLst>
          </p:cNvPr>
          <p:cNvCxnSpPr>
            <a:stCxn id="5" idx="5"/>
          </p:cNvCxnSpPr>
          <p:nvPr/>
        </p:nvCxnSpPr>
        <p:spPr>
          <a:xfrm>
            <a:off x="10130757" y="2414925"/>
            <a:ext cx="357731" cy="36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884374-C8AA-6D6F-6D5A-0426CDEFDC37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766939" y="3610496"/>
            <a:ext cx="242952" cy="56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BF817D-046A-F060-9982-FE0E9D6616D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379414" y="4917000"/>
            <a:ext cx="181534" cy="31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5DCF9D-3896-35C1-6F87-DE60452B7A27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9042286" y="4807715"/>
            <a:ext cx="528100" cy="39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2CFAA0-9670-4406-5562-47EC9C9DB2E7}"/>
              </a:ext>
            </a:extLst>
          </p:cNvPr>
          <p:cNvSpPr txBox="1"/>
          <p:nvPr/>
        </p:nvSpPr>
        <p:spPr>
          <a:xfrm>
            <a:off x="4023814" y="6514619"/>
            <a:ext cx="61379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https://www.softwaretestinghelp.com/</a:t>
            </a:r>
          </a:p>
        </p:txBody>
      </p:sp>
    </p:spTree>
    <p:extLst>
      <p:ext uri="{BB962C8B-B14F-4D97-AF65-F5344CB8AC3E}">
        <p14:creationId xmlns:p14="http://schemas.microsoft.com/office/powerpoint/2010/main" val="3632378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DA96-CD88-827F-40E8-CE77AF20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Testing (Merits and Demerits)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8976-F472-05B3-26B9-6526B63C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The Merits of Bottom-up 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It’s 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easier to create test conditions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in the bottom-up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A"/>
                </a:solidFill>
                <a:latin typeface="Work Sans" pitchFamily="2" charset="0"/>
              </a:rPr>
              <a:t>Leads to 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esting of critical modules or functionality at an early stage. This helps in 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00"/>
                </a:highlight>
                <a:latin typeface="Work Sans" pitchFamily="2" charset="0"/>
              </a:rPr>
              <a:t>early discovery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of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00"/>
                </a:highlight>
                <a:latin typeface="Work Sans" pitchFamily="2" charset="0"/>
              </a:rPr>
              <a:t>Interface defects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are detected at an early stage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Demerits of Bottom-Up 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Drivers are more difficult to write than stubs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Design defects are caught in the later stage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CE7DC-DD60-02C5-7052-77D9D62A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38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996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1930-64CA-A440-A7BD-FB16006B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Testing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AA28-6E6E-B301-66F4-697893C1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3"/>
            <a:ext cx="5486400" cy="4701806"/>
          </a:xfrm>
        </p:spPr>
        <p:txBody>
          <a:bodyPr/>
          <a:lstStyle/>
          <a:p>
            <a:r>
              <a:rPr lang="en-US" dirty="0">
                <a:solidFill>
                  <a:srgbClr val="3A3A3A"/>
                </a:solidFill>
                <a:latin typeface="Work Sans" pitchFamily="2" charset="0"/>
              </a:rPr>
              <a:t>Combination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 of top-down and bottom-up methodology. </a:t>
            </a:r>
          </a:p>
          <a:p>
            <a:r>
              <a:rPr lang="en-US" dirty="0">
                <a:solidFill>
                  <a:srgbClr val="3A3A3A"/>
                </a:solidFill>
                <a:latin typeface="Work Sans" pitchFamily="2" charset="0"/>
              </a:rPr>
              <a:t>Also known as Hybrid Testing</a:t>
            </a:r>
            <a:endParaRPr lang="en-US" b="0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Stubs and drivers are used for incomplete or undeveloped modules.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8E8FC-AFDC-72E9-1E41-A2A08E6C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39</a:t>
            </a:fld>
            <a:r>
              <a:rPr lang="en-CA"/>
              <a:t> of 59</a:t>
            </a:r>
            <a:endParaRPr lang="en-CA" dirty="0"/>
          </a:p>
        </p:txBody>
      </p:sp>
      <p:pic>
        <p:nvPicPr>
          <p:cNvPr id="4098" name="Picture 2" descr="Sandwich Testing Example">
            <a:extLst>
              <a:ext uri="{FF2B5EF4-FFF2-40B4-BE49-F238E27FC236}">
                <a16:creationId xmlns:a16="http://schemas.microsoft.com/office/drawing/2014/main" id="{C6CA9E80-1260-30B1-05A5-552C895D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264014"/>
            <a:ext cx="4960566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A2C97-C5EA-1555-5715-8346DCDE764B}"/>
              </a:ext>
            </a:extLst>
          </p:cNvPr>
          <p:cNvSpPr txBox="1"/>
          <p:nvPr/>
        </p:nvSpPr>
        <p:spPr>
          <a:xfrm>
            <a:off x="5015880" y="6438617"/>
            <a:ext cx="61379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https://www.softwaretestinghelp.com/</a:t>
            </a:r>
          </a:p>
        </p:txBody>
      </p:sp>
    </p:spTree>
    <p:extLst>
      <p:ext uri="{BB962C8B-B14F-4D97-AF65-F5344CB8AC3E}">
        <p14:creationId xmlns:p14="http://schemas.microsoft.com/office/powerpoint/2010/main" val="35454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Poor Software Quality…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breakdown in requirements and design </a:t>
            </a:r>
          </a:p>
          <a:p>
            <a:pPr lvl="1"/>
            <a:r>
              <a:rPr lang="en-US" dirty="0"/>
              <a:t>Causes? </a:t>
            </a:r>
          </a:p>
          <a:p>
            <a:pPr lvl="1"/>
            <a:r>
              <a:rPr lang="en-US" dirty="0"/>
              <a:t>Solutions?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E7E1-EF21-46B3-BD83-A6B771A0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4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987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1930-64CA-A440-A7BD-FB16006B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Testing  (Test Cases)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AA28-6E6E-B301-66F4-697893C1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3"/>
            <a:ext cx="5486400" cy="470180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b="1" i="0" dirty="0">
              <a:solidFill>
                <a:srgbClr val="3A3A3A"/>
              </a:solidFill>
              <a:effectLst/>
              <a:latin typeface="Work Sans" pitchFamily="2" charset="0"/>
            </a:endParaRP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Case1: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</a:t>
            </a:r>
            <a:r>
              <a:rPr lang="en-US" b="0" i="0" dirty="0">
                <a:solidFill>
                  <a:srgbClr val="0070C0"/>
                </a:solidFill>
                <a:effectLst/>
                <a:latin typeface="Work Sans" pitchFamily="2" charset="0"/>
              </a:rPr>
              <a:t>Test A,G,H,I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Case2: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</a:t>
            </a:r>
            <a:r>
              <a:rPr lang="en-US" b="0" i="0" dirty="0">
                <a:solidFill>
                  <a:srgbClr val="00B050"/>
                </a:solidFill>
                <a:effectLst/>
                <a:latin typeface="Work Sans" pitchFamily="2" charset="0"/>
              </a:rPr>
              <a:t>Test G, X, and Y</a:t>
            </a:r>
            <a:br>
              <a:rPr lang="en-US" dirty="0"/>
            </a:b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Case3: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</a:t>
            </a:r>
            <a:r>
              <a:rPr lang="en-US" b="0" i="0" dirty="0">
                <a:solidFill>
                  <a:srgbClr val="00B050"/>
                </a:solidFill>
                <a:effectLst/>
                <a:latin typeface="Work Sans" pitchFamily="2" charset="0"/>
              </a:rPr>
              <a:t>Test H, Z</a:t>
            </a:r>
            <a:endParaRPr lang="en-US" dirty="0">
              <a:solidFill>
                <a:srgbClr val="00B050"/>
              </a:solidFill>
              <a:latin typeface="Work Sans" pitchFamily="2" charset="0"/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3A3A3A"/>
                </a:solidFill>
                <a:latin typeface="Work Sans" pitchFamily="2" charset="0"/>
              </a:rPr>
              <a:t>   Test Case 4: </a:t>
            </a:r>
            <a:r>
              <a:rPr lang="en-US" dirty="0">
                <a:solidFill>
                  <a:srgbClr val="00B050"/>
                </a:solidFill>
                <a:latin typeface="Work Sans" pitchFamily="2" charset="0"/>
              </a:rPr>
              <a:t>Test I,A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 pitchFamily="2" charset="0"/>
              </a:rPr>
              <a:t>Test Case5: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 </a:t>
            </a:r>
            <a:r>
              <a:rPr lang="en-US" b="0" i="0" dirty="0">
                <a:solidFill>
                  <a:srgbClr val="0070C0"/>
                </a:solidFill>
                <a:effectLst/>
                <a:latin typeface="Work Sans" pitchFamily="2" charset="0"/>
              </a:rPr>
              <a:t>Test A, G,    H, I, X, Y, and Z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8E8FC-AFDC-72E9-1E41-A2A08E6C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40</a:t>
            </a:fld>
            <a:r>
              <a:rPr lang="en-CA"/>
              <a:t> of 59</a:t>
            </a:r>
            <a:endParaRPr lang="en-CA" dirty="0"/>
          </a:p>
        </p:txBody>
      </p:sp>
      <p:pic>
        <p:nvPicPr>
          <p:cNvPr id="4098" name="Picture 2" descr="Sandwich Testing Example">
            <a:extLst>
              <a:ext uri="{FF2B5EF4-FFF2-40B4-BE49-F238E27FC236}">
                <a16:creationId xmlns:a16="http://schemas.microsoft.com/office/drawing/2014/main" id="{C6CA9E80-1260-30B1-05A5-552C895D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264014"/>
            <a:ext cx="4960566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26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2AB-433B-6B29-305D-F4012131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Testing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4A3-86A6-9001-A991-06EDDEC7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</a:t>
            </a:r>
          </a:p>
          <a:p>
            <a:pPr lvl="1"/>
            <a:r>
              <a:rPr lang="en-US" dirty="0"/>
              <a:t>Combines the best practices of both top-down and bottom-up </a:t>
            </a:r>
          </a:p>
          <a:p>
            <a:pPr lvl="1"/>
            <a:r>
              <a:rPr lang="en-US" dirty="0"/>
              <a:t>Beneficial for larger projects </a:t>
            </a:r>
          </a:p>
          <a:p>
            <a:r>
              <a:rPr lang="en-US" b="1" dirty="0"/>
              <a:t>Disadvantages</a:t>
            </a:r>
          </a:p>
          <a:p>
            <a:pPr lvl="1"/>
            <a:r>
              <a:rPr lang="en-US" dirty="0"/>
              <a:t>Higher Testing Costs (Time) </a:t>
            </a:r>
          </a:p>
          <a:p>
            <a:pPr lvl="1"/>
            <a:r>
              <a:rPr lang="en-US" dirty="0"/>
              <a:t>Not every efficient when modules have high levels of coupling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D1E41-A09C-B8F2-E208-E1972CD4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41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260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1ED-F8FF-65D1-EDCB-742409E8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Bang Testing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DE69-A016-B81F-54F1-70344E69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Big bang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integration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approach where all components or modules are integrated and tested as a 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single unit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Typical performed after multiple levels of unit and integration testing </a:t>
            </a: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Before system testing and acceptance testing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71AF-3246-6567-0FB1-30D7C463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42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38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6C00-6C63-882B-513E-17DD3018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A862-3946-16BE-F75F-6706227C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  <a:p>
            <a:r>
              <a:rPr lang="en-US" dirty="0"/>
              <a:t>MSTEST </a:t>
            </a:r>
          </a:p>
          <a:p>
            <a:r>
              <a:rPr lang="en-US" dirty="0"/>
              <a:t>Assert Methods</a:t>
            </a:r>
          </a:p>
          <a:p>
            <a:r>
              <a:rPr lang="en-US" dirty="0"/>
              <a:t>Integration Testing </a:t>
            </a:r>
          </a:p>
          <a:p>
            <a:pPr lvl="1"/>
            <a:r>
              <a:rPr lang="en-US" dirty="0"/>
              <a:t>Top down </a:t>
            </a:r>
          </a:p>
          <a:p>
            <a:pPr lvl="1"/>
            <a:r>
              <a:rPr lang="en-US" dirty="0"/>
              <a:t>Bottom up</a:t>
            </a:r>
          </a:p>
          <a:p>
            <a:pPr lvl="1"/>
            <a:r>
              <a:rPr lang="en-US" dirty="0"/>
              <a:t>Sandwich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E03CE-BB4A-8D43-C3A8-139919DE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43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625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questions?</a:t>
            </a:r>
          </a:p>
        </p:txBody>
      </p:sp>
      <p:pic>
        <p:nvPicPr>
          <p:cNvPr id="6" name="Picture 5" descr="A picture of a person with a question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930" y="4005064"/>
            <a:ext cx="2242542" cy="24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3A013-6DE6-4979-80CD-3E76CAF3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44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51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1BF9-6249-49F2-9ACC-EEB333F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DC865-A156-4A68-809A-739E9EC4A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441A-B01F-42D1-B6CC-44B67550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70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 Level – Unit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en-US" dirty="0"/>
              <a:t>Unit Testing</a:t>
            </a:r>
          </a:p>
          <a:p>
            <a:pPr lvl="1"/>
            <a:r>
              <a:rPr lang="en-CA" altLang="en-US" dirty="0"/>
              <a:t>Individual program units, such as</a:t>
            </a:r>
            <a:br>
              <a:rPr lang="en-CA" altLang="en-US" dirty="0"/>
            </a:br>
            <a:r>
              <a:rPr lang="en-CA" altLang="en-US" dirty="0"/>
              <a:t>procedures, functions, methods </a:t>
            </a:r>
            <a:r>
              <a:rPr lang="en-CA" altLang="en-US" dirty="0">
                <a:highlight>
                  <a:srgbClr val="FFFF00"/>
                </a:highlight>
              </a:rPr>
              <a:t>in</a:t>
            </a:r>
            <a:br>
              <a:rPr lang="en-CA" altLang="en-US" dirty="0">
                <a:highlight>
                  <a:srgbClr val="FFFF00"/>
                </a:highlight>
              </a:rPr>
            </a:br>
            <a:r>
              <a:rPr lang="en-CA" altLang="en-US" dirty="0">
                <a:highlight>
                  <a:srgbClr val="FFFF00"/>
                </a:highlight>
              </a:rPr>
              <a:t>isolation</a:t>
            </a:r>
          </a:p>
        </p:txBody>
      </p:sp>
      <p:pic>
        <p:nvPicPr>
          <p:cNvPr id="9" name="Picture 7" title="Testing V model 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0918" y="1812408"/>
            <a:ext cx="4565650" cy="3640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2144" y="55799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Development and testing phases in the V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6354-FF0E-4E89-BA73-6C4243B1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6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22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 title="Add method rounded rectangle"/>
          <p:cNvSpPr/>
          <p:nvPr/>
        </p:nvSpPr>
        <p:spPr>
          <a:xfrm>
            <a:off x="4655840" y="1700808"/>
            <a:ext cx="2808312" cy="1800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Function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17032"/>
            <a:ext cx="10972800" cy="26837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 the add function providing us with the correct result?</a:t>
            </a:r>
          </a:p>
          <a:p>
            <a:endParaRPr lang="en-US" dirty="0"/>
          </a:p>
          <a:p>
            <a:r>
              <a:rPr lang="en-US" dirty="0"/>
              <a:t>Two options</a:t>
            </a:r>
          </a:p>
          <a:p>
            <a:pPr lvl="1"/>
            <a:r>
              <a:rPr lang="en-US" dirty="0"/>
              <a:t>Use the function within the application and then test it with the application</a:t>
            </a:r>
          </a:p>
          <a:p>
            <a:pPr lvl="1"/>
            <a:r>
              <a:rPr lang="en-US" dirty="0"/>
              <a:t>Write code to test the function before it goes to production</a:t>
            </a:r>
          </a:p>
          <a:p>
            <a:pPr lvl="2"/>
            <a:r>
              <a:rPr lang="en-US" dirty="0"/>
              <a:t>This code is called a </a:t>
            </a:r>
            <a:r>
              <a:rPr lang="en-US" b="1" i="1" dirty="0"/>
              <a:t>Unit Test</a:t>
            </a:r>
            <a:endParaRPr lang="en-CA" b="1" i="1" dirty="0"/>
          </a:p>
        </p:txBody>
      </p:sp>
      <p:sp>
        <p:nvSpPr>
          <p:cNvPr id="4" name="Right Arrow 3" title="Input arrow"/>
          <p:cNvSpPr/>
          <p:nvPr/>
        </p:nvSpPr>
        <p:spPr>
          <a:xfrm>
            <a:off x="1754359" y="2205655"/>
            <a:ext cx="2880320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Input(num1, num2)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 title="Summation arrow"/>
          <p:cNvSpPr/>
          <p:nvPr/>
        </p:nvSpPr>
        <p:spPr>
          <a:xfrm>
            <a:off x="7464152" y="2204864"/>
            <a:ext cx="2880320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Summation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A44B0-0ADA-4470-96D3-4BCF74C0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7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212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defects early on </a:t>
            </a:r>
          </a:p>
          <a:p>
            <a:r>
              <a:rPr lang="en-US" dirty="0"/>
              <a:t>Reduce costs </a:t>
            </a:r>
          </a:p>
          <a:p>
            <a:r>
              <a:rPr lang="en-US" dirty="0"/>
              <a:t>Facilitates refactoring (restructuring) of code</a:t>
            </a:r>
          </a:p>
          <a:p>
            <a:r>
              <a:rPr lang="en-US" dirty="0"/>
              <a:t>Improve overall quality 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8823-406F-4CF1-A47A-713CA9B3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8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748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Unit Testing –Types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Static Unit Testing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Code is examined </a:t>
            </a:r>
            <a:r>
              <a:rPr lang="en-US" dirty="0"/>
              <a:t>over all possible behaviors that might arise during run time</a:t>
            </a:r>
          </a:p>
          <a:p>
            <a:pPr lvl="1"/>
            <a:r>
              <a:rPr lang="en-US" dirty="0"/>
              <a:t>Code of each unit is validated against requirements of the unit by reviewing the code</a:t>
            </a:r>
          </a:p>
          <a:p>
            <a:pPr lvl="1"/>
            <a:endParaRPr lang="en-US" dirty="0"/>
          </a:p>
          <a:p>
            <a:r>
              <a:rPr lang="en-US" b="1" dirty="0"/>
              <a:t>Dynamic Unit Testing</a:t>
            </a:r>
          </a:p>
          <a:p>
            <a:pPr lvl="1"/>
            <a:r>
              <a:rPr lang="en-US" dirty="0"/>
              <a:t>A program unit is </a:t>
            </a:r>
            <a:r>
              <a:rPr lang="en-US" dirty="0">
                <a:highlight>
                  <a:srgbClr val="FFFF00"/>
                </a:highlight>
              </a:rPr>
              <a:t>executed</a:t>
            </a:r>
            <a:r>
              <a:rPr lang="en-US" dirty="0"/>
              <a:t>, and its outcomes observed</a:t>
            </a:r>
          </a:p>
          <a:p>
            <a:pPr lvl="1"/>
            <a:r>
              <a:rPr lang="en-US" dirty="0"/>
              <a:t>One observes some representative program behavior; and can form some conclusions about the quality of the system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6894-2A4C-4A6E-9156-660E4419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9</a:t>
            </a:fld>
            <a:r>
              <a:rPr lang="en-CA"/>
              <a:t> of 59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411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2069</Words>
  <Application>Microsoft Office PowerPoint</Application>
  <PresentationFormat>Widescreen</PresentationFormat>
  <Paragraphs>347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</vt:lpstr>
      <vt:lpstr>Calibri</vt:lpstr>
      <vt:lpstr>Corbel</vt:lpstr>
      <vt:lpstr>Courier New</vt:lpstr>
      <vt:lpstr>Wingdings</vt:lpstr>
      <vt:lpstr>Wingdings 2</vt:lpstr>
      <vt:lpstr>Wingdings 3</vt:lpstr>
      <vt:lpstr>Work Sans</vt:lpstr>
      <vt:lpstr>Module</vt:lpstr>
      <vt:lpstr>Lesson 02 Unit &amp; Integration Tests</vt:lpstr>
      <vt:lpstr>Agenda</vt:lpstr>
      <vt:lpstr>Poor Software Quality</vt:lpstr>
      <vt:lpstr>Poor Software Quality…</vt:lpstr>
      <vt:lpstr>Unit Testing</vt:lpstr>
      <vt:lpstr>Testing Level – Unit Testing</vt:lpstr>
      <vt:lpstr>What is Unit Test?</vt:lpstr>
      <vt:lpstr>Why Unit Test?</vt:lpstr>
      <vt:lpstr>Unit Testing –Types </vt:lpstr>
      <vt:lpstr>Dynamic Unit Testing (continued)</vt:lpstr>
      <vt:lpstr>Dynamic Unit Testing (continued 2)</vt:lpstr>
      <vt:lpstr>Unit Testing Tools</vt:lpstr>
      <vt:lpstr>Microsoft Unit Testing Framework for C#</vt:lpstr>
      <vt:lpstr>MSTest Cases</vt:lpstr>
      <vt:lpstr>MSTest Assertion Methods</vt:lpstr>
      <vt:lpstr>Structure of Test Project</vt:lpstr>
      <vt:lpstr>Structure of Test Project (continued)</vt:lpstr>
      <vt:lpstr>Explanatory Names</vt:lpstr>
      <vt:lpstr>Arrange, Act , Assert (AAA)</vt:lpstr>
      <vt:lpstr>Arrange, Act , Assert (AAA) (continued)</vt:lpstr>
      <vt:lpstr>Integration Testing</vt:lpstr>
      <vt:lpstr>Unit Testing Recap</vt:lpstr>
      <vt:lpstr>Unit Tests Alone Are Not Enough</vt:lpstr>
      <vt:lpstr>Testing Level – Integration Testing</vt:lpstr>
      <vt:lpstr>Coupling</vt:lpstr>
      <vt:lpstr>About Integration Testing</vt:lpstr>
      <vt:lpstr>Complete Integration Testing</vt:lpstr>
      <vt:lpstr>Advantages of Integration Testing</vt:lpstr>
      <vt:lpstr>Granularity of Integration Testing</vt:lpstr>
      <vt:lpstr>Granularity of Integration Testing (continued)</vt:lpstr>
      <vt:lpstr>Common Approaches to Integration Testing</vt:lpstr>
      <vt:lpstr>Top-Down Testing</vt:lpstr>
      <vt:lpstr>Top-Down Testing- Breadth First</vt:lpstr>
      <vt:lpstr>Top-Down Testing- Depth First</vt:lpstr>
      <vt:lpstr>Top-Down Testing (Merits and Demerits)</vt:lpstr>
      <vt:lpstr>Bottom-Up Testing</vt:lpstr>
      <vt:lpstr>Bottom-Up Testing   (Test Cases) </vt:lpstr>
      <vt:lpstr>Bottom-Up Testing (Merits and Demerits) </vt:lpstr>
      <vt:lpstr>Sandwich Testing</vt:lpstr>
      <vt:lpstr>Sandwich Testing  (Test Cases)</vt:lpstr>
      <vt:lpstr>Sandwich Testing </vt:lpstr>
      <vt:lpstr>Big Bang Testing </vt:lpstr>
      <vt:lpstr>Recap and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2021-09-07T02:08:25Z</dcterms:created>
  <dcterms:modified xsi:type="dcterms:W3CDTF">2023-09-19T21:54:29Z</dcterms:modified>
</cp:coreProperties>
</file>