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notesMasterIdLst>
    <p:notesMasterId r:id="rId17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0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B703-60FE-41C9-A841-8426DC8AB243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DB513-97D0-46C5-906A-0C8C350B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EAE266BA-4E53-43F4-BE5E-142B47325CBC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a/binghamton.edu/spreadsheet/ccc?key=0Ag8gS12PpxX2dF82NS1CLVhwd1RDSjhiMnFpdGtUZVE&amp;usp=drive_web%23gid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848600" cy="1146175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latin typeface="Calisto MT"/>
                <a:cs typeface="Calisto MT"/>
              </a:rPr>
              <a:t>Malaria Drugs</a:t>
            </a:r>
            <a:endParaRPr lang="en-US" sz="6400" b="1" dirty="0">
              <a:latin typeface="Calisto MT"/>
              <a:cs typeface="Calisto M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382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sto MT"/>
                <a:cs typeface="Calisto MT"/>
              </a:rPr>
              <a:t>Spreadsheet Documentation</a:t>
            </a:r>
            <a:endParaRPr lang="en-US" sz="3600" dirty="0">
              <a:latin typeface="Calisto MT"/>
              <a:cs typeface="Calisto M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7534C"/>
                </a:solidFill>
                <a:cs typeface="Calisto MT"/>
              </a:rPr>
              <a:t>Example: Brazil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813353"/>
          </a:xfrm>
        </p:spPr>
        <p:txBody>
          <a:bodyPr>
            <a:normAutofit fontScale="77500" lnSpcReduction="20000"/>
          </a:bodyPr>
          <a:lstStyle/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400" dirty="0">
                <a:cs typeface="Calisto MT"/>
              </a:rPr>
              <a:t>Brazil (row 33) is using both AL and AS + MQ to treat its p. </a:t>
            </a:r>
            <a:r>
              <a:rPr kumimoji="1" lang="en-US" altLang="zh-CN" sz="2400" dirty="0" err="1">
                <a:cs typeface="Calisto MT"/>
              </a:rPr>
              <a:t>falc</a:t>
            </a:r>
            <a:r>
              <a:rPr kumimoji="1" lang="en-US" altLang="zh-CN" sz="2400" dirty="0">
                <a:cs typeface="Calisto MT"/>
              </a:rPr>
              <a:t>. Malaria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200" dirty="0">
                <a:cs typeface="Calisto MT"/>
              </a:rPr>
              <a:t>DALYs lost to Malaria in Brazil in 2010: 15,091.60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200" dirty="0">
                <a:cs typeface="Calisto MT"/>
              </a:rPr>
              <a:t>% p. </a:t>
            </a:r>
            <a:r>
              <a:rPr kumimoji="1" lang="en-US" altLang="zh-CN" sz="2200" dirty="0" err="1">
                <a:cs typeface="Calisto MT"/>
              </a:rPr>
              <a:t>falc</a:t>
            </a:r>
            <a:r>
              <a:rPr kumimoji="1" lang="en-US" altLang="zh-CN" sz="2200" dirty="0">
                <a:cs typeface="Calisto MT"/>
              </a:rPr>
              <a:t>: 15%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200" dirty="0">
                <a:cs typeface="Calisto MT"/>
              </a:rPr>
              <a:t>Estimated p. </a:t>
            </a:r>
            <a:r>
              <a:rPr kumimoji="1" lang="en-US" altLang="zh-CN" sz="2200" dirty="0" err="1">
                <a:cs typeface="Calisto MT"/>
              </a:rPr>
              <a:t>falc</a:t>
            </a:r>
            <a:r>
              <a:rPr kumimoji="1" lang="en-US" altLang="zh-CN" sz="2200" dirty="0">
                <a:cs typeface="Calisto MT"/>
              </a:rPr>
              <a:t>. DALYs = 15091.60 * 15% = 2,263.74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200" dirty="0">
                <a:cs typeface="Calisto MT"/>
              </a:rPr>
              <a:t>Estimated p. </a:t>
            </a:r>
            <a:r>
              <a:rPr kumimoji="1" lang="en-US" altLang="zh-CN" sz="2200" dirty="0" err="1">
                <a:cs typeface="Calisto MT"/>
              </a:rPr>
              <a:t>falc</a:t>
            </a:r>
            <a:r>
              <a:rPr kumimoji="1" lang="en-US" altLang="zh-CN" sz="2200" dirty="0">
                <a:cs typeface="Calisto MT"/>
              </a:rPr>
              <a:t>. DALYs treatable by AL and AS+MQ = 2263.74/2 = 1,131.87 each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sz="2400" dirty="0">
                <a:cs typeface="Calisto MT"/>
              </a:rPr>
              <a:t>AL and AS+MQ each has an estimated need of 1,131.87 DALYs</a:t>
            </a:r>
            <a:endParaRPr lang="en-US" dirty="0"/>
          </a:p>
          <a:p>
            <a:endParaRPr kumimoji="1" lang="en-US" altLang="zh-CN" dirty="0">
              <a:cs typeface="Calisto MT"/>
            </a:endParaRPr>
          </a:p>
        </p:txBody>
      </p:sp>
      <p:pic>
        <p:nvPicPr>
          <p:cNvPr id="17" name="Picture 16" descr="Screen Shot 2014-06-04 at 10.27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9600"/>
            <a:ext cx="7696200" cy="2326501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7772400" y="6019800"/>
            <a:ext cx="381000" cy="4572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Calculating Access</a:t>
            </a:r>
            <a:endParaRPr kumimoji="1" lang="zh-CN" altLang="en-US" b="1" dirty="0">
              <a:solidFill>
                <a:srgbClr val="47534C"/>
              </a:solidFill>
              <a:cs typeface="Calisto M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813353"/>
          </a:xfrm>
        </p:spPr>
        <p:txBody>
          <a:bodyPr>
            <a:normAutofit/>
          </a:bodyPr>
          <a:lstStyle/>
          <a:p>
            <a:endParaRPr kumimoji="1" lang="en-US" altLang="zh-CN" dirty="0">
              <a:cs typeface="Calisto M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1447800"/>
            <a:ext cx="5943600" cy="1066800"/>
            <a:chOff x="762000" y="1600200"/>
            <a:chExt cx="5943600" cy="1066800"/>
          </a:xfrm>
          <a:solidFill>
            <a:schemeClr val="accent4">
              <a:lumMod val="5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762000" y="1600200"/>
              <a:ext cx="5943600" cy="1066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1676400"/>
              <a:ext cx="175260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Calisto MT"/>
                  <a:cs typeface="Calisto MT"/>
                </a:rPr>
                <a:t>Column AC</a:t>
              </a:r>
              <a:r>
                <a:rPr lang="en-US" sz="2200" dirty="0" smtClean="0">
                  <a:solidFill>
                    <a:schemeClr val="bg1"/>
                  </a:solidFill>
                  <a:latin typeface="Calisto MT"/>
                  <a:cs typeface="Calisto MT"/>
                </a:rPr>
                <a:t>: </a:t>
              </a:r>
              <a:endParaRPr lang="en-US" sz="2200" dirty="0">
                <a:solidFill>
                  <a:schemeClr val="bg1"/>
                </a:solidFill>
                <a:latin typeface="Calisto MT"/>
                <a:cs typeface="Calisto M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2133600"/>
              <a:ext cx="579120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Calisto MT"/>
                  <a:cs typeface="Calisto MT"/>
                </a:rPr>
                <a:t>ACT coverage/effective treatment</a:t>
              </a:r>
              <a:endParaRPr lang="en-US" sz="2200" dirty="0">
                <a:solidFill>
                  <a:schemeClr val="bg1"/>
                </a:solidFill>
                <a:latin typeface="Calisto MT"/>
                <a:cs typeface="Calisto M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44" y="35052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alisto MT"/>
                <a:cs typeface="Calisto MT"/>
              </a:rPr>
              <a:t>1.</a:t>
            </a:r>
            <a:endParaRPr lang="en-US" sz="2200" b="1" dirty="0">
              <a:latin typeface="Calisto MT"/>
              <a:cs typeface="Calisto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482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alisto MT"/>
                <a:cs typeface="Calisto MT"/>
              </a:rPr>
              <a:t>2.</a:t>
            </a:r>
            <a:endParaRPr lang="en-US" sz="2200" b="1" dirty="0">
              <a:latin typeface="Calisto MT"/>
              <a:cs typeface="Calisto M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8674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alisto MT"/>
                <a:cs typeface="Calisto MT"/>
              </a:rPr>
              <a:t>3.</a:t>
            </a:r>
            <a:endParaRPr lang="en-US" sz="2200" b="1" dirty="0">
              <a:latin typeface="Calisto MT"/>
              <a:cs typeface="Calisto MT"/>
            </a:endParaRPr>
          </a:p>
        </p:txBody>
      </p:sp>
      <p:sp>
        <p:nvSpPr>
          <p:cNvPr id="13" name="Equal 12"/>
          <p:cNvSpPr/>
          <p:nvPr/>
        </p:nvSpPr>
        <p:spPr>
          <a:xfrm rot="5400000">
            <a:off x="3200400" y="2514600"/>
            <a:ext cx="571500" cy="723900"/>
          </a:xfrm>
          <a:prstGeom prst="mathEqual">
            <a:avLst/>
          </a:prstGeom>
          <a:solidFill>
            <a:srgbClr val="262D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0" y="3200400"/>
            <a:ext cx="5943600" cy="1066800"/>
            <a:chOff x="1600200" y="3200400"/>
            <a:chExt cx="5943600" cy="10668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200400"/>
              <a:ext cx="5943600" cy="1066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6400" y="3352800"/>
              <a:ext cx="5715000" cy="769441"/>
            </a:xfrm>
            <a:prstGeom prst="rect">
              <a:avLst/>
            </a:prstGeom>
            <a:solidFill>
              <a:srgbClr val="8C9CAD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b="1" dirty="0" smtClean="0">
                  <a:latin typeface="Calisto MT"/>
                  <a:cs typeface="Calisto MT"/>
                </a:rPr>
                <a:t>Column AB</a:t>
              </a:r>
              <a:r>
                <a:rPr lang="en-US" sz="2200" dirty="0" smtClean="0">
                  <a:latin typeface="Calisto MT"/>
                  <a:cs typeface="Calisto MT"/>
                </a:rPr>
                <a:t>: Country-specific survey data, if the data is available. </a:t>
              </a:r>
              <a:endParaRPr lang="en-US" sz="2200" dirty="0">
                <a:latin typeface="Calisto MT"/>
                <a:cs typeface="Calisto M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" y="4343400"/>
            <a:ext cx="5943600" cy="1107996"/>
            <a:chOff x="1600200" y="4343400"/>
            <a:chExt cx="5943600" cy="1107996"/>
          </a:xfrm>
        </p:grpSpPr>
        <p:sp>
          <p:nvSpPr>
            <p:cNvPr id="20" name="Rectangle 19"/>
            <p:cNvSpPr/>
            <p:nvPr/>
          </p:nvSpPr>
          <p:spPr>
            <a:xfrm>
              <a:off x="1600200" y="4343400"/>
              <a:ext cx="5943600" cy="1066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0200" y="4343400"/>
              <a:ext cx="5867400" cy="1107996"/>
            </a:xfrm>
            <a:prstGeom prst="rect">
              <a:avLst/>
            </a:prstGeom>
            <a:solidFill>
              <a:srgbClr val="8C9CAD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b="1" dirty="0" smtClean="0">
                  <a:latin typeface="Calisto MT"/>
                  <a:cs typeface="Calisto MT"/>
                </a:rPr>
                <a:t>Regional average</a:t>
              </a:r>
              <a:r>
                <a:rPr lang="en-US" sz="2200" dirty="0" smtClean="0">
                  <a:latin typeface="Calisto MT"/>
                  <a:cs typeface="Calisto MT"/>
                </a:rPr>
                <a:t>: the average of the available survey data in column AB for each region as defined in column B, if the data is not available.</a:t>
              </a:r>
              <a:endParaRPr lang="en-US" sz="2200" dirty="0">
                <a:latin typeface="Calisto MT"/>
                <a:cs typeface="Calisto M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5800" y="5562600"/>
            <a:ext cx="5943600" cy="1107996"/>
            <a:chOff x="1600200" y="5486400"/>
            <a:chExt cx="5943600" cy="1107996"/>
          </a:xfrm>
        </p:grpSpPr>
        <p:sp>
          <p:nvSpPr>
            <p:cNvPr id="23" name="Rectangle 22"/>
            <p:cNvSpPr/>
            <p:nvPr/>
          </p:nvSpPr>
          <p:spPr>
            <a:xfrm>
              <a:off x="1600200" y="5486400"/>
              <a:ext cx="5943600" cy="1066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5486400"/>
              <a:ext cx="5867400" cy="1107996"/>
            </a:xfrm>
            <a:prstGeom prst="rect">
              <a:avLst/>
            </a:prstGeom>
            <a:solidFill>
              <a:srgbClr val="8C9CAD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b="1" dirty="0" smtClean="0">
                  <a:latin typeface="Calisto MT"/>
                  <a:cs typeface="Calisto MT"/>
                </a:rPr>
                <a:t>Global average</a:t>
              </a:r>
              <a:r>
                <a:rPr lang="en-US" sz="2200" dirty="0" smtClean="0">
                  <a:latin typeface="Calisto MT"/>
                  <a:cs typeface="Calisto MT"/>
                </a:rPr>
                <a:t>: the average of all available survey data in column AB, if no regional survey data on treatment coverage is available .</a:t>
              </a:r>
              <a:endParaRPr lang="en-US" sz="2200" dirty="0">
                <a:latin typeface="Calisto MT"/>
                <a:cs typeface="Calisto MT"/>
              </a:endParaRPr>
            </a:p>
          </p:txBody>
        </p:sp>
      </p:grpSp>
      <p:pic>
        <p:nvPicPr>
          <p:cNvPr id="25" name="Picture 24" descr="Screen Shot 2014-06-05 at 9.07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95400"/>
            <a:ext cx="1922582" cy="53773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77000" y="3962400"/>
            <a:ext cx="457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sto MT"/>
                <a:cs typeface="Calisto MT"/>
              </a:rPr>
              <a:t>or</a:t>
            </a:r>
            <a:endParaRPr lang="en-US" sz="2400" dirty="0">
              <a:latin typeface="Calisto MT"/>
              <a:cs typeface="Calisto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5257800"/>
            <a:ext cx="4572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sto MT"/>
                <a:cs typeface="Calisto MT"/>
              </a:rPr>
              <a:t>or</a:t>
            </a:r>
            <a:endParaRPr lang="en-US" sz="2400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64341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Calculating Efficacy</a:t>
            </a:r>
            <a:endParaRPr kumimoji="1" lang="zh-CN" altLang="en-US" b="1" dirty="0">
              <a:solidFill>
                <a:srgbClr val="47534C"/>
              </a:solidFill>
              <a:cs typeface="Calisto M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8133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Column R to V: Efficacy breakdown by country (WHO 2010 data)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If a treatment efficacy is unavailable within a country, we use the average treatment efficacy of the drug in all countries where data is available.</a:t>
            </a:r>
            <a:endParaRPr kumimoji="1" lang="zh-CN" altLang="en-US" dirty="0">
              <a:cs typeface="Calisto MT"/>
            </a:endParaRPr>
          </a:p>
          <a:p>
            <a:endParaRPr kumimoji="1" lang="en-US" altLang="zh-CN" dirty="0">
              <a:cs typeface="Calisto MT"/>
            </a:endParaRPr>
          </a:p>
        </p:txBody>
      </p:sp>
      <p:pic>
        <p:nvPicPr>
          <p:cNvPr id="28" name="图片 3" descr="Screen Shot 2014-04-20 at 下午2.1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5800"/>
            <a:ext cx="745763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Calculating Impact</a:t>
            </a:r>
            <a:endParaRPr kumimoji="1" lang="zh-CN" altLang="en-US" b="1" dirty="0">
              <a:solidFill>
                <a:srgbClr val="47534C"/>
              </a:solidFill>
              <a:cs typeface="Calisto M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813353"/>
          </a:xfrm>
        </p:spPr>
        <p:txBody>
          <a:bodyPr>
            <a:normAutofit/>
          </a:bodyPr>
          <a:lstStyle/>
          <a:p>
            <a:r>
              <a:rPr lang="en-US" b="1" dirty="0"/>
              <a:t>Columns H-L: </a:t>
            </a:r>
            <a:r>
              <a:rPr lang="en-US" dirty="0"/>
              <a:t>For each country, the impacts of its listed first- and second-line drugs are calculated by the Need (Column G divided by number of listed drugs) * Access (column AC) * Efficacy (columns R-V)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3771900"/>
            <a:ext cx="9055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7534C"/>
                </a:solidFill>
                <a:cs typeface="Calisto MT"/>
              </a:rPr>
              <a:t>Example: Brazil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203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there are two drugs used in Brazil, each has its need multiplied by the country-specific access and drug-specific efficacy:</a:t>
            </a:r>
          </a:p>
          <a:p>
            <a:pPr lvl="1"/>
            <a:r>
              <a:rPr lang="en-US" dirty="0"/>
              <a:t>AL: 1,131.87 DALYs * 28.91% * 100% = 327.23 DALYs averted by AL</a:t>
            </a:r>
          </a:p>
          <a:p>
            <a:pPr lvl="1"/>
            <a:r>
              <a:rPr lang="en-US" dirty="0"/>
              <a:t>AS+MQ: 1,131.87 DALYs * 28.91% * 100% = 327.23 DALYs averted by AS+MQ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962400"/>
            <a:ext cx="9055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Impact Score by Companies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220375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Cells M5 to N8: Companies and their drugs</a:t>
            </a:r>
            <a:endParaRPr kumimoji="1" lang="en-US" altLang="zh-CN" dirty="0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A company’s final impact score for Malaria </a:t>
            </a:r>
            <a:r>
              <a:rPr kumimoji="1" lang="en-US" altLang="zh-CN" dirty="0">
                <a:solidFill>
                  <a:srgbClr val="47534C"/>
                </a:solidFill>
                <a:cs typeface="Calisto MT"/>
              </a:rPr>
              <a:t>= DALYs * treatment coverage * efficacy for each drug it produces in each country that these drugs are used </a:t>
            </a:r>
            <a:r>
              <a:rPr kumimoji="1" lang="en-US" altLang="zh-CN" dirty="0" smtClean="0">
                <a:solidFill>
                  <a:srgbClr val="47534C"/>
                </a:solidFill>
                <a:cs typeface="Calisto MT"/>
              </a:rPr>
              <a:t>in.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0"/>
            <a:ext cx="9144000" cy="27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r>
              <a:rPr kumimoji="1" lang="en-US" altLang="zh-CN" dirty="0" smtClean="0"/>
              <a:t>Link </a:t>
            </a:r>
            <a:r>
              <a:rPr kumimoji="1" lang="en-US" altLang="zh-CN" dirty="0"/>
              <a:t>to spreadsheet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://docs.google.com/a/binghamton.edu/spreadsheet/ccc?key=0Ag8gS12PpxX2dF82NS1CLVhwd1RDSjhiMnFpdGtUZVE&amp;usp=drive_web#gid=</a:t>
            </a:r>
            <a:r>
              <a:rPr kumimoji="1" lang="en-US" altLang="zh-CN" dirty="0" smtClean="0">
                <a:hlinkClick r:id="rId2"/>
              </a:rPr>
              <a:t>1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Spreadsheet contains data regarding</a:t>
            </a:r>
          </a:p>
          <a:p>
            <a:pPr lvl="1"/>
            <a:r>
              <a:rPr kumimoji="1" lang="en-US" altLang="zh-CN" dirty="0" smtClean="0"/>
              <a:t>Summary of company rankings</a:t>
            </a:r>
          </a:p>
          <a:p>
            <a:pPr lvl="1"/>
            <a:r>
              <a:rPr kumimoji="1" lang="en-US" altLang="zh-CN" dirty="0" smtClean="0"/>
              <a:t>WHO groupings and country categorizations</a:t>
            </a:r>
          </a:p>
          <a:p>
            <a:pPr lvl="1"/>
            <a:r>
              <a:rPr kumimoji="1" lang="en-US" altLang="zh-CN" dirty="0" smtClean="0"/>
              <a:t>The burden of Malaria and the data of its drugs by countries</a:t>
            </a:r>
          </a:p>
          <a:p>
            <a:pPr lvl="1"/>
            <a:r>
              <a:rPr kumimoji="1" lang="en-US" altLang="zh-CN" dirty="0" smtClean="0"/>
              <a:t>The burden of TB and the data of its drugs by countries</a:t>
            </a:r>
          </a:p>
          <a:p>
            <a:pPr lvl="1"/>
            <a:r>
              <a:rPr kumimoji="1" lang="en-US" altLang="zh-CN" dirty="0" smtClean="0"/>
              <a:t>The burden of HIV and the data of its drugs by countries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Tab </a:t>
            </a:r>
            <a:r>
              <a:rPr kumimoji="1" lang="en-US" altLang="zh-CN" b="1" dirty="0" smtClean="0">
                <a:solidFill>
                  <a:srgbClr val="47534C"/>
                </a:solidFill>
                <a:cs typeface="Calisto MT"/>
              </a:rPr>
              <a:t>(1)  </a:t>
            </a:r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/>
            </a:r>
            <a:br>
              <a:rPr kumimoji="1" lang="en-US" altLang="zh-CN" b="1" dirty="0">
                <a:solidFill>
                  <a:srgbClr val="47534C"/>
                </a:solidFill>
                <a:cs typeface="Calisto MT"/>
              </a:rPr>
            </a:br>
            <a:r>
              <a:rPr kumimoji="1" lang="en-US" altLang="zh-CN" b="1" i="1" dirty="0">
                <a:solidFill>
                  <a:srgbClr val="47534C"/>
                </a:solidFill>
                <a:cs typeface="Calisto MT"/>
              </a:rPr>
              <a:t>Summary of Company Rankings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List of pharmaceutical companies, their drugs and target diseases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</a:pPr>
            <a:r>
              <a:rPr kumimoji="1" lang="en-US" altLang="zh-CN" dirty="0">
                <a:cs typeface="Calisto MT"/>
              </a:rPr>
              <a:t>Ranking of the companies’ total impact scores:</a:t>
            </a:r>
          </a:p>
          <a:p>
            <a:pPr lvl="1" algn="just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en-US" altLang="zh-CN" sz="2400" dirty="0">
                <a:cs typeface="Calisto MT"/>
              </a:rPr>
              <a:t>Total impact scores = Need (DALYs lost) * Access (Treatment coverage) * Efficacy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Ranking of the companies break down by diseases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cs typeface="Calisto MT"/>
              </a:rPr>
              <a:t>Total DALYs alleviated in different diseases break down by WHO regions</a:t>
            </a:r>
            <a:endParaRPr kumimoji="1" lang="zh-CN" altLang="en-US" dirty="0">
              <a:cs typeface="Calisto MT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solidFill>
                  <a:srgbClr val="2F2B20"/>
                </a:solidFill>
                <a:cs typeface="Calisto MT"/>
              </a:rPr>
              <a:t>Tab </a:t>
            </a:r>
            <a:r>
              <a:rPr kumimoji="1" lang="en-US" altLang="zh-CN" b="1" dirty="0" smtClean="0">
                <a:solidFill>
                  <a:srgbClr val="2F2B20"/>
                </a:solidFill>
                <a:cs typeface="Calisto MT"/>
              </a:rPr>
              <a:t>(2) </a:t>
            </a:r>
            <a:r>
              <a:rPr kumimoji="1" lang="en-US" altLang="zh-CN" b="1" dirty="0">
                <a:solidFill>
                  <a:srgbClr val="2F2B20"/>
                </a:solidFill>
                <a:cs typeface="Calisto MT"/>
              </a:rPr>
              <a:t/>
            </a:r>
            <a:br>
              <a:rPr kumimoji="1" lang="en-US" altLang="zh-CN" b="1" dirty="0">
                <a:solidFill>
                  <a:srgbClr val="2F2B20"/>
                </a:solidFill>
                <a:cs typeface="Calisto MT"/>
              </a:rPr>
            </a:br>
            <a:r>
              <a:rPr kumimoji="1" lang="en-US" altLang="zh-CN" b="1" i="1" dirty="0">
                <a:solidFill>
                  <a:srgbClr val="2F2B20"/>
                </a:solidFill>
                <a:cs typeface="Calisto MT"/>
              </a:rPr>
              <a:t>Country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r>
              <a:rPr kumimoji="1" lang="en-US" altLang="zh-CN" dirty="0">
                <a:cs typeface="Calisto MT"/>
              </a:rPr>
              <a:t>Lists all countries and various ways countries are categorized:</a:t>
            </a:r>
          </a:p>
          <a:p>
            <a:pPr lvl="1"/>
            <a:r>
              <a:rPr kumimoji="1" lang="en-US" altLang="zh-CN" sz="2400" dirty="0">
                <a:cs typeface="Calisto MT"/>
              </a:rPr>
              <a:t>Geographical region</a:t>
            </a:r>
          </a:p>
          <a:p>
            <a:pPr lvl="1"/>
            <a:r>
              <a:rPr kumimoji="1" lang="en-US" altLang="zh-CN" sz="2400" dirty="0">
                <a:cs typeface="Calisto MT"/>
              </a:rPr>
              <a:t>UNAIDS region</a:t>
            </a:r>
          </a:p>
          <a:p>
            <a:pPr lvl="1"/>
            <a:r>
              <a:rPr kumimoji="1" lang="en-US" altLang="zh-CN" sz="2400" dirty="0">
                <a:cs typeface="Calisto MT"/>
              </a:rPr>
              <a:t>UNICEF region</a:t>
            </a:r>
          </a:p>
          <a:p>
            <a:pPr lvl="1"/>
            <a:r>
              <a:rPr kumimoji="1" lang="en-US" altLang="zh-CN" sz="2400" dirty="0">
                <a:cs typeface="Calisto MT"/>
              </a:rPr>
              <a:t>WHO region</a:t>
            </a:r>
          </a:p>
          <a:p>
            <a:pPr lvl="1"/>
            <a:r>
              <a:rPr kumimoji="1" lang="en-US" altLang="zh-CN" sz="2400" dirty="0">
                <a:cs typeface="Calisto MT"/>
              </a:rPr>
              <a:t>World Bank Economy </a:t>
            </a:r>
            <a:r>
              <a:rPr kumimoji="1" lang="en-US" altLang="zh-CN" sz="2400" dirty="0" smtClean="0">
                <a:cs typeface="Calisto MT"/>
              </a:rPr>
              <a:t>ranking</a:t>
            </a:r>
            <a:endParaRPr kumimoji="1" lang="zh-CN" altLang="en-US" sz="2400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51252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>
                <a:solidFill>
                  <a:srgbClr val="2F2B20"/>
                </a:solidFill>
                <a:cs typeface="Calisto MT"/>
              </a:rPr>
              <a:t>Tab (3)</a:t>
            </a:r>
            <a:r>
              <a:rPr kumimoji="1" lang="en-US" altLang="zh-CN" b="1" i="1" dirty="0" smtClean="0">
                <a:solidFill>
                  <a:srgbClr val="2F2B20"/>
                </a:solidFill>
                <a:cs typeface="Calisto MT"/>
              </a:rPr>
              <a:t>  </a:t>
            </a:r>
            <a:br>
              <a:rPr kumimoji="1" lang="en-US" altLang="zh-CN" b="1" i="1" dirty="0" smtClean="0">
                <a:solidFill>
                  <a:srgbClr val="2F2B20"/>
                </a:solidFill>
                <a:cs typeface="Calisto MT"/>
              </a:rPr>
            </a:br>
            <a:r>
              <a:rPr kumimoji="1" lang="en-US" altLang="zh-CN" b="1" i="1" dirty="0" smtClean="0">
                <a:solidFill>
                  <a:srgbClr val="2F2B20"/>
                </a:solidFill>
                <a:cs typeface="Calisto MT"/>
              </a:rPr>
              <a:t>Malaria </a:t>
            </a:r>
            <a:r>
              <a:rPr kumimoji="1" lang="en-US" altLang="zh-CN" b="1" i="1" dirty="0">
                <a:solidFill>
                  <a:srgbClr val="2F2B20"/>
                </a:solidFill>
                <a:cs typeface="Calisto MT"/>
              </a:rPr>
              <a:t>by Countries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r>
              <a:rPr kumimoji="1" lang="en-US" altLang="zh-CN" b="1" dirty="0">
                <a:cs typeface="Calisto MT"/>
              </a:rPr>
              <a:t>General information</a:t>
            </a:r>
          </a:p>
          <a:p>
            <a:pPr lvl="1"/>
            <a:r>
              <a:rPr kumimoji="1" lang="en-US" altLang="zh-CN" sz="2400" b="1" dirty="0">
                <a:cs typeface="Calisto MT"/>
              </a:rPr>
              <a:t>Column A:</a:t>
            </a:r>
            <a:r>
              <a:rPr kumimoji="1" lang="en-US" altLang="zh-CN" sz="2400" b="1" i="1" dirty="0">
                <a:cs typeface="Calisto MT"/>
              </a:rPr>
              <a:t> </a:t>
            </a:r>
            <a:r>
              <a:rPr kumimoji="1" lang="en-US" altLang="zh-CN" sz="2400" dirty="0">
                <a:cs typeface="Calisto MT"/>
              </a:rPr>
              <a:t>List of countries</a:t>
            </a:r>
            <a:endParaRPr kumimoji="1" lang="en-US" altLang="zh-CN" sz="2400" b="1" i="1" dirty="0">
              <a:cs typeface="Calisto MT"/>
            </a:endParaRPr>
          </a:p>
          <a:p>
            <a:pPr lvl="1"/>
            <a:r>
              <a:rPr kumimoji="1" lang="en-US" altLang="zh-CN" sz="2400" b="1" dirty="0">
                <a:cs typeface="Calisto MT"/>
              </a:rPr>
              <a:t>Column B: </a:t>
            </a:r>
            <a:r>
              <a:rPr kumimoji="1" lang="en-US" altLang="zh-CN" sz="2400" dirty="0">
                <a:cs typeface="Calisto MT"/>
              </a:rPr>
              <a:t>Countries sorted by WHO regions</a:t>
            </a:r>
          </a:p>
          <a:p>
            <a:pPr lvl="1"/>
            <a:r>
              <a:rPr kumimoji="1" lang="en-US" altLang="zh-CN" sz="2400" b="1" dirty="0">
                <a:cs typeface="Calisto MT"/>
              </a:rPr>
              <a:t>Column C: </a:t>
            </a:r>
            <a:r>
              <a:rPr kumimoji="1" lang="en-US" altLang="zh-CN" sz="2400" dirty="0">
                <a:cs typeface="Calisto MT"/>
              </a:rPr>
              <a:t>Population</a:t>
            </a:r>
          </a:p>
          <a:p>
            <a:pPr lvl="1"/>
            <a:endParaRPr kumimoji="1" lang="en-US" altLang="zh-CN" dirty="0"/>
          </a:p>
        </p:txBody>
      </p:sp>
      <p:pic>
        <p:nvPicPr>
          <p:cNvPr id="4" name="Picture 3" descr="Screen Shot 2014-05-23 at 7.40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57600"/>
            <a:ext cx="6393302" cy="28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>
                <a:solidFill>
                  <a:srgbClr val="2F2B20"/>
                </a:solidFill>
                <a:cs typeface="Calisto MT"/>
              </a:rPr>
              <a:t>Tab (3)</a:t>
            </a:r>
            <a:br>
              <a:rPr kumimoji="1" lang="en-US" altLang="zh-CN" b="1" dirty="0" smtClean="0">
                <a:solidFill>
                  <a:srgbClr val="2F2B20"/>
                </a:solidFill>
                <a:cs typeface="Calisto MT"/>
              </a:rPr>
            </a:br>
            <a:r>
              <a:rPr kumimoji="1" lang="en-US" altLang="zh-CN" b="1" dirty="0" smtClean="0">
                <a:solidFill>
                  <a:srgbClr val="2F2B20"/>
                </a:solidFill>
                <a:cs typeface="Calisto MT"/>
              </a:rPr>
              <a:t> </a:t>
            </a:r>
            <a:r>
              <a:rPr kumimoji="1" lang="en-US" altLang="zh-CN" b="1" i="1" dirty="0" smtClean="0">
                <a:solidFill>
                  <a:srgbClr val="2F2B20"/>
                </a:solidFill>
                <a:cs typeface="Calisto MT"/>
              </a:rPr>
              <a:t>Malaria </a:t>
            </a:r>
            <a:r>
              <a:rPr kumimoji="1" lang="en-US" altLang="zh-CN" b="1" i="1" dirty="0">
                <a:solidFill>
                  <a:srgbClr val="2F2B20"/>
                </a:solidFill>
                <a:cs typeface="Calisto MT"/>
              </a:rPr>
              <a:t>by Countries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b="1" dirty="0">
                <a:cs typeface="Calisto MT"/>
              </a:rPr>
              <a:t>Column D: </a:t>
            </a:r>
            <a:r>
              <a:rPr kumimoji="1" lang="en-US" altLang="zh-CN" dirty="0">
                <a:cs typeface="Calisto MT"/>
              </a:rPr>
              <a:t>Which first line drugs are used in the country for Plasmodium falciparum (p.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.) malaria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kumimoji="1" lang="en-US" altLang="zh-CN" b="1" dirty="0">
                <a:cs typeface="Calisto MT"/>
              </a:rPr>
              <a:t>Column E: </a:t>
            </a:r>
            <a:r>
              <a:rPr kumimoji="1" lang="en-US" altLang="zh-CN" dirty="0">
                <a:cs typeface="Calisto MT"/>
              </a:rPr>
              <a:t>DALYs lost to malaria break down by country </a:t>
            </a:r>
            <a:br>
              <a:rPr kumimoji="1" lang="en-US" altLang="zh-CN" dirty="0">
                <a:cs typeface="Calisto MT"/>
              </a:rPr>
            </a:br>
            <a:r>
              <a:rPr kumimoji="1" lang="en-US" altLang="zh-CN" dirty="0">
                <a:cs typeface="Calisto MT"/>
              </a:rPr>
              <a:t>(2010 data)</a:t>
            </a:r>
          </a:p>
          <a:p>
            <a:pPr lvl="1"/>
            <a:endParaRPr kumimoji="1" lang="en-US" altLang="zh-CN" dirty="0"/>
          </a:p>
        </p:txBody>
      </p:sp>
      <p:pic>
        <p:nvPicPr>
          <p:cNvPr id="5" name="Picture 4" descr="Screen Shot 2014-05-23 at 8.0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52800"/>
            <a:ext cx="6629400" cy="33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8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Calculating Needs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b="1" dirty="0">
                <a:cs typeface="Calisto MT"/>
              </a:rPr>
              <a:t>Column F</a:t>
            </a:r>
            <a:r>
              <a:rPr kumimoji="1" lang="en-US" altLang="zh-CN" dirty="0">
                <a:cs typeface="Calisto MT"/>
              </a:rPr>
              <a:t>: % of 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 (WHO 2011 data)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b="1" dirty="0">
                <a:cs typeface="Calisto MT"/>
              </a:rPr>
              <a:t>Column G</a:t>
            </a:r>
            <a:r>
              <a:rPr kumimoji="1" lang="en-US" altLang="zh-CN" dirty="0">
                <a:cs typeface="Calisto MT"/>
              </a:rPr>
              <a:t>: Estimated need of 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 DALYs </a:t>
            </a:r>
            <a:br>
              <a:rPr kumimoji="1" lang="en-US" altLang="zh-CN" dirty="0">
                <a:cs typeface="Calisto MT"/>
              </a:rPr>
            </a:br>
            <a:r>
              <a:rPr kumimoji="1" lang="en-US" altLang="zh-CN" dirty="0">
                <a:cs typeface="Calisto MT"/>
              </a:rPr>
              <a:t>= DALYs lost (E) * % of 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 (F)</a:t>
            </a:r>
          </a:p>
          <a:p>
            <a:pPr lvl="1"/>
            <a:endParaRPr kumimoji="1" lang="en-US" altLang="zh-CN" dirty="0"/>
          </a:p>
        </p:txBody>
      </p:sp>
      <p:pic>
        <p:nvPicPr>
          <p:cNvPr id="6" name="Picture 5" descr="Screen Shot 2014-05-23 at 7.4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67200"/>
            <a:ext cx="8610600" cy="19549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05600" y="3581400"/>
            <a:ext cx="1600200" cy="609600"/>
            <a:chOff x="6019800" y="982133"/>
            <a:chExt cx="1600200" cy="609600"/>
          </a:xfrm>
          <a:solidFill>
            <a:schemeClr val="bg2">
              <a:lumMod val="25000"/>
            </a:schemeClr>
          </a:solidFill>
        </p:grpSpPr>
        <p:sp>
          <p:nvSpPr>
            <p:cNvPr id="9" name="Process 8"/>
            <p:cNvSpPr/>
            <p:nvPr/>
          </p:nvSpPr>
          <p:spPr>
            <a:xfrm>
              <a:off x="6019800" y="982133"/>
              <a:ext cx="1600200" cy="609600"/>
            </a:xfrm>
            <a:prstGeom prst="flowChartProcess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1058333"/>
              <a:ext cx="1447800" cy="400110"/>
            </a:xfrm>
            <a:prstGeom prst="rect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Calisto MT"/>
                  <a:cs typeface="Calisto MT"/>
                </a:rPr>
                <a:t>E * F = G</a:t>
              </a:r>
              <a:endParaRPr lang="en-US" sz="2000" dirty="0">
                <a:solidFill>
                  <a:schemeClr val="bg1"/>
                </a:solidFill>
                <a:latin typeface="Calisto MT"/>
                <a:cs typeface="Calisto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84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Calisto MT"/>
              </a:rPr>
              <a:t>Example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cs typeface="Calisto MT"/>
              </a:rPr>
            </a:b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cs typeface="Calisto MT"/>
              </a:rPr>
              <a:t>Calculating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Calisto MT"/>
              </a:rPr>
              <a:t>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cs typeface="Calisto MT"/>
              </a:rPr>
              <a:t>Need in Afghanistan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3422953"/>
          </a:xfrm>
        </p:spPr>
        <p:txBody>
          <a:bodyPr>
            <a:normAutofit fontScale="92500"/>
          </a:bodyPr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Afghanistan (row 5) is using AS + AP to treat its p. </a:t>
            </a:r>
            <a:r>
              <a:rPr kumimoji="1" lang="en-US" altLang="zh-CN" sz="2300" dirty="0" err="1">
                <a:solidFill>
                  <a:srgbClr val="47534C"/>
                </a:solidFill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. Malaria.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The DALYs lost to malaria in Afghanistan in 2010: 203,229.00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% p. </a:t>
            </a:r>
            <a:r>
              <a:rPr kumimoji="1" lang="en-US" altLang="zh-CN" sz="2300" dirty="0" err="1">
                <a:solidFill>
                  <a:srgbClr val="47534C"/>
                </a:solidFill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. = 9.00%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Estimated DALYs lost to p. </a:t>
            </a:r>
            <a:r>
              <a:rPr kumimoji="1" lang="en-US" altLang="zh-CN" sz="2300" dirty="0" err="1">
                <a:solidFill>
                  <a:srgbClr val="47534C"/>
                </a:solidFill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. Malaria in 2010 in Afghanistan</a:t>
            </a:r>
            <a:br>
              <a:rPr kumimoji="1" lang="en-US" altLang="zh-CN" sz="2300" dirty="0">
                <a:solidFill>
                  <a:srgbClr val="47534C"/>
                </a:solidFill>
                <a:cs typeface="Calisto MT"/>
              </a:rPr>
            </a:b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=  203,229.00 * 9% = 18,290.61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cs typeface="Calisto MT"/>
              </a:rPr>
              <a:t>The Estimated Need in Afghanistan: 18,290.61</a:t>
            </a:r>
            <a:endParaRPr kumimoji="1" lang="en-US" altLang="zh-CN" sz="2300" dirty="0">
              <a:solidFill>
                <a:srgbClr val="47534C"/>
              </a:solidFill>
              <a:cs typeface="Calisto MT"/>
            </a:endParaRPr>
          </a:p>
        </p:txBody>
      </p:sp>
      <p:pic>
        <p:nvPicPr>
          <p:cNvPr id="11" name="Picture 10" descr="Screen Shot 2014-05-23 at 7.51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05400"/>
            <a:ext cx="8686800" cy="149704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458200" y="6019800"/>
            <a:ext cx="304800" cy="304800"/>
          </a:xfrm>
          <a:prstGeom prst="downArrow">
            <a:avLst/>
          </a:prstGeom>
          <a:solidFill>
            <a:srgbClr val="A5392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399" cy="133985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47534C"/>
                </a:solidFill>
                <a:cs typeface="Calisto MT"/>
              </a:rPr>
              <a:t>Calculating Needs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342295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cs typeface="Calisto MT"/>
              </a:rPr>
              <a:t>If a country is using multiple 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 first- or second-line treatments, we divide the estimated p. </a:t>
            </a:r>
            <a:r>
              <a:rPr kumimoji="1" lang="en-US" altLang="zh-CN" dirty="0" err="1">
                <a:cs typeface="Calisto MT"/>
              </a:rPr>
              <a:t>falc</a:t>
            </a:r>
            <a:r>
              <a:rPr kumimoji="1" lang="en-US" altLang="zh-CN" dirty="0">
                <a:cs typeface="Calisto MT"/>
              </a:rPr>
              <a:t>. DALYs by the number of treatments and assign the divided DALYs to each treatment</a:t>
            </a:r>
          </a:p>
        </p:txBody>
      </p:sp>
      <p:pic>
        <p:nvPicPr>
          <p:cNvPr id="6" name="Picture 5" descr="Screen Shot 2014-05-23 at 8.0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7340600" cy="36195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858000" y="4114800"/>
            <a:ext cx="457200" cy="457200"/>
          </a:xfrm>
          <a:prstGeom prst="downArrow">
            <a:avLst/>
          </a:prstGeom>
          <a:solidFill>
            <a:srgbClr val="A53926"/>
          </a:solidFill>
          <a:ln>
            <a:solidFill>
              <a:srgbClr val="A539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659</Words>
  <Application>Microsoft Macintosh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Malaria Drugs</vt:lpstr>
      <vt:lpstr>General Information</vt:lpstr>
      <vt:lpstr>Tab (1)   Summary of Company Rankings</vt:lpstr>
      <vt:lpstr>Tab (2)  Country Data</vt:lpstr>
      <vt:lpstr>Tab (3)   Malaria by Countries</vt:lpstr>
      <vt:lpstr>Tab (3)  Malaria by Countries</vt:lpstr>
      <vt:lpstr>Calculating Needs</vt:lpstr>
      <vt:lpstr>Example  Calculating Need in Afghanistan</vt:lpstr>
      <vt:lpstr>Calculating Needs II</vt:lpstr>
      <vt:lpstr>Example: Brazil</vt:lpstr>
      <vt:lpstr>Calculating Access</vt:lpstr>
      <vt:lpstr>Calculating Efficacy</vt:lpstr>
      <vt:lpstr>Calculating Impact</vt:lpstr>
      <vt:lpstr>Example: Brazil</vt:lpstr>
      <vt:lpstr>Impact Score by Companies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Drugs</dc:title>
  <dc:creator>Jenny</dc:creator>
  <cp:lastModifiedBy>Nicholas Hall</cp:lastModifiedBy>
  <cp:revision>64</cp:revision>
  <dcterms:created xsi:type="dcterms:W3CDTF">2014-04-13T22:31:29Z</dcterms:created>
  <dcterms:modified xsi:type="dcterms:W3CDTF">2014-07-14T13:50:42Z</dcterms:modified>
</cp:coreProperties>
</file>