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1830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E4252C78-604E-2A44-9648-B3D6CC981E7A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A6590E23-B982-8346-B36F-0F55DB00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2C78-604E-2A44-9648-B3D6CC981E7A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0E23-B982-8346-B36F-0F55DB00B26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2C78-604E-2A44-9648-B3D6CC981E7A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0E23-B982-8346-B36F-0F55DB00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2C78-604E-2A44-9648-B3D6CC981E7A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0E23-B982-8346-B36F-0F55DB00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2C78-604E-2A44-9648-B3D6CC981E7A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0E23-B982-8346-B36F-0F55DB00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2C78-604E-2A44-9648-B3D6CC981E7A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0E23-B982-8346-B36F-0F55DB00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2C78-604E-2A44-9648-B3D6CC981E7A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0E23-B982-8346-B36F-0F55DB00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E4252C78-604E-2A44-9648-B3D6CC981E7A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2C78-604E-2A44-9648-B3D6CC981E7A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0E23-B982-8346-B36F-0F55DB00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2C78-604E-2A44-9648-B3D6CC981E7A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0E23-B982-8346-B36F-0F55DB00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2C78-604E-2A44-9648-B3D6CC981E7A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0E23-B982-8346-B36F-0F55DB00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2C78-604E-2A44-9648-B3D6CC981E7A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0E23-B982-8346-B36F-0F55DB00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2C78-604E-2A44-9648-B3D6CC981E7A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0E23-B982-8346-B36F-0F55DB00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2C78-604E-2A44-9648-B3D6CC981E7A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0E23-B982-8346-B36F-0F55DB00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E4252C78-604E-2A44-9648-B3D6CC981E7A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6590E23-B982-8346-B36F-0F55DB00B2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a/binghamton.edu/spreadsheet/ccc?key=0Ag8gS12PpxX2dF82NS1CLVhwd1RDSjhiMnFpdGtUZVE&amp;usp=drive_web#gid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6400" b="1" dirty="0" smtClean="0"/>
              <a:t>HIV Drugs</a:t>
            </a:r>
            <a:endParaRPr kumimoji="1" lang="zh-CN" altLang="en-US" sz="6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 smtClean="0"/>
              <a:t>Spreadsheet Documentation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1949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 smtClean="0"/>
              <a:t>Tab (5)</a:t>
            </a:r>
            <a:br>
              <a:rPr kumimoji="1" lang="en-US" altLang="zh-CN" b="1" dirty="0" smtClean="0"/>
            </a:br>
            <a:r>
              <a:rPr kumimoji="1" lang="en-US" altLang="zh-CN" b="1" i="1" dirty="0" smtClean="0"/>
              <a:t>HIV by Country</a:t>
            </a:r>
            <a:endParaRPr kumimoji="1"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397" y="1782839"/>
            <a:ext cx="7345363" cy="3931920"/>
          </a:xfrm>
        </p:spPr>
        <p:txBody>
          <a:bodyPr/>
          <a:lstStyle/>
          <a:p>
            <a:r>
              <a:rPr kumimoji="1" lang="en-US" altLang="zh-CN" b="1" dirty="0" smtClean="0"/>
              <a:t>Treatment Breakdown Summary</a:t>
            </a:r>
          </a:p>
          <a:p>
            <a:pPr lvl="1"/>
            <a:r>
              <a:rPr kumimoji="1" lang="en-US" altLang="zh-CN" dirty="0" smtClean="0"/>
              <a:t>Column AJ: Breakdown of treatment in WHO-designated group A countries</a:t>
            </a:r>
          </a:p>
          <a:p>
            <a:pPr lvl="1"/>
            <a:r>
              <a:rPr kumimoji="1" lang="en-US" altLang="zh-CN" dirty="0" smtClean="0"/>
              <a:t>Column AK: </a:t>
            </a:r>
            <a:r>
              <a:rPr kumimoji="1" lang="en-US" altLang="zh-CN" dirty="0"/>
              <a:t>Breakdown of treatment in WHO-designated group </a:t>
            </a:r>
            <a:r>
              <a:rPr kumimoji="1" lang="en-US" altLang="zh-CN" dirty="0" smtClean="0"/>
              <a:t>B </a:t>
            </a:r>
            <a:r>
              <a:rPr kumimoji="1" lang="en-US" altLang="zh-CN" dirty="0"/>
              <a:t>countries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242" y="3330073"/>
            <a:ext cx="4000500" cy="3352800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28397" y="3729789"/>
            <a:ext cx="4317392" cy="2767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1" lang="en-US" altLang="zh-CN" dirty="0" smtClean="0"/>
              <a:t>Example: of those receiving treatment</a:t>
            </a:r>
            <a:r>
              <a:rPr kumimoji="1" lang="en-US" altLang="zh-CN" dirty="0" smtClean="0">
                <a:solidFill>
                  <a:srgbClr val="FF0000"/>
                </a:solidFill>
              </a:rPr>
              <a:t>, 92.76% </a:t>
            </a:r>
            <a:r>
              <a:rPr kumimoji="1" lang="en-US" altLang="zh-CN" dirty="0" smtClean="0"/>
              <a:t>are in group A countries. Of those, </a:t>
            </a:r>
            <a:r>
              <a:rPr kumimoji="1" lang="en-US" altLang="zh-CN" dirty="0" smtClean="0">
                <a:solidFill>
                  <a:srgbClr val="0000FF"/>
                </a:solidFill>
              </a:rPr>
              <a:t>93.13%</a:t>
            </a:r>
            <a:r>
              <a:rPr kumimoji="1" lang="en-US" altLang="zh-CN" dirty="0" smtClean="0"/>
              <a:t> are adults. Of those adults, </a:t>
            </a:r>
            <a:r>
              <a:rPr kumimoji="1" lang="en-US" altLang="zh-CN" dirty="0" smtClean="0">
                <a:solidFill>
                  <a:srgbClr val="008000"/>
                </a:solidFill>
              </a:rPr>
              <a:t>97.10%</a:t>
            </a:r>
            <a:r>
              <a:rPr kumimoji="1" lang="en-US" altLang="zh-CN" dirty="0" smtClean="0"/>
              <a:t> receive first-line treatment regimens</a:t>
            </a:r>
            <a:endParaRPr kumimoji="1" lang="en-US" altLang="zh-C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47152" y="4320941"/>
            <a:ext cx="2951480" cy="464954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24947" y="4938295"/>
            <a:ext cx="2826085" cy="128337"/>
          </a:xfrm>
          <a:prstGeom prst="line">
            <a:avLst/>
          </a:prstGeom>
          <a:ln>
            <a:solidFill>
              <a:srgbClr val="0000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424947" y="5240421"/>
            <a:ext cx="2826085" cy="104274"/>
          </a:xfrm>
          <a:prstGeom prst="line">
            <a:avLst/>
          </a:prstGeom>
          <a:ln>
            <a:solidFill>
              <a:srgbClr val="008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4914232" y="5154195"/>
            <a:ext cx="21844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5334251" cy="1339850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 smtClean="0"/>
              <a:t>Tab (5)</a:t>
            </a:r>
            <a:br>
              <a:rPr kumimoji="1" lang="en-US" altLang="zh-CN" b="1" dirty="0" smtClean="0"/>
            </a:br>
            <a:r>
              <a:rPr kumimoji="1" lang="en-US" altLang="zh-CN" b="1" i="1" dirty="0" smtClean="0"/>
              <a:t>HIV by Country</a:t>
            </a:r>
            <a:endParaRPr kumimoji="1"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397" y="1782839"/>
            <a:ext cx="5805967" cy="3931920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Treatment Efficacy</a:t>
            </a:r>
          </a:p>
          <a:p>
            <a:pPr lvl="1"/>
            <a:r>
              <a:rPr kumimoji="1" lang="en-US" altLang="zh-CN" dirty="0" smtClean="0"/>
              <a:t>Column AM: List of treatment regimens in WHO-designated group A countries:</a:t>
            </a:r>
          </a:p>
          <a:p>
            <a:pPr lvl="2"/>
            <a:r>
              <a:rPr kumimoji="1" lang="en-US" altLang="zh-CN" dirty="0" smtClean="0"/>
              <a:t>Treatment is first broken down into four quadrants: adult first-line, adult second-line, children first-line, and children second-line. The treatments for each quadrant are then listed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364" y="165100"/>
            <a:ext cx="27178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5334251" cy="1339850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 smtClean="0"/>
              <a:t>Tab (5)</a:t>
            </a:r>
            <a:br>
              <a:rPr kumimoji="1" lang="en-US" altLang="zh-CN" b="1" dirty="0" smtClean="0"/>
            </a:br>
            <a:r>
              <a:rPr kumimoji="1" lang="en-US" altLang="zh-CN" b="1" i="1" dirty="0" smtClean="0"/>
              <a:t>HIV by Country</a:t>
            </a:r>
            <a:endParaRPr kumimoji="1"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397" y="1782839"/>
            <a:ext cx="8114024" cy="3931920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Treatment Efficacy (continued)</a:t>
            </a:r>
          </a:p>
          <a:p>
            <a:pPr lvl="1"/>
            <a:r>
              <a:rPr kumimoji="1" lang="en-US" altLang="zh-CN" dirty="0" smtClean="0"/>
              <a:t>Column AN: Proportional breakdown of </a:t>
            </a:r>
            <a:r>
              <a:rPr kumimoji="1" lang="en-US" altLang="zh-CN" dirty="0" smtClean="0"/>
              <a:t>percent in quadrant receiving treatment with the </a:t>
            </a:r>
            <a:r>
              <a:rPr kumimoji="1" lang="en-US" altLang="zh-CN" dirty="0" smtClean="0"/>
              <a:t>regimens listed in AM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Column </a:t>
            </a:r>
            <a:r>
              <a:rPr kumimoji="1" lang="en-US" altLang="zh-CN" dirty="0" smtClean="0"/>
              <a:t>AO: Efficacy of each treatment regimen in that quadrant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263" y="3777247"/>
            <a:ext cx="60833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5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201150" cy="1339850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 smtClean="0"/>
              <a:t>Tab (5)</a:t>
            </a:r>
            <a:br>
              <a:rPr kumimoji="1" lang="en-US" altLang="zh-CN" b="1" dirty="0" smtClean="0"/>
            </a:br>
            <a:r>
              <a:rPr kumimoji="1" lang="en-US" altLang="zh-CN" b="1" i="1" dirty="0" smtClean="0"/>
              <a:t>HIV by Country</a:t>
            </a:r>
            <a:endParaRPr kumimoji="1"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397" y="1782839"/>
            <a:ext cx="8114024" cy="3931920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Treatment Efficacy (continued)</a:t>
            </a:r>
          </a:p>
          <a:p>
            <a:pPr lvl="1"/>
            <a:r>
              <a:rPr kumimoji="1" lang="en-US" altLang="zh-CN" dirty="0" smtClean="0"/>
              <a:t>Columns AP-AR: The same procedure of regimen breakdown is repeated for WHO-designated group B countries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402931"/>
            <a:ext cx="50165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201150" cy="1339850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 smtClean="0"/>
              <a:t>Tab (5)</a:t>
            </a:r>
            <a:br>
              <a:rPr kumimoji="1" lang="en-US" altLang="zh-CN" b="1" dirty="0" smtClean="0"/>
            </a:br>
            <a:r>
              <a:rPr kumimoji="1" lang="en-US" altLang="zh-CN" b="1" i="1" dirty="0" smtClean="0"/>
              <a:t>HIV by Country</a:t>
            </a:r>
            <a:endParaRPr kumimoji="1"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397" y="1782839"/>
            <a:ext cx="8114024" cy="3931920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Impact</a:t>
            </a:r>
          </a:p>
          <a:p>
            <a:pPr lvl="2"/>
            <a:r>
              <a:rPr kumimoji="1" lang="en-US" altLang="zh-CN" dirty="0" smtClean="0"/>
              <a:t>Regimen impact is calculated by:</a:t>
            </a:r>
          </a:p>
          <a:p>
            <a:pPr lvl="3"/>
            <a:r>
              <a:rPr kumimoji="1" lang="en-US" altLang="zh-CN" dirty="0" smtClean="0"/>
              <a:t>Age-specific DALYs (Col G or H) * </a:t>
            </a:r>
          </a:p>
          <a:p>
            <a:pPr lvl="3"/>
            <a:r>
              <a:rPr kumimoji="1" lang="en-US" altLang="zh-CN" dirty="0" smtClean="0"/>
              <a:t>Age-specific treatment coverage (Col N or Q) * </a:t>
            </a:r>
          </a:p>
          <a:p>
            <a:pPr lvl="3"/>
            <a:r>
              <a:rPr kumimoji="1" lang="en-US" altLang="zh-CN" dirty="0" smtClean="0"/>
              <a:t>Percentage of cases receiving </a:t>
            </a:r>
            <a:r>
              <a:rPr kumimoji="1" lang="en-US" altLang="zh-CN" dirty="0" smtClean="0"/>
              <a:t>each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particular type of treatment (Col AJ or AK) *</a:t>
            </a:r>
          </a:p>
          <a:p>
            <a:pPr lvl="3"/>
            <a:r>
              <a:rPr kumimoji="1" lang="en-US" altLang="zh-CN" dirty="0" smtClean="0"/>
              <a:t>Proportion of cases of </a:t>
            </a:r>
            <a:r>
              <a:rPr kumimoji="1" lang="en-US" altLang="zh-CN" dirty="0" smtClean="0"/>
              <a:t>receiving that </a:t>
            </a:r>
            <a:r>
              <a:rPr kumimoji="1" lang="en-US" altLang="zh-CN" dirty="0" smtClean="0"/>
              <a:t>type of treatment receiving </a:t>
            </a:r>
            <a:r>
              <a:rPr kumimoji="1" lang="en-US" altLang="zh-CN" dirty="0" smtClean="0"/>
              <a:t>each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particular regimen (Column AN or AQ) * </a:t>
            </a:r>
          </a:p>
          <a:p>
            <a:pPr lvl="3"/>
            <a:r>
              <a:rPr kumimoji="1" lang="en-US" altLang="zh-CN" dirty="0" smtClean="0"/>
              <a:t>Efficacy of </a:t>
            </a:r>
            <a:r>
              <a:rPr kumimoji="1" lang="en-US" altLang="zh-CN" dirty="0" smtClean="0"/>
              <a:t>each </a:t>
            </a:r>
            <a:r>
              <a:rPr kumimoji="1" lang="en-US" altLang="zh-CN" dirty="0" smtClean="0"/>
              <a:t>regimen in that quadrant (Col AO or AR) </a:t>
            </a:r>
          </a:p>
        </p:txBody>
      </p:sp>
    </p:spTree>
    <p:extLst>
      <p:ext uri="{BB962C8B-B14F-4D97-AF65-F5344CB8AC3E}">
        <p14:creationId xmlns:p14="http://schemas.microsoft.com/office/powerpoint/2010/main" val="390553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201150" cy="1339850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 smtClean="0"/>
              <a:t>Tab (5)</a:t>
            </a:r>
            <a:br>
              <a:rPr kumimoji="1" lang="en-US" altLang="zh-CN" b="1" dirty="0" smtClean="0"/>
            </a:br>
            <a:r>
              <a:rPr kumimoji="1" lang="en-US" altLang="zh-CN" b="1" i="1" dirty="0" smtClean="0"/>
              <a:t>HIV by Country</a:t>
            </a:r>
            <a:endParaRPr kumimoji="1"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397" y="1782839"/>
            <a:ext cx="8114024" cy="3931920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Impact (continued)</a:t>
            </a:r>
          </a:p>
          <a:p>
            <a:pPr lvl="1"/>
            <a:r>
              <a:rPr kumimoji="1" lang="en-US" altLang="zh-CN" dirty="0"/>
              <a:t>Columns R-AC: Impact of each drug by </a:t>
            </a:r>
            <a:r>
              <a:rPr kumimoji="1" lang="en-US" altLang="zh-CN" dirty="0" smtClean="0"/>
              <a:t>country</a:t>
            </a:r>
          </a:p>
          <a:p>
            <a:pPr lvl="2"/>
            <a:r>
              <a:rPr kumimoji="1" lang="en-US" altLang="zh-CN" dirty="0"/>
              <a:t>For every regimen of which </a:t>
            </a:r>
            <a:r>
              <a:rPr kumimoji="1" lang="en-US" altLang="zh-CN" dirty="0" smtClean="0"/>
              <a:t>each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drug is a part, the drug receives (1/n) credit of the whole regimen, where n=number of </a:t>
            </a:r>
            <a:r>
              <a:rPr kumimoji="1" lang="en-US" altLang="zh-CN" dirty="0" smtClean="0"/>
              <a:t>drugs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The total impact for each drug is the sum of its </a:t>
            </a:r>
            <a:r>
              <a:rPr kumimoji="1" lang="en-US" altLang="zh-CN" dirty="0" smtClean="0"/>
              <a:t>impact </a:t>
            </a:r>
            <a:r>
              <a:rPr kumimoji="1" lang="en-US" altLang="zh-CN" dirty="0" smtClean="0"/>
              <a:t>in each regimen</a:t>
            </a:r>
          </a:p>
          <a:p>
            <a:pPr lvl="1"/>
            <a:r>
              <a:rPr kumimoji="1" lang="en-US" altLang="zh-CN" dirty="0" smtClean="0"/>
              <a:t>Column AD: Total </a:t>
            </a:r>
          </a:p>
          <a:p>
            <a:pPr marL="350838" lvl="1" indent="0">
              <a:buNone/>
            </a:pPr>
            <a:r>
              <a:rPr kumimoji="1" lang="en-US" altLang="zh-CN" dirty="0" smtClean="0"/>
              <a:t>   impact of HIV </a:t>
            </a:r>
          </a:p>
          <a:p>
            <a:pPr marL="350838" lvl="1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treatment by country</a:t>
            </a:r>
            <a:endParaRPr kumimoji="1"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453" y="4115469"/>
            <a:ext cx="50165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1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201150" cy="1339850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 smtClean="0"/>
              <a:t>Tab (5)</a:t>
            </a:r>
            <a:br>
              <a:rPr kumimoji="1" lang="en-US" altLang="zh-CN" b="1" dirty="0" smtClean="0"/>
            </a:br>
            <a:r>
              <a:rPr kumimoji="1" lang="en-US" altLang="zh-CN" b="1" i="1" dirty="0" smtClean="0"/>
              <a:t>HIV by Country</a:t>
            </a:r>
            <a:endParaRPr kumimoji="1"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397" y="1782839"/>
            <a:ext cx="8114024" cy="3931920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Company Ranking</a:t>
            </a:r>
          </a:p>
          <a:p>
            <a:pPr lvl="1"/>
            <a:r>
              <a:rPr kumimoji="1" lang="en-US" altLang="zh-CN" dirty="0" smtClean="0"/>
              <a:t>Column AT: List of originator companies for HIV treatment</a:t>
            </a:r>
          </a:p>
          <a:p>
            <a:pPr lvl="1"/>
            <a:r>
              <a:rPr kumimoji="1" lang="en-US" altLang="zh-CN" dirty="0" smtClean="0"/>
              <a:t>Column AU: Drugs credited to each company</a:t>
            </a:r>
          </a:p>
          <a:p>
            <a:pPr lvl="1"/>
            <a:r>
              <a:rPr kumimoji="1" lang="en-US" altLang="zh-CN" dirty="0" smtClean="0"/>
              <a:t>Column AV: </a:t>
            </a:r>
          </a:p>
          <a:p>
            <a:pPr marL="350838" lvl="1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Total impact </a:t>
            </a:r>
          </a:p>
          <a:p>
            <a:pPr marL="350838" lvl="1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of each </a:t>
            </a:r>
          </a:p>
          <a:p>
            <a:pPr marL="350838" lvl="1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company for </a:t>
            </a:r>
          </a:p>
          <a:p>
            <a:pPr marL="350838" lvl="1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HIV treatment</a:t>
            </a:r>
            <a:endParaRPr kumimoji="1"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705" y="3147595"/>
            <a:ext cx="61468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5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General Information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017" y="1758647"/>
            <a:ext cx="8401126" cy="460344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Link </a:t>
            </a:r>
            <a:r>
              <a:rPr kumimoji="1" lang="en-US" altLang="zh-CN" dirty="0"/>
              <a:t>to spreadsheet</a:t>
            </a:r>
            <a:r>
              <a:rPr kumimoji="1" lang="en-US" altLang="zh-CN" dirty="0" smtClean="0"/>
              <a:t>:</a:t>
            </a:r>
            <a:br>
              <a:rPr kumimoji="1" lang="en-US" altLang="zh-CN" dirty="0" smtClean="0"/>
            </a:br>
            <a:r>
              <a:rPr kumimoji="1" lang="en-US" altLang="zh-CN" dirty="0" smtClean="0">
                <a:hlinkClick r:id="rId2"/>
              </a:rPr>
              <a:t>https://docs.google.com/a/binghamton.edu/spreadsheet/ccc?key=0Ag8gS12PpxX2dF82NS1CLVhwd1RDSjhiMnFpdGtUZVE&amp;usp=drive_web#gid=1</a:t>
            </a:r>
            <a:endParaRPr kumimoji="1" lang="en-US" altLang="zh-CN" dirty="0" smtClean="0"/>
          </a:p>
          <a:p>
            <a:r>
              <a:rPr kumimoji="1" lang="en-US" altLang="zh-CN" dirty="0" smtClean="0"/>
              <a:t>Spreadsheet contains data regarding</a:t>
            </a:r>
          </a:p>
          <a:p>
            <a:pPr lvl="1"/>
            <a:r>
              <a:rPr kumimoji="1" lang="en-US" altLang="zh-CN" dirty="0" smtClean="0"/>
              <a:t>Summary of company rankings</a:t>
            </a:r>
          </a:p>
          <a:p>
            <a:pPr lvl="1"/>
            <a:r>
              <a:rPr kumimoji="1" lang="en-US" altLang="zh-CN" dirty="0" smtClean="0"/>
              <a:t>WHO groupings and country categorizations</a:t>
            </a:r>
          </a:p>
          <a:p>
            <a:pPr lvl="1"/>
            <a:r>
              <a:rPr kumimoji="1" lang="en-US" altLang="zh-CN" dirty="0" smtClean="0"/>
              <a:t>The burden of Malaria and the data of its drugs by countries</a:t>
            </a:r>
          </a:p>
          <a:p>
            <a:pPr lvl="1"/>
            <a:r>
              <a:rPr kumimoji="1" lang="en-US" altLang="zh-CN" dirty="0" smtClean="0"/>
              <a:t>The burden of TB and the data of its drugs by countries</a:t>
            </a:r>
          </a:p>
          <a:p>
            <a:pPr lvl="1"/>
            <a:r>
              <a:rPr kumimoji="1" lang="en-US" altLang="zh-CN" dirty="0" smtClean="0"/>
              <a:t>The burden of HIV and the data of its drugs by countries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5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 smtClean="0"/>
              <a:t>Tab (1)</a:t>
            </a:r>
            <a:br>
              <a:rPr kumimoji="1" lang="en-US" altLang="zh-CN" sz="3600" b="1" dirty="0" smtClean="0"/>
            </a:br>
            <a:r>
              <a:rPr kumimoji="1" lang="en-US" altLang="zh-CN" sz="3600" b="1" i="1" dirty="0" smtClean="0"/>
              <a:t>Summary of Company Rankings </a:t>
            </a:r>
            <a:endParaRPr kumimoji="1" lang="zh-CN" altLang="en-US" sz="3600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827" y="1746554"/>
            <a:ext cx="8461602" cy="4724398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List of pharmaceutical companies, their drugs and target diseases</a:t>
            </a:r>
          </a:p>
          <a:p>
            <a:r>
              <a:rPr kumimoji="1" lang="en-US" altLang="zh-CN" dirty="0" smtClean="0"/>
              <a:t>Ranking of the companies’ total impact scores:</a:t>
            </a:r>
          </a:p>
          <a:p>
            <a:pPr lvl="1"/>
            <a:r>
              <a:rPr kumimoji="1" lang="en-US" altLang="zh-CN" dirty="0" smtClean="0"/>
              <a:t>Total impact scores = Need (DALYs lost) * Access (Treatment coverage) * Efficacy</a:t>
            </a:r>
          </a:p>
          <a:p>
            <a:r>
              <a:rPr kumimoji="1" lang="en-US" altLang="zh-CN" dirty="0" smtClean="0"/>
              <a:t>Ranking of the companies break down by diseases</a:t>
            </a:r>
          </a:p>
          <a:p>
            <a:r>
              <a:rPr kumimoji="1" lang="en-US" altLang="zh-CN" dirty="0" smtClean="0"/>
              <a:t>Total DALYs alleviated in different diseases break down by WHO regions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24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 smtClean="0"/>
              <a:t>Tab (5)</a:t>
            </a:r>
            <a:br>
              <a:rPr kumimoji="1" lang="en-US" altLang="zh-CN" b="1" dirty="0" smtClean="0"/>
            </a:br>
            <a:r>
              <a:rPr kumimoji="1" lang="en-US" altLang="zh-CN" b="1" i="1" dirty="0" smtClean="0"/>
              <a:t>HIV by Country</a:t>
            </a:r>
            <a:endParaRPr kumimoji="1"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397" y="1782839"/>
            <a:ext cx="7345363" cy="3931920"/>
          </a:xfrm>
        </p:spPr>
        <p:txBody>
          <a:bodyPr/>
          <a:lstStyle/>
          <a:p>
            <a:r>
              <a:rPr kumimoji="1" lang="en-US" altLang="zh-CN" b="1" dirty="0" smtClean="0"/>
              <a:t>General information</a:t>
            </a:r>
          </a:p>
          <a:p>
            <a:pPr lvl="1"/>
            <a:r>
              <a:rPr kumimoji="1" lang="en-US" altLang="zh-CN" dirty="0" smtClean="0"/>
              <a:t>Column A: List of countries</a:t>
            </a:r>
          </a:p>
          <a:p>
            <a:pPr lvl="1"/>
            <a:r>
              <a:rPr kumimoji="1" lang="en-US" altLang="zh-CN" dirty="0" smtClean="0"/>
              <a:t>Column B: Countries sorted by WHO regions</a:t>
            </a:r>
          </a:p>
          <a:p>
            <a:pPr lvl="1"/>
            <a:r>
              <a:rPr kumimoji="1" lang="en-US" altLang="zh-CN" dirty="0" smtClean="0"/>
              <a:t>Column C: population</a:t>
            </a:r>
          </a:p>
          <a:p>
            <a:pPr lvl="1"/>
            <a:r>
              <a:rPr kumimoji="1" lang="en-US" altLang="zh-CN" dirty="0" smtClean="0"/>
              <a:t>Column D: Geographical Region</a:t>
            </a:r>
            <a:endParaRPr kumimoji="1"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168942"/>
            <a:ext cx="6604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8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 smtClean="0"/>
              <a:t>Tab (5)</a:t>
            </a:r>
            <a:br>
              <a:rPr kumimoji="1" lang="en-US" altLang="zh-CN" b="1" dirty="0" smtClean="0"/>
            </a:br>
            <a:r>
              <a:rPr kumimoji="1" lang="en-US" altLang="zh-CN" b="1" i="1" dirty="0" smtClean="0"/>
              <a:t>HIV by Country</a:t>
            </a:r>
            <a:endParaRPr kumimoji="1"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397" y="1782839"/>
            <a:ext cx="7345363" cy="3931920"/>
          </a:xfrm>
        </p:spPr>
        <p:txBody>
          <a:bodyPr/>
          <a:lstStyle/>
          <a:p>
            <a:r>
              <a:rPr kumimoji="1" lang="en-US" altLang="zh-CN" b="1" dirty="0" smtClean="0"/>
              <a:t>General information (continued)</a:t>
            </a:r>
          </a:p>
          <a:p>
            <a:pPr lvl="1"/>
            <a:r>
              <a:rPr kumimoji="1" lang="en-US" altLang="zh-CN" dirty="0" smtClean="0"/>
              <a:t>Column E: WHO Group (“A” or “B”)</a:t>
            </a:r>
          </a:p>
          <a:p>
            <a:pPr lvl="1"/>
            <a:r>
              <a:rPr kumimoji="1" lang="en-US" altLang="zh-CN" dirty="0" smtClean="0"/>
              <a:t>Column F: DALYs lost to HIV by country (2010)</a:t>
            </a:r>
          </a:p>
          <a:p>
            <a:pPr lvl="1"/>
            <a:r>
              <a:rPr kumimoji="1" lang="en-US" altLang="zh-CN" dirty="0" smtClean="0"/>
              <a:t>Column G: DALYs lost by adults to HIV by country (2010, adults = 15+)</a:t>
            </a:r>
          </a:p>
          <a:p>
            <a:pPr lvl="1"/>
            <a:r>
              <a:rPr kumimoji="1" lang="en-US" altLang="zh-CN" dirty="0" smtClean="0"/>
              <a:t>Column H</a:t>
            </a:r>
            <a:r>
              <a:rPr kumimoji="1" lang="en-US" altLang="zh-CN" dirty="0"/>
              <a:t>: DALYs lost by </a:t>
            </a:r>
            <a:r>
              <a:rPr kumimoji="1" lang="en-US" altLang="zh-CN" dirty="0" smtClean="0"/>
              <a:t>children to </a:t>
            </a:r>
            <a:r>
              <a:rPr kumimoji="1" lang="en-US" altLang="zh-CN" dirty="0"/>
              <a:t>HIV by country (2010, </a:t>
            </a:r>
            <a:r>
              <a:rPr kumimoji="1" lang="en-US" altLang="zh-CN" dirty="0" smtClean="0"/>
              <a:t>children = &lt;15)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989" y="4508500"/>
            <a:ext cx="59436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 smtClean="0"/>
              <a:t>Tab (5)</a:t>
            </a:r>
            <a:br>
              <a:rPr kumimoji="1" lang="en-US" altLang="zh-CN" b="1" dirty="0" smtClean="0"/>
            </a:br>
            <a:r>
              <a:rPr kumimoji="1" lang="en-US" altLang="zh-CN" b="1" i="1" dirty="0" smtClean="0"/>
              <a:t>HIV by Country</a:t>
            </a:r>
            <a:endParaRPr kumimoji="1"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397" y="1782839"/>
            <a:ext cx="7345363" cy="3931920"/>
          </a:xfrm>
        </p:spPr>
        <p:txBody>
          <a:bodyPr/>
          <a:lstStyle/>
          <a:p>
            <a:r>
              <a:rPr kumimoji="1" lang="en-US" altLang="zh-CN" b="1" dirty="0" smtClean="0"/>
              <a:t>Treatment Coverage</a:t>
            </a:r>
          </a:p>
          <a:p>
            <a:pPr lvl="1"/>
            <a:r>
              <a:rPr kumimoji="1" lang="en-US" altLang="zh-CN" dirty="0" smtClean="0"/>
              <a:t>Column I: Overall individuals receiving treatment by country (2010)</a:t>
            </a:r>
          </a:p>
          <a:p>
            <a:pPr lvl="1"/>
            <a:r>
              <a:rPr kumimoji="1" lang="en-US" altLang="zh-CN" dirty="0" smtClean="0"/>
              <a:t>Column J</a:t>
            </a:r>
            <a:r>
              <a:rPr kumimoji="1" lang="en-US" altLang="zh-CN" dirty="0"/>
              <a:t>: Overall individuals </a:t>
            </a:r>
            <a:r>
              <a:rPr kumimoji="1" lang="en-US" altLang="zh-CN" dirty="0" smtClean="0"/>
              <a:t>needing treatment </a:t>
            </a:r>
            <a:r>
              <a:rPr kumimoji="1" lang="en-US" altLang="zh-CN" dirty="0"/>
              <a:t>by country (2010)</a:t>
            </a:r>
          </a:p>
          <a:p>
            <a:pPr lvl="1"/>
            <a:r>
              <a:rPr kumimoji="1" lang="en-US" altLang="zh-CN" dirty="0" smtClean="0"/>
              <a:t>Column K: Treatment coverage for all individuals by country (Col I / Col J)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399" y="4195678"/>
            <a:ext cx="50165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 smtClean="0"/>
              <a:t>Tab (5)</a:t>
            </a:r>
            <a:br>
              <a:rPr kumimoji="1" lang="en-US" altLang="zh-CN" b="1" dirty="0" smtClean="0"/>
            </a:br>
            <a:r>
              <a:rPr kumimoji="1" lang="en-US" altLang="zh-CN" b="1" i="1" dirty="0" smtClean="0"/>
              <a:t>HIV by Country</a:t>
            </a:r>
            <a:endParaRPr kumimoji="1"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397" y="1782839"/>
            <a:ext cx="7345363" cy="3931920"/>
          </a:xfrm>
        </p:spPr>
        <p:txBody>
          <a:bodyPr/>
          <a:lstStyle/>
          <a:p>
            <a:r>
              <a:rPr kumimoji="1" lang="en-US" altLang="zh-CN" b="1" dirty="0" smtClean="0"/>
              <a:t>Treatment Coverage (continued)</a:t>
            </a:r>
          </a:p>
          <a:p>
            <a:pPr lvl="1"/>
            <a:r>
              <a:rPr kumimoji="1" lang="en-US" altLang="zh-CN" dirty="0" smtClean="0"/>
              <a:t>Column O: # of children receiving treatment by country (2010)</a:t>
            </a:r>
          </a:p>
          <a:p>
            <a:pPr lvl="1"/>
            <a:r>
              <a:rPr kumimoji="1" lang="en-US" altLang="zh-CN" dirty="0" smtClean="0"/>
              <a:t>Column </a:t>
            </a:r>
            <a:r>
              <a:rPr kumimoji="1" lang="en-US" altLang="zh-CN" dirty="0"/>
              <a:t>P: # of children </a:t>
            </a:r>
            <a:r>
              <a:rPr kumimoji="1" lang="en-US" altLang="zh-CN" dirty="0" smtClean="0"/>
              <a:t>needing treatment </a:t>
            </a:r>
            <a:r>
              <a:rPr kumimoji="1" lang="en-US" altLang="zh-CN" dirty="0"/>
              <a:t>by country (2010)</a:t>
            </a:r>
          </a:p>
          <a:p>
            <a:pPr lvl="1"/>
            <a:r>
              <a:rPr kumimoji="1" lang="en-US" altLang="zh-CN" dirty="0" smtClean="0"/>
              <a:t>Column Q: Treatment coverage children by country (Col O / Col 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558" y="4408905"/>
            <a:ext cx="50292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3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 smtClean="0"/>
              <a:t>Tab (5)</a:t>
            </a:r>
            <a:br>
              <a:rPr kumimoji="1" lang="en-US" altLang="zh-CN" b="1" dirty="0" smtClean="0"/>
            </a:br>
            <a:r>
              <a:rPr kumimoji="1" lang="en-US" altLang="zh-CN" b="1" i="1" dirty="0" smtClean="0"/>
              <a:t>HIV by Country</a:t>
            </a:r>
            <a:endParaRPr kumimoji="1"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397" y="1782839"/>
            <a:ext cx="7345363" cy="3931920"/>
          </a:xfrm>
        </p:spPr>
        <p:txBody>
          <a:bodyPr/>
          <a:lstStyle/>
          <a:p>
            <a:r>
              <a:rPr kumimoji="1" lang="en-US" altLang="zh-CN" b="1" dirty="0" smtClean="0"/>
              <a:t>Treatment Coverage (continued)</a:t>
            </a:r>
          </a:p>
          <a:p>
            <a:pPr lvl="1"/>
            <a:r>
              <a:rPr kumimoji="1" lang="en-US" altLang="zh-CN" dirty="0" smtClean="0"/>
              <a:t>Column L: # of adults receiving treatment by country (Col I – Col O)</a:t>
            </a:r>
          </a:p>
          <a:p>
            <a:pPr lvl="1"/>
            <a:r>
              <a:rPr kumimoji="1" lang="en-US" altLang="zh-CN" dirty="0" smtClean="0"/>
              <a:t>Column M: </a:t>
            </a:r>
            <a:r>
              <a:rPr kumimoji="1" lang="en-US" altLang="zh-CN" dirty="0"/>
              <a:t># of </a:t>
            </a:r>
            <a:r>
              <a:rPr kumimoji="1" lang="en-US" altLang="zh-CN" dirty="0" smtClean="0"/>
              <a:t>adults needing treatment </a:t>
            </a:r>
            <a:r>
              <a:rPr kumimoji="1" lang="en-US" altLang="zh-CN" dirty="0"/>
              <a:t>by country </a:t>
            </a:r>
            <a:r>
              <a:rPr kumimoji="1" lang="en-US" altLang="zh-CN" dirty="0" smtClean="0"/>
              <a:t>(Col J – Col P)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Column N: Treatment coverage children by country (Col L / Col M)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206" y="4235116"/>
            <a:ext cx="50038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7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 smtClean="0"/>
              <a:t>Tab (5)</a:t>
            </a:r>
            <a:br>
              <a:rPr kumimoji="1" lang="en-US" altLang="zh-CN" b="1" dirty="0" smtClean="0"/>
            </a:br>
            <a:r>
              <a:rPr kumimoji="1" lang="en-US" altLang="zh-CN" b="1" i="1" dirty="0" smtClean="0"/>
              <a:t>HIV by Country</a:t>
            </a:r>
            <a:endParaRPr kumimoji="1"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397" y="1782839"/>
            <a:ext cx="7345363" cy="3931920"/>
          </a:xfrm>
        </p:spPr>
        <p:txBody>
          <a:bodyPr/>
          <a:lstStyle/>
          <a:p>
            <a:r>
              <a:rPr kumimoji="1" lang="en-US" altLang="zh-CN" b="1" dirty="0" smtClean="0"/>
              <a:t>WHO Group</a:t>
            </a:r>
          </a:p>
          <a:p>
            <a:pPr lvl="1"/>
            <a:r>
              <a:rPr kumimoji="1" lang="en-US" altLang="zh-CN" dirty="0" smtClean="0"/>
              <a:t>Column AF: WHO-designated group A countries</a:t>
            </a:r>
          </a:p>
          <a:p>
            <a:pPr lvl="1"/>
            <a:r>
              <a:rPr kumimoji="1" lang="en-US" altLang="zh-CN" dirty="0" smtClean="0"/>
              <a:t>Column AG: WHO-designated group B countries</a:t>
            </a:r>
            <a:endParaRPr kumimoji="1"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226" y="3121526"/>
            <a:ext cx="53086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71</TotalTime>
  <Words>705</Words>
  <Application>Microsoft Office PowerPoint</Application>
  <PresentationFormat>On-screen Show (4:3)</PresentationFormat>
  <Paragraphs>88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Capital</vt:lpstr>
      <vt:lpstr>HIV Drugs</vt:lpstr>
      <vt:lpstr>General Information</vt:lpstr>
      <vt:lpstr>Tab (1) Summary of Company Rankings </vt:lpstr>
      <vt:lpstr>Tab (5) HIV by Country</vt:lpstr>
      <vt:lpstr>Tab (5) HIV by Country</vt:lpstr>
      <vt:lpstr>Tab (5) HIV by Country</vt:lpstr>
      <vt:lpstr>Tab (5) HIV by Country</vt:lpstr>
      <vt:lpstr>Tab (5) HIV by Country</vt:lpstr>
      <vt:lpstr>Tab (5) HIV by Country</vt:lpstr>
      <vt:lpstr>Tab (5) HIV by Country</vt:lpstr>
      <vt:lpstr>Tab (5) HIV by Country</vt:lpstr>
      <vt:lpstr>Tab (5) HIV by Country</vt:lpstr>
      <vt:lpstr>Tab (5) HIV by Country</vt:lpstr>
      <vt:lpstr>Tab (5) HIV by Country</vt:lpstr>
      <vt:lpstr>Tab (5) HIV by Country</vt:lpstr>
      <vt:lpstr>Tab (5) HIV by Country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 Drugs</dc:title>
  <dc:creator>Nicholas Hall</dc:creator>
  <cp:lastModifiedBy>Hassoun, Nicole</cp:lastModifiedBy>
  <cp:revision>8</cp:revision>
  <dcterms:created xsi:type="dcterms:W3CDTF">2014-07-14T04:16:35Z</dcterms:created>
  <dcterms:modified xsi:type="dcterms:W3CDTF">2014-07-14T07:17:22Z</dcterms:modified>
</cp:coreProperties>
</file>