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70" r:id="rId7"/>
    <p:sldId id="271" r:id="rId8"/>
    <p:sldId id="269" r:id="rId9"/>
    <p:sldId id="268" r:id="rId10"/>
    <p:sldId id="282" r:id="rId11"/>
    <p:sldId id="280" r:id="rId12"/>
    <p:sldId id="279" r:id="rId13"/>
    <p:sldId id="278" r:id="rId14"/>
    <p:sldId id="283" r:id="rId15"/>
    <p:sldId id="284" r:id="rId16"/>
    <p:sldId id="286" r:id="rId17"/>
    <p:sldId id="287" r:id="rId18"/>
    <p:sldId id="267" r:id="rId19"/>
    <p:sldId id="273" r:id="rId20"/>
    <p:sldId id="274" r:id="rId21"/>
    <p:sldId id="275" r:id="rId22"/>
    <p:sldId id="26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0" autoAdjust="0"/>
    <p:restoredTop sz="94660"/>
  </p:normalViewPr>
  <p:slideViewPr>
    <p:cSldViewPr snapToGrid="0" snapToObjects="1">
      <p:cViewPr>
        <p:scale>
          <a:sx n="105" d="100"/>
          <a:sy n="105" d="100"/>
        </p:scale>
        <p:origin x="-906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a/binghamton.edu/spreadsheet/ccc?key=0Ag8gS12PpxX2dF82NS1CLVhwd1RDSjhiMnFpdGtUZVE&amp;usp=drive_web#gid=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kumimoji="1" lang="en-US" altLang="zh-CN" sz="6400" b="1" dirty="0" smtClean="0"/>
              <a:t>Tuberculosis Drugs</a:t>
            </a:r>
            <a:endParaRPr kumimoji="1" lang="zh-CN" altLang="en-US" sz="6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3600" dirty="0" smtClean="0"/>
              <a:t>Spreadsheet Documentation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6272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dirty="0"/>
              <a:t>Tab (4)</a:t>
            </a:r>
            <a:br>
              <a:rPr kumimoji="1" lang="en-US" altLang="zh-CN" b="1" dirty="0"/>
            </a:br>
            <a:r>
              <a:rPr kumimoji="1" lang="en-US" altLang="zh-CN" b="1" i="1" dirty="0" smtClean="0"/>
              <a:t>HIV Status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158" y="1722362"/>
            <a:ext cx="8586031" cy="4845351"/>
          </a:xfrm>
        </p:spPr>
        <p:txBody>
          <a:bodyPr>
            <a:normAutofit/>
          </a:bodyPr>
          <a:lstStyle/>
          <a:p>
            <a:r>
              <a:rPr kumimoji="1" lang="en-US" altLang="zh-CN" b="1" i="1" dirty="0" smtClean="0"/>
              <a:t>Column L: </a:t>
            </a:r>
            <a:r>
              <a:rPr kumimoji="1" lang="en-US" altLang="zh-CN" dirty="0" smtClean="0"/>
              <a:t>The percent of TB cases with a known HIV status, according to the WHO</a:t>
            </a:r>
          </a:p>
          <a:p>
            <a:r>
              <a:rPr kumimoji="1" lang="en-US" altLang="zh-CN" b="1" i="1" dirty="0" smtClean="0"/>
              <a:t>Column M:</a:t>
            </a:r>
            <a:r>
              <a:rPr kumimoji="1" lang="en-US" altLang="zh-CN" dirty="0" smtClean="0"/>
              <a:t> The number of TB cases with known HIV status (WHO)</a:t>
            </a:r>
          </a:p>
          <a:p>
            <a:r>
              <a:rPr kumimoji="1" lang="en-US" altLang="zh-CN" b="1" i="1" dirty="0" smtClean="0"/>
              <a:t>Column N:</a:t>
            </a:r>
            <a:r>
              <a:rPr kumimoji="1" lang="en-US" altLang="zh-CN" dirty="0" smtClean="0"/>
              <a:t> Number of cases that are TB/HIV+</a:t>
            </a:r>
          </a:p>
          <a:p>
            <a:endParaRPr kumimoji="1" lang="en-US" altLang="zh-CN" b="1" i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4370613"/>
            <a:ext cx="65786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8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454" y="1813901"/>
            <a:ext cx="7345363" cy="3931920"/>
          </a:xfrm>
        </p:spPr>
        <p:txBody>
          <a:bodyPr/>
          <a:lstStyle/>
          <a:p>
            <a:r>
              <a:rPr kumimoji="1" lang="en-US" altLang="zh-CN" b="1" i="1" dirty="0"/>
              <a:t>Column O</a:t>
            </a:r>
            <a:r>
              <a:rPr kumimoji="1" lang="en-US" altLang="zh-CN" b="1" i="1" dirty="0" smtClean="0"/>
              <a:t>-R</a:t>
            </a:r>
            <a:r>
              <a:rPr kumimoji="1" lang="en-US" altLang="zh-CN" dirty="0" smtClean="0"/>
              <a:t>: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Incident cases of active TB with HIV+/HIV-</a:t>
            </a:r>
          </a:p>
          <a:p>
            <a:pPr lvl="1"/>
            <a:r>
              <a:rPr kumimoji="1" lang="en-US" altLang="zh-CN" dirty="0"/>
              <a:t>% of active TB with HIV+/HIV- </a:t>
            </a:r>
            <a:br>
              <a:rPr kumimoji="1" lang="en-US" altLang="zh-CN" dirty="0"/>
            </a:br>
            <a:r>
              <a:rPr kumimoji="1" lang="en-US" altLang="zh-CN" dirty="0"/>
              <a:t>= The number of active TB with HIV+ or HIV- / The number of TB incidence with </a:t>
            </a:r>
            <a:r>
              <a:rPr kumimoji="1" lang="en-US" altLang="zh-CN" dirty="0" smtClean="0"/>
              <a:t>known </a:t>
            </a:r>
            <a:r>
              <a:rPr kumimoji="1" lang="en-US" altLang="zh-CN" dirty="0"/>
              <a:t>HIV status.</a:t>
            </a:r>
            <a:endParaRPr kumimoji="1" lang="zh-CN" altLang="en-US" dirty="0"/>
          </a:p>
          <a:p>
            <a:endParaRPr 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dirty="0"/>
              <a:t>Tab (4)</a:t>
            </a:r>
            <a:br>
              <a:rPr kumimoji="1" lang="en-US" altLang="zh-CN" b="1" dirty="0"/>
            </a:br>
            <a:r>
              <a:rPr kumimoji="1" lang="en-US" altLang="zh-CN" b="1" i="1" dirty="0" smtClean="0"/>
              <a:t>Prevalent and incidence cases</a:t>
            </a:r>
            <a:endParaRPr kumimoji="1" lang="zh-CN" altLang="en-US" dirty="0"/>
          </a:p>
        </p:txBody>
      </p:sp>
      <p:pic>
        <p:nvPicPr>
          <p:cNvPr id="5" name="Picture 4" descr="Screen Shot 2014-05-23 at 9.49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17" y="3856699"/>
            <a:ext cx="71374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49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52" y="3492263"/>
            <a:ext cx="8155078" cy="164655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591" y="1649305"/>
            <a:ext cx="7345363" cy="3931920"/>
          </a:xfrm>
        </p:spPr>
        <p:txBody>
          <a:bodyPr/>
          <a:lstStyle/>
          <a:p>
            <a:r>
              <a:rPr kumimoji="1" lang="en-US" altLang="zh-CN" b="1" i="1" dirty="0"/>
              <a:t>DALYs lost to MDR-TB by country</a:t>
            </a:r>
          </a:p>
          <a:p>
            <a:pPr lvl="1"/>
            <a:r>
              <a:rPr kumimoji="1" lang="en-US" altLang="zh-CN" b="1" i="1" dirty="0"/>
              <a:t>Column </a:t>
            </a:r>
            <a:r>
              <a:rPr kumimoji="1" lang="en-US" altLang="zh-CN" b="1" i="1" dirty="0" smtClean="0"/>
              <a:t>AB-AH: </a:t>
            </a:r>
            <a:r>
              <a:rPr kumimoji="1" lang="en-US" altLang="zh-CN" dirty="0" smtClean="0"/>
              <a:t>Calculating proportion of cases that have MDR-TB (column AH)</a:t>
            </a:r>
            <a:endParaRPr kumimoji="1"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2925939" y="5624361"/>
            <a:ext cx="181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AB/AC = AF</a:t>
            </a:r>
            <a:endParaRPr lang="en-US" dirty="0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i="1" dirty="0" smtClean="0"/>
              <a:t>Calculating Impact Score: MDR-TB</a:t>
            </a:r>
            <a:endParaRPr kumimoji="1" lang="zh-CN" altLang="en-US" dirty="0"/>
          </a:p>
        </p:txBody>
      </p:sp>
      <p:sp>
        <p:nvSpPr>
          <p:cNvPr id="16" name="Bent-Up Arrow 15"/>
          <p:cNvSpPr/>
          <p:nvPr/>
        </p:nvSpPr>
        <p:spPr>
          <a:xfrm rot="10800000">
            <a:off x="3784216" y="2823514"/>
            <a:ext cx="822960" cy="638293"/>
          </a:xfrm>
          <a:prstGeom prst="bentUpArrow">
            <a:avLst>
              <a:gd name="adj1" fmla="val 25000"/>
              <a:gd name="adj2" fmla="val 20591"/>
              <a:gd name="adj3" fmla="val 25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87334" y="2638848"/>
            <a:ext cx="193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AD/AE= AG</a:t>
            </a:r>
            <a:endParaRPr lang="en-US" dirty="0"/>
          </a:p>
        </p:txBody>
      </p:sp>
      <p:sp>
        <p:nvSpPr>
          <p:cNvPr id="23" name="Rectangular Callout 22"/>
          <p:cNvSpPr/>
          <p:nvPr/>
        </p:nvSpPr>
        <p:spPr>
          <a:xfrm>
            <a:off x="6301619" y="5581225"/>
            <a:ext cx="2490512" cy="1046965"/>
          </a:xfrm>
          <a:prstGeom prst="wedgeRectCallout">
            <a:avLst>
              <a:gd name="adj1" fmla="val 21994"/>
              <a:gd name="adj2" fmla="val -75496"/>
            </a:avLst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kumimoji="1" lang="en-US" altLang="zh-CN" dirty="0"/>
          </a:p>
        </p:txBody>
      </p:sp>
      <p:sp>
        <p:nvSpPr>
          <p:cNvPr id="25" name="TextBox 24"/>
          <p:cNvSpPr txBox="1"/>
          <p:nvPr/>
        </p:nvSpPr>
        <p:spPr>
          <a:xfrm>
            <a:off x="6301619" y="5791537"/>
            <a:ext cx="2371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</a:rPr>
              <a:t> (AB+AD) / (AF+AG) = AH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Bent-Up Arrow 7"/>
          <p:cNvSpPr/>
          <p:nvPr/>
        </p:nvSpPr>
        <p:spPr>
          <a:xfrm>
            <a:off x="4991911" y="5170733"/>
            <a:ext cx="822960" cy="822960"/>
          </a:xfrm>
          <a:prstGeom prst="bentUp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Bent-Up Arrow 10"/>
          <p:cNvSpPr/>
          <p:nvPr/>
        </p:nvSpPr>
        <p:spPr>
          <a:xfrm flipH="1">
            <a:off x="1355326" y="5170733"/>
            <a:ext cx="1085598" cy="822960"/>
          </a:xfrm>
          <a:prstGeom prst="bentUp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Bent-Up Arrow 18"/>
          <p:cNvSpPr/>
          <p:nvPr/>
        </p:nvSpPr>
        <p:spPr>
          <a:xfrm rot="10800000" flipH="1">
            <a:off x="6301619" y="2823514"/>
            <a:ext cx="646995" cy="638294"/>
          </a:xfrm>
          <a:prstGeom prst="bentUpArrow">
            <a:avLst>
              <a:gd name="adj1" fmla="val 25000"/>
              <a:gd name="adj2" fmla="val 20591"/>
              <a:gd name="adj3" fmla="val 25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8351" y="3489496"/>
            <a:ext cx="1164030" cy="247933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572381" y="3489496"/>
            <a:ext cx="1164030" cy="247933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090452" y="3489496"/>
            <a:ext cx="1164030" cy="247933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753234" y="3489496"/>
            <a:ext cx="1164030" cy="247933"/>
          </a:xfrm>
          <a:prstGeom prst="rect">
            <a:avLst/>
          </a:prstGeom>
          <a:solidFill>
            <a:schemeClr val="accent4">
              <a:alpha val="19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917264" y="3492263"/>
            <a:ext cx="1164030" cy="247933"/>
          </a:xfrm>
          <a:prstGeom prst="rect">
            <a:avLst/>
          </a:prstGeom>
          <a:solidFill>
            <a:schemeClr val="accent4">
              <a:alpha val="19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254482" y="3492263"/>
            <a:ext cx="1164030" cy="247933"/>
          </a:xfrm>
          <a:prstGeom prst="rect">
            <a:avLst/>
          </a:prstGeom>
          <a:solidFill>
            <a:schemeClr val="accent4">
              <a:alpha val="16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09354" y="3489496"/>
            <a:ext cx="1164030" cy="247933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092" y="1814286"/>
            <a:ext cx="8170431" cy="461522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b="1" dirty="0" smtClean="0"/>
              <a:t>#MDR-TB needing treatment (AI) </a:t>
            </a:r>
            <a:r>
              <a:rPr kumimoji="1" lang="en-US" altLang="zh-CN" dirty="0" smtClean="0"/>
              <a:t>= TB prevalence (J) * proportion of new and retreatment cases that have MDR-TB (AH)</a:t>
            </a:r>
            <a:endParaRPr kumimoji="1" lang="en-US" altLang="zh-CN" b="1" dirty="0" smtClean="0"/>
          </a:p>
          <a:p>
            <a:r>
              <a:rPr kumimoji="1" lang="en-US" altLang="zh-CN" b="1" dirty="0" smtClean="0"/>
              <a:t>DALYs </a:t>
            </a:r>
            <a:r>
              <a:rPr kumimoji="1" lang="en-US" altLang="zh-CN" b="1" dirty="0"/>
              <a:t>lost to MDR-TB (</a:t>
            </a:r>
            <a:r>
              <a:rPr kumimoji="1" lang="en-US" altLang="zh-CN" b="1" dirty="0" smtClean="0"/>
              <a:t>AL) </a:t>
            </a:r>
            <a:r>
              <a:rPr kumimoji="1" lang="en-US" altLang="zh-CN" dirty="0"/>
              <a:t>= 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Total </a:t>
            </a:r>
            <a:r>
              <a:rPr kumimoji="1" lang="en-US" altLang="zh-CN" dirty="0"/>
              <a:t>DALYs lost to TB (D) *  MDT-TB proportion </a:t>
            </a:r>
            <a:r>
              <a:rPr kumimoji="1" lang="en-US" altLang="zh-CN" dirty="0" smtClean="0"/>
              <a:t>(AH) </a:t>
            </a:r>
            <a:r>
              <a:rPr kumimoji="1" lang="en-US" altLang="zh-CN" dirty="0"/>
              <a:t>– DALYs lost to XDR-TB (AQ</a:t>
            </a:r>
            <a:r>
              <a:rPr kumimoji="1" lang="en-US" altLang="zh-CN" dirty="0" smtClean="0"/>
              <a:t>)</a:t>
            </a:r>
            <a:endParaRPr kumimoji="1" lang="en-US" altLang="zh-CN" b="1" dirty="0" smtClean="0"/>
          </a:p>
          <a:p>
            <a:r>
              <a:rPr kumimoji="1" lang="en-US" altLang="zh-CN" b="1" dirty="0" smtClean="0"/>
              <a:t>Treatment </a:t>
            </a:r>
            <a:r>
              <a:rPr kumimoji="1" lang="en-US" altLang="zh-CN" b="1" dirty="0"/>
              <a:t>Coverage of MDR-TB by country (</a:t>
            </a:r>
            <a:r>
              <a:rPr kumimoji="1" lang="en-US" altLang="zh-CN" b="1" dirty="0" smtClean="0"/>
              <a:t>AK)  </a:t>
            </a:r>
            <a:r>
              <a:rPr kumimoji="1" lang="en-US" altLang="zh-CN" dirty="0"/>
              <a:t>= 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# </a:t>
            </a:r>
            <a:r>
              <a:rPr kumimoji="1" lang="en-US" altLang="zh-CN" dirty="0"/>
              <a:t>MDR-TB receiving treatment (</a:t>
            </a:r>
            <a:r>
              <a:rPr kumimoji="1" lang="en-US" altLang="zh-CN" dirty="0" smtClean="0"/>
              <a:t>AJ) </a:t>
            </a:r>
            <a:r>
              <a:rPr kumimoji="1" lang="en-US" altLang="zh-CN" dirty="0"/>
              <a:t>/ # MDR-TB needing treatment (</a:t>
            </a:r>
            <a:r>
              <a:rPr kumimoji="1" lang="en-US" altLang="zh-CN" dirty="0" smtClean="0"/>
              <a:t>AI)</a:t>
            </a:r>
            <a:endParaRPr kumimoji="1" lang="en-US" altLang="zh-CN" dirty="0"/>
          </a:p>
          <a:p>
            <a:r>
              <a:rPr kumimoji="1" lang="en-US" altLang="zh-CN" b="1" dirty="0"/>
              <a:t>Treatment Efficacy of MDR-TB </a:t>
            </a:r>
            <a:r>
              <a:rPr kumimoji="1" lang="en-US" altLang="zh-CN" b="1" dirty="0" smtClean="0"/>
              <a:t>(I25</a:t>
            </a:r>
            <a:r>
              <a:rPr kumimoji="1" lang="en-US" altLang="zh-CN" b="1" dirty="0"/>
              <a:t>): </a:t>
            </a:r>
            <a:r>
              <a:rPr kumimoji="1" lang="en-US" altLang="zh-CN" dirty="0"/>
              <a:t>Assumption</a:t>
            </a:r>
          </a:p>
          <a:p>
            <a:r>
              <a:rPr kumimoji="1" lang="en-US" altLang="zh-CN" b="1" dirty="0">
                <a:solidFill>
                  <a:srgbClr val="753E2A"/>
                </a:solidFill>
              </a:rPr>
              <a:t>AK: Impact of MDR-TB treatment regimen </a:t>
            </a:r>
            <a:r>
              <a:rPr kumimoji="1" lang="en-US" altLang="zh-CN" dirty="0">
                <a:solidFill>
                  <a:srgbClr val="753E2A"/>
                </a:solidFill>
              </a:rPr>
              <a:t>= </a:t>
            </a:r>
            <a:r>
              <a:rPr kumimoji="1" lang="en-US" altLang="zh-CN" dirty="0" smtClean="0">
                <a:solidFill>
                  <a:srgbClr val="753E2A"/>
                </a:solidFill>
              </a:rPr>
              <a:t/>
            </a:r>
            <a:br>
              <a:rPr kumimoji="1" lang="en-US" altLang="zh-CN" dirty="0" smtClean="0">
                <a:solidFill>
                  <a:srgbClr val="753E2A"/>
                </a:solidFill>
              </a:rPr>
            </a:br>
            <a:r>
              <a:rPr kumimoji="1" lang="en-US" altLang="zh-CN" dirty="0" smtClean="0">
                <a:solidFill>
                  <a:srgbClr val="753E2A"/>
                </a:solidFill>
              </a:rPr>
              <a:t>Need </a:t>
            </a:r>
            <a:r>
              <a:rPr kumimoji="1" lang="en-US" altLang="zh-CN" dirty="0">
                <a:solidFill>
                  <a:srgbClr val="753E2A"/>
                </a:solidFill>
              </a:rPr>
              <a:t>(DALYs lost to MDR-TB (</a:t>
            </a:r>
            <a:r>
              <a:rPr kumimoji="1" lang="en-US" altLang="zh-CN" dirty="0" smtClean="0">
                <a:solidFill>
                  <a:srgbClr val="753E2A"/>
                </a:solidFill>
              </a:rPr>
              <a:t>AL)</a:t>
            </a:r>
            <a:r>
              <a:rPr kumimoji="1" lang="en-US" altLang="zh-CN" dirty="0">
                <a:solidFill>
                  <a:srgbClr val="753E2A"/>
                </a:solidFill>
              </a:rPr>
              <a:t>) * MDR-TB treatment coverage (</a:t>
            </a:r>
            <a:r>
              <a:rPr kumimoji="1" lang="en-US" altLang="zh-CN" dirty="0" smtClean="0">
                <a:solidFill>
                  <a:srgbClr val="753E2A"/>
                </a:solidFill>
              </a:rPr>
              <a:t>AJ) </a:t>
            </a:r>
            <a:r>
              <a:rPr kumimoji="1" lang="en-US" altLang="zh-CN" dirty="0">
                <a:solidFill>
                  <a:srgbClr val="753E2A"/>
                </a:solidFill>
              </a:rPr>
              <a:t>* MDR-TB treatment efficacy (L25)</a:t>
            </a:r>
          </a:p>
          <a:p>
            <a:endParaRPr kumimoji="1"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i="1" dirty="0" smtClean="0"/>
              <a:t>Calculating Impact Score: MDR-TB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86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092" y="1814286"/>
            <a:ext cx="8170431" cy="4615228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The proportion of the impact each regimen in the MDR-TB treatment protocols is inversely proportional to resistance rates (G173-H178)</a:t>
            </a:r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i="1" dirty="0" smtClean="0"/>
              <a:t>Calculating Impact Score: MDR-TB</a:t>
            </a:r>
            <a:endParaRPr kumimoji="1"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48" y="4127499"/>
            <a:ext cx="8494719" cy="133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63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092" y="1814286"/>
            <a:ext cx="8170431" cy="461522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Each drug within each regimen receives an equal proportion of that regimen’s </a:t>
            </a:r>
            <a:r>
              <a:rPr kumimoji="1" lang="en-US" altLang="zh-CN" dirty="0" smtClean="0"/>
              <a:t>impact (G47-I66)</a:t>
            </a:r>
            <a:endParaRPr kumimoji="1" lang="en-US" altLang="zh-CN" dirty="0"/>
          </a:p>
          <a:p>
            <a:r>
              <a:rPr kumimoji="1" lang="en-US" altLang="zh-CN" b="1" dirty="0"/>
              <a:t>A company’s total impact of MDR-TB regimen </a:t>
            </a:r>
            <a:r>
              <a:rPr kumimoji="1" lang="en-US" altLang="zh-CN" dirty="0"/>
              <a:t>= </a:t>
            </a:r>
            <a:endParaRPr kumimoji="1"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i="1" dirty="0" smtClean="0"/>
              <a:t>Calculating Impact Score: MDR-TB</a:t>
            </a:r>
            <a:endParaRPr kumimoji="1"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16" y="2658243"/>
            <a:ext cx="8735983" cy="377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74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092" y="2421466"/>
            <a:ext cx="8170431" cy="4008047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</a:rPr>
              <a:t>A company’s total impact of XDR-TB regimen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= </a:t>
            </a:r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company’s proportion of credit for MDR-TB treatment </a:t>
            </a:r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(based on the sum of the anti-MDR-TB drugs it produces) multiplied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by the sum of impact of MDR-TB treatment regimen in each country</a:t>
            </a:r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i="1" dirty="0" smtClean="0"/>
              <a:t>Calculating Impact Score: MDR-TB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109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i="1" dirty="0"/>
              <a:t>Calculating Impact Score: </a:t>
            </a:r>
            <a:r>
              <a:rPr kumimoji="1" lang="en-US" altLang="zh-CN" b="1" i="1" dirty="0" smtClean="0"/>
              <a:t/>
            </a:r>
            <a:br>
              <a:rPr kumimoji="1" lang="en-US" altLang="zh-CN" b="1" i="1" dirty="0" smtClean="0"/>
            </a:br>
            <a:r>
              <a:rPr kumimoji="1" lang="en-US" altLang="zh-CN" b="1" i="1" dirty="0" smtClean="0"/>
              <a:t>XDR-</a:t>
            </a:r>
            <a:r>
              <a:rPr kumimoji="1" lang="en-US" altLang="zh-CN" b="1" i="1" dirty="0"/>
              <a:t>TB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16302" y="1770743"/>
            <a:ext cx="8328555" cy="4591351"/>
          </a:xfrm>
        </p:spPr>
        <p:txBody>
          <a:bodyPr>
            <a:normAutofit/>
          </a:bodyPr>
          <a:lstStyle/>
          <a:p>
            <a:r>
              <a:rPr kumimoji="1" lang="en-US" altLang="zh-CN" b="1" i="1" dirty="0" smtClean="0"/>
              <a:t>DALYs lost to XDR-TB by country</a:t>
            </a:r>
          </a:p>
          <a:p>
            <a:pPr lvl="1"/>
            <a:r>
              <a:rPr kumimoji="1" lang="en-US" altLang="zh-CN" b="1" dirty="0" smtClean="0"/>
              <a:t>Assumption I31: </a:t>
            </a:r>
            <a:r>
              <a:rPr kumimoji="1" lang="en-US" altLang="zh-CN" dirty="0" smtClean="0"/>
              <a:t>9% of all MDR-TB cases are XDR-TB (WHO 2013)</a:t>
            </a:r>
          </a:p>
          <a:p>
            <a:pPr lvl="1"/>
            <a:r>
              <a:rPr kumimoji="1" lang="en-US" altLang="zh-CN" b="1" dirty="0" smtClean="0"/>
              <a:t>DALYs lost to XDR-TB (AQ) </a:t>
            </a:r>
            <a:r>
              <a:rPr kumimoji="1" lang="en-US" altLang="zh-CN" dirty="0" smtClean="0"/>
              <a:t>= </a:t>
            </a:r>
            <a:r>
              <a:rPr kumimoji="1" lang="en-US" altLang="zh-CN" dirty="0"/>
              <a:t>Total DALYs lost to </a:t>
            </a:r>
            <a:r>
              <a:rPr kumimoji="1" lang="en-US" altLang="zh-CN" dirty="0" smtClean="0"/>
              <a:t>MDR-TB (D) </a:t>
            </a:r>
            <a:r>
              <a:rPr kumimoji="1" lang="en-US" altLang="zh-CN" dirty="0"/>
              <a:t>*  </a:t>
            </a:r>
            <a:r>
              <a:rPr kumimoji="1" lang="en-US" altLang="zh-CN" dirty="0" smtClean="0"/>
              <a:t>MDR-</a:t>
            </a:r>
            <a:r>
              <a:rPr kumimoji="1" lang="en-US" altLang="zh-CN" dirty="0"/>
              <a:t>TB proportion </a:t>
            </a:r>
            <a:r>
              <a:rPr kumimoji="1" lang="en-US" altLang="zh-CN" dirty="0" smtClean="0"/>
              <a:t>(AH) * 9%</a:t>
            </a:r>
          </a:p>
          <a:p>
            <a:pPr marL="342900" lvl="1" indent="-342900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kumimoji="1" lang="en-US" altLang="zh-CN" b="1" dirty="0" smtClean="0"/>
              <a:t>XDR-TB Treatment Coverage (AP) </a:t>
            </a:r>
            <a:r>
              <a:rPr kumimoji="1" lang="en-US" altLang="zh-CN" dirty="0"/>
              <a:t>= 43% (assumption </a:t>
            </a:r>
            <a:r>
              <a:rPr kumimoji="1" lang="en-US" altLang="zh-CN" dirty="0" smtClean="0"/>
              <a:t>I38)</a:t>
            </a:r>
          </a:p>
          <a:p>
            <a:pPr marL="342900" lvl="1" indent="-342900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kumimoji="1" lang="en-US" altLang="zh-CN" b="1" dirty="0" smtClean="0"/>
              <a:t>XDR-TB treatment Efficacy (I26) </a:t>
            </a:r>
            <a:r>
              <a:rPr kumimoji="1" lang="en-US" altLang="zh-CN" dirty="0" smtClean="0"/>
              <a:t>= 20% (assumption I26)</a:t>
            </a:r>
          </a:p>
          <a:p>
            <a:pPr marL="342900" lvl="1" indent="-342900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kumimoji="1" lang="en-US" altLang="zh-CN" b="1" dirty="0" smtClean="0">
                <a:solidFill>
                  <a:srgbClr val="753E2A"/>
                </a:solidFill>
              </a:rPr>
              <a:t>Impact </a:t>
            </a:r>
            <a:r>
              <a:rPr kumimoji="1" lang="en-US" altLang="zh-CN" b="1" dirty="0">
                <a:solidFill>
                  <a:srgbClr val="753E2A"/>
                </a:solidFill>
              </a:rPr>
              <a:t>of XDR-TB treatment </a:t>
            </a:r>
            <a:r>
              <a:rPr kumimoji="1" lang="en-US" altLang="zh-CN" b="1" dirty="0" smtClean="0">
                <a:solidFill>
                  <a:srgbClr val="753E2A"/>
                </a:solidFill>
              </a:rPr>
              <a:t>regimen (AR) </a:t>
            </a:r>
            <a:r>
              <a:rPr kumimoji="1" lang="en-US" altLang="zh-CN" dirty="0">
                <a:solidFill>
                  <a:srgbClr val="753E2A"/>
                </a:solidFill>
              </a:rPr>
              <a:t>= Need (DALYs lost to XDR-TB </a:t>
            </a:r>
            <a:r>
              <a:rPr kumimoji="1" lang="en-US" altLang="zh-CN" dirty="0" smtClean="0">
                <a:solidFill>
                  <a:srgbClr val="753E2A"/>
                </a:solidFill>
              </a:rPr>
              <a:t>(AQ)</a:t>
            </a:r>
            <a:r>
              <a:rPr kumimoji="1" lang="en-US" altLang="zh-CN" dirty="0">
                <a:solidFill>
                  <a:srgbClr val="753E2A"/>
                </a:solidFill>
              </a:rPr>
              <a:t>) * XDR-TB treatment coverage </a:t>
            </a:r>
            <a:r>
              <a:rPr kumimoji="1" lang="en-US" altLang="zh-CN" dirty="0" smtClean="0">
                <a:solidFill>
                  <a:srgbClr val="753E2A"/>
                </a:solidFill>
              </a:rPr>
              <a:t>(AP) </a:t>
            </a:r>
            <a:r>
              <a:rPr kumimoji="1" lang="en-US" altLang="zh-CN" dirty="0">
                <a:solidFill>
                  <a:srgbClr val="753E2A"/>
                </a:solidFill>
              </a:rPr>
              <a:t>* XDR-TB treatment efficacy </a:t>
            </a:r>
            <a:r>
              <a:rPr kumimoji="1" lang="en-US" altLang="zh-CN" dirty="0" smtClean="0">
                <a:solidFill>
                  <a:srgbClr val="753E2A"/>
                </a:solidFill>
              </a:rPr>
              <a:t>(I26)</a:t>
            </a:r>
          </a:p>
        </p:txBody>
      </p:sp>
    </p:spTree>
    <p:extLst>
      <p:ext uri="{BB962C8B-B14F-4D97-AF65-F5344CB8AC3E}">
        <p14:creationId xmlns:p14="http://schemas.microsoft.com/office/powerpoint/2010/main" val="294308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i="1" dirty="0"/>
              <a:t>Calculating Impact Score: </a:t>
            </a:r>
            <a:r>
              <a:rPr kumimoji="1" lang="en-US" altLang="zh-CN" b="1" i="1" dirty="0" smtClean="0"/>
              <a:t/>
            </a:r>
            <a:br>
              <a:rPr kumimoji="1" lang="en-US" altLang="zh-CN" b="1" i="1" dirty="0" smtClean="0"/>
            </a:br>
            <a:r>
              <a:rPr kumimoji="1" lang="en-US" altLang="zh-CN" b="1" i="1" dirty="0" smtClean="0"/>
              <a:t>XDR-</a:t>
            </a:r>
            <a:r>
              <a:rPr kumimoji="1" lang="en-US" altLang="zh-CN" b="1" i="1" dirty="0"/>
              <a:t>TB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16302" y="1770743"/>
            <a:ext cx="8328555" cy="459135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The total impact of XDR-TB treatment is divided according to XDR-TB treatment protocols (G86-I91)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A company’s total impact of XDR-TB regimen </a:t>
            </a:r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=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The company’s proportion of credit for </a:t>
            </a:r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XDR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-TB treatment </a:t>
            </a:r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based on the sum of the anti</a:t>
            </a:r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-XDR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-TB drugs it produces) multiplied by the sum of impact of </a:t>
            </a:r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XDR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-TB treatment regimen in each country</a:t>
            </a:r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3" y="2917725"/>
            <a:ext cx="8737600" cy="93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1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i="1" dirty="0"/>
              <a:t>Calculating Impact Score: </a:t>
            </a:r>
            <a:br>
              <a:rPr kumimoji="1" lang="en-US" altLang="zh-CN" b="1" i="1" dirty="0"/>
            </a:br>
            <a:r>
              <a:rPr kumimoji="1" lang="en-US" altLang="zh-CN" b="1" i="1" dirty="0" smtClean="0"/>
              <a:t>Normal TB – Needs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731" y="1588847"/>
            <a:ext cx="8473698" cy="48937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sz="2600" dirty="0" smtClean="0"/>
          </a:p>
          <a:p>
            <a:pPr lvl="1"/>
            <a:r>
              <a:rPr kumimoji="1" lang="en-US" altLang="zh-CN" sz="2400" b="1" dirty="0" smtClean="0"/>
              <a:t>Total DALYs lost to normal TB (</a:t>
            </a:r>
            <a:r>
              <a:rPr kumimoji="1" lang="en-US" altLang="zh-CN" sz="2400" b="1" dirty="0"/>
              <a:t>U</a:t>
            </a:r>
            <a:r>
              <a:rPr kumimoji="1" lang="en-US" altLang="zh-CN" sz="2400" b="1" dirty="0" smtClean="0"/>
              <a:t>) </a:t>
            </a:r>
            <a:r>
              <a:rPr kumimoji="1" lang="en-US" altLang="zh-CN" sz="2400" dirty="0" smtClean="0"/>
              <a:t>= Total DALYs lost to TB (D) – the DALYs lost to MDR-TB (AL) – the DALYs lost to XDR-TB (AQ)</a:t>
            </a:r>
          </a:p>
          <a:p>
            <a:pPr marL="350838" lvl="1" indent="0">
              <a:buNone/>
            </a:pPr>
            <a:endParaRPr kumimoji="1" lang="en-US" altLang="zh-CN" sz="2400" dirty="0" smtClean="0"/>
          </a:p>
          <a:p>
            <a:pPr lvl="1"/>
            <a:r>
              <a:rPr kumimoji="1" lang="en-US" altLang="zh-CN" sz="2400" b="1" dirty="0" smtClean="0"/>
              <a:t>AU: DALYs lost to TB/HIV+ (V) </a:t>
            </a:r>
            <a:r>
              <a:rPr kumimoji="1" lang="en-US" altLang="zh-CN" sz="2400" dirty="0" smtClean="0"/>
              <a:t>= total DALYs lost to normal TB (U) * % TB/HIV+ (S) </a:t>
            </a:r>
          </a:p>
          <a:p>
            <a:pPr lvl="1"/>
            <a:endParaRPr kumimoji="1" lang="en-US" altLang="zh-CN" sz="2400" b="1" dirty="0" smtClean="0"/>
          </a:p>
          <a:p>
            <a:pPr lvl="1"/>
            <a:r>
              <a:rPr kumimoji="1" lang="en-US" altLang="zh-CN" sz="2400" b="1" dirty="0" smtClean="0"/>
              <a:t>AV: </a:t>
            </a:r>
            <a:r>
              <a:rPr kumimoji="1" lang="en-US" altLang="zh-CN" sz="2400" b="1" dirty="0"/>
              <a:t>DALYs lost to </a:t>
            </a:r>
            <a:r>
              <a:rPr kumimoji="1" lang="en-US" altLang="zh-CN" sz="2400" b="1" dirty="0" smtClean="0"/>
              <a:t>TB</a:t>
            </a:r>
            <a:r>
              <a:rPr kumimoji="1" lang="en-US" altLang="zh-CN" sz="2400" b="1" dirty="0"/>
              <a:t>/HIV</a:t>
            </a:r>
            <a:r>
              <a:rPr kumimoji="1" lang="en-US" altLang="zh-CN" sz="2400" b="1" dirty="0" smtClean="0"/>
              <a:t>- (</a:t>
            </a:r>
            <a:r>
              <a:rPr kumimoji="1" lang="en-US" altLang="zh-CN" sz="2400" b="1" dirty="0"/>
              <a:t>W</a:t>
            </a:r>
            <a:r>
              <a:rPr kumimoji="1" lang="en-US" altLang="zh-CN" sz="2400" b="1" dirty="0" smtClean="0"/>
              <a:t>)</a:t>
            </a:r>
            <a:r>
              <a:rPr kumimoji="1" lang="en-US" altLang="zh-CN" sz="2400" dirty="0" smtClean="0"/>
              <a:t>= </a:t>
            </a:r>
            <a:r>
              <a:rPr kumimoji="1" lang="en-US" altLang="zh-CN" sz="2400" dirty="0"/>
              <a:t>total DALYs lost to normal TB </a:t>
            </a:r>
            <a:r>
              <a:rPr kumimoji="1" lang="en-US" altLang="zh-CN" sz="2400" dirty="0" smtClean="0"/>
              <a:t>(U) </a:t>
            </a:r>
            <a:r>
              <a:rPr kumimoji="1" lang="en-US" altLang="zh-CN" sz="2400" dirty="0"/>
              <a:t>* </a:t>
            </a:r>
            <a:r>
              <a:rPr kumimoji="1" lang="en-US" altLang="zh-CN" sz="2400" dirty="0" smtClean="0"/>
              <a:t>% </a:t>
            </a:r>
            <a:r>
              <a:rPr kumimoji="1" lang="en-US" altLang="zh-CN" sz="2400" dirty="0"/>
              <a:t>TB/HIV- </a:t>
            </a:r>
            <a:r>
              <a:rPr kumimoji="1" lang="en-US" altLang="zh-CN" sz="2400" dirty="0" smtClean="0"/>
              <a:t>(</a:t>
            </a:r>
            <a:r>
              <a:rPr kumimoji="1" lang="en-US" altLang="zh-CN" sz="2400" dirty="0"/>
              <a:t>T</a:t>
            </a:r>
            <a:r>
              <a:rPr kumimoji="1" lang="en-US" altLang="zh-CN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709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General Information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017" y="1758647"/>
            <a:ext cx="8401126" cy="4603447"/>
          </a:xfrm>
        </p:spPr>
        <p:txBody>
          <a:bodyPr/>
          <a:lstStyle/>
          <a:p>
            <a:r>
              <a:rPr kumimoji="1" lang="en-US" altLang="zh-CN" dirty="0" smtClean="0"/>
              <a:t>Link </a:t>
            </a:r>
            <a:r>
              <a:rPr kumimoji="1" lang="en-US" altLang="zh-CN" dirty="0"/>
              <a:t>to spreadsheet</a:t>
            </a:r>
            <a:r>
              <a:rPr kumimoji="1" lang="en-US" altLang="zh-CN" dirty="0" smtClean="0"/>
              <a:t>:</a:t>
            </a:r>
            <a:br>
              <a:rPr kumimoji="1" lang="en-US" altLang="zh-CN" dirty="0" smtClean="0"/>
            </a:br>
            <a:r>
              <a:rPr kumimoji="1" lang="en-US" altLang="zh-CN" dirty="0" smtClean="0">
                <a:hlinkClick r:id="rId2"/>
              </a:rPr>
              <a:t>https</a:t>
            </a:r>
            <a:r>
              <a:rPr kumimoji="1" lang="en-US" altLang="zh-CN" dirty="0">
                <a:hlinkClick r:id="rId2"/>
              </a:rPr>
              <a:t>://docs.google.com/a/binghamton.edu/spreadsheet/ccc?key=0Ag8gS12PpxX2dF82NS1CLVhwd1RDSjhiMnFpdGtUZVE&amp;usp=drive_web#gid=</a:t>
            </a:r>
            <a:r>
              <a:rPr kumimoji="1" lang="en-US" altLang="zh-CN" dirty="0" smtClean="0">
                <a:hlinkClick r:id="rId2"/>
              </a:rPr>
              <a:t>1</a:t>
            </a:r>
            <a:endParaRPr kumimoji="1" lang="en-US" altLang="zh-CN" dirty="0" smtClean="0"/>
          </a:p>
          <a:p>
            <a:r>
              <a:rPr kumimoji="1" lang="en-US" altLang="zh-CN" dirty="0" smtClean="0"/>
              <a:t>Spreadsheet contains data regarding</a:t>
            </a:r>
          </a:p>
          <a:p>
            <a:pPr lvl="1"/>
            <a:r>
              <a:rPr kumimoji="1" lang="en-US" altLang="zh-CN" dirty="0" smtClean="0"/>
              <a:t>Summary of company rankings</a:t>
            </a:r>
          </a:p>
          <a:p>
            <a:pPr lvl="1"/>
            <a:r>
              <a:rPr kumimoji="1" lang="en-US" altLang="zh-CN" dirty="0" smtClean="0"/>
              <a:t>WHO groupings and country categorizations</a:t>
            </a:r>
          </a:p>
          <a:p>
            <a:pPr lvl="1"/>
            <a:r>
              <a:rPr kumimoji="1" lang="en-US" altLang="zh-CN" dirty="0" smtClean="0"/>
              <a:t>The burden of Malaria and the data of its drugs by countries</a:t>
            </a:r>
          </a:p>
          <a:p>
            <a:pPr lvl="1"/>
            <a:r>
              <a:rPr kumimoji="1" lang="en-US" altLang="zh-CN" dirty="0" smtClean="0"/>
              <a:t>The burden of TB and the data of its drugs by countries</a:t>
            </a:r>
          </a:p>
          <a:p>
            <a:pPr lvl="1"/>
            <a:r>
              <a:rPr kumimoji="1" lang="en-US" altLang="zh-CN" dirty="0" smtClean="0"/>
              <a:t>The burden of HIV and the data of its drugs by countries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8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826" y="244158"/>
            <a:ext cx="8147125" cy="1339850"/>
          </a:xfrm>
        </p:spPr>
        <p:txBody>
          <a:bodyPr>
            <a:normAutofit fontScale="90000"/>
          </a:bodyPr>
          <a:lstStyle/>
          <a:p>
            <a:r>
              <a:rPr kumimoji="1" lang="en-US" altLang="zh-CN" b="1" i="1" dirty="0"/>
              <a:t>Calculating Impact Score: </a:t>
            </a:r>
            <a:br>
              <a:rPr kumimoji="1" lang="en-US" altLang="zh-CN" b="1" i="1" dirty="0"/>
            </a:br>
            <a:r>
              <a:rPr kumimoji="1" lang="en-US" altLang="zh-CN" b="1" i="1" dirty="0"/>
              <a:t>Normal TB </a:t>
            </a:r>
            <a:r>
              <a:rPr kumimoji="1" lang="en-US" altLang="zh-CN" b="1" i="1" dirty="0" smtClean="0"/>
              <a:t>– Access and Efficacy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587" y="1802190"/>
            <a:ext cx="8304363" cy="4426858"/>
          </a:xfrm>
        </p:spPr>
        <p:txBody>
          <a:bodyPr>
            <a:normAutofit lnSpcReduction="10000"/>
          </a:bodyPr>
          <a:lstStyle/>
          <a:p>
            <a:r>
              <a:rPr kumimoji="1" lang="en-US" altLang="zh-CN" b="1" dirty="0" smtClean="0"/>
              <a:t>Treatment coverage for TB/HIV+ (X) </a:t>
            </a:r>
            <a:r>
              <a:rPr kumimoji="1" lang="en-US" altLang="zh-CN" dirty="0" smtClean="0"/>
              <a:t>= 65.9% (Assumption about drug-susceptible TB treatment coverage (I39))</a:t>
            </a:r>
          </a:p>
          <a:p>
            <a:r>
              <a:rPr kumimoji="1" lang="en-US" altLang="zh-CN" b="1" dirty="0" smtClean="0"/>
              <a:t>Treatment coverage for TB/HIV- (</a:t>
            </a:r>
            <a:r>
              <a:rPr kumimoji="1" lang="en-US" altLang="zh-CN" b="1" dirty="0"/>
              <a:t>Y</a:t>
            </a:r>
            <a:r>
              <a:rPr kumimoji="1" lang="en-US" altLang="zh-CN" b="1" dirty="0" smtClean="0"/>
              <a:t>) </a:t>
            </a:r>
            <a:r>
              <a:rPr kumimoji="1" lang="en-US" altLang="zh-CN" dirty="0" smtClean="0"/>
              <a:t>= 65.9% </a:t>
            </a:r>
            <a:r>
              <a:rPr kumimoji="1" lang="en-US" altLang="zh-CN" dirty="0"/>
              <a:t>(Assumption about drug-susceptible TB treatment coverage </a:t>
            </a:r>
            <a:r>
              <a:rPr kumimoji="1" lang="en-US" altLang="zh-CN" dirty="0" smtClean="0"/>
              <a:t>(I39</a:t>
            </a:r>
            <a:r>
              <a:rPr kumimoji="1" lang="en-US" altLang="zh-CN" dirty="0"/>
              <a:t>)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b="1" dirty="0" smtClean="0"/>
              <a:t>Treatment Efficacy of TB/HIV+ (I23): </a:t>
            </a:r>
            <a:r>
              <a:rPr kumimoji="1" lang="en-US" altLang="zh-CN" dirty="0" smtClean="0"/>
              <a:t>73% (assumption I23)</a:t>
            </a:r>
          </a:p>
          <a:p>
            <a:r>
              <a:rPr kumimoji="1" lang="en-US" altLang="zh-CN" b="1" dirty="0" smtClean="0"/>
              <a:t>Treatment Efficacy of TB/HIV- (I24): </a:t>
            </a:r>
            <a:r>
              <a:rPr kumimoji="1" lang="en-US" altLang="zh-CN" dirty="0" smtClean="0"/>
              <a:t>87% (assumption I24)</a:t>
            </a:r>
          </a:p>
        </p:txBody>
      </p:sp>
    </p:spTree>
    <p:extLst>
      <p:ext uri="{BB962C8B-B14F-4D97-AF65-F5344CB8AC3E}">
        <p14:creationId xmlns:p14="http://schemas.microsoft.com/office/powerpoint/2010/main" val="83203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i="1" dirty="0"/>
              <a:t>Calculating Impact Score: </a:t>
            </a:r>
            <a:br>
              <a:rPr kumimoji="1" lang="en-US" altLang="zh-CN" b="1" i="1" dirty="0"/>
            </a:br>
            <a:r>
              <a:rPr kumimoji="1" lang="en-US" altLang="zh-CN" b="1" i="1" dirty="0"/>
              <a:t>Normal </a:t>
            </a:r>
            <a:r>
              <a:rPr kumimoji="1" lang="en-US" altLang="zh-CN" b="1" i="1" dirty="0" smtClean="0"/>
              <a:t>TB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827" y="1739298"/>
            <a:ext cx="8582554" cy="4603446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/>
              <a:t>Impact of TB/HIV+ treatment regimen (</a:t>
            </a:r>
            <a:r>
              <a:rPr kumimoji="1" lang="en-US" altLang="zh-CN" b="1" dirty="0"/>
              <a:t>Z</a:t>
            </a:r>
            <a:r>
              <a:rPr kumimoji="1" lang="en-US" altLang="zh-CN" b="1" dirty="0" smtClean="0"/>
              <a:t>)</a:t>
            </a:r>
            <a:br>
              <a:rPr kumimoji="1" lang="en-US" altLang="zh-CN" b="1" dirty="0" smtClean="0"/>
            </a:br>
            <a:r>
              <a:rPr kumimoji="1" lang="en-US" altLang="zh-CN" dirty="0" smtClean="0"/>
              <a:t>= DALYs lost to TB/HIV+ (V) * Treatment coverage for active TB/HIV+ (</a:t>
            </a:r>
            <a:r>
              <a:rPr kumimoji="1" lang="en-US" altLang="zh-CN" dirty="0"/>
              <a:t>X</a:t>
            </a:r>
            <a:r>
              <a:rPr kumimoji="1" lang="en-US" altLang="zh-CN" dirty="0" smtClean="0"/>
              <a:t>) * Treatment efficacy for TB/HIV+ (I23)</a:t>
            </a:r>
          </a:p>
          <a:p>
            <a:r>
              <a:rPr kumimoji="1" lang="en-US" altLang="zh-CN" b="1" dirty="0" smtClean="0"/>
              <a:t>BF: </a:t>
            </a:r>
            <a:r>
              <a:rPr kumimoji="1" lang="en-US" altLang="zh-CN" b="1" dirty="0"/>
              <a:t>Impact </a:t>
            </a:r>
            <a:r>
              <a:rPr kumimoji="1" lang="en-US" altLang="zh-CN" b="1" dirty="0" smtClean="0"/>
              <a:t>of TB</a:t>
            </a:r>
            <a:r>
              <a:rPr kumimoji="1" lang="en-US" altLang="zh-CN" b="1" dirty="0"/>
              <a:t>/</a:t>
            </a:r>
            <a:r>
              <a:rPr kumimoji="1" lang="en-US" altLang="zh-CN" b="1" dirty="0" smtClean="0"/>
              <a:t>HIV- </a:t>
            </a:r>
            <a:r>
              <a:rPr kumimoji="1" lang="en-US" altLang="zh-CN" b="1" dirty="0"/>
              <a:t>treatment </a:t>
            </a:r>
            <a:r>
              <a:rPr kumimoji="1" lang="en-US" altLang="zh-CN" b="1" dirty="0" smtClean="0"/>
              <a:t>regimen (AA) </a:t>
            </a:r>
            <a:r>
              <a:rPr kumimoji="1" lang="en-US" altLang="zh-CN" dirty="0"/>
              <a:t>= DALYs lost to </a:t>
            </a:r>
            <a:r>
              <a:rPr kumimoji="1" lang="en-US" altLang="zh-CN" dirty="0" smtClean="0"/>
              <a:t>TB</a:t>
            </a:r>
            <a:r>
              <a:rPr kumimoji="1" lang="en-US" altLang="zh-CN" dirty="0"/>
              <a:t>/</a:t>
            </a:r>
            <a:r>
              <a:rPr kumimoji="1" lang="en-US" altLang="zh-CN" dirty="0" smtClean="0"/>
              <a:t>HIV- (W) </a:t>
            </a:r>
            <a:r>
              <a:rPr kumimoji="1" lang="en-US" altLang="zh-CN" dirty="0"/>
              <a:t>* Treatment coverage for active TB/</a:t>
            </a:r>
            <a:r>
              <a:rPr kumimoji="1" lang="en-US" altLang="zh-CN" dirty="0" smtClean="0"/>
              <a:t>HIV- (</a:t>
            </a:r>
            <a:r>
              <a:rPr kumimoji="1" lang="en-US" altLang="zh-CN" dirty="0"/>
              <a:t>Y</a:t>
            </a:r>
            <a:r>
              <a:rPr kumimoji="1" lang="en-US" altLang="zh-CN" dirty="0" smtClean="0"/>
              <a:t>) </a:t>
            </a:r>
            <a:r>
              <a:rPr kumimoji="1" lang="en-US" altLang="zh-CN" dirty="0"/>
              <a:t>* Treatment efficacy for </a:t>
            </a:r>
            <a:r>
              <a:rPr kumimoji="1" lang="en-US" altLang="zh-CN" dirty="0" smtClean="0"/>
              <a:t>TB/HIV- (I24)</a:t>
            </a:r>
          </a:p>
          <a:p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</a:rPr>
              <a:t>A company’s total impact of </a:t>
            </a:r>
            <a:r>
              <a:rPr kumimoji="1"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normal TB </a:t>
            </a:r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</a:rPr>
              <a:t>regimen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= The company’s proportion of credit for </a:t>
            </a:r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standard treatment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multiplied by the sum </a:t>
            </a:r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of the impacts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of </a:t>
            </a:r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the normal TB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treatment regimen in each country</a:t>
            </a:r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94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dirty="0" smtClean="0"/>
              <a:t>Calculating Impact Score </a:t>
            </a:r>
            <a:br>
              <a:rPr kumimoji="1" lang="en-US" altLang="zh-CN" b="1" dirty="0" smtClean="0"/>
            </a:br>
            <a:r>
              <a:rPr kumimoji="1" lang="en-US" altLang="zh-CN" b="1" dirty="0" smtClean="0"/>
              <a:t>by Companies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673983"/>
            <a:ext cx="8346319" cy="491066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/>
              <a:t>G5 to H13: </a:t>
            </a:r>
            <a:r>
              <a:rPr kumimoji="1" lang="en-US" altLang="zh-CN" dirty="0" smtClean="0"/>
              <a:t>Companies and their drugs</a:t>
            </a:r>
            <a:endParaRPr kumimoji="1" lang="zh-CN" altLang="en-US" dirty="0"/>
          </a:p>
        </p:txBody>
      </p:sp>
      <p:pic>
        <p:nvPicPr>
          <p:cNvPr id="4" name="图片 3" descr="Screen Shot 2014-04-16 at 下午2.32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213431"/>
            <a:ext cx="8153400" cy="3200400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95300" y="5571069"/>
            <a:ext cx="8346319" cy="1020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 smtClean="0">
                <a:solidFill>
                  <a:srgbClr val="753E2A"/>
                </a:solidFill>
              </a:rPr>
              <a:t>A company’s total impact score in TB </a:t>
            </a:r>
            <a:r>
              <a:rPr kumimoji="1" lang="en-US" altLang="zh-CN" dirty="0" smtClean="0">
                <a:solidFill>
                  <a:srgbClr val="753E2A"/>
                </a:solidFill>
              </a:rPr>
              <a:t>= The sum of total impact score in treating normal TB, MDR-TB and XDR-TB</a:t>
            </a:r>
            <a:endParaRPr kumimoji="1" lang="zh-CN" altLang="en-US" dirty="0">
              <a:solidFill>
                <a:srgbClr val="753E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54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i="1" dirty="0" smtClean="0"/>
              <a:t>Total TB Impact Scores </a:t>
            </a:r>
            <a:br>
              <a:rPr kumimoji="1" lang="en-US" altLang="zh-CN" b="1" i="1" dirty="0" smtClean="0"/>
            </a:br>
            <a:r>
              <a:rPr kumimoji="1" lang="en-US" altLang="zh-CN" b="1" i="1" dirty="0" smtClean="0"/>
              <a:t>by Companies</a:t>
            </a:r>
            <a:endParaRPr kumimoji="1" lang="zh-CN" altLang="en-US" b="1" i="1" dirty="0"/>
          </a:p>
        </p:txBody>
      </p:sp>
      <p:pic>
        <p:nvPicPr>
          <p:cNvPr id="5" name="内容占位符 4" descr="Screen Shot 2014-05-13 at 上午10.01.5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7" b="63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0440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 smtClean="0"/>
              <a:t>Tab (1)</a:t>
            </a:r>
            <a:br>
              <a:rPr kumimoji="1" lang="en-US" altLang="zh-CN" sz="3600" b="1" dirty="0" smtClean="0"/>
            </a:br>
            <a:r>
              <a:rPr kumimoji="1" lang="en-US" altLang="zh-CN" sz="3600" b="1" i="1" dirty="0" smtClean="0"/>
              <a:t>Summary of Company Rankings </a:t>
            </a:r>
            <a:endParaRPr kumimoji="1" lang="zh-CN" altLang="en-US" sz="3600" b="1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827" y="1746554"/>
            <a:ext cx="8461602" cy="4724398"/>
          </a:xfrm>
        </p:spPr>
        <p:txBody>
          <a:bodyPr/>
          <a:lstStyle/>
          <a:p>
            <a:r>
              <a:rPr kumimoji="1" lang="en-US" altLang="zh-CN" dirty="0" smtClean="0"/>
              <a:t>List of pharmaceutical companies, their drugs and target diseases</a:t>
            </a:r>
          </a:p>
          <a:p>
            <a:r>
              <a:rPr kumimoji="1" lang="en-US" altLang="zh-CN" dirty="0" smtClean="0"/>
              <a:t>Ranking of the companies’ total impact scores:</a:t>
            </a:r>
          </a:p>
          <a:p>
            <a:pPr lvl="1"/>
            <a:r>
              <a:rPr kumimoji="1" lang="en-US" altLang="zh-CN" dirty="0" smtClean="0"/>
              <a:t>Total impact scores = Need (DALYs lost) * Access (Treatment coverage) * Efficacy</a:t>
            </a:r>
          </a:p>
          <a:p>
            <a:r>
              <a:rPr kumimoji="1" lang="en-US" altLang="zh-CN" dirty="0" smtClean="0"/>
              <a:t>Ranking of the companies break down by diseases</a:t>
            </a:r>
          </a:p>
          <a:p>
            <a:r>
              <a:rPr kumimoji="1" lang="en-US" altLang="zh-CN" dirty="0" smtClean="0"/>
              <a:t>Total DALYs alleviated in different diseases break down by WHO regions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68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dirty="0" smtClean="0"/>
              <a:t>Tab (4)</a:t>
            </a:r>
            <a:br>
              <a:rPr kumimoji="1" lang="en-US" altLang="zh-CN" b="1" dirty="0" smtClean="0"/>
            </a:br>
            <a:r>
              <a:rPr kumimoji="1" lang="en-US" altLang="zh-CN" b="1" i="1" dirty="0" smtClean="0"/>
              <a:t>Tuberculosis by Countries</a:t>
            </a:r>
            <a:endParaRPr kumimoji="1" lang="zh-CN" altLang="en-US" b="1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397" y="1782839"/>
            <a:ext cx="7345363" cy="3931920"/>
          </a:xfrm>
        </p:spPr>
        <p:txBody>
          <a:bodyPr/>
          <a:lstStyle/>
          <a:p>
            <a:r>
              <a:rPr kumimoji="1" lang="en-US" altLang="zh-CN" b="1" dirty="0" smtClean="0"/>
              <a:t>General information</a:t>
            </a:r>
          </a:p>
          <a:p>
            <a:pPr lvl="1"/>
            <a:r>
              <a:rPr kumimoji="1" lang="en-US" altLang="zh-CN" dirty="0" smtClean="0"/>
              <a:t>Column A: List countries</a:t>
            </a:r>
          </a:p>
          <a:p>
            <a:pPr lvl="1"/>
            <a:r>
              <a:rPr kumimoji="1" lang="en-US" altLang="zh-CN" dirty="0" smtClean="0"/>
              <a:t>Column B: Countries sorted by WHO regions</a:t>
            </a:r>
          </a:p>
          <a:p>
            <a:pPr lvl="1"/>
            <a:r>
              <a:rPr kumimoji="1" lang="en-US" altLang="zh-CN" dirty="0" smtClean="0"/>
              <a:t>Column C: population</a:t>
            </a:r>
          </a:p>
          <a:p>
            <a:pPr lvl="1"/>
            <a:r>
              <a:rPr kumimoji="1" lang="en-US" altLang="zh-CN" dirty="0" smtClean="0"/>
              <a:t>Column D: DALYs lost to TB break down by countries (2010 data)</a:t>
            </a:r>
            <a:endParaRPr kumimoji="1" lang="zh-CN" altLang="en-US" dirty="0"/>
          </a:p>
        </p:txBody>
      </p:sp>
      <p:pic>
        <p:nvPicPr>
          <p:cNvPr id="5" name="Picture 4" descr="Screen Shot 2014-05-18 at 9.32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357" y="4109660"/>
            <a:ext cx="5814786" cy="213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3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dirty="0"/>
              <a:t>Tab (4)</a:t>
            </a:r>
            <a:br>
              <a:rPr kumimoji="1" lang="en-US" altLang="zh-CN" b="1" dirty="0"/>
            </a:br>
            <a:r>
              <a:rPr kumimoji="1" lang="en-US" altLang="zh-CN" b="1" i="1" dirty="0"/>
              <a:t>Tuberculosis by Countries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3" y="1722363"/>
            <a:ext cx="7345363" cy="2438399"/>
          </a:xfrm>
        </p:spPr>
        <p:txBody>
          <a:bodyPr/>
          <a:lstStyle/>
          <a:p>
            <a:r>
              <a:rPr kumimoji="1" lang="en-US" altLang="zh-CN" b="1" dirty="0" smtClean="0"/>
              <a:t>Different kinds of TB</a:t>
            </a:r>
          </a:p>
          <a:p>
            <a:pPr lvl="1"/>
            <a:r>
              <a:rPr kumimoji="1" lang="en-US" altLang="zh-CN" dirty="0" smtClean="0"/>
              <a:t>Drug-susceptible (Normal) TB</a:t>
            </a:r>
          </a:p>
          <a:p>
            <a:pPr lvl="1"/>
            <a:r>
              <a:rPr kumimoji="1" lang="en-US" altLang="zh-CN" dirty="0" smtClean="0"/>
              <a:t>Multiple drug resistant (MDR) TB</a:t>
            </a:r>
          </a:p>
          <a:p>
            <a:pPr lvl="1"/>
            <a:r>
              <a:rPr kumimoji="1" lang="en-US" altLang="zh-CN" dirty="0" smtClean="0"/>
              <a:t>Extreme drug resistant (XDR) TB</a:t>
            </a:r>
          </a:p>
          <a:p>
            <a:r>
              <a:rPr kumimoji="1" lang="en-US" altLang="zh-CN" b="1" dirty="0" smtClean="0"/>
              <a:t>TB and HIV  </a:t>
            </a:r>
            <a:endParaRPr kumimoji="1"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298095" y="509209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1073796" y="4205623"/>
            <a:ext cx="7008021" cy="1832650"/>
            <a:chOff x="2193" y="10180"/>
            <a:chExt cx="7825" cy="2095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768" y="10180"/>
              <a:ext cx="2642" cy="4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Times New Roman"/>
                  <a:ea typeface="宋体"/>
                </a:rPr>
                <a:t>All TB Incident Cases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284" y="11032"/>
              <a:ext cx="3466" cy="4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Times New Roman"/>
                  <a:ea typeface="宋体"/>
                </a:rPr>
                <a:t>Drug-Susceptible ("Normal") active TB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6141" y="11872"/>
              <a:ext cx="1763" cy="4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Times New Roman"/>
                  <a:ea typeface="宋体"/>
                </a:rPr>
                <a:t>MDR-TB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8255" y="11866"/>
              <a:ext cx="1763" cy="4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Times New Roman"/>
                  <a:ea typeface="宋体"/>
                </a:rPr>
                <a:t>XDR-TB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2193" y="11859"/>
              <a:ext cx="950" cy="4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Times New Roman"/>
                  <a:ea typeface="宋体"/>
                </a:rPr>
                <a:t>HIV+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435" y="11859"/>
              <a:ext cx="950" cy="4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Times New Roman"/>
                  <a:ea typeface="宋体"/>
                </a:rPr>
                <a:t>HIV-</a:t>
              </a:r>
            </a:p>
          </p:txBody>
        </p:sp>
        <p:cxnSp>
          <p:nvCxnSpPr>
            <p:cNvPr id="31" name="AutoShape 173"/>
            <p:cNvCxnSpPr>
              <a:cxnSpLocks noChangeShapeType="1"/>
            </p:cNvCxnSpPr>
            <p:nvPr/>
          </p:nvCxnSpPr>
          <p:spPr bwMode="auto">
            <a:xfrm>
              <a:off x="3606" y="10869"/>
              <a:ext cx="581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174"/>
            <p:cNvCxnSpPr>
              <a:cxnSpLocks noChangeShapeType="1"/>
            </p:cNvCxnSpPr>
            <p:nvPr/>
          </p:nvCxnSpPr>
          <p:spPr bwMode="auto">
            <a:xfrm>
              <a:off x="6089" y="10618"/>
              <a:ext cx="0" cy="2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175"/>
            <p:cNvCxnSpPr>
              <a:cxnSpLocks noChangeShapeType="1"/>
            </p:cNvCxnSpPr>
            <p:nvPr/>
          </p:nvCxnSpPr>
          <p:spPr bwMode="auto">
            <a:xfrm>
              <a:off x="3606" y="10869"/>
              <a:ext cx="0" cy="1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176"/>
            <p:cNvCxnSpPr>
              <a:cxnSpLocks noChangeShapeType="1"/>
              <a:endCxn id="27" idx="0"/>
            </p:cNvCxnSpPr>
            <p:nvPr/>
          </p:nvCxnSpPr>
          <p:spPr bwMode="auto">
            <a:xfrm>
              <a:off x="7021" y="10857"/>
              <a:ext cx="1" cy="10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177"/>
            <p:cNvCxnSpPr>
              <a:cxnSpLocks noChangeShapeType="1"/>
            </p:cNvCxnSpPr>
            <p:nvPr/>
          </p:nvCxnSpPr>
          <p:spPr bwMode="auto">
            <a:xfrm>
              <a:off x="9415" y="10869"/>
              <a:ext cx="7" cy="9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178"/>
            <p:cNvCxnSpPr>
              <a:cxnSpLocks noChangeShapeType="1"/>
            </p:cNvCxnSpPr>
            <p:nvPr/>
          </p:nvCxnSpPr>
          <p:spPr bwMode="auto">
            <a:xfrm>
              <a:off x="3606" y="11460"/>
              <a:ext cx="0" cy="1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179"/>
            <p:cNvCxnSpPr>
              <a:cxnSpLocks noChangeShapeType="1"/>
            </p:cNvCxnSpPr>
            <p:nvPr/>
          </p:nvCxnSpPr>
          <p:spPr bwMode="auto">
            <a:xfrm>
              <a:off x="2635" y="11621"/>
              <a:ext cx="235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180"/>
            <p:cNvCxnSpPr>
              <a:cxnSpLocks noChangeShapeType="1"/>
            </p:cNvCxnSpPr>
            <p:nvPr/>
          </p:nvCxnSpPr>
          <p:spPr bwMode="auto">
            <a:xfrm>
              <a:off x="2635" y="11621"/>
              <a:ext cx="0" cy="2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AutoShape 181"/>
            <p:cNvCxnSpPr>
              <a:cxnSpLocks noChangeShapeType="1"/>
            </p:cNvCxnSpPr>
            <p:nvPr/>
          </p:nvCxnSpPr>
          <p:spPr bwMode="auto">
            <a:xfrm>
              <a:off x="4991" y="11621"/>
              <a:ext cx="0" cy="2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2872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063" y="275107"/>
            <a:ext cx="8461602" cy="1339850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/>
              <a:t>Tab (4)</a:t>
            </a:r>
            <a:br>
              <a:rPr kumimoji="1" lang="en-US" altLang="zh-CN" b="1" dirty="0"/>
            </a:br>
            <a:r>
              <a:rPr kumimoji="1" lang="en-US" altLang="zh-CN" b="1" i="1" dirty="0" smtClean="0"/>
              <a:t>TB regimens and treatment protocols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2" y="1758649"/>
            <a:ext cx="7345363" cy="3931920"/>
          </a:xfrm>
        </p:spPr>
        <p:txBody>
          <a:bodyPr/>
          <a:lstStyle/>
          <a:p>
            <a:r>
              <a:rPr kumimoji="1" lang="en-US" altLang="zh-CN" b="1" dirty="0" smtClean="0"/>
              <a:t>Column G &amp; H and Row 41-90: </a:t>
            </a:r>
            <a:r>
              <a:rPr kumimoji="1" lang="en-US" altLang="zh-CN" dirty="0" smtClean="0"/>
              <a:t>Standard treatment protocols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b="1" dirty="0" smtClean="0"/>
              <a:t>G129 to I134: </a:t>
            </a:r>
            <a:r>
              <a:rPr kumimoji="1" lang="en-US" altLang="zh-CN" dirty="0" smtClean="0"/>
              <a:t>Drug-resistant treatment </a:t>
            </a:r>
            <a:r>
              <a:rPr kumimoji="1" lang="en-US" altLang="zh-CN" dirty="0"/>
              <a:t>p</a:t>
            </a:r>
            <a:r>
              <a:rPr kumimoji="1" lang="en-US" altLang="zh-CN" dirty="0" smtClean="0"/>
              <a:t>rotocols</a:t>
            </a:r>
          </a:p>
          <a:p>
            <a:endParaRPr kumimoji="1" lang="zh-CN" altLang="en-US" dirty="0"/>
          </a:p>
        </p:txBody>
      </p:sp>
      <p:pic>
        <p:nvPicPr>
          <p:cNvPr id="5" name="图片 4" descr="Screen Shot 2014-04-16 at 下午3.06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78" y="2888880"/>
            <a:ext cx="8243887" cy="1197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78" y="4808275"/>
            <a:ext cx="8116455" cy="133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dirty="0"/>
              <a:t>Tab (4)</a:t>
            </a:r>
            <a:br>
              <a:rPr kumimoji="1" lang="en-US" altLang="zh-CN" b="1" dirty="0"/>
            </a:br>
            <a:r>
              <a:rPr kumimoji="1" lang="en-US" altLang="zh-CN" b="1" i="1" dirty="0" smtClean="0"/>
              <a:t>List of Anti-TB drugs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8683" y="1746553"/>
            <a:ext cx="7917317" cy="3931920"/>
          </a:xfrm>
        </p:spPr>
        <p:txBody>
          <a:bodyPr/>
          <a:lstStyle/>
          <a:p>
            <a:r>
              <a:rPr kumimoji="1" lang="en-US" altLang="zh-CN" dirty="0" smtClean="0"/>
              <a:t>G142 to I171: List of Anti-TB drugs</a:t>
            </a:r>
            <a:endParaRPr kumimoji="1" lang="zh-CN" altLang="en-US" dirty="0"/>
          </a:p>
        </p:txBody>
      </p:sp>
      <p:pic>
        <p:nvPicPr>
          <p:cNvPr id="4" name="图片 3" descr="Screen Shot 2014-04-16 at 下午3.13.1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780" y="2282402"/>
            <a:ext cx="5324172" cy="43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1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dirty="0"/>
              <a:t>Tab (4)</a:t>
            </a:r>
            <a:br>
              <a:rPr kumimoji="1" lang="en-US" altLang="zh-CN" b="1" dirty="0"/>
            </a:br>
            <a:r>
              <a:rPr kumimoji="1" lang="en-US" altLang="zh-CN" b="1" i="1" dirty="0"/>
              <a:t>Tuberculosis </a:t>
            </a:r>
            <a:r>
              <a:rPr kumimoji="1" lang="en-US" altLang="zh-CN" b="1" i="1" dirty="0" smtClean="0"/>
              <a:t>Assumptions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3" y="1794935"/>
            <a:ext cx="7345363" cy="3931920"/>
          </a:xfrm>
        </p:spPr>
        <p:txBody>
          <a:bodyPr/>
          <a:lstStyle/>
          <a:p>
            <a:r>
              <a:rPr kumimoji="1" lang="en-US" altLang="zh-CN" b="1" dirty="0" smtClean="0"/>
              <a:t>Column J &amp; K / Row 22-45</a:t>
            </a:r>
            <a:r>
              <a:rPr kumimoji="1" lang="en-US" altLang="zh-CN" dirty="0" smtClean="0"/>
              <a:t>: </a:t>
            </a:r>
            <a:r>
              <a:rPr kumimoji="1" lang="en-US" altLang="zh-CN" dirty="0"/>
              <a:t>A</a:t>
            </a:r>
            <a:r>
              <a:rPr kumimoji="1" lang="en-US" altLang="zh-CN" dirty="0" smtClean="0"/>
              <a:t>ssumptions </a:t>
            </a:r>
            <a:endParaRPr kumimoji="1"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54" y="2956791"/>
            <a:ext cx="8563062" cy="330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4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dirty="0"/>
              <a:t>Tab (4)</a:t>
            </a:r>
            <a:br>
              <a:rPr kumimoji="1" lang="en-US" altLang="zh-CN" b="1" dirty="0"/>
            </a:br>
            <a:r>
              <a:rPr kumimoji="1" lang="en-US" altLang="zh-CN" b="1" i="1" dirty="0" smtClean="0"/>
              <a:t>Prevalent and incidence cases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158" y="1722362"/>
            <a:ext cx="8586031" cy="4845351"/>
          </a:xfrm>
        </p:spPr>
        <p:txBody>
          <a:bodyPr>
            <a:normAutofit/>
          </a:bodyPr>
          <a:lstStyle/>
          <a:p>
            <a:r>
              <a:rPr kumimoji="1" lang="en-US" altLang="zh-CN" b="1" i="1" dirty="0" smtClean="0"/>
              <a:t>Column J and K</a:t>
            </a:r>
            <a:r>
              <a:rPr kumimoji="1" lang="en-US" altLang="zh-CN" b="1" dirty="0" smtClean="0"/>
              <a:t>:</a:t>
            </a:r>
            <a:r>
              <a:rPr kumimoji="1" lang="en-US" altLang="zh-CN" b="1" i="1" dirty="0" smtClean="0"/>
              <a:t> </a:t>
            </a:r>
            <a:r>
              <a:rPr kumimoji="1" lang="en-US" altLang="zh-CN" dirty="0" smtClean="0"/>
              <a:t>TB prevalence and incidence by countries</a:t>
            </a:r>
          </a:p>
          <a:p>
            <a:pPr lvl="1"/>
            <a:r>
              <a:rPr kumimoji="1" lang="en-US" altLang="zh-CN" i="1" dirty="0"/>
              <a:t>Prevalence</a:t>
            </a:r>
            <a:r>
              <a:rPr kumimoji="1" lang="en-US" altLang="zh-CN" dirty="0"/>
              <a:t>: </a:t>
            </a:r>
            <a:r>
              <a:rPr kumimoji="1" lang="en-US" altLang="zh-CN" dirty="0" smtClean="0"/>
              <a:t>The </a:t>
            </a:r>
            <a:r>
              <a:rPr kumimoji="1" lang="en-US" altLang="zh-CN" dirty="0"/>
              <a:t>total number of cases of disease existing in a </a:t>
            </a:r>
            <a:r>
              <a:rPr kumimoji="1" lang="en-US" altLang="zh-CN" dirty="0" smtClean="0"/>
              <a:t>population</a:t>
            </a:r>
          </a:p>
          <a:p>
            <a:pPr lvl="1"/>
            <a:r>
              <a:rPr kumimoji="1" lang="en-US" altLang="zh-CN" i="1" dirty="0" smtClean="0"/>
              <a:t>Incidence</a:t>
            </a:r>
            <a:r>
              <a:rPr kumimoji="1" lang="en-US" altLang="zh-CN" dirty="0"/>
              <a:t>: </a:t>
            </a:r>
            <a:r>
              <a:rPr kumimoji="1" lang="en-US" altLang="zh-CN" dirty="0" smtClean="0"/>
              <a:t>The total number </a:t>
            </a:r>
            <a:r>
              <a:rPr kumimoji="1" lang="en-US" altLang="zh-CN" dirty="0"/>
              <a:t>of newly diagnosed cases of a </a:t>
            </a:r>
            <a:r>
              <a:rPr kumimoji="1" lang="en-US" altLang="zh-CN" dirty="0" smtClean="0"/>
              <a:t>disease</a:t>
            </a:r>
            <a:endParaRPr kumimoji="1" lang="en-US" altLang="zh-CN" b="1" i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3434773"/>
            <a:ext cx="3669223" cy="297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首都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首都.thmx</Template>
  <TotalTime>1067</TotalTime>
  <Words>875</Words>
  <Application>Microsoft Office PowerPoint</Application>
  <PresentationFormat>On-screen Show (4:3)</PresentationFormat>
  <Paragraphs>109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首都</vt:lpstr>
      <vt:lpstr>Tuberculosis Drugs</vt:lpstr>
      <vt:lpstr>General Information</vt:lpstr>
      <vt:lpstr>Tab (1) Summary of Company Rankings </vt:lpstr>
      <vt:lpstr>Tab (4) Tuberculosis by Countries</vt:lpstr>
      <vt:lpstr>Tab (4) Tuberculosis by Countries</vt:lpstr>
      <vt:lpstr>Tab (4) TB regimens and treatment protocols</vt:lpstr>
      <vt:lpstr>Tab (4) List of Anti-TB drugs</vt:lpstr>
      <vt:lpstr>Tab (4) Tuberculosis Assumptions</vt:lpstr>
      <vt:lpstr>Tab (4) Prevalent and incidence cases</vt:lpstr>
      <vt:lpstr>Tab (4) HIV Status</vt:lpstr>
      <vt:lpstr>Tab (4) Prevalent and incidence cases</vt:lpstr>
      <vt:lpstr>Calculating Impact Score: MDR-TB</vt:lpstr>
      <vt:lpstr>Calculating Impact Score: MDR-TB</vt:lpstr>
      <vt:lpstr>Calculating Impact Score: MDR-TB</vt:lpstr>
      <vt:lpstr>Calculating Impact Score: MDR-TB</vt:lpstr>
      <vt:lpstr>Calculating Impact Score: MDR-TB</vt:lpstr>
      <vt:lpstr>Calculating Impact Score:  XDR-TB</vt:lpstr>
      <vt:lpstr>Calculating Impact Score:  XDR-TB</vt:lpstr>
      <vt:lpstr>Calculating Impact Score:  Normal TB – Needs</vt:lpstr>
      <vt:lpstr>Calculating Impact Score:  Normal TB – Access and Efficacy</vt:lpstr>
      <vt:lpstr>Calculating Impact Score:  Normal TB</vt:lpstr>
      <vt:lpstr>Calculating Impact Score  by Companies</vt:lpstr>
      <vt:lpstr>Total TB Impact Scores  by Companies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Tuberculosis Drugs</dc:title>
  <dc:creator>Cychao Cychao</dc:creator>
  <cp:lastModifiedBy>Hassoun, Nicole</cp:lastModifiedBy>
  <cp:revision>60</cp:revision>
  <dcterms:created xsi:type="dcterms:W3CDTF">2014-04-16T17:52:29Z</dcterms:created>
  <dcterms:modified xsi:type="dcterms:W3CDTF">2014-07-08T20:07:31Z</dcterms:modified>
</cp:coreProperties>
</file>