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6" r:id="rId3"/>
    <p:sldId id="257" r:id="rId4"/>
    <p:sldId id="262" r:id="rId5"/>
    <p:sldId id="285" r:id="rId6"/>
    <p:sldId id="274" r:id="rId7"/>
    <p:sldId id="275" r:id="rId8"/>
    <p:sldId id="288" r:id="rId9"/>
    <p:sldId id="289" r:id="rId10"/>
    <p:sldId id="276" r:id="rId11"/>
    <p:sldId id="290" r:id="rId12"/>
    <p:sldId id="286" r:id="rId13"/>
    <p:sldId id="279" r:id="rId14"/>
    <p:sldId id="287" r:id="rId15"/>
    <p:sldId id="291" r:id="rId16"/>
    <p:sldId id="293" r:id="rId17"/>
    <p:sldId id="282" r:id="rId18"/>
    <p:sldId id="292" r:id="rId19"/>
    <p:sldId id="283" r:id="rId20"/>
    <p:sldId id="284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78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4C598-3DF2-7B46-A501-303830F281E3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084AD3-F3C0-9E44-8C91-5F9110446957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dirty="0" smtClean="0">
              <a:latin typeface="Times New Roman"/>
              <a:cs typeface="Times New Roman"/>
            </a:rPr>
            <a:t>Group A or group B country?</a:t>
          </a:r>
          <a:endParaRPr lang="en-US" sz="2000" dirty="0">
            <a:latin typeface="Times New Roman"/>
            <a:cs typeface="Times New Roman"/>
          </a:endParaRPr>
        </a:p>
      </dgm:t>
    </dgm:pt>
    <dgm:pt modelId="{98361B04-27F5-914D-97C9-1F0F8FC6090E}" type="parTrans" cxnId="{923A91E4-C9AF-DB45-B65A-658295D74C7B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06E5BE86-EB10-2449-A220-37D06CD1FE45}" type="sibTrans" cxnId="{923A91E4-C9AF-DB45-B65A-658295D74C7B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C86DFD4C-A3DC-1F4A-AE51-C68F3B0A376A}">
      <dgm:prSet phldrT="[Text]" custT="1"/>
      <dgm:spPr>
        <a:solidFill>
          <a:schemeClr val="accent6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US" sz="2200" b="1" dirty="0" smtClean="0">
              <a:latin typeface="Times New Roman"/>
              <a:cs typeface="Times New Roman"/>
            </a:rPr>
            <a:t>E13</a:t>
          </a:r>
          <a:endParaRPr lang="en-US" sz="2200" b="1" dirty="0">
            <a:latin typeface="Times New Roman"/>
            <a:cs typeface="Times New Roman"/>
          </a:endParaRPr>
        </a:p>
      </dgm:t>
    </dgm:pt>
    <dgm:pt modelId="{BE87265F-CEE1-B04B-B3C4-CCBF70B21AE3}" type="parTrans" cxnId="{8E7D5CD5-8550-DA48-843E-4618F359C26B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5B9AF3E7-AED3-674F-ABD4-FE69D9329D34}" type="sibTrans" cxnId="{8E7D5CD5-8550-DA48-843E-4618F359C26B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532D46C5-85A1-5342-ACEE-5358163B8DCF}">
      <dgm:prSet phldrT="[Text]" custT="1"/>
      <dgm:spPr>
        <a:solidFill>
          <a:schemeClr val="accent6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US" sz="2300" b="1" dirty="0" smtClean="0">
              <a:latin typeface="Times New Roman"/>
              <a:cs typeface="Times New Roman"/>
            </a:rPr>
            <a:t>Group B</a:t>
          </a:r>
          <a:endParaRPr lang="en-US" sz="2300" b="1" dirty="0">
            <a:latin typeface="Times New Roman"/>
            <a:cs typeface="Times New Roman"/>
          </a:endParaRPr>
        </a:p>
      </dgm:t>
    </dgm:pt>
    <dgm:pt modelId="{77C0D16C-7BCE-DD46-B0EE-DD082AED1C35}" type="parTrans" cxnId="{6C8DB01F-77DA-1A44-B0FC-CF9591CF3B89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7DCFC86C-49C0-F04F-B3C0-52DE063332FA}" type="sibTrans" cxnId="{6C8DB01F-77DA-1A44-B0FC-CF9591CF3B89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4239DBB8-CC63-D847-AC5A-7B11D0C890A4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 smtClean="0">
              <a:latin typeface="Times New Roman"/>
              <a:cs typeface="Times New Roman"/>
            </a:rPr>
            <a:t>List of treatment regimens in group B countries </a:t>
          </a:r>
          <a:endParaRPr lang="en-US" sz="2000" dirty="0">
            <a:latin typeface="Times New Roman"/>
            <a:cs typeface="Times New Roman"/>
          </a:endParaRPr>
        </a:p>
      </dgm:t>
    </dgm:pt>
    <dgm:pt modelId="{E4C31746-BA55-8941-917B-2D41E0858808}" type="parTrans" cxnId="{6CC2666C-3EA6-434E-A6D9-1FFD8C4D88A8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CA7975FA-6930-F445-B8EC-356F3E6E290F}" type="sibTrans" cxnId="{6CC2666C-3EA6-434E-A6D9-1FFD8C4D88A8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DCB7564F-FC9C-E545-86D2-1F2D16303E09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200" b="1" dirty="0" smtClean="0">
              <a:latin typeface="Times New Roman"/>
              <a:cs typeface="Times New Roman"/>
            </a:rPr>
            <a:t>AP5 to</a:t>
          </a:r>
          <a:br>
            <a:rPr lang="en-US" sz="2200" b="1" dirty="0" smtClean="0">
              <a:latin typeface="Times New Roman"/>
              <a:cs typeface="Times New Roman"/>
            </a:rPr>
          </a:br>
          <a:r>
            <a:rPr lang="en-US" sz="2200" b="1" dirty="0" smtClean="0">
              <a:latin typeface="Times New Roman"/>
              <a:cs typeface="Times New Roman"/>
            </a:rPr>
            <a:t> AP 48</a:t>
          </a:r>
          <a:endParaRPr lang="en-US" sz="2200" b="1" dirty="0">
            <a:latin typeface="Times New Roman"/>
            <a:cs typeface="Times New Roman"/>
          </a:endParaRPr>
        </a:p>
      </dgm:t>
    </dgm:pt>
    <dgm:pt modelId="{CA0F9FAC-EFF2-AC47-9929-89F8056F92EB}" type="parTrans" cxnId="{DB147307-AB71-0346-B836-4037F98E7EB4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C6E3B704-20F9-9242-AFB8-8DCD8FA62BD2}" type="sibTrans" cxnId="{DB147307-AB71-0346-B836-4037F98E7EB4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E7FAA7CA-4A06-1446-99E7-A6009E420260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dirty="0" smtClean="0">
              <a:latin typeface="Times New Roman"/>
              <a:cs typeface="Times New Roman"/>
            </a:rPr>
            <a:t>d4t is only for adults in group B countries</a:t>
          </a:r>
        </a:p>
      </dgm:t>
    </dgm:pt>
    <dgm:pt modelId="{D19B6D55-C81B-3945-BEE7-B269DB5CF6C0}" type="parTrans" cxnId="{9E1E0089-58A5-DF4D-8BAF-3534F9E9BDEC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CB04E600-D112-C64A-A1D5-5DF1FD6BAA09}" type="sibTrans" cxnId="{9E1E0089-58A5-DF4D-8BAF-3534F9E9BDEC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C4BCE316-3789-6A4C-B16A-D3DC0441360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000" b="1" u="sng" dirty="0" smtClean="0">
              <a:latin typeface="Times New Roman"/>
              <a:cs typeface="Times New Roman"/>
            </a:rPr>
            <a:t>Needs</a:t>
          </a:r>
          <a:r>
            <a:rPr lang="en-US" sz="2000" dirty="0" smtClean="0">
              <a:latin typeface="Times New Roman"/>
              <a:cs typeface="Times New Roman"/>
            </a:rPr>
            <a:t>: </a:t>
          </a:r>
          <a:br>
            <a:rPr lang="en-US" sz="2000" dirty="0" smtClean="0">
              <a:latin typeface="Times New Roman"/>
              <a:cs typeface="Times New Roman"/>
            </a:rPr>
          </a:br>
          <a:r>
            <a:rPr lang="en-US" sz="2000" dirty="0" smtClean="0">
              <a:latin typeface="Times New Roman"/>
              <a:cs typeface="Times New Roman"/>
            </a:rPr>
            <a:t>DALYs lost in Argentina (G13)</a:t>
          </a:r>
          <a:endParaRPr lang="en-US" sz="2000" dirty="0">
            <a:latin typeface="Times New Roman"/>
            <a:cs typeface="Times New Roman"/>
          </a:endParaRPr>
        </a:p>
      </dgm:t>
    </dgm:pt>
    <dgm:pt modelId="{97CB8ED2-2058-DF49-B24B-FF24E8E04EB8}" type="parTrans" cxnId="{533BBA82-EDDC-7841-86A9-676F21632CCF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6B9D5F98-CB1F-5A41-9E0B-EEEB2EE7D427}" type="sibTrans" cxnId="{533BBA82-EDDC-7841-86A9-676F21632CCF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12306E50-D243-464D-851A-DC601751E028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b="1" u="sng" dirty="0" smtClean="0">
              <a:latin typeface="Times New Roman"/>
              <a:cs typeface="Times New Roman"/>
            </a:rPr>
            <a:t>Access</a:t>
          </a:r>
          <a:r>
            <a:rPr lang="en-US" sz="2000" dirty="0" smtClean="0">
              <a:latin typeface="Times New Roman"/>
              <a:cs typeface="Times New Roman"/>
            </a:rPr>
            <a:t>: </a:t>
          </a:r>
        </a:p>
        <a:p>
          <a:r>
            <a:rPr lang="en-US" sz="2000" dirty="0" smtClean="0">
              <a:latin typeface="Times New Roman"/>
              <a:cs typeface="Times New Roman"/>
            </a:rPr>
            <a:t>Adult treatment coverage (N13) and breakdowns (AK6-AK7)</a:t>
          </a:r>
          <a:endParaRPr lang="en-US" sz="2000" dirty="0">
            <a:latin typeface="Times New Roman"/>
            <a:cs typeface="Times New Roman"/>
          </a:endParaRPr>
        </a:p>
      </dgm:t>
    </dgm:pt>
    <dgm:pt modelId="{E83B8CB9-5F45-884C-91EB-3F32625B4321}" type="parTrans" cxnId="{D8B1BCCB-12F5-5A46-B5AB-D4E10D2F2252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5170FBE6-AF7F-9E48-AA5E-B639231A2EC9}" type="sibTrans" cxnId="{D8B1BCCB-12F5-5A46-B5AB-D4E10D2F2252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49D8657D-EF92-724A-A8B7-292BD41ACB72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b="1" u="sng" dirty="0" smtClean="0">
              <a:latin typeface="Times New Roman"/>
              <a:cs typeface="Times New Roman"/>
            </a:rPr>
            <a:t>Efficacy</a:t>
          </a:r>
          <a:r>
            <a:rPr lang="en-US" sz="2000" dirty="0" smtClean="0">
              <a:latin typeface="Times New Roman"/>
              <a:cs typeface="Times New Roman"/>
            </a:rPr>
            <a:t>:</a:t>
          </a:r>
          <a:br>
            <a:rPr lang="en-US" sz="2000" dirty="0" smtClean="0">
              <a:latin typeface="Times New Roman"/>
              <a:cs typeface="Times New Roman"/>
            </a:rPr>
          </a:br>
          <a:r>
            <a:rPr lang="en-US" sz="2000" dirty="0" smtClean="0">
              <a:latin typeface="Times New Roman"/>
              <a:cs typeface="Times New Roman"/>
            </a:rPr>
            <a:t>AQ-AR</a:t>
          </a:r>
          <a:endParaRPr lang="en-US" sz="2000" dirty="0">
            <a:latin typeface="Times New Roman"/>
            <a:cs typeface="Times New Roman"/>
          </a:endParaRPr>
        </a:p>
      </dgm:t>
    </dgm:pt>
    <dgm:pt modelId="{9033B78F-F2CD-BD42-AEC8-746472198B37}" type="parTrans" cxnId="{C14E881C-DF10-8D47-A3FF-B64A5CA7D9E5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2E43506E-8C80-C445-BCD7-A4294D355726}" type="sibTrans" cxnId="{C14E881C-DF10-8D47-A3FF-B64A5CA7D9E5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8F66B5A4-F2C9-F94A-B03A-16FB678488BD}" type="pres">
      <dgm:prSet presAssocID="{E464C598-3DF2-7B46-A501-303830F281E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24AE88A-9FD8-E140-B5E7-C6F65550EC11}" type="pres">
      <dgm:prSet presAssocID="{47084AD3-F3C0-9E44-8C91-5F9110446957}" presName="horFlow" presStyleCnt="0"/>
      <dgm:spPr/>
    </dgm:pt>
    <dgm:pt modelId="{175AAE29-EE00-2B45-A2EE-1D9A62B621B7}" type="pres">
      <dgm:prSet presAssocID="{47084AD3-F3C0-9E44-8C91-5F9110446957}" presName="bigChev" presStyleLbl="node1" presStyleIdx="0" presStyleCnt="3"/>
      <dgm:spPr/>
      <dgm:t>
        <a:bodyPr/>
        <a:lstStyle/>
        <a:p>
          <a:endParaRPr lang="en-US"/>
        </a:p>
      </dgm:t>
    </dgm:pt>
    <dgm:pt modelId="{F2629FF3-5ED9-544D-A857-D41B25C56785}" type="pres">
      <dgm:prSet presAssocID="{BE87265F-CEE1-B04B-B3C4-CCBF70B21AE3}" presName="parTrans" presStyleCnt="0"/>
      <dgm:spPr/>
    </dgm:pt>
    <dgm:pt modelId="{2BAB782D-9C3C-2746-BAD3-72815FAB3974}" type="pres">
      <dgm:prSet presAssocID="{C86DFD4C-A3DC-1F4A-AE51-C68F3B0A376A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FA696-C8F1-B945-B8E1-AA55EC7A1B99}" type="pres">
      <dgm:prSet presAssocID="{5B9AF3E7-AED3-674F-ABD4-FE69D9329D34}" presName="sibTrans" presStyleCnt="0"/>
      <dgm:spPr/>
    </dgm:pt>
    <dgm:pt modelId="{8A58933C-2E72-D24B-906E-7FEB32809729}" type="pres">
      <dgm:prSet presAssocID="{532D46C5-85A1-5342-ACEE-5358163B8DCF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628B0-1F42-6842-92DD-87D604F089FD}" type="pres">
      <dgm:prSet presAssocID="{47084AD3-F3C0-9E44-8C91-5F9110446957}" presName="vSp" presStyleCnt="0"/>
      <dgm:spPr/>
    </dgm:pt>
    <dgm:pt modelId="{CC7DDD85-D0A6-9445-A1CA-C7FEB2ADBBEB}" type="pres">
      <dgm:prSet presAssocID="{4239DBB8-CC63-D847-AC5A-7B11D0C890A4}" presName="horFlow" presStyleCnt="0"/>
      <dgm:spPr/>
    </dgm:pt>
    <dgm:pt modelId="{60744332-7811-7643-8287-EC427220EB8D}" type="pres">
      <dgm:prSet presAssocID="{4239DBB8-CC63-D847-AC5A-7B11D0C890A4}" presName="bigChev" presStyleLbl="node1" presStyleIdx="1" presStyleCnt="3" custLinFactNeighborX="-498" custLinFactNeighborY="-28342"/>
      <dgm:spPr/>
      <dgm:t>
        <a:bodyPr/>
        <a:lstStyle/>
        <a:p>
          <a:endParaRPr lang="en-US"/>
        </a:p>
      </dgm:t>
    </dgm:pt>
    <dgm:pt modelId="{EAFA4DEA-23F2-3048-A3A9-655873D881DC}" type="pres">
      <dgm:prSet presAssocID="{CA0F9FAC-EFF2-AC47-9929-89F8056F92EB}" presName="parTrans" presStyleCnt="0"/>
      <dgm:spPr/>
    </dgm:pt>
    <dgm:pt modelId="{71DD6603-B2DE-8C40-80DB-A8886C7B9D8B}" type="pres">
      <dgm:prSet presAssocID="{DCB7564F-FC9C-E545-86D2-1F2D16303E09}" presName="node" presStyleLbl="alignAccFollowNode1" presStyleIdx="2" presStyleCnt="6" custLinFactNeighborX="6760" custLinFactNeighborY="-369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FDEC0-49F8-1845-8FE5-579267BDBB23}" type="pres">
      <dgm:prSet presAssocID="{C6E3B704-20F9-9242-AFB8-8DCD8FA62BD2}" presName="sibTrans" presStyleCnt="0"/>
      <dgm:spPr/>
    </dgm:pt>
    <dgm:pt modelId="{D6587BE1-1283-2A4B-9277-BF038957E538}" type="pres">
      <dgm:prSet presAssocID="{E7FAA7CA-4A06-1446-99E7-A6009E420260}" presName="node" presStyleLbl="alignAccFollowNode1" presStyleIdx="3" presStyleCnt="6" custLinFactNeighborX="9332" custLinFactNeighborY="-379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5E702-A41E-3340-970B-CFE77771EA7C}" type="pres">
      <dgm:prSet presAssocID="{4239DBB8-CC63-D847-AC5A-7B11D0C890A4}" presName="vSp" presStyleCnt="0"/>
      <dgm:spPr/>
    </dgm:pt>
    <dgm:pt modelId="{6979A29D-5221-4A45-AE0D-58E53BA84D73}" type="pres">
      <dgm:prSet presAssocID="{C4BCE316-3789-6A4C-B16A-D3DC04413602}" presName="horFlow" presStyleCnt="0"/>
      <dgm:spPr/>
    </dgm:pt>
    <dgm:pt modelId="{6AB475B5-0CE1-3B4C-A247-28112F4754C7}" type="pres">
      <dgm:prSet presAssocID="{C4BCE316-3789-6A4C-B16A-D3DC04413602}" presName="bigChev" presStyleLbl="node1" presStyleIdx="2" presStyleCnt="3" custLinFactNeighborX="-498" custLinFactNeighborY="-52488"/>
      <dgm:spPr/>
      <dgm:t>
        <a:bodyPr/>
        <a:lstStyle/>
        <a:p>
          <a:endParaRPr lang="en-US"/>
        </a:p>
      </dgm:t>
    </dgm:pt>
    <dgm:pt modelId="{2E4D1B5A-C2A9-4D49-A827-A83259AA5409}" type="pres">
      <dgm:prSet presAssocID="{E83B8CB9-5F45-884C-91EB-3F32625B4321}" presName="parTrans" presStyleCnt="0"/>
      <dgm:spPr/>
    </dgm:pt>
    <dgm:pt modelId="{AB6AE75A-4E5B-BC47-BDAA-95007D00B5F8}" type="pres">
      <dgm:prSet presAssocID="{12306E50-D243-464D-851A-DC601751E028}" presName="node" presStyleLbl="alignAccFollowNode1" presStyleIdx="4" presStyleCnt="6" custLinFactNeighborX="6760" custLinFactNeighborY="-63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6C93C-8EDF-094B-B4EF-BF9278D194A8}" type="pres">
      <dgm:prSet presAssocID="{5170FBE6-AF7F-9E48-AA5E-B639231A2EC9}" presName="sibTrans" presStyleCnt="0"/>
      <dgm:spPr/>
    </dgm:pt>
    <dgm:pt modelId="{6C8AE114-31CA-D345-A86B-BCD2AFD678BF}" type="pres">
      <dgm:prSet presAssocID="{49D8657D-EF92-724A-A8B7-292BD41ACB72}" presName="node" presStyleLbl="alignAccFollowNode1" presStyleIdx="5" presStyleCnt="6" custLinFactNeighborX="16816" custLinFactNeighborY="-63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A0E33A-FB9F-AF45-8701-CCB704C362E1}" type="presOf" srcId="{12306E50-D243-464D-851A-DC601751E028}" destId="{AB6AE75A-4E5B-BC47-BDAA-95007D00B5F8}" srcOrd="0" destOrd="0" presId="urn:microsoft.com/office/officeart/2005/8/layout/lProcess3"/>
    <dgm:cxn modelId="{0E8E067D-16DF-034C-8595-F6DAF9855FAE}" type="presOf" srcId="{532D46C5-85A1-5342-ACEE-5358163B8DCF}" destId="{8A58933C-2E72-D24B-906E-7FEB32809729}" srcOrd="0" destOrd="0" presId="urn:microsoft.com/office/officeart/2005/8/layout/lProcess3"/>
    <dgm:cxn modelId="{75B63394-0CEA-6C43-AE3B-8887E181B7F8}" type="presOf" srcId="{DCB7564F-FC9C-E545-86D2-1F2D16303E09}" destId="{71DD6603-B2DE-8C40-80DB-A8886C7B9D8B}" srcOrd="0" destOrd="0" presId="urn:microsoft.com/office/officeart/2005/8/layout/lProcess3"/>
    <dgm:cxn modelId="{D8B1BCCB-12F5-5A46-B5AB-D4E10D2F2252}" srcId="{C4BCE316-3789-6A4C-B16A-D3DC04413602}" destId="{12306E50-D243-464D-851A-DC601751E028}" srcOrd="0" destOrd="0" parTransId="{E83B8CB9-5F45-884C-91EB-3F32625B4321}" sibTransId="{5170FBE6-AF7F-9E48-AA5E-B639231A2EC9}"/>
    <dgm:cxn modelId="{0744BD57-FED8-5340-AED9-618BBCC0F55A}" type="presOf" srcId="{49D8657D-EF92-724A-A8B7-292BD41ACB72}" destId="{6C8AE114-31CA-D345-A86B-BCD2AFD678BF}" srcOrd="0" destOrd="0" presId="urn:microsoft.com/office/officeart/2005/8/layout/lProcess3"/>
    <dgm:cxn modelId="{CBF51994-8914-7B4E-9A23-139199AFC4E5}" type="presOf" srcId="{E464C598-3DF2-7B46-A501-303830F281E3}" destId="{8F66B5A4-F2C9-F94A-B03A-16FB678488BD}" srcOrd="0" destOrd="0" presId="urn:microsoft.com/office/officeart/2005/8/layout/lProcess3"/>
    <dgm:cxn modelId="{533BBA82-EDDC-7841-86A9-676F21632CCF}" srcId="{E464C598-3DF2-7B46-A501-303830F281E3}" destId="{C4BCE316-3789-6A4C-B16A-D3DC04413602}" srcOrd="2" destOrd="0" parTransId="{97CB8ED2-2058-DF49-B24B-FF24E8E04EB8}" sibTransId="{6B9D5F98-CB1F-5A41-9E0B-EEEB2EE7D427}"/>
    <dgm:cxn modelId="{36CA9AD1-C7A4-AA44-865D-D1F4CF19E0A2}" type="presOf" srcId="{47084AD3-F3C0-9E44-8C91-5F9110446957}" destId="{175AAE29-EE00-2B45-A2EE-1D9A62B621B7}" srcOrd="0" destOrd="0" presId="urn:microsoft.com/office/officeart/2005/8/layout/lProcess3"/>
    <dgm:cxn modelId="{C57E00BC-BB8F-2043-8B3C-9720DC92068A}" type="presOf" srcId="{4239DBB8-CC63-D847-AC5A-7B11D0C890A4}" destId="{60744332-7811-7643-8287-EC427220EB8D}" srcOrd="0" destOrd="0" presId="urn:microsoft.com/office/officeart/2005/8/layout/lProcess3"/>
    <dgm:cxn modelId="{AA2E4F97-C63D-1E49-9CFF-4AD9E752190B}" type="presOf" srcId="{C4BCE316-3789-6A4C-B16A-D3DC04413602}" destId="{6AB475B5-0CE1-3B4C-A247-28112F4754C7}" srcOrd="0" destOrd="0" presId="urn:microsoft.com/office/officeart/2005/8/layout/lProcess3"/>
    <dgm:cxn modelId="{D5B10804-3907-364F-9CED-8402AF75C85E}" type="presOf" srcId="{E7FAA7CA-4A06-1446-99E7-A6009E420260}" destId="{D6587BE1-1283-2A4B-9277-BF038957E538}" srcOrd="0" destOrd="0" presId="urn:microsoft.com/office/officeart/2005/8/layout/lProcess3"/>
    <dgm:cxn modelId="{6C8DB01F-77DA-1A44-B0FC-CF9591CF3B89}" srcId="{47084AD3-F3C0-9E44-8C91-5F9110446957}" destId="{532D46C5-85A1-5342-ACEE-5358163B8DCF}" srcOrd="1" destOrd="0" parTransId="{77C0D16C-7BCE-DD46-B0EE-DD082AED1C35}" sibTransId="{7DCFC86C-49C0-F04F-B3C0-52DE063332FA}"/>
    <dgm:cxn modelId="{9E1E0089-58A5-DF4D-8BAF-3534F9E9BDEC}" srcId="{4239DBB8-CC63-D847-AC5A-7B11D0C890A4}" destId="{E7FAA7CA-4A06-1446-99E7-A6009E420260}" srcOrd="1" destOrd="0" parTransId="{D19B6D55-C81B-3945-BEE7-B269DB5CF6C0}" sibTransId="{CB04E600-D112-C64A-A1D5-5DF1FD6BAA09}"/>
    <dgm:cxn modelId="{C14E881C-DF10-8D47-A3FF-B64A5CA7D9E5}" srcId="{C4BCE316-3789-6A4C-B16A-D3DC04413602}" destId="{49D8657D-EF92-724A-A8B7-292BD41ACB72}" srcOrd="1" destOrd="0" parTransId="{9033B78F-F2CD-BD42-AEC8-746472198B37}" sibTransId="{2E43506E-8C80-C445-BCD7-A4294D355726}"/>
    <dgm:cxn modelId="{6CC2666C-3EA6-434E-A6D9-1FFD8C4D88A8}" srcId="{E464C598-3DF2-7B46-A501-303830F281E3}" destId="{4239DBB8-CC63-D847-AC5A-7B11D0C890A4}" srcOrd="1" destOrd="0" parTransId="{E4C31746-BA55-8941-917B-2D41E0858808}" sibTransId="{CA7975FA-6930-F445-B8EC-356F3E6E290F}"/>
    <dgm:cxn modelId="{D1ADB37B-CD68-424C-91FD-C2C91BF6CDCB}" type="presOf" srcId="{C86DFD4C-A3DC-1F4A-AE51-C68F3B0A376A}" destId="{2BAB782D-9C3C-2746-BAD3-72815FAB3974}" srcOrd="0" destOrd="0" presId="urn:microsoft.com/office/officeart/2005/8/layout/lProcess3"/>
    <dgm:cxn modelId="{923A91E4-C9AF-DB45-B65A-658295D74C7B}" srcId="{E464C598-3DF2-7B46-A501-303830F281E3}" destId="{47084AD3-F3C0-9E44-8C91-5F9110446957}" srcOrd="0" destOrd="0" parTransId="{98361B04-27F5-914D-97C9-1F0F8FC6090E}" sibTransId="{06E5BE86-EB10-2449-A220-37D06CD1FE45}"/>
    <dgm:cxn modelId="{8E7D5CD5-8550-DA48-843E-4618F359C26B}" srcId="{47084AD3-F3C0-9E44-8C91-5F9110446957}" destId="{C86DFD4C-A3DC-1F4A-AE51-C68F3B0A376A}" srcOrd="0" destOrd="0" parTransId="{BE87265F-CEE1-B04B-B3C4-CCBF70B21AE3}" sibTransId="{5B9AF3E7-AED3-674F-ABD4-FE69D9329D34}"/>
    <dgm:cxn modelId="{DB147307-AB71-0346-B836-4037F98E7EB4}" srcId="{4239DBB8-CC63-D847-AC5A-7B11D0C890A4}" destId="{DCB7564F-FC9C-E545-86D2-1F2D16303E09}" srcOrd="0" destOrd="0" parTransId="{CA0F9FAC-EFF2-AC47-9929-89F8056F92EB}" sibTransId="{C6E3B704-20F9-9242-AFB8-8DCD8FA62BD2}"/>
    <dgm:cxn modelId="{E25629F9-BCC9-994A-9FE7-6C09B25FB6C3}" type="presParOf" srcId="{8F66B5A4-F2C9-F94A-B03A-16FB678488BD}" destId="{524AE88A-9FD8-E140-B5E7-C6F65550EC11}" srcOrd="0" destOrd="0" presId="urn:microsoft.com/office/officeart/2005/8/layout/lProcess3"/>
    <dgm:cxn modelId="{16EB8BBD-5CA8-8444-944E-813F77F82F9A}" type="presParOf" srcId="{524AE88A-9FD8-E140-B5E7-C6F65550EC11}" destId="{175AAE29-EE00-2B45-A2EE-1D9A62B621B7}" srcOrd="0" destOrd="0" presId="urn:microsoft.com/office/officeart/2005/8/layout/lProcess3"/>
    <dgm:cxn modelId="{032737AF-035F-7B4D-BE10-1934086D8FD8}" type="presParOf" srcId="{524AE88A-9FD8-E140-B5E7-C6F65550EC11}" destId="{F2629FF3-5ED9-544D-A857-D41B25C56785}" srcOrd="1" destOrd="0" presId="urn:microsoft.com/office/officeart/2005/8/layout/lProcess3"/>
    <dgm:cxn modelId="{0A994E06-EF01-5A4F-831C-FABFD59F0208}" type="presParOf" srcId="{524AE88A-9FD8-E140-B5E7-C6F65550EC11}" destId="{2BAB782D-9C3C-2746-BAD3-72815FAB3974}" srcOrd="2" destOrd="0" presId="urn:microsoft.com/office/officeart/2005/8/layout/lProcess3"/>
    <dgm:cxn modelId="{3F154503-B962-044B-BD57-9112B3EFBDF8}" type="presParOf" srcId="{524AE88A-9FD8-E140-B5E7-C6F65550EC11}" destId="{1D7FA696-C8F1-B945-B8E1-AA55EC7A1B99}" srcOrd="3" destOrd="0" presId="urn:microsoft.com/office/officeart/2005/8/layout/lProcess3"/>
    <dgm:cxn modelId="{C42526E4-13C1-AE46-AD50-509D4EE0BCC8}" type="presParOf" srcId="{524AE88A-9FD8-E140-B5E7-C6F65550EC11}" destId="{8A58933C-2E72-D24B-906E-7FEB32809729}" srcOrd="4" destOrd="0" presId="urn:microsoft.com/office/officeart/2005/8/layout/lProcess3"/>
    <dgm:cxn modelId="{0211CDB9-62D1-F549-A1F4-76EBAF2E7062}" type="presParOf" srcId="{8F66B5A4-F2C9-F94A-B03A-16FB678488BD}" destId="{916628B0-1F42-6842-92DD-87D604F089FD}" srcOrd="1" destOrd="0" presId="urn:microsoft.com/office/officeart/2005/8/layout/lProcess3"/>
    <dgm:cxn modelId="{C226250D-F6A1-014F-840C-4929F07F1EB8}" type="presParOf" srcId="{8F66B5A4-F2C9-F94A-B03A-16FB678488BD}" destId="{CC7DDD85-D0A6-9445-A1CA-C7FEB2ADBBEB}" srcOrd="2" destOrd="0" presId="urn:microsoft.com/office/officeart/2005/8/layout/lProcess3"/>
    <dgm:cxn modelId="{9F96967A-A554-FB43-85FA-878608AB12A6}" type="presParOf" srcId="{CC7DDD85-D0A6-9445-A1CA-C7FEB2ADBBEB}" destId="{60744332-7811-7643-8287-EC427220EB8D}" srcOrd="0" destOrd="0" presId="urn:microsoft.com/office/officeart/2005/8/layout/lProcess3"/>
    <dgm:cxn modelId="{0845BEBE-E1ED-8C47-9098-5F10E85A6434}" type="presParOf" srcId="{CC7DDD85-D0A6-9445-A1CA-C7FEB2ADBBEB}" destId="{EAFA4DEA-23F2-3048-A3A9-655873D881DC}" srcOrd="1" destOrd="0" presId="urn:microsoft.com/office/officeart/2005/8/layout/lProcess3"/>
    <dgm:cxn modelId="{A54B1F28-99A2-DC44-B6C0-B0BD8FF9D2CE}" type="presParOf" srcId="{CC7DDD85-D0A6-9445-A1CA-C7FEB2ADBBEB}" destId="{71DD6603-B2DE-8C40-80DB-A8886C7B9D8B}" srcOrd="2" destOrd="0" presId="urn:microsoft.com/office/officeart/2005/8/layout/lProcess3"/>
    <dgm:cxn modelId="{6E126087-0787-3C49-B41C-783C61D88C13}" type="presParOf" srcId="{CC7DDD85-D0A6-9445-A1CA-C7FEB2ADBBEB}" destId="{2BFFDEC0-49F8-1845-8FE5-579267BDBB23}" srcOrd="3" destOrd="0" presId="urn:microsoft.com/office/officeart/2005/8/layout/lProcess3"/>
    <dgm:cxn modelId="{55F3C3D6-9743-0D46-B9A8-E03E2B3F021A}" type="presParOf" srcId="{CC7DDD85-D0A6-9445-A1CA-C7FEB2ADBBEB}" destId="{D6587BE1-1283-2A4B-9277-BF038957E538}" srcOrd="4" destOrd="0" presId="urn:microsoft.com/office/officeart/2005/8/layout/lProcess3"/>
    <dgm:cxn modelId="{4E008116-B8D2-E44B-947E-BC0806235781}" type="presParOf" srcId="{8F66B5A4-F2C9-F94A-B03A-16FB678488BD}" destId="{C585E702-A41E-3340-970B-CFE77771EA7C}" srcOrd="3" destOrd="0" presId="urn:microsoft.com/office/officeart/2005/8/layout/lProcess3"/>
    <dgm:cxn modelId="{A8E2AD6B-D552-0D40-8A90-F8ADDA5B893D}" type="presParOf" srcId="{8F66B5A4-F2C9-F94A-B03A-16FB678488BD}" destId="{6979A29D-5221-4A45-AE0D-58E53BA84D73}" srcOrd="4" destOrd="0" presId="urn:microsoft.com/office/officeart/2005/8/layout/lProcess3"/>
    <dgm:cxn modelId="{FE97D342-C5B5-CB4A-AE4F-123F89BCA80D}" type="presParOf" srcId="{6979A29D-5221-4A45-AE0D-58E53BA84D73}" destId="{6AB475B5-0CE1-3B4C-A247-28112F4754C7}" srcOrd="0" destOrd="0" presId="urn:microsoft.com/office/officeart/2005/8/layout/lProcess3"/>
    <dgm:cxn modelId="{C76DF92C-60AD-F048-AC5D-D5A48EAC845E}" type="presParOf" srcId="{6979A29D-5221-4A45-AE0D-58E53BA84D73}" destId="{2E4D1B5A-C2A9-4D49-A827-A83259AA5409}" srcOrd="1" destOrd="0" presId="urn:microsoft.com/office/officeart/2005/8/layout/lProcess3"/>
    <dgm:cxn modelId="{A7FCC23B-AEBB-9E43-8013-F039C277E584}" type="presParOf" srcId="{6979A29D-5221-4A45-AE0D-58E53BA84D73}" destId="{AB6AE75A-4E5B-BC47-BDAA-95007D00B5F8}" srcOrd="2" destOrd="0" presId="urn:microsoft.com/office/officeart/2005/8/layout/lProcess3"/>
    <dgm:cxn modelId="{6510A44E-1114-B942-9397-5653A467307A}" type="presParOf" srcId="{6979A29D-5221-4A45-AE0D-58E53BA84D73}" destId="{5326C93C-8EDF-094B-B4EF-BF9278D194A8}" srcOrd="3" destOrd="0" presId="urn:microsoft.com/office/officeart/2005/8/layout/lProcess3"/>
    <dgm:cxn modelId="{642CEC46-A619-5145-945E-965B1076AE87}" type="presParOf" srcId="{6979A29D-5221-4A45-AE0D-58E53BA84D73}" destId="{6C8AE114-31CA-D345-A86B-BCD2AFD678B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C1BC5-5442-A341-A568-BEE9A6BA870A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B24CA-13B2-6F41-987A-5EA0B389DA4C}">
      <dgm:prSet phldrT="[Text]" custT="1"/>
      <dgm:spPr>
        <a:solidFill>
          <a:schemeClr val="accent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2000" b="1" dirty="0" smtClean="0">
              <a:latin typeface="Times New Roman"/>
              <a:cs typeface="Times New Roman"/>
            </a:rPr>
            <a:t>d4T+3TC+NVP</a:t>
          </a:r>
          <a:endParaRPr lang="en-US" sz="2000" b="1" dirty="0">
            <a:latin typeface="Times New Roman"/>
            <a:cs typeface="Times New Roman"/>
          </a:endParaRPr>
        </a:p>
      </dgm:t>
    </dgm:pt>
    <dgm:pt modelId="{5863D583-7F7C-F84F-A71B-22C38CA1676E}" type="parTrans" cxnId="{163D7A2E-5385-B448-B853-B16B1FC0DEA3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93865583-B288-8B47-8D08-6B4F80433103}" type="sibTrans" cxnId="{163D7A2E-5385-B448-B853-B16B1FC0DEA3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5428B185-49A9-7C43-9736-CE2218A707EE}">
      <dgm:prSet phldrT="[Text]" custT="1"/>
      <dgm:spPr>
        <a:solidFill>
          <a:schemeClr val="accent6">
            <a:lumMod val="10000"/>
            <a:lumOff val="90000"/>
            <a:alpha val="90000"/>
          </a:schemeClr>
        </a:solidFill>
        <a:ln>
          <a:solidFill>
            <a:srgbClr val="FFFFFF">
              <a:alpha val="90000"/>
            </a:srgbClr>
          </a:solidFill>
        </a:ln>
      </dgm:spPr>
      <dgm:t>
        <a:bodyPr/>
        <a:lstStyle/>
        <a:p>
          <a:r>
            <a:rPr lang="es-ES_tradnl" sz="1700" b="1" u="sng" dirty="0" smtClean="0">
              <a:latin typeface="Times New Roman"/>
              <a:cs typeface="Times New Roman"/>
            </a:rPr>
            <a:t>Needs</a:t>
          </a:r>
          <a:r>
            <a:rPr lang="es-ES_tradnl" sz="1700" dirty="0" smtClean="0">
              <a:latin typeface="Times New Roman"/>
              <a:cs typeface="Times New Roman"/>
            </a:rPr>
            <a:t>: G13 </a:t>
          </a:r>
          <a:r>
            <a:rPr lang="es-ES_tradnl" sz="1700" i="1" dirty="0" smtClean="0">
              <a:latin typeface="Times New Roman"/>
              <a:cs typeface="Times New Roman"/>
            </a:rPr>
            <a:t>84,815.85</a:t>
          </a:r>
          <a:r>
            <a:rPr lang="es-ES_tradnl" sz="1700" dirty="0" smtClean="0">
              <a:latin typeface="Times New Roman"/>
              <a:cs typeface="Times New Roman"/>
            </a:rPr>
            <a:t> </a:t>
          </a:r>
          <a:r>
            <a:rPr lang="es-ES_tradnl" sz="1700" dirty="0" err="1" smtClean="0">
              <a:latin typeface="Times New Roman"/>
              <a:cs typeface="Times New Roman"/>
            </a:rPr>
            <a:t>DALYs</a:t>
          </a:r>
          <a:r>
            <a:rPr lang="es-ES_tradnl" sz="1700" dirty="0" smtClean="0">
              <a:latin typeface="Times New Roman"/>
              <a:cs typeface="Times New Roman"/>
            </a:rPr>
            <a:t> </a:t>
          </a:r>
          <a:r>
            <a:rPr lang="es-ES_tradnl" sz="1700" dirty="0" err="1" smtClean="0">
              <a:latin typeface="Times New Roman"/>
              <a:cs typeface="Times New Roman"/>
            </a:rPr>
            <a:t>lost</a:t>
          </a:r>
          <a:endParaRPr lang="en-US" sz="1700" dirty="0">
            <a:latin typeface="Times New Roman"/>
            <a:cs typeface="Times New Roman"/>
          </a:endParaRPr>
        </a:p>
      </dgm:t>
    </dgm:pt>
    <dgm:pt modelId="{A7BBE8EE-14C0-5D42-B9EF-05E0037BB5AC}" type="parTrans" cxnId="{1CBB507F-890F-0340-9CE2-82C8D4799119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C453D060-7800-CC43-9F7B-7AEB306A4CC2}" type="sibTrans" cxnId="{1CBB507F-890F-0340-9CE2-82C8D4799119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3CD2CF1C-38B2-CB41-81F0-7E486ADDE14A}">
      <dgm:prSet phldrT="[Text]" custT="1"/>
      <dgm:spPr>
        <a:solidFill>
          <a:schemeClr val="accent6">
            <a:lumMod val="10000"/>
            <a:lumOff val="90000"/>
            <a:alpha val="90000"/>
          </a:schemeClr>
        </a:solidFill>
        <a:ln>
          <a:solidFill>
            <a:srgbClr val="FFFFFF">
              <a:alpha val="90000"/>
            </a:srgbClr>
          </a:solidFill>
        </a:ln>
      </dgm:spPr>
      <dgm:t>
        <a:bodyPr/>
        <a:lstStyle/>
        <a:p>
          <a:r>
            <a:rPr lang="en-US" sz="1700" b="1" u="sng" dirty="0" smtClean="0">
              <a:latin typeface="Times New Roman"/>
              <a:cs typeface="Times New Roman"/>
            </a:rPr>
            <a:t>Access</a:t>
          </a:r>
          <a:r>
            <a:rPr lang="en-US" sz="1700" dirty="0" smtClean="0">
              <a:latin typeface="Times New Roman"/>
              <a:cs typeface="Times New Roman"/>
            </a:rPr>
            <a:t>: </a:t>
          </a:r>
          <a:br>
            <a:rPr lang="en-US" sz="1700" dirty="0" smtClean="0">
              <a:latin typeface="Times New Roman"/>
              <a:cs typeface="Times New Roman"/>
            </a:rPr>
          </a:br>
          <a:r>
            <a:rPr lang="en-US" sz="1700" dirty="0" smtClean="0">
              <a:latin typeface="Times New Roman"/>
              <a:cs typeface="Times New Roman"/>
            </a:rPr>
            <a:t>N13 </a:t>
          </a:r>
          <a:r>
            <a:rPr lang="en-US" sz="1700" i="1" dirty="0" smtClean="0">
              <a:latin typeface="Times New Roman"/>
              <a:cs typeface="Times New Roman"/>
            </a:rPr>
            <a:t>(81.29%</a:t>
          </a:r>
          <a:r>
            <a:rPr lang="en-US" sz="1700" dirty="0" smtClean="0">
              <a:latin typeface="Times New Roman"/>
              <a:cs typeface="Times New Roman"/>
            </a:rPr>
            <a:t> )* AK6 (69.10%) </a:t>
          </a:r>
          <a:endParaRPr lang="en-US" sz="1700" dirty="0">
            <a:latin typeface="Times New Roman"/>
            <a:cs typeface="Times New Roman"/>
          </a:endParaRPr>
        </a:p>
      </dgm:t>
    </dgm:pt>
    <dgm:pt modelId="{97314086-6932-BC48-B65E-60779DAA8445}" type="parTrans" cxnId="{9F920845-CEFD-AB4F-ACEF-BCFCF7F5F3ED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5634EBC8-5450-6D48-99E5-2272C7B9CB06}" type="sibTrans" cxnId="{9F920845-CEFD-AB4F-ACEF-BCFCF7F5F3ED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48501FCD-C8CF-104B-A558-7A8B8B11F466}">
      <dgm:prSet phldrT="[Text]" custT="1"/>
      <dgm:spPr/>
      <dgm:t>
        <a:bodyPr/>
        <a:lstStyle/>
        <a:p>
          <a:r>
            <a:rPr lang="en-US" sz="2000" b="1" dirty="0" smtClean="0">
              <a:latin typeface="Times New Roman"/>
              <a:cs typeface="Times New Roman"/>
            </a:rPr>
            <a:t>d4T+3TC+EFV</a:t>
          </a:r>
          <a:endParaRPr lang="en-US" sz="2000" b="1" dirty="0">
            <a:latin typeface="Times New Roman"/>
            <a:cs typeface="Times New Roman"/>
          </a:endParaRPr>
        </a:p>
      </dgm:t>
    </dgm:pt>
    <dgm:pt modelId="{19C82EAD-847C-5643-9F55-A9DACBB3DEE3}" type="parTrans" cxnId="{00A651A1-78D4-EA4C-9F16-C3451C34E2FF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E59527C3-8E25-8449-A902-758AED7DEAC4}" type="sibTrans" cxnId="{00A651A1-78D4-EA4C-9F16-C3451C34E2FF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EACA3C58-76AF-3F4C-92D9-7A5D2E00DC5F}">
      <dgm:prSet phldrT="[Text]" custT="1"/>
      <dgm:spPr>
        <a:solidFill>
          <a:schemeClr val="accent6">
            <a:lumMod val="10000"/>
            <a:lumOff val="90000"/>
            <a:alpha val="90000"/>
          </a:schemeClr>
        </a:solidFill>
        <a:ln>
          <a:solidFill>
            <a:srgbClr val="FFFFFF">
              <a:alpha val="90000"/>
            </a:srgbClr>
          </a:solidFill>
        </a:ln>
      </dgm:spPr>
      <dgm:t>
        <a:bodyPr/>
        <a:lstStyle/>
        <a:p>
          <a:r>
            <a:rPr lang="en-US" sz="1700" b="1" u="sng" dirty="0" smtClean="0">
              <a:latin typeface="Times New Roman"/>
              <a:cs typeface="Times New Roman"/>
            </a:rPr>
            <a:t>Efficacy</a:t>
          </a:r>
          <a:r>
            <a:rPr lang="en-US" sz="1700" dirty="0" smtClean="0">
              <a:latin typeface="Times New Roman"/>
              <a:cs typeface="Times New Roman"/>
            </a:rPr>
            <a:t>: </a:t>
          </a:r>
          <a:br>
            <a:rPr lang="en-US" sz="1700" dirty="0" smtClean="0">
              <a:latin typeface="Times New Roman"/>
              <a:cs typeface="Times New Roman"/>
            </a:rPr>
          </a:br>
          <a:r>
            <a:rPr lang="en-US" sz="1700" dirty="0" smtClean="0">
              <a:latin typeface="Times New Roman"/>
              <a:cs typeface="Times New Roman"/>
            </a:rPr>
            <a:t>AR13 </a:t>
          </a:r>
          <a:r>
            <a:rPr lang="en-US" sz="1700" i="1" dirty="0" smtClean="0">
              <a:latin typeface="Times New Roman"/>
              <a:cs typeface="Times New Roman"/>
            </a:rPr>
            <a:t>(79.77%</a:t>
          </a:r>
          <a:r>
            <a:rPr lang="en-US" sz="1700" dirty="0" smtClean="0">
              <a:latin typeface="Times New Roman"/>
              <a:cs typeface="Times New Roman"/>
            </a:rPr>
            <a:t> )</a:t>
          </a:r>
          <a:endParaRPr lang="en-US" sz="1700" dirty="0">
            <a:latin typeface="Times New Roman"/>
            <a:cs typeface="Times New Roman"/>
          </a:endParaRPr>
        </a:p>
      </dgm:t>
    </dgm:pt>
    <dgm:pt modelId="{12503669-889D-F64F-908C-276C58ED6B4E}" type="parTrans" cxnId="{8CEF016E-1E24-0340-82CF-781F58869258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973848BC-8FC1-2D44-A9FF-EF514E254F81}" type="sibTrans" cxnId="{8CEF016E-1E24-0340-82CF-781F58869258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8F115680-F321-AE4B-93F8-AB369B19C1CB}">
      <dgm:prSet phldrT="[Text]" custT="1"/>
      <dgm:spPr>
        <a:solidFill>
          <a:schemeClr val="accent6">
            <a:lumMod val="10000"/>
            <a:lumOff val="90000"/>
            <a:alpha val="90000"/>
          </a:schemeClr>
        </a:solidFill>
        <a:ln>
          <a:solidFill>
            <a:srgbClr val="FFFFFF">
              <a:alpha val="90000"/>
            </a:srgbClr>
          </a:solidFill>
        </a:ln>
      </dgm:spPr>
      <dgm:t>
        <a:bodyPr/>
        <a:lstStyle/>
        <a:p>
          <a:r>
            <a:rPr lang="en-US" sz="1700" b="1" dirty="0" smtClean="0">
              <a:latin typeface="Times New Roman"/>
              <a:cs typeface="Times New Roman"/>
            </a:rPr>
            <a:t>Treatment Proportion</a:t>
          </a:r>
          <a:r>
            <a:rPr lang="en-US" sz="1700" dirty="0" smtClean="0">
              <a:latin typeface="Times New Roman"/>
              <a:cs typeface="Times New Roman"/>
            </a:rPr>
            <a:t>: AQ13 (2.10%) </a:t>
          </a:r>
          <a:endParaRPr lang="en-US" sz="1700" dirty="0">
            <a:latin typeface="Times New Roman"/>
            <a:cs typeface="Times New Roman"/>
          </a:endParaRPr>
        </a:p>
      </dgm:t>
    </dgm:pt>
    <dgm:pt modelId="{B51567ED-D26E-ED49-9940-A4D9182DE381}" type="parTrans" cxnId="{E4F3A3F9-E82C-184A-B70C-C0F2E297AC2A}">
      <dgm:prSet/>
      <dgm:spPr/>
      <dgm:t>
        <a:bodyPr/>
        <a:lstStyle/>
        <a:p>
          <a:endParaRPr lang="en-US"/>
        </a:p>
      </dgm:t>
    </dgm:pt>
    <dgm:pt modelId="{00C3264B-D085-D242-AD39-E170CE88B9E9}" type="sibTrans" cxnId="{E4F3A3F9-E82C-184A-B70C-C0F2E297AC2A}">
      <dgm:prSet/>
      <dgm:spPr/>
      <dgm:t>
        <a:bodyPr/>
        <a:lstStyle/>
        <a:p>
          <a:endParaRPr lang="en-US"/>
        </a:p>
      </dgm:t>
    </dgm:pt>
    <dgm:pt modelId="{F0D89B2E-5D83-E54B-990F-D2FA31A1FA99}" type="pres">
      <dgm:prSet presAssocID="{7AAC1BC5-5442-A341-A568-BEE9A6BA870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80636A-5336-6E4C-9801-2335481B4359}" type="pres">
      <dgm:prSet presAssocID="{B69B24CA-13B2-6F41-987A-5EA0B389DA4C}" presName="horFlow" presStyleCnt="0"/>
      <dgm:spPr/>
    </dgm:pt>
    <dgm:pt modelId="{00DE3169-AEAA-DE44-8A1B-8FEC0DDFA660}" type="pres">
      <dgm:prSet presAssocID="{B69B24CA-13B2-6F41-987A-5EA0B389DA4C}" presName="bigChev" presStyleLbl="node1" presStyleIdx="0" presStyleCnt="2"/>
      <dgm:spPr/>
      <dgm:t>
        <a:bodyPr/>
        <a:lstStyle/>
        <a:p>
          <a:endParaRPr lang="en-US"/>
        </a:p>
      </dgm:t>
    </dgm:pt>
    <dgm:pt modelId="{AD758EE7-5832-2644-8423-FAD87360950A}" type="pres">
      <dgm:prSet presAssocID="{A7BBE8EE-14C0-5D42-B9EF-05E0037BB5AC}" presName="parTrans" presStyleCnt="0"/>
      <dgm:spPr/>
    </dgm:pt>
    <dgm:pt modelId="{6F4AB7AB-9994-DA4F-866D-126850F887C8}" type="pres">
      <dgm:prSet presAssocID="{5428B185-49A9-7C43-9736-CE2218A707EE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0B76F-EED0-A342-B370-DBFA2DD6B1D4}" type="pres">
      <dgm:prSet presAssocID="{C453D060-7800-CC43-9F7B-7AEB306A4CC2}" presName="sibTrans" presStyleCnt="0"/>
      <dgm:spPr/>
    </dgm:pt>
    <dgm:pt modelId="{AE5BC88B-CDE3-044D-B0D4-A3C82428A393}" type="pres">
      <dgm:prSet presAssocID="{3CD2CF1C-38B2-CB41-81F0-7E486ADDE14A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1BABD-6E89-0648-8E1A-121EAA18E36F}" type="pres">
      <dgm:prSet presAssocID="{5634EBC8-5450-6D48-99E5-2272C7B9CB06}" presName="sibTrans" presStyleCnt="0"/>
      <dgm:spPr/>
    </dgm:pt>
    <dgm:pt modelId="{0403ED8B-10F5-E741-ABD2-005BCF3B2F17}" type="pres">
      <dgm:prSet presAssocID="{EACA3C58-76AF-3F4C-92D9-7A5D2E00DC5F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C90F4-23F6-3849-8E90-1755C35A4849}" type="pres">
      <dgm:prSet presAssocID="{B69B24CA-13B2-6F41-987A-5EA0B389DA4C}" presName="vSp" presStyleCnt="0"/>
      <dgm:spPr/>
    </dgm:pt>
    <dgm:pt modelId="{7B8CE89E-2AC4-4A43-A67D-C7B09E0A100A}" type="pres">
      <dgm:prSet presAssocID="{48501FCD-C8CF-104B-A558-7A8B8B11F466}" presName="horFlow" presStyleCnt="0"/>
      <dgm:spPr/>
    </dgm:pt>
    <dgm:pt modelId="{FBE468F3-A342-8444-8D47-3C34754442B5}" type="pres">
      <dgm:prSet presAssocID="{48501FCD-C8CF-104B-A558-7A8B8B11F466}" presName="bigChev" presStyleLbl="node1" presStyleIdx="1" presStyleCnt="2" custLinFactNeighborX="29031" custLinFactNeighborY="52717"/>
      <dgm:spPr/>
      <dgm:t>
        <a:bodyPr/>
        <a:lstStyle/>
        <a:p>
          <a:endParaRPr lang="en-US"/>
        </a:p>
      </dgm:t>
    </dgm:pt>
    <dgm:pt modelId="{60A1583A-9933-9D45-88CF-1489E885672F}" type="pres">
      <dgm:prSet presAssocID="{B51567ED-D26E-ED49-9940-A4D9182DE381}" presName="parTrans" presStyleCnt="0"/>
      <dgm:spPr/>
    </dgm:pt>
    <dgm:pt modelId="{945CCB60-E4BF-9842-BF6F-2F11F95A5B74}" type="pres">
      <dgm:prSet presAssocID="{8F115680-F321-AE4B-93F8-AB369B19C1CB}" presName="node" presStyleLbl="alignAccFollowNode1" presStyleIdx="3" presStyleCnt="4" custLinFactNeighborX="-1513" custLinFactNeighborY="-37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4A3F42-CDD1-9742-A079-C1D0F4797B82}" type="presOf" srcId="{B69B24CA-13B2-6F41-987A-5EA0B389DA4C}" destId="{00DE3169-AEAA-DE44-8A1B-8FEC0DDFA660}" srcOrd="0" destOrd="0" presId="urn:microsoft.com/office/officeart/2005/8/layout/lProcess3"/>
    <dgm:cxn modelId="{E4E6CF5B-F30A-264F-9640-5B91F46E07DF}" type="presOf" srcId="{5428B185-49A9-7C43-9736-CE2218A707EE}" destId="{6F4AB7AB-9994-DA4F-866D-126850F887C8}" srcOrd="0" destOrd="0" presId="urn:microsoft.com/office/officeart/2005/8/layout/lProcess3"/>
    <dgm:cxn modelId="{9F920845-CEFD-AB4F-ACEF-BCFCF7F5F3ED}" srcId="{B69B24CA-13B2-6F41-987A-5EA0B389DA4C}" destId="{3CD2CF1C-38B2-CB41-81F0-7E486ADDE14A}" srcOrd="1" destOrd="0" parTransId="{97314086-6932-BC48-B65E-60779DAA8445}" sibTransId="{5634EBC8-5450-6D48-99E5-2272C7B9CB06}"/>
    <dgm:cxn modelId="{24FDD281-51DB-A147-A5B9-140143E6DBEA}" type="presOf" srcId="{3CD2CF1C-38B2-CB41-81F0-7E486ADDE14A}" destId="{AE5BC88B-CDE3-044D-B0D4-A3C82428A393}" srcOrd="0" destOrd="0" presId="urn:microsoft.com/office/officeart/2005/8/layout/lProcess3"/>
    <dgm:cxn modelId="{E4F3A3F9-E82C-184A-B70C-C0F2E297AC2A}" srcId="{48501FCD-C8CF-104B-A558-7A8B8B11F466}" destId="{8F115680-F321-AE4B-93F8-AB369B19C1CB}" srcOrd="0" destOrd="0" parTransId="{B51567ED-D26E-ED49-9940-A4D9182DE381}" sibTransId="{00C3264B-D085-D242-AD39-E170CE88B9E9}"/>
    <dgm:cxn modelId="{67FD4046-6499-D348-B39C-B18F0366FFBC}" type="presOf" srcId="{8F115680-F321-AE4B-93F8-AB369B19C1CB}" destId="{945CCB60-E4BF-9842-BF6F-2F11F95A5B74}" srcOrd="0" destOrd="0" presId="urn:microsoft.com/office/officeart/2005/8/layout/lProcess3"/>
    <dgm:cxn modelId="{F8745739-CDD0-9A49-AE16-F072F56F9E1D}" type="presOf" srcId="{7AAC1BC5-5442-A341-A568-BEE9A6BA870A}" destId="{F0D89B2E-5D83-E54B-990F-D2FA31A1FA99}" srcOrd="0" destOrd="0" presId="urn:microsoft.com/office/officeart/2005/8/layout/lProcess3"/>
    <dgm:cxn modelId="{E1EC2EE8-9F13-4647-9C35-EEF6CF9BBC5F}" type="presOf" srcId="{48501FCD-C8CF-104B-A558-7A8B8B11F466}" destId="{FBE468F3-A342-8444-8D47-3C34754442B5}" srcOrd="0" destOrd="0" presId="urn:microsoft.com/office/officeart/2005/8/layout/lProcess3"/>
    <dgm:cxn modelId="{8F1BD5E4-B78A-6F4F-BC8D-4B9ED6BF97D9}" type="presOf" srcId="{EACA3C58-76AF-3F4C-92D9-7A5D2E00DC5F}" destId="{0403ED8B-10F5-E741-ABD2-005BCF3B2F17}" srcOrd="0" destOrd="0" presId="urn:microsoft.com/office/officeart/2005/8/layout/lProcess3"/>
    <dgm:cxn modelId="{1CBB507F-890F-0340-9CE2-82C8D4799119}" srcId="{B69B24CA-13B2-6F41-987A-5EA0B389DA4C}" destId="{5428B185-49A9-7C43-9736-CE2218A707EE}" srcOrd="0" destOrd="0" parTransId="{A7BBE8EE-14C0-5D42-B9EF-05E0037BB5AC}" sibTransId="{C453D060-7800-CC43-9F7B-7AEB306A4CC2}"/>
    <dgm:cxn modelId="{8CEF016E-1E24-0340-82CF-781F58869258}" srcId="{B69B24CA-13B2-6F41-987A-5EA0B389DA4C}" destId="{EACA3C58-76AF-3F4C-92D9-7A5D2E00DC5F}" srcOrd="2" destOrd="0" parTransId="{12503669-889D-F64F-908C-276C58ED6B4E}" sibTransId="{973848BC-8FC1-2D44-A9FF-EF514E254F81}"/>
    <dgm:cxn modelId="{163D7A2E-5385-B448-B853-B16B1FC0DEA3}" srcId="{7AAC1BC5-5442-A341-A568-BEE9A6BA870A}" destId="{B69B24CA-13B2-6F41-987A-5EA0B389DA4C}" srcOrd="0" destOrd="0" parTransId="{5863D583-7F7C-F84F-A71B-22C38CA1676E}" sibTransId="{93865583-B288-8B47-8D08-6B4F80433103}"/>
    <dgm:cxn modelId="{00A651A1-78D4-EA4C-9F16-C3451C34E2FF}" srcId="{7AAC1BC5-5442-A341-A568-BEE9A6BA870A}" destId="{48501FCD-C8CF-104B-A558-7A8B8B11F466}" srcOrd="1" destOrd="0" parTransId="{19C82EAD-847C-5643-9F55-A9DACBB3DEE3}" sibTransId="{E59527C3-8E25-8449-A902-758AED7DEAC4}"/>
    <dgm:cxn modelId="{A45931AE-EF4D-AC41-A9C5-04E8FB84AA9E}" type="presParOf" srcId="{F0D89B2E-5D83-E54B-990F-D2FA31A1FA99}" destId="{EC80636A-5336-6E4C-9801-2335481B4359}" srcOrd="0" destOrd="0" presId="urn:microsoft.com/office/officeart/2005/8/layout/lProcess3"/>
    <dgm:cxn modelId="{04B70228-1406-A247-BC94-B43403721D93}" type="presParOf" srcId="{EC80636A-5336-6E4C-9801-2335481B4359}" destId="{00DE3169-AEAA-DE44-8A1B-8FEC0DDFA660}" srcOrd="0" destOrd="0" presId="urn:microsoft.com/office/officeart/2005/8/layout/lProcess3"/>
    <dgm:cxn modelId="{169229F9-0864-7442-80D2-7E4EAF585816}" type="presParOf" srcId="{EC80636A-5336-6E4C-9801-2335481B4359}" destId="{AD758EE7-5832-2644-8423-FAD87360950A}" srcOrd="1" destOrd="0" presId="urn:microsoft.com/office/officeart/2005/8/layout/lProcess3"/>
    <dgm:cxn modelId="{D2860E47-494C-9C4C-B5B7-0B25176C7466}" type="presParOf" srcId="{EC80636A-5336-6E4C-9801-2335481B4359}" destId="{6F4AB7AB-9994-DA4F-866D-126850F887C8}" srcOrd="2" destOrd="0" presId="urn:microsoft.com/office/officeart/2005/8/layout/lProcess3"/>
    <dgm:cxn modelId="{0CB2B24E-E991-4D46-8F47-D4877F29E37C}" type="presParOf" srcId="{EC80636A-5336-6E4C-9801-2335481B4359}" destId="{6990B76F-EED0-A342-B370-DBFA2DD6B1D4}" srcOrd="3" destOrd="0" presId="urn:microsoft.com/office/officeart/2005/8/layout/lProcess3"/>
    <dgm:cxn modelId="{8181E803-8713-8D4E-A67B-C9C98812AA45}" type="presParOf" srcId="{EC80636A-5336-6E4C-9801-2335481B4359}" destId="{AE5BC88B-CDE3-044D-B0D4-A3C82428A393}" srcOrd="4" destOrd="0" presId="urn:microsoft.com/office/officeart/2005/8/layout/lProcess3"/>
    <dgm:cxn modelId="{303126A2-9599-944F-B700-868AE74D8C34}" type="presParOf" srcId="{EC80636A-5336-6E4C-9801-2335481B4359}" destId="{15C1BABD-6E89-0648-8E1A-121EAA18E36F}" srcOrd="5" destOrd="0" presId="urn:microsoft.com/office/officeart/2005/8/layout/lProcess3"/>
    <dgm:cxn modelId="{FDF8C547-747F-9746-A6DF-F7B14105A88B}" type="presParOf" srcId="{EC80636A-5336-6E4C-9801-2335481B4359}" destId="{0403ED8B-10F5-E741-ABD2-005BCF3B2F17}" srcOrd="6" destOrd="0" presId="urn:microsoft.com/office/officeart/2005/8/layout/lProcess3"/>
    <dgm:cxn modelId="{AA1611DC-E9E7-1741-BA44-0D2A5A18953B}" type="presParOf" srcId="{F0D89B2E-5D83-E54B-990F-D2FA31A1FA99}" destId="{D20C90F4-23F6-3849-8E90-1755C35A4849}" srcOrd="1" destOrd="0" presId="urn:microsoft.com/office/officeart/2005/8/layout/lProcess3"/>
    <dgm:cxn modelId="{8508F43D-99AB-6F41-A498-5F55C0E57B5B}" type="presParOf" srcId="{F0D89B2E-5D83-E54B-990F-D2FA31A1FA99}" destId="{7B8CE89E-2AC4-4A43-A67D-C7B09E0A100A}" srcOrd="2" destOrd="0" presId="urn:microsoft.com/office/officeart/2005/8/layout/lProcess3"/>
    <dgm:cxn modelId="{676362F2-F08A-5E43-BA9C-D99C453C645A}" type="presParOf" srcId="{7B8CE89E-2AC4-4A43-A67D-C7B09E0A100A}" destId="{FBE468F3-A342-8444-8D47-3C34754442B5}" srcOrd="0" destOrd="0" presId="urn:microsoft.com/office/officeart/2005/8/layout/lProcess3"/>
    <dgm:cxn modelId="{0183D5AE-1D2A-3C44-A4EC-76514D98E919}" type="presParOf" srcId="{7B8CE89E-2AC4-4A43-A67D-C7B09E0A100A}" destId="{60A1583A-9933-9D45-88CF-1489E885672F}" srcOrd="1" destOrd="0" presId="urn:microsoft.com/office/officeart/2005/8/layout/lProcess3"/>
    <dgm:cxn modelId="{AEEB9F8D-4239-5548-99C7-B46794788986}" type="presParOf" srcId="{7B8CE89E-2AC4-4A43-A67D-C7B09E0A100A}" destId="{945CCB60-E4BF-9842-BF6F-2F11F95A5B7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C1BC5-5442-A341-A568-BEE9A6BA870A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B24CA-13B2-6F41-987A-5EA0B389DA4C}">
      <dgm:prSet phldrT="[Text]" custT="1"/>
      <dgm:spPr>
        <a:solidFill>
          <a:schemeClr val="accent6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2000" b="1" dirty="0" smtClean="0">
              <a:latin typeface="Times New Roman"/>
              <a:cs typeface="Times New Roman"/>
            </a:rPr>
            <a:t>d4T+3TC+EFV</a:t>
          </a:r>
          <a:endParaRPr lang="en-US" sz="2000" b="1" dirty="0">
            <a:latin typeface="Times New Roman"/>
            <a:cs typeface="Times New Roman"/>
          </a:endParaRPr>
        </a:p>
      </dgm:t>
    </dgm:pt>
    <dgm:pt modelId="{5863D583-7F7C-F84F-A71B-22C38CA1676E}" type="parTrans" cxnId="{163D7A2E-5385-B448-B853-B16B1FC0DEA3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93865583-B288-8B47-8D08-6B4F80433103}" type="sibTrans" cxnId="{163D7A2E-5385-B448-B853-B16B1FC0DEA3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5428B185-49A9-7C43-9736-CE2218A707EE}">
      <dgm:prSet phldrT="[Text]" custT="1"/>
      <dgm:spPr>
        <a:solidFill>
          <a:schemeClr val="accent6">
            <a:lumMod val="10000"/>
            <a:lumOff val="90000"/>
            <a:alpha val="90000"/>
          </a:schemeClr>
        </a:solidFill>
        <a:ln>
          <a:solidFill>
            <a:srgbClr val="FFFFFF">
              <a:alpha val="90000"/>
            </a:srgbClr>
          </a:solidFill>
        </a:ln>
      </dgm:spPr>
      <dgm:t>
        <a:bodyPr/>
        <a:lstStyle/>
        <a:p>
          <a:r>
            <a:rPr lang="es-ES_tradnl" sz="1700" b="1" u="sng" dirty="0" smtClean="0">
              <a:latin typeface="Times New Roman"/>
              <a:cs typeface="Times New Roman"/>
            </a:rPr>
            <a:t>Needs</a:t>
          </a:r>
          <a:r>
            <a:rPr lang="es-ES_tradnl" sz="1700" dirty="0" smtClean="0">
              <a:latin typeface="Times New Roman"/>
              <a:cs typeface="Times New Roman"/>
            </a:rPr>
            <a:t>: G13 </a:t>
          </a:r>
          <a:r>
            <a:rPr lang="es-ES_tradnl" sz="1700" i="1" dirty="0" smtClean="0">
              <a:latin typeface="Times New Roman"/>
              <a:cs typeface="Times New Roman"/>
            </a:rPr>
            <a:t>84,815.85</a:t>
          </a:r>
          <a:r>
            <a:rPr lang="es-ES_tradnl" sz="1700" dirty="0" smtClean="0">
              <a:latin typeface="Times New Roman"/>
              <a:cs typeface="Times New Roman"/>
            </a:rPr>
            <a:t> </a:t>
          </a:r>
          <a:r>
            <a:rPr lang="es-ES_tradnl" sz="1700" dirty="0" err="1" smtClean="0">
              <a:latin typeface="Times New Roman"/>
              <a:cs typeface="Times New Roman"/>
            </a:rPr>
            <a:t>DALYs</a:t>
          </a:r>
          <a:r>
            <a:rPr lang="es-ES_tradnl" sz="1700" dirty="0" smtClean="0">
              <a:latin typeface="Times New Roman"/>
              <a:cs typeface="Times New Roman"/>
            </a:rPr>
            <a:t> </a:t>
          </a:r>
          <a:r>
            <a:rPr lang="es-ES_tradnl" sz="1700" dirty="0" err="1" smtClean="0">
              <a:latin typeface="Times New Roman"/>
              <a:cs typeface="Times New Roman"/>
            </a:rPr>
            <a:t>lost</a:t>
          </a:r>
          <a:endParaRPr lang="en-US" sz="1700" dirty="0">
            <a:latin typeface="Times New Roman"/>
            <a:cs typeface="Times New Roman"/>
          </a:endParaRPr>
        </a:p>
      </dgm:t>
    </dgm:pt>
    <dgm:pt modelId="{A7BBE8EE-14C0-5D42-B9EF-05E0037BB5AC}" type="parTrans" cxnId="{1CBB507F-890F-0340-9CE2-82C8D4799119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C453D060-7800-CC43-9F7B-7AEB306A4CC2}" type="sibTrans" cxnId="{1CBB507F-890F-0340-9CE2-82C8D4799119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3CD2CF1C-38B2-CB41-81F0-7E486ADDE14A}">
      <dgm:prSet phldrT="[Text]" custT="1"/>
      <dgm:spPr>
        <a:solidFill>
          <a:schemeClr val="accent6">
            <a:lumMod val="10000"/>
            <a:lumOff val="90000"/>
            <a:alpha val="90000"/>
          </a:schemeClr>
        </a:solidFill>
        <a:ln>
          <a:solidFill>
            <a:srgbClr val="FFFFFF">
              <a:alpha val="90000"/>
            </a:srgbClr>
          </a:solidFill>
        </a:ln>
      </dgm:spPr>
      <dgm:t>
        <a:bodyPr/>
        <a:lstStyle/>
        <a:p>
          <a:r>
            <a:rPr lang="en-US" sz="1700" b="1" u="sng" dirty="0" smtClean="0">
              <a:latin typeface="Times New Roman"/>
              <a:cs typeface="Times New Roman"/>
            </a:rPr>
            <a:t>Access</a:t>
          </a:r>
          <a:r>
            <a:rPr lang="en-US" sz="1700" dirty="0" smtClean="0">
              <a:latin typeface="Times New Roman"/>
              <a:cs typeface="Times New Roman"/>
            </a:rPr>
            <a:t>: </a:t>
          </a:r>
          <a:br>
            <a:rPr lang="en-US" sz="1700" dirty="0" smtClean="0">
              <a:latin typeface="Times New Roman"/>
              <a:cs typeface="Times New Roman"/>
            </a:rPr>
          </a:br>
          <a:r>
            <a:rPr lang="en-US" sz="1700" dirty="0" smtClean="0">
              <a:latin typeface="Times New Roman"/>
              <a:cs typeface="Times New Roman"/>
            </a:rPr>
            <a:t>N13 </a:t>
          </a:r>
          <a:r>
            <a:rPr lang="en-US" sz="1700" i="1" dirty="0" smtClean="0">
              <a:latin typeface="Times New Roman"/>
              <a:cs typeface="Times New Roman"/>
            </a:rPr>
            <a:t>(81.29%</a:t>
          </a:r>
          <a:r>
            <a:rPr lang="en-US" sz="1700" dirty="0" smtClean="0">
              <a:latin typeface="Times New Roman"/>
              <a:cs typeface="Times New Roman"/>
            </a:rPr>
            <a:t> )* AK7 (27.80%) </a:t>
          </a:r>
          <a:endParaRPr lang="en-US" sz="1700" dirty="0">
            <a:latin typeface="Times New Roman"/>
            <a:cs typeface="Times New Roman"/>
          </a:endParaRPr>
        </a:p>
      </dgm:t>
    </dgm:pt>
    <dgm:pt modelId="{97314086-6932-BC48-B65E-60779DAA8445}" type="parTrans" cxnId="{9F920845-CEFD-AB4F-ACEF-BCFCF7F5F3ED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5634EBC8-5450-6D48-99E5-2272C7B9CB06}" type="sibTrans" cxnId="{9F920845-CEFD-AB4F-ACEF-BCFCF7F5F3ED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48501FCD-C8CF-104B-A558-7A8B8B11F466}">
      <dgm:prSet phldrT="[Text]" custT="1"/>
      <dgm:spPr/>
      <dgm:t>
        <a:bodyPr/>
        <a:lstStyle/>
        <a:p>
          <a:r>
            <a:rPr lang="en-US" sz="2000" b="1" dirty="0" smtClean="0">
              <a:latin typeface="Times New Roman"/>
              <a:cs typeface="Times New Roman"/>
            </a:rPr>
            <a:t>d4T+3TC+LPV/r</a:t>
          </a:r>
          <a:endParaRPr lang="en-US" sz="2000" b="1" dirty="0">
            <a:latin typeface="Times New Roman"/>
            <a:cs typeface="Times New Roman"/>
          </a:endParaRPr>
        </a:p>
      </dgm:t>
    </dgm:pt>
    <dgm:pt modelId="{19C82EAD-847C-5643-9F55-A9DACBB3DEE3}" type="parTrans" cxnId="{00A651A1-78D4-EA4C-9F16-C3451C34E2FF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E59527C3-8E25-8449-A902-758AED7DEAC4}" type="sibTrans" cxnId="{00A651A1-78D4-EA4C-9F16-C3451C34E2FF}">
      <dgm:prSet/>
      <dgm:spPr/>
      <dgm:t>
        <a:bodyPr/>
        <a:lstStyle/>
        <a:p>
          <a:endParaRPr lang="en-US" sz="2000">
            <a:latin typeface="Times New Roman"/>
            <a:cs typeface="Times New Roman"/>
          </a:endParaRPr>
        </a:p>
      </dgm:t>
    </dgm:pt>
    <dgm:pt modelId="{EACA3C58-76AF-3F4C-92D9-7A5D2E00DC5F}">
      <dgm:prSet phldrT="[Text]" custT="1"/>
      <dgm:spPr>
        <a:solidFill>
          <a:schemeClr val="accent6">
            <a:lumMod val="10000"/>
            <a:lumOff val="90000"/>
            <a:alpha val="90000"/>
          </a:schemeClr>
        </a:solidFill>
        <a:ln>
          <a:solidFill>
            <a:srgbClr val="FFFFFF">
              <a:alpha val="90000"/>
            </a:srgbClr>
          </a:solidFill>
        </a:ln>
      </dgm:spPr>
      <dgm:t>
        <a:bodyPr/>
        <a:lstStyle/>
        <a:p>
          <a:r>
            <a:rPr lang="en-US" sz="1700" b="1" u="sng" dirty="0" smtClean="0">
              <a:latin typeface="Times New Roman"/>
              <a:cs typeface="Times New Roman"/>
            </a:rPr>
            <a:t>Efficacy</a:t>
          </a:r>
          <a:r>
            <a:rPr lang="en-US" sz="1700" dirty="0" smtClean="0">
              <a:latin typeface="Times New Roman"/>
              <a:cs typeface="Times New Roman"/>
            </a:rPr>
            <a:t>: </a:t>
          </a:r>
          <a:br>
            <a:rPr lang="en-US" sz="1700" dirty="0" smtClean="0">
              <a:latin typeface="Times New Roman"/>
              <a:cs typeface="Times New Roman"/>
            </a:rPr>
          </a:br>
          <a:r>
            <a:rPr lang="en-US" sz="1700" dirty="0" smtClean="0">
              <a:latin typeface="Times New Roman"/>
              <a:cs typeface="Times New Roman"/>
            </a:rPr>
            <a:t>AR23 </a:t>
          </a:r>
          <a:r>
            <a:rPr lang="en-US" sz="1700" i="1" dirty="0" smtClean="0">
              <a:latin typeface="Times New Roman"/>
              <a:cs typeface="Times New Roman"/>
            </a:rPr>
            <a:t>(77.50%</a:t>
          </a:r>
          <a:r>
            <a:rPr lang="en-US" sz="1700" dirty="0" smtClean="0">
              <a:latin typeface="Times New Roman"/>
              <a:cs typeface="Times New Roman"/>
            </a:rPr>
            <a:t> )</a:t>
          </a:r>
          <a:endParaRPr lang="en-US" sz="1700" dirty="0">
            <a:latin typeface="Times New Roman"/>
            <a:cs typeface="Times New Roman"/>
          </a:endParaRPr>
        </a:p>
      </dgm:t>
    </dgm:pt>
    <dgm:pt modelId="{12503669-889D-F64F-908C-276C58ED6B4E}" type="parTrans" cxnId="{8CEF016E-1E24-0340-82CF-781F58869258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973848BC-8FC1-2D44-A9FF-EF514E254F81}" type="sibTrans" cxnId="{8CEF016E-1E24-0340-82CF-781F58869258}">
      <dgm:prSet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8F115680-F321-AE4B-93F8-AB369B19C1CB}">
      <dgm:prSet phldrT="[Text]" custT="1"/>
      <dgm:spPr>
        <a:solidFill>
          <a:schemeClr val="accent6">
            <a:lumMod val="10000"/>
            <a:lumOff val="90000"/>
            <a:alpha val="90000"/>
          </a:schemeClr>
        </a:solidFill>
        <a:ln>
          <a:solidFill>
            <a:srgbClr val="FFFFFF">
              <a:alpha val="90000"/>
            </a:srgbClr>
          </a:solidFill>
        </a:ln>
      </dgm:spPr>
      <dgm:t>
        <a:bodyPr/>
        <a:lstStyle/>
        <a:p>
          <a:r>
            <a:rPr lang="en-US" sz="1700" b="1" dirty="0" smtClean="0">
              <a:latin typeface="Times New Roman"/>
              <a:cs typeface="Times New Roman"/>
            </a:rPr>
            <a:t>Treatment Proportion</a:t>
          </a:r>
          <a:r>
            <a:rPr lang="en-US" sz="1700" dirty="0" smtClean="0">
              <a:latin typeface="Times New Roman"/>
              <a:cs typeface="Times New Roman"/>
            </a:rPr>
            <a:t>: AQ23(2.60%) </a:t>
          </a:r>
          <a:endParaRPr lang="en-US" sz="1700" dirty="0">
            <a:latin typeface="Times New Roman"/>
            <a:cs typeface="Times New Roman"/>
          </a:endParaRPr>
        </a:p>
      </dgm:t>
    </dgm:pt>
    <dgm:pt modelId="{B51567ED-D26E-ED49-9940-A4D9182DE381}" type="parTrans" cxnId="{E4F3A3F9-E82C-184A-B70C-C0F2E297AC2A}">
      <dgm:prSet/>
      <dgm:spPr/>
      <dgm:t>
        <a:bodyPr/>
        <a:lstStyle/>
        <a:p>
          <a:endParaRPr lang="en-US"/>
        </a:p>
      </dgm:t>
    </dgm:pt>
    <dgm:pt modelId="{00C3264B-D085-D242-AD39-E170CE88B9E9}" type="sibTrans" cxnId="{E4F3A3F9-E82C-184A-B70C-C0F2E297AC2A}">
      <dgm:prSet/>
      <dgm:spPr/>
      <dgm:t>
        <a:bodyPr/>
        <a:lstStyle/>
        <a:p>
          <a:endParaRPr lang="en-US"/>
        </a:p>
      </dgm:t>
    </dgm:pt>
    <dgm:pt modelId="{F0D89B2E-5D83-E54B-990F-D2FA31A1FA99}" type="pres">
      <dgm:prSet presAssocID="{7AAC1BC5-5442-A341-A568-BEE9A6BA870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80636A-5336-6E4C-9801-2335481B4359}" type="pres">
      <dgm:prSet presAssocID="{B69B24CA-13B2-6F41-987A-5EA0B389DA4C}" presName="horFlow" presStyleCnt="0"/>
      <dgm:spPr/>
    </dgm:pt>
    <dgm:pt modelId="{00DE3169-AEAA-DE44-8A1B-8FEC0DDFA660}" type="pres">
      <dgm:prSet presAssocID="{B69B24CA-13B2-6F41-987A-5EA0B389DA4C}" presName="bigChev" presStyleLbl="node1" presStyleIdx="0" presStyleCnt="2"/>
      <dgm:spPr/>
      <dgm:t>
        <a:bodyPr/>
        <a:lstStyle/>
        <a:p>
          <a:endParaRPr lang="en-US"/>
        </a:p>
      </dgm:t>
    </dgm:pt>
    <dgm:pt modelId="{AD758EE7-5832-2644-8423-FAD87360950A}" type="pres">
      <dgm:prSet presAssocID="{A7BBE8EE-14C0-5D42-B9EF-05E0037BB5AC}" presName="parTrans" presStyleCnt="0"/>
      <dgm:spPr/>
    </dgm:pt>
    <dgm:pt modelId="{6F4AB7AB-9994-DA4F-866D-126850F887C8}" type="pres">
      <dgm:prSet presAssocID="{5428B185-49A9-7C43-9736-CE2218A707EE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0B76F-EED0-A342-B370-DBFA2DD6B1D4}" type="pres">
      <dgm:prSet presAssocID="{C453D060-7800-CC43-9F7B-7AEB306A4CC2}" presName="sibTrans" presStyleCnt="0"/>
      <dgm:spPr/>
    </dgm:pt>
    <dgm:pt modelId="{AE5BC88B-CDE3-044D-B0D4-A3C82428A393}" type="pres">
      <dgm:prSet presAssocID="{3CD2CF1C-38B2-CB41-81F0-7E486ADDE14A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1BABD-6E89-0648-8E1A-121EAA18E36F}" type="pres">
      <dgm:prSet presAssocID="{5634EBC8-5450-6D48-99E5-2272C7B9CB06}" presName="sibTrans" presStyleCnt="0"/>
      <dgm:spPr/>
    </dgm:pt>
    <dgm:pt modelId="{0403ED8B-10F5-E741-ABD2-005BCF3B2F17}" type="pres">
      <dgm:prSet presAssocID="{EACA3C58-76AF-3F4C-92D9-7A5D2E00DC5F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C90F4-23F6-3849-8E90-1755C35A4849}" type="pres">
      <dgm:prSet presAssocID="{B69B24CA-13B2-6F41-987A-5EA0B389DA4C}" presName="vSp" presStyleCnt="0"/>
      <dgm:spPr/>
    </dgm:pt>
    <dgm:pt modelId="{7B8CE89E-2AC4-4A43-A67D-C7B09E0A100A}" type="pres">
      <dgm:prSet presAssocID="{48501FCD-C8CF-104B-A558-7A8B8B11F466}" presName="horFlow" presStyleCnt="0"/>
      <dgm:spPr/>
    </dgm:pt>
    <dgm:pt modelId="{FBE468F3-A342-8444-8D47-3C34754442B5}" type="pres">
      <dgm:prSet presAssocID="{48501FCD-C8CF-104B-A558-7A8B8B11F466}" presName="bigChev" presStyleLbl="node1" presStyleIdx="1" presStyleCnt="2" custLinFactNeighborX="29031" custLinFactNeighborY="52717"/>
      <dgm:spPr/>
      <dgm:t>
        <a:bodyPr/>
        <a:lstStyle/>
        <a:p>
          <a:endParaRPr lang="en-US"/>
        </a:p>
      </dgm:t>
    </dgm:pt>
    <dgm:pt modelId="{60A1583A-9933-9D45-88CF-1489E885672F}" type="pres">
      <dgm:prSet presAssocID="{B51567ED-D26E-ED49-9940-A4D9182DE381}" presName="parTrans" presStyleCnt="0"/>
      <dgm:spPr/>
    </dgm:pt>
    <dgm:pt modelId="{945CCB60-E4BF-9842-BF6F-2F11F95A5B74}" type="pres">
      <dgm:prSet presAssocID="{8F115680-F321-AE4B-93F8-AB369B19C1CB}" presName="node" presStyleLbl="alignAccFollowNode1" presStyleIdx="3" presStyleCnt="4" custLinFactNeighborX="-1513" custLinFactNeighborY="-37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79578-73DA-4D40-ABD5-5C7D3BC74710}" type="presOf" srcId="{3CD2CF1C-38B2-CB41-81F0-7E486ADDE14A}" destId="{AE5BC88B-CDE3-044D-B0D4-A3C82428A393}" srcOrd="0" destOrd="0" presId="urn:microsoft.com/office/officeart/2005/8/layout/lProcess3"/>
    <dgm:cxn modelId="{9F920845-CEFD-AB4F-ACEF-BCFCF7F5F3ED}" srcId="{B69B24CA-13B2-6F41-987A-5EA0B389DA4C}" destId="{3CD2CF1C-38B2-CB41-81F0-7E486ADDE14A}" srcOrd="1" destOrd="0" parTransId="{97314086-6932-BC48-B65E-60779DAA8445}" sibTransId="{5634EBC8-5450-6D48-99E5-2272C7B9CB06}"/>
    <dgm:cxn modelId="{E4F3A3F9-E82C-184A-B70C-C0F2E297AC2A}" srcId="{48501FCD-C8CF-104B-A558-7A8B8B11F466}" destId="{8F115680-F321-AE4B-93F8-AB369B19C1CB}" srcOrd="0" destOrd="0" parTransId="{B51567ED-D26E-ED49-9940-A4D9182DE381}" sibTransId="{00C3264B-D085-D242-AD39-E170CE88B9E9}"/>
    <dgm:cxn modelId="{1CBB507F-890F-0340-9CE2-82C8D4799119}" srcId="{B69B24CA-13B2-6F41-987A-5EA0B389DA4C}" destId="{5428B185-49A9-7C43-9736-CE2218A707EE}" srcOrd="0" destOrd="0" parTransId="{A7BBE8EE-14C0-5D42-B9EF-05E0037BB5AC}" sibTransId="{C453D060-7800-CC43-9F7B-7AEB306A4CC2}"/>
    <dgm:cxn modelId="{00A651A1-78D4-EA4C-9F16-C3451C34E2FF}" srcId="{7AAC1BC5-5442-A341-A568-BEE9A6BA870A}" destId="{48501FCD-C8CF-104B-A558-7A8B8B11F466}" srcOrd="1" destOrd="0" parTransId="{19C82EAD-847C-5643-9F55-A9DACBB3DEE3}" sibTransId="{E59527C3-8E25-8449-A902-758AED7DEAC4}"/>
    <dgm:cxn modelId="{43C04C1C-8424-914C-B272-5C6E117E8DD0}" type="presOf" srcId="{EACA3C58-76AF-3F4C-92D9-7A5D2E00DC5F}" destId="{0403ED8B-10F5-E741-ABD2-005BCF3B2F17}" srcOrd="0" destOrd="0" presId="urn:microsoft.com/office/officeart/2005/8/layout/lProcess3"/>
    <dgm:cxn modelId="{695E1944-50A4-6647-9F09-ED537F9F5A75}" type="presOf" srcId="{48501FCD-C8CF-104B-A558-7A8B8B11F466}" destId="{FBE468F3-A342-8444-8D47-3C34754442B5}" srcOrd="0" destOrd="0" presId="urn:microsoft.com/office/officeart/2005/8/layout/lProcess3"/>
    <dgm:cxn modelId="{58B77ED1-232F-1543-BFF9-2A44067F4124}" type="presOf" srcId="{8F115680-F321-AE4B-93F8-AB369B19C1CB}" destId="{945CCB60-E4BF-9842-BF6F-2F11F95A5B74}" srcOrd="0" destOrd="0" presId="urn:microsoft.com/office/officeart/2005/8/layout/lProcess3"/>
    <dgm:cxn modelId="{8CEF016E-1E24-0340-82CF-781F58869258}" srcId="{B69B24CA-13B2-6F41-987A-5EA0B389DA4C}" destId="{EACA3C58-76AF-3F4C-92D9-7A5D2E00DC5F}" srcOrd="2" destOrd="0" parTransId="{12503669-889D-F64F-908C-276C58ED6B4E}" sibTransId="{973848BC-8FC1-2D44-A9FF-EF514E254F81}"/>
    <dgm:cxn modelId="{69D0055C-2419-3649-A682-9154B22BFE73}" type="presOf" srcId="{7AAC1BC5-5442-A341-A568-BEE9A6BA870A}" destId="{F0D89B2E-5D83-E54B-990F-D2FA31A1FA99}" srcOrd="0" destOrd="0" presId="urn:microsoft.com/office/officeart/2005/8/layout/lProcess3"/>
    <dgm:cxn modelId="{DB014AFF-D3AA-0F40-A3F9-1FF6D172C2A3}" type="presOf" srcId="{B69B24CA-13B2-6F41-987A-5EA0B389DA4C}" destId="{00DE3169-AEAA-DE44-8A1B-8FEC0DDFA660}" srcOrd="0" destOrd="0" presId="urn:microsoft.com/office/officeart/2005/8/layout/lProcess3"/>
    <dgm:cxn modelId="{2192D235-12E7-6E44-A279-C7A9A33D352B}" type="presOf" srcId="{5428B185-49A9-7C43-9736-CE2218A707EE}" destId="{6F4AB7AB-9994-DA4F-866D-126850F887C8}" srcOrd="0" destOrd="0" presId="urn:microsoft.com/office/officeart/2005/8/layout/lProcess3"/>
    <dgm:cxn modelId="{163D7A2E-5385-B448-B853-B16B1FC0DEA3}" srcId="{7AAC1BC5-5442-A341-A568-BEE9A6BA870A}" destId="{B69B24CA-13B2-6F41-987A-5EA0B389DA4C}" srcOrd="0" destOrd="0" parTransId="{5863D583-7F7C-F84F-A71B-22C38CA1676E}" sibTransId="{93865583-B288-8B47-8D08-6B4F80433103}"/>
    <dgm:cxn modelId="{863FAE5B-CA8E-514A-8A09-615C3C9B301C}" type="presParOf" srcId="{F0D89B2E-5D83-E54B-990F-D2FA31A1FA99}" destId="{EC80636A-5336-6E4C-9801-2335481B4359}" srcOrd="0" destOrd="0" presId="urn:microsoft.com/office/officeart/2005/8/layout/lProcess3"/>
    <dgm:cxn modelId="{C89427A4-3C91-EA47-B652-E22892E518E4}" type="presParOf" srcId="{EC80636A-5336-6E4C-9801-2335481B4359}" destId="{00DE3169-AEAA-DE44-8A1B-8FEC0DDFA660}" srcOrd="0" destOrd="0" presId="urn:microsoft.com/office/officeart/2005/8/layout/lProcess3"/>
    <dgm:cxn modelId="{D076B9E2-7A77-344B-835F-FD0742884FFE}" type="presParOf" srcId="{EC80636A-5336-6E4C-9801-2335481B4359}" destId="{AD758EE7-5832-2644-8423-FAD87360950A}" srcOrd="1" destOrd="0" presId="urn:microsoft.com/office/officeart/2005/8/layout/lProcess3"/>
    <dgm:cxn modelId="{152BE32E-698B-FE4D-AE3E-90B7DB30369E}" type="presParOf" srcId="{EC80636A-5336-6E4C-9801-2335481B4359}" destId="{6F4AB7AB-9994-DA4F-866D-126850F887C8}" srcOrd="2" destOrd="0" presId="urn:microsoft.com/office/officeart/2005/8/layout/lProcess3"/>
    <dgm:cxn modelId="{C5AB0766-416B-944B-9EAB-441004D0679F}" type="presParOf" srcId="{EC80636A-5336-6E4C-9801-2335481B4359}" destId="{6990B76F-EED0-A342-B370-DBFA2DD6B1D4}" srcOrd="3" destOrd="0" presId="urn:microsoft.com/office/officeart/2005/8/layout/lProcess3"/>
    <dgm:cxn modelId="{89E00450-0CA2-C54B-95CB-7FF6FFFD02CB}" type="presParOf" srcId="{EC80636A-5336-6E4C-9801-2335481B4359}" destId="{AE5BC88B-CDE3-044D-B0D4-A3C82428A393}" srcOrd="4" destOrd="0" presId="urn:microsoft.com/office/officeart/2005/8/layout/lProcess3"/>
    <dgm:cxn modelId="{C2EFF8BF-1E4C-FA4C-B323-F2709BB35203}" type="presParOf" srcId="{EC80636A-5336-6E4C-9801-2335481B4359}" destId="{15C1BABD-6E89-0648-8E1A-121EAA18E36F}" srcOrd="5" destOrd="0" presId="urn:microsoft.com/office/officeart/2005/8/layout/lProcess3"/>
    <dgm:cxn modelId="{B9E202EF-51A7-2247-979D-646D28272C78}" type="presParOf" srcId="{EC80636A-5336-6E4C-9801-2335481B4359}" destId="{0403ED8B-10F5-E741-ABD2-005BCF3B2F17}" srcOrd="6" destOrd="0" presId="urn:microsoft.com/office/officeart/2005/8/layout/lProcess3"/>
    <dgm:cxn modelId="{BF03374D-88DE-B042-AA24-513C1409010A}" type="presParOf" srcId="{F0D89B2E-5D83-E54B-990F-D2FA31A1FA99}" destId="{D20C90F4-23F6-3849-8E90-1755C35A4849}" srcOrd="1" destOrd="0" presId="urn:microsoft.com/office/officeart/2005/8/layout/lProcess3"/>
    <dgm:cxn modelId="{4DA6F837-64FE-9D4C-A2BF-F7CDEDF467F7}" type="presParOf" srcId="{F0D89B2E-5D83-E54B-990F-D2FA31A1FA99}" destId="{7B8CE89E-2AC4-4A43-A67D-C7B09E0A100A}" srcOrd="2" destOrd="0" presId="urn:microsoft.com/office/officeart/2005/8/layout/lProcess3"/>
    <dgm:cxn modelId="{4712333A-9C2B-1F44-AB88-06D9C2C5016B}" type="presParOf" srcId="{7B8CE89E-2AC4-4A43-A67D-C7B09E0A100A}" destId="{FBE468F3-A342-8444-8D47-3C34754442B5}" srcOrd="0" destOrd="0" presId="urn:microsoft.com/office/officeart/2005/8/layout/lProcess3"/>
    <dgm:cxn modelId="{EA1D00C3-E615-FF40-85EE-D97B9C3D08FA}" type="presParOf" srcId="{7B8CE89E-2AC4-4A43-A67D-C7B09E0A100A}" destId="{60A1583A-9933-9D45-88CF-1489E885672F}" srcOrd="1" destOrd="0" presId="urn:microsoft.com/office/officeart/2005/8/layout/lProcess3"/>
    <dgm:cxn modelId="{84A88142-D001-5543-B08A-DA3226B258EC}" type="presParOf" srcId="{7B8CE89E-2AC4-4A43-A67D-C7B09E0A100A}" destId="{945CCB60-E4BF-9842-BF6F-2F11F95A5B74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58075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51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7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1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a/binghamton.edu/spreadsheet/ccc?key=0Ag8gS12PpxX2dF82NS1CLVhwd1RDSjhiMnFpdGtUZVE&amp;usp=drive_web#gid=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685800" y="18105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HIV Drugs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Spreadsheet 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2200" b="1" dirty="0"/>
              <a:t>Column AP to AR: Treatment regimen in Group B countries</a:t>
            </a:r>
          </a:p>
          <a:p>
            <a:pPr lvl="1"/>
            <a:r>
              <a:rPr kumimoji="1" lang="en-US" altLang="zh-CN" sz="2200" b="1" i="1" dirty="0"/>
              <a:t>AP:</a:t>
            </a:r>
            <a:r>
              <a:rPr kumimoji="1" lang="en-US" altLang="zh-CN" sz="2200" dirty="0"/>
              <a:t> List of treatment first/second-line regimens for adults and for children </a:t>
            </a:r>
            <a:endParaRPr kumimoji="1" lang="en-US" altLang="zh-CN" sz="2800" dirty="0"/>
          </a:p>
          <a:p>
            <a:pPr lvl="1"/>
            <a:r>
              <a:rPr kumimoji="1" lang="en-US" altLang="zh-CN" sz="2200" b="1" i="1" dirty="0"/>
              <a:t>AQ: </a:t>
            </a:r>
            <a:r>
              <a:rPr kumimoji="1" lang="en-US" altLang="zh-CN" sz="2200" dirty="0"/>
              <a:t>List of proportion of each regimens within its category</a:t>
            </a:r>
          </a:p>
          <a:p>
            <a:pPr lvl="1"/>
            <a:r>
              <a:rPr kumimoji="1" lang="en-US" altLang="zh-CN" sz="2200" b="1" i="1" dirty="0"/>
              <a:t>AR: </a:t>
            </a:r>
            <a:r>
              <a:rPr kumimoji="1" lang="en-US" altLang="zh-CN" sz="2200" dirty="0">
                <a:solidFill>
                  <a:srgbClr val="005976"/>
                </a:solidFill>
              </a:rPr>
              <a:t>List of efficacy of each regimen </a:t>
            </a:r>
            <a:r>
              <a:rPr kumimoji="1" lang="en-US" altLang="zh-CN" sz="2200" dirty="0"/>
              <a:t>(Average of data from 8 studies for adult, first-line regimens in Group B quadrant)</a:t>
            </a:r>
          </a:p>
          <a:p>
            <a:endParaRPr lang="en-US" dirty="0"/>
          </a:p>
        </p:txBody>
      </p:sp>
      <p:sp>
        <p:nvSpPr>
          <p:cNvPr id="4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Efficacy</a:t>
            </a:r>
            <a:endParaRPr lang="en" sz="3600" i="1" dirty="0"/>
          </a:p>
        </p:txBody>
      </p:sp>
      <p:pic>
        <p:nvPicPr>
          <p:cNvPr id="5" name="Picture 4" descr="Screen Shot 2014-05-23 at 8.31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33424"/>
            <a:ext cx="2888044" cy="2224575"/>
          </a:xfrm>
          <a:prstGeom prst="rect">
            <a:avLst/>
          </a:prstGeom>
        </p:spPr>
      </p:pic>
      <p:pic>
        <p:nvPicPr>
          <p:cNvPr id="6" name="Picture 5" descr="Screen Shot 2014-05-23 at 8.32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76" y="4633367"/>
            <a:ext cx="4796524" cy="22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4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18500" y="1958014"/>
            <a:ext cx="2951707" cy="305499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8201" y="2999227"/>
            <a:ext cx="1750431" cy="18421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Treating </a:t>
            </a:r>
            <a:br>
              <a:rPr lang="en-US" sz="2200" dirty="0" smtClean="0"/>
            </a:br>
            <a:r>
              <a:rPr lang="en-US" sz="2200" dirty="0" smtClean="0"/>
              <a:t>Adults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727" y="2279380"/>
            <a:ext cx="2460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</a:rPr>
              <a:t>Its score in </a:t>
            </a:r>
            <a:br>
              <a:rPr lang="en-US" sz="2200" dirty="0" smtClean="0">
                <a:solidFill>
                  <a:srgbClr val="FFFFFF"/>
                </a:solidFill>
              </a:rPr>
            </a:br>
            <a:r>
              <a:rPr lang="en-US" sz="2200" dirty="0" smtClean="0">
                <a:solidFill>
                  <a:srgbClr val="FFFFFF"/>
                </a:solidFill>
              </a:rPr>
              <a:t>Group A countries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982476" y="3038824"/>
            <a:ext cx="1750431" cy="18421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Treating </a:t>
            </a:r>
            <a:br>
              <a:rPr lang="en-US" sz="2200" dirty="0" smtClean="0"/>
            </a:br>
            <a:r>
              <a:rPr lang="en-US" sz="2200" dirty="0" smtClean="0"/>
              <a:t>Children</a:t>
            </a:r>
            <a:endParaRPr lang="en-US" sz="2200" dirty="0"/>
          </a:p>
        </p:txBody>
      </p:sp>
      <p:sp>
        <p:nvSpPr>
          <p:cNvPr id="15" name="Oval 14"/>
          <p:cNvSpPr/>
          <p:nvPr/>
        </p:nvSpPr>
        <p:spPr>
          <a:xfrm>
            <a:off x="5525434" y="1958014"/>
            <a:ext cx="2951707" cy="3054992"/>
          </a:xfrm>
          <a:prstGeom prst="ellipse">
            <a:avLst/>
          </a:prstGeom>
          <a:solidFill>
            <a:srgbClr val="00597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42820" y="3038824"/>
            <a:ext cx="1750431" cy="1842150"/>
          </a:xfrm>
          <a:prstGeom prst="ellipse">
            <a:avLst/>
          </a:prstGeom>
          <a:solidFill>
            <a:schemeClr val="accent6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Treating </a:t>
            </a:r>
            <a:br>
              <a:rPr lang="en-US" sz="2200" dirty="0" smtClean="0"/>
            </a:br>
            <a:r>
              <a:rPr lang="en-US" sz="2200" dirty="0" smtClean="0"/>
              <a:t>Adults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5704385" y="2130180"/>
            <a:ext cx="2460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</a:rPr>
              <a:t>Its score in </a:t>
            </a:r>
            <a:br>
              <a:rPr lang="en-US" sz="2200" dirty="0" smtClean="0">
                <a:solidFill>
                  <a:srgbClr val="FFFFFF"/>
                </a:solidFill>
              </a:rPr>
            </a:br>
            <a:r>
              <a:rPr lang="en-US" sz="2200" dirty="0" smtClean="0">
                <a:solidFill>
                  <a:srgbClr val="FFFFFF"/>
                </a:solidFill>
              </a:rPr>
              <a:t>Group B countries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34478" y="2999227"/>
            <a:ext cx="1750431" cy="1842150"/>
          </a:xfrm>
          <a:prstGeom prst="ellipse">
            <a:avLst/>
          </a:prstGeom>
          <a:solidFill>
            <a:srgbClr val="008A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Treating </a:t>
            </a:r>
            <a:br>
              <a:rPr lang="en-US" sz="2200" dirty="0" smtClean="0"/>
            </a:br>
            <a:r>
              <a:rPr lang="en-US" sz="2200" dirty="0" smtClean="0"/>
              <a:t>Children</a:t>
            </a:r>
            <a:endParaRPr lang="en-US" sz="2200" dirty="0"/>
          </a:p>
        </p:txBody>
      </p:sp>
      <p:sp>
        <p:nvSpPr>
          <p:cNvPr id="19" name="Plus 18"/>
          <p:cNvSpPr/>
          <p:nvPr/>
        </p:nvSpPr>
        <p:spPr>
          <a:xfrm>
            <a:off x="4152984" y="3210551"/>
            <a:ext cx="926698" cy="1018331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870" y="5188407"/>
            <a:ext cx="2013569" cy="1113062"/>
            <a:chOff x="136852" y="5355913"/>
            <a:chExt cx="2013569" cy="1113062"/>
          </a:xfrm>
        </p:grpSpPr>
        <p:grpSp>
          <p:nvGrpSpPr>
            <p:cNvPr id="23" name="Group 22"/>
            <p:cNvGrpSpPr/>
            <p:nvPr/>
          </p:nvGrpSpPr>
          <p:grpSpPr>
            <a:xfrm>
              <a:off x="136852" y="5355913"/>
              <a:ext cx="1052547" cy="1113062"/>
              <a:chOff x="11012" y="5355913"/>
              <a:chExt cx="1052547" cy="111306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012" y="5355913"/>
                <a:ext cx="1052547" cy="1113062"/>
              </a:xfrm>
              <a:prstGeom prst="ellipse">
                <a:avLst/>
              </a:prstGeom>
              <a:solidFill>
                <a:srgbClr val="CF658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36852" y="5435743"/>
                <a:ext cx="834744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 smtClean="0">
                    <a:solidFill>
                      <a:schemeClr val="bg1"/>
                    </a:solidFill>
                  </a:rPr>
                  <a:t>Two 1</a:t>
                </a:r>
                <a:r>
                  <a:rPr lang="en-US" sz="1900" b="1" baseline="30000" dirty="0" smtClean="0">
                    <a:solidFill>
                      <a:schemeClr val="bg1"/>
                    </a:solidFill>
                  </a:rPr>
                  <a:t>st</a:t>
                </a:r>
                <a:r>
                  <a:rPr lang="en-US" sz="1900" b="1" dirty="0" smtClean="0">
                    <a:solidFill>
                      <a:schemeClr val="bg1"/>
                    </a:solidFill>
                  </a:rPr>
                  <a:t> line</a:t>
                </a:r>
                <a:endParaRPr lang="en-US" sz="1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097874" y="5355913"/>
              <a:ext cx="1052547" cy="1113062"/>
              <a:chOff x="11012" y="5355913"/>
              <a:chExt cx="1052547" cy="1113062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1012" y="5355913"/>
                <a:ext cx="1052547" cy="1113062"/>
              </a:xfrm>
              <a:prstGeom prst="ellipse">
                <a:avLst/>
              </a:prstGeom>
              <a:solidFill>
                <a:srgbClr val="CF658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36852" y="5435743"/>
                <a:ext cx="834744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 smtClean="0">
                    <a:solidFill>
                      <a:srgbClr val="FFFFFF"/>
                    </a:solidFill>
                  </a:rPr>
                  <a:t>One 2</a:t>
                </a:r>
                <a:r>
                  <a:rPr lang="en-US" sz="1900" b="1" baseline="30000" dirty="0" smtClean="0">
                    <a:solidFill>
                      <a:srgbClr val="FFFFFF"/>
                    </a:solidFill>
                  </a:rPr>
                  <a:t>nd</a:t>
                </a:r>
                <a:r>
                  <a:rPr lang="en-US" sz="1900" b="1" dirty="0" smtClean="0">
                    <a:solidFill>
                      <a:srgbClr val="FFFFFF"/>
                    </a:solidFill>
                  </a:rPr>
                  <a:t> line</a:t>
                </a:r>
                <a:endParaRPr lang="en-US" sz="1900" b="1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7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Example: The Impact Score of d4T</a:t>
            </a:r>
            <a:endParaRPr lang="en" sz="3600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118365" y="5188407"/>
            <a:ext cx="2105094" cy="1113062"/>
            <a:chOff x="136852" y="5355913"/>
            <a:chExt cx="2105094" cy="1113062"/>
          </a:xfrm>
        </p:grpSpPr>
        <p:grpSp>
          <p:nvGrpSpPr>
            <p:cNvPr id="30" name="Group 29"/>
            <p:cNvGrpSpPr/>
            <p:nvPr/>
          </p:nvGrpSpPr>
          <p:grpSpPr>
            <a:xfrm>
              <a:off x="136852" y="5355913"/>
              <a:ext cx="1052547" cy="1113062"/>
              <a:chOff x="11012" y="5355913"/>
              <a:chExt cx="1052547" cy="111306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1012" y="5355913"/>
                <a:ext cx="1052547" cy="1113062"/>
              </a:xfrm>
              <a:prstGeom prst="ellipse">
                <a:avLst/>
              </a:prstGeom>
              <a:solidFill>
                <a:srgbClr val="CF658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36852" y="5435743"/>
                <a:ext cx="834744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 smtClean="0">
                    <a:solidFill>
                      <a:schemeClr val="bg1"/>
                    </a:solidFill>
                  </a:rPr>
                  <a:t>Three1</a:t>
                </a:r>
                <a:r>
                  <a:rPr lang="en-US" sz="1900" b="1" baseline="30000" dirty="0" smtClean="0">
                    <a:solidFill>
                      <a:schemeClr val="bg1"/>
                    </a:solidFill>
                  </a:rPr>
                  <a:t>st</a:t>
                </a:r>
                <a:r>
                  <a:rPr lang="en-US" sz="1900" b="1" dirty="0" smtClean="0">
                    <a:solidFill>
                      <a:schemeClr val="bg1"/>
                    </a:solidFill>
                  </a:rPr>
                  <a:t> line</a:t>
                </a:r>
                <a:endParaRPr lang="en-US" sz="1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189399" y="5355913"/>
              <a:ext cx="1052547" cy="1113062"/>
              <a:chOff x="102537" y="5355913"/>
              <a:chExt cx="1052547" cy="111306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02537" y="5355913"/>
                <a:ext cx="1052547" cy="1113062"/>
              </a:xfrm>
              <a:prstGeom prst="ellipse">
                <a:avLst/>
              </a:prstGeom>
              <a:solidFill>
                <a:srgbClr val="CF658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6852" y="5435743"/>
                <a:ext cx="834744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 smtClean="0">
                    <a:solidFill>
                      <a:srgbClr val="FFFFFF"/>
                    </a:solidFill>
                  </a:rPr>
                  <a:t>Two 2</a:t>
                </a:r>
                <a:r>
                  <a:rPr lang="en-US" sz="1900" b="1" baseline="30000" dirty="0" smtClean="0">
                    <a:solidFill>
                      <a:srgbClr val="FFFFFF"/>
                    </a:solidFill>
                  </a:rPr>
                  <a:t>nd</a:t>
                </a:r>
                <a:r>
                  <a:rPr lang="en-US" sz="1900" b="1" dirty="0" smtClean="0">
                    <a:solidFill>
                      <a:srgbClr val="FFFFFF"/>
                    </a:solidFill>
                  </a:rPr>
                  <a:t> line</a:t>
                </a:r>
                <a:endParaRPr lang="en-US" sz="1900" b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5079682" y="5188407"/>
            <a:ext cx="2013569" cy="1113062"/>
            <a:chOff x="5079682" y="5379628"/>
            <a:chExt cx="2013569" cy="1113062"/>
          </a:xfrm>
        </p:grpSpPr>
        <p:sp>
          <p:nvSpPr>
            <p:cNvPr id="41" name="Oval 40"/>
            <p:cNvSpPr/>
            <p:nvPr/>
          </p:nvSpPr>
          <p:spPr>
            <a:xfrm>
              <a:off x="5079682" y="5379628"/>
              <a:ext cx="1052547" cy="1113062"/>
            </a:xfrm>
            <a:prstGeom prst="ellipse">
              <a:avLst/>
            </a:prstGeom>
            <a:solidFill>
              <a:srgbClr val="008AB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5522" y="5459458"/>
              <a:ext cx="83474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 smtClean="0">
                  <a:solidFill>
                    <a:schemeClr val="bg1"/>
                  </a:solidFill>
                </a:rPr>
                <a:t>Two 1</a:t>
              </a:r>
              <a:r>
                <a:rPr lang="en-US" sz="1900" b="1" baseline="30000" dirty="0" smtClean="0">
                  <a:solidFill>
                    <a:schemeClr val="bg1"/>
                  </a:solidFill>
                </a:rPr>
                <a:t>st</a:t>
              </a:r>
              <a:r>
                <a:rPr lang="en-US" sz="1900" b="1" dirty="0" smtClean="0">
                  <a:solidFill>
                    <a:schemeClr val="bg1"/>
                  </a:solidFill>
                </a:rPr>
                <a:t> line</a:t>
              </a:r>
              <a:endParaRPr lang="en-US" sz="19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040704" y="5379628"/>
              <a:ext cx="1052547" cy="1113062"/>
              <a:chOff x="6040704" y="5379628"/>
              <a:chExt cx="1052547" cy="111306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040704" y="5379628"/>
                <a:ext cx="1052547" cy="1113062"/>
              </a:xfrm>
              <a:prstGeom prst="ellipse">
                <a:avLst/>
              </a:prstGeom>
              <a:solidFill>
                <a:srgbClr val="008AB7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166544" y="5459458"/>
                <a:ext cx="834744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b="1" dirty="0" smtClean="0">
                    <a:solidFill>
                      <a:srgbClr val="FFFFFF"/>
                    </a:solidFill>
                  </a:rPr>
                  <a:t>Two 2</a:t>
                </a:r>
                <a:r>
                  <a:rPr lang="en-US" sz="1900" b="1" baseline="30000" dirty="0" smtClean="0">
                    <a:solidFill>
                      <a:srgbClr val="FFFFFF"/>
                    </a:solidFill>
                  </a:rPr>
                  <a:t>nd</a:t>
                </a:r>
                <a:r>
                  <a:rPr lang="en-US" sz="1900" b="1" dirty="0" smtClean="0">
                    <a:solidFill>
                      <a:srgbClr val="FFFFFF"/>
                    </a:solidFill>
                  </a:rPr>
                  <a:t> line</a:t>
                </a:r>
                <a:endParaRPr lang="en-US" sz="1900" b="1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6" name="Oval 45"/>
          <p:cNvSpPr/>
          <p:nvPr/>
        </p:nvSpPr>
        <p:spPr>
          <a:xfrm>
            <a:off x="7504067" y="5191734"/>
            <a:ext cx="1052547" cy="1113062"/>
          </a:xfrm>
          <a:prstGeom prst="ellipse">
            <a:avLst/>
          </a:prstGeom>
          <a:solidFill>
            <a:srgbClr val="008A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642397" y="5552577"/>
            <a:ext cx="834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solidFill>
                  <a:srgbClr val="FFFFFF"/>
                </a:solidFill>
              </a:rPr>
              <a:t>None</a:t>
            </a:r>
            <a:endParaRPr lang="en-US" sz="1900" b="1" dirty="0">
              <a:solidFill>
                <a:srgbClr val="FFFFFF"/>
              </a:solidFill>
            </a:endParaRPr>
          </a:p>
        </p:txBody>
      </p:sp>
      <p:cxnSp>
        <p:nvCxnSpPr>
          <p:cNvPr id="43" name="Straight Arrow Connector 42"/>
          <p:cNvCxnSpPr>
            <a:stCxn id="11" idx="4"/>
            <a:endCxn id="26" idx="0"/>
          </p:cNvCxnSpPr>
          <p:nvPr/>
        </p:nvCxnSpPr>
        <p:spPr>
          <a:xfrm>
            <a:off x="1113417" y="4841377"/>
            <a:ext cx="451687" cy="42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4"/>
            <a:endCxn id="20" idx="0"/>
          </p:cNvCxnSpPr>
          <p:nvPr/>
        </p:nvCxnSpPr>
        <p:spPr>
          <a:xfrm flipH="1">
            <a:off x="587144" y="4841377"/>
            <a:ext cx="526273" cy="347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4"/>
            <a:endCxn id="34" idx="0"/>
          </p:cNvCxnSpPr>
          <p:nvPr/>
        </p:nvCxnSpPr>
        <p:spPr>
          <a:xfrm flipH="1">
            <a:off x="2644639" y="4880974"/>
            <a:ext cx="213053" cy="307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3" idx="4"/>
            <a:endCxn id="32" idx="0"/>
          </p:cNvCxnSpPr>
          <p:nvPr/>
        </p:nvCxnSpPr>
        <p:spPr>
          <a:xfrm>
            <a:off x="2857692" y="4880974"/>
            <a:ext cx="839494" cy="307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4"/>
            <a:endCxn id="41" idx="0"/>
          </p:cNvCxnSpPr>
          <p:nvPr/>
        </p:nvCxnSpPr>
        <p:spPr>
          <a:xfrm flipH="1">
            <a:off x="5605956" y="4880974"/>
            <a:ext cx="612080" cy="30743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6" idx="4"/>
            <a:endCxn id="39" idx="0"/>
          </p:cNvCxnSpPr>
          <p:nvPr/>
        </p:nvCxnSpPr>
        <p:spPr>
          <a:xfrm>
            <a:off x="6218036" y="4880974"/>
            <a:ext cx="348942" cy="307433"/>
          </a:xfrm>
          <a:prstGeom prst="straightConnector1">
            <a:avLst/>
          </a:prstGeom>
          <a:ln>
            <a:solidFill>
              <a:srgbClr val="00384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4"/>
            <a:endCxn id="46" idx="0"/>
          </p:cNvCxnSpPr>
          <p:nvPr/>
        </p:nvCxnSpPr>
        <p:spPr>
          <a:xfrm>
            <a:off x="7809694" y="4841377"/>
            <a:ext cx="220647" cy="350357"/>
          </a:xfrm>
          <a:prstGeom prst="straightConnector1">
            <a:avLst/>
          </a:prstGeom>
          <a:ln>
            <a:solidFill>
              <a:srgbClr val="00384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3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796835"/>
            <a:ext cx="9047238" cy="5206307"/>
          </a:xfrm>
          <a:ln>
            <a:solidFill>
              <a:schemeClr val="accent3"/>
            </a:solidFill>
          </a:ln>
        </p:spPr>
        <p:txBody>
          <a:bodyPr/>
          <a:lstStyle/>
          <a:p>
            <a:r>
              <a:rPr kumimoji="1" lang="en-US" altLang="zh-CN" sz="2200" b="1" dirty="0"/>
              <a:t>Total impact score of </a:t>
            </a:r>
            <a:r>
              <a:rPr kumimoji="1" lang="en-US" altLang="zh-CN" sz="2200" b="1" dirty="0" smtClean="0"/>
              <a:t>d4T in Argentina (V13)</a:t>
            </a:r>
          </a:p>
          <a:p>
            <a:pPr lvl="1"/>
            <a:r>
              <a:rPr kumimoji="1" lang="en-US" altLang="zh-CN" sz="2200" dirty="0"/>
              <a:t>T</a:t>
            </a:r>
            <a:r>
              <a:rPr kumimoji="1" lang="en-US" altLang="zh-CN" sz="2200" dirty="0" smtClean="0"/>
              <a:t>he total </a:t>
            </a:r>
            <a:r>
              <a:rPr kumimoji="1" lang="en-US" altLang="zh-CN" sz="2200" dirty="0"/>
              <a:t>impact score of </a:t>
            </a:r>
            <a:r>
              <a:rPr kumimoji="1" lang="en-US" altLang="zh-CN" sz="2200" dirty="0" smtClean="0"/>
              <a:t>d4T </a:t>
            </a:r>
            <a:r>
              <a:rPr kumimoji="1" lang="en-US" altLang="zh-CN" sz="2200" dirty="0"/>
              <a:t>in Argentina </a:t>
            </a:r>
            <a:r>
              <a:rPr kumimoji="1" lang="en-US" altLang="zh-CN" sz="2200" dirty="0" smtClean="0"/>
              <a:t>= The sum of its impact score of treating adults and children in </a:t>
            </a:r>
            <a:r>
              <a:rPr kumimoji="1" lang="en-US" altLang="zh-CN" sz="2200" dirty="0"/>
              <a:t>Argentina </a:t>
            </a:r>
            <a:endParaRPr kumimoji="1" lang="en-US" altLang="zh-CN" sz="2200" dirty="0" smtClean="0"/>
          </a:p>
          <a:p>
            <a:pPr lvl="1"/>
            <a:endParaRPr kumimoji="1" lang="en-US" altLang="zh-CN" sz="2200" dirty="0" smtClean="0"/>
          </a:p>
          <a:p>
            <a:pPr lvl="1"/>
            <a:endParaRPr kumimoji="1" lang="en-US" altLang="zh-CN" sz="2200" dirty="0"/>
          </a:p>
          <a:p>
            <a:pPr lvl="1"/>
            <a:endParaRPr kumimoji="1" lang="zh-CN" altLang="en-US" sz="2200" dirty="0"/>
          </a:p>
        </p:txBody>
      </p:sp>
      <p:sp>
        <p:nvSpPr>
          <p:cNvPr id="4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Calculating Impact Scores: d4T</a:t>
            </a:r>
            <a:endParaRPr lang="en" sz="3600" i="1" dirty="0"/>
          </a:p>
        </p:txBody>
      </p:sp>
      <p:pic>
        <p:nvPicPr>
          <p:cNvPr id="6" name="Picture 5" descr="Screen Shot 2014-05-23 at 8.52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63284"/>
            <a:ext cx="8077200" cy="198120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4118661" y="3398249"/>
            <a:ext cx="1338565" cy="2379919"/>
          </a:xfrm>
          <a:prstGeom prst="fram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39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evron 7"/>
          <p:cNvSpPr/>
          <p:nvPr/>
        </p:nvSpPr>
        <p:spPr>
          <a:xfrm>
            <a:off x="4903162" y="5910890"/>
            <a:ext cx="2299586" cy="938238"/>
          </a:xfrm>
          <a:prstGeom prst="chevron">
            <a:avLst/>
          </a:prstGeom>
          <a:solidFill>
            <a:srgbClr val="E7DBDB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1102" y="5971965"/>
            <a:ext cx="187627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700" b="1" u="sng" dirty="0" smtClean="0">
                <a:latin typeface="Times New Roman"/>
                <a:cs typeface="Times New Roman"/>
              </a:rPr>
              <a:t>Treatment </a:t>
            </a:r>
            <a:r>
              <a:rPr lang="en-US" sz="1700" b="1" u="sng" dirty="0" err="1" smtClean="0">
                <a:latin typeface="Times New Roman"/>
                <a:cs typeface="Times New Roman"/>
              </a:rPr>
              <a:t>Proportaion</a:t>
            </a:r>
            <a:r>
              <a:rPr lang="en-US" sz="1700" b="1" u="sng" dirty="0" smtClean="0">
                <a:latin typeface="Times New Roman"/>
                <a:cs typeface="Times New Roman"/>
              </a:rPr>
              <a:t>:</a:t>
            </a:r>
            <a:r>
              <a:rPr lang="en-US" sz="1700" dirty="0" smtClean="0">
                <a:latin typeface="Times New Roman"/>
                <a:cs typeface="Times New Roman"/>
              </a:rPr>
              <a:t> </a:t>
            </a:r>
            <a:br>
              <a:rPr lang="en-US" sz="1700" dirty="0" smtClean="0">
                <a:latin typeface="Times New Roman"/>
                <a:cs typeface="Times New Roman"/>
              </a:rPr>
            </a:br>
            <a:r>
              <a:rPr lang="en-US" sz="1700" dirty="0" smtClean="0">
                <a:latin typeface="Times New Roman"/>
                <a:cs typeface="Times New Roman"/>
              </a:rPr>
              <a:t>AQ</a:t>
            </a:r>
            <a:r>
              <a:rPr lang="es-ES_tradnl" i="1" dirty="0" smtClean="0">
                <a:latin typeface="Times New Roman"/>
                <a:cs typeface="Times New Roman"/>
              </a:rPr>
              <a:t/>
            </a:r>
            <a:br>
              <a:rPr lang="es-ES_tradnl" i="1" dirty="0" smtClean="0">
                <a:latin typeface="Times New Roman"/>
                <a:cs typeface="Times New Roman"/>
              </a:rPr>
            </a:b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Example: d4t in Argentina</a:t>
            </a:r>
            <a:endParaRPr lang="en-US" sz="3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571002"/>
              </p:ext>
            </p:extLst>
          </p:nvPr>
        </p:nvGraphicFramePr>
        <p:xfrm>
          <a:off x="96638" y="1796836"/>
          <a:ext cx="8775037" cy="4953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ultiply 2"/>
          <p:cNvSpPr/>
          <p:nvPr/>
        </p:nvSpPr>
        <p:spPr>
          <a:xfrm>
            <a:off x="3386455" y="5520009"/>
            <a:ext cx="411866" cy="4519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6844414" y="5883390"/>
            <a:ext cx="2299586" cy="938238"/>
          </a:xfrm>
          <a:prstGeom prst="chevron">
            <a:avLst/>
          </a:prstGeom>
          <a:solidFill>
            <a:srgbClr val="E7DBDB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2748" y="5910890"/>
            <a:ext cx="18762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u="sng" dirty="0">
                <a:latin typeface="Times New Roman"/>
                <a:cs typeface="Times New Roman"/>
              </a:rPr>
              <a:t>One out of three drugs in the regimen</a:t>
            </a:r>
            <a:r>
              <a:rPr lang="en-US" sz="1800" dirty="0">
                <a:latin typeface="Times New Roman"/>
                <a:cs typeface="Times New Roman"/>
              </a:rPr>
              <a:t>: 1/3</a:t>
            </a:r>
          </a:p>
        </p:txBody>
      </p:sp>
      <p:sp>
        <p:nvSpPr>
          <p:cNvPr id="15" name="Multiply 14"/>
          <p:cNvSpPr/>
          <p:nvPr/>
        </p:nvSpPr>
        <p:spPr>
          <a:xfrm>
            <a:off x="5964289" y="5528668"/>
            <a:ext cx="411866" cy="4519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ultiply 15"/>
          <p:cNvSpPr/>
          <p:nvPr/>
        </p:nvSpPr>
        <p:spPr>
          <a:xfrm>
            <a:off x="8274934" y="5537327"/>
            <a:ext cx="411866" cy="4519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ultiply 16"/>
          <p:cNvSpPr/>
          <p:nvPr/>
        </p:nvSpPr>
        <p:spPr>
          <a:xfrm>
            <a:off x="6745119" y="6437587"/>
            <a:ext cx="411866" cy="4519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7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0485"/>
            <a:ext cx="8229600" cy="1210638"/>
          </a:xfrm>
        </p:spPr>
        <p:txBody>
          <a:bodyPr/>
          <a:lstStyle/>
          <a:p>
            <a:r>
              <a:rPr kumimoji="1" lang="en-US" altLang="zh-CN" sz="2200" b="1" dirty="0"/>
              <a:t>The impact score of d4T in treating adults in </a:t>
            </a:r>
            <a:r>
              <a:rPr kumimoji="1" lang="en-US" altLang="zh-CN" sz="2200" dirty="0"/>
              <a:t>Argentina </a:t>
            </a:r>
            <a:r>
              <a:rPr kumimoji="1" lang="en-US" altLang="zh-CN" sz="2200" b="1" dirty="0"/>
              <a:t>:</a:t>
            </a:r>
          </a:p>
          <a:p>
            <a:pPr lvl="1"/>
            <a:r>
              <a:rPr kumimoji="1" lang="en-US" altLang="zh-CN" sz="2200" dirty="0"/>
              <a:t>Column AP: d4T is included in two </a:t>
            </a:r>
            <a:r>
              <a:rPr kumimoji="1" lang="en-US" altLang="zh-CN" sz="2200" i="1" dirty="0"/>
              <a:t>first</a:t>
            </a:r>
            <a:r>
              <a:rPr kumimoji="1" lang="en-US" altLang="zh-CN" sz="2200" dirty="0"/>
              <a:t>-line regimens, d4T+3TC+NVP and d4T+3TC+EFV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01430476"/>
              </p:ext>
            </p:extLst>
          </p:nvPr>
        </p:nvGraphicFramePr>
        <p:xfrm>
          <a:off x="-11441" y="1934772"/>
          <a:ext cx="9026733" cy="461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633491" y="4091988"/>
            <a:ext cx="2299586" cy="938238"/>
            <a:chOff x="4633494" y="4588209"/>
            <a:chExt cx="2299586" cy="938238"/>
          </a:xfrm>
        </p:grpSpPr>
        <p:sp>
          <p:nvSpPr>
            <p:cNvPr id="5" name="Chevron 4"/>
            <p:cNvSpPr/>
            <p:nvPr/>
          </p:nvSpPr>
          <p:spPr>
            <a:xfrm>
              <a:off x="4633494" y="4588209"/>
              <a:ext cx="2299586" cy="938238"/>
            </a:xfrm>
            <a:prstGeom prst="chevron">
              <a:avLst/>
            </a:prstGeom>
            <a:solidFill>
              <a:srgbClr val="D3F4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56800" y="4588209"/>
              <a:ext cx="187627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u="sng" dirty="0" smtClean="0">
                  <a:latin typeface="Times New Roman"/>
                  <a:cs typeface="Times New Roman"/>
                </a:rPr>
                <a:t>One out of three drugs in the regimen</a:t>
              </a:r>
              <a:r>
                <a:rPr lang="en-US" dirty="0" smtClean="0">
                  <a:latin typeface="Times New Roman"/>
                  <a:cs typeface="Times New Roman"/>
                </a:rPr>
                <a:t>: 1/3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15706" y="4091988"/>
            <a:ext cx="2299586" cy="938238"/>
            <a:chOff x="6727147" y="4591864"/>
            <a:chExt cx="2299586" cy="938238"/>
          </a:xfrm>
        </p:grpSpPr>
        <p:sp>
          <p:nvSpPr>
            <p:cNvPr id="7" name="Chevron 6"/>
            <p:cNvSpPr/>
            <p:nvPr/>
          </p:nvSpPr>
          <p:spPr>
            <a:xfrm>
              <a:off x="6727147" y="4591864"/>
              <a:ext cx="2299586" cy="938238"/>
            </a:xfrm>
            <a:prstGeom prst="chevron">
              <a:avLst/>
            </a:prstGeom>
            <a:solidFill>
              <a:srgbClr val="D3F4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41978" y="4787721"/>
              <a:ext cx="15363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chemeClr val="accent2"/>
                  </a:solidFill>
                  <a:latin typeface="Times New Roman"/>
                  <a:cs typeface="Times New Roman"/>
                </a:rPr>
                <a:t>= 266.03</a:t>
              </a:r>
              <a:endParaRPr lang="en-US" sz="2600" b="1" dirty="0">
                <a:solidFill>
                  <a:schemeClr val="accent2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9275" y="5030226"/>
            <a:ext cx="2299586" cy="1061349"/>
            <a:chOff x="2589275" y="5771017"/>
            <a:chExt cx="2299586" cy="1061349"/>
          </a:xfrm>
        </p:grpSpPr>
        <p:sp>
          <p:nvSpPr>
            <p:cNvPr id="9" name="Chevron 8"/>
            <p:cNvSpPr/>
            <p:nvPr/>
          </p:nvSpPr>
          <p:spPr>
            <a:xfrm>
              <a:off x="2589275" y="5771017"/>
              <a:ext cx="2299586" cy="938238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7215" y="5832092"/>
              <a:ext cx="1876279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700" b="1" u="sng" dirty="0" smtClean="0">
                  <a:latin typeface="Times New Roman"/>
                  <a:cs typeface="Times New Roman"/>
                </a:rPr>
                <a:t>Needs:</a:t>
              </a:r>
              <a:r>
                <a:rPr lang="en-US" sz="1700" dirty="0" smtClean="0">
                  <a:latin typeface="Times New Roman"/>
                  <a:cs typeface="Times New Roman"/>
                </a:rPr>
                <a:t> G13</a:t>
              </a:r>
              <a:br>
                <a:rPr lang="en-US" sz="1700" dirty="0" smtClean="0">
                  <a:latin typeface="Times New Roman"/>
                  <a:cs typeface="Times New Roman"/>
                </a:rPr>
              </a:br>
              <a:r>
                <a:rPr lang="es-ES_tradnl" i="1" dirty="0" smtClean="0">
                  <a:latin typeface="Times New Roman"/>
                  <a:cs typeface="Times New Roman"/>
                </a:rPr>
                <a:t>84,815.85</a:t>
              </a:r>
              <a:br>
                <a:rPr lang="es-ES_tradnl" i="1" dirty="0" smtClean="0">
                  <a:latin typeface="Times New Roman"/>
                  <a:cs typeface="Times New Roman"/>
                </a:rPr>
              </a:br>
              <a:r>
                <a:rPr lang="es-ES_tradnl" dirty="0" smtClean="0">
                  <a:latin typeface="Times New Roman"/>
                  <a:cs typeface="Times New Roman"/>
                </a:rPr>
                <a:t> </a:t>
              </a:r>
              <a:r>
                <a:rPr lang="es-ES_tradnl" dirty="0" err="1">
                  <a:latin typeface="Times New Roman"/>
                  <a:cs typeface="Times New Roman"/>
                </a:rPr>
                <a:t>DALYs</a:t>
              </a:r>
              <a:r>
                <a:rPr lang="es-ES_tradnl" dirty="0">
                  <a:latin typeface="Times New Roman"/>
                  <a:cs typeface="Times New Roman"/>
                </a:rPr>
                <a:t> </a:t>
              </a:r>
              <a:r>
                <a:rPr lang="es-ES_tradnl" dirty="0" err="1">
                  <a:latin typeface="Times New Roman"/>
                  <a:cs typeface="Times New Roman"/>
                </a:rPr>
                <a:t>lost</a:t>
              </a:r>
              <a:endParaRPr lang="en-US" dirty="0"/>
            </a:p>
            <a:p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33494" y="5030226"/>
            <a:ext cx="2299586" cy="1107515"/>
            <a:chOff x="4633493" y="5771017"/>
            <a:chExt cx="2299586" cy="1107515"/>
          </a:xfrm>
        </p:grpSpPr>
        <p:sp>
          <p:nvSpPr>
            <p:cNvPr id="11" name="Chevron 10"/>
            <p:cNvSpPr/>
            <p:nvPr/>
          </p:nvSpPr>
          <p:spPr>
            <a:xfrm>
              <a:off x="4633493" y="5771017"/>
              <a:ext cx="2299586" cy="938238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01433" y="5832092"/>
              <a:ext cx="1876279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700" b="1" u="sng" dirty="0" smtClean="0">
                  <a:latin typeface="Times New Roman"/>
                  <a:cs typeface="Times New Roman"/>
                </a:rPr>
                <a:t>Access:</a:t>
              </a:r>
              <a:r>
                <a:rPr lang="en-US" sz="1700" dirty="0" smtClean="0">
                  <a:latin typeface="Times New Roman"/>
                  <a:cs typeface="Times New Roman"/>
                </a:rPr>
                <a:t> </a:t>
              </a:r>
              <a:br>
                <a:rPr lang="en-US" sz="1700" dirty="0" smtClean="0">
                  <a:latin typeface="Times New Roman"/>
                  <a:cs typeface="Times New Roman"/>
                </a:rPr>
              </a:br>
              <a:r>
                <a:rPr lang="en-US" sz="1700" dirty="0" smtClean="0">
                  <a:latin typeface="Times New Roman"/>
                  <a:cs typeface="Times New Roman"/>
                </a:rPr>
                <a:t>N13 (</a:t>
              </a:r>
              <a:r>
                <a:rPr lang="es-ES_tradnl" i="1" dirty="0" smtClean="0">
                  <a:latin typeface="Times New Roman"/>
                  <a:cs typeface="Times New Roman"/>
                </a:rPr>
                <a:t>81.29%) *</a:t>
              </a:r>
              <a:br>
                <a:rPr lang="es-ES_tradnl" i="1" dirty="0" smtClean="0">
                  <a:latin typeface="Times New Roman"/>
                  <a:cs typeface="Times New Roman"/>
                </a:rPr>
              </a:br>
              <a:r>
                <a:rPr lang="es-ES_tradnl" dirty="0" smtClean="0">
                  <a:latin typeface="Times New Roman"/>
                  <a:cs typeface="Times New Roman"/>
                </a:rPr>
                <a:t> </a:t>
              </a:r>
              <a:r>
                <a:rPr lang="en-US" dirty="0" smtClean="0">
                  <a:latin typeface="Times New Roman"/>
                  <a:cs typeface="Times New Roman"/>
                </a:rPr>
                <a:t>AK6 (69.10%)</a:t>
              </a:r>
              <a:endParaRPr lang="en-US" dirty="0"/>
            </a:p>
            <a:p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7713" y="5002726"/>
            <a:ext cx="2299586" cy="1153682"/>
            <a:chOff x="4633493" y="5771017"/>
            <a:chExt cx="2299586" cy="1153682"/>
          </a:xfrm>
        </p:grpSpPr>
        <p:sp>
          <p:nvSpPr>
            <p:cNvPr id="18" name="Chevron 17"/>
            <p:cNvSpPr/>
            <p:nvPr/>
          </p:nvSpPr>
          <p:spPr>
            <a:xfrm>
              <a:off x="4633493" y="5771017"/>
              <a:ext cx="2299586" cy="938238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01433" y="5832092"/>
              <a:ext cx="187627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700" b="1" u="sng" dirty="0" smtClean="0">
                  <a:latin typeface="Times New Roman"/>
                  <a:cs typeface="Times New Roman"/>
                </a:rPr>
                <a:t>Efficacy:</a:t>
              </a:r>
              <a:r>
                <a:rPr lang="en-US" sz="1700" dirty="0" smtClean="0">
                  <a:latin typeface="Times New Roman"/>
                  <a:cs typeface="Times New Roman"/>
                </a:rPr>
                <a:t> </a:t>
              </a:r>
              <a:br>
                <a:rPr lang="en-US" sz="1700" dirty="0" smtClean="0">
                  <a:latin typeface="Times New Roman"/>
                  <a:cs typeface="Times New Roman"/>
                </a:rPr>
              </a:br>
              <a:r>
                <a:rPr lang="en-US" sz="1700" dirty="0" smtClean="0">
                  <a:latin typeface="Times New Roman"/>
                  <a:cs typeface="Times New Roman"/>
                </a:rPr>
                <a:t>AR14</a:t>
              </a:r>
              <a:br>
                <a:rPr lang="en-US" sz="1700" dirty="0" smtClean="0">
                  <a:latin typeface="Times New Roman"/>
                  <a:cs typeface="Times New Roman"/>
                </a:rPr>
              </a:br>
              <a:r>
                <a:rPr lang="en-US" sz="1700" dirty="0" smtClean="0">
                  <a:latin typeface="Times New Roman"/>
                  <a:cs typeface="Times New Roman"/>
                </a:rPr>
                <a:t>(</a:t>
              </a:r>
              <a:r>
                <a:rPr lang="es-ES_tradnl" i="1" dirty="0" smtClean="0">
                  <a:latin typeface="Times New Roman"/>
                  <a:cs typeface="Times New Roman"/>
                </a:rPr>
                <a:t>81.29%)*</a:t>
              </a:r>
              <a:br>
                <a:rPr lang="es-ES_tradnl" i="1" dirty="0" smtClean="0">
                  <a:latin typeface="Times New Roman"/>
                  <a:cs typeface="Times New Roman"/>
                </a:rPr>
              </a:b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89275" y="5940964"/>
            <a:ext cx="2299586" cy="1153682"/>
            <a:chOff x="4633493" y="5771017"/>
            <a:chExt cx="2299586" cy="1153682"/>
          </a:xfrm>
        </p:grpSpPr>
        <p:sp>
          <p:nvSpPr>
            <p:cNvPr id="21" name="Chevron 20"/>
            <p:cNvSpPr/>
            <p:nvPr/>
          </p:nvSpPr>
          <p:spPr>
            <a:xfrm>
              <a:off x="4633493" y="5771017"/>
              <a:ext cx="2299586" cy="938238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1433" y="5832092"/>
              <a:ext cx="187627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700" b="1" u="sng" dirty="0" smtClean="0">
                  <a:latin typeface="Times New Roman"/>
                  <a:cs typeface="Times New Roman"/>
                </a:rPr>
                <a:t>Treatment </a:t>
              </a:r>
              <a:r>
                <a:rPr lang="en-US" sz="1700" b="1" u="sng" dirty="0" err="1" smtClean="0">
                  <a:latin typeface="Times New Roman"/>
                  <a:cs typeface="Times New Roman"/>
                </a:rPr>
                <a:t>Proportaion</a:t>
              </a:r>
              <a:r>
                <a:rPr lang="en-US" sz="1700" b="1" u="sng" dirty="0" smtClean="0">
                  <a:latin typeface="Times New Roman"/>
                  <a:cs typeface="Times New Roman"/>
                </a:rPr>
                <a:t>:</a:t>
              </a:r>
              <a:r>
                <a:rPr lang="en-US" sz="1700" dirty="0" smtClean="0">
                  <a:latin typeface="Times New Roman"/>
                  <a:cs typeface="Times New Roman"/>
                </a:rPr>
                <a:t> </a:t>
              </a:r>
              <a:br>
                <a:rPr lang="en-US" sz="1700" dirty="0" smtClean="0">
                  <a:latin typeface="Times New Roman"/>
                  <a:cs typeface="Times New Roman"/>
                </a:rPr>
              </a:br>
              <a:r>
                <a:rPr lang="en-US" sz="1700" dirty="0" smtClean="0">
                  <a:latin typeface="Times New Roman"/>
                  <a:cs typeface="Times New Roman"/>
                </a:rPr>
                <a:t>AQ13 (</a:t>
              </a:r>
              <a:r>
                <a:rPr lang="es-ES_tradnl" i="1" dirty="0" smtClean="0">
                  <a:latin typeface="Times New Roman"/>
                  <a:cs typeface="Times New Roman"/>
                </a:rPr>
                <a:t>1.80%)</a:t>
              </a:r>
              <a:br>
                <a:rPr lang="es-ES_tradnl" i="1" dirty="0" smtClean="0">
                  <a:latin typeface="Times New Roman"/>
                  <a:cs typeface="Times New Roman"/>
                </a:rPr>
              </a:b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98467" y="5940964"/>
            <a:ext cx="2299586" cy="938238"/>
            <a:chOff x="4633493" y="5771017"/>
            <a:chExt cx="2299586" cy="938238"/>
          </a:xfrm>
        </p:grpSpPr>
        <p:sp>
          <p:nvSpPr>
            <p:cNvPr id="24" name="Chevron 23"/>
            <p:cNvSpPr/>
            <p:nvPr/>
          </p:nvSpPr>
          <p:spPr>
            <a:xfrm>
              <a:off x="4633493" y="5771017"/>
              <a:ext cx="2299586" cy="938238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91827" y="5798517"/>
              <a:ext cx="187627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u="sng" dirty="0">
                  <a:latin typeface="Times New Roman"/>
                  <a:cs typeface="Times New Roman"/>
                </a:rPr>
                <a:t>One out of three drugs in the regimen</a:t>
              </a:r>
              <a:r>
                <a:rPr lang="en-US" sz="1800" dirty="0">
                  <a:latin typeface="Times New Roman"/>
                  <a:cs typeface="Times New Roman"/>
                </a:rPr>
                <a:t>: 1/3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15706" y="5929169"/>
            <a:ext cx="2299586" cy="938238"/>
            <a:chOff x="6727147" y="4591864"/>
            <a:chExt cx="2299586" cy="93823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7" name="Chevron 26"/>
            <p:cNvSpPr/>
            <p:nvPr/>
          </p:nvSpPr>
          <p:spPr>
            <a:xfrm>
              <a:off x="6727147" y="4591864"/>
              <a:ext cx="2299586" cy="938238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41978" y="4787721"/>
              <a:ext cx="1536347" cy="49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chemeClr val="accent2"/>
                  </a:solidFill>
                  <a:latin typeface="Times New Roman"/>
                  <a:cs typeface="Times New Roman"/>
                </a:rPr>
                <a:t>= 221.54</a:t>
              </a:r>
              <a:endParaRPr lang="en-US" sz="2600" b="1" dirty="0">
                <a:solidFill>
                  <a:schemeClr val="accent2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9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Calculating Impact Scores Ex.-1</a:t>
            </a:r>
            <a:endParaRPr lang="en" sz="3600" i="1" dirty="0"/>
          </a:p>
        </p:txBody>
      </p:sp>
      <p:sp>
        <p:nvSpPr>
          <p:cNvPr id="30" name="Multiply 29"/>
          <p:cNvSpPr/>
          <p:nvPr/>
        </p:nvSpPr>
        <p:spPr>
          <a:xfrm>
            <a:off x="4527169" y="3821432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6578573" y="3838554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8584799" y="3849855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4527169" y="4759670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4527168" y="5710861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6582382" y="5670408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8584799" y="5731483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4542436" y="6631706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6586191" y="6631706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6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334" y="1796836"/>
            <a:ext cx="8229600" cy="1168605"/>
          </a:xfrm>
        </p:spPr>
        <p:txBody>
          <a:bodyPr/>
          <a:lstStyle/>
          <a:p>
            <a:r>
              <a:rPr kumimoji="1" lang="en-US" altLang="zh-CN" sz="2200" b="1" dirty="0"/>
              <a:t>The impact score of d4T in treating adults in </a:t>
            </a:r>
            <a:r>
              <a:rPr kumimoji="1" lang="en-US" altLang="zh-CN" sz="2200" dirty="0"/>
              <a:t>Argentina </a:t>
            </a:r>
            <a:r>
              <a:rPr kumimoji="1" lang="en-US" altLang="zh-CN" sz="2200" b="1" dirty="0"/>
              <a:t>:</a:t>
            </a:r>
          </a:p>
          <a:p>
            <a:pPr lvl="1"/>
            <a:r>
              <a:rPr kumimoji="1" lang="en-US" altLang="zh-CN" sz="2200" dirty="0"/>
              <a:t>Column AP: d4T is included in two </a:t>
            </a:r>
            <a:r>
              <a:rPr kumimoji="1" lang="en-US" altLang="zh-CN" sz="2200" i="1" dirty="0"/>
              <a:t>second</a:t>
            </a:r>
            <a:r>
              <a:rPr kumimoji="1" lang="en-US" altLang="zh-CN" sz="2200" dirty="0"/>
              <a:t>-line regimens, d4T+3TC+EFV and d4T+3TC+LPV/r</a:t>
            </a:r>
          </a:p>
          <a:p>
            <a:endParaRPr lang="en-US" dirty="0"/>
          </a:p>
        </p:txBody>
      </p:sp>
      <p:sp>
        <p:nvSpPr>
          <p:cNvPr id="4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Calculating Impact Scores Ex.-2</a:t>
            </a:r>
            <a:endParaRPr lang="en" sz="3600" i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4928790"/>
              </p:ext>
            </p:extLst>
          </p:nvPr>
        </p:nvGraphicFramePr>
        <p:xfrm>
          <a:off x="0" y="1860950"/>
          <a:ext cx="9026733" cy="461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617101" y="3962661"/>
            <a:ext cx="2299586" cy="938238"/>
            <a:chOff x="4633494" y="4588209"/>
            <a:chExt cx="2299586" cy="938238"/>
          </a:xfrm>
        </p:grpSpPr>
        <p:sp>
          <p:nvSpPr>
            <p:cNvPr id="7" name="Chevron 6"/>
            <p:cNvSpPr/>
            <p:nvPr/>
          </p:nvSpPr>
          <p:spPr>
            <a:xfrm>
              <a:off x="4633494" y="4588209"/>
              <a:ext cx="2299586" cy="938238"/>
            </a:xfrm>
            <a:prstGeom prst="chevron">
              <a:avLst/>
            </a:prstGeom>
            <a:solidFill>
              <a:srgbClr val="D3F4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56800" y="4588209"/>
              <a:ext cx="187627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u="sng" dirty="0" smtClean="0">
                  <a:latin typeface="Times New Roman"/>
                  <a:cs typeface="Times New Roman"/>
                </a:rPr>
                <a:t>One out of three drugs in the regimen</a:t>
              </a:r>
              <a:r>
                <a:rPr lang="en-US" dirty="0" smtClean="0">
                  <a:latin typeface="Times New Roman"/>
                  <a:cs typeface="Times New Roman"/>
                </a:rPr>
                <a:t>: 1/3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15708" y="3962791"/>
            <a:ext cx="2299586" cy="938238"/>
            <a:chOff x="6727147" y="4591864"/>
            <a:chExt cx="2299586" cy="938238"/>
          </a:xfrm>
        </p:grpSpPr>
        <p:sp>
          <p:nvSpPr>
            <p:cNvPr id="10" name="Chevron 9"/>
            <p:cNvSpPr/>
            <p:nvPr/>
          </p:nvSpPr>
          <p:spPr>
            <a:xfrm>
              <a:off x="6727147" y="4591864"/>
              <a:ext cx="2299586" cy="938238"/>
            </a:xfrm>
            <a:prstGeom prst="chevron">
              <a:avLst/>
            </a:prstGeom>
            <a:solidFill>
              <a:srgbClr val="D3F4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1978" y="4787721"/>
              <a:ext cx="15363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chemeClr val="accent2"/>
                  </a:solidFill>
                  <a:latin typeface="Times New Roman"/>
                  <a:cs typeface="Times New Roman"/>
                </a:rPr>
                <a:t>= 128.74</a:t>
              </a:r>
              <a:endParaRPr lang="en-US" sz="2600" b="1" dirty="0">
                <a:solidFill>
                  <a:schemeClr val="accent2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00716" y="4914903"/>
            <a:ext cx="2299586" cy="1061349"/>
            <a:chOff x="2589275" y="5771017"/>
            <a:chExt cx="2299586" cy="1061349"/>
          </a:xfrm>
        </p:grpSpPr>
        <p:sp>
          <p:nvSpPr>
            <p:cNvPr id="13" name="Chevron 12"/>
            <p:cNvSpPr/>
            <p:nvPr/>
          </p:nvSpPr>
          <p:spPr>
            <a:xfrm>
              <a:off x="2589275" y="5771017"/>
              <a:ext cx="2299586" cy="938238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7215" y="5832092"/>
              <a:ext cx="1876279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700" b="1" u="sng" dirty="0" smtClean="0">
                  <a:latin typeface="Times New Roman"/>
                  <a:cs typeface="Times New Roman"/>
                </a:rPr>
                <a:t>Needs:</a:t>
              </a:r>
              <a:r>
                <a:rPr lang="en-US" sz="1700" dirty="0" smtClean="0">
                  <a:latin typeface="Times New Roman"/>
                  <a:cs typeface="Times New Roman"/>
                </a:rPr>
                <a:t> G13</a:t>
              </a:r>
              <a:br>
                <a:rPr lang="en-US" sz="1700" dirty="0" smtClean="0">
                  <a:latin typeface="Times New Roman"/>
                  <a:cs typeface="Times New Roman"/>
                </a:rPr>
              </a:br>
              <a:r>
                <a:rPr lang="es-ES_tradnl" i="1" dirty="0" smtClean="0">
                  <a:latin typeface="Times New Roman"/>
                  <a:cs typeface="Times New Roman"/>
                </a:rPr>
                <a:t>84,815.85</a:t>
              </a:r>
              <a:br>
                <a:rPr lang="es-ES_tradnl" i="1" dirty="0" smtClean="0">
                  <a:latin typeface="Times New Roman"/>
                  <a:cs typeface="Times New Roman"/>
                </a:rPr>
              </a:br>
              <a:r>
                <a:rPr lang="es-ES_tradnl" dirty="0" smtClean="0">
                  <a:latin typeface="Times New Roman"/>
                  <a:cs typeface="Times New Roman"/>
                </a:rPr>
                <a:t> </a:t>
              </a:r>
              <a:r>
                <a:rPr lang="es-ES_tradnl" dirty="0" err="1">
                  <a:latin typeface="Times New Roman"/>
                  <a:cs typeface="Times New Roman"/>
                </a:rPr>
                <a:t>DALYs</a:t>
              </a:r>
              <a:r>
                <a:rPr lang="es-ES_tradnl" dirty="0">
                  <a:latin typeface="Times New Roman"/>
                  <a:cs typeface="Times New Roman"/>
                </a:rPr>
                <a:t> </a:t>
              </a:r>
              <a:r>
                <a:rPr lang="es-ES_tradnl" dirty="0" err="1">
                  <a:latin typeface="Times New Roman"/>
                  <a:cs typeface="Times New Roman"/>
                </a:rPr>
                <a:t>lost</a:t>
              </a:r>
              <a:endParaRPr lang="en-US" dirty="0"/>
            </a:p>
            <a:p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44935" y="4914903"/>
            <a:ext cx="2299586" cy="1107515"/>
            <a:chOff x="4633493" y="5771017"/>
            <a:chExt cx="2299586" cy="1107515"/>
          </a:xfrm>
        </p:grpSpPr>
        <p:sp>
          <p:nvSpPr>
            <p:cNvPr id="16" name="Chevron 15"/>
            <p:cNvSpPr/>
            <p:nvPr/>
          </p:nvSpPr>
          <p:spPr>
            <a:xfrm>
              <a:off x="4633493" y="5771017"/>
              <a:ext cx="2299586" cy="938238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01433" y="5832092"/>
              <a:ext cx="1876279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700" b="1" u="sng" dirty="0" smtClean="0">
                  <a:latin typeface="Times New Roman"/>
                  <a:cs typeface="Times New Roman"/>
                </a:rPr>
                <a:t>Access:</a:t>
              </a:r>
              <a:r>
                <a:rPr lang="en-US" sz="1700" dirty="0" smtClean="0">
                  <a:latin typeface="Times New Roman"/>
                  <a:cs typeface="Times New Roman"/>
                </a:rPr>
                <a:t> </a:t>
              </a:r>
              <a:br>
                <a:rPr lang="en-US" sz="1700" dirty="0" smtClean="0">
                  <a:latin typeface="Times New Roman"/>
                  <a:cs typeface="Times New Roman"/>
                </a:rPr>
              </a:br>
              <a:r>
                <a:rPr lang="en-US" sz="1700" dirty="0" smtClean="0">
                  <a:latin typeface="Times New Roman"/>
                  <a:cs typeface="Times New Roman"/>
                </a:rPr>
                <a:t>N13 (</a:t>
              </a:r>
              <a:r>
                <a:rPr lang="es-ES_tradnl" i="1" dirty="0" smtClean="0">
                  <a:latin typeface="Times New Roman"/>
                  <a:cs typeface="Times New Roman"/>
                </a:rPr>
                <a:t>81.29%) *</a:t>
              </a:r>
              <a:br>
                <a:rPr lang="es-ES_tradnl" i="1" dirty="0" smtClean="0">
                  <a:latin typeface="Times New Roman"/>
                  <a:cs typeface="Times New Roman"/>
                </a:rPr>
              </a:br>
              <a:r>
                <a:rPr lang="es-ES_tradnl" dirty="0" smtClean="0">
                  <a:latin typeface="Times New Roman"/>
                  <a:cs typeface="Times New Roman"/>
                </a:rPr>
                <a:t> </a:t>
              </a:r>
              <a:r>
                <a:rPr lang="en-US" dirty="0" smtClean="0">
                  <a:latin typeface="Times New Roman"/>
                  <a:cs typeface="Times New Roman"/>
                </a:rPr>
                <a:t>AK7 (27.80%)</a:t>
              </a:r>
              <a:endParaRPr lang="en-US" dirty="0"/>
            </a:p>
            <a:p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89154" y="4887403"/>
            <a:ext cx="2299586" cy="1153682"/>
            <a:chOff x="4633493" y="5771017"/>
            <a:chExt cx="2299586" cy="1153682"/>
          </a:xfrm>
        </p:grpSpPr>
        <p:sp>
          <p:nvSpPr>
            <p:cNvPr id="19" name="Chevron 18"/>
            <p:cNvSpPr/>
            <p:nvPr/>
          </p:nvSpPr>
          <p:spPr>
            <a:xfrm>
              <a:off x="4633493" y="5771017"/>
              <a:ext cx="2299586" cy="938238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1433" y="5832092"/>
              <a:ext cx="187627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700" b="1" u="sng" dirty="0" smtClean="0">
                  <a:latin typeface="Times New Roman"/>
                  <a:cs typeface="Times New Roman"/>
                </a:rPr>
                <a:t>Efficacy:</a:t>
              </a:r>
              <a:r>
                <a:rPr lang="en-US" sz="1700" dirty="0" smtClean="0">
                  <a:latin typeface="Times New Roman"/>
                  <a:cs typeface="Times New Roman"/>
                </a:rPr>
                <a:t> </a:t>
              </a:r>
              <a:br>
                <a:rPr lang="en-US" sz="1700" dirty="0" smtClean="0">
                  <a:latin typeface="Times New Roman"/>
                  <a:cs typeface="Times New Roman"/>
                </a:rPr>
              </a:br>
              <a:r>
                <a:rPr lang="en-US" sz="1700" dirty="0" smtClean="0">
                  <a:latin typeface="Times New Roman"/>
                  <a:cs typeface="Times New Roman"/>
                </a:rPr>
                <a:t>AR24</a:t>
              </a:r>
              <a:br>
                <a:rPr lang="en-US" sz="1700" dirty="0" smtClean="0">
                  <a:latin typeface="Times New Roman"/>
                  <a:cs typeface="Times New Roman"/>
                </a:rPr>
              </a:br>
              <a:r>
                <a:rPr lang="en-US" sz="1700" dirty="0" smtClean="0">
                  <a:latin typeface="Times New Roman"/>
                  <a:cs typeface="Times New Roman"/>
                </a:rPr>
                <a:t>(</a:t>
              </a:r>
              <a:r>
                <a:rPr lang="es-ES_tradnl" i="1" dirty="0" smtClean="0">
                  <a:latin typeface="Times New Roman"/>
                  <a:cs typeface="Times New Roman"/>
                </a:rPr>
                <a:t>59.00%)*</a:t>
              </a:r>
              <a:br>
                <a:rPr lang="es-ES_tradnl" i="1" dirty="0" smtClean="0">
                  <a:latin typeface="Times New Roman"/>
                  <a:cs typeface="Times New Roman"/>
                </a:rPr>
              </a:b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00716" y="5825641"/>
            <a:ext cx="2299586" cy="1153682"/>
            <a:chOff x="4633493" y="5771017"/>
            <a:chExt cx="2299586" cy="1153682"/>
          </a:xfrm>
        </p:grpSpPr>
        <p:sp>
          <p:nvSpPr>
            <p:cNvPr id="22" name="Chevron 21"/>
            <p:cNvSpPr/>
            <p:nvPr/>
          </p:nvSpPr>
          <p:spPr>
            <a:xfrm>
              <a:off x="4633493" y="5771017"/>
              <a:ext cx="2299586" cy="938238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01433" y="5832092"/>
              <a:ext cx="187627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700" b="1" u="sng" dirty="0" smtClean="0">
                  <a:latin typeface="Times New Roman"/>
                  <a:cs typeface="Times New Roman"/>
                </a:rPr>
                <a:t>Treatment </a:t>
              </a:r>
              <a:r>
                <a:rPr lang="en-US" sz="1700" b="1" u="sng" dirty="0" err="1" smtClean="0">
                  <a:latin typeface="Times New Roman"/>
                  <a:cs typeface="Times New Roman"/>
                </a:rPr>
                <a:t>Proportaion</a:t>
              </a:r>
              <a:r>
                <a:rPr lang="en-US" sz="1700" b="1" u="sng" dirty="0" smtClean="0">
                  <a:latin typeface="Times New Roman"/>
                  <a:cs typeface="Times New Roman"/>
                </a:rPr>
                <a:t>:</a:t>
              </a:r>
              <a:r>
                <a:rPr lang="en-US" sz="1700" dirty="0" smtClean="0">
                  <a:latin typeface="Times New Roman"/>
                  <a:cs typeface="Times New Roman"/>
                </a:rPr>
                <a:t> </a:t>
              </a:r>
              <a:br>
                <a:rPr lang="en-US" sz="1700" dirty="0" smtClean="0">
                  <a:latin typeface="Times New Roman"/>
                  <a:cs typeface="Times New Roman"/>
                </a:rPr>
              </a:br>
              <a:r>
                <a:rPr lang="en-US" sz="1700" dirty="0" smtClean="0">
                  <a:latin typeface="Times New Roman"/>
                  <a:cs typeface="Times New Roman"/>
                </a:rPr>
                <a:t>AQ24 (</a:t>
              </a:r>
              <a:r>
                <a:rPr lang="es-ES_tradnl" i="1" dirty="0" smtClean="0">
                  <a:latin typeface="Times New Roman"/>
                  <a:cs typeface="Times New Roman"/>
                </a:rPr>
                <a:t>2.20%)</a:t>
              </a:r>
              <a:br>
                <a:rPr lang="es-ES_tradnl" i="1" dirty="0" smtClean="0">
                  <a:latin typeface="Times New Roman"/>
                  <a:cs typeface="Times New Roman"/>
                </a:rPr>
              </a:b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09908" y="5825641"/>
            <a:ext cx="2299586" cy="938238"/>
            <a:chOff x="4633493" y="5771017"/>
            <a:chExt cx="2299586" cy="938238"/>
          </a:xfrm>
        </p:grpSpPr>
        <p:sp>
          <p:nvSpPr>
            <p:cNvPr id="25" name="Chevron 24"/>
            <p:cNvSpPr/>
            <p:nvPr/>
          </p:nvSpPr>
          <p:spPr>
            <a:xfrm>
              <a:off x="4633493" y="5771017"/>
              <a:ext cx="2299586" cy="938238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1827" y="5798517"/>
              <a:ext cx="187627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u="sng" dirty="0">
                  <a:latin typeface="Times New Roman"/>
                  <a:cs typeface="Times New Roman"/>
                </a:rPr>
                <a:t>One out of three drugs in the regimen</a:t>
              </a:r>
              <a:r>
                <a:rPr lang="en-US" sz="1800" dirty="0">
                  <a:latin typeface="Times New Roman"/>
                  <a:cs typeface="Times New Roman"/>
                </a:rPr>
                <a:t>: 1/3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727147" y="5813846"/>
            <a:ext cx="2299586" cy="938238"/>
            <a:chOff x="6727147" y="4591864"/>
            <a:chExt cx="2299586" cy="93823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8" name="Chevron 27"/>
            <p:cNvSpPr/>
            <p:nvPr/>
          </p:nvSpPr>
          <p:spPr>
            <a:xfrm>
              <a:off x="6727147" y="4591864"/>
              <a:ext cx="2299586" cy="938238"/>
            </a:xfrm>
            <a:prstGeom prst="chevr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41978" y="4787721"/>
              <a:ext cx="1536347" cy="4924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>
                  <a:solidFill>
                    <a:schemeClr val="accent2"/>
                  </a:solidFill>
                  <a:latin typeface="Times New Roman"/>
                  <a:cs typeface="Times New Roman"/>
                </a:rPr>
                <a:t>= 82.93</a:t>
              </a:r>
              <a:endParaRPr lang="en-US" sz="2600" b="1" dirty="0">
                <a:solidFill>
                  <a:schemeClr val="accent2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0" name="Multiply 29"/>
          <p:cNvSpPr/>
          <p:nvPr/>
        </p:nvSpPr>
        <p:spPr>
          <a:xfrm>
            <a:off x="4527169" y="3686154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6666117" y="3692235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8459108" y="3715752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4527169" y="4616847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6666117" y="4616847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4527169" y="5555049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666117" y="5555049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8459108" y="5555049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4538610" y="6552314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6666117" y="6552314"/>
            <a:ext cx="274265" cy="270556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803577"/>
            <a:ext cx="9144000" cy="5061164"/>
          </a:xfrm>
        </p:spPr>
        <p:txBody>
          <a:bodyPr/>
          <a:lstStyle/>
          <a:p>
            <a:r>
              <a:rPr kumimoji="1" lang="en-US" altLang="zh-CN" sz="2200" b="1" dirty="0"/>
              <a:t>The impact score of d4T in treating adults in </a:t>
            </a:r>
            <a:r>
              <a:rPr kumimoji="1" lang="en-US" altLang="zh-CN" sz="2200" dirty="0" smtClean="0"/>
              <a:t>Argentina =</a:t>
            </a:r>
          </a:p>
          <a:p>
            <a:pPr lvl="1"/>
            <a:r>
              <a:rPr kumimoji="1" lang="en-US" altLang="zh-CN" sz="2200" dirty="0" smtClean="0"/>
              <a:t>The total impact score of d4T serves as first-line regimens</a:t>
            </a:r>
          </a:p>
          <a:p>
            <a:pPr lvl="2"/>
            <a:r>
              <a:rPr kumimoji="1" lang="en-US" altLang="zh-CN" sz="2200" dirty="0" smtClean="0"/>
              <a:t>Its impact score in d4T</a:t>
            </a:r>
            <a:r>
              <a:rPr kumimoji="1" lang="en-US" altLang="zh-CN" sz="2200" dirty="0"/>
              <a:t>+3TC+</a:t>
            </a:r>
            <a:r>
              <a:rPr kumimoji="1" lang="en-US" altLang="zh-CN" sz="2200" dirty="0" smtClean="0"/>
              <a:t>NVP (266.03) + its score in </a:t>
            </a:r>
            <a:r>
              <a:rPr kumimoji="1" lang="en-US" altLang="zh-CN" sz="2200" dirty="0"/>
              <a:t>d4T+3TC+EFV </a:t>
            </a:r>
            <a:r>
              <a:rPr kumimoji="1" lang="en-US" altLang="zh-CN" sz="2200" dirty="0" smtClean="0"/>
              <a:t>(221.54) = 487.57</a:t>
            </a:r>
          </a:p>
          <a:p>
            <a:pPr lvl="1"/>
            <a:r>
              <a:rPr kumimoji="1" lang="en-US" altLang="zh-CN" sz="2200" dirty="0" smtClean="0"/>
              <a:t>The total impact score of d4t serves as second-line regimens</a:t>
            </a:r>
          </a:p>
          <a:p>
            <a:pPr lvl="2"/>
            <a:r>
              <a:rPr kumimoji="1" lang="en-US" altLang="zh-CN" sz="2200" dirty="0" smtClean="0"/>
              <a:t>Its impact score in </a:t>
            </a:r>
            <a:r>
              <a:rPr kumimoji="1" lang="en-US" altLang="zh-CN" sz="2200" dirty="0"/>
              <a:t>d4T+3TC+</a:t>
            </a:r>
            <a:r>
              <a:rPr kumimoji="1" lang="en-US" altLang="zh-CN" sz="2200" dirty="0" smtClean="0"/>
              <a:t>EFV (128.74) + its score in d4T</a:t>
            </a:r>
            <a:r>
              <a:rPr kumimoji="1" lang="en-US" altLang="zh-CN" sz="2200" dirty="0"/>
              <a:t>+3TC+LPV/</a:t>
            </a:r>
            <a:r>
              <a:rPr kumimoji="1" lang="en-US" altLang="zh-CN" sz="2200" dirty="0" smtClean="0"/>
              <a:t>r (82.93) = 211.67</a:t>
            </a:r>
          </a:p>
          <a:p>
            <a:pPr marL="0" indent="0">
              <a:buNone/>
            </a:pPr>
            <a:endParaRPr kumimoji="1" lang="zh-CN" altLang="en-US" sz="2800" dirty="0"/>
          </a:p>
        </p:txBody>
      </p:sp>
      <p:sp>
        <p:nvSpPr>
          <p:cNvPr id="4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Calculating Impact Scores Ex.-3</a:t>
            </a:r>
            <a:endParaRPr lang="en" sz="3600" i="1" dirty="0"/>
          </a:p>
        </p:txBody>
      </p:sp>
    </p:spTree>
    <p:extLst>
      <p:ext uri="{BB962C8B-B14F-4D97-AF65-F5344CB8AC3E}">
        <p14:creationId xmlns:p14="http://schemas.microsoft.com/office/powerpoint/2010/main" val="847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2200" b="1" dirty="0"/>
              <a:t>The impact score of d4T in treating adults in </a:t>
            </a:r>
            <a:r>
              <a:rPr kumimoji="1" lang="en-US" altLang="zh-CN" sz="2200" dirty="0"/>
              <a:t>Argentina =</a:t>
            </a:r>
          </a:p>
          <a:p>
            <a:pPr lvl="1"/>
            <a:r>
              <a:rPr kumimoji="1" lang="en-US" altLang="zh-CN" sz="2200" dirty="0"/>
              <a:t>Its impact score in first-line treatment + its impact score in second-line treatment = 487.57+211.67= 699.24</a:t>
            </a:r>
          </a:p>
          <a:p>
            <a:endParaRPr kumimoji="1" lang="en-US" altLang="zh-CN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kumimoji="1" lang="en-US" altLang="zh-CN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kumimoji="1" lang="en-US" altLang="zh-CN" sz="24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kumimoji="1" lang="en-US" altLang="zh-CN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kumimoji="1" lang="en-US" altLang="zh-CN" sz="2400" b="1" dirty="0" smtClean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kumimoji="1"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total impact score of d4T = The sum of impact score of d4T in each countries. The total impact score of a drug = The sum of the score in each countries</a:t>
            </a:r>
          </a:p>
          <a:p>
            <a:endParaRPr kumimoji="1" lang="en-US" altLang="zh-CN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Calculating Impact Scores Ex.-4</a:t>
            </a:r>
            <a:endParaRPr lang="en" sz="3600" i="1" dirty="0"/>
          </a:p>
        </p:txBody>
      </p:sp>
      <p:pic>
        <p:nvPicPr>
          <p:cNvPr id="5" name="Picture 4" descr="Screen Shot 2014-05-23 at 9.43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59" y="3166526"/>
            <a:ext cx="4090052" cy="1644564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5703057" y="4585718"/>
            <a:ext cx="915154" cy="293956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2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383175"/>
            <a:ext cx="8229600" cy="616858"/>
          </a:xfrm>
        </p:spPr>
        <p:txBody>
          <a:bodyPr/>
          <a:lstStyle/>
          <a:p>
            <a:r>
              <a:rPr kumimoji="1" lang="en-US" altLang="zh-CN" sz="2200" dirty="0" smtClean="0"/>
              <a:t>R4 to AC4: Total impact scores of each drug</a:t>
            </a:r>
            <a:endParaRPr kumimoji="1" lang="zh-CN" altLang="en-US" sz="2200" dirty="0"/>
          </a:p>
        </p:txBody>
      </p:sp>
      <p:sp>
        <p:nvSpPr>
          <p:cNvPr id="4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Total Impact Score of Drugs</a:t>
            </a:r>
            <a:endParaRPr lang="en" sz="3600" i="1" dirty="0"/>
          </a:p>
        </p:txBody>
      </p:sp>
      <p:pic>
        <p:nvPicPr>
          <p:cNvPr id="5" name="图片 4" descr="Screen Shot 2014-05-06 at 上午10.58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7446"/>
            <a:ext cx="9144000" cy="1028924"/>
          </a:xfrm>
          <a:prstGeom prst="rect">
            <a:avLst/>
          </a:prstGeom>
        </p:spPr>
      </p:pic>
      <p:sp>
        <p:nvSpPr>
          <p:cNvPr id="6" name="文本占位符 2"/>
          <p:cNvSpPr txBox="1">
            <a:spLocks/>
          </p:cNvSpPr>
          <p:nvPr/>
        </p:nvSpPr>
        <p:spPr>
          <a:xfrm>
            <a:off x="457200" y="4611533"/>
            <a:ext cx="8229600" cy="9119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kumimoji="1" lang="en-US" altLang="zh-CN" sz="2200" dirty="0" smtClean="0"/>
              <a:t>Column AD: Total impact scores in a country = The sum of impact score of each drugs in that country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691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2200" dirty="0" smtClean="0"/>
              <a:t>Column AT to AV and row 3-14: The total impact score of a company = The sum of the score of its drugs</a:t>
            </a:r>
          </a:p>
          <a:p>
            <a:endParaRPr kumimoji="1" lang="en-US" altLang="zh-CN" sz="2200" dirty="0"/>
          </a:p>
          <a:p>
            <a:endParaRPr kumimoji="1" lang="en-US" altLang="zh-CN" sz="2200" dirty="0" smtClean="0"/>
          </a:p>
          <a:p>
            <a:endParaRPr kumimoji="1" lang="en-US" altLang="zh-CN" sz="2200" dirty="0"/>
          </a:p>
          <a:p>
            <a:endParaRPr kumimoji="1" lang="en-US" altLang="zh-CN" sz="2200" dirty="0" smtClean="0"/>
          </a:p>
          <a:p>
            <a:endParaRPr kumimoji="1" lang="en-US" altLang="zh-CN" sz="2200" dirty="0"/>
          </a:p>
          <a:p>
            <a:endParaRPr kumimoji="1" lang="en-US" altLang="zh-CN" sz="2200" dirty="0" smtClean="0"/>
          </a:p>
          <a:p>
            <a:endParaRPr kumimoji="1" lang="en-US" altLang="zh-CN" sz="2200" dirty="0"/>
          </a:p>
          <a:p>
            <a:endParaRPr kumimoji="1" lang="en-US" altLang="zh-CN" sz="2200" dirty="0" smtClean="0"/>
          </a:p>
          <a:p>
            <a:r>
              <a:rPr kumimoji="1" lang="en-US" altLang="zh-CN" sz="2200" dirty="0" smtClean="0"/>
              <a:t>Overall impact for HIV drugs = The sum of the impact score of all drugs.</a:t>
            </a:r>
            <a:endParaRPr kumimoji="1" lang="zh-CN" altLang="en-US" sz="2200" dirty="0"/>
          </a:p>
        </p:txBody>
      </p:sp>
      <p:sp>
        <p:nvSpPr>
          <p:cNvPr id="4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Total Impact Score of Companies</a:t>
            </a:r>
            <a:endParaRPr lang="en" sz="3600" i="1" dirty="0"/>
          </a:p>
        </p:txBody>
      </p:sp>
      <p:pic>
        <p:nvPicPr>
          <p:cNvPr id="6" name="图片 5" descr="Screen Shot 2014-05-06 at 上午11.0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6" y="2747736"/>
            <a:ext cx="68707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600"/>
              <a:t>General Information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7982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20000"/>
          </a:bodyPr>
          <a:lstStyle/>
          <a:p>
            <a:pPr marL="457200" lvl="0" indent="-381000"/>
            <a:r>
              <a:rPr lang="en" sz="2400" dirty="0" smtClean="0"/>
              <a:t>Link to spreadsheet: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" sz="24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en" sz="2400" u="sng" dirty="0" smtClean="0">
                <a:solidFill>
                  <a:schemeClr val="hlink"/>
                </a:solidFill>
                <a:hlinkClick r:id="rId3"/>
              </a:rPr>
              <a:t>docs.google.com/a/binghamton.edu/spreadsheet/ccc?key=0Ag8gS12PpxX2dF82NS1CLVhwd1RDSjhiMnFpdGtUZVE&amp;usp=drive_web#gid=20</a:t>
            </a:r>
            <a:endParaRPr lang="en-US" sz="2400" u="sng" dirty="0" smtClean="0">
              <a:solidFill>
                <a:schemeClr val="hlink"/>
              </a:solidFill>
            </a:endParaRPr>
          </a:p>
          <a:p>
            <a:pPr marL="457200" lvl="0" indent="-381000"/>
            <a:r>
              <a:rPr lang="en" sz="2400" dirty="0" smtClean="0"/>
              <a:t>Location of spreadsheet in Google Docs: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	</a:t>
            </a:r>
            <a:r>
              <a:rPr lang="en" sz="2400" i="1" dirty="0"/>
              <a:t>Global Burden of Disease/Rating System/HIV Rating/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400" dirty="0"/>
              <a:t>Spreadsheet contains data regarding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 smtClean="0"/>
              <a:t>Summary of company rankings</a:t>
            </a:r>
            <a:endParaRPr lang="en" dirty="0"/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WHO </a:t>
            </a:r>
            <a:r>
              <a:rPr lang="en" dirty="0" smtClean="0"/>
              <a:t>groupings</a:t>
            </a:r>
            <a:r>
              <a:rPr lang="en-US" dirty="0" smtClean="0"/>
              <a:t> and </a:t>
            </a:r>
            <a:r>
              <a:rPr lang="en" dirty="0" smtClean="0"/>
              <a:t>Country </a:t>
            </a:r>
            <a:r>
              <a:rPr lang="en" dirty="0"/>
              <a:t>categorizations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/>
              <a:t>The burden of Malaria and the data of its drugs by countries </a:t>
            </a:r>
            <a:endParaRPr lang="en" dirty="0"/>
          </a:p>
          <a:p>
            <a:pPr marL="914400" lvl="1" indent="-381000">
              <a:spcBef>
                <a:spcPts val="600"/>
              </a:spcBef>
              <a:buClr>
                <a:schemeClr val="dk1"/>
              </a:buClr>
              <a:buSzPct val="80000"/>
            </a:pPr>
            <a:r>
              <a:rPr lang="en" dirty="0"/>
              <a:t>The </a:t>
            </a:r>
            <a:r>
              <a:rPr lang="en" dirty="0" smtClean="0"/>
              <a:t>burden </a:t>
            </a:r>
            <a:r>
              <a:rPr lang="en" dirty="0"/>
              <a:t>of </a:t>
            </a:r>
            <a:r>
              <a:rPr lang="en" dirty="0" smtClean="0"/>
              <a:t>Tuberculosis and the data of its </a:t>
            </a:r>
            <a:r>
              <a:rPr lang="en" dirty="0"/>
              <a:t>drugs </a:t>
            </a:r>
            <a:r>
              <a:rPr lang="en" dirty="0" smtClean="0"/>
              <a:t>by </a:t>
            </a:r>
            <a:r>
              <a:rPr lang="en" dirty="0"/>
              <a:t>countries 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dirty="0" smtClean="0"/>
              <a:t>The burden of HIV and the data of its drugs by countries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General Information</a:t>
            </a:r>
            <a:endParaRPr lang="en" sz="3600" i="1"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2500" lnSpcReduction="20000"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b="1" dirty="0" smtClean="0"/>
              <a:t>Column A: </a:t>
            </a:r>
            <a:r>
              <a:rPr lang="en-US" sz="2400" dirty="0" smtClean="0"/>
              <a:t>List of countries</a:t>
            </a:r>
            <a:endParaRPr lang="en-US" sz="2400" b="1" dirty="0" smtClean="0"/>
          </a:p>
          <a:p>
            <a: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 sz="2400" b="1" dirty="0" smtClean="0"/>
              <a:t>Column B</a:t>
            </a:r>
            <a:r>
              <a:rPr lang="en-US" sz="2400" b="1" dirty="0" smtClean="0"/>
              <a:t>: </a:t>
            </a:r>
            <a:r>
              <a:rPr lang="en" altLang="zh-CN" sz="2400" dirty="0"/>
              <a:t>Each country is categorized into </a:t>
            </a:r>
            <a:r>
              <a:rPr lang="en-US" altLang="zh-CN" sz="2400" dirty="0" smtClean="0"/>
              <a:t>WHO regions</a:t>
            </a:r>
            <a:r>
              <a:rPr lang="en-US" sz="2400" b="1" dirty="0" smtClean="0"/>
              <a:t> </a:t>
            </a:r>
          </a:p>
          <a:p>
            <a: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 altLang="zh-CN" sz="2400" b="1" dirty="0" smtClean="0"/>
              <a:t>Column</a:t>
            </a:r>
            <a:r>
              <a:rPr lang="en-US" altLang="zh-CN" sz="2400" b="1" dirty="0" smtClean="0"/>
              <a:t> C: </a:t>
            </a:r>
            <a:r>
              <a:rPr lang="en-US" altLang="zh-CN" sz="2400" dirty="0" smtClean="0"/>
              <a:t>Population in each country</a:t>
            </a:r>
            <a:endParaRPr lang="en-US" sz="2400" b="1" dirty="0" smtClean="0"/>
          </a:p>
          <a:p>
            <a: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 altLang="zh-CN" sz="2400" b="1" dirty="0"/>
              <a:t>Column</a:t>
            </a:r>
            <a:r>
              <a:rPr lang="en-US" altLang="zh-CN" sz="2400" b="1" dirty="0"/>
              <a:t> </a:t>
            </a:r>
            <a:r>
              <a:rPr lang="en-US" sz="2400" b="1" dirty="0" smtClean="0"/>
              <a:t>D</a:t>
            </a:r>
            <a:r>
              <a:rPr lang="en" sz="2400" b="1" dirty="0" smtClean="0"/>
              <a:t>: </a:t>
            </a:r>
            <a:r>
              <a:rPr lang="en" sz="2400" dirty="0"/>
              <a:t>Each country is categorized into </a:t>
            </a:r>
            <a:r>
              <a:rPr lang="en-US" sz="2400" dirty="0"/>
              <a:t>g</a:t>
            </a:r>
            <a:r>
              <a:rPr lang="en" sz="2400" dirty="0" smtClean="0"/>
              <a:t>eographical </a:t>
            </a:r>
            <a:r>
              <a:rPr lang="en-US" sz="2400" dirty="0"/>
              <a:t>r</a:t>
            </a:r>
            <a:r>
              <a:rPr lang="en" sz="2400" dirty="0" smtClean="0"/>
              <a:t>egion</a:t>
            </a:r>
            <a:endParaRPr lang="en"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b="1" dirty="0"/>
              <a:t>Column </a:t>
            </a:r>
            <a:r>
              <a:rPr lang="en-US" sz="2400" b="1" dirty="0" smtClean="0"/>
              <a:t>E</a:t>
            </a:r>
            <a:r>
              <a:rPr lang="en" sz="2400" b="1" dirty="0" smtClean="0"/>
              <a:t>: </a:t>
            </a:r>
            <a:r>
              <a:rPr lang="en" sz="2400" dirty="0"/>
              <a:t>Based on </a:t>
            </a:r>
            <a:r>
              <a:rPr lang="en-US" sz="2400" dirty="0" smtClean="0"/>
              <a:t>g</a:t>
            </a:r>
            <a:r>
              <a:rPr lang="en" sz="2400" dirty="0" smtClean="0"/>
              <a:t>eographical </a:t>
            </a:r>
            <a:r>
              <a:rPr lang="en-US" sz="2400" dirty="0"/>
              <a:t>r</a:t>
            </a:r>
            <a:r>
              <a:rPr lang="en" sz="2400" dirty="0" smtClean="0"/>
              <a:t>egion</a:t>
            </a:r>
            <a:r>
              <a:rPr lang="en" sz="2400" dirty="0"/>
              <a:t>, each country is mapped into either Group A or B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Group B = Latin America and the Car</a:t>
            </a:r>
            <a:r>
              <a:rPr lang="en" dirty="0"/>
              <a:t>ibbean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Group A = </a:t>
            </a:r>
            <a:r>
              <a:rPr lang="en" dirty="0" smtClean="0"/>
              <a:t>All other regions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The Total Impact Score of A Drug</a:t>
            </a:r>
            <a:endParaRPr lang="en" sz="3600" i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390818" y="3204285"/>
            <a:ext cx="3367243" cy="3570814"/>
            <a:chOff x="549154" y="3042614"/>
            <a:chExt cx="3367243" cy="3570814"/>
          </a:xfrm>
        </p:grpSpPr>
        <p:sp>
          <p:nvSpPr>
            <p:cNvPr id="13" name="Oval 12"/>
            <p:cNvSpPr/>
            <p:nvPr/>
          </p:nvSpPr>
          <p:spPr>
            <a:xfrm>
              <a:off x="743646" y="3042614"/>
              <a:ext cx="2951707" cy="30549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9154" y="4771278"/>
              <a:ext cx="1750431" cy="184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Treating </a:t>
              </a:r>
              <a:br>
                <a:rPr lang="en-US" sz="2200" dirty="0" smtClean="0"/>
              </a:br>
              <a:r>
                <a:rPr lang="en-US" sz="2200" dirty="0" smtClean="0"/>
                <a:t>Adults</a:t>
              </a:r>
              <a:endParaRPr lang="en-US" sz="2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5873" y="3800669"/>
              <a:ext cx="246018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FFFF"/>
                  </a:solidFill>
                </a:rPr>
                <a:t>Its score in </a:t>
              </a:r>
              <a:br>
                <a:rPr lang="en-US" sz="2200" dirty="0" smtClean="0">
                  <a:solidFill>
                    <a:srgbClr val="FFFFFF"/>
                  </a:solidFill>
                </a:rPr>
              </a:br>
              <a:r>
                <a:rPr lang="en-US" sz="2200" dirty="0" smtClean="0">
                  <a:solidFill>
                    <a:srgbClr val="FFFFFF"/>
                  </a:solidFill>
                </a:rPr>
                <a:t>Group A countries</a:t>
              </a:r>
              <a:endParaRPr lang="en-US" sz="2200" dirty="0">
                <a:solidFill>
                  <a:srgbClr val="FFFFFF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165966" y="4771278"/>
              <a:ext cx="1750431" cy="184215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Treating </a:t>
              </a:r>
              <a:br>
                <a:rPr lang="en-US" sz="2200" dirty="0" smtClean="0"/>
              </a:br>
              <a:r>
                <a:rPr lang="en-US" sz="2200" dirty="0" smtClean="0"/>
                <a:t>Children</a:t>
              </a:r>
              <a:endParaRPr lang="en-US" sz="2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23443" y="3158972"/>
            <a:ext cx="3367243" cy="3541275"/>
            <a:chOff x="5296676" y="3072153"/>
            <a:chExt cx="3367243" cy="3541275"/>
          </a:xfrm>
        </p:grpSpPr>
        <p:sp>
          <p:nvSpPr>
            <p:cNvPr id="21" name="Oval 20"/>
            <p:cNvSpPr/>
            <p:nvPr/>
          </p:nvSpPr>
          <p:spPr>
            <a:xfrm>
              <a:off x="5491168" y="3072153"/>
              <a:ext cx="2951707" cy="3054992"/>
            </a:xfrm>
            <a:prstGeom prst="ellipse">
              <a:avLst/>
            </a:prstGeom>
            <a:solidFill>
              <a:srgbClr val="00597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6676" y="4771278"/>
              <a:ext cx="1750431" cy="1842150"/>
            </a:xfrm>
            <a:prstGeom prst="ellipse">
              <a:avLst/>
            </a:prstGeom>
            <a:solidFill>
              <a:schemeClr val="accent6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Treating </a:t>
              </a:r>
              <a:br>
                <a:rPr lang="en-US" sz="2200" dirty="0" smtClean="0"/>
              </a:br>
              <a:r>
                <a:rPr lang="en-US" sz="2200" dirty="0" smtClean="0"/>
                <a:t>Adults</a:t>
              </a:r>
              <a:endParaRPr lang="en-US" sz="2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3395" y="3800669"/>
              <a:ext cx="246018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FFFF"/>
                  </a:solidFill>
                </a:rPr>
                <a:t>Its score in </a:t>
              </a:r>
              <a:br>
                <a:rPr lang="en-US" sz="2200" dirty="0" smtClean="0">
                  <a:solidFill>
                    <a:srgbClr val="FFFFFF"/>
                  </a:solidFill>
                </a:rPr>
              </a:br>
              <a:r>
                <a:rPr lang="en-US" sz="2200" dirty="0" smtClean="0">
                  <a:solidFill>
                    <a:srgbClr val="FFFFFF"/>
                  </a:solidFill>
                </a:rPr>
                <a:t>Group B countries</a:t>
              </a:r>
              <a:endParaRPr lang="en-US" sz="2200" dirty="0">
                <a:solidFill>
                  <a:srgbClr val="FFFF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913488" y="4771278"/>
              <a:ext cx="1750431" cy="1842150"/>
            </a:xfrm>
            <a:prstGeom prst="ellipse">
              <a:avLst/>
            </a:prstGeom>
            <a:solidFill>
              <a:srgbClr val="008AB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Treating </a:t>
              </a:r>
              <a:br>
                <a:rPr lang="en-US" sz="2200" dirty="0" smtClean="0"/>
              </a:br>
              <a:r>
                <a:rPr lang="en-US" sz="2200" dirty="0" smtClean="0"/>
                <a:t>Children</a:t>
              </a:r>
              <a:endParaRPr lang="en-US" sz="2200" dirty="0"/>
            </a:p>
          </p:txBody>
        </p:sp>
      </p:grpSp>
      <p:sp>
        <p:nvSpPr>
          <p:cNvPr id="25" name="Plus 24"/>
          <p:cNvSpPr/>
          <p:nvPr/>
        </p:nvSpPr>
        <p:spPr>
          <a:xfrm>
            <a:off x="4152984" y="4348931"/>
            <a:ext cx="926698" cy="1018331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745891" y="1964239"/>
            <a:ext cx="5695486" cy="1532202"/>
            <a:chOff x="1837417" y="5205243"/>
            <a:chExt cx="5695486" cy="1532202"/>
          </a:xfrm>
        </p:grpSpPr>
        <p:sp>
          <p:nvSpPr>
            <p:cNvPr id="2" name="Oval 1"/>
            <p:cNvSpPr/>
            <p:nvPr/>
          </p:nvSpPr>
          <p:spPr>
            <a:xfrm>
              <a:off x="3923138" y="5205243"/>
              <a:ext cx="1491831" cy="1532202"/>
            </a:xfrm>
            <a:prstGeom prst="ellipse">
              <a:avLst/>
            </a:prstGeom>
            <a:solidFill>
              <a:srgbClr val="D3B31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Access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011503" y="5205243"/>
              <a:ext cx="1521400" cy="1502663"/>
            </a:xfrm>
            <a:prstGeom prst="ellipse">
              <a:avLst/>
            </a:prstGeom>
            <a:solidFill>
              <a:srgbClr val="D3B31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Efficacy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837417" y="5205243"/>
              <a:ext cx="1491831" cy="1532202"/>
            </a:xfrm>
            <a:prstGeom prst="ellipse">
              <a:avLst/>
            </a:prstGeom>
            <a:solidFill>
              <a:srgbClr val="D3B31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Need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Multiply 2"/>
            <p:cNvSpPr/>
            <p:nvPr/>
          </p:nvSpPr>
          <p:spPr>
            <a:xfrm>
              <a:off x="3432218" y="5700027"/>
              <a:ext cx="417369" cy="556883"/>
            </a:xfrm>
            <a:prstGeom prst="mathMultiply">
              <a:avLst/>
            </a:prstGeom>
            <a:solidFill>
              <a:schemeClr val="tx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5514049" y="5700027"/>
              <a:ext cx="417369" cy="556883"/>
            </a:xfrm>
            <a:prstGeom prst="mathMultiply">
              <a:avLst/>
            </a:prstGeom>
            <a:solidFill>
              <a:schemeClr val="tx2">
                <a:lumMod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1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2200" b="1" dirty="0"/>
              <a:t>Column </a:t>
            </a:r>
            <a:r>
              <a:rPr lang="en-US" altLang="zh-CN" sz="2200" b="1" dirty="0" smtClean="0"/>
              <a:t>F: </a:t>
            </a:r>
            <a:r>
              <a:rPr lang="en-US" altLang="zh-CN" sz="2200" dirty="0" smtClean="0"/>
              <a:t>Total</a:t>
            </a:r>
            <a:r>
              <a:rPr lang="en-US" altLang="zh-CN" sz="2200" b="1" dirty="0" smtClean="0"/>
              <a:t> </a:t>
            </a:r>
            <a:r>
              <a:rPr lang="en-US" altLang="zh-CN" sz="2200" dirty="0" smtClean="0"/>
              <a:t>DALYs lost to malaria in all age groups within each country</a:t>
            </a:r>
          </a:p>
          <a:p>
            <a:pPr lvl="0"/>
            <a:r>
              <a:rPr lang="en-US" altLang="zh-CN" sz="2200" b="1" dirty="0" smtClean="0"/>
              <a:t>Column G &amp; H: </a:t>
            </a:r>
            <a:r>
              <a:rPr lang="en-US" altLang="zh-CN" sz="2200" dirty="0"/>
              <a:t>Total</a:t>
            </a:r>
            <a:r>
              <a:rPr lang="en-US" altLang="zh-CN" sz="2200" b="1" dirty="0"/>
              <a:t> </a:t>
            </a:r>
            <a:r>
              <a:rPr lang="en-US" altLang="zh-CN" sz="2200" dirty="0"/>
              <a:t>DALYs lost </a:t>
            </a:r>
            <a:r>
              <a:rPr lang="en-US" altLang="zh-CN" sz="2200" dirty="0" smtClean="0"/>
              <a:t>break down to DALYs lost of adults (G) and of children (H)</a:t>
            </a:r>
            <a:endParaRPr lang="en-US" altLang="zh-CN" sz="2200" b="1" dirty="0"/>
          </a:p>
          <a:p>
            <a:endParaRPr kumimoji="1" lang="zh-CN" altLang="en-US" dirty="0"/>
          </a:p>
        </p:txBody>
      </p:sp>
      <p:sp>
        <p:nvSpPr>
          <p:cNvPr id="4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Needs</a:t>
            </a:r>
            <a:endParaRPr lang="en" sz="3600" i="1" dirty="0"/>
          </a:p>
        </p:txBody>
      </p:sp>
      <p:pic>
        <p:nvPicPr>
          <p:cNvPr id="5" name="Picture 4" descr="Screen Shot 2014-05-23 at 8.12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40" y="3628538"/>
            <a:ext cx="6388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5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2400" dirty="0" smtClean="0">
                <a:solidFill>
                  <a:schemeClr val="tx1"/>
                </a:solidFill>
              </a:rPr>
              <a:t>Column L-N: % treatment coverage of adults</a:t>
            </a:r>
          </a:p>
          <a:p>
            <a:pPr lvl="1"/>
            <a:r>
              <a:rPr kumimoji="1" lang="en-US" altLang="zh-CN" sz="2000" dirty="0" smtClean="0">
                <a:solidFill>
                  <a:schemeClr val="tx1"/>
                </a:solidFill>
              </a:rPr>
              <a:t>% treatment coverage of adults (N) = </a:t>
            </a:r>
            <a:br>
              <a:rPr kumimoji="1" lang="en-US" altLang="zh-CN" sz="2000" dirty="0" smtClean="0">
                <a:solidFill>
                  <a:schemeClr val="tx1"/>
                </a:solidFill>
              </a:rPr>
            </a:br>
            <a:r>
              <a:rPr kumimoji="1" lang="en-US" altLang="zh-CN" sz="2000" dirty="0" smtClean="0">
                <a:solidFill>
                  <a:schemeClr val="tx1"/>
                </a:solidFill>
              </a:rPr>
              <a:t># receiving treatment (L) / # needing treatment (M)</a:t>
            </a:r>
          </a:p>
        </p:txBody>
      </p:sp>
      <p:sp>
        <p:nvSpPr>
          <p:cNvPr id="5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Access</a:t>
            </a:r>
            <a:endParaRPr lang="en" sz="36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411793" y="3534308"/>
            <a:ext cx="3656450" cy="2826154"/>
            <a:chOff x="1411793" y="3740293"/>
            <a:chExt cx="3656450" cy="2826154"/>
          </a:xfrm>
        </p:grpSpPr>
        <p:pic>
          <p:nvPicPr>
            <p:cNvPr id="4" name="Picture 3" descr="Screen Shot 2014-05-23 at 8.17.55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793" y="3947462"/>
              <a:ext cx="3530600" cy="2413000"/>
            </a:xfrm>
            <a:prstGeom prst="rect">
              <a:avLst/>
            </a:prstGeom>
          </p:spPr>
        </p:pic>
        <p:sp>
          <p:nvSpPr>
            <p:cNvPr id="6" name="Frame 5"/>
            <p:cNvSpPr/>
            <p:nvPr/>
          </p:nvSpPr>
          <p:spPr>
            <a:xfrm>
              <a:off x="3695355" y="3740293"/>
              <a:ext cx="1372888" cy="2826154"/>
            </a:xfrm>
            <a:prstGeom prst="frame">
              <a:avLst/>
            </a:prstGeom>
            <a:solidFill>
              <a:srgbClr val="D96B7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80108" y="4450906"/>
            <a:ext cx="3077556" cy="995448"/>
            <a:chOff x="5480108" y="4176300"/>
            <a:chExt cx="3077556" cy="995448"/>
          </a:xfrm>
        </p:grpSpPr>
        <p:sp>
          <p:nvSpPr>
            <p:cNvPr id="7" name="Rectangular Callout 6"/>
            <p:cNvSpPr/>
            <p:nvPr/>
          </p:nvSpPr>
          <p:spPr>
            <a:xfrm>
              <a:off x="5480108" y="4176300"/>
              <a:ext cx="3077556" cy="995448"/>
            </a:xfrm>
            <a:prstGeom prst="wedgeRectCallout">
              <a:avLst>
                <a:gd name="adj1" fmla="val -61649"/>
                <a:gd name="adj2" fmla="val 20565"/>
              </a:avLst>
            </a:prstGeom>
            <a:solidFill>
              <a:srgbClr val="D96B7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71633" y="4323890"/>
              <a:ext cx="28945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% treatment coverage N = L / M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87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chemeClr val="tx1"/>
                </a:solidFill>
              </a:rPr>
              <a:t>Column O-Q: % treatment coverage of children</a:t>
            </a:r>
          </a:p>
          <a:p>
            <a:pPr lvl="1"/>
            <a:r>
              <a:rPr kumimoji="1" lang="en-US" altLang="zh-CN" sz="2000" dirty="0">
                <a:solidFill>
                  <a:schemeClr val="tx1"/>
                </a:solidFill>
              </a:rPr>
              <a:t>% treatment coverage of children (Q) =</a:t>
            </a:r>
            <a:br>
              <a:rPr kumimoji="1" lang="en-US" altLang="zh-CN" sz="2000" dirty="0">
                <a:solidFill>
                  <a:schemeClr val="tx1"/>
                </a:solidFill>
              </a:rPr>
            </a:br>
            <a:r>
              <a:rPr kumimoji="1" lang="en-US" altLang="zh-CN" sz="2000" dirty="0">
                <a:solidFill>
                  <a:schemeClr val="tx1"/>
                </a:solidFill>
              </a:rPr>
              <a:t># receiving treatment (O) / # needing treatment (P)</a:t>
            </a:r>
          </a:p>
          <a:p>
            <a:endParaRPr lang="en-US" dirty="0"/>
          </a:p>
        </p:txBody>
      </p:sp>
      <p:sp>
        <p:nvSpPr>
          <p:cNvPr id="4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Access</a:t>
            </a:r>
            <a:endParaRPr lang="en" sz="36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33429" y="3157970"/>
            <a:ext cx="3663202" cy="3409661"/>
            <a:chOff x="935970" y="3157970"/>
            <a:chExt cx="3663202" cy="3409661"/>
          </a:xfrm>
          <a:solidFill>
            <a:schemeClr val="accent6"/>
          </a:solidFill>
        </p:grpSpPr>
        <p:pic>
          <p:nvPicPr>
            <p:cNvPr id="5" name="Picture 4" descr="Screen Shot 2014-05-23 at 8.23.42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70" y="3355670"/>
              <a:ext cx="3505200" cy="3086100"/>
            </a:xfrm>
            <a:prstGeom prst="rect">
              <a:avLst/>
            </a:prstGeom>
            <a:grpFill/>
          </p:spPr>
        </p:pic>
        <p:sp>
          <p:nvSpPr>
            <p:cNvPr id="6" name="Frame 5"/>
            <p:cNvSpPr/>
            <p:nvPr/>
          </p:nvSpPr>
          <p:spPr>
            <a:xfrm>
              <a:off x="3191962" y="3157970"/>
              <a:ext cx="1407210" cy="3409661"/>
            </a:xfrm>
            <a:prstGeom prst="fram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80108" y="4100772"/>
            <a:ext cx="3077556" cy="995448"/>
            <a:chOff x="5480108" y="4176300"/>
            <a:chExt cx="3077556" cy="995448"/>
          </a:xfrm>
          <a:solidFill>
            <a:srgbClr val="00384A"/>
          </a:solidFill>
        </p:grpSpPr>
        <p:sp>
          <p:nvSpPr>
            <p:cNvPr id="8" name="Rectangular Callout 7"/>
            <p:cNvSpPr/>
            <p:nvPr/>
          </p:nvSpPr>
          <p:spPr>
            <a:xfrm>
              <a:off x="5480108" y="4176300"/>
              <a:ext cx="3077556" cy="995448"/>
            </a:xfrm>
            <a:prstGeom prst="wedgeRectCallout">
              <a:avLst>
                <a:gd name="adj1" fmla="val -61649"/>
                <a:gd name="adj2" fmla="val 20565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71633" y="4323890"/>
              <a:ext cx="2894505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% treatment coverage of children </a:t>
              </a:r>
              <a:r>
                <a:rPr lang="en-US" sz="2000" b="1" dirty="0">
                  <a:solidFill>
                    <a:schemeClr val="bg1"/>
                  </a:solidFill>
                </a:rPr>
                <a:t>Q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= O / P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48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chemeClr val="tx1"/>
                </a:solidFill>
              </a:rPr>
              <a:t>Column AJ-AK and row 5-13: treatment coverage breakdown to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first /second /</a:t>
            </a:r>
            <a:r>
              <a:rPr kumimoji="1" lang="en-US" altLang="zh-CN" sz="2400" dirty="0">
                <a:solidFill>
                  <a:schemeClr val="tx1"/>
                </a:solidFill>
              </a:rPr>
              <a:t>third-line treatment for adult and children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Access</a:t>
            </a:r>
            <a:endParaRPr lang="en" sz="3600" i="1" dirty="0"/>
          </a:p>
        </p:txBody>
      </p:sp>
      <p:pic>
        <p:nvPicPr>
          <p:cNvPr id="5" name="Picture 4" descr="Screen Shot 2014-05-23 at 8.27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76" y="3022918"/>
            <a:ext cx="4508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722" y="1706815"/>
            <a:ext cx="8771467" cy="5151185"/>
          </a:xfrm>
        </p:spPr>
        <p:txBody>
          <a:bodyPr/>
          <a:lstStyle/>
          <a:p>
            <a:r>
              <a:rPr kumimoji="1" lang="en-US" altLang="zh-CN" sz="2200" b="1" dirty="0" smtClean="0"/>
              <a:t>Column AM-AO: Treatment regimen in Group A countries</a:t>
            </a:r>
          </a:p>
          <a:p>
            <a:pPr lvl="1"/>
            <a:r>
              <a:rPr kumimoji="1" lang="en-US" altLang="zh-CN" sz="2200" b="1" i="1" dirty="0" smtClean="0"/>
              <a:t>AM: </a:t>
            </a:r>
            <a:r>
              <a:rPr kumimoji="1" lang="en-US" altLang="zh-CN" sz="2200" dirty="0" smtClean="0"/>
              <a:t>List of treatment first/second-line regimens for adults and for children </a:t>
            </a:r>
          </a:p>
          <a:p>
            <a:pPr lvl="1"/>
            <a:r>
              <a:rPr kumimoji="1" lang="en-US" altLang="zh-CN" sz="2200" b="1" i="1" dirty="0" smtClean="0"/>
              <a:t>AN: </a:t>
            </a:r>
            <a:r>
              <a:rPr kumimoji="1" lang="en-US" altLang="zh-CN" sz="2200" dirty="0" smtClean="0"/>
              <a:t>List of proportion of each regimens within its category</a:t>
            </a:r>
          </a:p>
          <a:p>
            <a:pPr lvl="1"/>
            <a:r>
              <a:rPr kumimoji="1" lang="en-US" altLang="zh-CN" sz="2200" b="1" i="1" dirty="0" smtClean="0"/>
              <a:t>AO: </a:t>
            </a:r>
            <a:r>
              <a:rPr kumimoji="1" lang="en-US" altLang="zh-CN" sz="22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List of efficacy of </a:t>
            </a:r>
            <a:r>
              <a:rPr kumimoji="1" lang="en-US" altLang="zh-CN" sz="22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each regimen</a:t>
            </a:r>
            <a:r>
              <a:rPr kumimoji="1" lang="en-US" altLang="zh-CN" sz="2200" dirty="0"/>
              <a:t> (Average of data from Cameroon and Uganda (group A countries) for adult, first-line regimens in Group A quadrant</a:t>
            </a:r>
            <a:r>
              <a:rPr kumimoji="1" lang="en-US" altLang="zh-CN" sz="2200" dirty="0" smtClean="0"/>
              <a:t>.)</a:t>
            </a:r>
          </a:p>
          <a:p>
            <a:pPr lvl="1"/>
            <a:endParaRPr kumimoji="1" lang="en-US" altLang="zh-CN" sz="1200" dirty="0"/>
          </a:p>
        </p:txBody>
      </p:sp>
      <p:sp>
        <p:nvSpPr>
          <p:cNvPr id="4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600" dirty="0"/>
              <a:t>Tab </a:t>
            </a:r>
            <a:r>
              <a:rPr lang="en" sz="3600" dirty="0" smtClean="0"/>
              <a:t>(</a:t>
            </a:r>
            <a:r>
              <a:rPr lang="en-US" sz="3600" dirty="0" smtClean="0"/>
              <a:t>5</a:t>
            </a:r>
            <a:r>
              <a:rPr lang="en" sz="3600" dirty="0" smtClean="0"/>
              <a:t>)</a:t>
            </a:r>
            <a:r>
              <a:rPr lang="en-US" sz="3600" dirty="0"/>
              <a:t> </a:t>
            </a:r>
            <a:r>
              <a:rPr lang="en-US" sz="3600" i="1" dirty="0" smtClean="0"/>
              <a:t>HIV</a:t>
            </a:r>
            <a:r>
              <a:rPr lang="en" sz="3600" i="1" dirty="0" smtClean="0"/>
              <a:t> </a:t>
            </a:r>
            <a:r>
              <a:rPr lang="en" sz="2400" i="1" dirty="0"/>
              <a:t>by </a:t>
            </a:r>
            <a:r>
              <a:rPr lang="en" sz="2400" i="1" dirty="0" smtClean="0"/>
              <a:t>Country</a:t>
            </a:r>
            <a:r>
              <a:rPr lang="en-US" sz="2400" i="1" dirty="0" smtClean="0"/>
              <a:t>: </a:t>
            </a:r>
            <a:br>
              <a:rPr lang="en-US" sz="2400" i="1" dirty="0" smtClean="0"/>
            </a:br>
            <a:r>
              <a:rPr lang="en-US" sz="3600" i="1" dirty="0" smtClean="0"/>
              <a:t>Efficacy</a:t>
            </a:r>
            <a:endParaRPr lang="en" sz="3600" i="1" dirty="0"/>
          </a:p>
        </p:txBody>
      </p:sp>
      <p:pic>
        <p:nvPicPr>
          <p:cNvPr id="2" name="Picture 1" descr="Screen Shot 2014-05-23 at 8.29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7" y="4605250"/>
            <a:ext cx="3402339" cy="2172655"/>
          </a:xfrm>
          <a:prstGeom prst="rect">
            <a:avLst/>
          </a:prstGeom>
        </p:spPr>
      </p:pic>
      <p:pic>
        <p:nvPicPr>
          <p:cNvPr id="5" name="Picture 4" descr="Screen Shot 2014-05-23 at 8.30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66" y="4369700"/>
            <a:ext cx="5475631" cy="22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72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931</Words>
  <Application>Microsoft Office PowerPoint</Application>
  <PresentationFormat>On-screen Show (4:3)</PresentationFormat>
  <Paragraphs>146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Custom Theme</vt:lpstr>
      <vt:lpstr>Custom Theme</vt:lpstr>
      <vt:lpstr>HIV Drugs</vt:lpstr>
      <vt:lpstr>General Information</vt:lpstr>
      <vt:lpstr>Tab (5) HIV by Country:  General Information</vt:lpstr>
      <vt:lpstr>Tab (5) HIV by Country:  The Total Impact Score of A Drug</vt:lpstr>
      <vt:lpstr>Tab (5) HIV by Country:  Needs</vt:lpstr>
      <vt:lpstr>Tab (5) HIV by Country:  Access</vt:lpstr>
      <vt:lpstr>Tab (5) HIV by Country:  Access</vt:lpstr>
      <vt:lpstr>Tab (5) HIV by Country:  Access</vt:lpstr>
      <vt:lpstr>Tab (5) HIV by Country:  Efficacy</vt:lpstr>
      <vt:lpstr>Tab (5) HIV by Country:  Efficacy</vt:lpstr>
      <vt:lpstr>Tab (5) HIV by Country:  Example: The Impact Score of d4T</vt:lpstr>
      <vt:lpstr>Tab (5) HIV by Country:  Calculating Impact Scores: d4T</vt:lpstr>
      <vt:lpstr>Example: d4t in Argentina</vt:lpstr>
      <vt:lpstr>Tab (5) HIV by Country:  Calculating Impact Scores Ex.-1</vt:lpstr>
      <vt:lpstr>Tab (5) HIV by Country:  Calculating Impact Scores Ex.-2</vt:lpstr>
      <vt:lpstr>Tab (5) HIV by Country:  Calculating Impact Scores Ex.-3</vt:lpstr>
      <vt:lpstr>Tab (5) HIV by Country:  Calculating Impact Scores Ex.-4</vt:lpstr>
      <vt:lpstr>Tab (5) HIV by Country:  Total Impact Score of Drugs</vt:lpstr>
      <vt:lpstr>Tab (5) HIV by Country:  Total Impact Score of Companies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 Drugs</dc:title>
  <dc:creator>Hassoun, Nicole</dc:creator>
  <cp:lastModifiedBy>Hassoun, Nicole</cp:lastModifiedBy>
  <cp:revision>72</cp:revision>
  <dcterms:modified xsi:type="dcterms:W3CDTF">2014-05-23T02:10:30Z</dcterms:modified>
</cp:coreProperties>
</file>