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notesMasterIdLst>
    <p:notesMasterId r:id="rId16"/>
  </p:notesMasterIdLst>
  <p:sldIdLst>
    <p:sldId id="257" r:id="rId2"/>
    <p:sldId id="258" r:id="rId3"/>
    <p:sldId id="280" r:id="rId4"/>
    <p:sldId id="284" r:id="rId5"/>
    <p:sldId id="285" r:id="rId6"/>
    <p:sldId id="292" r:id="rId7"/>
    <p:sldId id="286" r:id="rId8"/>
    <p:sldId id="293" r:id="rId9"/>
    <p:sldId id="288" r:id="rId10"/>
    <p:sldId id="295" r:id="rId11"/>
    <p:sldId id="294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121" d="100"/>
          <a:sy n="121" d="100"/>
        </p:scale>
        <p:origin x="-70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B703-60FE-41C9-A841-8426DC8AB243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DB513-97D0-46C5-906A-0C8C350B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DB513-97D0-46C5-906A-0C8C350BA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DB513-97D0-46C5-906A-0C8C350BA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E266BA-4E53-43F4-BE5E-142B47325CB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E43933-3894-4D6F-868B-7DD4DAE026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a/binghamton.edu/spreadsheet/ccc?key=0Ag8gS12PpxX2dF82NS1CLVhwd1RDSjhiMnFpdGtUZVE&amp;usp=drive_we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7848600" cy="1146175"/>
          </a:xfrm>
        </p:spPr>
        <p:txBody>
          <a:bodyPr>
            <a:normAutofit/>
          </a:bodyPr>
          <a:lstStyle/>
          <a:p>
            <a:pPr algn="l"/>
            <a:r>
              <a:rPr lang="en-US" sz="6400" b="1" dirty="0" smtClean="0">
                <a:latin typeface="Calisto MT"/>
                <a:cs typeface="Calisto MT"/>
              </a:rPr>
              <a:t>Malaria Drugs</a:t>
            </a:r>
            <a:endParaRPr lang="en-US" sz="6400" b="1" dirty="0">
              <a:latin typeface="Calisto MT"/>
              <a:cs typeface="Calisto M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382000" cy="762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alisto MT"/>
                <a:cs typeface="Calisto MT"/>
              </a:rPr>
              <a:t>Spreadsheet Documentation</a:t>
            </a:r>
            <a:endParaRPr lang="en-US" sz="3600" dirty="0">
              <a:latin typeface="Calisto MT"/>
              <a:cs typeface="Calisto M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24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pc="0" dirty="0" smtClean="0">
                <a:solidFill>
                  <a:srgbClr val="47534C"/>
                </a:solidFill>
                <a:latin typeface="Calisto MT"/>
                <a:cs typeface="Calisto MT"/>
              </a:rPr>
              <a:t>Example: Brazil</a:t>
            </a:r>
            <a:endParaRPr lang="en-US" sz="4800" b="1" spc="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620299"/>
          </a:xfrm>
        </p:spPr>
        <p:txBody>
          <a:bodyPr/>
          <a:lstStyle/>
          <a:p>
            <a:pPr lvl="1"/>
            <a:r>
              <a:rPr kumimoji="1" lang="en-US" altLang="zh-CN" sz="2300" dirty="0" smtClean="0">
                <a:latin typeface="Calisto MT"/>
                <a:cs typeface="Calisto MT"/>
              </a:rPr>
              <a:t>Brazil </a:t>
            </a:r>
            <a:r>
              <a:rPr kumimoji="1" lang="en-US" altLang="zh-CN" sz="2300" dirty="0">
                <a:latin typeface="Calisto MT"/>
                <a:cs typeface="Calisto MT"/>
              </a:rPr>
              <a:t>(row 33) is using both AL and AS + MQ to treat its p. </a:t>
            </a:r>
            <a:r>
              <a:rPr kumimoji="1" lang="en-US" altLang="zh-CN" sz="2300" dirty="0" err="1"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latin typeface="Calisto MT"/>
                <a:cs typeface="Calisto MT"/>
              </a:rPr>
              <a:t>. Malaria</a:t>
            </a:r>
          </a:p>
          <a:p>
            <a:pPr lvl="2"/>
            <a:r>
              <a:rPr kumimoji="1" lang="en-US" altLang="zh-CN" sz="2300" dirty="0">
                <a:latin typeface="Calisto MT"/>
                <a:cs typeface="Calisto MT"/>
              </a:rPr>
              <a:t>DALYs lost to Malaria in Brazil in 2010: 15,091.60</a:t>
            </a:r>
          </a:p>
          <a:p>
            <a:pPr lvl="2"/>
            <a:r>
              <a:rPr kumimoji="1" lang="en-US" altLang="zh-CN" sz="2300" dirty="0">
                <a:latin typeface="Calisto MT"/>
                <a:cs typeface="Calisto MT"/>
              </a:rPr>
              <a:t>% of p. </a:t>
            </a:r>
            <a:r>
              <a:rPr kumimoji="1" lang="en-US" altLang="zh-CN" sz="2300" dirty="0" err="1"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latin typeface="Calisto MT"/>
                <a:cs typeface="Calisto MT"/>
              </a:rPr>
              <a:t>: 15%</a:t>
            </a:r>
          </a:p>
          <a:p>
            <a:pPr lvl="2"/>
            <a:r>
              <a:rPr kumimoji="1" lang="en-US" altLang="zh-CN" sz="2300" dirty="0">
                <a:latin typeface="Calisto MT"/>
                <a:cs typeface="Calisto MT"/>
              </a:rPr>
              <a:t>Estimated p. </a:t>
            </a:r>
            <a:r>
              <a:rPr kumimoji="1" lang="en-US" altLang="zh-CN" sz="2300" dirty="0" err="1"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latin typeface="Calisto MT"/>
                <a:cs typeface="Calisto MT"/>
              </a:rPr>
              <a:t>. DALYs = 15091.60 * 15% = 2,263.74</a:t>
            </a:r>
          </a:p>
          <a:p>
            <a:pPr lvl="2"/>
            <a:r>
              <a:rPr kumimoji="1" lang="en-US" altLang="zh-CN" sz="2300" dirty="0">
                <a:latin typeface="Calisto MT"/>
                <a:cs typeface="Calisto MT"/>
              </a:rPr>
              <a:t>Estimated p. </a:t>
            </a:r>
            <a:r>
              <a:rPr kumimoji="1" lang="en-US" altLang="zh-CN" sz="2300" dirty="0" err="1"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latin typeface="Calisto MT"/>
                <a:cs typeface="Calisto MT"/>
              </a:rPr>
              <a:t>. DALYs of AL and AS+MQ = 2263.74/2 = 1,131.87</a:t>
            </a:r>
          </a:p>
          <a:p>
            <a:pPr lvl="1"/>
            <a:r>
              <a:rPr kumimoji="1" lang="en-US" altLang="zh-CN" sz="2300" dirty="0">
                <a:latin typeface="Calisto MT"/>
                <a:cs typeface="Calisto MT"/>
              </a:rPr>
              <a:t>AL and AS+MQ each has 1,131.87 DALYs Estimated needs</a:t>
            </a:r>
          </a:p>
          <a:p>
            <a:endParaRPr lang="en-US" dirty="0"/>
          </a:p>
        </p:txBody>
      </p:sp>
      <p:pic>
        <p:nvPicPr>
          <p:cNvPr id="6" name="Picture 5" descr="Screen Shot 2014-05-23 at 7.5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724400"/>
            <a:ext cx="9029700" cy="19431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572000" y="6324600"/>
            <a:ext cx="1143000" cy="381000"/>
          </a:xfrm>
          <a:prstGeom prst="frame">
            <a:avLst/>
          </a:prstGeom>
          <a:solidFill>
            <a:srgbClr val="A53926"/>
          </a:solidFill>
          <a:ln>
            <a:solidFill>
              <a:srgbClr val="A539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978588" y="6324600"/>
            <a:ext cx="1143000" cy="381000"/>
          </a:xfrm>
          <a:prstGeom prst="frame">
            <a:avLst/>
          </a:prstGeom>
          <a:solidFill>
            <a:srgbClr val="A53926"/>
          </a:solidFill>
          <a:ln>
            <a:solidFill>
              <a:srgbClr val="A539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48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47534C"/>
                </a:solidFill>
                <a:latin typeface="Calisto MT"/>
                <a:cs typeface="Calisto MT"/>
              </a:rPr>
              <a:t>Calculating Needs</a:t>
            </a:r>
            <a:endParaRPr kumimoji="1" lang="zh-CN" altLang="en-US" sz="4800" b="1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6202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latin typeface="Calisto MT"/>
                <a:cs typeface="Calisto MT"/>
              </a:rPr>
              <a:t>A </a:t>
            </a:r>
            <a:r>
              <a:rPr kumimoji="1" lang="en-US" altLang="zh-CN" sz="2400" dirty="0">
                <a:latin typeface="Calisto MT"/>
                <a:cs typeface="Calisto MT"/>
              </a:rPr>
              <a:t>company’s total score of needs = The sum of estimated needs of its malaria drug(s) in each country.</a:t>
            </a:r>
          </a:p>
          <a:p>
            <a:endParaRPr lang="en-US" dirty="0"/>
          </a:p>
        </p:txBody>
      </p:sp>
      <p:pic>
        <p:nvPicPr>
          <p:cNvPr id="5" name="Picture 4" descr="Screen Shot 2014-05-23 at 8.0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7493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b="1" spc="0" dirty="0" smtClean="0">
                <a:solidFill>
                  <a:srgbClr val="47534C"/>
                </a:solidFill>
                <a:latin typeface="Calisto MT"/>
                <a:cs typeface="Calisto MT"/>
              </a:rPr>
              <a:t>Calculating Access</a:t>
            </a:r>
            <a:endParaRPr kumimoji="1" lang="zh-CN" altLang="en-US" sz="4800" b="1" spc="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22860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 smtClean="0">
                <a:latin typeface="Calisto MT"/>
                <a:cs typeface="Calisto MT"/>
              </a:rPr>
              <a:t>Column W to AA: </a:t>
            </a:r>
            <a:r>
              <a:rPr kumimoji="1" lang="en-US" altLang="zh-CN" dirty="0">
                <a:latin typeface="Calisto MT"/>
                <a:cs typeface="Calisto MT"/>
              </a:rPr>
              <a:t>T</a:t>
            </a:r>
            <a:r>
              <a:rPr kumimoji="1" lang="en-US" altLang="zh-CN" dirty="0" smtClean="0">
                <a:latin typeface="Calisto MT"/>
                <a:cs typeface="Calisto MT"/>
              </a:rPr>
              <a:t>reatment coverage break down by countries (WHO 2010 data)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 smtClean="0">
                <a:latin typeface="Calisto MT"/>
                <a:cs typeface="Calisto MT"/>
              </a:rPr>
              <a:t>If a country’s data of treatment coverage is unavailable, we use the average treatment coverage of the drug in all data available countries as our estimation.</a:t>
            </a:r>
            <a:endParaRPr kumimoji="1" lang="zh-CN" altLang="en-US" dirty="0">
              <a:latin typeface="Calisto MT"/>
              <a:cs typeface="Calisto MT"/>
            </a:endParaRPr>
          </a:p>
        </p:txBody>
      </p:sp>
      <p:pic>
        <p:nvPicPr>
          <p:cNvPr id="4" name="图片 3" descr="Screen Shot 2014-04-20 at 下午2.1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737929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48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b="1" spc="0" dirty="0" smtClean="0">
                <a:solidFill>
                  <a:srgbClr val="47534C"/>
                </a:solidFill>
                <a:latin typeface="Calisto MT"/>
                <a:cs typeface="Calisto MT"/>
              </a:rPr>
              <a:t>Calculating Efficacy</a:t>
            </a:r>
            <a:endParaRPr kumimoji="1" lang="zh-CN" altLang="en-US" sz="4800" b="1" spc="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763000" cy="27008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latin typeface="Calisto MT"/>
                <a:cs typeface="Calisto MT"/>
              </a:rPr>
              <a:t>Column </a:t>
            </a:r>
            <a:r>
              <a:rPr kumimoji="1" lang="en-US" altLang="zh-CN" dirty="0" smtClean="0">
                <a:latin typeface="Calisto MT"/>
                <a:cs typeface="Calisto MT"/>
              </a:rPr>
              <a:t>R to V: Efficacy break </a:t>
            </a:r>
            <a:r>
              <a:rPr kumimoji="1" lang="en-US" altLang="zh-CN" dirty="0">
                <a:latin typeface="Calisto MT"/>
                <a:cs typeface="Calisto MT"/>
              </a:rPr>
              <a:t>down by countries </a:t>
            </a:r>
            <a:r>
              <a:rPr kumimoji="1" lang="en-US" altLang="zh-CN" dirty="0" smtClean="0">
                <a:latin typeface="Calisto MT"/>
                <a:cs typeface="Calisto MT"/>
              </a:rPr>
              <a:t>(</a:t>
            </a:r>
            <a:r>
              <a:rPr kumimoji="1" lang="en-US" altLang="zh-CN" dirty="0">
                <a:latin typeface="Calisto MT"/>
                <a:cs typeface="Calisto MT"/>
              </a:rPr>
              <a:t>WHO 2010 data)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dirty="0">
                <a:latin typeface="Calisto MT"/>
                <a:cs typeface="Calisto MT"/>
              </a:rPr>
              <a:t>If a country’s data of treatment </a:t>
            </a:r>
            <a:r>
              <a:rPr kumimoji="1" lang="en-US" altLang="zh-CN" dirty="0" smtClean="0">
                <a:latin typeface="Calisto MT"/>
                <a:cs typeface="Calisto MT"/>
              </a:rPr>
              <a:t>efficacy is </a:t>
            </a:r>
            <a:r>
              <a:rPr kumimoji="1" lang="en-US" altLang="zh-CN" dirty="0">
                <a:latin typeface="Calisto MT"/>
                <a:cs typeface="Calisto MT"/>
              </a:rPr>
              <a:t>unavailable, we use the average treatment </a:t>
            </a:r>
            <a:r>
              <a:rPr kumimoji="1" lang="en-US" altLang="zh-CN" dirty="0" smtClean="0">
                <a:latin typeface="Calisto MT"/>
                <a:cs typeface="Calisto MT"/>
              </a:rPr>
              <a:t>efficacy of </a:t>
            </a:r>
            <a:r>
              <a:rPr kumimoji="1" lang="en-US" altLang="zh-CN" dirty="0">
                <a:latin typeface="Calisto MT"/>
                <a:cs typeface="Calisto MT"/>
              </a:rPr>
              <a:t>the drug in all data available countries as our estimation.</a:t>
            </a:r>
            <a:endParaRPr kumimoji="1" lang="zh-CN" altLang="en-US" dirty="0">
              <a:latin typeface="Calisto MT"/>
              <a:cs typeface="Calisto MT"/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kumimoji="1" lang="zh-CN" altLang="en-US" dirty="0">
              <a:latin typeface="Calisto MT"/>
              <a:cs typeface="Calisto MT"/>
            </a:endParaRPr>
          </a:p>
        </p:txBody>
      </p:sp>
      <p:pic>
        <p:nvPicPr>
          <p:cNvPr id="4" name="图片 3" descr="Screen Shot 2014-04-20 at 下午2.1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5800"/>
            <a:ext cx="745763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48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b="1" spc="0" dirty="0" smtClean="0">
                <a:solidFill>
                  <a:srgbClr val="47534C"/>
                </a:solidFill>
                <a:latin typeface="Calisto MT"/>
                <a:cs typeface="Calisto MT"/>
              </a:rPr>
              <a:t>Impact Score by Companies</a:t>
            </a:r>
            <a:endParaRPr kumimoji="1" lang="zh-CN" altLang="en-US" sz="4800" b="1" spc="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239606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Column M &amp; N / Row 5-8: Companies and their drugs</a:t>
            </a:r>
            <a:endParaRPr kumimoji="1" lang="en-US" altLang="zh-CN" sz="2400" dirty="0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b="1" dirty="0" smtClean="0">
                <a:solidFill>
                  <a:srgbClr val="47534C"/>
                </a:solidFill>
                <a:latin typeface="Calisto MT"/>
                <a:cs typeface="Calisto MT"/>
              </a:rPr>
              <a:t>A company’s final impact score in Malaria </a:t>
            </a:r>
            <a:r>
              <a:rPr kumimoji="1" lang="en-US" altLang="zh-CN" sz="2400" dirty="0" smtClean="0">
                <a:solidFill>
                  <a:srgbClr val="47534C"/>
                </a:solidFill>
                <a:latin typeface="Calisto MT"/>
                <a:cs typeface="Calisto MT"/>
              </a:rPr>
              <a:t>= The sum of total DALYs need * treatment coverage * efficacy in each country</a:t>
            </a:r>
            <a:endParaRPr kumimoji="1" lang="zh-CN" altLang="en-US" sz="240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pic>
        <p:nvPicPr>
          <p:cNvPr id="4" name="图片 3" descr="Screen Shot 2014-04-20 at 下午2.1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2400"/>
            <a:ext cx="8623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  <a:t>General Information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/>
            <a:r>
              <a:rPr lang="en" sz="2400" dirty="0" smtClean="0">
                <a:solidFill>
                  <a:srgbClr val="47534C"/>
                </a:solidFill>
                <a:latin typeface="Calisto MT"/>
                <a:cs typeface="Calisto MT"/>
              </a:rPr>
              <a:t>Link to spreadsheet: </a:t>
            </a:r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/>
            </a:r>
            <a:b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</a:br>
            <a:r>
              <a:rPr lang="en" sz="2400" u="sng" dirty="0" smtClean="0">
                <a:solidFill>
                  <a:srgbClr val="47534C"/>
                </a:solidFill>
                <a:latin typeface="Calisto MT"/>
                <a:cs typeface="Calisto MT"/>
                <a:hlinkClick r:id="rId3"/>
              </a:rPr>
              <a:t>https</a:t>
            </a:r>
            <a:r>
              <a:rPr lang="en" sz="2400" u="sng" dirty="0">
                <a:solidFill>
                  <a:srgbClr val="47534C"/>
                </a:solidFill>
                <a:latin typeface="Calisto MT"/>
                <a:cs typeface="Calisto MT"/>
                <a:hlinkClick r:id="rId3"/>
              </a:rPr>
              <a:t>://</a:t>
            </a:r>
            <a:r>
              <a:rPr lang="en" sz="2400" u="sng" dirty="0" smtClean="0">
                <a:solidFill>
                  <a:srgbClr val="47534C"/>
                </a:solidFill>
                <a:latin typeface="Calisto MT"/>
                <a:cs typeface="Calisto MT"/>
                <a:hlinkClick r:id="rId3"/>
              </a:rPr>
              <a:t>docs.google.com/a/binghamton.edu/spreadsheet/ccc?key=0Ag8gS12PpxX2dF82NS1CLVhwd1RDSjhiMnFpdGtUZVE&amp;usp=drive_web#gid=20</a:t>
            </a:r>
          </a:p>
          <a:p>
            <a:pPr marL="457200" lvl="0" indent="-381000"/>
            <a:endParaRPr lang="en-US" sz="2400" dirty="0" smtClean="0">
              <a:solidFill>
                <a:srgbClr val="47534C"/>
              </a:solidFill>
              <a:latin typeface="Calisto MT"/>
              <a:cs typeface="Calisto MT"/>
            </a:endParaRPr>
          </a:p>
          <a:p>
            <a:pPr marL="457200" lvl="0" indent="-381000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Spreadsheet contains data regarding</a:t>
            </a:r>
          </a:p>
          <a:p>
            <a:pPr marL="857250" lvl="1" indent="-381000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Summary of company rankings</a:t>
            </a:r>
          </a:p>
          <a:p>
            <a:pPr marL="857250" lvl="1" indent="-381000" algn="just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WHO groupings and country categorizations</a:t>
            </a:r>
          </a:p>
          <a:p>
            <a:pPr marL="857250" lvl="1" indent="-381000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The burden of Malaria and the data of its drugs by countries</a:t>
            </a:r>
          </a:p>
          <a:p>
            <a:pPr marL="857250" lvl="1" indent="-381000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The burden of TB and the data of its drugs by countries</a:t>
            </a:r>
          </a:p>
          <a:p>
            <a:pPr marL="857250" lvl="1" indent="-381000"/>
            <a:r>
              <a:rPr lang="en-US" sz="2400" dirty="0" smtClean="0">
                <a:solidFill>
                  <a:srgbClr val="47534C"/>
                </a:solidFill>
                <a:latin typeface="Calisto MT"/>
                <a:cs typeface="Calisto MT"/>
              </a:rPr>
              <a:t>The burden of HIV and the data of its drugs by countries.</a:t>
            </a:r>
            <a:endParaRPr lang="en" sz="240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369799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600" b="1" spc="0" dirty="0" smtClean="0">
                <a:solidFill>
                  <a:srgbClr val="47534C"/>
                </a:solidFill>
                <a:latin typeface="Calisto MT"/>
                <a:cs typeface="Calisto MT"/>
              </a:rPr>
              <a:t>Tab 1  </a:t>
            </a:r>
            <a:br>
              <a:rPr kumimoji="1" lang="en-US" altLang="zh-CN" sz="4600" b="1" spc="0" dirty="0" smtClean="0">
                <a:solidFill>
                  <a:srgbClr val="47534C"/>
                </a:solidFill>
                <a:latin typeface="Calisto MT"/>
                <a:cs typeface="Calisto MT"/>
              </a:rPr>
            </a:br>
            <a:r>
              <a:rPr kumimoji="1" lang="en-US" altLang="zh-CN" sz="4600" b="1" i="1" spc="0" dirty="0" smtClean="0">
                <a:solidFill>
                  <a:srgbClr val="47534C"/>
                </a:solidFill>
                <a:latin typeface="Calisto MT"/>
                <a:cs typeface="Calisto MT"/>
              </a:rPr>
              <a:t>Summary of Company Rankings</a:t>
            </a:r>
            <a:endParaRPr kumimoji="1" lang="zh-CN" altLang="en-US" sz="4600" b="1" i="1" spc="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2133600"/>
            <a:ext cx="8839200" cy="43434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List of pharmaceutical companies, their drugs and target diseases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Ranking of the companies’ total impact scores:</a:t>
            </a:r>
          </a:p>
          <a:p>
            <a:pPr lvl="1" algn="just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Total impact scores = Need (DALYs lost) * Access (Treatment coverage) * Efficacy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Ranking of the companies break down by diseases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dirty="0" smtClean="0">
                <a:latin typeface="Calisto MT"/>
                <a:cs typeface="Calisto MT"/>
              </a:rPr>
              <a:t>Total DALYs alleviated in different diseases break down by WHO regions</a:t>
            </a:r>
            <a:endParaRPr kumimoji="1" lang="zh-CN" altLang="en-US" sz="2400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4669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b="1" spc="0" dirty="0" smtClean="0">
                <a:solidFill>
                  <a:srgbClr val="2F2B20"/>
                </a:solidFill>
                <a:latin typeface="Calisto MT"/>
                <a:cs typeface="Calisto MT"/>
              </a:rPr>
              <a:t>Tab 2  </a:t>
            </a:r>
            <a:br>
              <a:rPr kumimoji="1" lang="en-US" altLang="zh-CN" sz="4800" b="1" spc="0" dirty="0" smtClean="0">
                <a:solidFill>
                  <a:srgbClr val="2F2B20"/>
                </a:solidFill>
                <a:latin typeface="Calisto MT"/>
                <a:cs typeface="Calisto MT"/>
              </a:rPr>
            </a:br>
            <a:r>
              <a:rPr kumimoji="1" lang="en-US" altLang="zh-CN" sz="4800" b="1" i="1" spc="0" dirty="0" smtClean="0">
                <a:solidFill>
                  <a:srgbClr val="2F2B20"/>
                </a:solidFill>
                <a:latin typeface="Calisto MT"/>
                <a:cs typeface="Calisto MT"/>
              </a:rPr>
              <a:t>Country Data</a:t>
            </a:r>
            <a:endParaRPr kumimoji="1" lang="zh-CN" altLang="en-US" sz="4800" b="1" i="1" spc="0" dirty="0">
              <a:solidFill>
                <a:srgbClr val="2F2B20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763000" cy="41148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Calisto MT"/>
                <a:cs typeface="Calisto MT"/>
              </a:rPr>
              <a:t>Lists all countries and various ways countries are categorized:</a:t>
            </a:r>
          </a:p>
          <a:p>
            <a:pPr lvl="1"/>
            <a:r>
              <a:rPr kumimoji="1" lang="en-US" altLang="zh-CN" sz="2400" dirty="0" smtClean="0">
                <a:latin typeface="Calisto MT"/>
                <a:cs typeface="Calisto MT"/>
              </a:rPr>
              <a:t>Geographical region</a:t>
            </a:r>
          </a:p>
          <a:p>
            <a:pPr lvl="1"/>
            <a:r>
              <a:rPr kumimoji="1" lang="en-US" altLang="zh-CN" sz="2400" dirty="0" smtClean="0">
                <a:latin typeface="Calisto MT"/>
                <a:cs typeface="Calisto MT"/>
              </a:rPr>
              <a:t>UNAIDS region</a:t>
            </a:r>
          </a:p>
          <a:p>
            <a:pPr lvl="1"/>
            <a:r>
              <a:rPr kumimoji="1" lang="en-US" altLang="zh-CN" sz="2400" dirty="0" smtClean="0">
                <a:latin typeface="Calisto MT"/>
                <a:cs typeface="Calisto MT"/>
              </a:rPr>
              <a:t>UNICEF region</a:t>
            </a:r>
          </a:p>
          <a:p>
            <a:pPr lvl="1"/>
            <a:r>
              <a:rPr kumimoji="1" lang="en-US" altLang="zh-CN" sz="2400" dirty="0" smtClean="0">
                <a:latin typeface="Calisto MT"/>
                <a:cs typeface="Calisto MT"/>
              </a:rPr>
              <a:t>WHO region</a:t>
            </a:r>
          </a:p>
          <a:p>
            <a:pPr lvl="1"/>
            <a:r>
              <a:rPr kumimoji="1" lang="en-US" altLang="zh-CN" sz="2400" dirty="0" smtClean="0">
                <a:latin typeface="Calisto MT"/>
                <a:cs typeface="Calisto MT"/>
              </a:rPr>
              <a:t>World Bank Economy ranking</a:t>
            </a:r>
            <a:endParaRPr kumimoji="1" lang="zh-CN" altLang="en-US" sz="2400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685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8636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b="1" spc="0" dirty="0" smtClean="0">
                <a:solidFill>
                  <a:srgbClr val="2F2B20"/>
                </a:solidFill>
                <a:latin typeface="Calisto MT"/>
                <a:cs typeface="Calisto MT"/>
              </a:rPr>
              <a:t>Tab3</a:t>
            </a:r>
            <a:r>
              <a:rPr kumimoji="1" lang="en-US" altLang="zh-CN" sz="4800" b="1" i="1" spc="0" dirty="0" smtClean="0">
                <a:solidFill>
                  <a:srgbClr val="2F2B20"/>
                </a:solidFill>
                <a:latin typeface="Calisto MT"/>
                <a:cs typeface="Calisto MT"/>
              </a:rPr>
              <a:t>  Malaria by Countries</a:t>
            </a:r>
            <a:endParaRPr kumimoji="1" lang="zh-CN" altLang="en-US" sz="4800" b="1" i="1" spc="0" dirty="0">
              <a:solidFill>
                <a:srgbClr val="2F2B20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839200" cy="4834468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latin typeface="Calisto MT"/>
                <a:cs typeface="Calisto MT"/>
              </a:rPr>
              <a:t>General information</a:t>
            </a:r>
          </a:p>
          <a:p>
            <a:pPr lvl="1"/>
            <a:r>
              <a:rPr kumimoji="1" lang="en-US" altLang="zh-CN" sz="2400" b="1" dirty="0" smtClean="0">
                <a:latin typeface="Calisto MT"/>
                <a:cs typeface="Calisto MT"/>
              </a:rPr>
              <a:t>Column A:</a:t>
            </a:r>
            <a:r>
              <a:rPr kumimoji="1" lang="en-US" altLang="zh-CN" sz="2400" b="1" i="1" dirty="0" smtClean="0">
                <a:latin typeface="Calisto MT"/>
                <a:cs typeface="Calisto MT"/>
              </a:rPr>
              <a:t> </a:t>
            </a:r>
            <a:r>
              <a:rPr kumimoji="1" lang="en-US" altLang="zh-CN" sz="2400" dirty="0" smtClean="0">
                <a:latin typeface="Calisto MT"/>
                <a:cs typeface="Calisto MT"/>
              </a:rPr>
              <a:t>List of countries</a:t>
            </a:r>
            <a:endParaRPr kumimoji="1" lang="en-US" altLang="zh-CN" sz="2400" b="1" i="1" dirty="0" smtClean="0">
              <a:latin typeface="Calisto MT"/>
              <a:cs typeface="Calisto MT"/>
            </a:endParaRPr>
          </a:p>
          <a:p>
            <a:pPr lvl="1"/>
            <a:r>
              <a:rPr kumimoji="1" lang="en-US" altLang="zh-CN" sz="2400" b="1" dirty="0" smtClean="0">
                <a:latin typeface="Calisto MT"/>
                <a:cs typeface="Calisto MT"/>
              </a:rPr>
              <a:t>Column </a:t>
            </a:r>
            <a:r>
              <a:rPr kumimoji="1" lang="en-US" altLang="zh-CN" sz="2400" b="1" dirty="0">
                <a:latin typeface="Calisto MT"/>
                <a:cs typeface="Calisto MT"/>
              </a:rPr>
              <a:t>B: </a:t>
            </a:r>
            <a:r>
              <a:rPr kumimoji="1" lang="en-US" altLang="zh-CN" sz="2400" dirty="0">
                <a:latin typeface="Calisto MT"/>
                <a:cs typeface="Calisto MT"/>
              </a:rPr>
              <a:t>Countries sorted by WHO regions</a:t>
            </a:r>
          </a:p>
          <a:p>
            <a:pPr lvl="1"/>
            <a:r>
              <a:rPr kumimoji="1" lang="en-US" altLang="zh-CN" sz="2400" b="1" dirty="0">
                <a:latin typeface="Calisto MT"/>
                <a:cs typeface="Calisto MT"/>
              </a:rPr>
              <a:t>Column C: </a:t>
            </a:r>
            <a:r>
              <a:rPr kumimoji="1" lang="en-US" altLang="zh-CN" sz="2400" dirty="0">
                <a:latin typeface="Calisto MT"/>
                <a:cs typeface="Calisto MT"/>
              </a:rPr>
              <a:t>P</a:t>
            </a:r>
            <a:r>
              <a:rPr kumimoji="1" lang="en-US" altLang="zh-CN" sz="2400" dirty="0" smtClean="0">
                <a:latin typeface="Calisto MT"/>
                <a:cs typeface="Calisto MT"/>
              </a:rPr>
              <a:t>opulation</a:t>
            </a:r>
          </a:p>
          <a:p>
            <a:pPr lvl="1"/>
            <a:endParaRPr kumimoji="1" lang="en-US" altLang="zh-CN" sz="2200" dirty="0"/>
          </a:p>
        </p:txBody>
      </p:sp>
      <p:pic>
        <p:nvPicPr>
          <p:cNvPr id="6" name="Picture 5" descr="Screen Shot 2014-05-23 at 7.40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57600"/>
            <a:ext cx="6393302" cy="28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4836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47534C"/>
                </a:solidFill>
                <a:latin typeface="Calisto MT"/>
                <a:cs typeface="Calisto MT"/>
              </a:rPr>
              <a:t>Tab 3 </a:t>
            </a:r>
            <a:r>
              <a:rPr kumimoji="1" lang="en-US" altLang="zh-CN" sz="4800" b="1" i="1" dirty="0" smtClean="0">
                <a:solidFill>
                  <a:srgbClr val="47534C"/>
                </a:solidFill>
                <a:latin typeface="Calisto MT"/>
                <a:cs typeface="Calisto MT"/>
              </a:rPr>
              <a:t>Malaria by Countries</a:t>
            </a:r>
            <a:endParaRPr kumimoji="1" lang="zh-CN" altLang="en-US" sz="4800" b="1" i="1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763000" cy="4620299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latin typeface="Calisto MT"/>
                <a:cs typeface="Calisto MT"/>
              </a:rPr>
              <a:t>Column D: </a:t>
            </a:r>
            <a:r>
              <a:rPr kumimoji="1" lang="en-US" altLang="zh-CN" dirty="0">
                <a:latin typeface="Calisto MT"/>
                <a:cs typeface="Calisto MT"/>
              </a:rPr>
              <a:t>Which first line drugs are used in the country for Plasmodium falciparum (</a:t>
            </a:r>
            <a:r>
              <a:rPr kumimoji="1" lang="en-US" altLang="zh-CN" dirty="0" err="1">
                <a:latin typeface="Calisto MT"/>
                <a:cs typeface="Calisto MT"/>
              </a:rPr>
              <a:t>p.falc</a:t>
            </a:r>
            <a:r>
              <a:rPr kumimoji="1" lang="en-US" altLang="zh-CN" dirty="0">
                <a:latin typeface="Calisto MT"/>
                <a:cs typeface="Calisto MT"/>
              </a:rPr>
              <a:t>) malaria</a:t>
            </a:r>
          </a:p>
          <a:p>
            <a:r>
              <a:rPr kumimoji="1" lang="en-US" altLang="zh-CN" b="1" dirty="0" smtClean="0">
                <a:latin typeface="Calisto MT"/>
                <a:cs typeface="Calisto MT"/>
              </a:rPr>
              <a:t>Column E: </a:t>
            </a:r>
            <a:r>
              <a:rPr kumimoji="1" lang="en-US" altLang="zh-CN" dirty="0" smtClean="0">
                <a:latin typeface="Calisto MT"/>
                <a:cs typeface="Calisto MT"/>
              </a:rPr>
              <a:t>DALYs </a:t>
            </a:r>
            <a:r>
              <a:rPr kumimoji="1" lang="en-US" altLang="zh-CN" dirty="0">
                <a:latin typeface="Calisto MT"/>
                <a:cs typeface="Calisto MT"/>
              </a:rPr>
              <a:t>lost to TB break down by countries </a:t>
            </a:r>
            <a:r>
              <a:rPr kumimoji="1" lang="en-US" altLang="zh-CN" dirty="0" smtClean="0">
                <a:latin typeface="Calisto MT"/>
                <a:cs typeface="Calisto MT"/>
              </a:rPr>
              <a:t/>
            </a:r>
            <a:br>
              <a:rPr kumimoji="1" lang="en-US" altLang="zh-CN" dirty="0" smtClean="0">
                <a:latin typeface="Calisto MT"/>
                <a:cs typeface="Calisto MT"/>
              </a:rPr>
            </a:br>
            <a:r>
              <a:rPr kumimoji="1" lang="en-US" altLang="zh-CN" dirty="0" smtClean="0">
                <a:latin typeface="Calisto MT"/>
                <a:cs typeface="Calisto MT"/>
              </a:rPr>
              <a:t>(</a:t>
            </a:r>
            <a:r>
              <a:rPr kumimoji="1" lang="en-US" altLang="zh-CN" dirty="0">
                <a:latin typeface="Calisto MT"/>
                <a:cs typeface="Calisto MT"/>
              </a:rPr>
              <a:t>2010 data</a:t>
            </a:r>
            <a:r>
              <a:rPr kumimoji="1" lang="en-US" altLang="zh-CN" dirty="0" smtClean="0">
                <a:latin typeface="Calisto MT"/>
                <a:cs typeface="Calisto MT"/>
              </a:rPr>
              <a:t>)</a:t>
            </a:r>
            <a:endParaRPr kumimoji="1" lang="en-US" altLang="zh-CN" dirty="0">
              <a:latin typeface="Calisto MT"/>
              <a:cs typeface="Calisto MT"/>
            </a:endParaRPr>
          </a:p>
        </p:txBody>
      </p:sp>
      <p:pic>
        <p:nvPicPr>
          <p:cNvPr id="6" name="Picture 5" descr="Screen Shot 2014-05-23 at 8.0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6629400" cy="33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5-23 at 7.4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0"/>
            <a:ext cx="8610600" cy="1954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47534C"/>
                </a:solidFill>
                <a:latin typeface="Calisto MT"/>
                <a:cs typeface="Calisto MT"/>
              </a:rPr>
              <a:t>Calculating Needs</a:t>
            </a:r>
            <a:endParaRPr kumimoji="1" lang="zh-CN" altLang="en-US" sz="4800" b="1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9067800" cy="30480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b="1" dirty="0" smtClean="0">
                <a:latin typeface="Calisto MT"/>
                <a:cs typeface="Calisto MT"/>
              </a:rPr>
              <a:t>Column D</a:t>
            </a:r>
            <a:r>
              <a:rPr kumimoji="1" lang="en-US" altLang="zh-CN" sz="2400" dirty="0" smtClean="0">
                <a:latin typeface="Calisto MT"/>
                <a:cs typeface="Calisto MT"/>
              </a:rPr>
              <a:t>: List of Countries </a:t>
            </a:r>
            <a:r>
              <a:rPr kumimoji="1" lang="en-US" altLang="zh-CN" sz="2400" dirty="0">
                <a:latin typeface="Calisto MT"/>
                <a:cs typeface="Calisto MT"/>
              </a:rPr>
              <a:t>using </a:t>
            </a:r>
            <a:r>
              <a:rPr kumimoji="1" lang="en-US" altLang="zh-CN" sz="2400" dirty="0" smtClean="0">
                <a:latin typeface="Calisto MT"/>
                <a:cs typeface="Calisto MT"/>
              </a:rPr>
              <a:t>Plasmodium falciparum (p.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.) malaria treatments and the name of their first/second line treatment drugs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b="1" dirty="0" smtClean="0">
                <a:latin typeface="Calisto MT"/>
                <a:cs typeface="Calisto MT"/>
              </a:rPr>
              <a:t>Column F</a:t>
            </a:r>
            <a:r>
              <a:rPr kumimoji="1" lang="en-US" altLang="zh-CN" sz="2400" dirty="0" smtClean="0">
                <a:latin typeface="Calisto MT"/>
                <a:cs typeface="Calisto MT"/>
              </a:rPr>
              <a:t>: % of 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 (WHO 2011 data)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400" b="1" dirty="0" smtClean="0">
                <a:latin typeface="Calisto MT"/>
                <a:cs typeface="Calisto MT"/>
              </a:rPr>
              <a:t>Column G</a:t>
            </a:r>
            <a:r>
              <a:rPr kumimoji="1" lang="en-US" altLang="zh-CN" sz="2400" dirty="0" smtClean="0">
                <a:latin typeface="Calisto MT"/>
                <a:cs typeface="Calisto MT"/>
              </a:rPr>
              <a:t>: Estimated need of 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 DALYs </a:t>
            </a:r>
            <a:br>
              <a:rPr kumimoji="1" lang="en-US" altLang="zh-CN" sz="2400" dirty="0" smtClean="0">
                <a:latin typeface="Calisto MT"/>
                <a:cs typeface="Calisto MT"/>
              </a:rPr>
            </a:br>
            <a:r>
              <a:rPr kumimoji="1" lang="en-US" altLang="zh-CN" sz="2400" dirty="0" smtClean="0">
                <a:latin typeface="Calisto MT"/>
                <a:cs typeface="Calisto MT"/>
              </a:rPr>
              <a:t>= DALYs lost (E) * % of 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 (F)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0" y="3962400"/>
            <a:ext cx="1600200" cy="609600"/>
            <a:chOff x="7010400" y="3657600"/>
            <a:chExt cx="1600200" cy="609600"/>
          </a:xfrm>
          <a:solidFill>
            <a:srgbClr val="6E2619"/>
          </a:solidFill>
        </p:grpSpPr>
        <p:sp>
          <p:nvSpPr>
            <p:cNvPr id="9" name="Process 8"/>
            <p:cNvSpPr/>
            <p:nvPr/>
          </p:nvSpPr>
          <p:spPr>
            <a:xfrm>
              <a:off x="7010400" y="3657600"/>
              <a:ext cx="1600200" cy="609600"/>
            </a:xfrm>
            <a:prstGeom prst="flowChartProcess">
              <a:avLst/>
            </a:prstGeom>
            <a:grpFill/>
            <a:ln>
              <a:solidFill>
                <a:srgbClr val="6E26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733800"/>
              <a:ext cx="1447800" cy="400110"/>
            </a:xfrm>
            <a:prstGeom prst="rect">
              <a:avLst/>
            </a:prstGeom>
            <a:grpFill/>
            <a:ln>
              <a:solidFill>
                <a:srgbClr val="6E261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Calisto MT"/>
                  <a:cs typeface="Calisto MT"/>
                </a:rPr>
                <a:t>E * F = G</a:t>
              </a:r>
              <a:endParaRPr lang="en-US" sz="2000" dirty="0">
                <a:solidFill>
                  <a:schemeClr val="bg1"/>
                </a:solidFill>
                <a:latin typeface="Calisto MT"/>
                <a:cs typeface="Calisto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1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pc="0" dirty="0" smtClean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  <a:t>Example </a:t>
            </a:r>
            <a:br>
              <a:rPr lang="en-US" sz="4800" b="1" spc="0" dirty="0" smtClean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</a:br>
            <a:r>
              <a:rPr lang="en-US" sz="4800" b="1" i="1" spc="0" dirty="0" smtClean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  <a:t>Calculating</a:t>
            </a:r>
            <a:r>
              <a:rPr lang="en-US" sz="4800" b="1" spc="0" dirty="0" smtClean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  <a:t> </a:t>
            </a:r>
            <a:r>
              <a:rPr lang="en-US" sz="4800" b="1" i="1" spc="0" dirty="0" smtClean="0">
                <a:solidFill>
                  <a:schemeClr val="accent1">
                    <a:lumMod val="50000"/>
                  </a:schemeClr>
                </a:solidFill>
                <a:latin typeface="Calisto MT"/>
                <a:cs typeface="Calisto MT"/>
              </a:rPr>
              <a:t>Needs in Afghanistan</a:t>
            </a:r>
            <a:endParaRPr lang="en-US" sz="4800" b="1" i="1" spc="0" dirty="0">
              <a:solidFill>
                <a:schemeClr val="accent1">
                  <a:lumMod val="50000"/>
                </a:schemeClr>
              </a:solidFill>
              <a:latin typeface="Calisto MT"/>
              <a:cs typeface="Calisto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73" y="1752600"/>
            <a:ext cx="8974327" cy="3276600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 smtClean="0">
                <a:solidFill>
                  <a:srgbClr val="47534C"/>
                </a:solidFill>
                <a:latin typeface="Calisto MT"/>
                <a:cs typeface="Calisto MT"/>
              </a:rPr>
              <a:t>Afghanistan 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(row 5) is using AS + AP to treat its p. </a:t>
            </a:r>
            <a:r>
              <a:rPr kumimoji="1" lang="en-US" altLang="zh-CN" sz="2300" dirty="0" err="1">
                <a:solidFill>
                  <a:srgbClr val="47534C"/>
                </a:solidFill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. Malaria.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The DALYs lost to malaria in Afghanistan in 2010: 203,229.00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% of p. </a:t>
            </a:r>
            <a:r>
              <a:rPr kumimoji="1" lang="en-US" altLang="zh-CN" sz="2300" dirty="0" err="1">
                <a:solidFill>
                  <a:srgbClr val="47534C"/>
                </a:solidFill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. = 9.00%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Estimated p. </a:t>
            </a:r>
            <a:r>
              <a:rPr kumimoji="1" lang="en-US" altLang="zh-CN" sz="2300" dirty="0" err="1">
                <a:solidFill>
                  <a:srgbClr val="47534C"/>
                </a:solidFill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. DALYs lost to p. </a:t>
            </a:r>
            <a:r>
              <a:rPr kumimoji="1" lang="en-US" altLang="zh-CN" sz="2300" dirty="0" err="1">
                <a:solidFill>
                  <a:srgbClr val="47534C"/>
                </a:solidFill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. Malaria in 2010</a:t>
            </a:r>
            <a:b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</a:b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=  203,229.00 * 9% = 18,290.61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The Estimated Need of p. </a:t>
            </a:r>
            <a:r>
              <a:rPr kumimoji="1" lang="en-US" altLang="zh-CN" sz="2300" dirty="0" err="1">
                <a:solidFill>
                  <a:srgbClr val="47534C"/>
                </a:solidFill>
                <a:latin typeface="Calisto MT"/>
                <a:cs typeface="Calisto MT"/>
              </a:rPr>
              <a:t>falc</a:t>
            </a:r>
            <a:r>
              <a:rPr kumimoji="1" lang="en-US" altLang="zh-CN" sz="2300" dirty="0">
                <a:solidFill>
                  <a:srgbClr val="47534C"/>
                </a:solidFill>
                <a:latin typeface="Calisto MT"/>
                <a:cs typeface="Calisto MT"/>
              </a:rPr>
              <a:t> DALYs in Afghanistan: 18,290.61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en-US" sz="2300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pic>
        <p:nvPicPr>
          <p:cNvPr id="4" name="Picture 3" descr="Screen Shot 2014-05-23 at 7.51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05400"/>
            <a:ext cx="8686800" cy="1497045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8458200" y="6019800"/>
            <a:ext cx="304800" cy="304800"/>
          </a:xfrm>
          <a:prstGeom prst="downArrow">
            <a:avLst/>
          </a:prstGeom>
          <a:solidFill>
            <a:srgbClr val="A5392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300" b="1" dirty="0" smtClean="0">
                <a:solidFill>
                  <a:srgbClr val="47534C"/>
                </a:solidFill>
                <a:latin typeface="Calisto MT"/>
                <a:cs typeface="Calisto MT"/>
              </a:rPr>
              <a:t>Calculating Needs II</a:t>
            </a:r>
            <a:endParaRPr kumimoji="1" lang="zh-CN" altLang="en-US" sz="4300" b="1" dirty="0">
              <a:solidFill>
                <a:srgbClr val="47534C"/>
              </a:solidFill>
              <a:latin typeface="Calisto MT"/>
              <a:cs typeface="Calisto M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382000" cy="1447799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Calisto MT"/>
                <a:cs typeface="Calisto MT"/>
              </a:rPr>
              <a:t>If a country is using two (or more) 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 </a:t>
            </a:r>
            <a:r>
              <a:rPr kumimoji="1" lang="en-US" altLang="zh-CN" dirty="0">
                <a:latin typeface="Calisto MT"/>
                <a:cs typeface="Calisto MT"/>
              </a:rPr>
              <a:t>f</a:t>
            </a:r>
            <a:r>
              <a:rPr kumimoji="1" lang="en-US" altLang="zh-CN" sz="2400" dirty="0" smtClean="0">
                <a:latin typeface="Calisto MT"/>
                <a:cs typeface="Calisto MT"/>
              </a:rPr>
              <a:t>irst or second line treatments, we divide the estimated p. </a:t>
            </a:r>
            <a:r>
              <a:rPr kumimoji="1" lang="en-US" altLang="zh-CN" sz="2400" dirty="0" err="1" smtClean="0">
                <a:latin typeface="Calisto MT"/>
                <a:cs typeface="Calisto MT"/>
              </a:rPr>
              <a:t>falc</a:t>
            </a:r>
            <a:r>
              <a:rPr kumimoji="1" lang="en-US" altLang="zh-CN" sz="2400" dirty="0" smtClean="0">
                <a:latin typeface="Calisto MT"/>
                <a:cs typeface="Calisto MT"/>
              </a:rPr>
              <a:t>. DALYs by two (or more) and assign the divided DALYs to each treatment</a:t>
            </a:r>
          </a:p>
        </p:txBody>
      </p:sp>
      <p:pic>
        <p:nvPicPr>
          <p:cNvPr id="6" name="Picture 5" descr="Screen Shot 2014-05-23 at 8.0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7340600" cy="36195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858000" y="4114800"/>
            <a:ext cx="457200" cy="457200"/>
          </a:xfrm>
          <a:prstGeom prst="downArrow">
            <a:avLst/>
          </a:prstGeom>
          <a:solidFill>
            <a:srgbClr val="A53926"/>
          </a:solidFill>
          <a:ln>
            <a:solidFill>
              <a:srgbClr val="A539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581</TotalTime>
  <Words>540</Words>
  <Application>Microsoft Office PowerPoint</Application>
  <PresentationFormat>On-screen Show (4:3)</PresentationFormat>
  <Paragraphs>65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Malaria Drugs</vt:lpstr>
      <vt:lpstr>General Information</vt:lpstr>
      <vt:lpstr>Tab 1   Summary of Company Rankings</vt:lpstr>
      <vt:lpstr>Tab 2   Country Data</vt:lpstr>
      <vt:lpstr>Tab3  Malaria by Countries</vt:lpstr>
      <vt:lpstr>Tab 3 Malaria by Countries</vt:lpstr>
      <vt:lpstr>Calculating Needs</vt:lpstr>
      <vt:lpstr>Example  Calculating Needs in Afghanistan</vt:lpstr>
      <vt:lpstr>Calculating Needs II</vt:lpstr>
      <vt:lpstr>Example: Brazil</vt:lpstr>
      <vt:lpstr>Calculating Needs</vt:lpstr>
      <vt:lpstr>Calculating Access</vt:lpstr>
      <vt:lpstr>Calculating Efficacy</vt:lpstr>
      <vt:lpstr>Impact Score by Companies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Drugs</dc:title>
  <dc:creator>Jenny</dc:creator>
  <cp:lastModifiedBy>Hassoun, Nicole</cp:lastModifiedBy>
  <cp:revision>42</cp:revision>
  <dcterms:created xsi:type="dcterms:W3CDTF">2014-04-13T22:31:29Z</dcterms:created>
  <dcterms:modified xsi:type="dcterms:W3CDTF">2014-05-27T14:17:01Z</dcterms:modified>
</cp:coreProperties>
</file>