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4" r:id="rId6"/>
    <p:sldId id="268" r:id="rId7"/>
    <p:sldId id="270" r:id="rId8"/>
    <p:sldId id="271" r:id="rId9"/>
    <p:sldId id="269" r:id="rId10"/>
    <p:sldId id="272" r:id="rId11"/>
    <p:sldId id="278" r:id="rId12"/>
    <p:sldId id="267" r:id="rId13"/>
    <p:sldId id="273" r:id="rId14"/>
    <p:sldId id="274" r:id="rId15"/>
    <p:sldId id="275" r:id="rId16"/>
    <p:sldId id="265" r:id="rId17"/>
    <p:sldId id="276" r:id="rId18"/>
    <p:sldId id="27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5" d="100"/>
          <a:sy n="105" d="100"/>
        </p:scale>
        <p:origin x="-7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、图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7D290233-0DD1-4A80-BB1E-9ADC3556DBB6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a/binghamton.edu/spreadsheet/ccc?key=0Ag8gS12PpxX2dF82NS1CLVhwd1RDSjhiMnFpdGtUZVE&amp;usp=drive_web#gid=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kumimoji="1" lang="en-US" altLang="zh-CN" sz="6400" b="1" dirty="0" smtClean="0"/>
              <a:t>Tuberculosis Drugs</a:t>
            </a:r>
            <a:endParaRPr kumimoji="1" lang="zh-CN" altLang="en-US" sz="64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en-US" altLang="zh-CN" sz="3600" dirty="0" smtClean="0"/>
              <a:t>Spreadsheet Documentation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36272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b="1" i="1" dirty="0" smtClean="0"/>
              <a:t>Calculating Impact Score: MDR-TB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6302" y="1770743"/>
            <a:ext cx="8328555" cy="4591351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b="1" i="1" dirty="0" smtClean="0"/>
              <a:t>DALYs lost to MDR-TB by country</a:t>
            </a:r>
          </a:p>
          <a:p>
            <a:pPr lvl="1"/>
            <a:r>
              <a:rPr kumimoji="1" lang="en-US" altLang="zh-CN" b="1" i="1" dirty="0" smtClean="0"/>
              <a:t>Column BG-BM: </a:t>
            </a:r>
            <a:r>
              <a:rPr kumimoji="1" lang="en-US" altLang="zh-CN" dirty="0" smtClean="0"/>
              <a:t>MDR-TB calculations</a:t>
            </a:r>
          </a:p>
          <a:p>
            <a:pPr lvl="2"/>
            <a:r>
              <a:rPr kumimoji="1" lang="en-US" altLang="zh-CN" b="1" dirty="0" smtClean="0"/>
              <a:t>The prevalence model: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The total number of newly diagnosed cases of a </a:t>
            </a:r>
            <a:r>
              <a:rPr kumimoji="1" lang="en-US" altLang="zh-CN" dirty="0" smtClean="0"/>
              <a:t>disease (</a:t>
            </a:r>
            <a:r>
              <a:rPr kumimoji="1" lang="en-US" altLang="zh-CN" dirty="0"/>
              <a:t>WHO data 2010</a:t>
            </a:r>
            <a:r>
              <a:rPr kumimoji="1" lang="en-US" altLang="zh-CN" dirty="0" smtClean="0"/>
              <a:t>)</a:t>
            </a:r>
            <a:endParaRPr kumimoji="1" lang="en-US" altLang="zh-CN" dirty="0"/>
          </a:p>
          <a:p>
            <a:pPr lvl="2"/>
            <a:r>
              <a:rPr kumimoji="1" lang="en-US" altLang="zh-CN" b="1" dirty="0" smtClean="0"/>
              <a:t>BG:</a:t>
            </a:r>
            <a:r>
              <a:rPr kumimoji="1" lang="en-US" altLang="zh-CN" dirty="0" smtClean="0"/>
              <a:t> New cases that have MDR-TB </a:t>
            </a:r>
          </a:p>
          <a:p>
            <a:pPr lvl="2"/>
            <a:r>
              <a:rPr kumimoji="1" lang="en-US" altLang="zh-CN" b="1" dirty="0" smtClean="0"/>
              <a:t>BH:</a:t>
            </a:r>
            <a:r>
              <a:rPr kumimoji="1" lang="en-US" altLang="zh-CN" dirty="0" smtClean="0"/>
              <a:t> % of new cases that have MDR-TB </a:t>
            </a:r>
          </a:p>
          <a:p>
            <a:pPr lvl="2"/>
            <a:r>
              <a:rPr kumimoji="1" lang="en-US" altLang="zh-CN" b="1" dirty="0" smtClean="0"/>
              <a:t>BI:</a:t>
            </a:r>
            <a:r>
              <a:rPr kumimoji="1" lang="en-US" altLang="zh-CN" dirty="0" smtClean="0"/>
              <a:t> Retreatment cases that have MDR-TB</a:t>
            </a:r>
          </a:p>
          <a:p>
            <a:pPr lvl="2"/>
            <a:r>
              <a:rPr kumimoji="1" lang="en-US" altLang="zh-CN" b="1" dirty="0" smtClean="0"/>
              <a:t>BJ:</a:t>
            </a:r>
            <a:r>
              <a:rPr kumimoji="1" lang="en-US" altLang="zh-CN" dirty="0" smtClean="0"/>
              <a:t> % of retreatment cases that have MDR TB</a:t>
            </a:r>
          </a:p>
          <a:p>
            <a:pPr lvl="2"/>
            <a:r>
              <a:rPr kumimoji="1" lang="en-US" altLang="zh-CN" b="1" dirty="0" smtClean="0"/>
              <a:t>BK: </a:t>
            </a:r>
            <a:r>
              <a:rPr kumimoji="1" lang="en-US" altLang="zh-CN" dirty="0" smtClean="0"/>
              <a:t>Estimated new cases = BG /BH</a:t>
            </a:r>
          </a:p>
          <a:p>
            <a:pPr lvl="2"/>
            <a:r>
              <a:rPr kumimoji="1" lang="en-US" altLang="zh-CN" b="1" dirty="0" smtClean="0"/>
              <a:t>BL:</a:t>
            </a:r>
            <a:r>
              <a:rPr kumimoji="1" lang="en-US" altLang="zh-CN" dirty="0" smtClean="0"/>
              <a:t> Estimated retreatment case = BI/BJ</a:t>
            </a:r>
          </a:p>
          <a:p>
            <a:pPr lvl="2"/>
            <a:r>
              <a:rPr kumimoji="1" lang="en-US" altLang="zh-CN" b="1" dirty="0" smtClean="0"/>
              <a:t>BM: </a:t>
            </a:r>
            <a:r>
              <a:rPr kumimoji="1" lang="en-US" altLang="zh-CN" dirty="0" smtClean="0"/>
              <a:t>MDR-TB proportion =  (BG+BI) / (BK+BL)</a:t>
            </a:r>
          </a:p>
          <a:p>
            <a:r>
              <a:rPr kumimoji="1" lang="en-US" altLang="zh-CN" b="1" dirty="0" smtClean="0"/>
              <a:t>DALYs lost to MDR-TB (AI) </a:t>
            </a:r>
            <a:r>
              <a:rPr kumimoji="1" lang="en-US" altLang="zh-CN" dirty="0" smtClean="0"/>
              <a:t>= Total DALYs lost to TB (D) *  MDT-TB proportion (BM) – DALYs lost to XDR-TB (AQ)</a:t>
            </a:r>
            <a:endParaRPr kumimoji="1" lang="en-US" altLang="zh-CN" b="1" i="1" dirty="0" smtClean="0"/>
          </a:p>
        </p:txBody>
      </p:sp>
    </p:spTree>
    <p:extLst>
      <p:ext uri="{BB962C8B-B14F-4D97-AF65-F5344CB8AC3E}">
        <p14:creationId xmlns:p14="http://schemas.microsoft.com/office/powerpoint/2010/main" val="123759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b="1" dirty="0"/>
              <a:t>Treatment Coverage of MDR-TB by country (AH)  </a:t>
            </a:r>
            <a:r>
              <a:rPr kumimoji="1" lang="en-US" altLang="zh-CN" dirty="0"/>
              <a:t>= # MDR-TB receiving treatment (AF) / # MDR-TB needing treatment (AG)</a:t>
            </a:r>
          </a:p>
          <a:p>
            <a:r>
              <a:rPr kumimoji="1" lang="en-US" altLang="zh-CN" b="1" dirty="0"/>
              <a:t>Treatment Efficacy of MDR-TB (L25): </a:t>
            </a:r>
            <a:r>
              <a:rPr kumimoji="1" lang="en-US" altLang="zh-CN" dirty="0"/>
              <a:t>Assumption</a:t>
            </a:r>
          </a:p>
          <a:p>
            <a:r>
              <a:rPr kumimoji="1" lang="en-US" altLang="zh-CN" b="1" dirty="0"/>
              <a:t>AK: Impact of MDR-TB treatment regimen </a:t>
            </a:r>
            <a:r>
              <a:rPr kumimoji="1" lang="en-US" altLang="zh-CN" dirty="0"/>
              <a:t>= Need (DALYs lost to MDR-TB (AJ)) * MDR-TB treatment coverage (AH) * MDR-TB treatment efficacy (L25)</a:t>
            </a:r>
          </a:p>
          <a:p>
            <a:r>
              <a:rPr kumimoji="1" lang="en-US" altLang="zh-CN" b="1" dirty="0"/>
              <a:t>A company’s total impact of MDR-TB regimen </a:t>
            </a:r>
            <a:r>
              <a:rPr kumimoji="1" lang="en-US" altLang="zh-CN" dirty="0"/>
              <a:t>= The sum of impact of MDR-TB treatment regimen in each country.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b="1" i="1" dirty="0" smtClean="0"/>
              <a:t>Calculating Impact Score: MDR-TB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5864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b="1" i="1" dirty="0"/>
              <a:t>Calculating Impact Score: </a:t>
            </a:r>
            <a:r>
              <a:rPr kumimoji="1" lang="en-US" altLang="zh-CN" b="1" i="1" dirty="0" smtClean="0"/>
              <a:t/>
            </a:r>
            <a:br>
              <a:rPr kumimoji="1" lang="en-US" altLang="zh-CN" b="1" i="1" dirty="0" smtClean="0"/>
            </a:br>
            <a:r>
              <a:rPr kumimoji="1" lang="en-US" altLang="zh-CN" b="1" i="1" dirty="0" smtClean="0"/>
              <a:t>XDR-</a:t>
            </a:r>
            <a:r>
              <a:rPr kumimoji="1" lang="en-US" altLang="zh-CN" b="1" i="1" dirty="0"/>
              <a:t>TB</a:t>
            </a:r>
            <a:endParaRPr kumimoji="1"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16302" y="1770743"/>
            <a:ext cx="8328555" cy="4591351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CN" b="1" i="1" dirty="0" smtClean="0"/>
              <a:t>DALYs lost to XDR-TB by country</a:t>
            </a:r>
          </a:p>
          <a:p>
            <a:pPr lvl="1"/>
            <a:r>
              <a:rPr kumimoji="1" lang="en-US" altLang="zh-CN" b="1" dirty="0" smtClean="0"/>
              <a:t>Assumption L31: </a:t>
            </a:r>
            <a:r>
              <a:rPr kumimoji="1" lang="en-US" altLang="zh-CN" dirty="0" smtClean="0"/>
              <a:t>9% of all MDR-TB cases are XDR-TB (WHO 2013)</a:t>
            </a:r>
          </a:p>
          <a:p>
            <a:pPr lvl="1"/>
            <a:r>
              <a:rPr kumimoji="1" lang="en-US" altLang="zh-CN" b="1" dirty="0" smtClean="0"/>
              <a:t>DALYs lost to XDR-TB (AQ) </a:t>
            </a:r>
            <a:r>
              <a:rPr kumimoji="1" lang="en-US" altLang="zh-CN" dirty="0" smtClean="0"/>
              <a:t>= </a:t>
            </a:r>
            <a:r>
              <a:rPr kumimoji="1" lang="en-US" altLang="zh-CN" dirty="0"/>
              <a:t>Total DALYs lost to TB (D) *  MDT-TB proportion (BM) </a:t>
            </a:r>
            <a:r>
              <a:rPr kumimoji="1" lang="en-US" altLang="zh-CN" dirty="0" smtClean="0"/>
              <a:t>* 9%</a:t>
            </a:r>
          </a:p>
          <a:p>
            <a:pPr marL="342900" lvl="1" indent="-342900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</a:pPr>
            <a:r>
              <a:rPr kumimoji="1" lang="en-US" altLang="zh-CN" b="1" dirty="0" smtClean="0"/>
              <a:t>XDR-TB Treatment Coverage (AP) </a:t>
            </a:r>
            <a:r>
              <a:rPr kumimoji="1" lang="en-US" altLang="zh-CN" dirty="0"/>
              <a:t>= 43% (assumption L38</a:t>
            </a:r>
            <a:r>
              <a:rPr kumimoji="1" lang="en-US" altLang="zh-CN" dirty="0" smtClean="0"/>
              <a:t>)</a:t>
            </a:r>
          </a:p>
          <a:p>
            <a:pPr marL="342900" lvl="1" indent="-342900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</a:pPr>
            <a:r>
              <a:rPr kumimoji="1" lang="en-US" altLang="zh-CN" b="1" dirty="0" smtClean="0"/>
              <a:t>XDR-TB treatment Efficacy (L26) </a:t>
            </a:r>
            <a:r>
              <a:rPr kumimoji="1" lang="en-US" altLang="zh-CN" dirty="0" smtClean="0"/>
              <a:t>= 0.2 (assumption L26)</a:t>
            </a:r>
          </a:p>
          <a:p>
            <a:pPr marL="342900" lvl="1" indent="-342900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</a:pPr>
            <a:r>
              <a:rPr kumimoji="1" lang="en-US" altLang="zh-CN" b="1" dirty="0" smtClean="0"/>
              <a:t>Impact </a:t>
            </a:r>
            <a:r>
              <a:rPr kumimoji="1" lang="en-US" altLang="zh-CN" b="1" dirty="0"/>
              <a:t>of XDR-TB treatment </a:t>
            </a:r>
            <a:r>
              <a:rPr kumimoji="1" lang="en-US" altLang="zh-CN" b="1" dirty="0" smtClean="0"/>
              <a:t>regimen (AR) </a:t>
            </a:r>
            <a:r>
              <a:rPr kumimoji="1" lang="en-US" altLang="zh-CN" dirty="0"/>
              <a:t>= Need (DALYs lost to XDR-TB </a:t>
            </a:r>
            <a:r>
              <a:rPr kumimoji="1" lang="en-US" altLang="zh-CN" dirty="0" smtClean="0"/>
              <a:t>(AQ)</a:t>
            </a:r>
            <a:r>
              <a:rPr kumimoji="1" lang="en-US" altLang="zh-CN" dirty="0"/>
              <a:t>) * XDR-TB treatment coverage </a:t>
            </a:r>
            <a:r>
              <a:rPr kumimoji="1" lang="en-US" altLang="zh-CN" dirty="0" smtClean="0"/>
              <a:t>(AP) </a:t>
            </a:r>
            <a:r>
              <a:rPr kumimoji="1" lang="en-US" altLang="zh-CN" dirty="0"/>
              <a:t>* XDR-TB treatment efficacy (L26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b="1" dirty="0" smtClean="0"/>
              <a:t>A company’s total impact of XDR-TB regimen </a:t>
            </a:r>
            <a:r>
              <a:rPr kumimoji="1" lang="en-US" altLang="zh-CN" dirty="0" smtClean="0"/>
              <a:t>= The sum of impact of XDR-TB treatment regimen in each country.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421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b="1" i="1" dirty="0"/>
              <a:t>Calculating Impact Score: </a:t>
            </a:r>
            <a:br>
              <a:rPr kumimoji="1" lang="en-US" altLang="zh-CN" b="1" i="1" dirty="0"/>
            </a:br>
            <a:r>
              <a:rPr kumimoji="1" lang="en-US" altLang="zh-CN" b="1" i="1" dirty="0" smtClean="0"/>
              <a:t>Normal TB - Needs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3731" y="1588847"/>
            <a:ext cx="8473698" cy="48937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zh-CN" sz="2600" dirty="0" smtClean="0"/>
          </a:p>
          <a:p>
            <a:pPr lvl="1"/>
            <a:r>
              <a:rPr kumimoji="1" lang="en-US" altLang="zh-CN" sz="2400" b="1" dirty="0" smtClean="0"/>
              <a:t>Total DALYs lost to normal TB (AS) </a:t>
            </a:r>
            <a:r>
              <a:rPr kumimoji="1" lang="en-US" altLang="zh-CN" sz="2400" dirty="0" smtClean="0"/>
              <a:t>= Total DALYs lost to TB (D) – the DALYs lost to MDR-TB (AI) – the DALYs lost to XDR-TB (AQ)</a:t>
            </a:r>
          </a:p>
          <a:p>
            <a:pPr lvl="1"/>
            <a:r>
              <a:rPr kumimoji="1" lang="en-US" altLang="zh-CN" sz="2400" b="1" dirty="0" smtClean="0"/>
              <a:t>AU: DALYs lost to active TB/HIV+ (AU) </a:t>
            </a:r>
            <a:r>
              <a:rPr kumimoji="1" lang="en-US" altLang="zh-CN" sz="2400" dirty="0" smtClean="0"/>
              <a:t>= total DALYs lost to normal TB (AS) * % latent TB/HIV+ (Z) </a:t>
            </a:r>
          </a:p>
          <a:p>
            <a:pPr lvl="1"/>
            <a:r>
              <a:rPr kumimoji="1" lang="en-US" altLang="zh-CN" sz="2400" b="1" dirty="0"/>
              <a:t>AW: DALYs lost to </a:t>
            </a:r>
            <a:r>
              <a:rPr kumimoji="1" lang="en-US" altLang="zh-CN" sz="2400" b="1" dirty="0" smtClean="0"/>
              <a:t>active TB</a:t>
            </a:r>
            <a:r>
              <a:rPr kumimoji="1" lang="en-US" altLang="zh-CN" sz="2400" b="1" dirty="0"/>
              <a:t>/HIV</a:t>
            </a:r>
            <a:r>
              <a:rPr kumimoji="1" lang="en-US" altLang="zh-CN" sz="2400" b="1" dirty="0" smtClean="0"/>
              <a:t>- (AW)</a:t>
            </a:r>
            <a:r>
              <a:rPr kumimoji="1" lang="en-US" altLang="zh-CN" sz="2400" dirty="0" smtClean="0"/>
              <a:t>= </a:t>
            </a:r>
            <a:r>
              <a:rPr kumimoji="1" lang="en-US" altLang="zh-CN" sz="2400" dirty="0"/>
              <a:t>total DALYs lost to normal TB (AS) * % latent TB/HIV- (</a:t>
            </a:r>
            <a:r>
              <a:rPr kumimoji="1" lang="en-US" altLang="zh-CN" sz="2400" dirty="0" smtClean="0"/>
              <a:t>AB)</a:t>
            </a:r>
          </a:p>
        </p:txBody>
      </p:sp>
    </p:spTree>
    <p:extLst>
      <p:ext uri="{BB962C8B-B14F-4D97-AF65-F5344CB8AC3E}">
        <p14:creationId xmlns:p14="http://schemas.microsoft.com/office/powerpoint/2010/main" val="332709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826" y="244158"/>
            <a:ext cx="8147125" cy="1339850"/>
          </a:xfrm>
        </p:spPr>
        <p:txBody>
          <a:bodyPr>
            <a:normAutofit fontScale="90000"/>
          </a:bodyPr>
          <a:lstStyle/>
          <a:p>
            <a:r>
              <a:rPr kumimoji="1" lang="en-US" altLang="zh-CN" b="1" i="1" dirty="0"/>
              <a:t>Calculating Impact Score: </a:t>
            </a:r>
            <a:br>
              <a:rPr kumimoji="1" lang="en-US" altLang="zh-CN" b="1" i="1" dirty="0"/>
            </a:br>
            <a:r>
              <a:rPr kumimoji="1" lang="en-US" altLang="zh-CN" b="1" i="1" dirty="0"/>
              <a:t>Normal TB </a:t>
            </a:r>
            <a:r>
              <a:rPr kumimoji="1" lang="en-US" altLang="zh-CN" b="1" i="1" dirty="0" smtClean="0"/>
              <a:t>– Access and Efficacy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2587" y="1802190"/>
            <a:ext cx="8304363" cy="4426858"/>
          </a:xfrm>
        </p:spPr>
        <p:txBody>
          <a:bodyPr>
            <a:normAutofit lnSpcReduction="10000"/>
          </a:bodyPr>
          <a:lstStyle/>
          <a:p>
            <a:r>
              <a:rPr kumimoji="1" lang="en-US" altLang="zh-CN" b="1" dirty="0" smtClean="0"/>
              <a:t>Treatment coverage for TB/HIV+ (AY) </a:t>
            </a:r>
            <a:r>
              <a:rPr kumimoji="1" lang="en-US" altLang="zh-CN" dirty="0" smtClean="0"/>
              <a:t>= 65.9% (Assumption about drug-susceptible TB treatment coverage (L39))</a:t>
            </a:r>
          </a:p>
          <a:p>
            <a:r>
              <a:rPr kumimoji="1" lang="en-US" altLang="zh-CN" b="1" dirty="0" smtClean="0"/>
              <a:t>Treatment coverage for TB/HIV- (BA) </a:t>
            </a:r>
            <a:r>
              <a:rPr kumimoji="1" lang="en-US" altLang="zh-CN" dirty="0" smtClean="0"/>
              <a:t>= 65.9% </a:t>
            </a:r>
            <a:r>
              <a:rPr kumimoji="1" lang="en-US" altLang="zh-CN" dirty="0"/>
              <a:t>(Assumption about drug-susceptible TB treatment coverage (L39)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b="1" dirty="0" smtClean="0"/>
              <a:t>Treatment Efficacy of TB/HIV+ (L23): </a:t>
            </a:r>
            <a:r>
              <a:rPr kumimoji="1" lang="en-US" altLang="zh-CN" dirty="0" smtClean="0"/>
              <a:t>0.73 (assumption L23)</a:t>
            </a:r>
          </a:p>
          <a:p>
            <a:r>
              <a:rPr kumimoji="1" lang="en-US" altLang="zh-CN" b="1" dirty="0" smtClean="0"/>
              <a:t>Treatment Efficacy of TB/HIV- (L24): </a:t>
            </a:r>
            <a:r>
              <a:rPr kumimoji="1" lang="en-US" altLang="zh-CN" dirty="0" smtClean="0"/>
              <a:t>0.87 (assumption L24)</a:t>
            </a:r>
          </a:p>
        </p:txBody>
      </p:sp>
    </p:spTree>
    <p:extLst>
      <p:ext uri="{BB962C8B-B14F-4D97-AF65-F5344CB8AC3E}">
        <p14:creationId xmlns:p14="http://schemas.microsoft.com/office/powerpoint/2010/main" val="83203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b="1" i="1" dirty="0"/>
              <a:t>Calculating Impact Score: </a:t>
            </a:r>
            <a:br>
              <a:rPr kumimoji="1" lang="en-US" altLang="zh-CN" b="1" i="1" dirty="0"/>
            </a:br>
            <a:r>
              <a:rPr kumimoji="1" lang="en-US" altLang="zh-CN" b="1" i="1" dirty="0"/>
              <a:t>Normal </a:t>
            </a:r>
            <a:r>
              <a:rPr kumimoji="1" lang="en-US" altLang="zh-CN" b="1" i="1" dirty="0" smtClean="0"/>
              <a:t>TB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5827" y="1739298"/>
            <a:ext cx="8582554" cy="4603446"/>
          </a:xfrm>
        </p:spPr>
        <p:txBody>
          <a:bodyPr>
            <a:normAutofit/>
          </a:bodyPr>
          <a:lstStyle/>
          <a:p>
            <a:r>
              <a:rPr kumimoji="1" lang="en-US" altLang="zh-CN" b="1" dirty="0" smtClean="0"/>
              <a:t>Impact score of active TB/HIV+ treatment regimen (BC)</a:t>
            </a:r>
            <a:br>
              <a:rPr kumimoji="1" lang="en-US" altLang="zh-CN" b="1" dirty="0" smtClean="0"/>
            </a:br>
            <a:r>
              <a:rPr kumimoji="1" lang="en-US" altLang="zh-CN" dirty="0" smtClean="0"/>
              <a:t>= DALYs lost to active TB/HIV+ (AU) * Treatment coverage for active TB/HIV+ (AY) * Treatment efficacy for active TB (L23)</a:t>
            </a:r>
          </a:p>
          <a:p>
            <a:r>
              <a:rPr kumimoji="1" lang="en-US" altLang="zh-CN" b="1" dirty="0" smtClean="0"/>
              <a:t>BF: </a:t>
            </a:r>
            <a:r>
              <a:rPr kumimoji="1" lang="en-US" altLang="zh-CN" b="1" dirty="0"/>
              <a:t>Impact score of active TB/</a:t>
            </a:r>
            <a:r>
              <a:rPr kumimoji="1" lang="en-US" altLang="zh-CN" b="1" dirty="0" smtClean="0"/>
              <a:t>HIV- </a:t>
            </a:r>
            <a:r>
              <a:rPr kumimoji="1" lang="en-US" altLang="zh-CN" b="1" dirty="0"/>
              <a:t>treatment </a:t>
            </a:r>
            <a:r>
              <a:rPr kumimoji="1" lang="en-US" altLang="zh-CN" b="1" dirty="0" smtClean="0"/>
              <a:t>regimen (BE) </a:t>
            </a:r>
            <a:r>
              <a:rPr kumimoji="1" lang="en-US" altLang="zh-CN" dirty="0"/>
              <a:t>= DALYs lost to active TB/</a:t>
            </a:r>
            <a:r>
              <a:rPr kumimoji="1" lang="en-US" altLang="zh-CN" dirty="0" smtClean="0"/>
              <a:t>HIV- (AW) </a:t>
            </a:r>
            <a:r>
              <a:rPr kumimoji="1" lang="en-US" altLang="zh-CN" dirty="0"/>
              <a:t>* Treatment coverage for active TB/</a:t>
            </a:r>
            <a:r>
              <a:rPr kumimoji="1" lang="en-US" altLang="zh-CN" dirty="0" smtClean="0"/>
              <a:t>HIV- (BA) </a:t>
            </a:r>
            <a:r>
              <a:rPr kumimoji="1" lang="en-US" altLang="zh-CN" dirty="0"/>
              <a:t>* Treatment efficacy for active TB (L24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b="1" dirty="0">
                <a:solidFill>
                  <a:schemeClr val="accent2">
                    <a:lumMod val="75000"/>
                  </a:schemeClr>
                </a:solidFill>
              </a:rPr>
              <a:t>A company’s total impact of </a:t>
            </a:r>
            <a:r>
              <a:rPr kumimoji="1"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normal TB </a:t>
            </a:r>
            <a:r>
              <a:rPr kumimoji="1" lang="en-US" altLang="zh-CN" b="1" dirty="0">
                <a:solidFill>
                  <a:schemeClr val="accent2">
                    <a:lumMod val="75000"/>
                  </a:schemeClr>
                </a:solidFill>
              </a:rPr>
              <a:t>regimen </a:t>
            </a:r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</a:rPr>
              <a:t>= The sum of impact of </a:t>
            </a:r>
            <a:r>
              <a:rPr kumimoji="1"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normal TB </a:t>
            </a:r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</a:rPr>
              <a:t>treatment regimen in each country</a:t>
            </a:r>
            <a:r>
              <a:rPr kumimoji="1"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kumimoji="1" lang="zh-CN" altLang="en-US" dirty="0">
              <a:solidFill>
                <a:schemeClr val="accent2">
                  <a:lumMod val="75000"/>
                </a:schemeClr>
              </a:solidFill>
            </a:endParaRP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894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b="1" dirty="0" smtClean="0"/>
              <a:t>Calculating Impact Score </a:t>
            </a:r>
            <a:br>
              <a:rPr kumimoji="1" lang="en-US" altLang="zh-CN" b="1" dirty="0" smtClean="0"/>
            </a:br>
            <a:r>
              <a:rPr kumimoji="1" lang="en-US" altLang="zh-CN" b="1" dirty="0" smtClean="0"/>
              <a:t>by Companies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300" y="1673983"/>
            <a:ext cx="8346319" cy="491066"/>
          </a:xfrm>
        </p:spPr>
        <p:txBody>
          <a:bodyPr>
            <a:normAutofit/>
          </a:bodyPr>
          <a:lstStyle/>
          <a:p>
            <a:r>
              <a:rPr kumimoji="1" lang="en-US" altLang="zh-CN" b="1" dirty="0" smtClean="0"/>
              <a:t>Column J and K / Row 5-14: </a:t>
            </a:r>
            <a:r>
              <a:rPr kumimoji="1" lang="en-US" altLang="zh-CN" dirty="0" smtClean="0"/>
              <a:t>Companies and their drugs</a:t>
            </a:r>
            <a:endParaRPr kumimoji="1" lang="zh-CN" altLang="en-US" dirty="0"/>
          </a:p>
        </p:txBody>
      </p:sp>
      <p:pic>
        <p:nvPicPr>
          <p:cNvPr id="4" name="图片 3" descr="Screen Shot 2014-04-16 at 下午2.32.3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2213431"/>
            <a:ext cx="8153400" cy="3200400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495300" y="5571069"/>
            <a:ext cx="8346319" cy="1020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1" dirty="0" smtClean="0">
                <a:solidFill>
                  <a:srgbClr val="753E2A"/>
                </a:solidFill>
              </a:rPr>
              <a:t>A company’s total impact score in TB </a:t>
            </a:r>
            <a:r>
              <a:rPr kumimoji="1" lang="en-US" altLang="zh-CN" dirty="0" smtClean="0">
                <a:solidFill>
                  <a:srgbClr val="753E2A"/>
                </a:solidFill>
              </a:rPr>
              <a:t>= The sum of total impact score in treating normal TB, MDR-TB and XDR-TB</a:t>
            </a:r>
            <a:endParaRPr kumimoji="1" lang="zh-CN" altLang="en-US" dirty="0">
              <a:solidFill>
                <a:srgbClr val="753E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54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b="1" i="1" dirty="0" smtClean="0"/>
              <a:t>Total TB Impact Scores </a:t>
            </a:r>
            <a:br>
              <a:rPr kumimoji="1" lang="en-US" altLang="zh-CN" b="1" i="1" dirty="0" smtClean="0"/>
            </a:br>
            <a:r>
              <a:rPr kumimoji="1" lang="en-US" altLang="zh-CN" b="1" i="1" dirty="0" smtClean="0"/>
              <a:t>by Companies</a:t>
            </a:r>
            <a:endParaRPr kumimoji="1" lang="zh-CN" altLang="en-US" b="1" i="1" dirty="0"/>
          </a:p>
        </p:txBody>
      </p:sp>
      <p:pic>
        <p:nvPicPr>
          <p:cNvPr id="5" name="内容占位符 4" descr="Screen Shot 2014-05-13 at 上午10.01.58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7" b="637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0440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b="1" i="1" dirty="0"/>
              <a:t>Total TB Impact Scores </a:t>
            </a:r>
            <a:br>
              <a:rPr kumimoji="1" lang="en-US" altLang="zh-CN" b="1" i="1" dirty="0"/>
            </a:br>
            <a:r>
              <a:rPr kumimoji="1" lang="en-US" altLang="zh-CN" b="1" i="1" dirty="0"/>
              <a:t>by Companies</a:t>
            </a:r>
            <a:endParaRPr kumimoji="1" lang="zh-CN" altLang="en-US" dirty="0"/>
          </a:p>
        </p:txBody>
      </p:sp>
      <p:pic>
        <p:nvPicPr>
          <p:cNvPr id="4" name="内容占位符 3" descr="Screen Shot 2014-04-17 at 下午3.08.0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72" b="687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6572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General Information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017" y="1758647"/>
            <a:ext cx="8401126" cy="4603447"/>
          </a:xfrm>
        </p:spPr>
        <p:txBody>
          <a:bodyPr/>
          <a:lstStyle/>
          <a:p>
            <a:r>
              <a:rPr kumimoji="1" lang="en-US" altLang="zh-CN" dirty="0" smtClean="0"/>
              <a:t>Link </a:t>
            </a:r>
            <a:r>
              <a:rPr kumimoji="1" lang="en-US" altLang="zh-CN" dirty="0"/>
              <a:t>to spreadsheet</a:t>
            </a:r>
            <a:r>
              <a:rPr kumimoji="1" lang="en-US" altLang="zh-CN" dirty="0" smtClean="0"/>
              <a:t>:</a:t>
            </a:r>
            <a:br>
              <a:rPr kumimoji="1" lang="en-US" altLang="zh-CN" dirty="0" smtClean="0"/>
            </a:br>
            <a:r>
              <a:rPr kumimoji="1" lang="en-US" altLang="zh-CN" dirty="0" smtClean="0">
                <a:hlinkClick r:id="rId2"/>
              </a:rPr>
              <a:t>https</a:t>
            </a:r>
            <a:r>
              <a:rPr kumimoji="1" lang="en-US" altLang="zh-CN" dirty="0">
                <a:hlinkClick r:id="rId2"/>
              </a:rPr>
              <a:t>://docs.google.com/a/binghamton.edu/spreadsheet/ccc?key=0Ag8gS12PpxX2dF82NS1CLVhwd1RDSjhiMnFpdGtUZVE&amp;usp=drive_web#gid=</a:t>
            </a:r>
            <a:r>
              <a:rPr kumimoji="1" lang="en-US" altLang="zh-CN" dirty="0" smtClean="0">
                <a:hlinkClick r:id="rId2"/>
              </a:rPr>
              <a:t>1</a:t>
            </a:r>
            <a:endParaRPr kumimoji="1" lang="en-US" altLang="zh-CN" dirty="0" smtClean="0"/>
          </a:p>
          <a:p>
            <a:r>
              <a:rPr kumimoji="1" lang="en-US" altLang="zh-CN" dirty="0" smtClean="0"/>
              <a:t>Spreadsheet contains data regarding</a:t>
            </a:r>
          </a:p>
          <a:p>
            <a:pPr lvl="1"/>
            <a:r>
              <a:rPr kumimoji="1" lang="en-US" altLang="zh-CN" dirty="0" smtClean="0"/>
              <a:t>Summary of company rankings</a:t>
            </a:r>
          </a:p>
          <a:p>
            <a:pPr lvl="1"/>
            <a:r>
              <a:rPr kumimoji="1" lang="en-US" altLang="zh-CN" dirty="0" smtClean="0"/>
              <a:t>WHO groupings and country categorizations</a:t>
            </a:r>
          </a:p>
          <a:p>
            <a:pPr lvl="1"/>
            <a:r>
              <a:rPr kumimoji="1" lang="en-US" altLang="zh-CN" dirty="0" smtClean="0"/>
              <a:t>The burden of Malaria and the data of its drugs by countries</a:t>
            </a:r>
          </a:p>
          <a:p>
            <a:pPr lvl="1"/>
            <a:r>
              <a:rPr kumimoji="1" lang="en-US" altLang="zh-CN" dirty="0" smtClean="0"/>
              <a:t>The burden of TB and the data of its drugs by countries</a:t>
            </a:r>
          </a:p>
          <a:p>
            <a:pPr lvl="1"/>
            <a:r>
              <a:rPr kumimoji="1" lang="en-US" altLang="zh-CN" dirty="0" smtClean="0"/>
              <a:t>The burden of HIV and the data of its drugs by countries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68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b="1" dirty="0" smtClean="0"/>
              <a:t>Tab (1)</a:t>
            </a:r>
            <a:br>
              <a:rPr kumimoji="1" lang="en-US" altLang="zh-CN" sz="3600" b="1" dirty="0" smtClean="0"/>
            </a:br>
            <a:r>
              <a:rPr kumimoji="1" lang="en-US" altLang="zh-CN" sz="3600" b="1" i="1" dirty="0" smtClean="0"/>
              <a:t>Summary of Company Rankings </a:t>
            </a:r>
            <a:endParaRPr kumimoji="1" lang="zh-CN" altLang="en-US" sz="3600" b="1" i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5827" y="1746554"/>
            <a:ext cx="8461602" cy="4724398"/>
          </a:xfrm>
        </p:spPr>
        <p:txBody>
          <a:bodyPr/>
          <a:lstStyle/>
          <a:p>
            <a:r>
              <a:rPr kumimoji="1" lang="en-US" altLang="zh-CN" dirty="0" smtClean="0"/>
              <a:t>List of pharmaceutical companies, their drugs and target diseases</a:t>
            </a:r>
          </a:p>
          <a:p>
            <a:r>
              <a:rPr kumimoji="1" lang="en-US" altLang="zh-CN" dirty="0" smtClean="0"/>
              <a:t>Ranking of the companies’ total impact scores:</a:t>
            </a:r>
          </a:p>
          <a:p>
            <a:pPr lvl="1"/>
            <a:r>
              <a:rPr kumimoji="1" lang="en-US" altLang="zh-CN" dirty="0" smtClean="0"/>
              <a:t>Total impact scores = Need (DALYs lost) * Access (Treatment coverage) * Efficacy</a:t>
            </a:r>
          </a:p>
          <a:p>
            <a:r>
              <a:rPr kumimoji="1" lang="en-US" altLang="zh-CN" dirty="0" smtClean="0"/>
              <a:t>Ranking of the companies break down by diseases</a:t>
            </a:r>
          </a:p>
          <a:p>
            <a:r>
              <a:rPr kumimoji="1" lang="en-US" altLang="zh-CN" dirty="0" smtClean="0"/>
              <a:t>Total DALYs alleviated in different diseases break down by WHO regions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68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b="1" dirty="0" smtClean="0"/>
              <a:t>Tab (4)</a:t>
            </a:r>
            <a:br>
              <a:rPr kumimoji="1" lang="en-US" altLang="zh-CN" b="1" dirty="0" smtClean="0"/>
            </a:br>
            <a:r>
              <a:rPr kumimoji="1" lang="en-US" altLang="zh-CN" b="1" i="1" dirty="0" smtClean="0"/>
              <a:t>Tuberculosis by Countries</a:t>
            </a:r>
            <a:endParaRPr kumimoji="1" lang="zh-CN" altLang="en-US" b="1" i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 smtClean="0"/>
              <a:t>General information</a:t>
            </a:r>
          </a:p>
          <a:p>
            <a:pPr lvl="1"/>
            <a:r>
              <a:rPr kumimoji="1" lang="en-US" altLang="zh-CN" dirty="0" smtClean="0"/>
              <a:t>Column A: List countries</a:t>
            </a:r>
          </a:p>
          <a:p>
            <a:pPr lvl="1"/>
            <a:r>
              <a:rPr kumimoji="1" lang="en-US" altLang="zh-CN" dirty="0" smtClean="0"/>
              <a:t>Column B: Countries sorted by WHO regions</a:t>
            </a:r>
          </a:p>
          <a:p>
            <a:pPr lvl="1"/>
            <a:r>
              <a:rPr kumimoji="1" lang="en-US" altLang="zh-CN" dirty="0" smtClean="0"/>
              <a:t>Column C: population</a:t>
            </a:r>
          </a:p>
          <a:p>
            <a:pPr lvl="1"/>
            <a:r>
              <a:rPr kumimoji="1" lang="en-US" altLang="zh-CN" dirty="0" smtClean="0"/>
              <a:t>Column D: DALYs lost to TB break down by countries (2010 data)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113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b="1" dirty="0"/>
              <a:t>Tab (4)</a:t>
            </a:r>
            <a:br>
              <a:rPr kumimoji="1" lang="en-US" altLang="zh-CN" b="1" dirty="0"/>
            </a:br>
            <a:r>
              <a:rPr kumimoji="1" lang="en-US" altLang="zh-CN" b="1" i="1" dirty="0"/>
              <a:t>Tuberculosis by Countries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0113" y="1722363"/>
            <a:ext cx="7345363" cy="2438399"/>
          </a:xfrm>
        </p:spPr>
        <p:txBody>
          <a:bodyPr/>
          <a:lstStyle/>
          <a:p>
            <a:r>
              <a:rPr kumimoji="1" lang="en-US" altLang="zh-CN" b="1" dirty="0" smtClean="0"/>
              <a:t>Different kinds of TB</a:t>
            </a:r>
          </a:p>
          <a:p>
            <a:pPr lvl="1"/>
            <a:r>
              <a:rPr kumimoji="1" lang="en-US" altLang="zh-CN" dirty="0" smtClean="0"/>
              <a:t>Drug-susceptible (Normal) TB</a:t>
            </a:r>
          </a:p>
          <a:p>
            <a:pPr lvl="1"/>
            <a:r>
              <a:rPr kumimoji="1" lang="en-US" altLang="zh-CN" dirty="0" smtClean="0"/>
              <a:t>Multiple drug resistant (MDR) TB</a:t>
            </a:r>
          </a:p>
          <a:p>
            <a:pPr lvl="1"/>
            <a:r>
              <a:rPr kumimoji="1" lang="en-US" altLang="zh-CN" dirty="0" smtClean="0"/>
              <a:t>Extreme drug resistant (XDR) TB</a:t>
            </a:r>
          </a:p>
          <a:p>
            <a:r>
              <a:rPr kumimoji="1" lang="en-US" altLang="zh-CN" b="1" dirty="0" smtClean="0"/>
              <a:t>TB and HIV  </a:t>
            </a:r>
            <a:endParaRPr kumimoji="1"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2298095" y="509209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grpSp>
        <p:nvGrpSpPr>
          <p:cNvPr id="7" name="Group 162"/>
          <p:cNvGrpSpPr>
            <a:grpSpLocks/>
          </p:cNvGrpSpPr>
          <p:nvPr/>
        </p:nvGrpSpPr>
        <p:grpSpPr bwMode="auto">
          <a:xfrm>
            <a:off x="1731458" y="4193772"/>
            <a:ext cx="6239304" cy="2007410"/>
            <a:chOff x="1959" y="10180"/>
            <a:chExt cx="8339" cy="2493"/>
          </a:xfrm>
        </p:grpSpPr>
        <p:sp>
          <p:nvSpPr>
            <p:cNvPr id="8" name="Rectangle 163"/>
            <p:cNvSpPr>
              <a:spLocks noChangeArrowheads="1"/>
            </p:cNvSpPr>
            <p:nvPr/>
          </p:nvSpPr>
          <p:spPr bwMode="auto">
            <a:xfrm>
              <a:off x="4768" y="10180"/>
              <a:ext cx="2642" cy="4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>
                  <a:effectLst/>
                  <a:latin typeface="Times New Roman"/>
                  <a:ea typeface="宋体"/>
                  <a:cs typeface="Times New Roman"/>
                </a:rPr>
                <a:t>All TB Incident Cases</a:t>
              </a:r>
            </a:p>
          </p:txBody>
        </p:sp>
        <p:sp>
          <p:nvSpPr>
            <p:cNvPr id="9" name="Rectangle 164"/>
            <p:cNvSpPr>
              <a:spLocks noChangeArrowheads="1"/>
            </p:cNvSpPr>
            <p:nvPr/>
          </p:nvSpPr>
          <p:spPr bwMode="auto">
            <a:xfrm>
              <a:off x="2284" y="11032"/>
              <a:ext cx="3016" cy="43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>
                  <a:effectLst/>
                  <a:latin typeface="Times New Roman"/>
                  <a:ea typeface="宋体"/>
                  <a:cs typeface="Times New Roman"/>
                </a:rPr>
                <a:t>Drug-Susceptible ("Normal") TB</a:t>
              </a:r>
            </a:p>
          </p:txBody>
        </p:sp>
        <p:sp>
          <p:nvSpPr>
            <p:cNvPr id="10" name="Rectangle 165"/>
            <p:cNvSpPr>
              <a:spLocks noChangeArrowheads="1"/>
            </p:cNvSpPr>
            <p:nvPr/>
          </p:nvSpPr>
          <p:spPr bwMode="auto">
            <a:xfrm>
              <a:off x="6065" y="11051"/>
              <a:ext cx="1763" cy="40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>
                  <a:effectLst/>
                  <a:latin typeface="Times New Roman"/>
                  <a:ea typeface="宋体"/>
                  <a:cs typeface="Times New Roman"/>
                </a:rPr>
                <a:t>MDR-TB</a:t>
              </a:r>
            </a:p>
          </p:txBody>
        </p:sp>
        <p:sp>
          <p:nvSpPr>
            <p:cNvPr id="11" name="Rectangle 166"/>
            <p:cNvSpPr>
              <a:spLocks noChangeArrowheads="1"/>
            </p:cNvSpPr>
            <p:nvPr/>
          </p:nvSpPr>
          <p:spPr bwMode="auto">
            <a:xfrm>
              <a:off x="8535" y="11044"/>
              <a:ext cx="1763" cy="40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>
                  <a:effectLst/>
                  <a:latin typeface="Times New Roman"/>
                  <a:ea typeface="宋体"/>
                  <a:cs typeface="Times New Roman"/>
                </a:rPr>
                <a:t>XDR-TB</a:t>
              </a:r>
            </a:p>
          </p:txBody>
        </p:sp>
        <p:sp>
          <p:nvSpPr>
            <p:cNvPr id="12" name="Rectangle 167"/>
            <p:cNvSpPr>
              <a:spLocks noChangeArrowheads="1"/>
            </p:cNvSpPr>
            <p:nvPr/>
          </p:nvSpPr>
          <p:spPr bwMode="auto">
            <a:xfrm>
              <a:off x="2193" y="11859"/>
              <a:ext cx="950" cy="40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>
                  <a:effectLst/>
                  <a:latin typeface="Times New Roman"/>
                  <a:ea typeface="宋体"/>
                  <a:cs typeface="Times New Roman"/>
                </a:rPr>
                <a:t>HIV+</a:t>
              </a:r>
            </a:p>
          </p:txBody>
        </p:sp>
        <p:sp>
          <p:nvSpPr>
            <p:cNvPr id="13" name="Rectangle 168"/>
            <p:cNvSpPr>
              <a:spLocks noChangeArrowheads="1"/>
            </p:cNvSpPr>
            <p:nvPr/>
          </p:nvSpPr>
          <p:spPr bwMode="auto">
            <a:xfrm>
              <a:off x="4435" y="11859"/>
              <a:ext cx="950" cy="40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>
                  <a:effectLst/>
                  <a:latin typeface="Times New Roman"/>
                  <a:ea typeface="宋体"/>
                  <a:cs typeface="Times New Roman"/>
                </a:rPr>
                <a:t>HIV-</a:t>
              </a:r>
            </a:p>
          </p:txBody>
        </p:sp>
        <p:cxnSp>
          <p:nvCxnSpPr>
            <p:cNvPr id="14" name="AutoShape 173"/>
            <p:cNvCxnSpPr>
              <a:cxnSpLocks noChangeShapeType="1"/>
            </p:cNvCxnSpPr>
            <p:nvPr/>
          </p:nvCxnSpPr>
          <p:spPr bwMode="auto">
            <a:xfrm>
              <a:off x="3606" y="10869"/>
              <a:ext cx="581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174"/>
            <p:cNvCxnSpPr>
              <a:cxnSpLocks noChangeShapeType="1"/>
            </p:cNvCxnSpPr>
            <p:nvPr/>
          </p:nvCxnSpPr>
          <p:spPr bwMode="auto">
            <a:xfrm>
              <a:off x="6089" y="10618"/>
              <a:ext cx="0" cy="25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AutoShape 175"/>
            <p:cNvCxnSpPr>
              <a:cxnSpLocks noChangeShapeType="1"/>
            </p:cNvCxnSpPr>
            <p:nvPr/>
          </p:nvCxnSpPr>
          <p:spPr bwMode="auto">
            <a:xfrm>
              <a:off x="3606" y="10869"/>
              <a:ext cx="0" cy="1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176"/>
            <p:cNvCxnSpPr>
              <a:cxnSpLocks noChangeShapeType="1"/>
            </p:cNvCxnSpPr>
            <p:nvPr/>
          </p:nvCxnSpPr>
          <p:spPr bwMode="auto">
            <a:xfrm>
              <a:off x="6961" y="10869"/>
              <a:ext cx="0" cy="18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177"/>
            <p:cNvCxnSpPr>
              <a:cxnSpLocks noChangeShapeType="1"/>
            </p:cNvCxnSpPr>
            <p:nvPr/>
          </p:nvCxnSpPr>
          <p:spPr bwMode="auto">
            <a:xfrm>
              <a:off x="9416" y="10869"/>
              <a:ext cx="0" cy="1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178"/>
            <p:cNvCxnSpPr>
              <a:cxnSpLocks noChangeShapeType="1"/>
            </p:cNvCxnSpPr>
            <p:nvPr/>
          </p:nvCxnSpPr>
          <p:spPr bwMode="auto">
            <a:xfrm>
              <a:off x="3606" y="11460"/>
              <a:ext cx="0" cy="16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AutoShape 179"/>
            <p:cNvCxnSpPr>
              <a:cxnSpLocks noChangeShapeType="1"/>
            </p:cNvCxnSpPr>
            <p:nvPr/>
          </p:nvCxnSpPr>
          <p:spPr bwMode="auto">
            <a:xfrm>
              <a:off x="2635" y="11621"/>
              <a:ext cx="235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AutoShape 180"/>
            <p:cNvCxnSpPr>
              <a:cxnSpLocks noChangeShapeType="1"/>
            </p:cNvCxnSpPr>
            <p:nvPr/>
          </p:nvCxnSpPr>
          <p:spPr bwMode="auto">
            <a:xfrm>
              <a:off x="2635" y="11621"/>
              <a:ext cx="0" cy="23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181"/>
            <p:cNvCxnSpPr>
              <a:cxnSpLocks noChangeShapeType="1"/>
            </p:cNvCxnSpPr>
            <p:nvPr/>
          </p:nvCxnSpPr>
          <p:spPr bwMode="auto">
            <a:xfrm>
              <a:off x="4991" y="11621"/>
              <a:ext cx="0" cy="23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AutoShape 184"/>
            <p:cNvCxnSpPr>
              <a:cxnSpLocks noChangeShapeType="1"/>
            </p:cNvCxnSpPr>
            <p:nvPr/>
          </p:nvCxnSpPr>
          <p:spPr bwMode="auto">
            <a:xfrm>
              <a:off x="1959" y="12435"/>
              <a:ext cx="0" cy="23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42872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b="1" dirty="0"/>
              <a:t>Tab (4)</a:t>
            </a:r>
            <a:br>
              <a:rPr kumimoji="1" lang="en-US" altLang="zh-CN" b="1" dirty="0"/>
            </a:br>
            <a:r>
              <a:rPr kumimoji="1" lang="en-US" altLang="zh-CN" b="1" i="1" dirty="0" smtClean="0"/>
              <a:t>Prevalent and incidence cases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8158" y="2024744"/>
            <a:ext cx="8586031" cy="4095448"/>
          </a:xfrm>
        </p:spPr>
        <p:txBody>
          <a:bodyPr>
            <a:normAutofit/>
          </a:bodyPr>
          <a:lstStyle/>
          <a:p>
            <a:r>
              <a:rPr kumimoji="1" lang="en-US" altLang="zh-CN" b="1" i="1" dirty="0" smtClean="0"/>
              <a:t>Column M and N</a:t>
            </a:r>
            <a:r>
              <a:rPr kumimoji="1" lang="en-US" altLang="zh-CN" b="1" dirty="0" smtClean="0"/>
              <a:t>:</a:t>
            </a:r>
            <a:r>
              <a:rPr kumimoji="1" lang="en-US" altLang="zh-CN" b="1" i="1" dirty="0" smtClean="0"/>
              <a:t> </a:t>
            </a:r>
            <a:r>
              <a:rPr kumimoji="1" lang="en-US" altLang="zh-CN" dirty="0" smtClean="0"/>
              <a:t>TB prevalence and incidence by countries</a:t>
            </a:r>
          </a:p>
          <a:p>
            <a:pPr lvl="1"/>
            <a:r>
              <a:rPr kumimoji="1" lang="en-US" altLang="zh-CN" i="1" dirty="0"/>
              <a:t>Prevalence</a:t>
            </a:r>
            <a:r>
              <a:rPr kumimoji="1" lang="en-US" altLang="zh-CN" dirty="0"/>
              <a:t>: </a:t>
            </a:r>
            <a:r>
              <a:rPr kumimoji="1" lang="en-US" altLang="zh-CN" dirty="0" smtClean="0"/>
              <a:t>The </a:t>
            </a:r>
            <a:r>
              <a:rPr kumimoji="1" lang="en-US" altLang="zh-CN" dirty="0"/>
              <a:t>total number of cases of disease existing in a </a:t>
            </a:r>
            <a:r>
              <a:rPr kumimoji="1" lang="en-US" altLang="zh-CN" dirty="0" smtClean="0"/>
              <a:t>population</a:t>
            </a:r>
          </a:p>
          <a:p>
            <a:pPr lvl="1"/>
            <a:r>
              <a:rPr kumimoji="1" lang="en-US" altLang="zh-CN" i="1" dirty="0" smtClean="0"/>
              <a:t>Incidence</a:t>
            </a:r>
            <a:r>
              <a:rPr kumimoji="1" lang="en-US" altLang="zh-CN" dirty="0"/>
              <a:t>: </a:t>
            </a:r>
            <a:r>
              <a:rPr kumimoji="1" lang="en-US" altLang="zh-CN" dirty="0" smtClean="0"/>
              <a:t>The total number </a:t>
            </a:r>
            <a:r>
              <a:rPr kumimoji="1" lang="en-US" altLang="zh-CN" dirty="0"/>
              <a:t>of newly diagnosed cases of a </a:t>
            </a:r>
            <a:r>
              <a:rPr kumimoji="1" lang="en-US" altLang="zh-CN" dirty="0" smtClean="0"/>
              <a:t>disease</a:t>
            </a:r>
          </a:p>
          <a:p>
            <a:r>
              <a:rPr kumimoji="1" lang="en-US" altLang="zh-CN" b="1" i="1" dirty="0" smtClean="0"/>
              <a:t>Column Q-T</a:t>
            </a:r>
            <a:r>
              <a:rPr kumimoji="1" lang="en-US" altLang="zh-CN" dirty="0" smtClean="0"/>
              <a:t>: </a:t>
            </a:r>
          </a:p>
          <a:p>
            <a:pPr lvl="1"/>
            <a:r>
              <a:rPr kumimoji="1" lang="en-US" altLang="zh-CN" dirty="0" smtClean="0"/>
              <a:t>Incident cases of </a:t>
            </a:r>
            <a:r>
              <a:rPr kumimoji="1" lang="en-US" altLang="zh-CN" dirty="0" err="1" smtClean="0"/>
              <a:t>lactive</a:t>
            </a:r>
            <a:r>
              <a:rPr kumimoji="1" lang="en-US" altLang="zh-CN" dirty="0" smtClean="0"/>
              <a:t> TB with HIV+/HIV-</a:t>
            </a:r>
          </a:p>
          <a:p>
            <a:pPr lvl="1"/>
            <a:r>
              <a:rPr kumimoji="1" lang="en-US" altLang="zh-CN" dirty="0" smtClean="0"/>
              <a:t>% of active TB with HIV+/HIV- </a:t>
            </a:r>
            <a:br>
              <a:rPr kumimoji="1" lang="en-US" altLang="zh-CN" dirty="0" smtClean="0"/>
            </a:br>
            <a:r>
              <a:rPr kumimoji="1" lang="en-US" altLang="zh-CN" dirty="0" smtClean="0"/>
              <a:t>= The number of active TB with HIV+ or HIV- / The number of TB incidence with know HIV status.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39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063" y="275107"/>
            <a:ext cx="8461602" cy="1339850"/>
          </a:xfrm>
        </p:spPr>
        <p:txBody>
          <a:bodyPr>
            <a:normAutofit fontScale="90000"/>
          </a:bodyPr>
          <a:lstStyle/>
          <a:p>
            <a:r>
              <a:rPr kumimoji="1" lang="en-US" altLang="zh-CN" b="1" dirty="0"/>
              <a:t>Tab (4)</a:t>
            </a:r>
            <a:br>
              <a:rPr kumimoji="1" lang="en-US" altLang="zh-CN" b="1" dirty="0"/>
            </a:br>
            <a:r>
              <a:rPr kumimoji="1" lang="en-US" altLang="zh-CN" b="1" i="1" dirty="0" smtClean="0"/>
              <a:t>TB regimens and treatment protocols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0112" y="1758649"/>
            <a:ext cx="7345363" cy="3931920"/>
          </a:xfrm>
        </p:spPr>
        <p:txBody>
          <a:bodyPr/>
          <a:lstStyle/>
          <a:p>
            <a:r>
              <a:rPr kumimoji="1" lang="en-US" altLang="zh-CN" b="1" dirty="0" smtClean="0"/>
              <a:t>Column J &amp; K and Row 41-90: </a:t>
            </a:r>
            <a:r>
              <a:rPr kumimoji="1" lang="en-US" altLang="zh-CN" dirty="0" smtClean="0"/>
              <a:t>Treatment regimens</a:t>
            </a:r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en-US" altLang="zh-CN" b="1" dirty="0" smtClean="0"/>
              <a:t>Column J &amp; K and Row 128-140: </a:t>
            </a:r>
            <a:r>
              <a:rPr kumimoji="1" lang="en-US" altLang="zh-CN" dirty="0" smtClean="0"/>
              <a:t>Treatment Protocols</a:t>
            </a:r>
            <a:endParaRPr kumimoji="1" lang="zh-CN" altLang="en-US" dirty="0"/>
          </a:p>
        </p:txBody>
      </p:sp>
      <p:pic>
        <p:nvPicPr>
          <p:cNvPr id="5" name="图片 4" descr="Screen Shot 2014-04-16 at 下午3.06.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78" y="2289910"/>
            <a:ext cx="8243887" cy="1197940"/>
          </a:xfrm>
          <a:prstGeom prst="rect">
            <a:avLst/>
          </a:prstGeom>
        </p:spPr>
      </p:pic>
      <p:pic>
        <p:nvPicPr>
          <p:cNvPr id="8" name="图片 7" descr="Screen Shot 2014-04-16 at 下午3.10.4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846" y="4148667"/>
            <a:ext cx="6593677" cy="231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9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b="1" dirty="0"/>
              <a:t>Tab (4)</a:t>
            </a:r>
            <a:br>
              <a:rPr kumimoji="1" lang="en-US" altLang="zh-CN" b="1" dirty="0"/>
            </a:br>
            <a:r>
              <a:rPr kumimoji="1" lang="en-US" altLang="zh-CN" b="1" i="1" dirty="0" smtClean="0"/>
              <a:t>List of Anti-TB drugs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8683" y="1746553"/>
            <a:ext cx="7917317" cy="3931920"/>
          </a:xfrm>
        </p:spPr>
        <p:txBody>
          <a:bodyPr/>
          <a:lstStyle/>
          <a:p>
            <a:r>
              <a:rPr kumimoji="1" lang="en-US" altLang="zh-CN" dirty="0" smtClean="0"/>
              <a:t>Column J &amp; K and Row 142-171: List of Anti-TB drugs</a:t>
            </a:r>
            <a:endParaRPr kumimoji="1" lang="zh-CN" altLang="en-US" dirty="0"/>
          </a:p>
        </p:txBody>
      </p:sp>
      <p:pic>
        <p:nvPicPr>
          <p:cNvPr id="4" name="图片 3" descr="Screen Shot 2014-04-16 at 下午3.13.12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780" y="2282402"/>
            <a:ext cx="5324172" cy="433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41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b="1" dirty="0"/>
              <a:t>Tab (4)</a:t>
            </a:r>
            <a:br>
              <a:rPr kumimoji="1" lang="en-US" altLang="zh-CN" b="1" dirty="0"/>
            </a:br>
            <a:r>
              <a:rPr kumimoji="1" lang="en-US" altLang="zh-CN" b="1" i="1" dirty="0"/>
              <a:t>Tuberculosis </a:t>
            </a:r>
            <a:r>
              <a:rPr kumimoji="1" lang="en-US" altLang="zh-CN" b="1" i="1" dirty="0" smtClean="0"/>
              <a:t>Assumptions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0113" y="1794935"/>
            <a:ext cx="7345363" cy="3931920"/>
          </a:xfrm>
        </p:spPr>
        <p:txBody>
          <a:bodyPr/>
          <a:lstStyle/>
          <a:p>
            <a:r>
              <a:rPr kumimoji="1" lang="en-US" altLang="zh-CN" b="1" dirty="0" smtClean="0"/>
              <a:t>Column J &amp; K / Row 22-45</a:t>
            </a:r>
            <a:r>
              <a:rPr kumimoji="1" lang="en-US" altLang="zh-CN" smtClean="0"/>
              <a:t>: </a:t>
            </a:r>
            <a:r>
              <a:rPr kumimoji="1" lang="en-US" altLang="zh-CN"/>
              <a:t>A</a:t>
            </a:r>
            <a:r>
              <a:rPr kumimoji="1" lang="en-US" altLang="zh-CN" smtClean="0"/>
              <a:t>ssumptions </a:t>
            </a:r>
            <a:endParaRPr kumimoji="1" lang="zh-CN" altLang="en-US" dirty="0"/>
          </a:p>
        </p:txBody>
      </p:sp>
      <p:pic>
        <p:nvPicPr>
          <p:cNvPr id="6" name="图片 5" descr="Screen Shot 2014-04-16 at 下午3.02.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34" y="2371781"/>
            <a:ext cx="8437142" cy="363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04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首都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首都.thmx</Template>
  <TotalTime>387</TotalTime>
  <Words>831</Words>
  <Application>Microsoft Office PowerPoint</Application>
  <PresentationFormat>On-screen Show (4:3)</PresentationFormat>
  <Paragraphs>95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首都</vt:lpstr>
      <vt:lpstr>Tuberculosis Drugs</vt:lpstr>
      <vt:lpstr>General Information</vt:lpstr>
      <vt:lpstr>Tab (1) Summary of Company Rankings </vt:lpstr>
      <vt:lpstr>Tab (4) Tuberculosis by Countries</vt:lpstr>
      <vt:lpstr>Tab (4) Tuberculosis by Countries</vt:lpstr>
      <vt:lpstr>Tab (4) Prevalent and incidence cases</vt:lpstr>
      <vt:lpstr>Tab (4) TB regimens and treatment protocols</vt:lpstr>
      <vt:lpstr>Tab (4) List of Anti-TB drugs</vt:lpstr>
      <vt:lpstr>Tab (4) Tuberculosis Assumptions</vt:lpstr>
      <vt:lpstr>Calculating Impact Score: MDR-TB</vt:lpstr>
      <vt:lpstr>Calculating Impact Score: MDR-TB</vt:lpstr>
      <vt:lpstr>Calculating Impact Score:  XDR-TB</vt:lpstr>
      <vt:lpstr>Calculating Impact Score:  Normal TB - Needs</vt:lpstr>
      <vt:lpstr>Calculating Impact Score:  Normal TB – Access and Efficacy</vt:lpstr>
      <vt:lpstr>Calculating Impact Score:  Normal TB</vt:lpstr>
      <vt:lpstr>Calculating Impact Score  by Companies</vt:lpstr>
      <vt:lpstr>Total TB Impact Scores  by Companies</vt:lpstr>
      <vt:lpstr>Total TB Impact Scores  by Companies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Tuberculosis Drugs</dc:title>
  <dc:creator>Cychao Cychao</dc:creator>
  <cp:lastModifiedBy>Hassoun, Nicole</cp:lastModifiedBy>
  <cp:revision>41</cp:revision>
  <dcterms:created xsi:type="dcterms:W3CDTF">2014-04-16T17:52:29Z</dcterms:created>
  <dcterms:modified xsi:type="dcterms:W3CDTF">2014-05-13T14:30:06Z</dcterms:modified>
</cp:coreProperties>
</file>