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Electoral Votes Apportionment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Yi Wang</a:t>
            </a:r>
          </a:p>
        </p:txBody>
      </p:sp>
      <p:sp>
        <p:nvSpPr>
          <p:cNvPr id="4" name="Date Placeholder 3"/>
          <p:cNvSpPr>
            <a:spLocks noGrp="1"/>
          </p:cNvSpPr>
          <p:nvPr>
            <p:ph idx="10" sz="half" type="dt"/>
          </p:nvPr>
        </p:nvSpPr>
        <p:spPr/>
        <p:txBody>
          <a:bodyPr/>
          <a:lstStyle/>
          <a:p>
            <a:pPr lvl="0" indent="0" marL="0">
              <a:buNone/>
            </a:pPr>
            <a:r>
              <a:rPr/>
              <a:t>2024-10-07</a:t>
            </a:r>
          </a:p>
        </p:txBody>
      </p:sp>
    </p:spTree>
  </p:cSld>
</p:sld>
</file>

<file path=ppt/slides/slide1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Toy Example</a:t></a:r></a:p></p:txBody></p:sp><p:graphicFrame><p:nvGraphicFramePr><p:cNvPr id="6" name="Content Placeholder 5" /><p:cNvGraphicFramePr><a:graphicFrameLocks noGrp="1" /></p:cNvGraphicFramePr><p:nvPr><p:ph idx="1" /></p:nvPr></p:nvGraphicFramePr><p:xfrm><a:off x="457200" y="1193800" /><a:ext cx="8229600" cy="33909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endParaRPr /></a:p></a:txBody><a:tcPr /></a:tc><a:tc><a:txBody><a:bodyPr /><a:lstStyle /><a:p><a:pPr lvl="0" indent="0" marL="0" algn="ctr"><a:buNone /></a:pPr><a:r><a:rPr /><a:t>A</a:t></a:r></a:p></a:txBody><a:tcPr /></a:tc><a:tc><a:txBody><a:bodyPr /><a:lstStyle /><a:p><a:pPr lvl="0" indent="0" marL="0" algn="ctr"><a:buNone /></a:pPr><a:r><a:rPr /><a:t>B</a:t></a:r></a:p></a:txBody><a:tcPr /></a:tc><a:tc><a:txBody><a:bodyPr /><a:lstStyle /><a:p><a:pPr lvl="0" indent="0" marL="0" algn="ctr"><a:buNone /></a:pPr><a:r><a:rPr /><a:t>C</a:t></a:r></a:p></a:txBody><a:tcPr /></a:tc><a:tc><a:txBody><a:bodyPr /><a:lstStyle /><a:p><a:pPr lvl="0" indent="0" marL="0" algn="ctr"><a:buNone /></a:pPr><a:r><a:rPr /><a:t>Total</a:t></a:r></a:p></a:txBody><a:tcPr /></a:tc></a:tr><a:tr h="0"><a:tc><a:txBody><a:bodyPr /><a:lstStyle /><a:p><a:pPr lvl="0" indent="0" marL="0" algn="l"><a:buNone /></a:pPr><a14:m><m:oMath xmlns:m="http://schemas.openxmlformats.org/officeDocument/2006/math"><m:sSub><m:e><m:r><m:t>P</m:t></m:r></m:e><m:sub><m:r><m:t>i</m:t></m:r></m:sub></m:sSub></m:oMath></a14:m></a:p></a:txBody></a:tc><a:tc><a:txBody><a:bodyPr /><a:lstStyle /><a:p><a:pPr lvl="0" indent="0" marL="0" algn="ctr"><a:buNone /></a:pPr><a:r><a:rPr /><a:t>2000</a:t></a:r></a:p></a:txBody></a:tc><a:tc><a:txBody><a:bodyPr /><a:lstStyle /><a:p><a:pPr lvl="0" indent="0" marL="0" algn="ctr"><a:buNone /></a:pPr><a:r><a:rPr /><a:t>7000</a:t></a:r></a:p></a:txBody></a:tc><a:tc><a:txBody><a:bodyPr /><a:lstStyle /><a:p><a:pPr lvl="0" indent="0" marL="0" algn="ctr"><a:buNone /></a:pPr><a:r><a:rPr /><a:t>15000</a:t></a:r></a:p></a:txBody></a:tc><a:tc><a:txBody><a:bodyPr /><a:lstStyle /><a:p><a:pPr lvl="0" indent="0" marL="0" algn="ctr"><a:buNone /></a:pPr><a:r><a:rPr b="1" /><a:t>24000</a:t></a:r></a:p></a:txBody></a:tc></a:tr><a:tr h="0"><a:tc><a:txBody><a:bodyPr /><a:lstStyle /><a:p><a:pPr lvl="0" indent="0" marL="0" algn="l"><a:buNone /></a:pPr><a:r><a:rPr /><a:t>Ideal (</a:t></a:r><a14:m><m:oMath xmlns:m="http://schemas.openxmlformats.org/officeDocument/2006/math"><m:sSub><m:e><m:r><m:t>t</m:t></m:r></m:e><m:sub><m:r><m:t>i</m:t></m:r></m:sub></m:sSub></m:oMath></a14:m><a:r><a:rPr /><a:t>)</a:t></a:r></a:p></a:txBody></a:tc><a:tc><a:txBody><a:bodyPr /><a:lstStyle /><a:p><a:pPr lvl="0" indent="0" marL="0" algn="ctr"><a:buNone /></a:pPr><a:r><a:rPr /><a:t>0.67</a:t></a:r></a:p></a:txBody></a:tc><a:tc><a:txBody><a:bodyPr /><a:lstStyle /><a:p><a:pPr lvl="0" indent="0" marL="0" algn="ctr"><a:buNone /></a:pPr><a:r><a:rPr /><a:t>2.33</a:t></a:r></a:p></a:txBody></a:tc><a:tc><a:txBody><a:bodyPr /><a:lstStyle /><a:p><a:pPr lvl="0" indent="0" marL="0" algn="ctr"><a:buNone /></a:pPr><a:r><a:rPr /><a:t>5</a:t></a:r></a:p></a:txBody></a:tc><a:tc><a:txBody><a:bodyPr /><a:lstStyle /><a:p><a:pPr lvl="0" indent="0" marL="0" algn="ctr"><a:buNone /></a:pPr><a:r><a:rPr /><a:t>8</a:t></a:r></a:p></a:txBody></a:tc></a:tr><a:tr h="0"><a:tc><a:txBody><a:bodyPr /><a:lstStyle /><a:p><a:pPr lvl="0" indent="0" marL="0" algn="l"><a:buNone /></a:pPr><a:r><a:rPr /><a:t>Webster w/ fixed ratio (3.3)</a:t></a:r></a:p></a:txBody></a:tc><a:tc><a:txBody><a:bodyPr /><a:lstStyle /><a:p><a:pPr lvl="0" indent="0" marL="0" algn="ctr"><a:buNone /></a:pPr><a:r><a:rPr /><a:t>1 (</a:t></a:r><a14:m><m:oMath xmlns:m="http://schemas.openxmlformats.org/officeDocument/2006/math"><m:r><m:rPr><m:sty m:val="p" /></m:rPr><m:t>≈</m:t></m:r><m:r><m:t>0.61</m:t></m:r></m:oMath></a14:m><a:r><a:rPr /><a:t>)</a:t></a:r></a:p></a:txBody></a:tc><a:tc><a:txBody><a:bodyPr /><a:lstStyle /><a:p><a:pPr lvl="0" indent="0" marL="0" algn="ctr"><a:buNone /></a:pPr><a:r><a:rPr /><a:t>2 (</a:t></a:r><a14:m><m:oMath xmlns:m="http://schemas.openxmlformats.org/officeDocument/2006/math"><m:r><m:rPr><m:sty m:val="p" /></m:rPr><m:t>≈</m:t></m:r><m:r><m:t>2.12</m:t></m:r></m:oMath></a14:m><a:r><a:rPr /><a:t>)</a:t></a:r></a:p></a:txBody></a:tc><a:tc><a:txBody><a:bodyPr /><a:lstStyle /><a:p><a:pPr lvl="0" indent="0" marL="0" algn="ctr"><a:buNone /></a:pPr><a:r><a:rPr /><a:t>5</a:t></a:r></a:p></a:txBody></a:tc><a:tc><a:txBody><a:bodyPr /><a:lstStyle /><a:p><a:pPr lvl="0" indent="0" marL="0" algn="ctr"><a:buNone /></a:pPr><a:r><a:rPr b="1" /><a:t>8</a:t></a:r></a:p></a:txBody></a:tc></a:tr></a:tbl></a:graphicData></a:graphic></p:graphicFrame></p:spTree></p:cSld></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Fixed House Size</a:t>
            </a:r>
          </a:p>
        </p:txBody>
      </p:sp>
      <p:sp>
        <p:nvSpPr>
          <p:cNvPr id="3" name="Content Placeholder 2"/>
          <p:cNvSpPr>
            <a:spLocks noGrp="1"/>
          </p:cNvSpPr>
          <p:nvPr>
            <p:ph idx="1"/>
          </p:nvPr>
        </p:nvSpPr>
        <p:spPr/>
        <p:txBody>
          <a:bodyPr/>
          <a:lstStyle/>
          <a:p>
            <a:pPr lvl="0"/>
            <a:r>
              <a:rPr/>
              <a:t>1911: House size was fixed at 433 with provision for the addition of one seat each for Arizona and New Mexico when they became states (U.S. Statutes at Large, 37 Stat 13, 14 (1911))</a:t>
            </a:r>
          </a:p>
          <a:p>
            <a:pPr lvl="0"/>
            <a:r>
              <a:rPr/>
              <a:t>The House size, 435 members, has been unchanged since, except for a temporary increase to 437 at the time of admission of Alaska and Hawaii as states (following the 1950 census until the 1960 census).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Mathematical Formulation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Given </a:t>
                </a:r>
                <a14:m>
                  <m:oMath xmlns:m="http://schemas.openxmlformats.org/officeDocument/2006/math">
                    <m:d>
                      <m:dPr>
                        <m:begChr m:val="("/>
                        <m:endChr m:val=")"/>
                        <m:sepChr m:val=""/>
                        <m:grow/>
                      </m:dPr>
                      <m:e>
                        <m:sSub>
                          <m:e>
                            <m:r>
                              <m:t>t</m:t>
                            </m:r>
                          </m:e>
                          <m:sub>
                            <m:r>
                              <m:t>1</m:t>
                            </m:r>
                          </m:sub>
                        </m:sSub>
                        <m:r>
                          <m:rPr>
                            <m:sty m:val="p"/>
                          </m:rPr>
                          <m:t>,</m:t>
                        </m:r>
                        <m:sSub>
                          <m:e>
                            <m:r>
                              <m:t>t</m:t>
                            </m:r>
                          </m:e>
                          <m:sub>
                            <m:r>
                              <m:t>2</m:t>
                            </m:r>
                          </m:sub>
                        </m:sSub>
                        <m:r>
                          <m:rPr>
                            <m:sty m:val="p"/>
                          </m:rPr>
                          <m:t>,</m:t>
                        </m:r>
                        <m:r>
                          <m:rPr>
                            <m:sty m:val="p"/>
                          </m:rPr>
                          <m:t>⋯</m:t>
                        </m:r>
                        <m:r>
                          <m:rPr>
                            <m:sty m:val="p"/>
                          </m:rPr>
                          <m:t>,</m:t>
                        </m:r>
                        <m:sSub>
                          <m:e>
                            <m:r>
                              <m:t>t</m:t>
                            </m:r>
                          </m:e>
                          <m:sub>
                            <m:r>
                              <m:t>k</m:t>
                            </m:r>
                          </m:sub>
                        </m:sSub>
                      </m:e>
                    </m:d>
                  </m:oMath>
                </a14:m>
                <a:r>
                  <a:rPr/>
                  <a:t>, find a vector of non-negative integers </a:t>
                </a:r>
                <a14:m>
                  <m:oMath xmlns:m="http://schemas.openxmlformats.org/officeDocument/2006/math">
                    <m:d>
                      <m:dPr>
                        <m:begChr m:val="("/>
                        <m:endChr m:val=")"/>
                        <m:sepChr m:val=""/>
                        <m:grow/>
                      </m:dPr>
                      <m:e>
                        <m:sSub>
                          <m:e>
                            <m:r>
                              <m:t>n</m:t>
                            </m:r>
                          </m:e>
                          <m:sub>
                            <m:r>
                              <m:t>1</m:t>
                            </m:r>
                          </m:sub>
                        </m:sSub>
                        <m:r>
                          <m:rPr>
                            <m:sty m:val="p"/>
                          </m:rPr>
                          <m:t>,</m:t>
                        </m:r>
                        <m:sSub>
                          <m:e>
                            <m:r>
                              <m:t>n</m:t>
                            </m:r>
                          </m:e>
                          <m:sub>
                            <m:r>
                              <m:t>2</m:t>
                            </m:r>
                          </m:sub>
                        </m:sSub>
                        <m:r>
                          <m:rPr>
                            <m:sty m:val="p"/>
                          </m:rPr>
                          <m:t>,</m:t>
                        </m:r>
                        <m:r>
                          <m:rPr>
                            <m:sty m:val="p"/>
                          </m:rPr>
                          <m:t>⋯</m:t>
                        </m:r>
                        <m:r>
                          <m:rPr>
                            <m:sty m:val="p"/>
                          </m:rPr>
                          <m:t>,</m:t>
                        </m:r>
                        <m:sSub>
                          <m:e>
                            <m:r>
                              <m:t>n</m:t>
                            </m:r>
                          </m:e>
                          <m:sub>
                            <m:r>
                              <m:t>k</m:t>
                            </m:r>
                          </m:sub>
                        </m:sSub>
                      </m:e>
                    </m:d>
                  </m:oMath>
                </a14:m>
                <a:r>
                  <a:rPr/>
                  <a:t>, such that</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nary>
                              <m:naryPr>
                                <m:chr m:val="∑"/>
                                <m:limLoc m:val="undOvr"/>
                                <m:subHide m:val="0"/>
                                <m:supHide m:val="0"/>
                              </m:naryPr>
                              <m:sub>
                                <m:r>
                                  <m:t>i</m:t>
                                </m:r>
                                <m:r>
                                  <m:rPr>
                                    <m:sty m:val="p"/>
                                  </m:rPr>
                                  <m:t>=</m:t>
                                </m:r>
                                <m:r>
                                  <m:t>1</m:t>
                                </m:r>
                              </m:sub>
                              <m:sup>
                                <m:r>
                                  <m:t>k</m:t>
                                </m:r>
                              </m:sup>
                              <m:e>
                                <m:sSubSup>
                                  <m:e>
                                    <m:r>
                                      <m:t>t</m:t>
                                    </m:r>
                                  </m:e>
                                  <m:sub>
                                    <m:r>
                                      <m:t>i</m:t>
                                    </m:r>
                                  </m:sub>
                                  <m:sup>
                                    <m:r>
                                      <m:rPr>
                                        <m:sty m:val="p"/>
                                      </m:rPr>
                                      <m:t>*</m:t>
                                    </m:r>
                                  </m:sup>
                                </m:sSubSup>
                              </m:e>
                            </m:nary>
                          </m:e>
                          <m:e>
                            <m:r>
                              <m:rPr>
                                <m:sty m:val="p"/>
                              </m:rPr>
                              <m:t>=</m:t>
                            </m:r>
                            <m:r>
                              <m:t>1</m:t>
                            </m:r>
                          </m:e>
                        </m:mr>
                        <m:mr>
                          <m:e>
                            <m:nary>
                              <m:naryPr>
                                <m:chr m:val="∑"/>
                                <m:limLoc m:val="undOvr"/>
                                <m:subHide m:val="0"/>
                                <m:supHide m:val="0"/>
                              </m:naryPr>
                              <m:sub>
                                <m:r>
                                  <m:t>i</m:t>
                                </m:r>
                                <m:r>
                                  <m:rPr>
                                    <m:sty m:val="p"/>
                                  </m:rPr>
                                  <m:t>=</m:t>
                                </m:r>
                                <m:r>
                                  <m:t>1</m:t>
                                </m:r>
                              </m:sub>
                              <m:sup>
                                <m:r>
                                  <m:t>k</m:t>
                                </m:r>
                              </m:sup>
                              <m:e>
                                <m:sSub>
                                  <m:e>
                                    <m:r>
                                      <m:t>n</m:t>
                                    </m:r>
                                  </m:e>
                                  <m:sub>
                                    <m:r>
                                      <m:t>i</m:t>
                                    </m:r>
                                  </m:sub>
                                </m:sSub>
                              </m:e>
                            </m:nary>
                          </m:e>
                          <m:e>
                            <m:r>
                              <m:rPr>
                                <m:sty m:val="p"/>
                              </m:rPr>
                              <m:t>=</m:t>
                            </m:r>
                            <m:r>
                              <m:t>h</m:t>
                            </m:r>
                            <m:r>
                              <m:t> </m:t>
                            </m:r>
                            <m:r>
                              <m:rPr>
                                <m:sty m:val="p"/>
                              </m:rPr>
                              <m:t>.</m:t>
                            </m:r>
                          </m:e>
                        </m:mr>
                      </m:m>
                    </m:oMath>
                  </m:oMathPara>
                </a14:m>
              </a:p>
              <a:p>
                <a:pPr lvl="0" indent="0" marL="0">
                  <a:buNone/>
                </a:pPr>
                <a14:m>
                  <m:oMathPara xmlns:m="http://schemas.openxmlformats.org/officeDocument/2006/math">
                    <m:oMathParaPr>
                      <m:jc m:val="center"/>
                    </m:oMathParaPr>
                    <m:oMath>
                      <m:r>
                        <m:rPr>
                          <m:nor/>
                          <m:sty m:val="p"/>
                        </m:rPr>
                        <m:t>minimize expectated </m:t>
                      </m:r>
                      <m:r>
                        <m:rPr>
                          <m:nor/>
                          <m:sty m:val="b"/>
                        </m:rPr>
                        <m:t> errors or seat bias</m:t>
                      </m:r>
                      <m:r>
                        <m:t> </m:t>
                      </m:r>
                      <m:r>
                        <m:rPr>
                          <m:sty m:val="p"/>
                        </m:rPr>
                        <m:t>.</m:t>
                      </m:r>
                    </m:oMath>
                  </m:oMathPara>
                </a14:m>
              </a:p>
              <a:p>
                <a:pPr lvl="0" indent="0" marL="0">
                  <a:buNone/>
                </a:pPr>
                <a:r>
                  <a:rPr/>
                  <a:t>e.g. favoring smaller parties, or large parties, etc.</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Quota Rule</a:t>
            </a:r>
          </a:p>
        </p:txBody>
      </p:sp>
      <p:sp>
        <p:nvSpPr>
          <p:cNvPr id="3" name="Content Placeholder 2"/>
          <p:cNvSpPr>
            <a:spLocks noGrp="1"/>
          </p:cNvSpPr>
          <p:nvPr>
            <p:ph idx="1"/>
          </p:nvPr>
        </p:nvSpPr>
        <p:spPr/>
        <p:txBody>
          <a:bodyPr/>
          <a:lstStyle/>
          <a:p>
            <a:pPr lvl="0" indent="0" marL="0">
              <a:buNone/>
            </a:pPr>
            <a:r>
              <a:rPr/>
              <a:t>The </a:t>
            </a:r>
            <a:r>
              <a:rPr i="1"/>
              <a:t>quota rule</a:t>
            </a:r>
            <a:r>
              <a:rPr/>
              <a:t> describes a desired property of proportional apportionment methods. It says that the number of seats allocated to a party should be equal to their entitlement plus or minus one.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the problem with fixed house size (1850-1900)?</a:t>
            </a:r>
          </a:p>
        </p:txBody>
      </p:sp>
      <p:sp>
        <p:nvSpPr>
          <p:cNvPr id="3" name="Content Placeholder 2"/>
          <p:cNvSpPr>
            <a:spLocks noGrp="1"/>
          </p:cNvSpPr>
          <p:nvPr>
            <p:ph idx="1"/>
          </p:nvPr>
        </p:nvSpPr>
        <p:spPr/>
        <p:txBody>
          <a:bodyPr/>
          <a:lstStyle/>
          <a:p>
            <a:pPr lvl="0" indent="-342900" marL="342900">
              <a:buAutoNum type="arabicPeriod"/>
            </a:pPr>
            <a:r>
              <a:rPr b="1"/>
              <a:t>Largest remainder method</a:t>
            </a:r>
            <a:r>
              <a:rPr/>
              <a:t>(Hamilton/Vinton method) first assign integral seats to each state, then assign the remaining seat one at a time with the largest remainder.</a:t>
            </a:r>
          </a:p>
          <a:p>
            <a:pPr lvl="0"/>
            <a:r>
              <a:rPr b="1"/>
              <a:t>Advantage</a:t>
            </a:r>
            <a:r>
              <a:rPr/>
              <a:t>: Meet the quota rule</a:t>
            </a:r>
          </a:p>
          <a:p>
            <a:pPr lvl="0"/>
            <a:r>
              <a:rPr b="1"/>
              <a:t>Problem</a:t>
            </a:r>
            <a:r>
              <a:rPr/>
              <a:t>: sbj. population, Alabama, no-show paradox.</a:t>
            </a:r>
          </a:p>
          <a:p>
            <a:pPr lvl="0"/>
            <a:r>
              <a:rPr/>
              <a:t>Had Congress used Webster or Hamilton’s method (as it had since 1840), the 1876 election would have gone to Tilden instead of Hayes.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Toy Example-Highest Remainder</a:t></a:r></a:p></p:txBody></p:sp><p:graphicFrame><p:nvGraphicFramePr><p:cNvPr id="6" name="Content Placeholder 5" /><p:cNvGraphicFramePr><a:graphicFrameLocks noGrp="1" /></p:cNvGraphicFramePr><p:nvPr><p:ph idx="1" /></p:nvPr></p:nvGraphicFramePr><p:xfrm><a:off x="457200" y="1193800" /><a:ext cx="8229600" cy="33909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endParaRPr /></a:p></a:txBody><a:tcPr /></a:tc><a:tc><a:txBody><a:bodyPr /><a:lstStyle /><a:p><a:pPr lvl="0" indent="0" marL="0" algn="ctr"><a:buNone /></a:pPr><a:r><a:rPr /><a:t>A</a:t></a:r></a:p></a:txBody><a:tcPr /></a:tc><a:tc><a:txBody><a:bodyPr /><a:lstStyle /><a:p><a:pPr lvl="0" indent="0" marL="0" algn="ctr"><a:buNone /></a:pPr><a:r><a:rPr /><a:t>B</a:t></a:r></a:p></a:txBody><a:tcPr /></a:tc><a:tc><a:txBody><a:bodyPr /><a:lstStyle /><a:p><a:pPr lvl="0" indent="0" marL="0" algn="ctr"><a:buNone /></a:pPr><a:r><a:rPr /><a:t>C</a:t></a:r></a:p></a:txBody><a:tcPr /></a:tc><a:tc><a:txBody><a:bodyPr /><a:lstStyle /><a:p><a:pPr lvl="0" indent="0" marL="0" algn="ctr"><a:buNone /></a:pPr><a:r><a:rPr /><a:t>Total</a:t></a:r></a:p></a:txBody><a:tcPr /></a:tc></a:tr><a:tr h="0"><a:tc><a:txBody><a:bodyPr /><a:lstStyle /><a:p><a:pPr lvl="0" indent="0" marL="0" algn="l"><a:buNone /></a:pPr><a14:m><m:oMath xmlns:m="http://schemas.openxmlformats.org/officeDocument/2006/math"><m:sSub><m:e><m:r><m:t>P</m:t></m:r></m:e><m:sub><m:r><m:t>i</m:t></m:r></m:sub></m:sSub></m:oMath></a14:m></a:p></a:txBody></a:tc><a:tc><a:txBody><a:bodyPr /><a:lstStyle /><a:p><a:pPr lvl="0" indent="0" marL="0" algn="ctr"><a:buNone /></a:pPr><a:r><a:rPr /><a:t>2000</a:t></a:r></a:p></a:txBody></a:tc><a:tc><a:txBody><a:bodyPr /><a:lstStyle /><a:p><a:pPr lvl="0" indent="0" marL="0" algn="ctr"><a:buNone /></a:pPr><a:r><a:rPr /><a:t>7000</a:t></a:r></a:p></a:txBody></a:tc><a:tc><a:txBody><a:bodyPr /><a:lstStyle /><a:p><a:pPr lvl="0" indent="0" marL="0" algn="ctr"><a:buNone /></a:pPr><a:r><a:rPr /><a:t>15000</a:t></a:r></a:p></a:txBody></a:tc><a:tc><a:txBody><a:bodyPr /><a:lstStyle /><a:p><a:pPr lvl="0" indent="0" marL="0" algn="ctr"><a:buNone /></a:pPr><a:r><a:rPr b="1" /><a:t>24000</a:t></a:r></a:p></a:txBody></a:tc></a:tr><a:tr h="0"><a:tc><a:txBody><a:bodyPr /><a:lstStyle /><a:p><a:pPr lvl="0" indent="0" marL="0" algn="l"><a:buNone /></a:pPr><a:r><a:rPr /><a:t>Ideal (</a:t></a:r><a14:m><m:oMath xmlns:m="http://schemas.openxmlformats.org/officeDocument/2006/math"><m:sSub><m:e><m:r><m:t>t</m:t></m:r></m:e><m:sub><m:r><m:t>i</m:t></m:r></m:sub></m:sSub></m:oMath></a14:m><a:r><a:rPr /><a:t>)</a:t></a:r></a:p></a:txBody></a:tc><a:tc><a:txBody><a:bodyPr /><a:lstStyle /><a:p><a:pPr lvl="0" indent="0" marL="0" algn="ctr"><a:buNone /></a:pPr><a:r><a:rPr /><a:t>0.67</a:t></a:r></a:p></a:txBody></a:tc><a:tc><a:txBody><a:bodyPr /><a:lstStyle /><a:p><a:pPr lvl="0" indent="0" marL="0" algn="ctr"><a:buNone /></a:pPr><a:r><a:rPr /><a:t>2.33</a:t></a:r></a:p></a:txBody></a:tc><a:tc><a:txBody><a:bodyPr /><a:lstStyle /><a:p><a:pPr lvl="0" indent="0" marL="0" algn="ctr"><a:buNone /></a:pPr><a:r><a:rPr /><a:t>5</a:t></a:r></a:p></a:txBody></a:tc><a:tc><a:txBody><a:bodyPr /><a:lstStyle /><a:p><a:pPr lvl="0" indent="0" marL="0" algn="ctr"><a:buNone /></a:pPr><a:r><a:rPr /><a:t>8</a:t></a:r></a:p></a:txBody></a:tc></a:tr><a:tr h="0"><a:tc><a:txBody><a:bodyPr /><a:lstStyle /><a:p><a:pPr lvl="0" indent="0" marL="0" algn="l"><a:buNone /></a:pPr><a:r><a:rPr /><a:t>initial allocation</a:t></a:r></a:p></a:txBody></a:tc><a:tc><a:txBody><a:bodyPr /><a:lstStyle /><a:p><a:pPr lvl="0" indent="0" marL="0" algn="ctr"><a:buNone /></a:pPr><a:r><a:rPr /><a:t>0</a:t></a:r></a:p></a:txBody></a:tc><a:tc><a:txBody><a:bodyPr /><a:lstStyle /><a:p><a:pPr lvl="0" indent="0" marL="0" algn="ctr"><a:buNone /></a:pPr><a:r><a:rPr /><a:t>2</a:t></a:r></a:p></a:txBody></a:tc><a:tc><a:txBody><a:bodyPr /><a:lstStyle /><a:p><a:pPr lvl="0" indent="0" marL="0" algn="ctr"><a:buNone /></a:pPr><a:r><a:rPr /><a:t>5</a:t></a:r></a:p></a:txBody></a:tc><a:tc><a:txBody><a:bodyPr /><a:lstStyle /><a:p><a:pPr lvl="0" indent="0" marL="0" algn="ctr"><a:buNone /></a:pPr><a:r><a:rPr b="1" /><a:t>7</a:t></a:r></a:p></a:txBody></a:tc></a:tr><a:tr h="0"><a:tc><a:txBody><a:bodyPr /><a:lstStyle /><a:p><a:pPr lvl="0" indent="0" marL="0" algn="l"><a:buNone /></a:pPr><a:r><a:rPr /><a:t>Highest reaminder</a:t></a:r></a:p></a:txBody></a:tc><a:tc><a:txBody><a:bodyPr /><a:lstStyle /><a:p><a:pPr lvl="0" indent="0" marL="0" algn="ctr"><a:buNone /></a:pPr><a:r><a:rPr /><a:t>1</a:t></a:r></a:p></a:txBody></a:tc><a:tc><a:txBody><a:bodyPr /><a:lstStyle /><a:p><a:pPr lvl="0" indent="0" marL="0" algn="ctr"><a:buNone /></a:pPr><a:r><a:rPr /><a:t>0</a:t></a:r></a:p></a:txBody></a:tc><a:tc><a:txBody><a:bodyPr /><a:lstStyle /><a:p><a:pPr lvl="0" indent="0" marL="0" algn="ctr"><a:buNone /></a:pPr><a:r><a:rPr /><a:t>0</a:t></a:r></a:p></a:txBody></a:tc><a:tc><a:txBody><a:bodyPr /><a:lstStyle /><a:p><a:pPr lvl="0" indent="0" marL="0" algn="ctr"><a:buNone /></a:pPr><a:r><a:rPr b="1" /><a:t>1</a:t></a:r></a:p></a:txBody></a:tc></a:tr><a:tr h="0"><a:tc><a:txBody><a:bodyPr /><a:lstStyle /><a:p><a:pPr lvl="0" indent="0" marL="0" algn="l"><a:buNone /></a:pPr><a:r><a:rPr /><a:t>Final allocation</a:t></a:r></a:p></a:txBody></a:tc><a:tc><a:txBody><a:bodyPr /><a:lstStyle /><a:p><a:pPr lvl="0" indent="0" marL="0" algn="ctr"><a:buNone /></a:pPr><a:r><a:rPr /><a:t>1</a:t></a:r></a:p></a:txBody></a:tc><a:tc><a:txBody><a:bodyPr /><a:lstStyle /><a:p><a:pPr lvl="0" indent="0" marL="0" algn="ctr"><a:buNone /></a:pPr><a:r><a:rPr /><a:t>2</a:t></a:r></a:p></a:txBody></a:tc><a:tc><a:txBody><a:bodyPr /><a:lstStyle /><a:p><a:pPr lvl="0" indent="0" marL="0" algn="ctr"><a:buNone /></a:pPr><a:r><a:rPr /><a:t>5</a:t></a:r></a:p></a:txBody></a:tc><a:tc><a:txBody><a:bodyPr /><a:lstStyle /><a:p><a:pPr lvl="0" indent="0" marL="0" algn="ctr"><a:buNone /></a:pPr><a:r><a:rPr b="1" /><a:t>8</a:t></a:r></a:p></a:txBody></a:tc></a:tr></a:tbl></a:graphicData></a:graphic></p:graphicFrame></p:spTree></p:cSld></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Apportionment Paradoxes</a:t>
            </a:r>
          </a:p>
        </p:txBody>
      </p:sp>
      <p:sp>
        <p:nvSpPr>
          <p:cNvPr id="3" name="Content Placeholder 2"/>
          <p:cNvSpPr>
            <a:spLocks noGrp="1"/>
          </p:cNvSpPr>
          <p:nvPr>
            <p:ph idx="1"/>
          </p:nvPr>
        </p:nvSpPr>
        <p:spPr/>
        <p:txBody>
          <a:bodyPr/>
          <a:lstStyle/>
          <a:p>
            <a:pPr lvl="0"/>
            <a:r>
              <a:rPr b="1"/>
              <a:t>Alabama Paradox</a:t>
            </a:r>
            <a:r>
              <a:rPr/>
              <a:t> A state could receive fewer representatives if the size of the House increased.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Apportionment Paradoxes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Population paradox</a:t>
                </a:r>
                <a:r>
                  <a:rPr/>
                  <a:t> </a:t>
                </a:r>
                <a14:m>
                  <m:oMath xmlns:m="http://schemas.openxmlformats.org/officeDocument/2006/math">
                    <m:r>
                      <m:t>A</m:t>
                    </m:r>
                  </m:oMath>
                </a14:m>
                <a:r>
                  <a:rPr/>
                  <a:t> grows at a faster rate than </a:t>
                </a:r>
                <a14:m>
                  <m:oMath xmlns:m="http://schemas.openxmlformats.org/officeDocument/2006/math">
                    <m:r>
                      <m:t>B</m:t>
                    </m:r>
                  </m:oMath>
                </a14:m>
                <a:r>
                  <a:rPr/>
                  <a:t>, i.e., </a:t>
                </a:r>
                <a14:m>
                  <m:oMath xmlns:m="http://schemas.openxmlformats.org/officeDocument/2006/math">
                    <m:r>
                      <m:t>A</m:t>
                    </m:r>
                    <m:r>
                      <m:rPr>
                        <m:sty m:val="p"/>
                      </m:rPr>
                      <m:t>/</m:t>
                    </m:r>
                    <m:r>
                      <m:t>B</m:t>
                    </m:r>
                  </m:oMath>
                </a14:m>
                <a:r>
                  <a:rPr/>
                  <a:t> increases, then </a:t>
                </a:r>
                <a14:m>
                  <m:oMath xmlns:m="http://schemas.openxmlformats.org/officeDocument/2006/math">
                    <m:r>
                      <m:t>A</m:t>
                    </m:r>
                  </m:oMath>
                </a14:m>
                <a:r>
                  <a:rPr/>
                  <a:t> should not lose a seat while </a:t>
                </a:r>
                <a14:m>
                  <m:oMath xmlns:m="http://schemas.openxmlformats.org/officeDocument/2006/math">
                    <m:r>
                      <m:t>B</m:t>
                    </m:r>
                  </m:oMath>
                </a14:m>
                <a:r>
                  <a:rPr/>
                  <a:t> gains a seat.</a:t>
                </a:r>
              </a:p>
              <a:p>
                <a:pPr lvl="0" indent="0" marL="0">
                  <a:buNone/>
                </a:pPr>
              </a:p>
              <a:p>
                <a:pPr lvl="0" indent="0" marL="0">
                  <a:buNone/>
                </a:pP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Apportionment Paradoxes</a:t>
            </a:r>
          </a:p>
        </p:txBody>
      </p:sp>
      <p:sp>
        <p:nvSpPr>
          <p:cNvPr id="3" name="Content Placeholder 2"/>
          <p:cNvSpPr>
            <a:spLocks noGrp="1"/>
          </p:cNvSpPr>
          <p:nvPr>
            <p:ph idx="1"/>
          </p:nvPr>
        </p:nvSpPr>
        <p:spPr/>
        <p:txBody>
          <a:bodyPr/>
          <a:lstStyle/>
          <a:p>
            <a:pPr lvl="0"/>
            <a:r>
              <a:rPr b="1"/>
              <a:t>No-show paradox</a:t>
            </a:r>
            <a:r>
              <a:rPr/>
              <a:t> A particularly severe variant, where voting for a party causes it to lose seats.</a:t>
            </a:r>
          </a:p>
          <a:p>
            <a:pPr lvl="0"/>
            <a:r>
              <a:rPr b="1"/>
              <a:t>Spoiler effect</a:t>
            </a:r>
            <a:r>
              <a:rPr/>
              <a:t>: a spoiler is a losing candidate who affects the results of an election simply by participating, causing voters to change their opinions.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the problem with fixed house size (1910, 1930)</a:t>
            </a:r>
          </a:p>
        </p:txBody>
      </p:sp>
      <p:sp>
        <p:nvSpPr>
          <p:cNvPr id="3" name="Content Placeholder 2"/>
          <p:cNvSpPr>
            <a:spLocks noGrp="1"/>
          </p:cNvSpPr>
          <p:nvPr>
            <p:ph idx="1"/>
          </p:nvPr>
        </p:nvSpPr>
        <p:spPr/>
        <p:txBody>
          <a:bodyPr/>
          <a:lstStyle/>
          <a:p>
            <a:pPr lvl="0" indent="-342900" marL="342900">
              <a:buAutoNum startAt="2" type="arabicPeriod"/>
            </a:pPr>
            <a:r>
              <a:rPr/>
              <a:t>(1910, 1930) </a:t>
            </a:r>
            <a:r>
              <a:rPr b="1"/>
              <a:t>Webster method with a pre-selected fixed ratio</a:t>
            </a:r>
            <a:r>
              <a:rPr/>
              <a:t>: The ratio was selected (trial-and-error) so that the result would be the predetermined size of the House of Representatives.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 win US presidency: 270 electoral votes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Total electoral votes (electors): 538</a:t>
                </a:r>
              </a:p>
              <a:p>
                <a:pPr lvl="0"/>
                <a:r>
                  <a:rPr/>
                  <a:t>Senators: </a:t>
                </a:r>
                <a14:m>
                  <m:oMath xmlns:m="http://schemas.openxmlformats.org/officeDocument/2006/math">
                    <m:r>
                      <m:t>50</m:t>
                    </m:r>
                    <m:r>
                      <m:rPr>
                        <m:sty m:val="p"/>
                      </m:rPr>
                      <m:t>⋅</m:t>
                    </m:r>
                    <m:r>
                      <m:t>2</m:t>
                    </m:r>
                    <m:r>
                      <m:rPr>
                        <m:sty m:val="p"/>
                      </m:rPr>
                      <m:t>+</m:t>
                    </m:r>
                    <m:r>
                      <m:t>435</m:t>
                    </m:r>
                  </m:oMath>
                </a14:m>
                <a:r>
                  <a:rPr/>
                  <a:t> (Congress) </a:t>
                </a:r>
                <a14:m>
                  <m:oMath xmlns:m="http://schemas.openxmlformats.org/officeDocument/2006/math">
                    <m:r>
                      <m:rPr>
                        <m:sty m:val="p"/>
                      </m:rPr>
                      <m:t>+</m:t>
                    </m:r>
                    <m:r>
                      <m:t>3</m:t>
                    </m:r>
                  </m:oMath>
                </a14:m>
                <a:r>
                  <a:rPr/>
                  <a:t> (Washington D.C., not considered as a state)</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the problem with fixed house size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startAt="3" type="arabicPeriod"/>
                </a:pPr>
                <a:r>
                  <a:rPr b="1"/>
                  <a:t>Highest vote average (votes per seat)</a:t>
                </a:r>
                <a:r>
                  <a:rPr/>
                  <a:t>: Starting from 0 for each state, assign a seat one a time to the state that has the highest vote </a:t>
                </a:r>
                <a:r>
                  <a:rPr b="1"/>
                  <a:t>average</a:t>
                </a:r>
                <a:r>
                  <a:rPr/>
                  <a:t> per seat.</a:t>
                </a:r>
              </a:p>
              <a:p>
                <a:pPr lvl="0" indent="0" marL="0">
                  <a:buNone/>
                </a:pPr>
                <a:r>
                  <a:rPr/>
                  <a:t>Average by dividing </a:t>
                </a:r>
                <a14:m>
                  <m:oMath xmlns:m="http://schemas.openxmlformats.org/officeDocument/2006/math">
                    <m:sSub>
                      <m:e>
                        <m:r>
                          <m:t>P</m:t>
                        </m:r>
                      </m:e>
                      <m:sub>
                        <m:r>
                          <m:t>i</m:t>
                        </m:r>
                      </m:sub>
                    </m:sSub>
                  </m:oMath>
                </a14:m>
                <a:r>
                  <a:rPr/>
                  <a:t> by</a:t>
                </a:r>
              </a:p>
              <a:p>
                <a:pPr lvl="0"/>
                <a14:m>
                  <m:oMath xmlns:m="http://schemas.openxmlformats.org/officeDocument/2006/math">
                    <m:r>
                      <m:t>n</m:t>
                    </m:r>
                  </m:oMath>
                </a14:m>
              </a:p>
              <a:p>
                <a:pPr lvl="0"/>
                <a14:m>
                  <m:oMath xmlns:m="http://schemas.openxmlformats.org/officeDocument/2006/math">
                    <m:d>
                      <m:dPr>
                        <m:begChr m:val="("/>
                        <m:endChr m:val=")"/>
                        <m:sepChr m:val=""/>
                        <m:grow/>
                      </m:dPr>
                      <m:e>
                        <m:r>
                          <m:t>n</m:t>
                        </m:r>
                        <m:r>
                          <m:rPr>
                            <m:sty m:val="p"/>
                          </m:rPr>
                          <m:t>+</m:t>
                        </m:r>
                        <m:r>
                          <m:t>1</m:t>
                        </m:r>
                      </m:e>
                    </m:d>
                  </m:oMath>
                </a14:m>
                <a:br/>
              </a:p>
              <a:p>
                <a:pPr lvl="0"/>
                <a:r>
                  <a:rPr/>
                  <a:t>between </a:t>
                </a:r>
                <a14:m>
                  <m:oMath xmlns:m="http://schemas.openxmlformats.org/officeDocument/2006/math">
                    <m:r>
                      <m:t>n</m:t>
                    </m:r>
                  </m:oMath>
                </a14:m>
                <a:r>
                  <a:rPr/>
                  <a:t> and </a:t>
                </a:r>
                <a14:m>
                  <m:oMath xmlns:m="http://schemas.openxmlformats.org/officeDocument/2006/math">
                    <m:d>
                      <m:dPr>
                        <m:begChr m:val="("/>
                        <m:endChr m:val=")"/>
                        <m:sepChr m:val=""/>
                        <m:grow/>
                      </m:dPr>
                      <m:e>
                        <m:r>
                          <m:t>n</m:t>
                        </m:r>
                        <m:r>
                          <m:rPr>
                            <m:sty m:val="p"/>
                          </m:rPr>
                          <m:t>+</m:t>
                        </m:r>
                        <m:r>
                          <m:t>1</m:t>
                        </m:r>
                      </m:e>
                    </m:d>
                  </m:oMath>
                </a14:m>
                <a:r>
                  <a:rPr/>
                  <a:t> (continuity correction)? which one?</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Highest Vote Average (votes per seat) Method (Divisor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Adam (divided by the current seats </a:t>
                </a:r>
                <a14:m>
                  <m:oMath xmlns:m="http://schemas.openxmlformats.org/officeDocument/2006/math">
                    <m:r>
                      <m:t>n</m:t>
                    </m:r>
                  </m:oMath>
                </a14:m>
                <a:r>
                  <a:rPr/>
                  <a:t>; rounding up)</a:t>
                </a:r>
              </a:p>
              <a:p>
                <a:pPr lvl="0"/>
                <a:r>
                  <a:rPr/>
                  <a:t>Jefferson/D’Hondt (divided by </a:t>
                </a:r>
                <a14:m>
                  <m:oMath xmlns:m="http://schemas.openxmlformats.org/officeDocument/2006/math">
                    <m:d>
                      <m:dPr>
                        <m:begChr m:val="("/>
                        <m:endChr m:val=")"/>
                        <m:sepChr m:val=""/>
                        <m:grow/>
                      </m:dPr>
                      <m:e>
                        <m:r>
                          <m:t>n</m:t>
                        </m:r>
                        <m:r>
                          <m:rPr>
                            <m:sty m:val="p"/>
                          </m:rPr>
                          <m:t>+</m:t>
                        </m:r>
                        <m:r>
                          <m:t>1</m:t>
                        </m:r>
                      </m:e>
                    </m:d>
                  </m:oMath>
                </a14:m>
                <a:r>
                  <a:rPr/>
                  <a:t>; rounding down) favors large parties. “</a:t>
                </a:r>
                <a:r>
                  <a:rPr b="1"/>
                  <a:t>ghosts of departed representatives</a:t>
                </a:r>
                <a:r>
                  <a:rPr/>
                  <a:t>”</a:t>
                </a:r>
              </a:p>
              <a:p>
                <a:pPr lvl="0"/>
                <a:r>
                  <a:rPr/>
                  <a:t>Webster/Saine-Lagne (divided by </a:t>
                </a:r>
                <a14:m>
                  <m:oMath xmlns:m="http://schemas.openxmlformats.org/officeDocument/2006/math">
                    <m:r>
                      <m:t>n</m:t>
                    </m:r>
                    <m:r>
                      <m:rPr>
                        <m:sty m:val="p"/>
                      </m:rPr>
                      <m:t>+</m:t>
                    </m:r>
                    <m:f>
                      <m:fPr>
                        <m:type m:val="bar"/>
                      </m:fPr>
                      <m:num>
                        <m:r>
                          <m:t>1</m:t>
                        </m:r>
                      </m:num>
                      <m:den>
                        <m:r>
                          <m:t>2</m:t>
                        </m:r>
                      </m:den>
                    </m:f>
                  </m:oMath>
                </a14:m>
                <a:r>
                  <a:rPr/>
                  <a:t>, standard rounding: unbiased in terms of expected seat bias).</a:t>
                </a:r>
              </a:p>
              <a:p>
                <a:pPr lvl="0"/>
                <a:r>
                  <a:rPr/>
                  <a:t>Huntington-Hill (Method of equal proportions) (divided by </a:t>
                </a:r>
                <a14:m>
                  <m:oMath xmlns:m="http://schemas.openxmlformats.org/officeDocument/2006/math">
                    <m:rad>
                      <m:radPr>
                        <m:degHide m:val="1"/>
                      </m:radPr>
                      <m:deg/>
                      <m:e>
                        <m:r>
                          <m:t>n</m:t>
                        </m:r>
                        <m:r>
                          <m:rPr>
                            <m:sty m:val="p"/>
                          </m:rPr>
                          <m:t>⋅</m:t>
                        </m:r>
                        <m:r>
                          <m:rPr>
                            <m:sty m:val="p"/>
                          </m:rPr>
                          <m:t>(</m:t>
                        </m:r>
                        <m:r>
                          <m:t>n</m:t>
                        </m:r>
                        <m:r>
                          <m:rPr>
                            <m:sty m:val="p"/>
                          </m:rPr>
                          <m:t>+</m:t>
                        </m:r>
                        <m:r>
                          <m:t>1</m:t>
                        </m:r>
                      </m:e>
                    </m:rad>
                    <m:r>
                      <m:rPr>
                        <m:sty m:val="p"/>
                      </m:rPr>
                      <m:t>)</m:t>
                    </m:r>
                  </m:oMath>
                </a14:m>
                <a:r>
                  <a:rPr/>
                  <a:t>, Geometric rounding): unbiased in terms of relative percentage error, adopted by </a:t>
                </a:r>
                <a:r>
                  <a:rPr b="1"/>
                  <a:t>U.S. Congress</a:t>
                </a:r>
                <a:r>
                  <a:rPr/>
                  <a:t> (US code Title 2) in 1941 following the census of 1940.</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Comparison and historical anecdotes</a:t>
            </a:r>
          </a:p>
        </p:txBody>
      </p:sp>
      <p:sp>
        <p:nvSpPr>
          <p:cNvPr id="3" name="Content Placeholder 2"/>
          <p:cNvSpPr>
            <a:spLocks noGrp="1"/>
          </p:cNvSpPr>
          <p:nvPr>
            <p:ph idx="1"/>
          </p:nvPr>
        </p:nvSpPr>
        <p:spPr/>
        <p:txBody>
          <a:bodyPr/>
          <a:lstStyle/>
          <a:p>
            <a:pPr lvl="0"/>
            <a:r>
              <a:rPr/>
              <a:t>Huntington-Hill’s method and Webster’s method very similar;</a:t>
            </a:r>
          </a:p>
          <a:p>
            <a:pPr lvl="0"/>
            <a:r>
              <a:rPr/>
              <a:t>when first used, differed only in whether assigned a single seat to Michigan or Arkansas.</a:t>
            </a:r>
          </a:p>
          <a:p>
            <a:pPr lvl="0"/>
            <a:r>
              <a:rPr/>
              <a:t>Following the 1990 census, two lawsuits concerning apportionment issues were filed in federal courts. The </a:t>
            </a:r>
            <a:r>
              <a:rPr b="1"/>
              <a:t>U.S. Supreme Court</a:t>
            </a:r>
            <a:r>
              <a:rPr/>
              <a:t> held that the </a:t>
            </a:r>
            <a:r>
              <a:rPr b="1"/>
              <a:t>method of equal proportions was constitutional</a:t>
            </a:r>
            <a:r>
              <a:rPr/>
              <a:t>;</a:t>
            </a:r>
          </a:p>
          <a:p>
            <a:pPr lvl="0"/>
            <a:r>
              <a:rPr/>
              <a:t>US Department of Commerce v. Montana 112 S.Ct. 1415 (1992) and Franklin v. Massachusetts 112 S.Ct. 2767 (1992).</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Propoerties of Divisor Methods (Highest Vote Averge)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Monotoniciy: voting for a party can never cause it to lose seats (No-show paradox)</a:t>
                </a:r>
              </a:p>
              <a:p>
                <a:pPr lvl="0"/>
                <a:r>
                  <a:rPr/>
                  <a:t>House Monononiciy: Increasing the number of seats should not case a state to lose a seat (Alabama Paradox)</a:t>
                </a:r>
              </a:p>
              <a:p>
                <a:pPr lvl="0"/>
                <a:r>
                  <a:rPr/>
                  <a:t>Min-Max inequality: It is impossible to lower the highest vote average by reassigning a sear from one party to another.</a:t>
                </a:r>
              </a:p>
              <a:p>
                <a:pPr lvl="0"/>
                <a14:m>
                  <m:oMathPara xmlns:m="http://schemas.openxmlformats.org/officeDocument/2006/math">
                    <m:oMathParaPr>
                      <m:jc m:val="center"/>
                    </m:oMathParaPr>
                    <m:oMath>
                      <m:r>
                        <m:rPr>
                          <m:sty m:val="p"/>
                        </m:rPr>
                        <m:t>max</m:t>
                      </m:r>
                      <m:d>
                        <m:dPr>
                          <m:begChr m:val="{"/>
                          <m:endChr m:val="}"/>
                          <m:sepChr m:val=""/>
                          <m:grow/>
                        </m:dPr>
                        <m:e>
                          <m:f>
                            <m:fPr>
                              <m:type m:val="bar"/>
                            </m:fPr>
                            <m:num>
                              <m:r>
                                <m:rPr>
                                  <m:nor/>
                                  <m:sty m:val="p"/>
                                </m:rPr>
                                <m:t>votes[party]</m:t>
                              </m:r>
                            </m:num>
                            <m:den>
                              <m:r>
                                <m:rPr>
                                  <m:nor/>
                                  <m:sty m:val="p"/>
                                </m:rPr>
                                <m:t>post(seats[party])</m:t>
                              </m:r>
                            </m:den>
                          </m:f>
                        </m:e>
                      </m:d>
                      <m:r>
                        <m:rPr>
                          <m:sty m:val="p"/>
                        </m:rPr>
                        <m:t>≤</m:t>
                      </m:r>
                      <m:r>
                        <m:rPr>
                          <m:sty m:val="p"/>
                        </m:rPr>
                        <m:t>min</m:t>
                      </m:r>
                      <m:d>
                        <m:dPr>
                          <m:begChr m:val="{"/>
                          <m:endChr m:val="}"/>
                          <m:sepChr m:val=""/>
                          <m:grow/>
                        </m:dPr>
                        <m:e>
                          <m:f>
                            <m:fPr>
                              <m:type m:val="bar"/>
                            </m:fPr>
                            <m:num>
                              <m:r>
                                <m:rPr>
                                  <m:nor/>
                                  <m:sty m:val="p"/>
                                </m:rPr>
                                <m:t>votes[party]</m:t>
                              </m:r>
                            </m:num>
                            <m:den>
                              <m:r>
                                <m:rPr>
                                  <m:nor/>
                                  <m:sty m:val="p"/>
                                </m:rPr>
                                <m:t>post(seats[party])</m:t>
                              </m:r>
                              <m:r>
                                <m:rPr>
                                  <m:sty m:val="p"/>
                                </m:rPr>
                                <m:t>+</m:t>
                              </m:r>
                              <m:r>
                                <m:t>1</m:t>
                              </m:r>
                            </m:den>
                          </m:f>
                        </m:e>
                      </m:d>
                    </m:oMath>
                  </m:oMathPara>
                </a14:m>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Huntington-Hill Method( Equal Proportions Method): 1940-</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Every party begins with 0 seats. Then, at each iteration, allocate a seat to the party with the highest vote average (votes per seat) divided by </a:t>
                </a:r>
                <a14:m>
                  <m:oMath xmlns:m="http://schemas.openxmlformats.org/officeDocument/2006/math">
                    <m:rad>
                      <m:radPr>
                        <m:degHide m:val="1"/>
                      </m:radPr>
                      <m:deg/>
                      <m:e>
                        <m:r>
                          <m:t>n</m:t>
                        </m:r>
                        <m:d>
                          <m:dPr>
                            <m:begChr m:val="("/>
                            <m:endChr m:val=")"/>
                            <m:sepChr m:val=""/>
                            <m:grow/>
                          </m:dPr>
                          <m:e>
                            <m:r>
                              <m:t>n</m:t>
                            </m:r>
                            <m:r>
                              <m:rPr>
                                <m:sty m:val="p"/>
                              </m:rPr>
                              <m:t>+</m:t>
                            </m:r>
                            <m:r>
                              <m:t>1</m:t>
                            </m:r>
                          </m:e>
                        </m:d>
                      </m:e>
                    </m:rad>
                  </m:oMath>
                </a14:m>
                <a:r>
                  <a:rPr/>
                  <a:t>.</a:t>
                </a:r>
              </a:p>
              <a:p>
                <a:pPr lvl="0"/>
                <a:r>
                  <a:rPr/>
                  <a:t>Minimizes the relative difference in the number of constituents represented by each legislator. In other words, no transfer of a seat from one state to another can reduce the percent error in representation for both states.</a:t>
                </a:r>
              </a:p>
              <a:p>
                <a:pPr lvl="0"/>
                <a:r>
                  <a:rPr/>
                  <a:t>Conceptually, this method rounds to the integer that has the smallest relative (percent) difference.</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Huntington-Hill Method (Details)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Compute a </a:t>
                </a:r>
                <a:r>
                  <a:rPr i="1"/>
                  <a:t>priority value</a:t>
                </a:r>
              </a:p>
              <a:p>
                <a:pPr lvl="0" indent="0" marL="0">
                  <a:buNone/>
                </a:pPr>
                <a14:m>
                  <m:oMathPara xmlns:m="http://schemas.openxmlformats.org/officeDocument/2006/math">
                    <m:oMathParaPr>
                      <m:jc m:val="center"/>
                    </m:oMathParaPr>
                    <m:oMath>
                      <m:sSub>
                        <m:e>
                          <m:r>
                            <m:t>A</m:t>
                          </m:r>
                        </m:e>
                        <m:sub>
                          <m:r>
                            <m:t>n</m:t>
                          </m:r>
                        </m:sub>
                      </m:sSub>
                      <m:r>
                        <m:rPr>
                          <m:sty m:val="p"/>
                        </m:rPr>
                        <m:t>=</m:t>
                      </m:r>
                      <m:f>
                        <m:fPr>
                          <m:type m:val="bar"/>
                        </m:fPr>
                        <m:num>
                          <m:sSub>
                            <m:e>
                              <m:r>
                                <m:t>P</m:t>
                              </m:r>
                            </m:e>
                            <m:sub>
                              <m:r>
                                <m:t>i</m:t>
                              </m:r>
                            </m:sub>
                          </m:sSub>
                        </m:num>
                        <m:den>
                          <m:rad>
                            <m:radPr>
                              <m:degHide m:val="1"/>
                            </m:radPr>
                            <m:deg/>
                            <m:e>
                              <m:r>
                                <m:t>n</m:t>
                              </m:r>
                              <m:r>
                                <m:rPr>
                                  <m:sty m:val="p"/>
                                </m:rPr>
                                <m:t>(</m:t>
                              </m:r>
                              <m:r>
                                <m:t>n</m:t>
                              </m:r>
                              <m:r>
                                <m:rPr>
                                  <m:sty m:val="p"/>
                                </m:rPr>
                                <m:t>+</m:t>
                              </m:r>
                              <m:r>
                                <m:t>1</m:t>
                              </m:r>
                            </m:e>
                          </m:rad>
                          <m:r>
                            <m:rPr>
                              <m:sty m:val="p"/>
                            </m:rPr>
                            <m:t>)</m:t>
                          </m:r>
                        </m:den>
                      </m:f>
                      <m:r>
                        <m:rPr>
                          <m:sty m:val="p"/>
                        </m:rPr>
                        <m:t>,</m:t>
                      </m:r>
                      <m:r>
                        <m:t> </m:t>
                      </m:r>
                      <m:r>
                        <m:t>n</m:t>
                      </m:r>
                      <m:r>
                        <m:rPr>
                          <m:sty m:val="p"/>
                        </m:rPr>
                        <m:t>:</m:t>
                      </m:r>
                      <m:r>
                        <m:rPr>
                          <m:nor/>
                          <m:sty m:val="p"/>
                        </m:rPr>
                        <m:t>seats before allocaiton</m:t>
                      </m:r>
                      <m:r>
                        <m:t> </m:t>
                      </m:r>
                      <m:r>
                        <m:rPr>
                          <m:sty m:val="p"/>
                        </m:rPr>
                        <m:t>.</m:t>
                      </m:r>
                    </m:oMath>
                  </m:oMathPara>
                </a14:m>
              </a:p>
              <a:p>
                <a:pPr lvl="0"/>
                <a14:m>
                  <m:oMath xmlns:m="http://schemas.openxmlformats.org/officeDocument/2006/math">
                    <m:r>
                      <m:t>51</m:t>
                    </m:r>
                  </m:oMath>
                </a14:m>
                <a:r>
                  <a:rPr/>
                  <a:t>st </a:t>
                </a:r>
                <a14:m>
                  <m:oMath xmlns:m="http://schemas.openxmlformats.org/officeDocument/2006/math">
                    <m:r>
                      <m:rPr>
                        <m:sty m:val="p"/>
                      </m:rPr>
                      <m:t>→</m:t>
                    </m:r>
                  </m:oMath>
                </a14:m>
                <a:r>
                  <a:rPr/>
                  <a:t> </a:t>
                </a:r>
                <a:r>
                  <a:rPr b="1"/>
                  <a:t>California</a:t>
                </a:r>
                <a:r>
                  <a:rPr/>
                  <a:t> with the largest </a:t>
                </a:r>
                <a14:m>
                  <m:oMath xmlns:m="http://schemas.openxmlformats.org/officeDocument/2006/math">
                    <m:sSub>
                      <m:e>
                        <m:r>
                          <m:t>A</m:t>
                        </m:r>
                      </m:e>
                      <m:sub>
                        <m:r>
                          <m:t>1</m:t>
                        </m:r>
                      </m:sub>
                    </m:sSub>
                  </m:oMath>
                </a14:m>
                <a:r>
                  <a:rPr/>
                  <a:t>.</a:t>
                </a:r>
                <a:br/>
              </a:p>
              <a:p>
                <a:pPr lvl="0"/>
                <a14:m>
                  <m:oMath xmlns:m="http://schemas.openxmlformats.org/officeDocument/2006/math">
                    <m:r>
                      <m:t>52</m:t>
                    </m:r>
                  </m:oMath>
                </a14:m>
                <a:r>
                  <a:rPr/>
                  <a:t>nd </a:t>
                </a:r>
                <a14:m>
                  <m:oMath xmlns:m="http://schemas.openxmlformats.org/officeDocument/2006/math">
                    <m:r>
                      <m:rPr>
                        <m:sty m:val="p"/>
                      </m:rPr>
                      <m:t>→</m:t>
                    </m:r>
                  </m:oMath>
                </a14:m>
                <a:r>
                  <a:rPr/>
                  <a:t> </a:t>
                </a:r>
                <a:r>
                  <a:rPr b="1"/>
                  <a:t>Texas</a:t>
                </a:r>
                <a:r>
                  <a:rPr/>
                  <a:t>, because its </a:t>
                </a:r>
                <a14:m>
                  <m:oMath xmlns:m="http://schemas.openxmlformats.org/officeDocument/2006/math">
                    <m:sSub>
                      <m:e>
                        <m:r>
                          <m:t>A</m:t>
                        </m:r>
                      </m:e>
                      <m:sub>
                        <m:r>
                          <m:t>1</m:t>
                        </m:r>
                      </m:sub>
                    </m:sSub>
                    <m:r>
                      <m:rPr>
                        <m:sty m:val="p"/>
                      </m:rPr>
                      <m:t>&gt;</m:t>
                    </m:r>
                    <m:sSub>
                      <m:e>
                        <m:r>
                          <m:t>A</m:t>
                        </m:r>
                      </m:e>
                      <m:sub>
                        <m:r>
                          <m:t>n</m:t>
                        </m:r>
                      </m:sub>
                    </m:sSub>
                  </m:oMath>
                </a14:m>
                <a:r>
                  <a:rPr/>
                  <a:t> of any other state.</a:t>
                </a:r>
              </a:p>
              <a:p>
                <a:pPr lvl="0"/>
                <a14:m>
                  <m:oMath xmlns:m="http://schemas.openxmlformats.org/officeDocument/2006/math">
                    <m:r>
                      <m:t>53</m:t>
                    </m:r>
                  </m:oMath>
                </a14:m>
                <a:r>
                  <a:rPr/>
                  <a:t>st </a:t>
                </a:r>
                <a14:m>
                  <m:oMath xmlns:m="http://schemas.openxmlformats.org/officeDocument/2006/math">
                    <m:r>
                      <m:rPr>
                        <m:sty m:val="p"/>
                      </m:rPr>
                      <m:t>→</m:t>
                    </m:r>
                  </m:oMath>
                </a14:m>
                <a:r>
                  <a:rPr/>
                  <a:t> </a:t>
                </a:r>
                <a:r>
                  <a:rPr b="1"/>
                  <a:t>California</a:t>
                </a:r>
                <a:r>
                  <a:rPr/>
                  <a:t> because its </a:t>
                </a:r>
                <a14:m>
                  <m:oMath xmlns:m="http://schemas.openxmlformats.org/officeDocument/2006/math">
                    <m:sSub>
                      <m:e>
                        <m:r>
                          <m:t>A</m:t>
                        </m:r>
                      </m:e>
                      <m:sub>
                        <m:r>
                          <m:t>2</m:t>
                        </m:r>
                      </m:sub>
                    </m:sSub>
                    <m:r>
                      <m:rPr>
                        <m:sty m:val="p"/>
                      </m:rPr>
                      <m:t>&gt;</m:t>
                    </m:r>
                    <m:sSub>
                      <m:e>
                        <m:r>
                          <m:t>A</m:t>
                        </m:r>
                      </m:e>
                      <m:sub>
                        <m:r>
                          <m:t>n</m:t>
                        </m:r>
                      </m:sub>
                    </m:sSub>
                  </m:oMath>
                </a14:m>
                <a:r>
                  <a:rPr/>
                  <a:t> of any other state.</a:t>
                </a:r>
              </a:p>
              <a:p>
                <a:pPr lvl="0"/>
                <a14:m>
                  <m:oMath xmlns:m="http://schemas.openxmlformats.org/officeDocument/2006/math">
                    <m:r>
                      <m:t>54</m:t>
                    </m:r>
                  </m:oMath>
                </a14:m>
                <a:r>
                  <a:rPr/>
                  <a:t>th </a:t>
                </a:r>
                <a14:m>
                  <m:oMath xmlns:m="http://schemas.openxmlformats.org/officeDocument/2006/math">
                    <m:r>
                      <m:rPr>
                        <m:sty m:val="p"/>
                      </m:rPr>
                      <m:t>→</m:t>
                    </m:r>
                  </m:oMath>
                </a14:m>
                <a:r>
                  <a:rPr/>
                  <a:t> </a:t>
                </a:r>
                <a:r>
                  <a:rPr b="1"/>
                  <a:t>New York</a:t>
                </a:r>
                <a:r>
                  <a:rPr/>
                  <a:t> because its </a:t>
                </a:r>
                <a14:m>
                  <m:oMath xmlns:m="http://schemas.openxmlformats.org/officeDocument/2006/math">
                    <m:sSub>
                      <m:e>
                        <m:r>
                          <m:t>A</m:t>
                        </m:r>
                      </m:e>
                      <m:sub>
                        <m:r>
                          <m:t>1</m:t>
                        </m:r>
                      </m:sub>
                    </m:sSub>
                    <m:r>
                      <m:rPr>
                        <m:sty m:val="p"/>
                      </m:rPr>
                      <m:t>&gt;</m:t>
                    </m:r>
                    <m:sSub>
                      <m:e>
                        <m:r>
                          <m:t>A</m:t>
                        </m:r>
                      </m:e>
                      <m:sub>
                        <m:r>
                          <m:t>n</m:t>
                        </m:r>
                      </m:sub>
                    </m:sSub>
                  </m:oMath>
                </a14:m>
                <a:r>
                  <a:rPr/>
                  <a:t> of any other state at this point.</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Toy Example</a:t></a:r></a:p></p:txBody></p:sp><p:graphicFrame><p:nvGraphicFramePr><p:cNvPr id="6" name="Content Placeholder 5" /><p:cNvGraphicFramePr><a:graphicFrameLocks noGrp="1" /></p:cNvGraphicFramePr><p:nvPr><p:ph idx="1" /></p:nvPr></p:nvGraphicFramePr><p:xfrm><a:off x="457200" y="1193800" /><a:ext cx="8229600" cy="33909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endParaRPr /></a:p></a:txBody><a:tcPr /></a:tc><a:tc><a:txBody><a:bodyPr /><a:lstStyle /><a:p><a:pPr lvl="0" indent="0" marL="0" algn="ctr"><a:buNone /></a:pPr><a:r><a:rPr /><a:t>A</a:t></a:r></a:p></a:txBody><a:tcPr /></a:tc><a:tc><a:txBody><a:bodyPr /><a:lstStyle /><a:p><a:pPr lvl="0" indent="0" marL="0" algn="ctr"><a:buNone /></a:pPr><a:r><a:rPr /><a:t>B</a:t></a:r></a:p></a:txBody><a:tcPr /></a:tc><a:tc><a:txBody><a:bodyPr /><a:lstStyle /><a:p><a:pPr lvl="0" indent="0" marL="0" algn="ctr"><a:buNone /></a:pPr><a:r><a:rPr /><a:t>C</a:t></a:r></a:p></a:txBody><a:tcPr /></a:tc><a:tc><a:txBody><a:bodyPr /><a:lstStyle /><a:p><a:pPr lvl="0" indent="0" marL="0" algn="ctr"><a:buNone /></a:pPr><a:r><a:rPr /><a:t>Total</a:t></a:r></a:p></a:txBody><a:tcPr /></a:tc></a:tr><a:tr h="0"><a:tc><a:txBody><a:bodyPr /><a:lstStyle /><a:p><a:pPr lvl="0" indent="0" marL="0" algn="l"><a:buNone /></a:pPr><a14:m><m:oMath xmlns:m="http://schemas.openxmlformats.org/officeDocument/2006/math"><m:sSub><m:e><m:r><m:t>P</m:t></m:r></m:e><m:sub><m:r><m:t>i</m:t></m:r></m:sub></m:sSub></m:oMath></a14:m><a:r><a:rPr /><a:t> (</a:t></a:r><a14:m><m:oMath xmlns:m="http://schemas.openxmlformats.org/officeDocument/2006/math"><m:sSub><m:e><m:r><m:t>t</m:t></m:r></m:e><m:sub><m:r><m:t>i</m:t></m:r></m:sub></m:sSub></m:oMath></a14:m><a:r><a:rPr /><a:t>)</a:t></a:r></a:p></a:txBody></a:tc><a:tc><a:txBody><a:bodyPr /><a:lstStyle /><a:p><a:pPr lvl="0" indent="0" marL="0" algn="ctr"><a:buNone /></a:pPr><a:r><a:rPr /><a:t>2000(0.67)</a:t></a:r></a:p></a:txBody></a:tc><a:tc><a:txBody><a:bodyPr /><a:lstStyle /><a:p><a:pPr lvl="0" indent="0" marL="0" algn="ctr"><a:buNone /></a:pPr><a:r><a:rPr /><a:t>7000(2.33)</a:t></a:r></a:p></a:txBody></a:tc><a:tc><a:txBody><a:bodyPr /><a:lstStyle /><a:p><a:pPr lvl="0" indent="0" marL="0" algn="ctr"><a:buNone /></a:pPr><a:r><a:rPr /><a:t>15000(5)</a:t></a:r></a:p></a:txBody></a:tc><a:tc><a:txBody><a:bodyPr /><a:lstStyle /><a:p><a:pPr lvl="0" indent="0" marL="0" algn="ctr"><a:buNone /></a:pPr><a:r><a:rPr b="1" /><a:t>24000</a:t></a:r><a:r><a:rPr /><a:t>(8)</a:t></a:r></a:p></a:txBody></a:tc></a:tr><a:tr h="0"><a:tc><a:txBody><a:bodyPr /><a:lstStyle /><a:p><a:pPr lvl="0" indent="0" marL="0" algn="l"><a:buNone /></a:pPr><a:r><a:rPr /><a:t>initial allocation</a:t></a:r></a:p></a:txBody></a:tc><a:tc><a:txBody><a:bodyPr /><a:lstStyle /><a:p><a:pPr lvl="0" indent="0" marL="0" algn="ctr"><a:buNone /></a:pPr><a:r><a:rPr /><a:t>1</a:t></a:r></a:p></a:txBody></a:tc><a:tc><a:txBody><a:bodyPr /><a:lstStyle /><a:p><a:pPr lvl="0" indent="0" marL="0" algn="ctr"><a:buNone /></a:pPr><a:r><a:rPr /><a:t>1</a:t></a:r></a:p></a:txBody></a:tc><a:tc><a:txBody><a:bodyPr /><a:lstStyle /><a:p><a:pPr lvl="0" indent="0" marL="0" algn="ctr"><a:buNone /></a:pPr><a:r><a:rPr /><a:t>1</a:t></a:r></a:p></a:txBody></a:tc><a:tc><a:txBody><a:bodyPr /><a:lstStyle /><a:p><a:pPr lvl="0" indent="0" marL="0" algn="ctr"><a:buNone /></a:pPr><a:r><a:rPr b="1" /><a:t>3</a:t></a:r></a:p></a:txBody></a:tc></a:tr><a:tr h="0"><a:tc><a:txBody><a:bodyPr /><a:lstStyle /><a:p><a:pPr lvl="0" indent="0" marL="0" algn="l"><a:buNone /></a:pPr><a14:m><m:oMath xmlns:m="http://schemas.openxmlformats.org/officeDocument/2006/math"><m:r><m:rPr><m:sty m:val="p" /></m:rPr><m:t>/</m:t></m:r><m:rad><m:radPr><m:degHide m:val="1" /></m:radPr><m:deg /><m:e><m:r><m:t>1</m:t></m:r><m:r><m:rPr><m:sty m:val="p" /></m:rPr><m:t>⋅</m:t></m:r><m:r><m:t>2</m:t></m:r></m:e></m:rad></m:oMath></a14:m></a:p></a:txBody></a:tc><a:tc><a:txBody><a:bodyPr /><a:lstStyle /><a:p><a:pPr lvl="0" indent="0" marL="0" algn="ctr"><a:buNone /></a:pPr><a:r><a:rPr /><a:t>1414</a:t></a:r></a:p></a:txBody></a:tc><a:tc><a:txBody><a:bodyPr /><a:lstStyle /><a:p><a:pPr lvl="0" indent="0" marL="0" algn="ctr"><a:buNone /></a:pPr><a:r><a:rPr b="1" /><a:t>4959</a:t></a:r><a:r><a:rPr /><a:t> (6th)</a:t></a:r></a:p></a:txBody></a:tc><a:tc><a:txBody><a:bodyPr /><a:lstStyle /><a:p><a:pPr lvl="0" indent="0" marL="0" algn="ctr"><a:buNone /></a:pPr><a:r><a:rPr b="1" /><a:t>10607</a:t></a:r><a:r><a:rPr /><a:t>(4th)</a:t></a:r></a:p></a:txBody></a:tc><a:tc><a:txBody><a:bodyPr /><a:lstStyle /><a:p><a:pPr lvl="0" indent="0" marL="0" algn="ctr"><a:buNone /></a:pPr><a:r><a:rPr b="1" /><a:t>2</a:t></a:r></a:p></a:txBody></a:tc></a:tr><a:tr h="0"><a:tc><a:txBody><a:bodyPr /><a:lstStyle /><a:p><a:pPr lvl="0" indent="0" marL="0" algn="l"><a:buNone /></a:pPr><a14:m><m:oMath xmlns:m="http://schemas.openxmlformats.org/officeDocument/2006/math"><m:r><m:rPr><m:sty m:val="p" /></m:rPr><m:t>/</m:t></m:r><m:rad><m:radPr><m:degHide m:val="1" /></m:radPr><m:deg /><m:e><m:r><m:t>2</m:t></m:r><m:r><m:rPr><m:sty m:val="p" /></m:rPr><m:t>⋅</m:t></m:r><m:r><m:t>3</m:t></m:r></m:e></m:rad></m:oMath></a14:m></a:p></a:txBody></a:tc><a:tc><a:txBody><a:bodyPr /><a:lstStyle /><a:p><a:pPr lvl="0" indent="0" marL="0" algn="ctr"><a:buNone /></a:pPr><a:r><a:rPr /><a:t>816</a:t></a:r></a:p></a:txBody></a:tc><a:tc><a:txBody><a:bodyPr /><a:lstStyle /><a:p><a:pPr lvl="0" indent="0" marL="0" algn="ctr"><a:buNone /></a:pPr><a:r><a:rPr /><a:t>2858</a:t></a:r></a:p></a:txBody></a:tc><a:tc><a:txBody><a:bodyPr /><a:lstStyle /><a:p><a:pPr lvl="0" indent="0" marL="0" algn="ctr"><a:buNone /></a:pPr><a:r><a:rPr b="1" /><a:t>6124</a:t></a:r><a:r><a:rPr /><a:t> (5th)</a:t></a:r></a:p></a:txBody></a:tc><a:tc><a:txBody><a:bodyPr /><a:lstStyle /><a:p><a:pPr lvl="0" indent="0" marL="0" algn="ctr"><a:buNone /></a:pPr><a:r><a:rPr b="1" /><a:t>1</a:t></a:r></a:p></a:txBody></a:tc></a:tr><a:tr h="0"><a:tc><a:txBody><a:bodyPr /><a:lstStyle /><a:p><a:pPr lvl="0" indent="0" marL="0" algn="l"><a:buNone /></a:pPr><a14:m><m:oMath xmlns:m="http://schemas.openxmlformats.org/officeDocument/2006/math"><m:r><m:rPr><m:sty m:val="p" /></m:rPr><m:t>/</m:t></m:r><m:rad><m:radPr><m:degHide m:val="1" /></m:radPr><m:deg /><m:e><m:r><m:t>3</m:t></m:r><m:r><m:rPr><m:sty m:val="p" /></m:rPr><m:t>⋅</m:t></m:r><m:r><m:t>4</m:t></m:r></m:e></m:rad></m:oMath></a14:m></a:p></a:txBody></a:tc><a:tc><a:txBody><a:bodyPr /><a:lstStyle /><a:p><a:pPr lvl="0" indent="0" marL="0" algn="ctr"><a:buNone /></a:pPr><a:r><a:rPr /><a:t>577</a:t></a:r></a:p></a:txBody></a:tc><a:tc><a:txBody><a:bodyPr /><a:lstStyle /><a:p><a:pPr lvl="0" indent="0" marL="0" algn="ctr"><a:buNone /></a:pPr><a:r><a:rPr /><a:t>2021</a:t></a:r></a:p></a:txBody></a:tc><a:tc><a:txBody><a:bodyPr /><a:lstStyle /><a:p><a:pPr lvl="0" indent="0" marL="0" algn="ctr"><a:buNone /></a:pPr><a:r><a:rPr b="1" /><a:t>4330</a:t></a:r><a:r><a:rPr /><a:t> (7th)</a:t></a:r></a:p></a:txBody></a:tc><a:tc><a:txBody><a:bodyPr /><a:lstStyle /><a:p><a:pPr lvl="0" indent="0" marL="0" algn="ctr"><a:buNone /></a:pPr><a:r><a:rPr b="1" /><a:t>1</a:t></a:r></a:p></a:txBody></a:tc></a:tr><a:tr h="0"><a:tc><a:txBody><a:bodyPr /><a:lstStyle /><a:p><a:pPr lvl="0" indent="0" marL="0" algn="l"><a:buNone /></a:pPr><a14:m><m:oMath xmlns:m="http://schemas.openxmlformats.org/officeDocument/2006/math"><m:r><m:rPr><m:sty m:val="p" /></m:rPr><m:t>/</m:t></m:r><m:rad><m:radPr><m:degHide m:val="1" /></m:radPr><m:deg /><m:e><m:r><m:t>4</m:t></m:r><m:r><m:rPr><m:sty m:val="p" /></m:rPr><m:t>⋅</m:t></m:r><m:r><m:t>5</m:t></m:r></m:e></m:rad></m:oMath></a14:m></a:p></a:txBody></a:tc><a:tc><a:txBody><a:bodyPr /><a:lstStyle /><a:p><a:pPr lvl="0" indent="0" marL="0" algn="ctr"><a:buNone /></a:pPr><a:r><a:rPr /><a:t>447</a:t></a:r></a:p></a:txBody></a:tc><a:tc><a:txBody><a:bodyPr /><a:lstStyle /><a:p><a:pPr lvl="0" indent="0" marL="0" algn="ctr"><a:buNone /></a:pPr><a:r><a:rPr /><a:t>1566</a:t></a:r></a:p></a:txBody></a:tc><a:tc><a:txBody><a:bodyPr /><a:lstStyle /><a:p><a:pPr lvl="0" indent="0" marL="0" algn="ctr"><a:buNone /></a:pPr><a:r><a:rPr b="1" /><a:t>3354</a:t></a:r><a:r><a:rPr /><a:t> (8th)</a:t></a:r></a:p></a:txBody></a:tc><a:tc><a:txBody><a:bodyPr /><a:lstStyle /><a:p><a:pPr lvl="0" indent="0" marL="0" algn="ctr"><a:buNone /></a:pPr><a:r><a:rPr b="1" /><a:t>1</a:t></a:r></a:p></a:txBody></a:tc></a:tr><a:tr h="0"><a:tc><a:txBody><a:bodyPr /><a:lstStyle /><a:p><a:pPr lvl="0" indent="0" marL="0" algn="l"><a:buNone /></a:pPr><a:r><a:rPr /><a:t>Final allocation</a:t></a:r></a:p></a:txBody></a:tc><a:tc><a:txBody><a:bodyPr /><a:lstStyle /><a:p><a:pPr lvl="0" indent="0" marL="0" algn="ctr"><a:buNone /></a:pPr><a:r><a:rPr b="1" /><a:t>1</a:t></a:r></a:p></a:txBody></a:tc><a:tc><a:txBody><a:bodyPr /><a:lstStyle /><a:p><a:pPr lvl="0" indent="0" marL="0" algn="ctr"><a:buNone /></a:pPr><a:r><a:rPr b="1" /><a:t>2</a:t></a:r></a:p></a:txBody></a:tc><a:tc><a:txBody><a:bodyPr /><a:lstStyle /><a:p><a:pPr lvl="0" indent="0" marL="0" algn="ctr"><a:buNone /></a:pPr><a:r><a:rPr b="1" /><a:t>5</a:t></a:r></a:p></a:txBody></a:tc><a:tc><a:txBody><a:bodyPr /><a:lstStyle /><a:p><a:pPr lvl="0" indent="0" marL="0" algn="ctr"><a:buNone /></a:pPr><a:r><a:rPr b="1" /><a:t>8</a:t></a:r></a:p></a:txBody></a:tc></a:tr><a:tr h="0"><a:tc><a:txBody><a:bodyPr /><a:lstStyle /><a:p><a:pPr lvl="0" indent="0" marL="0" algn="l"><a:buNone /></a:pPr><a:r><a:rPr /><a:t>Actual votes/seat</a:t></a:r></a:p></a:txBody></a:tc><a:tc><a:txBody><a:bodyPr /><a:lstStyle /><a:p><a:pPr lvl="0" indent="0" marL="0" algn="ctr"><a:buNone /></a:pPr><a:r><a:rPr /><a:t>2000</a:t></a:r></a:p></a:txBody></a:tc><a:tc><a:txBody><a:bodyPr /><a:lstStyle /><a:p><a:pPr lvl="0" indent="0" marL="0" algn="ctr"><a:buNone /></a:pPr><a:r><a:rPr /><a:t>3500</a:t></a:r></a:p></a:txBody></a:tc><a:tc><a:txBody><a:bodyPr /><a:lstStyle /><a:p><a:pPr lvl="0" indent="0" marL="0" algn="ctr"><a:buNone /></a:pPr><a:r><a:rPr /><a:t>3000</a:t></a:r></a:p></a:txBody></a:tc><a:tc><a:txBody><a:bodyPr /><a:lstStyle /><a:p><a:endParaRPr /></a:p></a:txBody></a:tc></a:tr></a:tbl></a:graphicData></a:graphic></p:graphicFrame></p:spTree></p:cSld></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sSub>
                      <m:e>
                        <m:r>
                          <m:t>P</m:t>
                        </m:r>
                      </m:e>
                      <m:sub>
                        <m:r>
                          <m:t>A</m:t>
                        </m:r>
                      </m:sub>
                    </m:sSub>
                    <m:r>
                      <m:rPr>
                        <m:sty m:val="p"/>
                      </m:rPr>
                      <m:t>=</m:t>
                    </m:r>
                    <m:r>
                      <m:t>100</m:t>
                    </m:r>
                    <m:r>
                      <m:t> </m:t>
                    </m:r>
                    <m:r>
                      <m:t>000</m:t>
                    </m:r>
                  </m:oMath>
                </a14:m>
                <a:r>
                  <a:rPr/>
                  <a:t>, </a:t>
                </a:r>
                <a14:m>
                  <m:oMath xmlns:m="http://schemas.openxmlformats.org/officeDocument/2006/math">
                    <m:sSub>
                      <m:e>
                        <m:r>
                          <m:t>P</m:t>
                        </m:r>
                      </m:e>
                      <m:sub>
                        <m:r>
                          <m:t>B</m:t>
                        </m:r>
                      </m:sub>
                    </m:sSub>
                    <m:r>
                      <m:rPr>
                        <m:sty m:val="p"/>
                      </m:rPr>
                      <m:t>=</m:t>
                    </m:r>
                    <m:r>
                      <m:t>80</m:t>
                    </m:r>
                    <m:r>
                      <m:t> </m:t>
                    </m:r>
                    <m:r>
                      <m:t>000</m:t>
                    </m:r>
                  </m:oMath>
                </a14:m>
                <a:r>
                  <a:rPr/>
                  <a:t>, </a:t>
                </a:r>
                <a14:m>
                  <m:oMath xmlns:m="http://schemas.openxmlformats.org/officeDocument/2006/math">
                    <m:sSub>
                      <m:e>
                        <m:r>
                          <m:t>P</m:t>
                        </m:r>
                      </m:e>
                      <m:sub>
                        <m:r>
                          <m:t>C</m:t>
                        </m:r>
                      </m:sub>
                    </m:sSub>
                    <m:r>
                      <m:rPr>
                        <m:sty m:val="p"/>
                      </m:rPr>
                      <m:t>=</m:t>
                    </m:r>
                    <m:r>
                      <m:t>30</m:t>
                    </m:r>
                    <m:r>
                      <m:t> </m:t>
                    </m:r>
                    <m:r>
                      <m:t>000</m:t>
                    </m:r>
                  </m:oMath>
                </a14:m>
                <a:r>
                  <a:rPr/>
                  <a:t>, </a:t>
                </a:r>
                <a14:m>
                  <m:oMath xmlns:m="http://schemas.openxmlformats.org/officeDocument/2006/math">
                    <m:sSub>
                      <m:e>
                        <m:r>
                          <m:t>P</m:t>
                        </m:r>
                      </m:e>
                      <m:sub>
                        <m:r>
                          <m:t>A</m:t>
                        </m:r>
                      </m:sub>
                    </m:sSub>
                    <m:r>
                      <m:rPr>
                        <m:sty m:val="p"/>
                      </m:rPr>
                      <m:t>+</m:t>
                    </m:r>
                    <m:sSub>
                      <m:e>
                        <m:r>
                          <m:t>P</m:t>
                        </m:r>
                      </m:e>
                      <m:sub>
                        <m:r>
                          <m:t>B</m:t>
                        </m:r>
                      </m:sub>
                    </m:sSub>
                    <m:r>
                      <m:rPr>
                        <m:sty m:val="p"/>
                      </m:rPr>
                      <m:t>+</m:t>
                    </m:r>
                    <m:sSub>
                      <m:e>
                        <m:r>
                          <m:t>P</m:t>
                        </m:r>
                      </m:e>
                      <m:sub>
                        <m:r>
                          <m:t>C</m:t>
                        </m:r>
                      </m:sub>
                    </m:sSub>
                    <m:r>
                      <m:rPr>
                        <m:sty m:val="p"/>
                      </m:rPr>
                      <m:t>=</m:t>
                    </m:r>
                    <m:r>
                      <m:t>210</m:t>
                    </m:r>
                    <m:r>
                      <m:t> </m:t>
                    </m:r>
                    <m:r>
                      <m:t>000</m:t>
                    </m:r>
                  </m:oMath>
                </a14:m>
                <a:r>
                  <a:rPr/>
                  <a:t>.</a:t>
                </a:r>
              </a:p>
              <a:p>
                <a:pPr lvl="0"/>
                <a:r>
                  <a:rPr/>
                  <a:t>Total number of seats </a:t>
                </a:r>
                <a14:m>
                  <m:oMath xmlns:m="http://schemas.openxmlformats.org/officeDocument/2006/math">
                    <m:r>
                      <m:rPr>
                        <m:sty m:val="p"/>
                      </m:rPr>
                      <m:t>=</m:t>
                    </m:r>
                    <m:r>
                      <m:t>8</m:t>
                    </m:r>
                  </m:oMath>
                </a14:m>
                <a:r>
                  <a:rPr/>
                  <a:t>.</a:t>
                </a:r>
              </a:p>
              <a:p>
                <a:pPr lvl="0"/>
                <a:r>
                  <a:rPr/>
                  <a:t>Ideal seats =</a:t>
                </a:r>
                <a14:m>
                  <m:oMath xmlns:m="http://schemas.openxmlformats.org/officeDocument/2006/math">
                    <m:f>
                      <m:fPr>
                        <m:type m:val="bar"/>
                      </m:fPr>
                      <m:num>
                        <m:sSub>
                          <m:e>
                            <m:r>
                              <m:t>P</m:t>
                            </m:r>
                          </m:e>
                          <m:sub>
                            <m:r>
                              <m:t>i</m:t>
                            </m:r>
                          </m:sub>
                        </m:sSub>
                      </m:num>
                      <m:den>
                        <m:sSub>
                          <m:e>
                            <m:r>
                              <m:t>P</m:t>
                            </m:r>
                          </m:e>
                          <m:sub>
                            <m:r>
                              <m:t>A</m:t>
                            </m:r>
                          </m:sub>
                        </m:sSub>
                        <m:r>
                          <m:rPr>
                            <m:sty m:val="p"/>
                          </m:rPr>
                          <m:t>+</m:t>
                        </m:r>
                        <m:sSub>
                          <m:e>
                            <m:r>
                              <m:t>P</m:t>
                            </m:r>
                          </m:e>
                          <m:sub>
                            <m:r>
                              <m:t>B</m:t>
                            </m:r>
                          </m:sub>
                        </m:sSub>
                        <m:r>
                          <m:rPr>
                            <m:sty m:val="p"/>
                          </m:rPr>
                          <m:t>+</m:t>
                        </m:r>
                        <m:sSub>
                          <m:e>
                            <m:r>
                              <m:t>P</m:t>
                            </m:r>
                          </m:e>
                          <m:sub>
                            <m:r>
                              <m:t>C</m:t>
                            </m:r>
                          </m:sub>
                        </m:sSub>
                      </m:den>
                    </m:f>
                    <m:r>
                      <m:rPr>
                        <m:sty m:val="p"/>
                      </m:rPr>
                      <m:t>⋅</m:t>
                    </m:r>
                    <m:r>
                      <m:t>8</m:t>
                    </m:r>
                  </m:oMath>
                </a14:m>
                <a:r>
                  <a:rPr/>
                  <a:t>. </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Ghost of Departed Representatives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 The Yellow Party: has only </a:t>
                </a:r>
                <a14:m>
                  <m:oMath xmlns:m="http://schemas.openxmlformats.org/officeDocument/2006/math">
                    <m:r>
                      <m:t>46</m:t>
                    </m:r>
                    <m:r>
                      <m:rPr>
                        <m:sty m:val="p"/>
                      </m:rPr>
                      <m:t>%</m:t>
                    </m:r>
                  </m:oMath>
                </a14:m>
                <a:r>
                  <a:rPr/>
                  <a:t> of votes, but won </a:t>
                </a:r>
                <a14:m>
                  <m:oMath xmlns:m="http://schemas.openxmlformats.org/officeDocument/2006/math">
                    <m:r>
                      <m:t>11</m:t>
                    </m:r>
                    <m:r>
                      <m:rPr>
                        <m:sty m:val="p"/>
                      </m:rPr>
                      <m:t>/</m:t>
                    </m:r>
                    <m:r>
                      <m:t>21</m:t>
                    </m:r>
                    <m:r>
                      <m:rPr>
                        <m:sty m:val="p"/>
                      </m:rPr>
                      <m:t>≈</m:t>
                    </m:r>
                    <m:r>
                      <m:t>52</m:t>
                    </m:r>
                    <m:r>
                      <m:rPr>
                        <m:sty m:val="p"/>
                      </m:rPr>
                      <m:t>%</m:t>
                    </m:r>
                  </m:oMath>
                </a14:m>
                <a:r>
                  <a:rPr/>
                  <a:t> majority seats. Violating the </a:t>
                </a:r>
                <a:r>
                  <a:rPr b="1"/>
                  <a:t>Majority-preserving clause</a:t>
                </a:r>
                <a:r>
                  <a:rPr/>
                  <a:t>.</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Balinski-Young Theorem (1980)</a:t>
            </a:r>
          </a:p>
        </p:txBody>
      </p:sp>
      <p:sp>
        <p:nvSpPr>
          <p:cNvPr id="3" name="Content Placeholder 2"/>
          <p:cNvSpPr>
            <a:spLocks noGrp="1"/>
          </p:cNvSpPr>
          <p:nvPr>
            <p:ph idx="1"/>
          </p:nvPr>
        </p:nvSpPr>
        <p:spPr/>
        <p:txBody>
          <a:bodyPr/>
          <a:lstStyle/>
          <a:p>
            <a:pPr lvl="0"/>
            <a:r>
              <a:rPr/>
              <a:t>Any method that follows the quota rule must fail the population paradox.</a:t>
            </a:r>
          </a:p>
          <a:p>
            <a:pPr lvl="0"/>
            <a:r>
              <a:rPr/>
              <a:t>Any method that is free of the population paradox must fail the quota rule for some circumstances.</a:t>
            </a:r>
          </a:p>
          <a:p>
            <a:pPr lvl="0"/>
            <a:r>
              <a:rPr/>
              <a:t>Largest remainder method satisfies the quota rule, it violates the Alabama paradox and the population paradox.</a:t>
            </a:r>
          </a:p>
          <a:p>
            <a:pPr lvl="0"/>
            <a:r>
              <a:rPr/>
              <a:t>The highest averages methods violate the quota rule, avoid population paradox and no-show paradox. Not sensitive to spoiler effect. only do so (violate quota rule) rarely.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the 435 congressional seats are distributed?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By population of each state</a:t>
                </a:r>
              </a:p>
              <a:p>
                <a:pPr lvl="0"/>
                <a:r>
                  <a:rPr/>
                  <a:t>Principle: equal representation (votes per seat)</a:t>
                </a:r>
              </a:p>
              <a:p>
                <a:pPr lvl="0"/>
                <a:r>
                  <a:rPr/>
                  <a:t>Each state must have at least one Congressional seat (50)</a:t>
                </a:r>
              </a:p>
              <a:p>
                <a:pPr lvl="0"/>
                <a:r>
                  <a:rPr/>
                  <a:t>Remaining </a:t>
                </a:r>
                <a14:m>
                  <m:oMath xmlns:m="http://schemas.openxmlformats.org/officeDocument/2006/math">
                    <m:r>
                      <m:t>435</m:t>
                    </m:r>
                    <m:r>
                      <m:rPr>
                        <m:sty m:val="p"/>
                      </m:rPr>
                      <m:t>−</m:t>
                    </m:r>
                    <m:r>
                      <m:t>50</m:t>
                    </m:r>
                    <m:r>
                      <m:rPr>
                        <m:sty m:val="p"/>
                      </m:rPr>
                      <m:t>=</m:t>
                    </m:r>
                    <m:r>
                      <m:t>385</m:t>
                    </m:r>
                  </m:oMath>
                </a14:m>
                <a:r>
                  <a:rPr/>
                  <a:t>.</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use geometric mean?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Given two positive numbers </a:t>
                </a:r>
                <a14:m>
                  <m:oMath xmlns:m="http://schemas.openxmlformats.org/officeDocument/2006/math">
                    <m:r>
                      <m:t>a</m:t>
                    </m:r>
                  </m:oMath>
                </a14:m>
                <a:r>
                  <a:rPr/>
                  <a:t> and </a:t>
                </a:r>
                <a14:m>
                  <m:oMath xmlns:m="http://schemas.openxmlformats.org/officeDocument/2006/math">
                    <m:r>
                      <m:t>b</m:t>
                    </m:r>
                  </m:oMath>
                </a14:m>
                <a:r>
                  <a:rPr/>
                  <a:t>, then the geometric mean of </a:t>
                </a:r>
                <a14:m>
                  <m:oMath xmlns:m="http://schemas.openxmlformats.org/officeDocument/2006/math">
                    <m:r>
                      <m:t>a</m:t>
                    </m:r>
                  </m:oMath>
                </a14:m>
                <a:r>
                  <a:rPr/>
                  <a:t> and </a:t>
                </a:r>
                <a14:m>
                  <m:oMath xmlns:m="http://schemas.openxmlformats.org/officeDocument/2006/math">
                    <m:r>
                      <m:t>b</m:t>
                    </m:r>
                  </m:oMath>
                </a14:m>
                <a:r>
                  <a:rPr/>
                  <a:t> is</a:t>
                </a:r>
              </a:p>
              <a:p>
                <a:pPr lvl="0" indent="0" marL="0">
                  <a:buNone/>
                </a:pPr>
                <a14:m>
                  <m:oMathPara xmlns:m="http://schemas.openxmlformats.org/officeDocument/2006/math">
                    <m:oMathParaPr>
                      <m:jc m:val="center"/>
                    </m:oMathParaPr>
                    <m:oMath>
                      <m:r>
                        <m:t>G</m:t>
                      </m:r>
                      <m:r>
                        <m:rPr>
                          <m:sty m:val="p"/>
                        </m:rPr>
                        <m:t>=</m:t>
                      </m:r>
                      <m:rad>
                        <m:radPr>
                          <m:degHide m:val="1"/>
                        </m:radPr>
                        <m:deg/>
                        <m:e>
                          <m:r>
                            <m:t>a</m:t>
                          </m:r>
                          <m:r>
                            <m:t>b</m:t>
                          </m:r>
                        </m:e>
                      </m:rad>
                      <m:r>
                        <m:t> </m:t>
                      </m:r>
                      <m:r>
                        <m:rPr>
                          <m:sty m:val="p"/>
                        </m:rPr>
                        <m:t>.</m:t>
                      </m:r>
                    </m:oMath>
                  </m:oMathPara>
                </a14:m>
              </a:p>
              <a:p>
                <a:pPr lvl="0" indent="0" marL="0">
                  <a:buNone/>
                </a:pPr>
                <a:r>
                  <a:rPr b="1"/>
                  <a:t>AM-GM theorem:</a:t>
                </a:r>
              </a:p>
              <a:p>
                <a:pPr lvl="0" indent="0" marL="0">
                  <a:buNone/>
                </a:pPr>
                <a14:m>
                  <m:oMathPara xmlns:m="http://schemas.openxmlformats.org/officeDocument/2006/math">
                    <m:oMathParaPr>
                      <m:jc m:val="center"/>
                    </m:oMathParaPr>
                    <m:oMath>
                      <m:rad>
                        <m:radPr>
                          <m:degHide m:val="1"/>
                        </m:radPr>
                        <m:deg/>
                        <m:e>
                          <m:r>
                            <m:t>a</m:t>
                          </m:r>
                          <m:r>
                            <m:t>b</m:t>
                          </m:r>
                        </m:e>
                      </m:rad>
                      <m:r>
                        <m:rPr>
                          <m:sty m:val="p"/>
                        </m:rPr>
                        <m:t>≤</m:t>
                      </m:r>
                      <m:f>
                        <m:fPr>
                          <m:type m:val="bar"/>
                        </m:fPr>
                        <m:num>
                          <m:r>
                            <m:t>a</m:t>
                          </m:r>
                          <m:r>
                            <m:rPr>
                              <m:sty m:val="p"/>
                            </m:rPr>
                            <m:t>+</m:t>
                          </m:r>
                          <m:r>
                            <m:t>b</m:t>
                          </m:r>
                        </m:num>
                        <m:den>
                          <m:r>
                            <m:t>2</m:t>
                          </m:r>
                        </m:den>
                      </m:f>
                      <m:r>
                        <m:t> </m:t>
                      </m:r>
                      <m:r>
                        <m:rPr>
                          <m:sty m:val="p"/>
                        </m:rPr>
                        <m:t>.</m:t>
                      </m:r>
                    </m:oMath>
                  </m:oMathPara>
                </a14:m>
              </a:p>
              <a:p>
                <a:pPr lvl="0" indent="0" marL="0">
                  <a:buNone/>
                </a:pPr>
                <a:r>
                  <a:rPr/>
                  <a:t>The equality is true if and if </a:t>
                </a:r>
                <a14:m>
                  <m:oMath xmlns:m="http://schemas.openxmlformats.org/officeDocument/2006/math">
                    <m:r>
                      <m:t>a</m:t>
                    </m:r>
                    <m:r>
                      <m:rPr>
                        <m:sty m:val="p"/>
                      </m:rPr>
                      <m:t>=</m:t>
                    </m:r>
                    <m:r>
                      <m:t>b</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GM-equal relative 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a</m:t>
                      </m:r>
                      <m:r>
                        <m:t> </m:t>
                      </m:r>
                      <m:rad>
                        <m:radPr>
                          <m:degHide m:val="1"/>
                        </m:radPr>
                        <m:deg/>
                        <m:e>
                          <m:r>
                            <m:t>a</m:t>
                          </m:r>
                          <m:r>
                            <m:t>b</m:t>
                          </m:r>
                        </m:e>
                      </m:rad>
                      <m:r>
                        <m:t> </m:t>
                      </m:r>
                      <m:f>
                        <m:fPr>
                          <m:type m:val="bar"/>
                        </m:fPr>
                        <m:num>
                          <m:r>
                            <m:t>a</m:t>
                          </m:r>
                          <m:r>
                            <m:rPr>
                              <m:sty m:val="p"/>
                            </m:rPr>
                            <m:t>+</m:t>
                          </m:r>
                          <m:r>
                            <m:t>b</m:t>
                          </m:r>
                        </m:num>
                        <m:den>
                          <m:r>
                            <m:t>2</m:t>
                          </m:r>
                        </m:den>
                      </m:f>
                      <m:r>
                        <m:t> </m:t>
                      </m:r>
                      <m:r>
                        <m:t>b</m:t>
                      </m:r>
                    </m:oMath>
                  </m:oMathPara>
                </a14:m>
              </a:p>
              <a:p>
                <a:pPr lvl="0" indent="0" marL="0">
                  <a:buNone/>
                </a:pPr>
                <a14:m>
                  <m:oMathPara xmlns:m="http://schemas.openxmlformats.org/officeDocument/2006/math">
                    <m:oMathParaPr>
                      <m:jc m:val="center"/>
                    </m:oMathParaPr>
                    <m:oMath>
                      <m:f>
                        <m:fPr>
                          <m:type m:val="bar"/>
                        </m:fPr>
                        <m:num>
                          <m:rad>
                            <m:radPr>
                              <m:degHide m:val="1"/>
                            </m:radPr>
                            <m:deg/>
                            <m:e>
                              <m:r>
                                <m:t>a</m:t>
                              </m:r>
                              <m:r>
                                <m:t>b</m:t>
                              </m:r>
                            </m:e>
                          </m:rad>
                        </m:num>
                        <m:den>
                          <m:r>
                            <m:t>a</m:t>
                          </m:r>
                        </m:den>
                      </m:f>
                      <m:r>
                        <m:rPr>
                          <m:sty m:val="p"/>
                        </m:rPr>
                        <m:t>=</m:t>
                      </m:r>
                      <m:f>
                        <m:fPr>
                          <m:type m:val="bar"/>
                        </m:fPr>
                        <m:num>
                          <m:r>
                            <m:t>b</m:t>
                          </m:r>
                        </m:num>
                        <m:den>
                          <m:rad>
                            <m:radPr>
                              <m:degHide m:val="1"/>
                            </m:radPr>
                            <m:deg/>
                            <m:e>
                              <m:r>
                                <m:t>a</m:t>
                              </m:r>
                              <m:r>
                                <m:t>b</m:t>
                              </m:r>
                            </m:e>
                          </m:rad>
                        </m:den>
                      </m:f>
                      <m:r>
                        <m:t> </m:t>
                      </m:r>
                      <m:r>
                        <m:rPr>
                          <m:sty m:val="p"/>
                        </m:rPr>
                        <m:t>,</m:t>
                      </m:r>
                    </m:oMath>
                  </m:oMathPara>
                </a14:m>
              </a:p>
              <a:p>
                <a:pPr lvl="0" indent="0" marL="0">
                  <a:buNone/>
                </a:pPr>
                <a:r>
                  <a:rPr/>
                  <a:t>that is, the two relative percentage errors are equal:</a:t>
                </a:r>
              </a:p>
              <a:p>
                <a:pPr lvl="0" indent="0" marL="0">
                  <a:buNone/>
                </a:pPr>
                <a14:m>
                  <m:oMathPara xmlns:m="http://schemas.openxmlformats.org/officeDocument/2006/math">
                    <m:oMathParaPr>
                      <m:jc m:val="center"/>
                    </m:oMathParaPr>
                    <m:oMath>
                      <m:f>
                        <m:fPr>
                          <m:type m:val="bar"/>
                        </m:fPr>
                        <m:num>
                          <m:rad>
                            <m:radPr>
                              <m:degHide m:val="1"/>
                            </m:radPr>
                            <m:deg/>
                            <m:e>
                              <m:r>
                                <m:t>a</m:t>
                              </m:r>
                              <m:r>
                                <m:t>b</m:t>
                              </m:r>
                            </m:e>
                          </m:rad>
                          <m:r>
                            <m:rPr>
                              <m:sty m:val="p"/>
                            </m:rPr>
                            <m:t>−</m:t>
                          </m:r>
                          <m:r>
                            <m:t>a</m:t>
                          </m:r>
                        </m:num>
                        <m:den>
                          <m:r>
                            <m:t>a</m:t>
                          </m:r>
                        </m:den>
                      </m:f>
                      <m:r>
                        <m:rPr>
                          <m:sty m:val="p"/>
                        </m:rPr>
                        <m:t>=</m:t>
                      </m:r>
                      <m:f>
                        <m:fPr>
                          <m:type m:val="bar"/>
                        </m:fPr>
                        <m:num>
                          <m:r>
                            <m:t>b</m:t>
                          </m:r>
                          <m:r>
                            <m:rPr>
                              <m:sty m:val="p"/>
                            </m:rPr>
                            <m:t>−</m:t>
                          </m:r>
                          <m:rad>
                            <m:radPr>
                              <m:degHide m:val="1"/>
                            </m:radPr>
                            <m:deg/>
                            <m:e>
                              <m:r>
                                <m:t>a</m:t>
                              </m:r>
                              <m:r>
                                <m:t>b</m:t>
                              </m:r>
                            </m:e>
                          </m:rad>
                        </m:num>
                        <m:den>
                          <m:rad>
                            <m:radPr>
                              <m:degHide m:val="1"/>
                            </m:radPr>
                            <m:deg/>
                            <m:e>
                              <m:r>
                                <m:t>a</m:t>
                              </m:r>
                              <m:r>
                                <m:t>b</m:t>
                              </m:r>
                            </m:e>
                          </m:rad>
                        </m:den>
                      </m:f>
                      <m:r>
                        <m:t> </m:t>
                      </m:r>
                      <m:r>
                        <m:rPr>
                          <m:sty m:val="p"/>
                        </m:rPr>
                        <m:t>.</m:t>
                      </m:r>
                    </m:oMath>
                  </m:oMathPara>
                </a14:m>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GM-Example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For example, if </a:t>
                </a:r>
                <a14:m>
                  <m:oMath xmlns:m="http://schemas.openxmlformats.org/officeDocument/2006/math">
                    <m:r>
                      <m:t>a</m:t>
                    </m:r>
                    <m:r>
                      <m:rPr>
                        <m:sty m:val="p"/>
                      </m:rPr>
                      <m:t>=</m:t>
                    </m:r>
                    <m:r>
                      <m:t>2</m:t>
                    </m:r>
                  </m:oMath>
                </a14:m>
                <a:r>
                  <a:rPr/>
                  <a:t> and </a:t>
                </a:r>
                <a14:m>
                  <m:oMath xmlns:m="http://schemas.openxmlformats.org/officeDocument/2006/math">
                    <m:r>
                      <m:t>b</m:t>
                    </m:r>
                    <m:r>
                      <m:rPr>
                        <m:sty m:val="p"/>
                      </m:rPr>
                      <m:t>=</m:t>
                    </m:r>
                    <m:r>
                      <m:t>3</m:t>
                    </m:r>
                  </m:oMath>
                </a14:m>
                <a:r>
                  <a:rPr/>
                  <a:t>, then </a:t>
                </a:r>
                <a14:m>
                  <m:oMath xmlns:m="http://schemas.openxmlformats.org/officeDocument/2006/math">
                    <m:rad>
                      <m:radPr>
                        <m:degHide m:val="1"/>
                      </m:radPr>
                      <m:deg/>
                      <m:e>
                        <m:r>
                          <m:t>2</m:t>
                        </m:r>
                        <m:r>
                          <m:rPr>
                            <m:sty m:val="p"/>
                          </m:rPr>
                          <m:t>⋅</m:t>
                        </m:r>
                        <m:r>
                          <m:t>3</m:t>
                        </m:r>
                      </m:e>
                    </m:rad>
                    <m:r>
                      <m:rPr>
                        <m:sty m:val="p"/>
                      </m:rPr>
                      <m:t>≈</m:t>
                    </m:r>
                    <m:r>
                      <m:t>2.45</m:t>
                    </m:r>
                  </m:oMath>
                </a14:m>
                <a:r>
                  <a:rPr/>
                  <a:t>. Therefore, for </a:t>
                </a:r>
                <a14:m>
                  <m:oMath xmlns:m="http://schemas.openxmlformats.org/officeDocument/2006/math">
                    <m:r>
                      <m:t>x</m:t>
                    </m:r>
                    <m:r>
                      <m:rPr>
                        <m:sty m:val="p"/>
                      </m:rPr>
                      <m:t>=</m:t>
                    </m:r>
                    <m:r>
                      <m:t>2.48</m:t>
                    </m:r>
                  </m:oMath>
                </a14:m>
                <a:r>
                  <a:rPr/>
                  <a:t>, if performing geometric rounding, </a:t>
                </a:r>
                <a14:m>
                  <m:oMath xmlns:m="http://schemas.openxmlformats.org/officeDocument/2006/math">
                    <m:r>
                      <m:t>2.48</m:t>
                    </m:r>
                    <m:r>
                      <m:rPr>
                        <m:sty m:val="p"/>
                      </m:rPr>
                      <m:t>≈</m:t>
                    </m:r>
                    <m:r>
                      <m:t>3</m:t>
                    </m:r>
                  </m:oMath>
                </a14:m>
                <a:r>
                  <a:rPr/>
                  <a:t>. This rounding minimize the percentage error:</a:t>
                </a:r>
              </a:p>
              <a:p>
                <a:pPr lvl="0" indent="0" marL="0">
                  <a:buNone/>
                </a:pPr>
                <a14:m>
                  <m:oMathPara xmlns:m="http://schemas.openxmlformats.org/officeDocument/2006/math">
                    <m:oMathParaPr>
                      <m:jc m:val="center"/>
                    </m:oMathParaPr>
                    <m:oMath>
                      <m:f>
                        <m:fPr>
                          <m:type m:val="bar"/>
                        </m:fPr>
                        <m:num>
                          <m:r>
                            <m:t>2.48</m:t>
                          </m:r>
                          <m:r>
                            <m:rPr>
                              <m:sty m:val="p"/>
                            </m:rPr>
                            <m:t>−</m:t>
                          </m:r>
                          <m:r>
                            <m:t>2</m:t>
                          </m:r>
                        </m:num>
                        <m:den>
                          <m:r>
                            <m:t>2</m:t>
                          </m:r>
                        </m:den>
                      </m:f>
                      <m:r>
                        <m:rPr>
                          <m:sty m:val="p"/>
                        </m:rPr>
                        <m:t>=</m:t>
                      </m:r>
                      <m:r>
                        <m:t>24</m:t>
                      </m:r>
                      <m:r>
                        <m:rPr>
                          <m:sty m:val="p"/>
                        </m:rPr>
                        <m:t>%</m:t>
                      </m:r>
                      <m:r>
                        <m:rPr>
                          <m:sty m:val="p"/>
                        </m:rPr>
                        <m:t>&lt;</m:t>
                      </m:r>
                      <m:f>
                        <m:fPr>
                          <m:type m:val="bar"/>
                        </m:fPr>
                        <m:num>
                          <m:r>
                            <m:t>3</m:t>
                          </m:r>
                          <m:r>
                            <m:rPr>
                              <m:sty m:val="p"/>
                            </m:rPr>
                            <m:t>−</m:t>
                          </m:r>
                          <m:r>
                            <m:t>2.48</m:t>
                          </m:r>
                        </m:num>
                        <m:den>
                          <m:r>
                            <m:t>2.48</m:t>
                          </m:r>
                        </m:den>
                      </m:f>
                      <m:r>
                        <m:rPr>
                          <m:sty m:val="p"/>
                        </m:rPr>
                        <m:t>≈</m:t>
                      </m:r>
                      <m:r>
                        <m:t>21</m:t>
                      </m:r>
                      <m:r>
                        <m:rPr>
                          <m:sty m:val="p"/>
                        </m:rPr>
                        <m:t>%</m:t>
                      </m:r>
                      <m:r>
                        <m:t> </m:t>
                      </m:r>
                      <m:r>
                        <m:rPr>
                          <m:sty m:val="p"/>
                        </m:rPr>
                        <m:t>.</m:t>
                      </m:r>
                    </m:oMath>
                  </m:oMathPara>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the problem</a:t>
            </a:r>
          </a:p>
        </p:txBody>
      </p:sp>
      <p:sp>
        <p:nvSpPr>
          <p:cNvPr id="3" name="Content Placeholder 2"/>
          <p:cNvSpPr>
            <a:spLocks noGrp="1"/>
          </p:cNvSpPr>
          <p:nvPr>
            <p:ph idx="1"/>
          </p:nvPr>
        </p:nvSpPr>
        <p:spPr/>
        <p:txBody>
          <a:bodyPr/>
          <a:lstStyle/>
          <a:p>
            <a:pPr lvl="0" indent="0" marL="0">
              <a:buNone/>
            </a:pPr>
            <a:r>
              <a:rPr/>
              <a:t>Calculation of a Congressional apportionment requires three factors</a:t>
            </a:r>
          </a:p>
          <a:p>
            <a:pPr lvl="0"/>
            <a:r>
              <a:rPr/>
              <a:t>the apportionment population of each state,</a:t>
            </a:r>
          </a:p>
          <a:p>
            <a:pPr lvl="0"/>
            <a:r>
              <a:rPr/>
              <a:t>the number of representatives to be allocated among the states,</a:t>
            </a:r>
          </a:p>
          <a:p>
            <a:pPr lvl="0"/>
            <a:r>
              <a:rPr/>
              <a:t>and a method to use for the calculation.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populationt to use?</a:t>
            </a:r>
          </a:p>
        </p:txBody>
      </p:sp>
      <p:sp>
        <p:nvSpPr>
          <p:cNvPr id="3" name="Content Placeholder 2"/>
          <p:cNvSpPr>
            <a:spLocks noGrp="1"/>
          </p:cNvSpPr>
          <p:nvPr>
            <p:ph idx="1"/>
          </p:nvPr>
        </p:nvSpPr>
        <p:spPr/>
        <p:txBody>
          <a:bodyPr/>
          <a:lstStyle/>
          <a:p>
            <a:pPr lvl="0" indent="0" marL="0">
              <a:buNone/>
            </a:pPr>
            <a:r>
              <a:rPr/>
              <a:t>Article 1, Section 2, of the Constitution sets the basis: Decennial census of population (1790-present, except 1920), with the provision that each state must have at least one representative.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Ideally: Hare Quota (votes per seat)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votes per seat </m:t>
                      </m:r>
                      <m:d>
                        <m:dPr>
                          <m:begChr m:val="("/>
                          <m:endChr m:val=")"/>
                          <m:sepChr m:val=""/>
                          <m:grow/>
                        </m:dPr>
                        <m:e>
                          <m:r>
                            <m:t>λ</m:t>
                          </m:r>
                        </m:e>
                      </m:d>
                      <m:r>
                        <m:rPr>
                          <m:sty m:val="p"/>
                        </m:rPr>
                        <m:t>=</m:t>
                      </m:r>
                      <m:f>
                        <m:fPr>
                          <m:type m:val="bar"/>
                        </m:fPr>
                        <m:num>
                          <m:r>
                            <m:rPr>
                              <m:nor/>
                              <m:sty m:val="p"/>
                            </m:rPr>
                            <m:t>Total US population </m:t>
                          </m:r>
                          <m:d>
                            <m:dPr>
                              <m:begChr m:val="("/>
                              <m:endChr m:val=")"/>
                              <m:sepChr m:val=""/>
                              <m:grow/>
                            </m:dPr>
                            <m:e>
                              <m:r>
                                <m:t>P</m:t>
                              </m:r>
                            </m:e>
                          </m:d>
                        </m:num>
                        <m:den>
                          <m:r>
                            <m:t>435</m:t>
                          </m:r>
                        </m:den>
                      </m:f>
                      <m:r>
                        <m:t> </m:t>
                      </m:r>
                      <m:r>
                        <m:rPr>
                          <m:sty m:val="p"/>
                        </m:rPr>
                        <m:t>.</m:t>
                      </m:r>
                    </m:oMath>
                  </m:oMathPara>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rPr>
                                <m:nor/>
                                <m:sty m:val="b"/>
                              </m:rPr>
                              <m:t>entilted</m:t>
                            </m:r>
                            <m:r>
                              <m:rPr>
                                <m:nor/>
                                <m:sty m:val="p"/>
                              </m:rPr>
                              <m:t> seats of each state </m:t>
                            </m:r>
                            <m:d>
                              <m:dPr>
                                <m:begChr m:val="("/>
                                <m:endChr m:val=")"/>
                                <m:sepChr m:val=""/>
                                <m:grow/>
                              </m:dPr>
                              <m:e>
                                <m:sSubSup>
                                  <m:e>
                                    <m:r>
                                      <m:t>t</m:t>
                                    </m:r>
                                  </m:e>
                                  <m:sub>
                                    <m:r>
                                      <m:t>i</m:t>
                                    </m:r>
                                  </m:sub>
                                  <m:sup>
                                    <m:r>
                                      <m:rPr>
                                        <m:sty m:val="p"/>
                                      </m:rPr>
                                      <m:t>*</m:t>
                                    </m:r>
                                  </m:sup>
                                </m:sSubSup>
                              </m:e>
                            </m:d>
                          </m:e>
                          <m:e>
                            <m:r>
                              <m:rPr>
                                <m:sty m:val="p"/>
                              </m:rPr>
                              <m:t>=</m:t>
                            </m:r>
                            <m:f>
                              <m:fPr>
                                <m:type m:val="bar"/>
                              </m:fPr>
                              <m:num>
                                <m:r>
                                  <m:rPr>
                                    <m:nor/>
                                    <m:sty m:val="p"/>
                                  </m:rPr>
                                  <m:t>Total state population </m:t>
                                </m:r>
                                <m:d>
                                  <m:dPr>
                                    <m:begChr m:val="("/>
                                    <m:endChr m:val=")"/>
                                    <m:sepChr m:val=""/>
                                    <m:grow/>
                                  </m:dPr>
                                  <m:e>
                                    <m:sSub>
                                      <m:e>
                                        <m:r>
                                          <m:t>P</m:t>
                                        </m:r>
                                      </m:e>
                                      <m:sub>
                                        <m:r>
                                          <m:t>i</m:t>
                                        </m:r>
                                      </m:sub>
                                    </m:sSub>
                                  </m:e>
                                </m:d>
                              </m:num>
                              <m:den>
                                <m:r>
                                  <m:t>λ</m:t>
                                </m:r>
                              </m:den>
                            </m:f>
                            <m:r>
                              <m:t> </m:t>
                            </m:r>
                          </m:e>
                        </m:mr>
                        <m:mr>
                          <m:e>
                            <m:nary>
                              <m:naryPr>
                                <m:chr m:val="∑"/>
                                <m:limLoc m:val="undOvr"/>
                                <m:subHide m:val="0"/>
                                <m:supHide m:val="0"/>
                              </m:naryPr>
                              <m:sub>
                                <m:r>
                                  <m:t>i</m:t>
                                </m:r>
                                <m:r>
                                  <m:rPr>
                                    <m:sty m:val="p"/>
                                  </m:rPr>
                                  <m:t>=</m:t>
                                </m:r>
                                <m:r>
                                  <m:t>1</m:t>
                                </m:r>
                              </m:sub>
                              <m:sup>
                                <m:r>
                                  <m:t>n</m:t>
                                </m:r>
                              </m:sup>
                              <m:e>
                                <m:sSubSup>
                                  <m:e>
                                    <m:r>
                                      <m:t>t</m:t>
                                    </m:r>
                                  </m:e>
                                  <m:sub>
                                    <m:r>
                                      <m:t>i</m:t>
                                    </m:r>
                                  </m:sub>
                                  <m:sup>
                                    <m:r>
                                      <m:rPr>
                                        <m:sty m:val="p"/>
                                      </m:rPr>
                                      <m:t>*</m:t>
                                    </m:r>
                                  </m:sup>
                                </m:sSubSup>
                              </m:e>
                            </m:nary>
                          </m:e>
                          <m:e>
                            <m:r>
                              <m:rPr>
                                <m:sty m:val="p"/>
                              </m:rPr>
                              <m:t>=</m:t>
                            </m:r>
                            <m:r>
                              <m:t>1</m:t>
                            </m:r>
                            <m:r>
                              <m:t> </m:t>
                            </m:r>
                            <m:r>
                              <m:rPr>
                                <m:sty m:val="p"/>
                              </m:rPr>
                              <m:t>.</m:t>
                            </m:r>
                          </m:e>
                        </m:mr>
                      </m:m>
                    </m:oMath>
                  </m:oMathPara>
                </a14:m>
              </a:p>
              <a:p>
                <a:pPr lvl="0" indent="0" marL="0">
                  <a:buNone/>
                </a:pPr>
                <a:r>
                  <a:rPr b="1"/>
                  <a:t>Problem</a:t>
                </a:r>
                <a:r>
                  <a:rPr/>
                  <a:t>: </a:t>
                </a:r>
                <a14:m>
                  <m:oMath xmlns:m="http://schemas.openxmlformats.org/officeDocument/2006/math">
                    <m:sSubSup>
                      <m:e>
                        <m:r>
                          <m:t>t</m:t>
                        </m:r>
                      </m:e>
                      <m:sub>
                        <m:r>
                          <m:t>i</m:t>
                        </m:r>
                      </m:sub>
                      <m:sup>
                        <m:r>
                          <m:rPr>
                            <m:sty m:val="p"/>
                          </m:rPr>
                          <m:t>*</m:t>
                        </m:r>
                      </m:sup>
                    </m:sSubSup>
                  </m:oMath>
                </a14:m>
                <a:r>
                  <a:rPr/>
                  <a:t> is in general </a:t>
                </a:r>
                <a:r>
                  <a:rPr b="1"/>
                  <a:t>fractional</a:t>
                </a:r>
                <a:r>
                  <a:rPr/>
                  <a:t>. Not practical.</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 of Fixed Ratio</a:t>
            </a:r>
          </a:p>
        </p:txBody>
      </p:sp>
      <p:sp>
        <p:nvSpPr>
          <p:cNvPr id="3" name="Content Placeholder 2"/>
          <p:cNvSpPr>
            <a:spLocks noGrp="1"/>
          </p:cNvSpPr>
          <p:nvPr>
            <p:ph idx="1"/>
          </p:nvPr>
        </p:nvSpPr>
        <p:spPr/>
        <p:txBody>
          <a:bodyPr/>
          <a:lstStyle/>
          <a:p>
            <a:pPr lvl="0"/>
            <a:r>
              <a:rPr/>
              <a:t>Rounding up</a:t>
            </a:r>
          </a:p>
          <a:p>
            <a:pPr lvl="0"/>
            <a:r>
              <a:rPr/>
              <a:t>Rounding down</a:t>
            </a:r>
          </a:p>
          <a:p>
            <a:pPr lvl="0"/>
            <a:r>
              <a:rPr/>
              <a:t>Standard rounding (round 5 up and 4 down)</a:t>
            </a:r>
          </a:p>
          <a:p>
            <a:pPr lvl="0" indent="0" marL="0">
              <a:buNone/>
            </a:pPr>
            <a:r>
              <a:rPr b="1"/>
              <a:t>New problem</a:t>
            </a:r>
            <a:r>
              <a:rPr/>
              <a:t>: variable seats (too many or too few)</a:t>
            </a:r>
          </a:p>
          <a:p>
            <a:pPr lvl="0"/>
            <a:r>
              <a:rPr/>
              <a:t>1787-1790 (first enumeration): 65 set by the Constitution</a:t>
            </a:r>
          </a:p>
          <a:p>
            <a:pPr lvl="0"/>
            <a:r>
              <a:rPr/>
              <a:t>1790-1830 (Jefferson method: fixed ratio with rounding down): resulting 105 seats.</a:t>
            </a:r>
          </a:p>
          <a:p>
            <a:pPr lvl="0"/>
            <a:r>
              <a:rPr/>
              <a:t>1840 (Webster method): fixed ratio with standard rounding.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457201" y="204787" /><a:ext cx="3008313" cy="871538" /></a:xfrm></p:spPr><p:txBody><a:bodyPr /><a:lstStyle /><a:p><a:pPr lvl="0" indent="0" marL="0"><a:buNone /></a:pPr><a:r><a:rPr /><a:t>Toy Example</a:t></a:r></a:p></p:txBody></p:sp><mc:AlternateContent xmlns:mc="http://schemas.openxmlformats.org/markup-compatibility/2006"><mc:Choice xmlns:a14="http://schemas.microsoft.com/office/drawing/2010/main" Requires="a14"><p:sp><p:nvSpPr><p:cNvPr id="4" name="Text Placeholder 3" /><p:cNvSpPr><a:spLocks noGrp="1" /></p:cNvSpPr><p:nvPr><p:ph idx="2" sz="half" type="body" /></p:nvPr></p:nvSpPr><p:spPr /><p:txBody><a:bodyPr /><a:lstStyle /><a:p><a:pPr lvl="0" /><a:r><a:rPr /><a:t>Total population: 24000</a:t></a:r></a:p><a:p><a:pPr lvl="0" /><a:r><a:rPr /><a:t>Total seats: 8</a:t></a:r></a:p><a:p><a:pPr lvl="0" /><a:r><a:rPr /><a:t>Hare quota: </a:t></a:r><a14:m><m:oMath xmlns:m="http://schemas.openxmlformats.org/officeDocument/2006/math"><m:f><m:fPr><m:type m:val="bar" /></m:fPr><m:num><m:r><m:t>24</m:t></m:r><m:r><m:t> </m:t></m:r><m:r><m:t>000</m:t></m:r></m:num><m:den><m:r><m:t>8</m:t></m:r></m:den></m:f><m:r><m:rPr><m:sty m:val="p" /></m:rPr><m:t>=</m:t></m:r><m:r><m:t>3</m:t></m:r><m:r><m:t> </m:t></m:r><m:r><m:t>000</m:t></m:r></m:oMath></a14:m></a:p></p:txBody></p:sp></mc:Choice></mc:AlternateContent><p:graphicFrame><p:nvGraphicFramePr><p:cNvPr id="6" name="Content Placeholder 5" /><p:cNvGraphicFramePr><a:graphicFrameLocks noGrp="1" /></p:cNvGraphicFramePr><p:nvPr><p:ph idx="1" /></p:nvPr></p:nvGraphicFramePr><p:xfrm><a:off x="3568700" y="203200" /><a:ext cx="5105400" cy="4381500" /></p:xfrm><a:graphic><a:graphicData uri="http://schemas.openxmlformats.org/drawingml/2006/table"><a:tbl><a:tblPr firstRow="1" bandRow="1"><a:tableStyleId>{5C22544A-7EE6-4342-B048-85BDC9FD1C3A}</a:tableStyleId></a:tblPr><a:tblGrid><a:gridCol w="1016000" /><a:gridCol w="1016000" /><a:gridCol w="1016000" /><a:gridCol w="1016000" /><a:gridCol w="1016000" /></a:tblGrid><a:tr h="0"><a:tc><a:txBody><a:bodyPr /><a:lstStyle /><a:p><a:endParaRPr /></a:p></a:txBody><a:tcPr /></a:tc><a:tc><a:txBody><a:bodyPr /><a:lstStyle /><a:p><a:pPr lvl="0" indent="0" marL="0" algn="ctr"><a:buNone /></a:pPr><a:r><a:rPr /><a:t>A</a:t></a:r></a:p></a:txBody><a:tcPr /></a:tc><a:tc><a:txBody><a:bodyPr /><a:lstStyle /><a:p><a:pPr lvl="0" indent="0" marL="0" algn="ctr"><a:buNone /></a:pPr><a:r><a:rPr /><a:t>B</a:t></a:r></a:p></a:txBody><a:tcPr /></a:tc><a:tc><a:txBody><a:bodyPr /><a:lstStyle /><a:p><a:pPr lvl="0" indent="0" marL="0" algn="ctr"><a:buNone /></a:pPr><a:r><a:rPr /><a:t>C</a:t></a:r></a:p></a:txBody><a:tcPr /></a:tc><a:tc><a:txBody><a:bodyPr /><a:lstStyle /><a:p><a:pPr lvl="0" indent="0" marL="0" algn="ctr"><a:buNone /></a:pPr><a:r><a:rPr /><a:t>Total</a:t></a:r></a:p></a:txBody><a:tcPr /></a:tc></a:tr><a:tr h="0"><a:tc><a:txBody><a:bodyPr /><a:lstStyle /><a:p><a:pPr lvl="0" indent="0" marL="0" algn="l"><a:buNone /></a:pPr><a14:m><m:oMath xmlns:m="http://schemas.openxmlformats.org/officeDocument/2006/math"><m:sSub><m:e><m:r><m:t>P</m:t></m:r></m:e><m:sub><m:r><m:t>i</m:t></m:r></m:sub></m:sSub></m:oMath></a14:m></a:p></a:txBody></a:tc><a:tc><a:txBody><a:bodyPr /><a:lstStyle /><a:p><a:pPr lvl="0" indent="0" marL="0" algn="ctr"><a:buNone /></a:pPr><a:r><a:rPr /><a:t>3000</a:t></a:r></a:p></a:txBody></a:tc><a:tc><a:txBody><a:bodyPr /><a:lstStyle /><a:p><a:pPr lvl="0" indent="0" marL="0" algn="ctr"><a:buNone /></a:pPr><a:r><a:rPr /><a:t>6000</a:t></a:r></a:p></a:txBody></a:tc><a:tc><a:txBody><a:bodyPr /><a:lstStyle /><a:p><a:pPr lvl="0" indent="0" marL="0" algn="ctr"><a:buNone /></a:pPr><a:r><a:rPr /><a:t>15000</a:t></a:r></a:p></a:txBody></a:tc><a:tc><a:txBody><a:bodyPr /><a:lstStyle /><a:p><a:pPr lvl="0" indent="0" marL="0" algn="ctr"><a:buNone /></a:pPr><a:r><a:rPr b="1" /><a:t>24000</a:t></a:r></a:p></a:txBody></a:tc></a:tr><a:tr h="0"><a:tc><a:txBody><a:bodyPr /><a:lstStyle /><a:p><a:pPr lvl="0" indent="0" marL="0" algn="l"><a:buNone /></a:pPr><a14:m><m:oMath xmlns:m="http://schemas.openxmlformats.org/officeDocument/2006/math"><m:sSub><m:e><m:r><m:t>t</m:t></m:r></m:e><m:sub><m:r><m:t>i</m:t></m:r></m:sub></m:sSub></m:oMath></a14:m></a:p></a:txBody></a:tc><a:tc><a:txBody><a:bodyPr /><a:lstStyle /><a:p><a:pPr lvl="0" indent="0" marL="0" algn="ctr"><a:buNone /></a:pPr><a:r><a:rPr /><a:t>1</a:t></a:r></a:p></a:txBody></a:tc><a:tc><a:txBody><a:bodyPr /><a:lstStyle /><a:p><a:pPr lvl="0" indent="0" marL="0" algn="ctr"><a:buNone /></a:pPr><a:r><a:rPr /><a:t>2</a:t></a:r></a:p></a:txBody></a:tc><a:tc><a:txBody><a:bodyPr /><a:lstStyle /><a:p><a:pPr lvl="0" indent="0" marL="0" algn="ctr"><a:buNone /></a:pPr><a:r><a:rPr /><a:t>5</a:t></a:r></a:p></a:txBody></a:tc><a:tc><a:txBody><a:bodyPr /><a:lstStyle /><a:p><a:pPr lvl="0" indent="0" marL="0" algn="ctr"><a:buNone /></a:pPr><a:r><a:rPr b="1" /><a:t>8</a:t></a:r></a:p></a:txBody></a:tc></a:tr></a:tbl></a:graphicData></a:graphic></p:graphicFrame></p:spTree></p:cSld><p:timing><p:tnLst><p:par><p:cTn id="1" dur="indefinite" restart="never" nodeType="tmRoot"><p:childTnLst><p:seq concurrent="1" nextAc="seek"><p:cTn id="2" dur="indefinite" nodeType="mainSeq"><p:childTnLst><p:par><p:cTn id="3" fill="hold"><p:stCondLst><p:cond delay="indefinite" /></p:stCondLst><p:childTnLst><p:par><p:cTn id="4" fill="hold"><p:stCondLst><p:cond delay="0" /></p:stCondLst><p:childTnLst><p:par><p:cTn id="5" presetID="1" presetClass="entr" presetSubtype="0" fill="hold" grpId="0" nodeType="clickEffect"><p:stCondLst><p:cond delay="0" /></p:stCondLst><p:childTnLst><p:set><p:cBhvr><p:cTn id="6" dur="1" fill="hold"><p:stCondLst><p:cond delay="0" /></p:stCondLst></p:cTn><p:tgtEl><p:spTgt spid="4"><p:txEl><p:pRg st="0" end="0" /></p:txEl></p:spTgt></p:tgtEl><p:attrNameLst><p:attrName>style.visibility</p:attrName></p:attrNameLst></p:cBhvr><p:to><p:strVal val="visible" /></p:to></p:set></p:childTnLst></p:cTn></p:par></p:childTnLst></p:cTn></p:par></p:childTnLst></p:cTn></p:par><p:par><p:cTn id="7" fill="hold"><p:stCondLst><p:cond delay="indefinite" /></p:stCondLst><p:childTnLst><p:par><p:cTn id="8" fill="hold"><p:stCondLst><p:cond delay="0" /></p:stCondLst><p:childTnLst><p:par><p:cTn id="9" presetID="1" presetClass="entr" presetSubtype="0" fill="hold" grpId="0" nodeType="clickEffect"><p:stCondLst><p:cond delay="0" /></p:stCondLst><p:childTnLst><p:set><p:cBhvr><p:cTn id="10" dur="1" fill="hold"><p:stCondLst><p:cond delay="0" /></p:stCondLst></p:cTn><p:tgtEl><p:spTgt spid="4"><p:txEl><p:pRg st="1" end="1" /></p:txEl></p:spTgt></p:tgtEl><p:attrNameLst><p:attrName>style.visibility</p:attrName></p:attrNameLst></p:cBhvr><p:to><p:strVal val="visible" /></p:to></p:set></p:childTnLst></p:cTn></p:par></p:childTnLst></p:cTn></p:par></p:childTnLst></p:cTn></p:par><p:par><p:cTn id="11" fill="hold"><p:stCondLst><p:cond delay="indefinite" /></p:stCondLst><p:childTnLst><p:par><p:cTn id="12" fill="hold"><p:stCondLst><p:cond delay="0" /></p:stCondLst><p:childTnLst><p:par><p:cTn id="13" presetID="1" presetClass="entr" presetSubtype="0" fill="hold" grpId="0" nodeType="clickEffect"><p:stCondLst><p:cond delay="0" /></p:stCondLst><p:childTnLst><p:set><p:cBhvr><p:cTn id="14" dur="1" fill="hold"><p:stCondLst><p:cond delay="0" /></p:stCondLst></p:cTn><p:tgtEl><p:spTgt spid="4"><p:txEl><p:pRg st="2" end="2" /></p:txEl></p:spTgt></p:tgtEl><p:attrNameLst><p:attrName>style.visibility</p:attrName></p:attrNameLst></p:cBhvr><p:to><p:strVal val="visible" /></p:to></p:set></p:childTnLst></p:cTn></p:par></p:childTnLst></p:cTn></p:par></p:childTnLst></p:cTn></p:par></p:childTnLst></p:cTn><p:prevCondLst><p:cond evt="onPrev" delay="0"><p:tgtEl><p:sldTgt /></p:tgtEl></p:cond></p:prevCondLst><p:nextCondLst><p:cond evt="onNext" delay="0"><p:tgtEl><p:sldTgt /></p:tgtEl></p:cond></p:nextCondLst></p:seq></p:childTnLst></p:cTn></p:par></p:tnLst><p:bldLst><p:bldP spid="4" grpId="0" uiExpand="1" build="p" /></p:bldLst></p:timing></p:sld>
</file>

<file path=ppt/slides/slide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Toy Example</a:t></a:r></a:p></p:txBody></p:sp><p:graphicFrame><p:nvGraphicFramePr><p:cNvPr id="6" name="Content Placeholder 5" /><p:cNvGraphicFramePr><a:graphicFrameLocks noGrp="1" /></p:cNvGraphicFramePr><p:nvPr><p:ph idx="1" /></p:nvPr></p:nvGraphicFramePr><p:xfrm><a:off x="457200" y="1193800" /><a:ext cx="8229600" cy="33909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endParaRPr /></a:p></a:txBody><a:tcPr /></a:tc><a:tc><a:txBody><a:bodyPr /><a:lstStyle /><a:p><a:pPr lvl="0" indent="0" marL="0" algn="ctr"><a:buNone /></a:pPr><a:r><a:rPr /><a:t>A</a:t></a:r></a:p></a:txBody><a:tcPr /></a:tc><a:tc><a:txBody><a:bodyPr /><a:lstStyle /><a:p><a:pPr lvl="0" indent="0" marL="0" algn="ctr"><a:buNone /></a:pPr><a:r><a:rPr /><a:t>B</a:t></a:r></a:p></a:txBody><a:tcPr /></a:tc><a:tc><a:txBody><a:bodyPr /><a:lstStyle /><a:p><a:pPr lvl="0" indent="0" marL="0" algn="ctr"><a:buNone /></a:pPr><a:r><a:rPr /><a:t>C</a:t></a:r></a:p></a:txBody><a:tcPr /></a:tc><a:tc><a:txBody><a:bodyPr /><a:lstStyle /><a:p><a:pPr lvl="0" indent="0" marL="0" algn="ctr"><a:buNone /></a:pPr><a:r><a:rPr /><a:t>Total</a:t></a:r></a:p></a:txBody><a:tcPr /></a:tc></a:tr><a:tr h="0"><a:tc><a:txBody><a:bodyPr /><a:lstStyle /><a:p><a:pPr lvl="0" indent="0" marL="0" algn="l"><a:buNone /></a:pPr><a14:m><m:oMath xmlns:m="http://schemas.openxmlformats.org/officeDocument/2006/math"><m:sSub><m:e><m:r><m:t>P</m:t></m:r></m:e><m:sub><m:r><m:t>i</m:t></m:r></m:sub></m:sSub></m:oMath></a14:m></a:p></a:txBody></a:tc><a:tc><a:txBody><a:bodyPr /><a:lstStyle /><a:p><a:pPr lvl="0" indent="0" marL="0" algn="ctr"><a:buNone /></a:pPr><a:r><a:rPr /><a:t>2000</a:t></a:r></a:p></a:txBody></a:tc><a:tc><a:txBody><a:bodyPr /><a:lstStyle /><a:p><a:pPr lvl="0" indent="0" marL="0" algn="ctr"><a:buNone /></a:pPr><a:r><a:rPr /><a:t>7000</a:t></a:r></a:p></a:txBody></a:tc><a:tc><a:txBody><a:bodyPr /><a:lstStyle /><a:p><a:pPr lvl="0" indent="0" marL="0" algn="ctr"><a:buNone /></a:pPr><a:r><a:rPr /><a:t>15000</a:t></a:r></a:p></a:txBody></a:tc><a:tc><a:txBody><a:bodyPr /><a:lstStyle /><a:p><a:pPr lvl="0" indent="0" marL="0" algn="ctr"><a:buNone /></a:pPr><a:r><a:rPr b="1" /><a:t>24000</a:t></a:r></a:p></a:txBody></a:tc></a:tr><a:tr h="0"><a:tc><a:txBody><a:bodyPr /><a:lstStyle /><a:p><a:pPr lvl="0" indent="0" marL="0" algn="l"><a:buNone /></a:pPr><a:r><a:rPr /><a:t>Ideal (</a:t></a:r><a14:m><m:oMath xmlns:m="http://schemas.openxmlformats.org/officeDocument/2006/math"><m:sSub><m:e><m:r><m:t>t</m:t></m:r></m:e><m:sub><m:r><m:t>i</m:t></m:r></m:sub></m:sSub></m:oMath></a14:m><a:r><a:rPr /><a:t>)</a:t></a:r></a:p></a:txBody></a:tc><a:tc><a:txBody><a:bodyPr /><a:lstStyle /><a:p><a:pPr lvl="0" indent="0" marL="0" algn="ctr"><a:buNone /></a:pPr><a:r><a:rPr /><a:t>0.67</a:t></a:r></a:p></a:txBody></a:tc><a:tc><a:txBody><a:bodyPr /><a:lstStyle /><a:p><a:pPr lvl="0" indent="0" marL="0" algn="ctr"><a:buNone /></a:pPr><a:r><a:rPr /><a:t>2.33</a:t></a:r></a:p></a:txBody></a:tc><a:tc><a:txBody><a:bodyPr /><a:lstStyle /><a:p><a:pPr lvl="0" indent="0" marL="0" algn="ctr"><a:buNone /></a:pPr><a:r><a:rPr /><a:t>5</a:t></a:r></a:p></a:txBody></a:tc><a:tc><a:txBody><a:bodyPr /><a:lstStyle /><a:p><a:pPr lvl="0" indent="0" marL="0" algn="ctr"><a:buNone /></a:pPr><a:r><a:rPr /><a:t>8</a:t></a:r></a:p></a:txBody></a:tc></a:tr><a:tr h="0"><a:tc><a:txBody><a:bodyPr /><a:lstStyle /><a:p><a:pPr lvl="0" indent="0" marL="0" algn="l"><a:buNone /></a:pPr><a:r><a:rPr /><a:t>rounding down</a:t></a:r></a:p></a:txBody></a:tc><a:tc><a:txBody><a:bodyPr /><a:lstStyle /><a:p><a:pPr lvl="0" indent="0" marL="0" algn="ctr"><a:buNone /></a:pPr><a:r><a:rPr /><a:t>0</a:t></a:r></a:p></a:txBody></a:tc><a:tc><a:txBody><a:bodyPr /><a:lstStyle /><a:p><a:pPr lvl="0" indent="0" marL="0" algn="ctr"><a:buNone /></a:pPr><a:r><a:rPr /><a:t>2</a:t></a:r></a:p></a:txBody></a:tc><a:tc><a:txBody><a:bodyPr /><a:lstStyle /><a:p><a:pPr lvl="0" indent="0" marL="0" algn="ctr"><a:buNone /></a:pPr><a:r><a:rPr /><a:t>5</a:t></a:r></a:p></a:txBody></a:tc><a:tc><a:txBody><a:bodyPr /><a:lstStyle /><a:p><a:pPr lvl="0" indent="0" marL="0" algn="ctr"><a:buNone /></a:pPr><a:r><a:rPr b="1" /><a:t>7</a:t></a:r></a:p></a:txBody></a:tc></a:tr><a:tr h="0"><a:tc><a:txBody><a:bodyPr /><a:lstStyle /><a:p><a:pPr lvl="0" indent="0" marL="0" algn="l"><a:buNone /></a:pPr><a:r><a:rPr /><a:t>rounding up</a:t></a:r></a:p></a:txBody></a:tc><a:tc><a:txBody><a:bodyPr /><a:lstStyle /><a:p><a:pPr lvl="0" indent="0" marL="0" algn="ctr"><a:buNone /></a:pPr><a:r><a:rPr /><a:t>1</a:t></a:r></a:p></a:txBody></a:tc><a:tc><a:txBody><a:bodyPr /><a:lstStyle /><a:p><a:pPr lvl="0" indent="0" marL="0" algn="ctr"><a:buNone /></a:pPr><a:r><a:rPr /><a:t>3</a:t></a:r></a:p></a:txBody></a:tc><a:tc><a:txBody><a:bodyPr /><a:lstStyle /><a:p><a:pPr lvl="0" indent="0" marL="0" algn="ctr"><a:buNone /></a:pPr><a:r><a:rPr /><a:t>5</a:t></a:r></a:p></a:txBody></a:tc><a:tc><a:txBody><a:bodyPr /><a:lstStyle /><a:p><a:pPr lvl="0" indent="0" marL="0" algn="ctr"><a:buNone /></a:pPr><a:r><a:rPr b="1" /><a:t>9</a:t></a:r></a:p></a:txBody></a:tc></a:tr><a:tr h="0"><a:tc><a:txBody><a:bodyPr /><a:lstStyle /><a:p><a:pPr lvl="0" indent="0" marL="0" algn="l"><a:buNone /></a:pPr><a:r><a:rPr /><a:t>standard rounding</a:t></a:r></a:p></a:txBody></a:tc><a:tc><a:txBody><a:bodyPr /><a:lstStyle /><a:p><a:pPr lvl="0" indent="0" marL="0" algn="ctr"><a:buNone /></a:pPr><a:r><a:rPr /><a:t>1</a:t></a:r></a:p></a:txBody></a:tc><a:tc><a:txBody><a:bodyPr /><a:lstStyle /><a:p><a:pPr lvl="0" indent="0" marL="0" algn="ctr"><a:buNone /></a:pPr><a:r><a:rPr /><a:t>2</a:t></a:r></a:p></a:txBody></a:tc><a:tc><a:txBody><a:bodyPr /><a:lstStyle /><a:p><a:pPr lvl="0" indent="0" marL="0" algn="ctr"><a:buNone /></a:pPr><a:r><a:rPr /><a:t>5</a:t></a:r></a:p></a:txBody></a:tc><a:tc><a:txBody><a:bodyPr /><a:lstStyle /><a:p><a:pPr lvl="0" indent="0" marL="0" algn="ctr"><a:buNone /></a:pPr><a:r><a:rPr b="1" /><a:t>8</a:t></a:r></a:p></a:txBody></a:tc></a:tr><a:tr h="0"><a:tc><a:txBody><a:bodyPr /><a:lstStyle /><a:p><a:pPr lvl="0" indent="0" marL="0" algn="l"><a:buNone /></a:pPr><a:r><a:rPr /><a:t>Webster w/ fixed ratio (3.3)</a:t></a:r></a:p></a:txBody></a:tc><a:tc><a:txBody><a:bodyPr /><a:lstStyle /><a:p><a:pPr lvl="0" indent="0" marL="0" algn="ctr"><a:buNone /></a:pPr><a:r><a:rPr /><a:t>1 (</a:t></a:r><a14:m><m:oMath xmlns:m="http://schemas.openxmlformats.org/officeDocument/2006/math"><m:r><m:rPr><m:sty m:val="p" /></m:rPr><m:t>≈</m:t></m:r><m:r><m:t>0.61</m:t></m:r></m:oMath></a14:m><a:r><a:rPr /><a:t>)</a:t></a:r></a:p></a:txBody></a:tc><a:tc><a:txBody><a:bodyPr /><a:lstStyle /><a:p><a:pPr lvl="0" indent="0" marL="0" algn="ctr"><a:buNone /></a:pPr><a:r><a:rPr /><a:t>2 (</a:t></a:r><a14:m><m:oMath xmlns:m="http://schemas.openxmlformats.org/officeDocument/2006/math"><m:r><m:rPr><m:sty m:val="p" /></m:rPr><m:t>≈</m:t></m:r><m:r><m:t>2.12</m:t></m:r></m:oMath></a14:m><a:r><a:rPr /><a:t>)</a:t></a:r></a:p></a:txBody></a:tc><a:tc><a:txBody><a:bodyPr /><a:lstStyle /><a:p><a:pPr lvl="0" indent="0" marL="0" algn="ctr"><a:buNone /></a:pPr><a:r><a:rPr /><a:t>5</a:t></a:r></a:p></a:txBody></a:tc><a:tc><a:txBody><a:bodyPr /><a:lstStyle /><a:p><a:pPr lvl="0" indent="0" marL="0" algn="ctr"><a:buNone /></a:pPr><a:r><a:rPr b="1" /><a:t>8</a:t></a:r></a:p></a:txBody></a:tc></a:tr></a:tbl></a:graphicData></a:graphic></p:graphicFrame></p:spTree></p:cSld></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Electoral Votes Apportionment</dc:title>
  <dc:creator>Yi Wang</dc:creator>
  <cp:keywords/>
  <dcterms:created xsi:type="dcterms:W3CDTF">2024-10-04T20:00:45Z</dcterms:created>
  <dcterms:modified xsi:type="dcterms:W3CDTF">2024-10-04T20:00:45Z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halkboard">
    <vt:lpwstr/>
  </property>
  <property fmtid="{D5CDD505-2E9C-101B-9397-08002B2CF9AE}" pid="6" name="date">
    <vt:lpwstr>2024-10-07</vt:lpwstr>
  </property>
  <property fmtid="{D5CDD505-2E9C-101B-9397-08002B2CF9AE}" pid="7" name="downloads">
    <vt:lpwstr/>
  </property>
  <property fmtid="{D5CDD505-2E9C-101B-9397-08002B2CF9AE}" pid="8" name="editor">
    <vt:lpwstr/>
  </property>
  <property fmtid="{D5CDD505-2E9C-101B-9397-08002B2CF9AE}" pid="9" name="footer">
    <vt:lpwstr>https://github.com/ywanglab</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jupyter">
    <vt:lpwstr>python3</vt:lpwstr>
  </property>
  <property fmtid="{D5CDD505-2E9C-101B-9397-08002B2CF9AE}" pid="14" name="labels">
    <vt:lpwstr/>
  </property>
  <property fmtid="{D5CDD505-2E9C-101B-9397-08002B2CF9AE}" pid="15" name="logo">
    <vt:lpwstr>images/aum.png</vt:lpwstr>
  </property>
  <property fmtid="{D5CDD505-2E9C-101B-9397-08002B2CF9AE}" pid="16" name="preview-links">
    <vt:lpwstr>auto</vt:lpwstr>
  </property>
  <property fmtid="{D5CDD505-2E9C-101B-9397-08002B2CF9AE}" pid="17" name="scrollable">
    <vt:lpwstr>True</vt:lpwstr>
  </property>
  <property fmtid="{D5CDD505-2E9C-101B-9397-08002B2CF9AE}" pid="18" name="slide-number">
    <vt:lpwstr>True</vt:lpwstr>
  </property>
  <property fmtid="{D5CDD505-2E9C-101B-9397-08002B2CF9AE}" pid="19" name="toc-title">
    <vt:lpwstr>Table of contents</vt:lpwstr>
  </property>
</Properties>
</file>