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ngular.io/guide/file-structure#multiple-projects" TargetMode="External"/><Relationship Id="rId3" Type="http://schemas.openxmlformats.org/officeDocument/2006/relationships/hyperlink" Target="https://angular.io/guide/glossary#library" TargetMode="External"/><Relationship Id="rId4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"/>
          <p:cNvSpPr/>
          <p:nvPr/>
        </p:nvSpPr>
        <p:spPr>
          <a:xfrm>
            <a:off x="78032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52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1. Using @angular/cli for building a workspace"/>
          <p:cNvSpPr txBox="1"/>
          <p:nvPr/>
        </p:nvSpPr>
        <p:spPr>
          <a:xfrm>
            <a:off x="383804" y="7029909"/>
            <a:ext cx="23616392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rtl="1">
              <a:defRPr b="1" sz="5900">
                <a:solidFill>
                  <a:srgbClr val="02D66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1. Using @angular/cli for building a workspace</a:t>
            </a:r>
          </a:p>
        </p:txBody>
      </p:sp>
      <p:sp>
        <p:nvSpPr>
          <p:cNvPr id="154" name="@angular/cli advanced"/>
          <p:cNvSpPr txBox="1"/>
          <p:nvPr/>
        </p:nvSpPr>
        <p:spPr>
          <a:xfrm>
            <a:off x="520127" y="4827256"/>
            <a:ext cx="23343747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10900">
                <a:solidFill>
                  <a:srgbClr val="FFFFFF"/>
                </a:solidFill>
                <a:latin typeface="Radio Grotesk Bold"/>
                <a:ea typeface="Radio Grotesk Bold"/>
                <a:cs typeface="Radio Grotesk Bold"/>
                <a:sym typeface="Radio Grotesk Bold"/>
              </a:defRPr>
            </a:lvl1pPr>
          </a:lstStyle>
          <a:p>
            <a:pPr/>
            <a:r>
              <a:t>@angular/cli advanced</a:t>
            </a:r>
          </a:p>
        </p:txBody>
      </p:sp>
      <p:sp>
        <p:nvSpPr>
          <p:cNvPr id="155" name="© Copyright Nerdeez Ltd"/>
          <p:cNvSpPr txBox="1"/>
          <p:nvPr/>
        </p:nvSpPr>
        <p:spPr>
          <a:xfrm>
            <a:off x="324018" y="13018260"/>
            <a:ext cx="2373596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  <p:bldP build="whole" bldLvl="1" animBg="1" rev="0" advAuto="0" spid="15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"/>
          <p:cNvSpPr/>
          <p:nvPr/>
        </p:nvSpPr>
        <p:spPr>
          <a:xfrm>
            <a:off x="7039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8" name="A workspace can hold multiple projects and libraries…"/>
          <p:cNvSpPr txBox="1"/>
          <p:nvPr/>
        </p:nvSpPr>
        <p:spPr>
          <a:xfrm>
            <a:off x="1313342" y="2317630"/>
            <a:ext cx="21359684" cy="5784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 workspace can hold multiple projects and libraries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According to the docs: “Beginners and intermediate users are encouraged to use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ng new</a:t>
            </a:r>
            <a:r>
              <a:t>  to create a separate workspace for each application.”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According to the docs: “Angular also supports workspaces with </a:t>
            </a:r>
            <a:r>
              <a:rPr>
                <a:solidFill>
                  <a:srgbClr val="1976D2"/>
                </a:solidFill>
                <a:hlinkClick r:id="rId2" invalidUrl="" action="" tgtFrame="" tooltip="" history="1" highlightClick="0" endSnd="0"/>
              </a:rPr>
              <a:t>multiple projects</a:t>
            </a:r>
            <a:r>
              <a:t>. This type of development environment is suitable for advanced users who are developing </a:t>
            </a:r>
            <a:r>
              <a:rPr>
                <a:solidFill>
                  <a:srgbClr val="1976D2"/>
                </a:solidFill>
                <a:hlinkClick r:id="rId3" invalidUrl="" action="" tgtFrame="" tooltip="" history="1" highlightClick="0" endSnd="0"/>
              </a:rPr>
              <a:t>shareable libraries</a:t>
            </a:r>
            <a:r>
              <a:t>, and for enterprises that use a "monorepo" development style, with a single repository and global configuration for all Angular projects.”</a:t>
            </a:r>
          </a:p>
        </p:txBody>
      </p:sp>
      <p:pic>
        <p:nvPicPr>
          <p:cNvPr id="159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Workspace"/>
          <p:cNvSpPr txBox="1"/>
          <p:nvPr/>
        </p:nvSpPr>
        <p:spPr>
          <a:xfrm>
            <a:off x="832938" y="662251"/>
            <a:ext cx="21931725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solidFill>
                  <a:srgbClr val="02D66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Workspace</a:t>
            </a:r>
          </a:p>
        </p:txBody>
      </p:sp>
      <p:sp>
        <p:nvSpPr>
          <p:cNvPr id="161" name="© Copyright Nerdeez Ltd"/>
          <p:cNvSpPr txBox="1"/>
          <p:nvPr/>
        </p:nvSpPr>
        <p:spPr>
          <a:xfrm>
            <a:off x="444761" y="13018260"/>
            <a:ext cx="2349447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"/>
          <p:cNvSpPr/>
          <p:nvPr/>
        </p:nvSpPr>
        <p:spPr>
          <a:xfrm>
            <a:off x="7039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4" name="If you are looking to start your next project and arrange it in a more workspace suitable style we recommend using the following command:…"/>
          <p:cNvSpPr txBox="1"/>
          <p:nvPr/>
        </p:nvSpPr>
        <p:spPr>
          <a:xfrm>
            <a:off x="1313342" y="2317630"/>
            <a:ext cx="21359684" cy="3536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If you are looking to start your next project and arrange it in a more workspace suitable style we recommend using the following command:</a:t>
            </a:r>
          </a:p>
          <a:p>
            <a:pPr lvl="1" marL="1473199" indent="-863599">
              <a:buClr>
                <a:srgbClr val="02D662"/>
              </a:buClr>
              <a:buSzPct val="111000"/>
              <a:buChar char="‣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npx @angular/cli new workspace-name --create-application false </a:t>
            </a:r>
          </a:p>
          <a:p>
            <a:pPr marL="863599" indent="-863599">
              <a:buClr>
                <a:srgbClr val="02D662"/>
              </a:buClr>
              <a:buSzPct val="111000"/>
              <a:buChar char="•"/>
              <a:defRPr spc="240" sz="4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This command will not create a default project.</a:t>
            </a:r>
          </a:p>
        </p:txBody>
      </p:sp>
      <p:pic>
        <p:nvPicPr>
          <p:cNvPr id="165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Workspace EX"/>
          <p:cNvSpPr txBox="1"/>
          <p:nvPr/>
        </p:nvSpPr>
        <p:spPr>
          <a:xfrm>
            <a:off x="832938" y="662251"/>
            <a:ext cx="21931725" cy="1080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>
                <a:solidFill>
                  <a:srgbClr val="02D66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Workspace EX</a:t>
            </a:r>
          </a:p>
        </p:txBody>
      </p:sp>
      <p:sp>
        <p:nvSpPr>
          <p:cNvPr id="167" name="© Copyright Nerdeez Ltd"/>
          <p:cNvSpPr txBox="1"/>
          <p:nvPr/>
        </p:nvSpPr>
        <p:spPr>
          <a:xfrm>
            <a:off x="444761" y="13018260"/>
            <a:ext cx="2349447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D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"/>
          <p:cNvSpPr/>
          <p:nvPr/>
        </p:nvSpPr>
        <p:spPr>
          <a:xfrm>
            <a:off x="7803231" y="436715"/>
            <a:ext cx="8830531" cy="1285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271" y="31"/>
                </a:moveTo>
                <a:lnTo>
                  <a:pt x="21600" y="0"/>
                </a:lnTo>
                <a:lnTo>
                  <a:pt x="8327" y="21600"/>
                </a:lnTo>
                <a:lnTo>
                  <a:pt x="0" y="21553"/>
                </a:lnTo>
                <a:lnTo>
                  <a:pt x="13271" y="31"/>
                </a:lnTo>
                <a:close/>
              </a:path>
            </a:pathLst>
          </a:cu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70" name="Screen Shot 2020-04-01 at 21.17.47.png" descr="Screen Shot 2020-04-01 at 21.1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67519" y="767267"/>
            <a:ext cx="4253588" cy="927065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Next Lesson: 2. Creating application in workspace"/>
          <p:cNvSpPr txBox="1"/>
          <p:nvPr/>
        </p:nvSpPr>
        <p:spPr>
          <a:xfrm>
            <a:off x="615599" y="7247445"/>
            <a:ext cx="23050446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rtl="1">
              <a:defRPr b="1" sz="5900">
                <a:solidFill>
                  <a:srgbClr val="02D66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pPr/>
            <a:r>
              <a:t>Next Lesson: 2. Creating application in workspace</a:t>
            </a:r>
          </a:p>
        </p:txBody>
      </p:sp>
      <p:sp>
        <p:nvSpPr>
          <p:cNvPr id="172" name="Thank You"/>
          <p:cNvSpPr txBox="1"/>
          <p:nvPr/>
        </p:nvSpPr>
        <p:spPr>
          <a:xfrm>
            <a:off x="789165" y="4985464"/>
            <a:ext cx="22805670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10900">
                <a:solidFill>
                  <a:srgbClr val="FFFFFF"/>
                </a:solidFill>
                <a:latin typeface="Radio Grotesk Bold"/>
                <a:ea typeface="Radio Grotesk Bold"/>
                <a:cs typeface="Radio Grotesk Bold"/>
                <a:sym typeface="Radio Grotesk Bold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173" name="© Copyright Nerdeez Ltd"/>
          <p:cNvSpPr txBox="1"/>
          <p:nvPr/>
        </p:nvSpPr>
        <p:spPr>
          <a:xfrm>
            <a:off x="411775" y="13018260"/>
            <a:ext cx="23458093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© Copyright Nerdeez Ltd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1"/>
      <p:bldP build="whole" bldLvl="1" animBg="1" rev="0" advAuto="0" spid="171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