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0" defTabSz="825500">
              <a:lnSpc>
                <a:spcPct val="100000"/>
              </a:lnSpc>
              <a:spcBef>
                <a:spcPts val="1800"/>
              </a:spcBef>
              <a:buSzTx/>
              <a:buNone/>
              <a:defRPr spc="-55" sz="5500"/>
            </a:lvl2pPr>
            <a:lvl3pPr marL="0" indent="0" defTabSz="825500">
              <a:lnSpc>
                <a:spcPct val="100000"/>
              </a:lnSpc>
              <a:spcBef>
                <a:spcPts val="1800"/>
              </a:spcBef>
              <a:buSzTx/>
              <a:buNone/>
              <a:defRPr spc="-55" sz="5500"/>
            </a:lvl3pPr>
            <a:lvl4pPr marL="0" indent="0" defTabSz="825500">
              <a:lnSpc>
                <a:spcPct val="100000"/>
              </a:lnSpc>
              <a:spcBef>
                <a:spcPts val="1800"/>
              </a:spcBef>
              <a:buSzTx/>
              <a:buNone/>
              <a:defRPr spc="-55" sz="5500"/>
            </a:lvl4pPr>
            <a:lvl5pPr marL="0" indent="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D2D2D"/>
        </a:solidFill>
      </p:bgPr>
    </p:bg>
    <p:spTree>
      <p:nvGrpSpPr>
        <p:cNvPr id="1" name=""/>
        <p:cNvGrpSpPr/>
        <p:nvPr/>
      </p:nvGrpSpPr>
      <p:grpSpPr>
        <a:xfrm>
          <a:off x="0" y="0"/>
          <a:ext cx="0" cy="0"/>
          <a:chOff x="0" y="0"/>
          <a:chExt cx="0" cy="0"/>
        </a:xfrm>
      </p:grpSpPr>
      <p:sp>
        <p:nvSpPr>
          <p:cNvPr id="151" name="Shape"/>
          <p:cNvSpPr/>
          <p:nvPr/>
        </p:nvSpPr>
        <p:spPr>
          <a:xfrm>
            <a:off x="7803231" y="436715"/>
            <a:ext cx="8830531" cy="12855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71" y="31"/>
                </a:moveTo>
                <a:lnTo>
                  <a:pt x="21600" y="0"/>
                </a:lnTo>
                <a:lnTo>
                  <a:pt x="8327" y="21600"/>
                </a:lnTo>
                <a:lnTo>
                  <a:pt x="0" y="21553"/>
                </a:lnTo>
                <a:lnTo>
                  <a:pt x="13271" y="31"/>
                </a:lnTo>
                <a:close/>
              </a:path>
            </a:pathLst>
          </a:custGeom>
          <a:solidFill>
            <a:srgbClr val="45454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pic>
        <p:nvPicPr>
          <p:cNvPr id="152" name="Screen Shot 2020-04-01 at 21.17.47.png" descr="Screen Shot 2020-04-01 at 21.17.47.png"/>
          <p:cNvPicPr>
            <a:picLocks noChangeAspect="1"/>
          </p:cNvPicPr>
          <p:nvPr/>
        </p:nvPicPr>
        <p:blipFill>
          <a:blip r:embed="rId2">
            <a:extLst/>
          </a:blip>
          <a:stretch>
            <a:fillRect/>
          </a:stretch>
        </p:blipFill>
        <p:spPr>
          <a:xfrm>
            <a:off x="18867519" y="767267"/>
            <a:ext cx="4253588" cy="927065"/>
          </a:xfrm>
          <a:prstGeom prst="rect">
            <a:avLst/>
          </a:prstGeom>
          <a:ln w="12700">
            <a:miter lim="400000"/>
          </a:ln>
        </p:spPr>
      </p:pic>
      <p:sp>
        <p:nvSpPr>
          <p:cNvPr id="153" name="3. Compiling your app - JIT/AOT"/>
          <p:cNvSpPr txBox="1"/>
          <p:nvPr/>
        </p:nvSpPr>
        <p:spPr>
          <a:xfrm>
            <a:off x="383804" y="7029909"/>
            <a:ext cx="23616392"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rtl="1">
              <a:defRPr b="1" sz="5900">
                <a:solidFill>
                  <a:srgbClr val="02D662"/>
                </a:solidFill>
                <a:latin typeface="Space Mono"/>
                <a:ea typeface="Space Mono"/>
                <a:cs typeface="Space Mono"/>
                <a:sym typeface="Space Mono"/>
              </a:defRPr>
            </a:lvl1pPr>
          </a:lstStyle>
          <a:p>
            <a:pPr/>
            <a:r>
              <a:t>3. Compiling your app - JIT/AOT</a:t>
            </a:r>
          </a:p>
        </p:txBody>
      </p:sp>
      <p:sp>
        <p:nvSpPr>
          <p:cNvPr id="154" name="@angular/cli - advanced"/>
          <p:cNvSpPr txBox="1"/>
          <p:nvPr/>
        </p:nvSpPr>
        <p:spPr>
          <a:xfrm>
            <a:off x="520127" y="4827256"/>
            <a:ext cx="23343747" cy="176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0"/>
              </a:lnSpc>
              <a:defRPr sz="10900">
                <a:solidFill>
                  <a:srgbClr val="FFFFFF"/>
                </a:solidFill>
                <a:latin typeface="Radio Grotesk Bold"/>
                <a:ea typeface="Radio Grotesk Bold"/>
                <a:cs typeface="Radio Grotesk Bold"/>
                <a:sym typeface="Radio Grotesk Bold"/>
              </a:defRPr>
            </a:lvl1pPr>
          </a:lstStyle>
          <a:p>
            <a:pPr/>
            <a:r>
              <a:t>@angular/cli - advanced</a:t>
            </a:r>
          </a:p>
        </p:txBody>
      </p:sp>
      <p:sp>
        <p:nvSpPr>
          <p:cNvPr id="155" name="© Copyright Nerdeez Ltd"/>
          <p:cNvSpPr txBox="1"/>
          <p:nvPr/>
        </p:nvSpPr>
        <p:spPr>
          <a:xfrm>
            <a:off x="324018" y="13018260"/>
            <a:ext cx="23735964" cy="5481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000">
                <a:solidFill>
                  <a:srgbClr val="FFFFFF"/>
                </a:solidFill>
              </a:defRPr>
            </a:lvl1pPr>
          </a:lstStyle>
          <a:p>
            <a:pPr/>
            <a:r>
              <a:t>© Copyright Nerdeez Ltd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54"/>
                                        </p:tgtEl>
                                        <p:attrNameLst>
                                          <p:attrName>style.visibility</p:attrName>
                                        </p:attrNameLst>
                                      </p:cBhvr>
                                      <p:to>
                                        <p:strVal val="visible"/>
                                      </p:to>
                                    </p:set>
                                    <p:anim calcmode="lin" valueType="num">
                                      <p:cBhvr>
                                        <p:cTn id="7" dur="1000" fill="hold"/>
                                        <p:tgtEl>
                                          <p:spTgt spid="154"/>
                                        </p:tgtEl>
                                        <p:attrNameLst>
                                          <p:attrName>ppt_x</p:attrName>
                                        </p:attrNameLst>
                                      </p:cBhvr>
                                      <p:tavLst>
                                        <p:tav tm="0">
                                          <p:val>
                                            <p:strVal val="0-#ppt_w/2"/>
                                          </p:val>
                                        </p:tav>
                                        <p:tav tm="100000">
                                          <p:val>
                                            <p:strVal val="#ppt_x"/>
                                          </p:val>
                                        </p:tav>
                                      </p:tavLst>
                                    </p:anim>
                                    <p:anim calcmode="lin" valueType="num">
                                      <p:cBhvr>
                                        <p:cTn id="8" dur="1000" fill="hold"/>
                                        <p:tgtEl>
                                          <p:spTgt spid="1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lt" backwards="0">
                                    <p:tmAbs val="100"/>
                                  </p:iterate>
                                  <p:childTnLst>
                                    <p:set>
                                      <p:cBhvr>
                                        <p:cTn id="12" fill="hold"/>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 grpId="1"/>
      <p:bldP build="whole" bldLvl="1" animBg="1" rev="0" advAuto="0" spid="153" grpId="2"/>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D2D2D"/>
        </a:solidFill>
      </p:bgPr>
    </p:bg>
    <p:spTree>
      <p:nvGrpSpPr>
        <p:cNvPr id="1" name=""/>
        <p:cNvGrpSpPr/>
        <p:nvPr/>
      </p:nvGrpSpPr>
      <p:grpSpPr>
        <a:xfrm>
          <a:off x="0" y="0"/>
          <a:ext cx="0" cy="0"/>
          <a:chOff x="0" y="0"/>
          <a:chExt cx="0" cy="0"/>
        </a:xfrm>
      </p:grpSpPr>
      <p:sp>
        <p:nvSpPr>
          <p:cNvPr id="157" name="Shape"/>
          <p:cNvSpPr/>
          <p:nvPr/>
        </p:nvSpPr>
        <p:spPr>
          <a:xfrm>
            <a:off x="703931" y="436715"/>
            <a:ext cx="8830531" cy="12855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71" y="31"/>
                </a:moveTo>
                <a:lnTo>
                  <a:pt x="21600" y="0"/>
                </a:lnTo>
                <a:lnTo>
                  <a:pt x="8327" y="21600"/>
                </a:lnTo>
                <a:lnTo>
                  <a:pt x="0" y="21553"/>
                </a:lnTo>
                <a:lnTo>
                  <a:pt x="13271" y="31"/>
                </a:lnTo>
                <a:close/>
              </a:path>
            </a:pathLst>
          </a:custGeom>
          <a:solidFill>
            <a:srgbClr val="45454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58" name="For the browser to run our angular code, we need to compile it…"/>
          <p:cNvSpPr txBox="1"/>
          <p:nvPr/>
        </p:nvSpPr>
        <p:spPr>
          <a:xfrm>
            <a:off x="1313342" y="2317630"/>
            <a:ext cx="21359684" cy="41082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8635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For the browser to run our angular code, we need to compile it</a:t>
            </a:r>
          </a:p>
          <a:p>
            <a:pPr marL="8635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Angular ships with 2 methods of compiling the code</a:t>
            </a:r>
          </a:p>
          <a:p>
            <a:pPr lvl="1" marL="14731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JIT</a:t>
            </a:r>
          </a:p>
          <a:p>
            <a:pPr lvl="1" marL="14731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AOT</a:t>
            </a:r>
          </a:p>
        </p:txBody>
      </p:sp>
      <p:pic>
        <p:nvPicPr>
          <p:cNvPr id="159" name="Screen Shot 2020-04-01 at 21.17.47.png" descr="Screen Shot 2020-04-01 at 21.17.47.png"/>
          <p:cNvPicPr>
            <a:picLocks noChangeAspect="1"/>
          </p:cNvPicPr>
          <p:nvPr/>
        </p:nvPicPr>
        <p:blipFill>
          <a:blip r:embed="rId2">
            <a:extLst/>
          </a:blip>
          <a:stretch>
            <a:fillRect/>
          </a:stretch>
        </p:blipFill>
        <p:spPr>
          <a:xfrm>
            <a:off x="18867519" y="767267"/>
            <a:ext cx="4253588" cy="927065"/>
          </a:xfrm>
          <a:prstGeom prst="rect">
            <a:avLst/>
          </a:prstGeom>
          <a:ln w="12700">
            <a:miter lim="400000"/>
          </a:ln>
        </p:spPr>
      </p:pic>
      <p:sp>
        <p:nvSpPr>
          <p:cNvPr id="160" name="Angular Compiler"/>
          <p:cNvSpPr txBox="1"/>
          <p:nvPr/>
        </p:nvSpPr>
        <p:spPr>
          <a:xfrm>
            <a:off x="832938" y="662251"/>
            <a:ext cx="21931725" cy="10809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500">
                <a:solidFill>
                  <a:srgbClr val="02D662"/>
                </a:solidFill>
                <a:latin typeface="Helvetica Neue Medium"/>
                <a:ea typeface="Helvetica Neue Medium"/>
                <a:cs typeface="Helvetica Neue Medium"/>
                <a:sym typeface="Helvetica Neue Medium"/>
              </a:defRPr>
            </a:lvl1pPr>
          </a:lstStyle>
          <a:p>
            <a:pPr/>
            <a:r>
              <a:t>Angular Compiler</a:t>
            </a:r>
          </a:p>
        </p:txBody>
      </p:sp>
      <p:sp>
        <p:nvSpPr>
          <p:cNvPr id="161" name="© Copyright Nerdeez Ltd"/>
          <p:cNvSpPr txBox="1"/>
          <p:nvPr/>
        </p:nvSpPr>
        <p:spPr>
          <a:xfrm>
            <a:off x="444761" y="13018260"/>
            <a:ext cx="23494477" cy="5481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000">
                <a:solidFill>
                  <a:srgbClr val="FFFFFF"/>
                </a:solidFill>
              </a:defRPr>
            </a:lvl1pPr>
          </a:lstStyle>
          <a:p>
            <a:pPr/>
            <a:r>
              <a:t>© Copyright Nerdeez Ltd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58">
                                            <p:bg/>
                                          </p:spTgt>
                                        </p:tgtEl>
                                        <p:attrNameLst>
                                          <p:attrName>style.visibility</p:attrName>
                                        </p:attrNameLst>
                                      </p:cBhvr>
                                      <p:to>
                                        <p:strVal val="visible"/>
                                      </p:to>
                                    </p:set>
                                    <p:anim calcmode="lin" valueType="num">
                                      <p:cBhvr>
                                        <p:cTn id="7" dur="1000" fill="hold"/>
                                        <p:tgtEl>
                                          <p:spTgt spid="158">
                                            <p:bg/>
                                          </p:spTgt>
                                        </p:tgtEl>
                                        <p:attrNameLst>
                                          <p:attrName>ppt_x</p:attrName>
                                        </p:attrNameLst>
                                      </p:cBhvr>
                                      <p:tavLst>
                                        <p:tav tm="0">
                                          <p:val>
                                            <p:strVal val="0-#ppt_w/2"/>
                                          </p:val>
                                        </p:tav>
                                        <p:tav tm="100000">
                                          <p:val>
                                            <p:strVal val="#ppt_x"/>
                                          </p:val>
                                        </p:tav>
                                      </p:tavLst>
                                    </p:anim>
                                    <p:anim calcmode="lin" valueType="num">
                                      <p:cBhvr>
                                        <p:cTn id="8" dur="1000" fill="hold"/>
                                        <p:tgtEl>
                                          <p:spTgt spid="158">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58">
                                            <p:txEl>
                                              <p:pRg st="0" end="0"/>
                                            </p:txEl>
                                          </p:spTgt>
                                        </p:tgtEl>
                                        <p:attrNameLst>
                                          <p:attrName>style.visibility</p:attrName>
                                        </p:attrNameLst>
                                      </p:cBhvr>
                                      <p:to>
                                        <p:strVal val="visible"/>
                                      </p:to>
                                    </p:set>
                                    <p:anim calcmode="lin" valueType="num">
                                      <p:cBhvr>
                                        <p:cTn id="11" dur="1000" fill="hold"/>
                                        <p:tgtEl>
                                          <p:spTgt spid="158">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58">
                                            <p:txEl>
                                              <p:pRg st="1" end="1"/>
                                            </p:txEl>
                                          </p:spTgt>
                                        </p:tgtEl>
                                        <p:attrNameLst>
                                          <p:attrName>style.visibility</p:attrName>
                                        </p:attrNameLst>
                                      </p:cBhvr>
                                      <p:to>
                                        <p:strVal val="visible"/>
                                      </p:to>
                                    </p:set>
                                    <p:anim calcmode="lin" valueType="num">
                                      <p:cBhvr>
                                        <p:cTn id="17" dur="1000" fill="hold"/>
                                        <p:tgtEl>
                                          <p:spTgt spid="158">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58">
                                            <p:txEl>
                                              <p:pRg st="1" end="1"/>
                                            </p:txEl>
                                          </p:spTgt>
                                        </p:tgtEl>
                                        <p:attrNameLst>
                                          <p:attrName>ppt_y</p:attrName>
                                        </p:attrNameLst>
                                      </p:cBhvr>
                                      <p:tavLst>
                                        <p:tav tm="0">
                                          <p:val>
                                            <p:strVal val="#ppt_y"/>
                                          </p:val>
                                        </p:tav>
                                        <p:tav tm="100000">
                                          <p:val>
                                            <p:strVal val="#ppt_y"/>
                                          </p:val>
                                        </p:tav>
                                      </p:tavLst>
                                    </p:anim>
                                  </p:childTnLst>
                                </p:cTn>
                              </p:par>
                              <p:par>
                                <p:cTn id="19" presetClass="entr" nodeType="withEffect" presetSubtype="8" presetID="2" grpId="1" fill="hold">
                                  <p:stCondLst>
                                    <p:cond delay="0"/>
                                  </p:stCondLst>
                                  <p:iterate type="el" backwards="0">
                                    <p:tmAbs val="0"/>
                                  </p:iterate>
                                  <p:childTnLst>
                                    <p:set>
                                      <p:cBhvr>
                                        <p:cTn id="20" fill="hold"/>
                                        <p:tgtEl>
                                          <p:spTgt spid="158">
                                            <p:txEl>
                                              <p:pRg st="2" end="2"/>
                                            </p:txEl>
                                          </p:spTgt>
                                        </p:tgtEl>
                                        <p:attrNameLst>
                                          <p:attrName>style.visibility</p:attrName>
                                        </p:attrNameLst>
                                      </p:cBhvr>
                                      <p:to>
                                        <p:strVal val="visible"/>
                                      </p:to>
                                    </p:set>
                                    <p:anim calcmode="lin" valueType="num">
                                      <p:cBhvr>
                                        <p:cTn id="21" dur="1000" fill="hold"/>
                                        <p:tgtEl>
                                          <p:spTgt spid="158">
                                            <p:txEl>
                                              <p:pRg st="2" end="2"/>
                                            </p:txEl>
                                          </p:spTgt>
                                        </p:tgtEl>
                                        <p:attrNameLst>
                                          <p:attrName>ppt_x</p:attrName>
                                        </p:attrNameLst>
                                      </p:cBhvr>
                                      <p:tavLst>
                                        <p:tav tm="0">
                                          <p:val>
                                            <p:strVal val="0-#ppt_w/2"/>
                                          </p:val>
                                        </p:tav>
                                        <p:tav tm="100000">
                                          <p:val>
                                            <p:strVal val="#ppt_x"/>
                                          </p:val>
                                        </p:tav>
                                      </p:tavLst>
                                    </p:anim>
                                    <p:anim calcmode="lin" valueType="num">
                                      <p:cBhvr>
                                        <p:cTn id="22" dur="1000" fill="hold"/>
                                        <p:tgtEl>
                                          <p:spTgt spid="158">
                                            <p:txEl>
                                              <p:pRg st="2" end="2"/>
                                            </p:txEl>
                                          </p:spTgt>
                                        </p:tgtEl>
                                        <p:attrNameLst>
                                          <p:attrName>ppt_y</p:attrName>
                                        </p:attrNameLst>
                                      </p:cBhvr>
                                      <p:tavLst>
                                        <p:tav tm="0">
                                          <p:val>
                                            <p:strVal val="#ppt_y"/>
                                          </p:val>
                                        </p:tav>
                                        <p:tav tm="100000">
                                          <p:val>
                                            <p:strVal val="#ppt_y"/>
                                          </p:val>
                                        </p:tav>
                                      </p:tavLst>
                                    </p:anim>
                                  </p:childTnLst>
                                </p:cTn>
                              </p:par>
                              <p:par>
                                <p:cTn id="23" presetClass="entr" nodeType="withEffect" presetSubtype="8" presetID="2" grpId="1" fill="hold">
                                  <p:stCondLst>
                                    <p:cond delay="0"/>
                                  </p:stCondLst>
                                  <p:iterate type="el" backwards="0">
                                    <p:tmAbs val="0"/>
                                  </p:iterate>
                                  <p:childTnLst>
                                    <p:set>
                                      <p:cBhvr>
                                        <p:cTn id="24" fill="hold"/>
                                        <p:tgtEl>
                                          <p:spTgt spid="158">
                                            <p:txEl>
                                              <p:pRg st="3" end="3"/>
                                            </p:txEl>
                                          </p:spTgt>
                                        </p:tgtEl>
                                        <p:attrNameLst>
                                          <p:attrName>style.visibility</p:attrName>
                                        </p:attrNameLst>
                                      </p:cBhvr>
                                      <p:to>
                                        <p:strVal val="visible"/>
                                      </p:to>
                                    </p:set>
                                    <p:anim calcmode="lin" valueType="num">
                                      <p:cBhvr>
                                        <p:cTn id="25" dur="1000" fill="hold"/>
                                        <p:tgtEl>
                                          <p:spTgt spid="158">
                                            <p:txEl>
                                              <p:pRg st="3" end="3"/>
                                            </p:txEl>
                                          </p:spTgt>
                                        </p:tgtEl>
                                        <p:attrNameLst>
                                          <p:attrName>ppt_x</p:attrName>
                                        </p:attrNameLst>
                                      </p:cBhvr>
                                      <p:tavLst>
                                        <p:tav tm="0">
                                          <p:val>
                                            <p:strVal val="0-#ppt_w/2"/>
                                          </p:val>
                                        </p:tav>
                                        <p:tav tm="100000">
                                          <p:val>
                                            <p:strVal val="#ppt_x"/>
                                          </p:val>
                                        </p:tav>
                                      </p:tavLst>
                                    </p:anim>
                                    <p:anim calcmode="lin" valueType="num">
                                      <p:cBhvr>
                                        <p:cTn id="26" dur="1000" fill="hold"/>
                                        <p:tgtEl>
                                          <p:spTgt spid="15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5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D2D2D"/>
        </a:solidFill>
      </p:bgPr>
    </p:bg>
    <p:spTree>
      <p:nvGrpSpPr>
        <p:cNvPr id="1" name=""/>
        <p:cNvGrpSpPr/>
        <p:nvPr/>
      </p:nvGrpSpPr>
      <p:grpSpPr>
        <a:xfrm>
          <a:off x="0" y="0"/>
          <a:ext cx="0" cy="0"/>
          <a:chOff x="0" y="0"/>
          <a:chExt cx="0" cy="0"/>
        </a:xfrm>
      </p:grpSpPr>
      <p:sp>
        <p:nvSpPr>
          <p:cNvPr id="163" name="Shape"/>
          <p:cNvSpPr/>
          <p:nvPr/>
        </p:nvSpPr>
        <p:spPr>
          <a:xfrm>
            <a:off x="703931" y="436715"/>
            <a:ext cx="8830531" cy="12855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71" y="31"/>
                </a:moveTo>
                <a:lnTo>
                  <a:pt x="21600" y="0"/>
                </a:lnTo>
                <a:lnTo>
                  <a:pt x="8327" y="21600"/>
                </a:lnTo>
                <a:lnTo>
                  <a:pt x="0" y="21553"/>
                </a:lnTo>
                <a:lnTo>
                  <a:pt x="13271" y="31"/>
                </a:lnTo>
                <a:close/>
              </a:path>
            </a:pathLst>
          </a:custGeom>
          <a:solidFill>
            <a:srgbClr val="45454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64" name="The browser will download the angular compiler…"/>
          <p:cNvSpPr txBox="1"/>
          <p:nvPr/>
        </p:nvSpPr>
        <p:spPr>
          <a:xfrm>
            <a:off x="1313342" y="1987430"/>
            <a:ext cx="21359684" cy="46755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8635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The browser will download the angular compiler</a:t>
            </a:r>
          </a:p>
          <a:p>
            <a:pPr marL="8635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The browser will compile our angular code during run time</a:t>
            </a:r>
          </a:p>
          <a:p>
            <a:pPr marL="8635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JIT is faster so in previous versions we used this compilation when doing </a:t>
            </a:r>
            <a:r>
              <a:rPr b="1">
                <a:latin typeface="+mn-lt"/>
                <a:ea typeface="+mn-ea"/>
                <a:cs typeface="+mn-cs"/>
                <a:sym typeface="Helvetica Neue"/>
              </a:rPr>
              <a:t>ng serve</a:t>
            </a:r>
            <a:r>
              <a:t> for easier development (before angular 9)</a:t>
            </a:r>
          </a:p>
          <a:p>
            <a:pPr marL="8635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JIT is no longer the default compilation when running </a:t>
            </a:r>
            <a:r>
              <a:rPr b="1">
                <a:latin typeface="+mn-lt"/>
                <a:ea typeface="+mn-ea"/>
                <a:cs typeface="+mn-cs"/>
                <a:sym typeface="Helvetica Neue"/>
              </a:rPr>
              <a:t>ng serve </a:t>
            </a:r>
            <a:r>
              <a:t>(after angular 9)</a:t>
            </a:r>
          </a:p>
        </p:txBody>
      </p:sp>
      <p:pic>
        <p:nvPicPr>
          <p:cNvPr id="165" name="Screen Shot 2020-04-01 at 21.17.47.png" descr="Screen Shot 2020-04-01 at 21.17.47.png"/>
          <p:cNvPicPr>
            <a:picLocks noChangeAspect="1"/>
          </p:cNvPicPr>
          <p:nvPr/>
        </p:nvPicPr>
        <p:blipFill>
          <a:blip r:embed="rId2">
            <a:extLst/>
          </a:blip>
          <a:stretch>
            <a:fillRect/>
          </a:stretch>
        </p:blipFill>
        <p:spPr>
          <a:xfrm>
            <a:off x="18867519" y="767267"/>
            <a:ext cx="4253588" cy="927065"/>
          </a:xfrm>
          <a:prstGeom prst="rect">
            <a:avLst/>
          </a:prstGeom>
          <a:ln w="12700">
            <a:miter lim="400000"/>
          </a:ln>
        </p:spPr>
      </p:pic>
      <p:sp>
        <p:nvSpPr>
          <p:cNvPr id="166" name="JIT - Just in Time"/>
          <p:cNvSpPr txBox="1"/>
          <p:nvPr/>
        </p:nvSpPr>
        <p:spPr>
          <a:xfrm>
            <a:off x="832938" y="662251"/>
            <a:ext cx="21931725" cy="10809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500">
                <a:solidFill>
                  <a:srgbClr val="02D662"/>
                </a:solidFill>
                <a:latin typeface="Helvetica Neue Medium"/>
                <a:ea typeface="Helvetica Neue Medium"/>
                <a:cs typeface="Helvetica Neue Medium"/>
                <a:sym typeface="Helvetica Neue Medium"/>
              </a:defRPr>
            </a:lvl1pPr>
          </a:lstStyle>
          <a:p>
            <a:pPr/>
            <a:r>
              <a:t>JIT - Just in Time</a:t>
            </a:r>
          </a:p>
        </p:txBody>
      </p:sp>
      <p:sp>
        <p:nvSpPr>
          <p:cNvPr id="167" name="© Copyright Nerdeez Ltd"/>
          <p:cNvSpPr txBox="1"/>
          <p:nvPr/>
        </p:nvSpPr>
        <p:spPr>
          <a:xfrm>
            <a:off x="444761" y="13018260"/>
            <a:ext cx="23494477" cy="5481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000">
                <a:solidFill>
                  <a:srgbClr val="FFFFFF"/>
                </a:solidFill>
              </a:defRPr>
            </a:lvl1pPr>
          </a:lstStyle>
          <a:p>
            <a:pPr/>
            <a:r>
              <a:t>© Copyright Nerdeez Ltd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64">
                                            <p:bg/>
                                          </p:spTgt>
                                        </p:tgtEl>
                                        <p:attrNameLst>
                                          <p:attrName>style.visibility</p:attrName>
                                        </p:attrNameLst>
                                      </p:cBhvr>
                                      <p:to>
                                        <p:strVal val="visible"/>
                                      </p:to>
                                    </p:set>
                                    <p:anim calcmode="lin" valueType="num">
                                      <p:cBhvr>
                                        <p:cTn id="7" dur="1000" fill="hold"/>
                                        <p:tgtEl>
                                          <p:spTgt spid="164">
                                            <p:bg/>
                                          </p:spTgt>
                                        </p:tgtEl>
                                        <p:attrNameLst>
                                          <p:attrName>ppt_x</p:attrName>
                                        </p:attrNameLst>
                                      </p:cBhvr>
                                      <p:tavLst>
                                        <p:tav tm="0">
                                          <p:val>
                                            <p:strVal val="0-#ppt_w/2"/>
                                          </p:val>
                                        </p:tav>
                                        <p:tav tm="100000">
                                          <p:val>
                                            <p:strVal val="#ppt_x"/>
                                          </p:val>
                                        </p:tav>
                                      </p:tavLst>
                                    </p:anim>
                                    <p:anim calcmode="lin" valueType="num">
                                      <p:cBhvr>
                                        <p:cTn id="8" dur="1000" fill="hold"/>
                                        <p:tgtEl>
                                          <p:spTgt spid="164">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64">
                                            <p:txEl>
                                              <p:pRg st="0" end="0"/>
                                            </p:txEl>
                                          </p:spTgt>
                                        </p:tgtEl>
                                        <p:attrNameLst>
                                          <p:attrName>style.visibility</p:attrName>
                                        </p:attrNameLst>
                                      </p:cBhvr>
                                      <p:to>
                                        <p:strVal val="visible"/>
                                      </p:to>
                                    </p:set>
                                    <p:anim calcmode="lin" valueType="num">
                                      <p:cBhvr>
                                        <p:cTn id="11" dur="1000" fill="hold"/>
                                        <p:tgtEl>
                                          <p:spTgt spid="164">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64">
                                            <p:txEl>
                                              <p:pRg st="1" end="1"/>
                                            </p:txEl>
                                          </p:spTgt>
                                        </p:tgtEl>
                                        <p:attrNameLst>
                                          <p:attrName>style.visibility</p:attrName>
                                        </p:attrNameLst>
                                      </p:cBhvr>
                                      <p:to>
                                        <p:strVal val="visible"/>
                                      </p:to>
                                    </p:set>
                                    <p:anim calcmode="lin" valueType="num">
                                      <p:cBhvr>
                                        <p:cTn id="17" dur="1000" fill="hold"/>
                                        <p:tgtEl>
                                          <p:spTgt spid="164">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64">
                                            <p:txEl>
                                              <p:pRg st="2" end="2"/>
                                            </p:txEl>
                                          </p:spTgt>
                                        </p:tgtEl>
                                        <p:attrNameLst>
                                          <p:attrName>style.visibility</p:attrName>
                                        </p:attrNameLst>
                                      </p:cBhvr>
                                      <p:to>
                                        <p:strVal val="visible"/>
                                      </p:to>
                                    </p:set>
                                    <p:anim calcmode="lin" valueType="num">
                                      <p:cBhvr>
                                        <p:cTn id="23" dur="1000" fill="hold"/>
                                        <p:tgtEl>
                                          <p:spTgt spid="164">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164">
                                            <p:txEl>
                                              <p:pRg st="3" end="3"/>
                                            </p:txEl>
                                          </p:spTgt>
                                        </p:tgtEl>
                                        <p:attrNameLst>
                                          <p:attrName>style.visibility</p:attrName>
                                        </p:attrNameLst>
                                      </p:cBhvr>
                                      <p:to>
                                        <p:strVal val="visible"/>
                                      </p:to>
                                    </p:set>
                                    <p:anim calcmode="lin" valueType="num">
                                      <p:cBhvr>
                                        <p:cTn id="29" dur="1000" fill="hold"/>
                                        <p:tgtEl>
                                          <p:spTgt spid="164">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6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6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D2D2D"/>
        </a:solidFill>
      </p:bgPr>
    </p:bg>
    <p:spTree>
      <p:nvGrpSpPr>
        <p:cNvPr id="1" name=""/>
        <p:cNvGrpSpPr/>
        <p:nvPr/>
      </p:nvGrpSpPr>
      <p:grpSpPr>
        <a:xfrm>
          <a:off x="0" y="0"/>
          <a:ext cx="0" cy="0"/>
          <a:chOff x="0" y="0"/>
          <a:chExt cx="0" cy="0"/>
        </a:xfrm>
      </p:grpSpPr>
      <p:sp>
        <p:nvSpPr>
          <p:cNvPr id="169" name="Shape"/>
          <p:cNvSpPr/>
          <p:nvPr/>
        </p:nvSpPr>
        <p:spPr>
          <a:xfrm>
            <a:off x="703931" y="436715"/>
            <a:ext cx="8830531" cy="12855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71" y="31"/>
                </a:moveTo>
                <a:lnTo>
                  <a:pt x="21600" y="0"/>
                </a:lnTo>
                <a:lnTo>
                  <a:pt x="8327" y="21600"/>
                </a:lnTo>
                <a:lnTo>
                  <a:pt x="0" y="21553"/>
                </a:lnTo>
                <a:lnTo>
                  <a:pt x="13271" y="31"/>
                </a:lnTo>
                <a:close/>
              </a:path>
            </a:pathLst>
          </a:custGeom>
          <a:solidFill>
            <a:srgbClr val="45454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70" name="AOT compiles the code during build time, bakes the template code in the js code, does not need to ship the app with the compiler, and better checks our template for errors…"/>
          <p:cNvSpPr txBox="1"/>
          <p:nvPr/>
        </p:nvSpPr>
        <p:spPr>
          <a:xfrm>
            <a:off x="1313342" y="1987430"/>
            <a:ext cx="21359684" cy="63544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8635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AOT compiles the code during build time, bakes the template code in the js code, does not need to ship the app with the compiler, and better checks our template for errors</a:t>
            </a:r>
          </a:p>
          <a:p>
            <a:pPr marL="8635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JIT was used in development and AOT was used for production only because it’s slower</a:t>
            </a:r>
          </a:p>
          <a:p>
            <a:pPr marL="8635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Ivy compile speed is faster so AOT is now used for dev as well</a:t>
            </a:r>
          </a:p>
          <a:p>
            <a:pPr marL="863599" indent="-863599">
              <a:buClr>
                <a:srgbClr val="02D662"/>
              </a:buClr>
              <a:buSzPct val="111000"/>
              <a:buChar char="•"/>
              <a:defRPr spc="240" sz="4000">
                <a:solidFill>
                  <a:srgbClr val="FFFFFF"/>
                </a:solidFill>
                <a:latin typeface="Helvetica Neue Light"/>
                <a:ea typeface="Helvetica Neue Light"/>
                <a:cs typeface="Helvetica Neue Light"/>
                <a:sym typeface="Helvetica Neue Light"/>
              </a:defRPr>
            </a:pPr>
            <a:r>
              <a:t>We get no surprised during production build and better template error checking during development</a:t>
            </a:r>
          </a:p>
        </p:txBody>
      </p:sp>
      <p:pic>
        <p:nvPicPr>
          <p:cNvPr id="171" name="Screen Shot 2020-04-01 at 21.17.47.png" descr="Screen Shot 2020-04-01 at 21.17.47.png"/>
          <p:cNvPicPr>
            <a:picLocks noChangeAspect="1"/>
          </p:cNvPicPr>
          <p:nvPr/>
        </p:nvPicPr>
        <p:blipFill>
          <a:blip r:embed="rId2">
            <a:extLst/>
          </a:blip>
          <a:stretch>
            <a:fillRect/>
          </a:stretch>
        </p:blipFill>
        <p:spPr>
          <a:xfrm>
            <a:off x="18867519" y="767267"/>
            <a:ext cx="4253588" cy="927065"/>
          </a:xfrm>
          <a:prstGeom prst="rect">
            <a:avLst/>
          </a:prstGeom>
          <a:ln w="12700">
            <a:miter lim="400000"/>
          </a:ln>
        </p:spPr>
      </p:pic>
      <p:sp>
        <p:nvSpPr>
          <p:cNvPr id="172" name="AOT - Ahead of Time"/>
          <p:cNvSpPr txBox="1"/>
          <p:nvPr/>
        </p:nvSpPr>
        <p:spPr>
          <a:xfrm>
            <a:off x="832938" y="662251"/>
            <a:ext cx="21931725" cy="10809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500">
                <a:solidFill>
                  <a:srgbClr val="02D662"/>
                </a:solidFill>
                <a:latin typeface="Helvetica Neue Medium"/>
                <a:ea typeface="Helvetica Neue Medium"/>
                <a:cs typeface="Helvetica Neue Medium"/>
                <a:sym typeface="Helvetica Neue Medium"/>
              </a:defRPr>
            </a:lvl1pPr>
          </a:lstStyle>
          <a:p>
            <a:pPr/>
            <a:r>
              <a:t>AOT - Ahead of Time</a:t>
            </a:r>
          </a:p>
        </p:txBody>
      </p:sp>
      <p:sp>
        <p:nvSpPr>
          <p:cNvPr id="173" name="© Copyright Nerdeez Ltd"/>
          <p:cNvSpPr txBox="1"/>
          <p:nvPr/>
        </p:nvSpPr>
        <p:spPr>
          <a:xfrm>
            <a:off x="444761" y="13018260"/>
            <a:ext cx="23494477" cy="5481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000">
                <a:solidFill>
                  <a:srgbClr val="FFFFFF"/>
                </a:solidFill>
              </a:defRPr>
            </a:lvl1pPr>
          </a:lstStyle>
          <a:p>
            <a:pPr/>
            <a:r>
              <a:t>© Copyright Nerdeez Ltd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0">
                                            <p:bg/>
                                          </p:spTgt>
                                        </p:tgtEl>
                                        <p:attrNameLst>
                                          <p:attrName>style.visibility</p:attrName>
                                        </p:attrNameLst>
                                      </p:cBhvr>
                                      <p:to>
                                        <p:strVal val="visible"/>
                                      </p:to>
                                    </p:set>
                                    <p:anim calcmode="lin" valueType="num">
                                      <p:cBhvr>
                                        <p:cTn id="7" dur="1000" fill="hold"/>
                                        <p:tgtEl>
                                          <p:spTgt spid="170">
                                            <p:bg/>
                                          </p:spTgt>
                                        </p:tgtEl>
                                        <p:attrNameLst>
                                          <p:attrName>ppt_x</p:attrName>
                                        </p:attrNameLst>
                                      </p:cBhvr>
                                      <p:tavLst>
                                        <p:tav tm="0">
                                          <p:val>
                                            <p:strVal val="0-#ppt_w/2"/>
                                          </p:val>
                                        </p:tav>
                                        <p:tav tm="100000">
                                          <p:val>
                                            <p:strVal val="#ppt_x"/>
                                          </p:val>
                                        </p:tav>
                                      </p:tavLst>
                                    </p:anim>
                                    <p:anim calcmode="lin" valueType="num">
                                      <p:cBhvr>
                                        <p:cTn id="8" dur="1000" fill="hold"/>
                                        <p:tgtEl>
                                          <p:spTgt spid="170">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70">
                                            <p:txEl>
                                              <p:pRg st="0" end="0"/>
                                            </p:txEl>
                                          </p:spTgt>
                                        </p:tgtEl>
                                        <p:attrNameLst>
                                          <p:attrName>style.visibility</p:attrName>
                                        </p:attrNameLst>
                                      </p:cBhvr>
                                      <p:to>
                                        <p:strVal val="visible"/>
                                      </p:to>
                                    </p:set>
                                    <p:anim calcmode="lin" valueType="num">
                                      <p:cBhvr>
                                        <p:cTn id="11" dur="1000" fill="hold"/>
                                        <p:tgtEl>
                                          <p:spTgt spid="170">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70">
                                            <p:txEl>
                                              <p:pRg st="1" end="1"/>
                                            </p:txEl>
                                          </p:spTgt>
                                        </p:tgtEl>
                                        <p:attrNameLst>
                                          <p:attrName>style.visibility</p:attrName>
                                        </p:attrNameLst>
                                      </p:cBhvr>
                                      <p:to>
                                        <p:strVal val="visible"/>
                                      </p:to>
                                    </p:set>
                                    <p:anim calcmode="lin" valueType="num">
                                      <p:cBhvr>
                                        <p:cTn id="17" dur="1000" fill="hold"/>
                                        <p:tgtEl>
                                          <p:spTgt spid="170">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70">
                                            <p:txEl>
                                              <p:pRg st="2" end="2"/>
                                            </p:txEl>
                                          </p:spTgt>
                                        </p:tgtEl>
                                        <p:attrNameLst>
                                          <p:attrName>style.visibility</p:attrName>
                                        </p:attrNameLst>
                                      </p:cBhvr>
                                      <p:to>
                                        <p:strVal val="visible"/>
                                      </p:to>
                                    </p:set>
                                    <p:anim calcmode="lin" valueType="num">
                                      <p:cBhvr>
                                        <p:cTn id="23" dur="1000" fill="hold"/>
                                        <p:tgtEl>
                                          <p:spTgt spid="170">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170">
                                            <p:txEl>
                                              <p:pRg st="3" end="3"/>
                                            </p:txEl>
                                          </p:spTgt>
                                        </p:tgtEl>
                                        <p:attrNameLst>
                                          <p:attrName>style.visibility</p:attrName>
                                        </p:attrNameLst>
                                      </p:cBhvr>
                                      <p:to>
                                        <p:strVal val="visible"/>
                                      </p:to>
                                    </p:set>
                                    <p:anim calcmode="lin" valueType="num">
                                      <p:cBhvr>
                                        <p:cTn id="29" dur="1000" fill="hold"/>
                                        <p:tgtEl>
                                          <p:spTgt spid="170">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7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7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D2D2D"/>
        </a:solidFill>
      </p:bgPr>
    </p:bg>
    <p:spTree>
      <p:nvGrpSpPr>
        <p:cNvPr id="1" name=""/>
        <p:cNvGrpSpPr/>
        <p:nvPr/>
      </p:nvGrpSpPr>
      <p:grpSpPr>
        <a:xfrm>
          <a:off x="0" y="0"/>
          <a:ext cx="0" cy="0"/>
          <a:chOff x="0" y="0"/>
          <a:chExt cx="0" cy="0"/>
        </a:xfrm>
      </p:grpSpPr>
      <p:sp>
        <p:nvSpPr>
          <p:cNvPr id="175" name="Shape"/>
          <p:cNvSpPr/>
          <p:nvPr/>
        </p:nvSpPr>
        <p:spPr>
          <a:xfrm>
            <a:off x="7803231" y="436715"/>
            <a:ext cx="8830531" cy="128555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271" y="31"/>
                </a:moveTo>
                <a:lnTo>
                  <a:pt x="21600" y="0"/>
                </a:lnTo>
                <a:lnTo>
                  <a:pt x="8327" y="21600"/>
                </a:lnTo>
                <a:lnTo>
                  <a:pt x="0" y="21553"/>
                </a:lnTo>
                <a:lnTo>
                  <a:pt x="13271" y="31"/>
                </a:lnTo>
                <a:close/>
              </a:path>
            </a:pathLst>
          </a:custGeom>
          <a:solidFill>
            <a:srgbClr val="454545"/>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pic>
        <p:nvPicPr>
          <p:cNvPr id="176" name="Screen Shot 2020-04-01 at 21.17.47.png" descr="Screen Shot 2020-04-01 at 21.17.47.png"/>
          <p:cNvPicPr>
            <a:picLocks noChangeAspect="1"/>
          </p:cNvPicPr>
          <p:nvPr/>
        </p:nvPicPr>
        <p:blipFill>
          <a:blip r:embed="rId2">
            <a:extLst/>
          </a:blip>
          <a:stretch>
            <a:fillRect/>
          </a:stretch>
        </p:blipFill>
        <p:spPr>
          <a:xfrm>
            <a:off x="18867519" y="767267"/>
            <a:ext cx="4253588" cy="927065"/>
          </a:xfrm>
          <a:prstGeom prst="rect">
            <a:avLst/>
          </a:prstGeom>
          <a:ln w="12700">
            <a:miter lim="400000"/>
          </a:ln>
        </p:spPr>
      </p:pic>
      <p:sp>
        <p:nvSpPr>
          <p:cNvPr id="177" name="Next Lesson: 4. ng serve"/>
          <p:cNvSpPr txBox="1"/>
          <p:nvPr/>
        </p:nvSpPr>
        <p:spPr>
          <a:xfrm>
            <a:off x="615599" y="7247445"/>
            <a:ext cx="23050446"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rtl="1">
              <a:defRPr b="1" sz="5900">
                <a:solidFill>
                  <a:srgbClr val="02D662"/>
                </a:solidFill>
                <a:latin typeface="Space Mono"/>
                <a:ea typeface="Space Mono"/>
                <a:cs typeface="Space Mono"/>
                <a:sym typeface="Space Mono"/>
              </a:defRPr>
            </a:lvl1pPr>
          </a:lstStyle>
          <a:p>
            <a:pPr/>
            <a:r>
              <a:t>Next Lesson: 4. ng serve </a:t>
            </a:r>
          </a:p>
        </p:txBody>
      </p:sp>
      <p:sp>
        <p:nvSpPr>
          <p:cNvPr id="178" name="Thank You"/>
          <p:cNvSpPr txBox="1"/>
          <p:nvPr/>
        </p:nvSpPr>
        <p:spPr>
          <a:xfrm>
            <a:off x="789165" y="4985464"/>
            <a:ext cx="22805670" cy="176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0"/>
              </a:lnSpc>
              <a:defRPr sz="10900">
                <a:solidFill>
                  <a:srgbClr val="FFFFFF"/>
                </a:solidFill>
                <a:latin typeface="Radio Grotesk Bold"/>
                <a:ea typeface="Radio Grotesk Bold"/>
                <a:cs typeface="Radio Grotesk Bold"/>
                <a:sym typeface="Radio Grotesk Bold"/>
              </a:defRPr>
            </a:lvl1pPr>
          </a:lstStyle>
          <a:p>
            <a:pPr/>
            <a:r>
              <a:t>Thank You</a:t>
            </a:r>
          </a:p>
        </p:txBody>
      </p:sp>
      <p:sp>
        <p:nvSpPr>
          <p:cNvPr id="179" name="© Copyright Nerdeez Ltd"/>
          <p:cNvSpPr txBox="1"/>
          <p:nvPr/>
        </p:nvSpPr>
        <p:spPr>
          <a:xfrm>
            <a:off x="411775" y="13018260"/>
            <a:ext cx="23458093" cy="5481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000">
                <a:solidFill>
                  <a:srgbClr val="FFFFFF"/>
                </a:solidFill>
              </a:defRPr>
            </a:lvl1pPr>
          </a:lstStyle>
          <a:p>
            <a:pPr/>
            <a:r>
              <a:t>© Copyright Nerdeez Ltd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8"/>
                                        </p:tgtEl>
                                        <p:attrNameLst>
                                          <p:attrName>style.visibility</p:attrName>
                                        </p:attrNameLst>
                                      </p:cBhvr>
                                      <p:to>
                                        <p:strVal val="visible"/>
                                      </p:to>
                                    </p:set>
                                    <p:anim calcmode="lin" valueType="num">
                                      <p:cBhvr>
                                        <p:cTn id="7" dur="1000" fill="hold"/>
                                        <p:tgtEl>
                                          <p:spTgt spid="178"/>
                                        </p:tgtEl>
                                        <p:attrNameLst>
                                          <p:attrName>ppt_x</p:attrName>
                                        </p:attrNameLst>
                                      </p:cBhvr>
                                      <p:tavLst>
                                        <p:tav tm="0">
                                          <p:val>
                                            <p:strVal val="0-#ppt_w/2"/>
                                          </p:val>
                                        </p:tav>
                                        <p:tav tm="100000">
                                          <p:val>
                                            <p:strVal val="#ppt_x"/>
                                          </p:val>
                                        </p:tav>
                                      </p:tavLst>
                                    </p:anim>
                                    <p:anim calcmode="lin" valueType="num">
                                      <p:cBhvr>
                                        <p:cTn id="8" dur="1000" fill="hold"/>
                                        <p:tgtEl>
                                          <p:spTgt spid="1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lt" backwards="0">
                                    <p:tmAbs val="100"/>
                                  </p:iterate>
                                  <p:childTnLst>
                                    <p:set>
                                      <p:cBhvr>
                                        <p:cTn id="12" fill="hold"/>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2"/>
      <p:bldP build="whole" bldLvl="1" animBg="1" rev="0" advAuto="0" spid="178" grpId="1"/>
    </p:bldLst>
  </p:timing>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