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D2D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"/>
          <p:cNvSpPr/>
          <p:nvPr/>
        </p:nvSpPr>
        <p:spPr>
          <a:xfrm>
            <a:off x="7803231" y="436715"/>
            <a:ext cx="8830531" cy="12855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271" y="31"/>
                </a:moveTo>
                <a:lnTo>
                  <a:pt x="21600" y="0"/>
                </a:lnTo>
                <a:lnTo>
                  <a:pt x="8327" y="21600"/>
                </a:lnTo>
                <a:lnTo>
                  <a:pt x="0" y="21553"/>
                </a:lnTo>
                <a:lnTo>
                  <a:pt x="13271" y="31"/>
                </a:lnTo>
                <a:close/>
              </a:path>
            </a:pathLst>
          </a:custGeom>
          <a:solidFill>
            <a:srgbClr val="45454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152" name="Screen Shot 2020-04-01 at 21.17.47.png" descr="Screen Shot 2020-04-01 at 21.17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67519" y="767267"/>
            <a:ext cx="4253588" cy="927065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5. Building your app"/>
          <p:cNvSpPr txBox="1"/>
          <p:nvPr/>
        </p:nvSpPr>
        <p:spPr>
          <a:xfrm>
            <a:off x="383804" y="7029909"/>
            <a:ext cx="23616392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rtl="1">
              <a:defRPr b="1" sz="5900">
                <a:solidFill>
                  <a:srgbClr val="02D66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5. Building your app</a:t>
            </a:r>
          </a:p>
        </p:txBody>
      </p:sp>
      <p:sp>
        <p:nvSpPr>
          <p:cNvPr id="154" name="@angular/cli - advanced"/>
          <p:cNvSpPr txBox="1"/>
          <p:nvPr/>
        </p:nvSpPr>
        <p:spPr>
          <a:xfrm>
            <a:off x="520127" y="4827256"/>
            <a:ext cx="23343747" cy="176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10900">
                <a:solidFill>
                  <a:srgbClr val="FFFFFF"/>
                </a:solidFill>
                <a:latin typeface="Radio Grotesk Bold"/>
                <a:ea typeface="Radio Grotesk Bold"/>
                <a:cs typeface="Radio Grotesk Bold"/>
                <a:sym typeface="Radio Grotesk Bold"/>
              </a:defRPr>
            </a:lvl1pPr>
          </a:lstStyle>
          <a:p>
            <a:pPr/>
            <a:r>
              <a:t>@angular/cli - advanced</a:t>
            </a:r>
          </a:p>
        </p:txBody>
      </p:sp>
      <p:sp>
        <p:nvSpPr>
          <p:cNvPr id="155" name="© Copyright Nerdeez Ltd"/>
          <p:cNvSpPr txBox="1"/>
          <p:nvPr/>
        </p:nvSpPr>
        <p:spPr>
          <a:xfrm>
            <a:off x="324018" y="13018260"/>
            <a:ext cx="23735964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© Copyright Nerdeez Ltd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" grpId="2"/>
      <p:bldP build="whole" bldLvl="1" animBg="1" rev="0" advAuto="0" spid="15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D2D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"/>
          <p:cNvSpPr/>
          <p:nvPr/>
        </p:nvSpPr>
        <p:spPr>
          <a:xfrm>
            <a:off x="703931" y="436715"/>
            <a:ext cx="8830531" cy="12855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271" y="31"/>
                </a:moveTo>
                <a:lnTo>
                  <a:pt x="21600" y="0"/>
                </a:lnTo>
                <a:lnTo>
                  <a:pt x="8327" y="21600"/>
                </a:lnTo>
                <a:lnTo>
                  <a:pt x="0" y="21553"/>
                </a:lnTo>
                <a:lnTo>
                  <a:pt x="13271" y="31"/>
                </a:lnTo>
                <a:close/>
              </a:path>
            </a:pathLst>
          </a:custGeom>
          <a:solidFill>
            <a:srgbClr val="45454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8" name="Building your app will generate static files of your app…"/>
          <p:cNvSpPr txBox="1"/>
          <p:nvPr/>
        </p:nvSpPr>
        <p:spPr>
          <a:xfrm>
            <a:off x="1313342" y="2317630"/>
            <a:ext cx="21359684" cy="1842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863599" indent="-863599">
              <a:buClr>
                <a:srgbClr val="02D662"/>
              </a:buClr>
              <a:buSzPct val="111000"/>
              <a:buChar char="•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Building your app will generate static files of your app</a:t>
            </a:r>
          </a:p>
          <a:p>
            <a:pPr marL="863599" indent="-863599">
              <a:buClr>
                <a:srgbClr val="02D662"/>
              </a:buClr>
              <a:buSzPct val="111000"/>
              <a:buChar char="•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Uploading those static files to a server will make your app available online</a:t>
            </a:r>
          </a:p>
        </p:txBody>
      </p:sp>
      <p:pic>
        <p:nvPicPr>
          <p:cNvPr id="159" name="Screen Shot 2020-04-01 at 21.17.47.png" descr="Screen Shot 2020-04-01 at 21.17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67519" y="767267"/>
            <a:ext cx="4253588" cy="927065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Build app"/>
          <p:cNvSpPr txBox="1"/>
          <p:nvPr/>
        </p:nvSpPr>
        <p:spPr>
          <a:xfrm>
            <a:off x="832938" y="662251"/>
            <a:ext cx="21931725" cy="1080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500">
                <a:solidFill>
                  <a:srgbClr val="02D66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Build app</a:t>
            </a:r>
          </a:p>
        </p:txBody>
      </p:sp>
      <p:sp>
        <p:nvSpPr>
          <p:cNvPr id="161" name="© Copyright Nerdeez Ltd"/>
          <p:cNvSpPr txBox="1"/>
          <p:nvPr/>
        </p:nvSpPr>
        <p:spPr>
          <a:xfrm>
            <a:off x="444761" y="13018260"/>
            <a:ext cx="23494477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© Copyright Nerdeez Ltd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5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D2D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"/>
          <p:cNvSpPr/>
          <p:nvPr/>
        </p:nvSpPr>
        <p:spPr>
          <a:xfrm>
            <a:off x="703931" y="436715"/>
            <a:ext cx="8830531" cy="12855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271" y="31"/>
                </a:moveTo>
                <a:lnTo>
                  <a:pt x="21600" y="0"/>
                </a:lnTo>
                <a:lnTo>
                  <a:pt x="8327" y="21600"/>
                </a:lnTo>
                <a:lnTo>
                  <a:pt x="0" y="21553"/>
                </a:lnTo>
                <a:lnTo>
                  <a:pt x="13271" y="31"/>
                </a:lnTo>
                <a:close/>
              </a:path>
            </a:pathLst>
          </a:custGeom>
          <a:solidFill>
            <a:srgbClr val="45454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4" name="You can build your app with the following commands…"/>
          <p:cNvSpPr txBox="1"/>
          <p:nvPr/>
        </p:nvSpPr>
        <p:spPr>
          <a:xfrm>
            <a:off x="1313342" y="1987430"/>
            <a:ext cx="21359684" cy="4108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863599" indent="-863599">
              <a:buClr>
                <a:srgbClr val="02D662"/>
              </a:buClr>
              <a:buSzPct val="111000"/>
              <a:buChar char="•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You can build your app with the following commands</a:t>
            </a:r>
          </a:p>
          <a:p>
            <a:pPr lvl="1" marL="1473199" indent="-863599">
              <a:buClr>
                <a:srgbClr val="02D662"/>
              </a:buClr>
              <a:buSzPct val="111000"/>
              <a:buChar char="‣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npx ng build hello-world</a:t>
            </a:r>
          </a:p>
          <a:p>
            <a:pPr lvl="1" marL="1473199" indent="-863599">
              <a:buClr>
                <a:srgbClr val="02D662"/>
              </a:buClr>
              <a:buSzPct val="111000"/>
              <a:buChar char="‣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npx ng build hello-world —prod </a:t>
            </a:r>
          </a:p>
          <a:p>
            <a:pPr marL="863599" indent="-863599">
              <a:buClr>
                <a:srgbClr val="02D662"/>
              </a:buClr>
              <a:buSzPct val="111000"/>
              <a:buChar char="•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Static application files will be generated in the dist folder</a:t>
            </a:r>
          </a:p>
        </p:txBody>
      </p:sp>
      <p:pic>
        <p:nvPicPr>
          <p:cNvPr id="165" name="Screen Shot 2020-04-01 at 21.17.47.png" descr="Screen Shot 2020-04-01 at 21.17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67519" y="767267"/>
            <a:ext cx="4253588" cy="927065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Build commands"/>
          <p:cNvSpPr txBox="1"/>
          <p:nvPr/>
        </p:nvSpPr>
        <p:spPr>
          <a:xfrm>
            <a:off x="832938" y="662251"/>
            <a:ext cx="21931725" cy="1080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500">
                <a:solidFill>
                  <a:srgbClr val="02D66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Build commands</a:t>
            </a:r>
          </a:p>
        </p:txBody>
      </p:sp>
      <p:sp>
        <p:nvSpPr>
          <p:cNvPr id="167" name="© Copyright Nerdeez Ltd"/>
          <p:cNvSpPr txBox="1"/>
          <p:nvPr/>
        </p:nvSpPr>
        <p:spPr>
          <a:xfrm>
            <a:off x="444761" y="13018260"/>
            <a:ext cx="23494477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© Copyright Nerdeez Ltd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6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D2D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"/>
          <p:cNvSpPr/>
          <p:nvPr/>
        </p:nvSpPr>
        <p:spPr>
          <a:xfrm>
            <a:off x="703931" y="436715"/>
            <a:ext cx="8830531" cy="12855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271" y="31"/>
                </a:moveTo>
                <a:lnTo>
                  <a:pt x="21600" y="0"/>
                </a:lnTo>
                <a:lnTo>
                  <a:pt x="8327" y="21600"/>
                </a:lnTo>
                <a:lnTo>
                  <a:pt x="0" y="21553"/>
                </a:lnTo>
                <a:lnTo>
                  <a:pt x="13271" y="31"/>
                </a:lnTo>
                <a:close/>
              </a:path>
            </a:pathLst>
          </a:custGeom>
          <a:solidFill>
            <a:srgbClr val="45454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0" name="For production optimisations, it’s useful to check the bundle size…"/>
          <p:cNvSpPr txBox="1"/>
          <p:nvPr/>
        </p:nvSpPr>
        <p:spPr>
          <a:xfrm>
            <a:off x="1313342" y="2317630"/>
            <a:ext cx="21359684" cy="8630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863599" indent="-863599">
              <a:buClr>
                <a:srgbClr val="02D662"/>
              </a:buClr>
              <a:buSzPct val="111000"/>
              <a:buChar char="•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For production optimisations, it’s useful to check the bundle size</a:t>
            </a:r>
          </a:p>
          <a:p>
            <a:pPr marL="863599" indent="-863599">
              <a:buClr>
                <a:srgbClr val="02D662"/>
              </a:buClr>
              <a:buSzPct val="111000"/>
              <a:buChar char="•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When checking the bundle size check if there is any module the takes a lot of space.</a:t>
            </a:r>
          </a:p>
          <a:p>
            <a:pPr lvl="1" marL="1473199" indent="-863599">
              <a:buClr>
                <a:srgbClr val="02D662"/>
              </a:buClr>
              <a:buSzPct val="111000"/>
              <a:buChar char="•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In that case you can lazy load if needed or check the module if size can be reduced</a:t>
            </a:r>
          </a:p>
          <a:p>
            <a:pPr marL="863599" indent="-863599">
              <a:buClr>
                <a:srgbClr val="02D662"/>
              </a:buClr>
              <a:buSzPct val="111000"/>
              <a:buChar char="•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Run the following commands:</a:t>
            </a:r>
          </a:p>
          <a:p>
            <a:pPr lvl="1" marL="1473199" indent="-863599">
              <a:buClr>
                <a:srgbClr val="02D662"/>
              </a:buClr>
              <a:buSzPct val="111000"/>
              <a:buChar char="•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npx ng build hello-world —prod —stats-json</a:t>
            </a:r>
          </a:p>
          <a:p>
            <a:pPr lvl="1" marL="1473199" indent="-863599">
              <a:buClr>
                <a:srgbClr val="02D662"/>
              </a:buClr>
              <a:buSzPct val="111000"/>
              <a:buChar char="•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npm install webpack-bundle-analyzer -D</a:t>
            </a:r>
          </a:p>
          <a:p>
            <a:pPr lvl="1" marL="1473199" indent="-863599">
              <a:buClr>
                <a:srgbClr val="02D662"/>
              </a:buClr>
              <a:buSzPct val="111000"/>
              <a:buChar char="•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npx webpack-bundle-analyzer dist/hello-world/stats.json </a:t>
            </a:r>
          </a:p>
        </p:txBody>
      </p:sp>
      <p:pic>
        <p:nvPicPr>
          <p:cNvPr id="171" name="Screen Shot 2020-04-01 at 21.17.47.png" descr="Screen Shot 2020-04-01 at 21.17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67519" y="767267"/>
            <a:ext cx="4253588" cy="927065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Analyze bundle size"/>
          <p:cNvSpPr txBox="1"/>
          <p:nvPr/>
        </p:nvSpPr>
        <p:spPr>
          <a:xfrm>
            <a:off x="832938" y="662251"/>
            <a:ext cx="21931725" cy="1080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500">
                <a:solidFill>
                  <a:srgbClr val="02D66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Analyze bundle size</a:t>
            </a:r>
          </a:p>
        </p:txBody>
      </p:sp>
      <p:sp>
        <p:nvSpPr>
          <p:cNvPr id="173" name="© Copyright Nerdeez Ltd"/>
          <p:cNvSpPr txBox="1"/>
          <p:nvPr/>
        </p:nvSpPr>
        <p:spPr>
          <a:xfrm>
            <a:off x="444761" y="13018260"/>
            <a:ext cx="23494477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© Copyright Nerdeez Ltd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7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D2D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"/>
          <p:cNvSpPr/>
          <p:nvPr/>
        </p:nvSpPr>
        <p:spPr>
          <a:xfrm>
            <a:off x="703931" y="436715"/>
            <a:ext cx="8830531" cy="12855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271" y="31"/>
                </a:moveTo>
                <a:lnTo>
                  <a:pt x="21600" y="0"/>
                </a:lnTo>
                <a:lnTo>
                  <a:pt x="8327" y="21600"/>
                </a:lnTo>
                <a:lnTo>
                  <a:pt x="0" y="21553"/>
                </a:lnTo>
                <a:lnTo>
                  <a:pt x="13271" y="31"/>
                </a:lnTo>
                <a:close/>
              </a:path>
            </a:pathLst>
          </a:custGeom>
          <a:solidFill>
            <a:srgbClr val="45454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6" name="As of angular 9+ angular is shipped with a new compilation and render engine called Ivy Renderer…"/>
          <p:cNvSpPr txBox="1"/>
          <p:nvPr/>
        </p:nvSpPr>
        <p:spPr>
          <a:xfrm>
            <a:off x="1313342" y="2317630"/>
            <a:ext cx="21359684" cy="3536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863599" indent="-863599">
              <a:buClr>
                <a:srgbClr val="02D662"/>
              </a:buClr>
              <a:buSzPct val="111000"/>
              <a:buChar char="•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As of angular 9+ angular is shipped with a new compilation and render engine called Ivy Renderer</a:t>
            </a:r>
          </a:p>
          <a:p>
            <a:pPr marL="863599" indent="-863599">
              <a:buClr>
                <a:srgbClr val="02D662"/>
              </a:buClr>
              <a:buSzPct val="111000"/>
              <a:buChar char="•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Ivy tree shaking is improved </a:t>
            </a:r>
          </a:p>
          <a:p>
            <a:pPr marL="863599" indent="-863599">
              <a:buClr>
                <a:srgbClr val="02D662"/>
              </a:buClr>
              <a:buSzPct val="111000"/>
              <a:buChar char="•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Bundle size will be smaller</a:t>
            </a:r>
          </a:p>
        </p:txBody>
      </p:sp>
      <p:pic>
        <p:nvPicPr>
          <p:cNvPr id="177" name="Screen Shot 2020-04-01 at 21.17.47.png" descr="Screen Shot 2020-04-01 at 21.17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67519" y="767267"/>
            <a:ext cx="4253588" cy="927065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Bundle size with Ivy"/>
          <p:cNvSpPr txBox="1"/>
          <p:nvPr/>
        </p:nvSpPr>
        <p:spPr>
          <a:xfrm>
            <a:off x="832938" y="662251"/>
            <a:ext cx="21931725" cy="1080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500">
                <a:solidFill>
                  <a:srgbClr val="02D66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Bundle size with Ivy</a:t>
            </a:r>
          </a:p>
        </p:txBody>
      </p:sp>
      <p:sp>
        <p:nvSpPr>
          <p:cNvPr id="179" name="© Copyright Nerdeez Ltd"/>
          <p:cNvSpPr txBox="1"/>
          <p:nvPr/>
        </p:nvSpPr>
        <p:spPr>
          <a:xfrm>
            <a:off x="444761" y="13018260"/>
            <a:ext cx="23494477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© Copyright Nerdeez Ltd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7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D2D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"/>
          <p:cNvSpPr/>
          <p:nvPr/>
        </p:nvSpPr>
        <p:spPr>
          <a:xfrm>
            <a:off x="7803231" y="436715"/>
            <a:ext cx="8830531" cy="12855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271" y="31"/>
                </a:moveTo>
                <a:lnTo>
                  <a:pt x="21600" y="0"/>
                </a:lnTo>
                <a:lnTo>
                  <a:pt x="8327" y="21600"/>
                </a:lnTo>
                <a:lnTo>
                  <a:pt x="0" y="21553"/>
                </a:lnTo>
                <a:lnTo>
                  <a:pt x="13271" y="31"/>
                </a:lnTo>
                <a:close/>
              </a:path>
            </a:pathLst>
          </a:custGeom>
          <a:solidFill>
            <a:srgbClr val="45454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182" name="Screen Shot 2020-04-01 at 21.17.47.png" descr="Screen Shot 2020-04-01 at 21.17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67519" y="767267"/>
            <a:ext cx="4253588" cy="927065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Next Lesson: 6. Deployment"/>
          <p:cNvSpPr txBox="1"/>
          <p:nvPr/>
        </p:nvSpPr>
        <p:spPr>
          <a:xfrm>
            <a:off x="615599" y="7247445"/>
            <a:ext cx="23050446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rtl="1">
              <a:defRPr b="1" sz="5900">
                <a:solidFill>
                  <a:srgbClr val="02D66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Next Lesson: 6. Deployment</a:t>
            </a:r>
          </a:p>
        </p:txBody>
      </p:sp>
      <p:sp>
        <p:nvSpPr>
          <p:cNvPr id="184" name="Thank You"/>
          <p:cNvSpPr txBox="1"/>
          <p:nvPr/>
        </p:nvSpPr>
        <p:spPr>
          <a:xfrm>
            <a:off x="789165" y="4985464"/>
            <a:ext cx="22805670" cy="176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10900">
                <a:solidFill>
                  <a:srgbClr val="FFFFFF"/>
                </a:solidFill>
                <a:latin typeface="Radio Grotesk Bold"/>
                <a:ea typeface="Radio Grotesk Bold"/>
                <a:cs typeface="Radio Grotesk Bold"/>
                <a:sym typeface="Radio Grotesk Bold"/>
              </a:defRPr>
            </a:lvl1pPr>
          </a:lstStyle>
          <a:p>
            <a:pPr/>
            <a:r>
              <a:t>Thank You</a:t>
            </a:r>
          </a:p>
        </p:txBody>
      </p:sp>
      <p:sp>
        <p:nvSpPr>
          <p:cNvPr id="185" name="© Copyright Nerdeez Ltd"/>
          <p:cNvSpPr txBox="1"/>
          <p:nvPr/>
        </p:nvSpPr>
        <p:spPr>
          <a:xfrm>
            <a:off x="411775" y="13018260"/>
            <a:ext cx="23458093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© Copyright Nerdeez Ltd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3" grpId="2"/>
      <p:bldP build="whole" bldLvl="1" animBg="1" rev="0" advAuto="0" spid="184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