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7. Creating a library"/>
          <p:cNvSpPr txBox="1"/>
          <p:nvPr/>
        </p:nvSpPr>
        <p:spPr>
          <a:xfrm>
            <a:off x="383804" y="7029909"/>
            <a:ext cx="23616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7. Creating a library</a:t>
            </a:r>
          </a:p>
        </p:txBody>
      </p:sp>
      <p:sp>
        <p:nvSpPr>
          <p:cNvPr id="154" name="@angular/cli - advanced"/>
          <p:cNvSpPr txBox="1"/>
          <p:nvPr/>
        </p:nvSpPr>
        <p:spPr>
          <a:xfrm>
            <a:off x="520127" y="4827256"/>
            <a:ext cx="2334374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@angular/cli - advanced</a:t>
            </a:r>
          </a:p>
        </p:txBody>
      </p:sp>
      <p:sp>
        <p:nvSpPr>
          <p:cNvPr id="155" name="© Copyright Nerdeez Ltd"/>
          <p:cNvSpPr txBox="1"/>
          <p:nvPr/>
        </p:nvSpPr>
        <p:spPr>
          <a:xfrm>
            <a:off x="324018" y="13018260"/>
            <a:ext cx="237359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After pushing your package, the projects will start using the package from npm and not from the src code of the library.…"/>
          <p:cNvSpPr txBox="1"/>
          <p:nvPr/>
        </p:nvSpPr>
        <p:spPr>
          <a:xfrm>
            <a:off x="1313342" y="2317630"/>
            <a:ext cx="21359684" cy="353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After pushing your package, the projects will start using the package from npm and not from the src code of the library.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 can modify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paths</a:t>
            </a:r>
            <a:r>
              <a:t> in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tsconfig.base.json</a:t>
            </a:r>
            <a:r>
              <a:t> to the following: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Now you can leverage both npm and also use the src code if you want the nightly</a:t>
            </a:r>
          </a:p>
        </p:txBody>
      </p:sp>
      <p:pic>
        <p:nvPicPr>
          <p:cNvPr id="20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anage dependencies -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Manage dependencies - ex</a:t>
            </a:r>
          </a:p>
        </p:txBody>
      </p:sp>
      <p:sp>
        <p:nvSpPr>
          <p:cNvPr id="21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  <p:sp>
        <p:nvSpPr>
          <p:cNvPr id="212" name="“paths&quot;: {…"/>
          <p:cNvSpPr/>
          <p:nvPr/>
        </p:nvSpPr>
        <p:spPr>
          <a:xfrm>
            <a:off x="1096788" y="7768775"/>
            <a:ext cx="22190424" cy="4914031"/>
          </a:xfrm>
          <a:prstGeom prst="rect">
            <a:avLst/>
          </a:prstGeom>
          <a:ln w="38100">
            <a:solidFill>
              <a:srgbClr val="89898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74700" tIns="774700" rIns="774700" bIns="774700" anchor="ctr"/>
          <a:lstStyle/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“paths"</a:t>
            </a:r>
            <a:r>
              <a:rPr>
                <a:solidFill>
                  <a:srgbClr val="D4D4D4"/>
                </a:solidFill>
              </a:rPr>
              <a:t>: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"name-of-lib@dev"</a:t>
            </a:r>
            <a:r>
              <a:rPr>
                <a:solidFill>
                  <a:srgbClr val="D4D4D4"/>
                </a:solidFill>
              </a:rPr>
              <a:t>: [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CE9178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"./projects/name-of-lib/src/public-api.ts"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  ]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ongratulations! You are now an @angular/cli expert"/>
          <p:cNvSpPr txBox="1"/>
          <p:nvPr/>
        </p:nvSpPr>
        <p:spPr>
          <a:xfrm>
            <a:off x="615599" y="6750240"/>
            <a:ext cx="23050446" cy="2200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Congratulations! You are now an @angular/cli expert</a:t>
            </a:r>
          </a:p>
        </p:txBody>
      </p:sp>
      <p:sp>
        <p:nvSpPr>
          <p:cNvPr id="217" name="Thank You"/>
          <p:cNvSpPr txBox="1"/>
          <p:nvPr/>
        </p:nvSpPr>
        <p:spPr>
          <a:xfrm>
            <a:off x="815661" y="4471288"/>
            <a:ext cx="2280567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8" name="© Copyright Nerdeez Ltd"/>
          <p:cNvSpPr txBox="1"/>
          <p:nvPr/>
        </p:nvSpPr>
        <p:spPr>
          <a:xfrm>
            <a:off x="411775" y="13018260"/>
            <a:ext cx="234580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A library can contain logic that is used in many applications.…"/>
          <p:cNvSpPr txBox="1"/>
          <p:nvPr/>
        </p:nvSpPr>
        <p:spPr>
          <a:xfrm>
            <a:off x="1313342" y="2317630"/>
            <a:ext cx="21359684" cy="750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library can contain logic that is used in many applications.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It’s logic is not binded to one app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library can be version controlled when used in many apps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library can contain anything you want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Angular stuff: components, services, pipes, directives, modules, etc.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Styles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General typescript like classes and functions</a:t>
            </a:r>
          </a:p>
        </p:txBody>
      </p:sp>
      <p:pic>
        <p:nvPicPr>
          <p:cNvPr id="15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brary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Library</a:t>
            </a:r>
          </a:p>
        </p:txBody>
      </p:sp>
      <p:sp>
        <p:nvSpPr>
          <p:cNvPr id="16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You can create a library using the following command:…"/>
          <p:cNvSpPr txBox="1"/>
          <p:nvPr/>
        </p:nvSpPr>
        <p:spPr>
          <a:xfrm>
            <a:off x="1313342" y="2317630"/>
            <a:ext cx="21359684" cy="297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 can create a library using the following command: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g library @nz/utils</a:t>
            </a:r>
          </a:p>
          <a:p>
            <a:pPr marL="8635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It’s highly recommended to scope your libraries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@scope/package-name</a:t>
            </a:r>
          </a:p>
        </p:txBody>
      </p:sp>
      <p:pic>
        <p:nvPicPr>
          <p:cNvPr id="16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reating a library -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Creating a library - EX</a:t>
            </a:r>
          </a:p>
        </p:txBody>
      </p:sp>
      <p:sp>
        <p:nvSpPr>
          <p:cNvPr id="16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In the tsconfig.json of the root of the workspace, when you generated a new library a new paths configuration was added to compilerOptions…"/>
          <p:cNvSpPr txBox="1"/>
          <p:nvPr/>
        </p:nvSpPr>
        <p:spPr>
          <a:xfrm>
            <a:off x="1313342" y="2317630"/>
            <a:ext cx="21359684" cy="2407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tsconfig.json</a:t>
            </a:r>
            <a:r>
              <a:t> of the root of the workspace, when you generated a new library a new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paths</a:t>
            </a:r>
            <a:r>
              <a:t> configuration was added to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compilerOptions</a:t>
            </a:r>
            <a:endParaRPr b="1">
              <a:latin typeface="+mn-lt"/>
              <a:ea typeface="+mn-ea"/>
              <a:cs typeface="+mn-cs"/>
              <a:sym typeface="Helvetica Neue"/>
            </a:endParaRP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paths configuration will map an import statement to a custom location</a:t>
            </a:r>
          </a:p>
        </p:txBody>
      </p:sp>
      <p:pic>
        <p:nvPicPr>
          <p:cNvPr id="171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sconfig paths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tsconfig paths</a:t>
            </a:r>
          </a:p>
        </p:txBody>
      </p:sp>
      <p:sp>
        <p:nvSpPr>
          <p:cNvPr id="173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  <p:sp>
        <p:nvSpPr>
          <p:cNvPr id="174" name="&quot;paths&quot;: {…"/>
          <p:cNvSpPr/>
          <p:nvPr/>
        </p:nvSpPr>
        <p:spPr>
          <a:xfrm>
            <a:off x="1096788" y="6458308"/>
            <a:ext cx="22190424" cy="6224499"/>
          </a:xfrm>
          <a:prstGeom prst="rect">
            <a:avLst/>
          </a:prstGeom>
          <a:ln w="38100">
            <a:solidFill>
              <a:srgbClr val="89898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74700" tIns="774700" rIns="774700" bIns="774700" anchor="ctr"/>
          <a:lstStyle/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F44747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"paths"</a:t>
            </a:r>
            <a:r>
              <a:rPr>
                <a:solidFill>
                  <a:srgbClr val="D4D4D4"/>
                </a:solidFill>
              </a:rPr>
              <a:t>: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"name-of-lib"</a:t>
            </a:r>
            <a:r>
              <a:rPr>
                <a:solidFill>
                  <a:srgbClr val="D4D4D4"/>
                </a:solidFill>
              </a:rPr>
              <a:t>: [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CE9178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"dist/name-of-lib/name-of-lib"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CE9178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"dist/name-of-lib"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  ]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This configuration can be translated to this:…"/>
          <p:cNvSpPr txBox="1"/>
          <p:nvPr/>
        </p:nvSpPr>
        <p:spPr>
          <a:xfrm>
            <a:off x="1313342" y="2317630"/>
            <a:ext cx="21359684" cy="354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This configuration can be translated to this: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If I find an import to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name-of-lib </a:t>
            </a:r>
            <a:r>
              <a:t>I will resolve that import with this array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During development of the library might be easier to point to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projects/name-of-lib/src/public-api.ts</a:t>
            </a:r>
          </a:p>
        </p:txBody>
      </p:sp>
      <p:pic>
        <p:nvPicPr>
          <p:cNvPr id="178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paths -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paths - ex</a:t>
            </a:r>
          </a:p>
        </p:txBody>
      </p:sp>
      <p:sp>
        <p:nvSpPr>
          <p:cNvPr id="180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  <p:sp>
        <p:nvSpPr>
          <p:cNvPr id="181" name="&quot;paths&quot;: {…"/>
          <p:cNvSpPr/>
          <p:nvPr/>
        </p:nvSpPr>
        <p:spPr>
          <a:xfrm>
            <a:off x="1096788" y="6458308"/>
            <a:ext cx="22190424" cy="6224499"/>
          </a:xfrm>
          <a:prstGeom prst="rect">
            <a:avLst/>
          </a:prstGeom>
          <a:ln w="38100">
            <a:solidFill>
              <a:srgbClr val="89898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74700" tIns="774700" rIns="774700" bIns="774700" anchor="ctr"/>
          <a:lstStyle/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F44747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"paths"</a:t>
            </a:r>
            <a:r>
              <a:rPr>
                <a:solidFill>
                  <a:srgbClr val="D4D4D4"/>
                </a:solidFill>
              </a:rPr>
              <a:t>: {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9CDCFE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t>"name-of-lib"</a:t>
            </a:r>
            <a:r>
              <a:rPr>
                <a:solidFill>
                  <a:srgbClr val="D4D4D4"/>
                </a:solidFill>
              </a:rPr>
              <a:t>: [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CE9178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"dist/name-of-lib/name-of-lib"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CE9178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t>"dist/name-of-lib"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  ]</a:t>
            </a:r>
          </a:p>
          <a:p>
            <a:pPr defTabSz="457200">
              <a:lnSpc>
                <a:spcPts val="6500"/>
              </a:lnSpc>
              <a:spcBef>
                <a:spcPts val="0"/>
              </a:spcBef>
              <a:defRPr sz="3400">
                <a:solidFill>
                  <a:srgbClr val="D4D4D4"/>
                </a:solidFill>
                <a:latin typeface="Space Mono"/>
                <a:ea typeface="Space Mono"/>
                <a:cs typeface="Space Mono"/>
                <a:sym typeface="Space Mon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After changing the paths in the tsconfig.base.json create a component in the library and use that component in the project you created.…"/>
          <p:cNvSpPr txBox="1"/>
          <p:nvPr/>
        </p:nvSpPr>
        <p:spPr>
          <a:xfrm>
            <a:off x="1313342" y="2317630"/>
            <a:ext cx="21359684" cy="353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After changing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paths</a:t>
            </a:r>
            <a:r>
              <a:t> in 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tsconfig.base.json</a:t>
            </a:r>
            <a:r>
              <a:t> create a component in the library and use that component in the project you created.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Create another project and use the same component in another project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component in the library should just display text</a:t>
            </a:r>
          </a:p>
        </p:txBody>
      </p:sp>
      <p:pic>
        <p:nvPicPr>
          <p:cNvPr id="18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brary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library ex</a:t>
            </a:r>
          </a:p>
        </p:txBody>
      </p:sp>
      <p:sp>
        <p:nvSpPr>
          <p:cNvPr id="18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You can build your library with the following command:…"/>
          <p:cNvSpPr txBox="1"/>
          <p:nvPr/>
        </p:nvSpPr>
        <p:spPr>
          <a:xfrm>
            <a:off x="1313342" y="2317630"/>
            <a:ext cx="21359684" cy="184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</a:lstStyle>
          <a:p>
            <a:pPr/>
            <a:r>
              <a:t>You can build your library with the following command:</a:t>
            </a:r>
          </a:p>
          <a:p>
            <a:pPr lvl="1"/>
            <a:r>
              <a:t>npx ng build @nz/utils —prod</a:t>
            </a:r>
          </a:p>
        </p:txBody>
      </p:sp>
      <p:pic>
        <p:nvPicPr>
          <p:cNvPr id="191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Building a library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Building a library</a:t>
            </a:r>
          </a:p>
        </p:txBody>
      </p:sp>
      <p:sp>
        <p:nvSpPr>
          <p:cNvPr id="193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You can publish your library to npm by typing:…"/>
          <p:cNvSpPr txBox="1"/>
          <p:nvPr/>
        </p:nvSpPr>
        <p:spPr>
          <a:xfrm>
            <a:off x="1313342" y="2317630"/>
            <a:ext cx="21359684" cy="466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 can publish your library to npm by typing: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cd dist/nz/utils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npm publish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Note that scoped packages will require a private npm of your own or paying npm for a private registry.</a:t>
            </a:r>
          </a:p>
        </p:txBody>
      </p:sp>
      <p:pic>
        <p:nvPicPr>
          <p:cNvPr id="197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publishing a library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publishing a library</a:t>
            </a:r>
          </a:p>
        </p:txBody>
      </p:sp>
      <p:sp>
        <p:nvSpPr>
          <p:cNvPr id="199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You now have 2 projects using a component from a shared library.…"/>
          <p:cNvSpPr txBox="1"/>
          <p:nvPr/>
        </p:nvSpPr>
        <p:spPr>
          <a:xfrm>
            <a:off x="1313342" y="2317630"/>
            <a:ext cx="21359684" cy="6366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 now have 2 projects using a component from a shared library. 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It is recommended to use the trick with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paths</a:t>
            </a:r>
            <a:r>
              <a:t> pointing to the library src code only while developing the library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Once the library is shared by multiple projects, it is recommended to use NPM to manage the versions of the library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Build the library you created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Try to push the library to NPM</a:t>
            </a:r>
          </a:p>
        </p:txBody>
      </p:sp>
      <p:pic>
        <p:nvPicPr>
          <p:cNvPr id="203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Manage dependencies -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Manage dependencies - ex</a:t>
            </a:r>
          </a:p>
        </p:txBody>
      </p:sp>
      <p:sp>
        <p:nvSpPr>
          <p:cNvPr id="205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