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8" name="Google Shape;78;p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3: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4: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5: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6: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7: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8: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9: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0: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21: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4" name="Google Shape;84;p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2: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23: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4: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25: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26: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7: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8: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9: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30: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31: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32: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33: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34: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35: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36: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37: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38: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39: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40: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41: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42: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43: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44: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45: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46: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47: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48: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49: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91e63565d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Google Shape;114;g391e6356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p2"/>
          <p:cNvSpPr txBox="1"/>
          <p:nvPr/>
        </p:nvSpPr>
        <p:spPr>
          <a:xfrm>
            <a:off x="2906713" y="4948238"/>
            <a:ext cx="3330600" cy="1620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800"/>
              <a:buFont typeface="Arial"/>
              <a:buNone/>
            </a:pPr>
            <a:r>
              <a:rPr b="0" i="0" lang="en" sz="800" u="none" cap="none" strike="noStrike">
                <a:solidFill>
                  <a:srgbClr val="404040"/>
                </a:solidFill>
                <a:latin typeface="Arial"/>
                <a:ea typeface="Arial"/>
                <a:cs typeface="Arial"/>
                <a:sym typeface="Arial"/>
              </a:rPr>
              <a:t>© All rights reserved to John Bryce Training LTD from Matrix group</a:t>
            </a:r>
            <a:endParaRPr b="0" i="0" sz="1400" u="none" cap="none" strike="noStrike">
              <a:solidFill>
                <a:srgbClr val="000000"/>
              </a:solidFill>
              <a:latin typeface="Arial"/>
              <a:ea typeface="Arial"/>
              <a:cs typeface="Arial"/>
              <a:sym typeface="Arial"/>
            </a:endParaRPr>
          </a:p>
        </p:txBody>
      </p:sp>
      <p:sp>
        <p:nvSpPr>
          <p:cNvPr id="15" name="Google Shape;15;p2"/>
          <p:cNvSpPr txBox="1"/>
          <p:nvPr/>
        </p:nvSpPr>
        <p:spPr>
          <a:xfrm>
            <a:off x="-84138" y="4889897"/>
            <a:ext cx="619200" cy="2310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606060"/>
                </a:solidFill>
                <a:latin typeface="Arial"/>
                <a:ea typeface="Arial"/>
                <a:cs typeface="Arial"/>
                <a:sym typeface="Arial"/>
              </a:rPr>
              <a:t>‹#›</a:t>
            </a:fld>
            <a:endParaRPr b="0" i="0" sz="1400" u="none" cap="none" strike="noStrike">
              <a:solidFill>
                <a:srgbClr val="606060"/>
              </a:solidFill>
              <a:latin typeface="Arial"/>
              <a:ea typeface="Arial"/>
              <a:cs typeface="Arial"/>
              <a:sym typeface="Arial"/>
            </a:endParaRPr>
          </a:p>
        </p:txBody>
      </p:sp>
      <p:sp>
        <p:nvSpPr>
          <p:cNvPr id="16" name="Google Shape;16;p2"/>
          <p:cNvSpPr txBox="1"/>
          <p:nvPr>
            <p:ph type="ctrTitle"/>
          </p:nvPr>
        </p:nvSpPr>
        <p:spPr>
          <a:xfrm>
            <a:off x="685800" y="1221600"/>
            <a:ext cx="7772400" cy="11025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1" i="0" sz="3400" u="none" cap="none" strike="noStrike">
                <a:solidFill>
                  <a:srgbClr val="E01A26"/>
                </a:solidFill>
                <a:latin typeface="Calibri"/>
                <a:ea typeface="Calibri"/>
                <a:cs typeface="Calibri"/>
                <a:sym typeface="Calibri"/>
              </a:defRPr>
            </a:lvl1pPr>
            <a:lvl2pPr lvl="1"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2pPr>
            <a:lvl3pPr lvl="2"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3pPr>
            <a:lvl4pPr lvl="3"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4pPr>
            <a:lvl5pPr lvl="4"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5pPr>
            <a:lvl6pPr lvl="5"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7" name="Google Shape;17;p2"/>
          <p:cNvSpPr txBox="1"/>
          <p:nvPr>
            <p:ph idx="1" type="subTitle"/>
          </p:nvPr>
        </p:nvSpPr>
        <p:spPr>
          <a:xfrm>
            <a:off x="1371600" y="2661456"/>
            <a:ext cx="6400800" cy="1314600"/>
          </a:xfrm>
          <a:prstGeom prst="rect">
            <a:avLst/>
          </a:prstGeom>
          <a:noFill/>
          <a:ln>
            <a:noFill/>
          </a:ln>
        </p:spPr>
        <p:txBody>
          <a:bodyPr anchorCtr="0" anchor="t" bIns="91425" lIns="91425" spcFirstLastPara="1" rIns="91425" wrap="square" tIns="91425"/>
          <a:lstStyle>
            <a:lvl1pPr lvl="0" marR="0" rtl="0" algn="ctr">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1pPr>
            <a:lvl2pPr lvl="1" marR="0" rtl="0" algn="ctr">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2pPr>
            <a:lvl3pPr lvl="2" marR="0" rtl="0" algn="ctr">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3pPr>
            <a:lvl4pPr lvl="3" marR="0" rtl="0" algn="ctr">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4pPr>
            <a:lvl5pPr lvl="4" marR="0" rtl="0" algn="ctr">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5pPr>
            <a:lvl6pPr lvl="5" marR="0" rtl="1"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1"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1"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1"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5" name="Shape 65"/>
        <p:cNvGrpSpPr/>
        <p:nvPr/>
      </p:nvGrpSpPr>
      <p:grpSpPr>
        <a:xfrm>
          <a:off x="0" y="0"/>
          <a:ext cx="0" cy="0"/>
          <a:chOff x="0" y="0"/>
          <a:chExt cx="0" cy="0"/>
        </a:xfrm>
      </p:grpSpPr>
      <p:sp>
        <p:nvSpPr>
          <p:cNvPr id="66" name="Google Shape;66;p11"/>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7" name="Google Shape;67;p11"/>
          <p:cNvSpPr txBox="1"/>
          <p:nvPr/>
        </p:nvSpPr>
        <p:spPr>
          <a:xfrm>
            <a:off x="2906713" y="4948238"/>
            <a:ext cx="3330600" cy="1620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800"/>
              <a:buFont typeface="Arial"/>
              <a:buNone/>
            </a:pPr>
            <a:r>
              <a:rPr b="0" i="0" lang="en" sz="800" u="none" cap="none" strike="noStrike">
                <a:solidFill>
                  <a:srgbClr val="404040"/>
                </a:solidFill>
                <a:latin typeface="Arial"/>
                <a:ea typeface="Arial"/>
                <a:cs typeface="Arial"/>
                <a:sym typeface="Arial"/>
              </a:rPr>
              <a:t>© All rights reserved to John Bryce Training LTD from Matrix group</a:t>
            </a:r>
            <a:endParaRPr b="0" i="0" sz="1400" u="none" cap="none" strike="noStrike">
              <a:solidFill>
                <a:srgbClr val="000000"/>
              </a:solidFill>
              <a:latin typeface="Arial"/>
              <a:ea typeface="Arial"/>
              <a:cs typeface="Arial"/>
              <a:sym typeface="Arial"/>
            </a:endParaRPr>
          </a:p>
        </p:txBody>
      </p:sp>
      <p:sp>
        <p:nvSpPr>
          <p:cNvPr id="68" name="Google Shape;68;p11"/>
          <p:cNvSpPr txBox="1"/>
          <p:nvPr/>
        </p:nvSpPr>
        <p:spPr>
          <a:xfrm>
            <a:off x="-84138" y="4889897"/>
            <a:ext cx="619200" cy="2310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606060"/>
                </a:solidFill>
                <a:latin typeface="Arial"/>
                <a:ea typeface="Arial"/>
                <a:cs typeface="Arial"/>
                <a:sym typeface="Arial"/>
              </a:rPr>
              <a:t>‹#›</a:t>
            </a:fld>
            <a:endParaRPr b="0" i="0" sz="1400" u="none" cap="none" strike="noStrike">
              <a:solidFill>
                <a:srgbClr val="60606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69" name="Shape 69"/>
        <p:cNvGrpSpPr/>
        <p:nvPr/>
      </p:nvGrpSpPr>
      <p:grpSpPr>
        <a:xfrm>
          <a:off x="0" y="0"/>
          <a:ext cx="0" cy="0"/>
          <a:chOff x="0" y="0"/>
          <a:chExt cx="0" cy="0"/>
        </a:xfrm>
      </p:grpSpPr>
      <p:sp>
        <p:nvSpPr>
          <p:cNvPr id="70" name="Google Shape;70;p12"/>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1" i="0" sz="3200" u="none" cap="none" strike="noStrike">
                <a:solidFill>
                  <a:srgbClr val="FF0000"/>
                </a:solidFill>
                <a:latin typeface="Calibri"/>
                <a:ea typeface="Calibri"/>
                <a:cs typeface="Calibri"/>
                <a:sym typeface="Calibri"/>
              </a:defRPr>
            </a:lvl1pPr>
            <a:lvl2pPr lvl="1"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2pPr>
            <a:lvl3pPr lvl="2"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3pPr>
            <a:lvl4pPr lvl="3"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4pPr>
            <a:lvl5pPr lvl="4"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5pPr>
            <a:lvl6pPr lvl="5"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1" name="Google Shape;71;p12"/>
          <p:cNvSpPr txBox="1"/>
          <p:nvPr>
            <p:ph idx="1" type="body"/>
          </p:nvPr>
        </p:nvSpPr>
        <p:spPr>
          <a:xfrm>
            <a:off x="251520" y="1113588"/>
            <a:ext cx="8064900" cy="16203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6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5pPr>
            <a:lvl6pPr indent="-355600" lvl="5" marL="27432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2" name="Google Shape;72;p12"/>
          <p:cNvSpPr txBox="1"/>
          <p:nvPr>
            <p:ph idx="2" type="body"/>
          </p:nvPr>
        </p:nvSpPr>
        <p:spPr>
          <a:xfrm>
            <a:off x="251520" y="2949792"/>
            <a:ext cx="7992900" cy="17823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6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5pPr>
            <a:lvl6pPr indent="-355600" lvl="5" marL="27432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73" name="Shape 73"/>
        <p:cNvGrpSpPr/>
        <p:nvPr/>
      </p:nvGrpSpPr>
      <p:grpSpPr>
        <a:xfrm>
          <a:off x="0" y="0"/>
          <a:ext cx="0" cy="0"/>
          <a:chOff x="0" y="0"/>
          <a:chExt cx="0" cy="0"/>
        </a:xfrm>
      </p:grpSpPr>
      <p:sp>
        <p:nvSpPr>
          <p:cNvPr id="74" name="Google Shape;74;p13"/>
          <p:cNvSpPr txBox="1"/>
          <p:nvPr>
            <p:ph type="title"/>
          </p:nvPr>
        </p:nvSpPr>
        <p:spPr>
          <a:xfrm>
            <a:off x="457200" y="1715093"/>
            <a:ext cx="8229600" cy="5322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1" i="0" sz="4500" u="none" cap="none" strike="noStrike">
                <a:solidFill>
                  <a:schemeClr val="lt1"/>
                </a:solidFill>
                <a:latin typeface="Calibri"/>
                <a:ea typeface="Calibri"/>
                <a:cs typeface="Calibri"/>
                <a:sym typeface="Calibri"/>
              </a:defRPr>
            </a:lvl1pPr>
            <a:lvl2pPr lvl="1"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2pPr>
            <a:lvl3pPr lvl="2"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3pPr>
            <a:lvl4pPr lvl="3"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4pPr>
            <a:lvl5pPr lvl="4"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5pPr>
            <a:lvl6pPr lvl="5"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5" name="Google Shape;75;p13"/>
          <p:cNvSpPr txBox="1"/>
          <p:nvPr>
            <p:ph idx="1" type="body"/>
          </p:nvPr>
        </p:nvSpPr>
        <p:spPr>
          <a:xfrm>
            <a:off x="684213" y="2625607"/>
            <a:ext cx="7848600" cy="4323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1pPr>
            <a:lvl2pPr indent="-387350" lvl="1" marL="9144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2pPr>
            <a:lvl3pPr indent="-387350" lvl="2" marL="13716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5pPr>
            <a:lvl6pPr indent="-355600" lvl="5" marL="27432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3"/>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p3"/>
          <p:cNvSpPr txBox="1"/>
          <p:nvPr/>
        </p:nvSpPr>
        <p:spPr>
          <a:xfrm>
            <a:off x="2906713" y="4948238"/>
            <a:ext cx="3330600" cy="1620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800"/>
              <a:buFont typeface="Arial"/>
              <a:buNone/>
            </a:pPr>
            <a:r>
              <a:rPr b="0" i="0" lang="en" sz="800" u="none" cap="none" strike="noStrike">
                <a:solidFill>
                  <a:srgbClr val="404040"/>
                </a:solidFill>
                <a:latin typeface="Arial"/>
                <a:ea typeface="Arial"/>
                <a:cs typeface="Arial"/>
                <a:sym typeface="Arial"/>
              </a:rPr>
              <a:t>© All rights reserved to John Bryce Training LTD from Matrix group</a:t>
            </a:r>
            <a:endParaRPr b="0" i="0" sz="1400" u="none" cap="none" strike="noStrike">
              <a:solidFill>
                <a:srgbClr val="000000"/>
              </a:solidFill>
              <a:latin typeface="Arial"/>
              <a:ea typeface="Arial"/>
              <a:cs typeface="Arial"/>
              <a:sym typeface="Arial"/>
            </a:endParaRPr>
          </a:p>
        </p:txBody>
      </p:sp>
      <p:sp>
        <p:nvSpPr>
          <p:cNvPr id="21" name="Google Shape;21;p3"/>
          <p:cNvSpPr txBox="1"/>
          <p:nvPr/>
        </p:nvSpPr>
        <p:spPr>
          <a:xfrm>
            <a:off x="-84138" y="4889897"/>
            <a:ext cx="619200" cy="2310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606060"/>
                </a:solidFill>
                <a:latin typeface="Arial"/>
                <a:ea typeface="Arial"/>
                <a:cs typeface="Arial"/>
                <a:sym typeface="Arial"/>
              </a:rPr>
              <a:t>‹#›</a:t>
            </a:fld>
            <a:endParaRPr b="0" i="0" sz="1400" u="none" cap="none" strike="noStrike">
              <a:solidFill>
                <a:srgbClr val="606060"/>
              </a:solidFill>
              <a:latin typeface="Arial"/>
              <a:ea typeface="Arial"/>
              <a:cs typeface="Arial"/>
              <a:sym typeface="Arial"/>
            </a:endParaRPr>
          </a:p>
        </p:txBody>
      </p:sp>
      <p:sp>
        <p:nvSpPr>
          <p:cNvPr id="22" name="Google Shape;22;p3"/>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1" i="0" sz="3200" u="none" cap="none" strike="noStrike">
                <a:solidFill>
                  <a:srgbClr val="E01A26"/>
                </a:solidFill>
                <a:latin typeface="Calibri"/>
                <a:ea typeface="Calibri"/>
                <a:cs typeface="Calibri"/>
                <a:sym typeface="Calibri"/>
              </a:defRPr>
            </a:lvl1pPr>
            <a:lvl2pPr lvl="1"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2pPr>
            <a:lvl3pPr lvl="2"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3pPr>
            <a:lvl4pPr lvl="3"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4pPr>
            <a:lvl5pPr lvl="4"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5pPr>
            <a:lvl6pPr lvl="5"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23" name="Google Shape;23;p3"/>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1pPr>
            <a:lvl2pPr indent="-228600" lvl="1" marL="9144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5pPr>
            <a:lvl6pPr indent="-355600" lvl="5" marL="27432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Header" type="secHead">
  <p:cSld name="SECTION_HEADER">
    <p:spTree>
      <p:nvGrpSpPr>
        <p:cNvPr id="24" name="Shape 24"/>
        <p:cNvGrpSpPr/>
        <p:nvPr/>
      </p:nvGrpSpPr>
      <p:grpSpPr>
        <a:xfrm>
          <a:off x="0" y="0"/>
          <a:ext cx="0" cy="0"/>
          <a:chOff x="0" y="0"/>
          <a:chExt cx="0" cy="0"/>
        </a:xfrm>
      </p:grpSpPr>
      <p:sp>
        <p:nvSpPr>
          <p:cNvPr id="25" name="Google Shape;25;p4"/>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4"/>
          <p:cNvSpPr txBox="1"/>
          <p:nvPr/>
        </p:nvSpPr>
        <p:spPr>
          <a:xfrm>
            <a:off x="2906713" y="4948238"/>
            <a:ext cx="3330600" cy="1620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800"/>
              <a:buFont typeface="Arial"/>
              <a:buNone/>
            </a:pPr>
            <a:r>
              <a:rPr b="0" i="0" lang="en" sz="800" u="none" cap="none" strike="noStrike">
                <a:solidFill>
                  <a:srgbClr val="404040"/>
                </a:solidFill>
                <a:latin typeface="Arial"/>
                <a:ea typeface="Arial"/>
                <a:cs typeface="Arial"/>
                <a:sym typeface="Arial"/>
              </a:rPr>
              <a:t>© All rights reserved to John Bryce Training LTD from Matrix group</a:t>
            </a:r>
            <a:endParaRPr b="0" i="0" sz="1400" u="none" cap="none" strike="noStrike">
              <a:solidFill>
                <a:srgbClr val="000000"/>
              </a:solidFill>
              <a:latin typeface="Arial"/>
              <a:ea typeface="Arial"/>
              <a:cs typeface="Arial"/>
              <a:sym typeface="Arial"/>
            </a:endParaRPr>
          </a:p>
        </p:txBody>
      </p:sp>
      <p:sp>
        <p:nvSpPr>
          <p:cNvPr id="27" name="Google Shape;27;p4"/>
          <p:cNvSpPr txBox="1"/>
          <p:nvPr/>
        </p:nvSpPr>
        <p:spPr>
          <a:xfrm>
            <a:off x="-84138" y="4889897"/>
            <a:ext cx="619200" cy="2310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606060"/>
                </a:solidFill>
                <a:latin typeface="Arial"/>
                <a:ea typeface="Arial"/>
                <a:cs typeface="Arial"/>
                <a:sym typeface="Arial"/>
              </a:rPr>
              <a:t>‹#›</a:t>
            </a:fld>
            <a:endParaRPr b="0" i="0" sz="1400" u="none" cap="none" strike="noStrike">
              <a:solidFill>
                <a:srgbClr val="606060"/>
              </a:solidFill>
              <a:latin typeface="Arial"/>
              <a:ea typeface="Arial"/>
              <a:cs typeface="Arial"/>
              <a:sym typeface="Arial"/>
            </a:endParaRPr>
          </a:p>
        </p:txBody>
      </p:sp>
      <p:sp>
        <p:nvSpPr>
          <p:cNvPr id="28" name="Google Shape;28;p4"/>
          <p:cNvSpPr txBox="1"/>
          <p:nvPr>
            <p:ph type="title"/>
          </p:nvPr>
        </p:nvSpPr>
        <p:spPr>
          <a:xfrm>
            <a:off x="323528" y="33468"/>
            <a:ext cx="5760600" cy="810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E01A26"/>
                </a:solidFill>
                <a:latin typeface="Calibri"/>
                <a:ea typeface="Calibri"/>
                <a:cs typeface="Calibri"/>
                <a:sym typeface="Calibri"/>
              </a:defRPr>
            </a:lvl1pPr>
            <a:lvl2pPr lvl="1"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2pPr>
            <a:lvl3pPr lvl="2"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3pPr>
            <a:lvl4pPr lvl="3"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4pPr>
            <a:lvl5pPr lvl="4"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5pPr>
            <a:lvl6pPr lvl="5"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29" name="Google Shape;29;p4"/>
          <p:cNvSpPr txBox="1"/>
          <p:nvPr>
            <p:ph idx="1" type="body"/>
          </p:nvPr>
        </p:nvSpPr>
        <p:spPr>
          <a:xfrm>
            <a:off x="722313" y="1005576"/>
            <a:ext cx="7772400" cy="4320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Calibri"/>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228600" lvl="5" marL="2743200" marR="0" rtl="1" algn="r">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1" algn="r">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1" algn="r">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1" algn="r">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30" name="Shape 30"/>
        <p:cNvGrpSpPr/>
        <p:nvPr/>
      </p:nvGrpSpPr>
      <p:grpSpPr>
        <a:xfrm>
          <a:off x="0" y="0"/>
          <a:ext cx="0" cy="0"/>
          <a:chOff x="0" y="0"/>
          <a:chExt cx="0" cy="0"/>
        </a:xfrm>
      </p:grpSpPr>
      <p:sp>
        <p:nvSpPr>
          <p:cNvPr id="31" name="Google Shape;31;p5"/>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5"/>
          <p:cNvSpPr txBox="1"/>
          <p:nvPr/>
        </p:nvSpPr>
        <p:spPr>
          <a:xfrm>
            <a:off x="2906713" y="4948238"/>
            <a:ext cx="3330600" cy="1620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800"/>
              <a:buFont typeface="Arial"/>
              <a:buNone/>
            </a:pPr>
            <a:r>
              <a:rPr b="0" i="0" lang="en" sz="800" u="none" cap="none" strike="noStrike">
                <a:solidFill>
                  <a:srgbClr val="404040"/>
                </a:solidFill>
                <a:latin typeface="Arial"/>
                <a:ea typeface="Arial"/>
                <a:cs typeface="Arial"/>
                <a:sym typeface="Arial"/>
              </a:rPr>
              <a:t>© All rights reserved to John Bryce Training LTD from Matrix group</a:t>
            </a:r>
            <a:endParaRPr b="0" i="0" sz="1400" u="none" cap="none" strike="noStrike">
              <a:solidFill>
                <a:srgbClr val="000000"/>
              </a:solidFill>
              <a:latin typeface="Arial"/>
              <a:ea typeface="Arial"/>
              <a:cs typeface="Arial"/>
              <a:sym typeface="Arial"/>
            </a:endParaRPr>
          </a:p>
        </p:txBody>
      </p:sp>
      <p:sp>
        <p:nvSpPr>
          <p:cNvPr id="33" name="Google Shape;33;p5"/>
          <p:cNvSpPr txBox="1"/>
          <p:nvPr/>
        </p:nvSpPr>
        <p:spPr>
          <a:xfrm>
            <a:off x="-84138" y="4889897"/>
            <a:ext cx="619200" cy="2310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606060"/>
                </a:solidFill>
                <a:latin typeface="Arial"/>
                <a:ea typeface="Arial"/>
                <a:cs typeface="Arial"/>
                <a:sym typeface="Arial"/>
              </a:rPr>
              <a:t>‹#›</a:t>
            </a:fld>
            <a:endParaRPr b="0" i="0" sz="1400" u="none" cap="none" strike="noStrike">
              <a:solidFill>
                <a:srgbClr val="606060"/>
              </a:solidFill>
              <a:latin typeface="Arial"/>
              <a:ea typeface="Arial"/>
              <a:cs typeface="Arial"/>
              <a:sym typeface="Arial"/>
            </a:endParaRPr>
          </a:p>
        </p:txBody>
      </p:sp>
      <p:sp>
        <p:nvSpPr>
          <p:cNvPr id="34" name="Google Shape;34;p5"/>
          <p:cNvSpPr txBox="1"/>
          <p:nvPr>
            <p:ph type="title"/>
          </p:nvPr>
        </p:nvSpPr>
        <p:spPr>
          <a:xfrm>
            <a:off x="457200" y="1006078"/>
            <a:ext cx="8229600" cy="584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1" i="0" sz="3400" u="none" cap="none" strike="noStrike">
                <a:solidFill>
                  <a:srgbClr val="E01A26"/>
                </a:solidFill>
                <a:latin typeface="Calibri"/>
                <a:ea typeface="Calibri"/>
                <a:cs typeface="Calibri"/>
                <a:sym typeface="Calibri"/>
              </a:defRPr>
            </a:lvl1pPr>
            <a:lvl2pPr lvl="1"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2pPr>
            <a:lvl3pPr lvl="2"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3pPr>
            <a:lvl4pPr lvl="3"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4pPr>
            <a:lvl5pPr lvl="4"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5pPr>
            <a:lvl6pPr lvl="5"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35" name="Google Shape;35;p5"/>
          <p:cNvSpPr txBox="1"/>
          <p:nvPr>
            <p:ph idx="1" type="body"/>
          </p:nvPr>
        </p:nvSpPr>
        <p:spPr>
          <a:xfrm>
            <a:off x="457200" y="1815704"/>
            <a:ext cx="8229600" cy="2970600"/>
          </a:xfrm>
          <a:prstGeom prst="rect">
            <a:avLst/>
          </a:prstGeom>
          <a:noFill/>
          <a:ln>
            <a:noFill/>
          </a:ln>
        </p:spPr>
        <p:txBody>
          <a:bodyPr anchorCtr="0" anchor="t" bIns="91425" lIns="91425" spcFirstLastPara="1" rIns="91425" wrap="square" tIns="91425"/>
          <a:lstStyle>
            <a:lvl1pPr indent="-387350" lvl="0" marL="4572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1pPr>
            <a:lvl2pPr indent="-387350" lvl="1" marL="9144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2pPr>
            <a:lvl3pPr indent="-387350" lvl="2" marL="13716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5pPr>
            <a:lvl6pPr indent="-355600" lvl="5" marL="27432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36" name="Shape 36"/>
        <p:cNvGrpSpPr/>
        <p:nvPr/>
      </p:nvGrpSpPr>
      <p:grpSpPr>
        <a:xfrm>
          <a:off x="0" y="0"/>
          <a:ext cx="0" cy="0"/>
          <a:chOff x="0" y="0"/>
          <a:chExt cx="0" cy="0"/>
        </a:xfrm>
      </p:grpSpPr>
      <p:sp>
        <p:nvSpPr>
          <p:cNvPr id="37" name="Google Shape;37;p6"/>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6"/>
          <p:cNvSpPr txBox="1"/>
          <p:nvPr/>
        </p:nvSpPr>
        <p:spPr>
          <a:xfrm>
            <a:off x="2906713" y="4948238"/>
            <a:ext cx="3330600" cy="1620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800"/>
              <a:buFont typeface="Arial"/>
              <a:buNone/>
            </a:pPr>
            <a:r>
              <a:rPr b="0" i="0" lang="en" sz="800" u="none" cap="none" strike="noStrike">
                <a:solidFill>
                  <a:srgbClr val="404040"/>
                </a:solidFill>
                <a:latin typeface="Arial"/>
                <a:ea typeface="Arial"/>
                <a:cs typeface="Arial"/>
                <a:sym typeface="Arial"/>
              </a:rPr>
              <a:t>© All rights reserved to John Bryce Training LTD from Matrix group</a:t>
            </a:r>
            <a:endParaRPr b="0" i="0" sz="1400" u="none" cap="none" strike="noStrike">
              <a:solidFill>
                <a:srgbClr val="000000"/>
              </a:solidFill>
              <a:latin typeface="Arial"/>
              <a:ea typeface="Arial"/>
              <a:cs typeface="Arial"/>
              <a:sym typeface="Arial"/>
            </a:endParaRPr>
          </a:p>
        </p:txBody>
      </p:sp>
      <p:sp>
        <p:nvSpPr>
          <p:cNvPr id="39" name="Google Shape;39;p6"/>
          <p:cNvSpPr txBox="1"/>
          <p:nvPr/>
        </p:nvSpPr>
        <p:spPr>
          <a:xfrm>
            <a:off x="-84138" y="4889897"/>
            <a:ext cx="619200" cy="2310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606060"/>
                </a:solidFill>
                <a:latin typeface="Arial"/>
                <a:ea typeface="Arial"/>
                <a:cs typeface="Arial"/>
                <a:sym typeface="Arial"/>
              </a:rPr>
              <a:t>‹#›</a:t>
            </a:fld>
            <a:endParaRPr b="0" i="0" sz="1400" u="none" cap="none" strike="noStrike">
              <a:solidFill>
                <a:srgbClr val="606060"/>
              </a:solidFill>
              <a:latin typeface="Arial"/>
              <a:ea typeface="Arial"/>
              <a:cs typeface="Arial"/>
              <a:sym typeface="Arial"/>
            </a:endParaRPr>
          </a:p>
        </p:txBody>
      </p:sp>
      <p:sp>
        <p:nvSpPr>
          <p:cNvPr id="40" name="Google Shape;40;p6"/>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1" i="0" sz="4000" u="none" cap="none" strike="noStrike">
                <a:solidFill>
                  <a:srgbClr val="E01A26"/>
                </a:solidFill>
                <a:latin typeface="Calibri"/>
                <a:ea typeface="Calibri"/>
                <a:cs typeface="Calibri"/>
                <a:sym typeface="Calibri"/>
              </a:defRPr>
            </a:lvl1pPr>
            <a:lvl2pPr lvl="1"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2pPr>
            <a:lvl3pPr lvl="2"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3pPr>
            <a:lvl4pPr lvl="3"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4pPr>
            <a:lvl5pPr lvl="4"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5pPr>
            <a:lvl6pPr lvl="5"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41" name="Google Shape;41;p6"/>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228600" lvl="5" marL="2743200" marR="0" rtl="1" algn="r">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1" algn="r">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1" algn="r">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1" algn="r">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42" name="Shape 42"/>
        <p:cNvGrpSpPr/>
        <p:nvPr/>
      </p:nvGrpSpPr>
      <p:grpSpPr>
        <a:xfrm>
          <a:off x="0" y="0"/>
          <a:ext cx="0" cy="0"/>
          <a:chOff x="0" y="0"/>
          <a:chExt cx="0" cy="0"/>
        </a:xfrm>
      </p:grpSpPr>
      <p:sp>
        <p:nvSpPr>
          <p:cNvPr id="43" name="Google Shape;43;p7"/>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7"/>
          <p:cNvSpPr txBox="1"/>
          <p:nvPr/>
        </p:nvSpPr>
        <p:spPr>
          <a:xfrm>
            <a:off x="2906713" y="4948238"/>
            <a:ext cx="3330600" cy="1620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800"/>
              <a:buFont typeface="Arial"/>
              <a:buNone/>
            </a:pPr>
            <a:r>
              <a:rPr b="0" i="0" lang="en" sz="800" u="none" cap="none" strike="noStrike">
                <a:solidFill>
                  <a:srgbClr val="404040"/>
                </a:solidFill>
                <a:latin typeface="Arial"/>
                <a:ea typeface="Arial"/>
                <a:cs typeface="Arial"/>
                <a:sym typeface="Arial"/>
              </a:rPr>
              <a:t>© All rights reserved to John Bryce Training LTD from Matrix group</a:t>
            </a:r>
            <a:endParaRPr b="0" i="0" sz="1400" u="none" cap="none" strike="noStrike">
              <a:solidFill>
                <a:srgbClr val="000000"/>
              </a:solidFill>
              <a:latin typeface="Arial"/>
              <a:ea typeface="Arial"/>
              <a:cs typeface="Arial"/>
              <a:sym typeface="Arial"/>
            </a:endParaRPr>
          </a:p>
        </p:txBody>
      </p:sp>
      <p:sp>
        <p:nvSpPr>
          <p:cNvPr id="45" name="Google Shape;45;p7"/>
          <p:cNvSpPr txBox="1"/>
          <p:nvPr/>
        </p:nvSpPr>
        <p:spPr>
          <a:xfrm>
            <a:off x="-84138" y="4889897"/>
            <a:ext cx="619200" cy="2310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606060"/>
                </a:solidFill>
                <a:latin typeface="Arial"/>
                <a:ea typeface="Arial"/>
                <a:cs typeface="Arial"/>
                <a:sym typeface="Arial"/>
              </a:rPr>
              <a:t>‹#›</a:t>
            </a:fld>
            <a:endParaRPr b="0" i="0" sz="1400" u="none" cap="none" strike="noStrike">
              <a:solidFill>
                <a:srgbClr val="606060"/>
              </a:solidFill>
              <a:latin typeface="Arial"/>
              <a:ea typeface="Arial"/>
              <a:cs typeface="Arial"/>
              <a:sym typeface="Arial"/>
            </a:endParaRPr>
          </a:p>
        </p:txBody>
      </p:sp>
      <p:sp>
        <p:nvSpPr>
          <p:cNvPr id="46" name="Google Shape;46;p7"/>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1" i="0" sz="3200" u="none" cap="none" strike="noStrike">
                <a:solidFill>
                  <a:srgbClr val="E01A26"/>
                </a:solidFill>
                <a:latin typeface="Calibri"/>
                <a:ea typeface="Calibri"/>
                <a:cs typeface="Calibri"/>
                <a:sym typeface="Calibri"/>
              </a:defRPr>
            </a:lvl1pPr>
            <a:lvl2pPr lvl="1"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2pPr>
            <a:lvl3pPr lvl="2"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3pPr>
            <a:lvl4pPr lvl="3"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4pPr>
            <a:lvl5pPr lvl="4"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5pPr>
            <a:lvl6pPr lvl="5"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 type="body"/>
          </p:nvPr>
        </p:nvSpPr>
        <p:spPr>
          <a:xfrm>
            <a:off x="251520" y="1113588"/>
            <a:ext cx="8208900" cy="16203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6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5pPr>
            <a:lvl6pPr indent="-355600" lvl="5" marL="27432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8" name="Google Shape;48;p7"/>
          <p:cNvSpPr txBox="1"/>
          <p:nvPr>
            <p:ph idx="2" type="body"/>
          </p:nvPr>
        </p:nvSpPr>
        <p:spPr>
          <a:xfrm>
            <a:off x="251520" y="2949792"/>
            <a:ext cx="8208900" cy="17823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6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5pPr>
            <a:lvl6pPr indent="-355600" lvl="5" marL="27432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49" name="Shape 49"/>
        <p:cNvGrpSpPr/>
        <p:nvPr/>
      </p:nvGrpSpPr>
      <p:grpSpPr>
        <a:xfrm>
          <a:off x="0" y="0"/>
          <a:ext cx="0" cy="0"/>
          <a:chOff x="0" y="0"/>
          <a:chExt cx="0" cy="0"/>
        </a:xfrm>
      </p:grpSpPr>
      <p:sp>
        <p:nvSpPr>
          <p:cNvPr id="50" name="Google Shape;50;p8"/>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 name="Google Shape;51;p8"/>
          <p:cNvSpPr txBox="1"/>
          <p:nvPr/>
        </p:nvSpPr>
        <p:spPr>
          <a:xfrm>
            <a:off x="2906713" y="4948238"/>
            <a:ext cx="3330600" cy="1620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800"/>
              <a:buFont typeface="Arial"/>
              <a:buNone/>
            </a:pPr>
            <a:r>
              <a:rPr b="0" i="0" lang="en" sz="800" u="none" cap="none" strike="noStrike">
                <a:solidFill>
                  <a:srgbClr val="404040"/>
                </a:solidFill>
                <a:latin typeface="Arial"/>
                <a:ea typeface="Arial"/>
                <a:cs typeface="Arial"/>
                <a:sym typeface="Arial"/>
              </a:rPr>
              <a:t>© All rights reserved to John Bryce Training LTD from Matrix group</a:t>
            </a:r>
            <a:endParaRPr b="0" i="0" sz="1400" u="none" cap="none" strike="noStrike">
              <a:solidFill>
                <a:srgbClr val="000000"/>
              </a:solidFill>
              <a:latin typeface="Arial"/>
              <a:ea typeface="Arial"/>
              <a:cs typeface="Arial"/>
              <a:sym typeface="Arial"/>
            </a:endParaRPr>
          </a:p>
        </p:txBody>
      </p:sp>
      <p:sp>
        <p:nvSpPr>
          <p:cNvPr id="52" name="Google Shape;52;p8"/>
          <p:cNvSpPr txBox="1"/>
          <p:nvPr/>
        </p:nvSpPr>
        <p:spPr>
          <a:xfrm>
            <a:off x="-84138" y="4889897"/>
            <a:ext cx="619200" cy="2310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606060"/>
                </a:solidFill>
                <a:latin typeface="Arial"/>
                <a:ea typeface="Arial"/>
                <a:cs typeface="Arial"/>
                <a:sym typeface="Arial"/>
              </a:rPr>
              <a:t>‹#›</a:t>
            </a:fld>
            <a:endParaRPr b="0" i="0" sz="1400" u="none" cap="none" strike="noStrike">
              <a:solidFill>
                <a:srgbClr val="606060"/>
              </a:solidFill>
              <a:latin typeface="Arial"/>
              <a:ea typeface="Arial"/>
              <a:cs typeface="Arial"/>
              <a:sym typeface="Arial"/>
            </a:endParaRPr>
          </a:p>
        </p:txBody>
      </p:sp>
      <p:sp>
        <p:nvSpPr>
          <p:cNvPr id="53" name="Google Shape;53;p8"/>
          <p:cNvSpPr txBox="1"/>
          <p:nvPr>
            <p:ph type="title"/>
          </p:nvPr>
        </p:nvSpPr>
        <p:spPr>
          <a:xfrm>
            <a:off x="457200" y="1715093"/>
            <a:ext cx="8229600" cy="5322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1" i="0" sz="4500" u="none" cap="none" strike="noStrike">
                <a:solidFill>
                  <a:schemeClr val="lt1"/>
                </a:solidFill>
                <a:latin typeface="Calibri"/>
                <a:ea typeface="Calibri"/>
                <a:cs typeface="Calibri"/>
                <a:sym typeface="Calibri"/>
              </a:defRPr>
            </a:lvl1pPr>
            <a:lvl2pPr lvl="1"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2pPr>
            <a:lvl3pPr lvl="2"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3pPr>
            <a:lvl4pPr lvl="3"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4pPr>
            <a:lvl5pPr lvl="4"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5pPr>
            <a:lvl6pPr lvl="5"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54" name="Google Shape;54;p8"/>
          <p:cNvSpPr txBox="1"/>
          <p:nvPr>
            <p:ph idx="1" type="body"/>
          </p:nvPr>
        </p:nvSpPr>
        <p:spPr>
          <a:xfrm>
            <a:off x="684213" y="2625607"/>
            <a:ext cx="7848600" cy="4323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1pPr>
            <a:lvl2pPr indent="-387350" lvl="1" marL="9144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2pPr>
            <a:lvl3pPr indent="-387350" lvl="2" marL="13716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5pPr>
            <a:lvl6pPr indent="-355600" lvl="5" marL="27432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age">
  <p:cSld name="1_Page">
    <p:spTree>
      <p:nvGrpSpPr>
        <p:cNvPr id="55" name="Shape 55"/>
        <p:cNvGrpSpPr/>
        <p:nvPr/>
      </p:nvGrpSpPr>
      <p:grpSpPr>
        <a:xfrm>
          <a:off x="0" y="0"/>
          <a:ext cx="0" cy="0"/>
          <a:chOff x="0" y="0"/>
          <a:chExt cx="0" cy="0"/>
        </a:xfrm>
      </p:grpSpPr>
      <p:pic>
        <p:nvPicPr>
          <p:cNvPr descr="front2" id="56" name="Google Shape;56;p9"/>
          <p:cNvPicPr preferRelativeResize="0"/>
          <p:nvPr/>
        </p:nvPicPr>
        <p:blipFill rotWithShape="1">
          <a:blip r:embed="rId2">
            <a:alphaModFix/>
          </a:blip>
          <a:srcRect b="0" l="0" r="0" t="0"/>
          <a:stretch/>
        </p:blipFill>
        <p:spPr>
          <a:xfrm>
            <a:off x="0" y="0"/>
            <a:ext cx="6858000" cy="5143500"/>
          </a:xfrm>
          <a:prstGeom prst="rect">
            <a:avLst/>
          </a:prstGeom>
          <a:noFill/>
          <a:ln>
            <a:noFill/>
          </a:ln>
        </p:spPr>
      </p:pic>
      <p:pic>
        <p:nvPicPr>
          <p:cNvPr id="57" name="Google Shape;57;p9"/>
          <p:cNvPicPr preferRelativeResize="0"/>
          <p:nvPr/>
        </p:nvPicPr>
        <p:blipFill rotWithShape="1">
          <a:blip r:embed="rId3">
            <a:alphaModFix/>
          </a:blip>
          <a:srcRect b="0" l="0" r="0" t="0"/>
          <a:stretch/>
        </p:blipFill>
        <p:spPr>
          <a:xfrm>
            <a:off x="7620000" y="4629150"/>
            <a:ext cx="970360" cy="402431"/>
          </a:xfrm>
          <a:prstGeom prst="rect">
            <a:avLst/>
          </a:prstGeom>
          <a:noFill/>
          <a:ln>
            <a:noFill/>
          </a:ln>
        </p:spPr>
      </p:pic>
      <p:sp>
        <p:nvSpPr>
          <p:cNvPr id="58" name="Google Shape;58;p9"/>
          <p:cNvSpPr txBox="1"/>
          <p:nvPr>
            <p:ph type="title"/>
          </p:nvPr>
        </p:nvSpPr>
        <p:spPr>
          <a:xfrm>
            <a:off x="304800" y="571500"/>
            <a:ext cx="6912900" cy="809700"/>
          </a:xfrm>
          <a:prstGeom prst="rect">
            <a:avLst/>
          </a:prstGeom>
          <a:noFill/>
          <a:ln>
            <a:noFill/>
          </a:ln>
        </p:spPr>
        <p:txBody>
          <a:bodyPr anchorCtr="0" anchor="ctr" bIns="91425" lIns="91425" spcFirstLastPara="1" rIns="91425" wrap="square" tIns="91425"/>
          <a:lstStyle>
            <a:lvl1pPr lvl="0" marR="0" rtl="1" algn="l">
              <a:lnSpc>
                <a:spcPct val="100000"/>
              </a:lnSpc>
              <a:spcBef>
                <a:spcPts val="0"/>
              </a:spcBef>
              <a:spcAft>
                <a:spcPts val="0"/>
              </a:spcAft>
              <a:buClr>
                <a:srgbClr val="000000"/>
              </a:buClr>
              <a:buSzPts val="1400"/>
              <a:buFont typeface="Arial"/>
              <a:buNone/>
              <a:defRPr b="1" i="0" sz="3400" u="none" cap="none" strike="noStrike">
                <a:solidFill>
                  <a:srgbClr val="FF0000"/>
                </a:solidFill>
                <a:latin typeface="Calibri"/>
                <a:ea typeface="Calibri"/>
                <a:cs typeface="Calibri"/>
                <a:sym typeface="Calibri"/>
              </a:defRPr>
            </a:lvl1pPr>
            <a:lvl2pPr lvl="1"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2pPr>
            <a:lvl3pPr lvl="2"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3pPr>
            <a:lvl4pPr lvl="3"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4pPr>
            <a:lvl5pPr lvl="4"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5pPr>
            <a:lvl6pPr lvl="5"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59" name="Google Shape;59;p9"/>
          <p:cNvSpPr txBox="1"/>
          <p:nvPr>
            <p:ph idx="1" type="body"/>
          </p:nvPr>
        </p:nvSpPr>
        <p:spPr>
          <a:xfrm>
            <a:off x="467544" y="4299347"/>
            <a:ext cx="7599600" cy="4323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50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1pPr>
            <a:lvl2pPr indent="-387350" lvl="1" marL="9144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2pPr>
            <a:lvl3pPr indent="-387350" lvl="2" marL="13716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5pPr>
            <a:lvl6pPr indent="-355600" lvl="5" marL="27432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10"/>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 name="Google Shape;62;p10"/>
          <p:cNvSpPr txBox="1"/>
          <p:nvPr/>
        </p:nvSpPr>
        <p:spPr>
          <a:xfrm>
            <a:off x="2906713" y="4948238"/>
            <a:ext cx="3330600" cy="1620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800"/>
              <a:buFont typeface="Arial"/>
              <a:buNone/>
            </a:pPr>
            <a:r>
              <a:rPr b="0" i="0" lang="en" sz="800" u="none" cap="none" strike="noStrike">
                <a:solidFill>
                  <a:srgbClr val="404040"/>
                </a:solidFill>
                <a:latin typeface="Arial"/>
                <a:ea typeface="Arial"/>
                <a:cs typeface="Arial"/>
                <a:sym typeface="Arial"/>
              </a:rPr>
              <a:t>© All rights reserved to John Bryce Training LTD from Matrix group</a:t>
            </a:r>
            <a:endParaRPr b="0" i="0" sz="1400" u="none" cap="none" strike="noStrike">
              <a:solidFill>
                <a:srgbClr val="000000"/>
              </a:solidFill>
              <a:latin typeface="Arial"/>
              <a:ea typeface="Arial"/>
              <a:cs typeface="Arial"/>
              <a:sym typeface="Arial"/>
            </a:endParaRPr>
          </a:p>
        </p:txBody>
      </p:sp>
      <p:sp>
        <p:nvSpPr>
          <p:cNvPr id="63" name="Google Shape;63;p10"/>
          <p:cNvSpPr txBox="1"/>
          <p:nvPr/>
        </p:nvSpPr>
        <p:spPr>
          <a:xfrm>
            <a:off x="-84138" y="4889897"/>
            <a:ext cx="619200" cy="2310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606060"/>
                </a:solidFill>
                <a:latin typeface="Arial"/>
                <a:ea typeface="Arial"/>
                <a:cs typeface="Arial"/>
                <a:sym typeface="Arial"/>
              </a:rPr>
              <a:t>‹#›</a:t>
            </a:fld>
            <a:endParaRPr b="0" i="0" sz="1400" u="none" cap="none" strike="noStrike">
              <a:solidFill>
                <a:srgbClr val="606060"/>
              </a:solidFill>
              <a:latin typeface="Arial"/>
              <a:ea typeface="Arial"/>
              <a:cs typeface="Arial"/>
              <a:sym typeface="Arial"/>
            </a:endParaRPr>
          </a:p>
        </p:txBody>
      </p:sp>
      <p:sp>
        <p:nvSpPr>
          <p:cNvPr id="64" name="Google Shape;64;p10"/>
          <p:cNvSpPr txBox="1"/>
          <p:nvPr>
            <p:ph type="title"/>
          </p:nvPr>
        </p:nvSpPr>
        <p:spPr>
          <a:xfrm>
            <a:off x="457200" y="1006078"/>
            <a:ext cx="8229600" cy="584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1" i="0" sz="3400" u="none" cap="none" strike="noStrike">
                <a:solidFill>
                  <a:srgbClr val="E01A26"/>
                </a:solidFill>
                <a:latin typeface="Calibri"/>
                <a:ea typeface="Calibri"/>
                <a:cs typeface="Calibri"/>
                <a:sym typeface="Calibri"/>
              </a:defRPr>
            </a:lvl1pPr>
            <a:lvl2pPr lvl="1"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2pPr>
            <a:lvl3pPr lvl="2"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3pPr>
            <a:lvl4pPr lvl="3"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4pPr>
            <a:lvl5pPr lvl="4"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5pPr>
            <a:lvl6pPr lvl="5"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06078"/>
            <a:ext cx="8229600" cy="584400"/>
          </a:xfrm>
          <a:prstGeom prst="rect">
            <a:avLst/>
          </a:prstGeom>
          <a:noFill/>
          <a:ln>
            <a:noFill/>
          </a:ln>
        </p:spPr>
        <p:txBody>
          <a:bodyPr anchorCtr="0" anchor="ctr" bIns="91425" lIns="91425" spcFirstLastPara="1" rIns="91425" wrap="square" tIns="91425"/>
          <a:lstStyle>
            <a:lvl1pPr lvl="0"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Calibri"/>
                <a:ea typeface="Calibri"/>
                <a:cs typeface="Calibri"/>
                <a:sym typeface="Calibri"/>
              </a:defRPr>
            </a:lvl1pPr>
            <a:lvl2pPr lvl="1"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2pPr>
            <a:lvl3pPr lvl="2"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3pPr>
            <a:lvl4pPr lvl="3"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4pPr>
            <a:lvl5pPr lvl="4" marR="0" rtl="1" algn="ctr">
              <a:lnSpc>
                <a:spcPct val="100000"/>
              </a:lnSpc>
              <a:spcBef>
                <a:spcPts val="0"/>
              </a:spcBef>
              <a:spcAft>
                <a:spcPts val="0"/>
              </a:spcAft>
              <a:buClr>
                <a:srgbClr val="000000"/>
              </a:buClr>
              <a:buSzPts val="1400"/>
              <a:buFont typeface="Arial"/>
              <a:buNone/>
              <a:defRPr b="1" i="0" sz="3400" u="none" cap="none" strike="noStrike">
                <a:solidFill>
                  <a:srgbClr val="FF0000"/>
                </a:solidFill>
                <a:latin typeface="Arial"/>
                <a:ea typeface="Arial"/>
                <a:cs typeface="Arial"/>
                <a:sym typeface="Arial"/>
              </a:defRPr>
            </a:lvl5pPr>
            <a:lvl6pPr lvl="5"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815704"/>
            <a:ext cx="8229600" cy="2970600"/>
          </a:xfrm>
          <a:prstGeom prst="rect">
            <a:avLst/>
          </a:prstGeom>
          <a:noFill/>
          <a:ln>
            <a:noFill/>
          </a:ln>
        </p:spPr>
        <p:txBody>
          <a:bodyPr anchorCtr="0" anchor="t" bIns="91425" lIns="91425" spcFirstLastPara="1" rIns="91425" wrap="square" tIns="91425"/>
          <a:lstStyle>
            <a:lvl1pPr indent="-387350" lvl="0" marL="4572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1pPr>
            <a:lvl2pPr indent="-387350" lvl="1" marL="9144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2pPr>
            <a:lvl3pPr indent="-387350" lvl="2" marL="13716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Calibri"/>
              <a:buChar char="»"/>
              <a:defRPr b="0" i="0" sz="2500" u="none" cap="none" strike="noStrike">
                <a:solidFill>
                  <a:schemeClr val="dk1"/>
                </a:solidFill>
                <a:latin typeface="Calibri"/>
                <a:ea typeface="Calibri"/>
                <a:cs typeface="Calibri"/>
                <a:sym typeface="Calibri"/>
              </a:defRPr>
            </a:lvl5pPr>
            <a:lvl6pPr indent="-355600" lvl="5" marL="27432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p:nvPr/>
        </p:nvSpPr>
        <p:spPr>
          <a:xfrm>
            <a:off x="0" y="4893469"/>
            <a:ext cx="9144000" cy="24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 name="Google Shape;9;p1"/>
          <p:cNvSpPr txBox="1"/>
          <p:nvPr/>
        </p:nvSpPr>
        <p:spPr>
          <a:xfrm>
            <a:off x="2906713" y="4948238"/>
            <a:ext cx="3330600" cy="1620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800"/>
              <a:buFont typeface="Arial"/>
              <a:buNone/>
            </a:pPr>
            <a:r>
              <a:rPr b="0" i="0" lang="en" sz="800" u="none" cap="none" strike="noStrike">
                <a:solidFill>
                  <a:srgbClr val="404040"/>
                </a:solidFill>
                <a:latin typeface="Arial"/>
                <a:ea typeface="Arial"/>
                <a:cs typeface="Arial"/>
                <a:sym typeface="Arial"/>
              </a:rPr>
              <a:t>© All rights reserved to John Bryce Training LTD from Matrix group</a:t>
            </a:r>
            <a:endParaRPr b="0" i="0" sz="1400" u="none" cap="none" strike="noStrike">
              <a:solidFill>
                <a:srgbClr val="000000"/>
              </a:solidFill>
              <a:latin typeface="Arial"/>
              <a:ea typeface="Arial"/>
              <a:cs typeface="Arial"/>
              <a:sym typeface="Arial"/>
            </a:endParaRPr>
          </a:p>
        </p:txBody>
      </p:sp>
      <p:sp>
        <p:nvSpPr>
          <p:cNvPr id="10" name="Google Shape;10;p1"/>
          <p:cNvSpPr txBox="1"/>
          <p:nvPr/>
        </p:nvSpPr>
        <p:spPr>
          <a:xfrm>
            <a:off x="-84138" y="4889897"/>
            <a:ext cx="619200" cy="2310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606060"/>
                </a:solidFill>
                <a:latin typeface="Arial"/>
                <a:ea typeface="Arial"/>
                <a:cs typeface="Arial"/>
                <a:sym typeface="Arial"/>
              </a:rPr>
              <a:t>‹#›</a:t>
            </a:fld>
            <a:endParaRPr b="0" i="0" sz="1400" u="none" cap="none" strike="noStrike">
              <a:solidFill>
                <a:srgbClr val="606060"/>
              </a:solidFill>
              <a:latin typeface="Arial"/>
              <a:ea typeface="Arial"/>
              <a:cs typeface="Arial"/>
              <a:sym typeface="Arial"/>
            </a:endParaRPr>
          </a:p>
        </p:txBody>
      </p:sp>
      <p:pic>
        <p:nvPicPr>
          <p:cNvPr id="11" name="Google Shape;11;p1"/>
          <p:cNvPicPr preferRelativeResize="0"/>
          <p:nvPr/>
        </p:nvPicPr>
        <p:blipFill rotWithShape="1">
          <a:blip r:embed="rId2">
            <a:alphaModFix/>
          </a:blip>
          <a:srcRect b="0" l="0" r="0" t="0"/>
          <a:stretch/>
        </p:blipFill>
        <p:spPr>
          <a:xfrm>
            <a:off x="7543800" y="171450"/>
            <a:ext cx="1103709" cy="457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github.com/ywarezk/ng2-web-worker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4"/>
          <p:cNvSpPr txBox="1"/>
          <p:nvPr>
            <p:ph type="ctrTitle"/>
          </p:nvPr>
        </p:nvSpPr>
        <p:spPr>
          <a:xfrm>
            <a:off x="685800" y="1221581"/>
            <a:ext cx="7772400" cy="1102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4400" u="none" cap="none" strike="noStrike">
                <a:solidFill>
                  <a:srgbClr val="E01A26"/>
                </a:solidFill>
                <a:latin typeface="Calibri"/>
                <a:ea typeface="Calibri"/>
                <a:cs typeface="Calibri"/>
                <a:sym typeface="Calibri"/>
              </a:rPr>
              <a:t>Angular Components</a:t>
            </a:r>
            <a:endParaRPr b="1" i="0" sz="4400" u="none" cap="none" strike="noStrike">
              <a:solidFill>
                <a:srgbClr val="E01A26"/>
              </a:solidFill>
              <a:latin typeface="Calibri"/>
              <a:ea typeface="Calibri"/>
              <a:cs typeface="Calibri"/>
              <a:sym typeface="Calibri"/>
            </a:endParaRPr>
          </a:p>
        </p:txBody>
      </p:sp>
      <p:sp>
        <p:nvSpPr>
          <p:cNvPr id="81" name="Google Shape;81;p14"/>
          <p:cNvSpPr txBox="1"/>
          <p:nvPr>
            <p:ph idx="1" type="subTitle"/>
          </p:nvPr>
        </p:nvSpPr>
        <p:spPr>
          <a:xfrm>
            <a:off x="990600" y="2661050"/>
            <a:ext cx="7462500" cy="1314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b="0" i="0" lang="en" sz="2800" u="none" cap="none" strike="noStrike">
                <a:solidFill>
                  <a:schemeClr val="dk1"/>
                </a:solidFill>
                <a:latin typeface="Calibri"/>
                <a:ea typeface="Calibri"/>
                <a:cs typeface="Calibri"/>
                <a:sym typeface="Calibri"/>
              </a:rPr>
              <a:t>Advanced Drill Down on Angular Components</a:t>
            </a:r>
            <a:endParaRPr b="0" i="0" sz="2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23975" y="76200"/>
            <a:ext cx="72738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Component Encapsulation</a:t>
            </a:r>
            <a:endParaRPr b="1" i="0" sz="3200" u="none" cap="none" strike="noStrike">
              <a:solidFill>
                <a:srgbClr val="E01A26"/>
              </a:solidFill>
              <a:latin typeface="Calibri"/>
              <a:ea typeface="Calibri"/>
              <a:cs typeface="Calibri"/>
              <a:sym typeface="Calibri"/>
            </a:endParaRPr>
          </a:p>
        </p:txBody>
      </p:sp>
      <p:sp>
        <p:nvSpPr>
          <p:cNvPr id="135" name="Google Shape;135;p23"/>
          <p:cNvSpPr txBox="1"/>
          <p:nvPr>
            <p:ph idx="1" type="body"/>
          </p:nvPr>
        </p:nvSpPr>
        <p:spPr>
          <a:xfrm>
            <a:off x="457200" y="1037388"/>
            <a:ext cx="8229600" cy="3672600"/>
          </a:xfrm>
          <a:prstGeom prst="rect">
            <a:avLst/>
          </a:prstGeom>
          <a:noFill/>
          <a:ln>
            <a:noFill/>
          </a:ln>
        </p:spPr>
        <p:txBody>
          <a:bodyPr anchorCtr="0" anchor="t" bIns="91425" lIns="91425" spcFirstLastPara="1" rIns="91425" wrap="square" tIns="91425">
            <a:noAutofit/>
          </a:bodyPr>
          <a:lstStyle/>
          <a:p>
            <a:pPr indent="-333375" lvl="0" marL="457200" marR="0" rtl="0" algn="l">
              <a:lnSpc>
                <a:spcPct val="100000"/>
              </a:lnSpc>
              <a:spcBef>
                <a:spcPts val="500"/>
              </a:spcBef>
              <a:spcAft>
                <a:spcPts val="0"/>
              </a:spcAft>
              <a:buClr>
                <a:schemeClr val="dk1"/>
              </a:buClr>
              <a:buSzPts val="1650"/>
              <a:buFont typeface="Arial"/>
              <a:buChar char="●"/>
            </a:pPr>
            <a:r>
              <a:rPr b="0" i="0" lang="en" sz="2000" u="none" cap="none" strike="noStrike">
                <a:solidFill>
                  <a:schemeClr val="dk1"/>
                </a:solidFill>
                <a:highlight>
                  <a:srgbClr val="FFFFFF"/>
                </a:highlight>
                <a:latin typeface="Calibri"/>
                <a:ea typeface="Calibri"/>
                <a:cs typeface="Calibri"/>
                <a:sym typeface="Calibri"/>
              </a:rPr>
              <a:t>going back to component styles, in the component metadata we have an option called</a:t>
            </a:r>
            <a:r>
              <a:rPr b="1" i="0" lang="en" sz="2000" u="none" cap="none" strike="noStrike">
                <a:solidFill>
                  <a:schemeClr val="dk1"/>
                </a:solidFill>
                <a:highlight>
                  <a:srgbClr val="FFFFFF"/>
                </a:highlight>
                <a:latin typeface="Calibri"/>
                <a:ea typeface="Calibri"/>
                <a:cs typeface="Calibri"/>
                <a:sym typeface="Calibri"/>
              </a:rPr>
              <a:t> encapsulation</a:t>
            </a:r>
            <a:r>
              <a:rPr b="0" i="0" lang="en" sz="2000" u="none" cap="none" strike="noStrike">
                <a:solidFill>
                  <a:schemeClr val="dk1"/>
                </a:solidFill>
                <a:highlight>
                  <a:srgbClr val="FFFFFF"/>
                </a:highlight>
                <a:latin typeface="Calibri"/>
                <a:ea typeface="Calibri"/>
                <a:cs typeface="Calibri"/>
                <a:sym typeface="Calibri"/>
              </a:rPr>
              <a:t> which control how the styles for the component will be set</a:t>
            </a:r>
            <a:endParaRPr b="0" i="0" sz="2000" u="none" cap="none" strike="noStrike">
              <a:solidFill>
                <a:schemeClr val="dk1"/>
              </a:solidFill>
              <a:highlight>
                <a:srgbClr val="FFFFFF"/>
              </a:highlight>
              <a:latin typeface="Calibri"/>
              <a:ea typeface="Calibri"/>
              <a:cs typeface="Calibri"/>
              <a:sym typeface="Calibri"/>
            </a:endParaRPr>
          </a:p>
          <a:p>
            <a:pPr indent="-333375" lvl="0" marL="457200" marR="0" rtl="0" algn="l">
              <a:lnSpc>
                <a:spcPct val="100000"/>
              </a:lnSpc>
              <a:spcBef>
                <a:spcPts val="0"/>
              </a:spcBef>
              <a:spcAft>
                <a:spcPts val="0"/>
              </a:spcAft>
              <a:buClr>
                <a:srgbClr val="000080"/>
              </a:buClr>
              <a:buSzPts val="1650"/>
              <a:buFont typeface="Arial"/>
              <a:buChar char="●"/>
            </a:pPr>
            <a:r>
              <a:rPr b="1" i="0" lang="en" sz="2000" u="none" cap="none" strike="noStrike">
                <a:solidFill>
                  <a:schemeClr val="dk1"/>
                </a:solidFill>
                <a:highlight>
                  <a:srgbClr val="FFFFFF"/>
                </a:highlight>
                <a:latin typeface="Calibri"/>
                <a:ea typeface="Calibri"/>
                <a:cs typeface="Calibri"/>
                <a:sym typeface="Calibri"/>
              </a:rPr>
              <a:t>ViewEncapsulation.None </a:t>
            </a:r>
            <a:r>
              <a:rPr b="0" i="0" lang="en" sz="2000" u="none" cap="none" strike="noStrike">
                <a:solidFill>
                  <a:schemeClr val="dk1"/>
                </a:solidFill>
                <a:highlight>
                  <a:srgbClr val="FFFFFF"/>
                </a:highlight>
                <a:latin typeface="Calibri"/>
                <a:ea typeface="Calibri"/>
                <a:cs typeface="Calibri"/>
                <a:sym typeface="Calibri"/>
              </a:rPr>
              <a:t>- will place the styles as they are in the head and will effect all the components in our application</a:t>
            </a:r>
            <a:endParaRPr b="0" i="0" sz="2000" u="none" cap="none" strike="noStrike">
              <a:solidFill>
                <a:schemeClr val="dk1"/>
              </a:solidFill>
              <a:highlight>
                <a:srgbClr val="FFFFFF"/>
              </a:highlight>
              <a:latin typeface="Calibri"/>
              <a:ea typeface="Calibri"/>
              <a:cs typeface="Calibri"/>
              <a:sym typeface="Calibri"/>
            </a:endParaRPr>
          </a:p>
          <a:p>
            <a:pPr indent="-333375" lvl="0" marL="457200" marR="0" rtl="0" algn="l">
              <a:lnSpc>
                <a:spcPct val="100000"/>
              </a:lnSpc>
              <a:spcBef>
                <a:spcPts val="0"/>
              </a:spcBef>
              <a:spcAft>
                <a:spcPts val="0"/>
              </a:spcAft>
              <a:buClr>
                <a:srgbClr val="000080"/>
              </a:buClr>
              <a:buSzPts val="1650"/>
              <a:buFont typeface="Arial"/>
              <a:buChar char="●"/>
            </a:pPr>
            <a:r>
              <a:rPr b="1" i="0" lang="en" sz="2000" u="none" cap="none" strike="noStrike">
                <a:solidFill>
                  <a:schemeClr val="dk1"/>
                </a:solidFill>
                <a:highlight>
                  <a:srgbClr val="FFFFFF"/>
                </a:highlight>
                <a:latin typeface="Calibri"/>
                <a:ea typeface="Calibri"/>
                <a:cs typeface="Calibri"/>
                <a:sym typeface="Calibri"/>
              </a:rPr>
              <a:t>ViewEncapsulation.Native - </a:t>
            </a:r>
            <a:r>
              <a:rPr b="0" i="0" lang="en" sz="2000" u="none" cap="none" strike="noStrike">
                <a:solidFill>
                  <a:schemeClr val="dk1"/>
                </a:solidFill>
                <a:highlight>
                  <a:srgbClr val="FFFFFF"/>
                </a:highlight>
                <a:latin typeface="Calibri"/>
                <a:ea typeface="Calibri"/>
                <a:cs typeface="Calibri"/>
                <a:sym typeface="Calibri"/>
              </a:rPr>
              <a:t>will create our component as a shadow dom using the native api of the browser (not all browsers support this)</a:t>
            </a:r>
            <a:endParaRPr b="0" i="0" sz="2000" u="none" cap="none" strike="noStrike">
              <a:solidFill>
                <a:schemeClr val="dk1"/>
              </a:solidFill>
              <a:highlight>
                <a:srgbClr val="FFFFFF"/>
              </a:highlight>
              <a:latin typeface="Calibri"/>
              <a:ea typeface="Calibri"/>
              <a:cs typeface="Calibri"/>
              <a:sym typeface="Calibri"/>
            </a:endParaRPr>
          </a:p>
          <a:p>
            <a:pPr indent="-333375" lvl="0" marL="457200" marR="0" rtl="0" algn="l">
              <a:lnSpc>
                <a:spcPct val="100000"/>
              </a:lnSpc>
              <a:spcBef>
                <a:spcPts val="0"/>
              </a:spcBef>
              <a:spcAft>
                <a:spcPts val="0"/>
              </a:spcAft>
              <a:buClr>
                <a:srgbClr val="000080"/>
              </a:buClr>
              <a:buSzPts val="1650"/>
              <a:buFont typeface="Arial"/>
              <a:buChar char="●"/>
            </a:pPr>
            <a:r>
              <a:rPr b="1" i="0" lang="en" sz="2000" u="none" cap="none" strike="noStrike">
                <a:solidFill>
                  <a:schemeClr val="dk1"/>
                </a:solidFill>
                <a:highlight>
                  <a:srgbClr val="FFFFFF"/>
                </a:highlight>
                <a:latin typeface="Calibri"/>
                <a:ea typeface="Calibri"/>
                <a:cs typeface="Calibri"/>
                <a:sym typeface="Calibri"/>
              </a:rPr>
              <a:t>ViewEncapsulation.Emulated</a:t>
            </a:r>
            <a:r>
              <a:rPr b="0" i="0" lang="en" sz="2000" u="none" cap="none" strike="noStrike">
                <a:solidFill>
                  <a:schemeClr val="dk1"/>
                </a:solidFill>
                <a:highlight>
                  <a:srgbClr val="FFFFFF"/>
                </a:highlight>
                <a:latin typeface="Calibri"/>
                <a:ea typeface="Calibri"/>
                <a:cs typeface="Calibri"/>
                <a:sym typeface="Calibri"/>
              </a:rPr>
              <a:t> - emulating shadow dom where the styles only affect the component</a:t>
            </a:r>
            <a:endParaRPr b="0" i="0" sz="20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500"/>
              </a:spcBef>
              <a:spcAft>
                <a:spcPts val="0"/>
              </a:spcAft>
              <a:buClr>
                <a:schemeClr val="dk1"/>
              </a:buClr>
              <a:buSzPts val="25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Component Template</a:t>
            </a:r>
            <a:endParaRPr b="1" i="0" sz="3200" u="none" cap="none" strike="noStrike">
              <a:solidFill>
                <a:srgbClr val="E01A26"/>
              </a:solidFill>
              <a:latin typeface="Calibri"/>
              <a:ea typeface="Calibri"/>
              <a:cs typeface="Calibri"/>
              <a:sym typeface="Calibri"/>
            </a:endParaRPr>
          </a:p>
        </p:txBody>
      </p:sp>
      <p:sp>
        <p:nvSpPr>
          <p:cNvPr id="141" name="Google Shape;141;p24"/>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50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A component in an Angular app represents a UI block with view and logic</a:t>
            </a:r>
            <a:endParaRPr b="0"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The view is written in Angular templating language</a:t>
            </a:r>
            <a:endParaRPr b="0"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The view can be on a seperate file on inline in the component class.</a:t>
            </a:r>
            <a:endParaRPr b="0"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Let’s go over advanced features of the component template</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Template Reference Variable</a:t>
            </a:r>
            <a:endParaRPr b="1" i="0" sz="3200" u="none" cap="none" strike="noStrike">
              <a:solidFill>
                <a:srgbClr val="E01A26"/>
              </a:solidFill>
              <a:latin typeface="Calibri"/>
              <a:ea typeface="Calibri"/>
              <a:cs typeface="Calibri"/>
              <a:sym typeface="Calibri"/>
            </a:endParaRPr>
          </a:p>
        </p:txBody>
      </p:sp>
      <p:sp>
        <p:nvSpPr>
          <p:cNvPr id="147" name="Google Shape;147;p25"/>
          <p:cNvSpPr txBox="1"/>
          <p:nvPr>
            <p:ph idx="1" type="body"/>
          </p:nvPr>
        </p:nvSpPr>
        <p:spPr>
          <a:xfrm>
            <a:off x="457200" y="10373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Font typeface="Arial"/>
              <a:buChar char="●"/>
            </a:pPr>
            <a:r>
              <a:rPr b="0" i="0" lang="en" sz="1800" u="none" cap="none" strike="noStrike">
                <a:solidFill>
                  <a:schemeClr val="dk1"/>
                </a:solidFill>
                <a:latin typeface="Calibri"/>
                <a:ea typeface="Calibri"/>
                <a:cs typeface="Calibri"/>
                <a:sym typeface="Calibri"/>
              </a:rPr>
              <a:t>With template reference variable you can get dom element or instance of a component or directive</a:t>
            </a:r>
            <a:endParaRPr b="0" i="0" sz="18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rgbClr val="595959"/>
              </a:buClr>
              <a:buSzPts val="1800"/>
              <a:buFont typeface="Arial"/>
              <a:buChar char="●"/>
            </a:pPr>
            <a:r>
              <a:rPr b="0" i="0" lang="en" sz="1800" u="none" cap="none" strike="noStrike">
                <a:solidFill>
                  <a:schemeClr val="dk1"/>
                </a:solidFill>
                <a:latin typeface="Calibri"/>
                <a:ea typeface="Calibri"/>
                <a:cs typeface="Calibri"/>
                <a:sym typeface="Calibri"/>
              </a:rPr>
              <a:t>We can use it to get the instance of the child component</a:t>
            </a:r>
            <a:endParaRPr b="0" i="0" sz="18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rgbClr val="595959"/>
              </a:buClr>
              <a:buSzPts val="1800"/>
              <a:buFont typeface="Arial"/>
              <a:buChar char="●"/>
            </a:pPr>
            <a:r>
              <a:rPr b="0" i="0" lang="en" sz="1800" u="none" cap="none" strike="noStrike">
                <a:solidFill>
                  <a:schemeClr val="dk1"/>
                </a:solidFill>
                <a:latin typeface="Calibri"/>
                <a:ea typeface="Calibri"/>
                <a:cs typeface="Calibri"/>
                <a:sym typeface="Calibri"/>
              </a:rPr>
              <a:t>The variable scope is the template</a:t>
            </a:r>
            <a:endParaRPr b="0" i="0" sz="18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rgbClr val="595959"/>
              </a:buClr>
              <a:buSzPts val="1800"/>
              <a:buFont typeface="Arial"/>
              <a:buChar char="●"/>
            </a:pPr>
            <a:r>
              <a:rPr b="0" i="0" lang="en" sz="1800" u="none" cap="none" strike="noStrike">
                <a:solidFill>
                  <a:schemeClr val="dk1"/>
                </a:solidFill>
                <a:latin typeface="Calibri"/>
                <a:ea typeface="Calibri"/>
                <a:cs typeface="Calibri"/>
                <a:sym typeface="Calibri"/>
              </a:rPr>
              <a:t>The syntax is:</a:t>
            </a:r>
            <a:endParaRPr b="0" i="0" sz="1800" u="none" cap="none" strike="noStrike">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rgbClr val="595959"/>
              </a:buClr>
              <a:buSzPts val="1400"/>
              <a:buFont typeface="Arial"/>
              <a:buChar char="○"/>
            </a:pPr>
            <a:r>
              <a:rPr b="1" i="0" lang="en" sz="1400" u="none" cap="none" strike="noStrike">
                <a:solidFill>
                  <a:schemeClr val="dk1"/>
                </a:solidFill>
                <a:latin typeface="Calibri"/>
                <a:ea typeface="Calibri"/>
                <a:cs typeface="Calibri"/>
                <a:sym typeface="Calibri"/>
              </a:rPr>
              <a:t>&lt;jb-child #someNameThatWillGetTheInstance …&gt;</a:t>
            </a:r>
            <a:endParaRPr b="1" i="0" sz="14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rgbClr val="595959"/>
              </a:buClr>
              <a:buSzPts val="1800"/>
              <a:buFont typeface="Arial"/>
              <a:buChar char="●"/>
            </a:pPr>
            <a:r>
              <a:rPr b="0" i="0" lang="en" sz="1800" u="none" cap="none" strike="noStrike">
                <a:solidFill>
                  <a:schemeClr val="dk1"/>
                </a:solidFill>
                <a:latin typeface="Calibri"/>
                <a:ea typeface="Calibri"/>
                <a:cs typeface="Calibri"/>
                <a:sym typeface="Calibri"/>
              </a:rPr>
              <a:t>You can transfer the variable to functions</a:t>
            </a:r>
            <a:endParaRPr b="0" i="0" sz="18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rgbClr val="595959"/>
              </a:buClr>
              <a:buSzPts val="1800"/>
              <a:buFont typeface="Arial"/>
              <a:buChar char="●"/>
            </a:pPr>
            <a:r>
              <a:rPr b="0" i="0" lang="en" sz="1800" u="none" cap="none" strike="noStrike">
                <a:solidFill>
                  <a:schemeClr val="dk1"/>
                </a:solidFill>
                <a:latin typeface="Calibri"/>
                <a:ea typeface="Calibri"/>
                <a:cs typeface="Calibri"/>
                <a:sym typeface="Calibri"/>
              </a:rPr>
              <a:t>You can add a name for the variable using the </a:t>
            </a:r>
            <a:r>
              <a:rPr b="1" i="0" lang="en" sz="1800" u="none" cap="none" strike="noStrike">
                <a:solidFill>
                  <a:schemeClr val="dk1"/>
                </a:solidFill>
                <a:latin typeface="Calibri"/>
                <a:ea typeface="Calibri"/>
                <a:cs typeface="Calibri"/>
                <a:sym typeface="Calibri"/>
              </a:rPr>
              <a:t>exportAs</a:t>
            </a:r>
            <a:r>
              <a:rPr b="0" i="0" lang="en" sz="1800" u="none" cap="none" strike="noStrike">
                <a:solidFill>
                  <a:schemeClr val="dk1"/>
                </a:solidFill>
                <a:latin typeface="Calibri"/>
                <a:ea typeface="Calibri"/>
                <a:cs typeface="Calibri"/>
                <a:sym typeface="Calibri"/>
              </a:rPr>
              <a:t> metadata then the syntax will be:</a:t>
            </a:r>
            <a:endParaRPr b="0" i="0" sz="1800" u="none" cap="none" strike="noStrike">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rgbClr val="595959"/>
              </a:buClr>
              <a:buSzPts val="1400"/>
              <a:buFont typeface="Arial"/>
              <a:buChar char="○"/>
            </a:pPr>
            <a:r>
              <a:rPr b="1" i="0" lang="en" sz="1400" u="none" cap="none" strike="noStrike">
                <a:solidFill>
                  <a:schemeClr val="dk1"/>
                </a:solidFill>
                <a:latin typeface="Calibri"/>
                <a:ea typeface="Calibri"/>
                <a:cs typeface="Calibri"/>
                <a:sym typeface="Calibri"/>
              </a:rPr>
              <a:t>&lt;jb-child #someNameThatWillGetTheInstance=”nameSetInExportAs” …&gt;</a:t>
            </a:r>
            <a:endParaRPr b="1" i="0" sz="1400" u="none" cap="none" strike="noStrike">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rgbClr val="595959"/>
              </a:buClr>
              <a:buSzPts val="1400"/>
              <a:buFont typeface="Arial"/>
              <a:buChar char="○"/>
            </a:pPr>
            <a:r>
              <a:rPr b="0" i="0" lang="en" sz="1400" u="none" cap="none" strike="noStrike">
                <a:solidFill>
                  <a:schemeClr val="dk1"/>
                </a:solidFill>
                <a:latin typeface="Calibri"/>
                <a:ea typeface="Calibri"/>
                <a:cs typeface="Calibri"/>
                <a:sym typeface="Calibri"/>
              </a:rPr>
              <a:t>This is useful when there is a component and directive on the same element and you want to select a specific one</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@ViewChild</a:t>
            </a:r>
            <a:endParaRPr b="1" i="0" sz="3200" u="none" cap="none" strike="noStrike">
              <a:solidFill>
                <a:srgbClr val="E01A26"/>
              </a:solidFill>
              <a:latin typeface="Calibri"/>
              <a:ea typeface="Calibri"/>
              <a:cs typeface="Calibri"/>
              <a:sym typeface="Calibri"/>
            </a:endParaRPr>
          </a:p>
        </p:txBody>
      </p:sp>
      <p:sp>
        <p:nvSpPr>
          <p:cNvPr id="153" name="Google Shape;153;p26"/>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Font typeface="Arial"/>
              <a:buChar char="●"/>
            </a:pPr>
            <a:r>
              <a:rPr b="0" i="0" lang="en" sz="2000" u="none" cap="none" strike="noStrike">
                <a:solidFill>
                  <a:schemeClr val="dk1"/>
                </a:solidFill>
                <a:latin typeface="Calibri"/>
                <a:ea typeface="Calibri"/>
                <a:cs typeface="Calibri"/>
                <a:sym typeface="Calibri"/>
              </a:rPr>
              <a:t>Property decorator</a:t>
            </a:r>
            <a:endParaRPr b="0" i="0" sz="20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rgbClr val="595959"/>
              </a:buClr>
              <a:buSzPts val="1800"/>
              <a:buFont typeface="Arial"/>
              <a:buChar char="●"/>
            </a:pPr>
            <a:r>
              <a:rPr b="0" i="0" lang="en" sz="2000" u="none" cap="none" strike="noStrike">
                <a:solidFill>
                  <a:schemeClr val="dk1"/>
                </a:solidFill>
                <a:latin typeface="Calibri"/>
                <a:ea typeface="Calibri"/>
                <a:cs typeface="Calibri"/>
                <a:sym typeface="Calibri"/>
              </a:rPr>
              <a:t>Takes a class or a string as selectors</a:t>
            </a:r>
            <a:endParaRPr b="0" i="0" sz="20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rgbClr val="595959"/>
              </a:buClr>
              <a:buSzPts val="1800"/>
              <a:buFont typeface="Arial"/>
              <a:buChar char="●"/>
            </a:pPr>
            <a:r>
              <a:rPr b="0" i="0" lang="en" sz="2000" u="none" cap="none" strike="noStrike">
                <a:solidFill>
                  <a:schemeClr val="dk1"/>
                </a:solidFill>
                <a:latin typeface="Calibri"/>
                <a:ea typeface="Calibri"/>
                <a:cs typeface="Calibri"/>
                <a:sym typeface="Calibri"/>
              </a:rPr>
              <a:t>Try to match the first element in the view that match the selector and populate the property with that value</a:t>
            </a:r>
            <a:endParaRPr b="0" i="0" sz="20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rgbClr val="595959"/>
              </a:buClr>
              <a:buSzPts val="1800"/>
              <a:buFont typeface="Arial"/>
              <a:buChar char="●"/>
            </a:pPr>
            <a:r>
              <a:rPr b="0" i="0" lang="en" sz="2000" u="none" cap="none" strike="noStrike">
                <a:solidFill>
                  <a:schemeClr val="dk1"/>
                </a:solidFill>
                <a:latin typeface="Calibri"/>
                <a:ea typeface="Calibri"/>
                <a:cs typeface="Calibri"/>
                <a:sym typeface="Calibri"/>
              </a:rPr>
              <a:t>Can be used to grab instance of the child component in the parent</a:t>
            </a:r>
            <a:endParaRPr b="0" i="0" sz="20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rgbClr val="595959"/>
              </a:buClr>
              <a:buSzPts val="1800"/>
              <a:buFont typeface="Arial"/>
              <a:buChar char="●"/>
            </a:pPr>
            <a:r>
              <a:rPr b="0" i="0" lang="en" sz="2000" u="none" cap="none" strike="noStrike">
                <a:solidFill>
                  <a:schemeClr val="dk1"/>
                </a:solidFill>
                <a:latin typeface="Calibri"/>
                <a:ea typeface="Calibri"/>
                <a:cs typeface="Calibri"/>
                <a:sym typeface="Calibri"/>
              </a:rPr>
              <a:t>If you have more than one component instance you can place the template reference variable as the string of the decorator and it will find the specific component</a:t>
            </a:r>
            <a:endParaRPr b="0" i="0" sz="20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rgbClr val="595959"/>
              </a:buClr>
              <a:buSzPts val="1800"/>
              <a:buFont typeface="Arial"/>
              <a:buChar char="●"/>
            </a:pPr>
            <a:r>
              <a:rPr b="0" i="0" lang="en" sz="2000" u="none" cap="none" strike="noStrike">
                <a:solidFill>
                  <a:schemeClr val="dk1"/>
                </a:solidFill>
                <a:latin typeface="Calibri"/>
                <a:ea typeface="Calibri"/>
                <a:cs typeface="Calibri"/>
                <a:sym typeface="Calibri"/>
              </a:rPr>
              <a:t>Let’s try and grab the child component instance using the @ViewChild</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@ContentChild</a:t>
            </a:r>
            <a:endParaRPr b="1" i="0" sz="3200" u="none" cap="none" strike="noStrike">
              <a:solidFill>
                <a:srgbClr val="E01A26"/>
              </a:solidFill>
              <a:latin typeface="Calibri"/>
              <a:ea typeface="Calibri"/>
              <a:cs typeface="Calibri"/>
              <a:sym typeface="Calibri"/>
            </a:endParaRPr>
          </a:p>
        </p:txBody>
      </p:sp>
      <p:sp>
        <p:nvSpPr>
          <p:cNvPr id="159" name="Google Shape;159;p27"/>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12750" marR="0" rtl="0" algn="l">
              <a:lnSpc>
                <a:spcPct val="100000"/>
              </a:lnSpc>
              <a:spcBef>
                <a:spcPts val="500"/>
              </a:spcBef>
              <a:spcAft>
                <a:spcPts val="0"/>
              </a:spcAft>
              <a:buClr>
                <a:schemeClr val="dk1"/>
              </a:buClr>
              <a:buSzPts val="2500"/>
              <a:buFont typeface="Arial"/>
              <a:buChar char="•"/>
            </a:pPr>
            <a:r>
              <a:rPr b="0" i="0" lang="en" sz="2400" u="none" cap="none" strike="noStrike">
                <a:solidFill>
                  <a:schemeClr val="dk1"/>
                </a:solidFill>
                <a:latin typeface="Calibri"/>
                <a:ea typeface="Calibri"/>
                <a:cs typeface="Calibri"/>
                <a:sym typeface="Calibri"/>
              </a:rPr>
              <a:t>Property decorator</a:t>
            </a:r>
            <a:endParaRPr b="0" i="0" sz="2400" u="none" cap="none" strike="noStrike">
              <a:solidFill>
                <a:schemeClr val="dk1"/>
              </a:solidFill>
              <a:latin typeface="Calibri"/>
              <a:ea typeface="Calibri"/>
              <a:cs typeface="Calibri"/>
              <a:sym typeface="Calibri"/>
            </a:endParaRPr>
          </a:p>
          <a:p>
            <a:pPr indent="-342900" lvl="0" marL="412750" marR="0" rtl="0" algn="l">
              <a:lnSpc>
                <a:spcPct val="100000"/>
              </a:lnSpc>
              <a:spcBef>
                <a:spcPts val="0"/>
              </a:spcBef>
              <a:spcAft>
                <a:spcPts val="0"/>
              </a:spcAft>
              <a:buClr>
                <a:schemeClr val="dk1"/>
              </a:buClr>
              <a:buSzPts val="2500"/>
              <a:buFont typeface="Arial"/>
              <a:buChar char="•"/>
            </a:pPr>
            <a:r>
              <a:rPr b="0" i="0" lang="en" sz="2400" u="none" cap="none" strike="noStrike">
                <a:solidFill>
                  <a:schemeClr val="dk1"/>
                </a:solidFill>
                <a:latin typeface="Calibri"/>
                <a:ea typeface="Calibri"/>
                <a:cs typeface="Calibri"/>
                <a:sym typeface="Calibri"/>
              </a:rPr>
              <a:t>Takes a class or a string as selector</a:t>
            </a:r>
            <a:endParaRPr b="0" i="0" sz="2400" u="none" cap="none" strike="noStrike">
              <a:solidFill>
                <a:schemeClr val="dk1"/>
              </a:solidFill>
              <a:latin typeface="Calibri"/>
              <a:ea typeface="Calibri"/>
              <a:cs typeface="Calibri"/>
              <a:sym typeface="Calibri"/>
            </a:endParaRPr>
          </a:p>
          <a:p>
            <a:pPr indent="-342900" lvl="0" marL="412750" marR="0" rtl="0" algn="l">
              <a:lnSpc>
                <a:spcPct val="100000"/>
              </a:lnSpc>
              <a:spcBef>
                <a:spcPts val="0"/>
              </a:spcBef>
              <a:spcAft>
                <a:spcPts val="0"/>
              </a:spcAft>
              <a:buClr>
                <a:schemeClr val="dk1"/>
              </a:buClr>
              <a:buSzPts val="2500"/>
              <a:buFont typeface="Arial"/>
              <a:buChar char="•"/>
            </a:pPr>
            <a:r>
              <a:rPr b="0" i="0" lang="en" sz="2400" u="none" cap="none" strike="noStrike">
                <a:solidFill>
                  <a:schemeClr val="dk1"/>
                </a:solidFill>
                <a:latin typeface="Calibri"/>
                <a:ea typeface="Calibri"/>
                <a:cs typeface="Calibri"/>
                <a:sym typeface="Calibri"/>
              </a:rPr>
              <a:t>Try to match the first element inside projected content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179499" y="96025"/>
            <a:ext cx="7403555"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Communication Parent Child Components</a:t>
            </a:r>
            <a:endParaRPr b="1" i="0" sz="3200" u="none" cap="none" strike="noStrike">
              <a:solidFill>
                <a:srgbClr val="E01A26"/>
              </a:solidFill>
              <a:latin typeface="Calibri"/>
              <a:ea typeface="Calibri"/>
              <a:cs typeface="Calibri"/>
              <a:sym typeface="Calibri"/>
            </a:endParaRPr>
          </a:p>
        </p:txBody>
      </p:sp>
      <p:sp>
        <p:nvSpPr>
          <p:cNvPr id="165" name="Google Shape;165;p28"/>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500"/>
              </a:spcBef>
              <a:spcAft>
                <a:spcPts val="0"/>
              </a:spcAft>
              <a:buClr>
                <a:schemeClr val="dk1"/>
              </a:buClr>
              <a:buSzPts val="2500"/>
              <a:buFont typeface="Calibri"/>
              <a:buChar char="●"/>
            </a:pPr>
            <a:r>
              <a:rPr b="0" i="0" lang="en" sz="2400" u="none" cap="none" strike="noStrike">
                <a:solidFill>
                  <a:schemeClr val="dk1"/>
                </a:solidFill>
                <a:latin typeface="Calibri"/>
                <a:ea typeface="Calibri"/>
                <a:cs typeface="Calibri"/>
                <a:sym typeface="Calibri"/>
              </a:rPr>
              <a:t>To summarize, these are the ways to communicate parent child components:</a:t>
            </a:r>
            <a:endParaRPr b="0" i="0" sz="2400" u="none" cap="none" strike="noStrike">
              <a:solidFill>
                <a:schemeClr val="dk1"/>
              </a:solidFill>
              <a:latin typeface="Calibri"/>
              <a:ea typeface="Calibri"/>
              <a:cs typeface="Calibri"/>
              <a:sym typeface="Calibri"/>
            </a:endParaRPr>
          </a:p>
          <a:p>
            <a:pPr indent="-387350" lvl="1" marL="914400" marR="0" rtl="0" algn="l">
              <a:lnSpc>
                <a:spcPct val="100000"/>
              </a:lnSpc>
              <a:spcBef>
                <a:spcPts val="0"/>
              </a:spcBef>
              <a:spcAft>
                <a:spcPts val="0"/>
              </a:spcAft>
              <a:buClr>
                <a:schemeClr val="dk1"/>
              </a:buClr>
              <a:buSzPts val="2500"/>
              <a:buFont typeface="Calibri"/>
              <a:buChar char="○"/>
            </a:pPr>
            <a:r>
              <a:rPr b="0" i="0" lang="en" sz="2400" u="none" cap="none" strike="noStrike">
                <a:solidFill>
                  <a:schemeClr val="dk1"/>
                </a:solidFill>
                <a:latin typeface="Calibri"/>
                <a:ea typeface="Calibri"/>
                <a:cs typeface="Calibri"/>
                <a:sym typeface="Calibri"/>
              </a:rPr>
              <a:t>@Input</a:t>
            </a:r>
            <a:endParaRPr b="0" i="0" sz="2400" u="none" cap="none" strike="noStrike">
              <a:solidFill>
                <a:schemeClr val="dk1"/>
              </a:solidFill>
              <a:latin typeface="Calibri"/>
              <a:ea typeface="Calibri"/>
              <a:cs typeface="Calibri"/>
              <a:sym typeface="Calibri"/>
            </a:endParaRPr>
          </a:p>
          <a:p>
            <a:pPr indent="-387350" lvl="1" marL="914400" marR="0" rtl="0" algn="l">
              <a:lnSpc>
                <a:spcPct val="100000"/>
              </a:lnSpc>
              <a:spcBef>
                <a:spcPts val="0"/>
              </a:spcBef>
              <a:spcAft>
                <a:spcPts val="0"/>
              </a:spcAft>
              <a:buClr>
                <a:schemeClr val="dk1"/>
              </a:buClr>
              <a:buSzPts val="2500"/>
              <a:buFont typeface="Calibri"/>
              <a:buChar char="○"/>
            </a:pPr>
            <a:r>
              <a:rPr b="0" i="0" lang="en" sz="2400" u="none" cap="none" strike="noStrike">
                <a:solidFill>
                  <a:schemeClr val="dk1"/>
                </a:solidFill>
                <a:latin typeface="Calibri"/>
                <a:ea typeface="Calibri"/>
                <a:cs typeface="Calibri"/>
                <a:sym typeface="Calibri"/>
              </a:rPr>
              <a:t>@Output</a:t>
            </a:r>
            <a:endParaRPr b="0" i="0" sz="2400" u="none" cap="none" strike="noStrike">
              <a:solidFill>
                <a:schemeClr val="dk1"/>
              </a:solidFill>
              <a:latin typeface="Calibri"/>
              <a:ea typeface="Calibri"/>
              <a:cs typeface="Calibri"/>
              <a:sym typeface="Calibri"/>
            </a:endParaRPr>
          </a:p>
          <a:p>
            <a:pPr indent="-387350" lvl="1" marL="914400" marR="0" rtl="0" algn="l">
              <a:lnSpc>
                <a:spcPct val="100000"/>
              </a:lnSpc>
              <a:spcBef>
                <a:spcPts val="0"/>
              </a:spcBef>
              <a:spcAft>
                <a:spcPts val="0"/>
              </a:spcAft>
              <a:buClr>
                <a:schemeClr val="dk1"/>
              </a:buClr>
              <a:buSzPts val="2500"/>
              <a:buFont typeface="Calibri"/>
              <a:buChar char="○"/>
            </a:pPr>
            <a:r>
              <a:rPr b="0" i="0" lang="en" sz="2400" u="none" cap="none" strike="noStrike">
                <a:solidFill>
                  <a:schemeClr val="dk1"/>
                </a:solidFill>
                <a:latin typeface="Calibri"/>
                <a:ea typeface="Calibri"/>
                <a:cs typeface="Calibri"/>
                <a:sym typeface="Calibri"/>
              </a:rPr>
              <a:t>Template reference variable </a:t>
            </a:r>
            <a:endParaRPr b="0" i="0" sz="2400" u="none" cap="none" strike="noStrike">
              <a:solidFill>
                <a:schemeClr val="dk1"/>
              </a:solidFill>
              <a:latin typeface="Calibri"/>
              <a:ea typeface="Calibri"/>
              <a:cs typeface="Calibri"/>
              <a:sym typeface="Calibri"/>
            </a:endParaRPr>
          </a:p>
          <a:p>
            <a:pPr indent="-387350" lvl="1" marL="914400" marR="0" rtl="0" algn="l">
              <a:lnSpc>
                <a:spcPct val="100000"/>
              </a:lnSpc>
              <a:spcBef>
                <a:spcPts val="0"/>
              </a:spcBef>
              <a:spcAft>
                <a:spcPts val="0"/>
              </a:spcAft>
              <a:buClr>
                <a:schemeClr val="dk1"/>
              </a:buClr>
              <a:buSzPts val="2500"/>
              <a:buFont typeface="Calibri"/>
              <a:buChar char="○"/>
            </a:pPr>
            <a:r>
              <a:rPr b="0" i="0" lang="en" sz="2400" u="none" cap="none" strike="noStrike">
                <a:solidFill>
                  <a:schemeClr val="dk1"/>
                </a:solidFill>
                <a:latin typeface="Calibri"/>
                <a:ea typeface="Calibri"/>
                <a:cs typeface="Calibri"/>
                <a:sym typeface="Calibri"/>
              </a:rPr>
              <a:t>@ViewChild</a:t>
            </a:r>
            <a:endParaRPr b="0" i="0" sz="24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400" u="none" cap="none" strike="noStrike">
                <a:solidFill>
                  <a:schemeClr val="dk1"/>
                </a:solidFill>
                <a:latin typeface="Calibri"/>
                <a:ea typeface="Calibri"/>
                <a:cs typeface="Calibri"/>
                <a:sym typeface="Calibri"/>
              </a:rPr>
              <a:t>Another way to transfer data from parent to child is via content projection (ng-content)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ng-content</a:t>
            </a:r>
            <a:endParaRPr b="1" i="0" sz="3200" u="none" cap="none" strike="noStrike">
              <a:solidFill>
                <a:srgbClr val="E01A26"/>
              </a:solidFill>
              <a:latin typeface="Calibri"/>
              <a:ea typeface="Calibri"/>
              <a:cs typeface="Calibri"/>
              <a:sym typeface="Calibri"/>
            </a:endParaRPr>
          </a:p>
        </p:txBody>
      </p:sp>
      <p:sp>
        <p:nvSpPr>
          <p:cNvPr id="171" name="Google Shape;171;p29"/>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500"/>
              </a:spcBef>
              <a:spcAft>
                <a:spcPts val="0"/>
              </a:spcAft>
              <a:buClr>
                <a:schemeClr val="dk1"/>
              </a:buClr>
              <a:buSzPts val="2500"/>
              <a:buFont typeface="Calibri"/>
              <a:buChar char="●"/>
            </a:pPr>
            <a:r>
              <a:rPr b="0" i="0" lang="en" sz="2400" u="none" cap="none" strike="noStrike">
                <a:solidFill>
                  <a:schemeClr val="dk1"/>
                </a:solidFill>
                <a:latin typeface="Calibri"/>
                <a:ea typeface="Calibri"/>
                <a:cs typeface="Calibri"/>
                <a:sym typeface="Calibri"/>
              </a:rPr>
              <a:t>When the parent use the child selector if we write html in that selector by default we won’t see it</a:t>
            </a:r>
            <a:endParaRPr b="0" i="0" sz="2400" u="none" cap="none" strike="noStrike">
              <a:solidFill>
                <a:schemeClr val="dk1"/>
              </a:solidFill>
              <a:latin typeface="Calibri"/>
              <a:ea typeface="Calibri"/>
              <a:cs typeface="Calibri"/>
              <a:sym typeface="Calibri"/>
            </a:endParaRPr>
          </a:p>
          <a:p>
            <a:pPr indent="0" lvl="0" marL="457200" marR="0" rtl="0" algn="l">
              <a:lnSpc>
                <a:spcPct val="100000"/>
              </a:lnSpc>
              <a:spcBef>
                <a:spcPts val="500"/>
              </a:spcBef>
              <a:spcAft>
                <a:spcPts val="0"/>
              </a:spcAft>
              <a:buClr>
                <a:schemeClr val="dk1"/>
              </a:buClr>
              <a:buSzPts val="2500"/>
              <a:buFont typeface="Calibri"/>
              <a:buNone/>
            </a:pPr>
            <a:r>
              <a:rPr b="1" i="0" lang="en" sz="2400" u="none" cap="none" strike="noStrike">
                <a:solidFill>
                  <a:schemeClr val="dk1"/>
                </a:solidFill>
                <a:latin typeface="Calibri"/>
                <a:ea typeface="Calibri"/>
                <a:cs typeface="Calibri"/>
                <a:sym typeface="Calibri"/>
              </a:rPr>
              <a:t>&lt;jb-child&gt;</a:t>
            </a:r>
            <a:endParaRPr b="1" i="0" sz="2400" u="none" cap="none" strike="noStrike">
              <a:solidFill>
                <a:schemeClr val="dk1"/>
              </a:solidFill>
              <a:latin typeface="Calibri"/>
              <a:ea typeface="Calibri"/>
              <a:cs typeface="Calibri"/>
              <a:sym typeface="Calibri"/>
            </a:endParaRPr>
          </a:p>
          <a:p>
            <a:pPr indent="0" lvl="0" marL="457200" marR="0" rtl="0" algn="l">
              <a:lnSpc>
                <a:spcPct val="100000"/>
              </a:lnSpc>
              <a:spcBef>
                <a:spcPts val="500"/>
              </a:spcBef>
              <a:spcAft>
                <a:spcPts val="0"/>
              </a:spcAft>
              <a:buClr>
                <a:schemeClr val="dk1"/>
              </a:buClr>
              <a:buSzPts val="2500"/>
              <a:buFont typeface="Calibri"/>
              <a:buNone/>
            </a:pPr>
            <a:r>
              <a:rPr b="1" i="0" lang="en" sz="2400" u="none" cap="none" strike="noStrike">
                <a:solidFill>
                  <a:schemeClr val="dk1"/>
                </a:solidFill>
                <a:latin typeface="Calibri"/>
                <a:ea typeface="Calibri"/>
                <a:cs typeface="Calibri"/>
                <a:sym typeface="Calibri"/>
              </a:rPr>
              <a:t>	&lt;h1&gt; hello world &lt;/h1&gt; &lt;!-- this won’t show --&gt;</a:t>
            </a:r>
            <a:endParaRPr b="1" i="0" sz="2400" u="none" cap="none" strike="noStrike">
              <a:solidFill>
                <a:schemeClr val="dk1"/>
              </a:solidFill>
              <a:latin typeface="Calibri"/>
              <a:ea typeface="Calibri"/>
              <a:cs typeface="Calibri"/>
              <a:sym typeface="Calibri"/>
            </a:endParaRPr>
          </a:p>
          <a:p>
            <a:pPr indent="0" lvl="0" marL="457200" marR="0" rtl="0" algn="l">
              <a:lnSpc>
                <a:spcPct val="100000"/>
              </a:lnSpc>
              <a:spcBef>
                <a:spcPts val="500"/>
              </a:spcBef>
              <a:spcAft>
                <a:spcPts val="0"/>
              </a:spcAft>
              <a:buClr>
                <a:schemeClr val="dk1"/>
              </a:buClr>
              <a:buSzPts val="2500"/>
              <a:buFont typeface="Calibri"/>
              <a:buNone/>
            </a:pPr>
            <a:r>
              <a:rPr b="1" i="0" lang="en" sz="2400" u="none" cap="none" strike="noStrike">
                <a:solidFill>
                  <a:schemeClr val="dk1"/>
                </a:solidFill>
                <a:latin typeface="Calibri"/>
                <a:ea typeface="Calibri"/>
                <a:cs typeface="Calibri"/>
                <a:sym typeface="Calibri"/>
              </a:rPr>
              <a:t>&lt;/jb-child&gt;</a:t>
            </a:r>
            <a:endParaRPr b="1" i="0" sz="2400" u="none" cap="none" strike="noStrike">
              <a:solidFill>
                <a:schemeClr val="dk1"/>
              </a:solidFill>
              <a:latin typeface="Calibri"/>
              <a:ea typeface="Calibri"/>
              <a:cs typeface="Calibri"/>
              <a:sym typeface="Calibri"/>
            </a:endParaRPr>
          </a:p>
          <a:p>
            <a:pPr indent="-387350" lvl="0" marL="457200" marR="0" rtl="0" algn="l">
              <a:lnSpc>
                <a:spcPct val="100000"/>
              </a:lnSpc>
              <a:spcBef>
                <a:spcPts val="500"/>
              </a:spcBef>
              <a:spcAft>
                <a:spcPts val="0"/>
              </a:spcAft>
              <a:buClr>
                <a:schemeClr val="dk1"/>
              </a:buClr>
              <a:buSzPts val="2500"/>
              <a:buFont typeface="Calibri"/>
              <a:buChar char="●"/>
            </a:pPr>
            <a:r>
              <a:rPr b="0" i="0" lang="en" sz="2400" u="none" cap="none" strike="noStrike">
                <a:solidFill>
                  <a:schemeClr val="dk1"/>
                </a:solidFill>
                <a:latin typeface="Calibri"/>
                <a:ea typeface="Calibri"/>
                <a:cs typeface="Calibri"/>
                <a:sym typeface="Calibri"/>
              </a:rPr>
              <a:t>To display the content passed from the parent we can use in the child the &lt;</a:t>
            </a:r>
            <a:r>
              <a:rPr b="1" i="0" lang="en" sz="2400" u="none" cap="none" strike="noStrike">
                <a:solidFill>
                  <a:schemeClr val="dk1"/>
                </a:solidFill>
                <a:latin typeface="Calibri"/>
                <a:ea typeface="Calibri"/>
                <a:cs typeface="Calibri"/>
                <a:sym typeface="Calibri"/>
              </a:rPr>
              <a:t>ng-content&gt;&lt;/ng-content&gt;</a:t>
            </a:r>
            <a:r>
              <a:rPr b="0" i="0" lang="en" sz="2400" u="none" cap="none" strike="noStrike">
                <a:solidFill>
                  <a:schemeClr val="dk1"/>
                </a:solidFill>
                <a:latin typeface="Calibri"/>
                <a:ea typeface="Calibri"/>
                <a:cs typeface="Calibri"/>
                <a:sym typeface="Calibri"/>
              </a:rPr>
              <a:t> tag</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ng-content</a:t>
            </a:r>
            <a:endParaRPr b="1" i="0" sz="3200" u="none" cap="none" strike="noStrike">
              <a:solidFill>
                <a:srgbClr val="E01A26"/>
              </a:solidFill>
              <a:latin typeface="Calibri"/>
              <a:ea typeface="Calibri"/>
              <a:cs typeface="Calibri"/>
              <a:sym typeface="Calibri"/>
            </a:endParaRPr>
          </a:p>
        </p:txBody>
      </p:sp>
      <p:sp>
        <p:nvSpPr>
          <p:cNvPr id="177" name="Google Shape;177;p30"/>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500"/>
              </a:spcBef>
              <a:spcAft>
                <a:spcPts val="0"/>
              </a:spcAft>
              <a:buClr>
                <a:schemeClr val="dk1"/>
              </a:buClr>
              <a:buSzPts val="2500"/>
              <a:buFont typeface="Calibri"/>
              <a:buChar char="●"/>
            </a:pPr>
            <a:r>
              <a:rPr b="0" i="0" lang="en" sz="2400" u="none" cap="none" strike="noStrike">
                <a:solidFill>
                  <a:schemeClr val="dk1"/>
                </a:solidFill>
                <a:latin typeface="Calibri"/>
                <a:ea typeface="Calibri"/>
                <a:cs typeface="Calibri"/>
                <a:sym typeface="Calibri"/>
              </a:rPr>
              <a:t>You can use the </a:t>
            </a:r>
            <a:r>
              <a:rPr b="1" i="0" lang="en" sz="2400" u="none" cap="none" strike="noStrike">
                <a:solidFill>
                  <a:schemeClr val="dk1"/>
                </a:solidFill>
                <a:latin typeface="Calibri"/>
                <a:ea typeface="Calibri"/>
                <a:cs typeface="Calibri"/>
                <a:sym typeface="Calibri"/>
              </a:rPr>
              <a:t>select</a:t>
            </a:r>
            <a:r>
              <a:rPr b="0" i="0" lang="en" sz="2400" u="none" cap="none" strike="noStrike">
                <a:solidFill>
                  <a:schemeClr val="dk1"/>
                </a:solidFill>
                <a:latin typeface="Calibri"/>
                <a:ea typeface="Calibri"/>
                <a:cs typeface="Calibri"/>
                <a:sym typeface="Calibri"/>
              </a:rPr>
              <a:t> attribute in the </a:t>
            </a:r>
            <a:r>
              <a:rPr b="1" i="0" lang="en" sz="2400" u="none" cap="none" strike="noStrike">
                <a:solidFill>
                  <a:schemeClr val="dk1"/>
                </a:solidFill>
                <a:latin typeface="Calibri"/>
                <a:ea typeface="Calibri"/>
                <a:cs typeface="Calibri"/>
                <a:sym typeface="Calibri"/>
              </a:rPr>
              <a:t>ng-content</a:t>
            </a:r>
            <a:r>
              <a:rPr b="0" i="0" lang="en" sz="2400" u="none" cap="none" strike="noStrike">
                <a:solidFill>
                  <a:schemeClr val="dk1"/>
                </a:solidFill>
                <a:latin typeface="Calibri"/>
                <a:ea typeface="Calibri"/>
                <a:cs typeface="Calibri"/>
                <a:sym typeface="Calibri"/>
              </a:rPr>
              <a:t> tag to cherry pick the part of content you want</a:t>
            </a:r>
            <a:endParaRPr b="0" i="0" sz="24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400" u="none" cap="none" strike="noStrike">
                <a:solidFill>
                  <a:schemeClr val="dk1"/>
                </a:solidFill>
                <a:latin typeface="Calibri"/>
                <a:ea typeface="Calibri"/>
                <a:cs typeface="Calibri"/>
                <a:sym typeface="Calibri"/>
              </a:rPr>
              <a:t>Example: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Clr>
                <a:schemeClr val="dk1"/>
              </a:buClr>
              <a:buSzPts val="2500"/>
              <a:buFont typeface="Calibri"/>
              <a:buNone/>
            </a:pPr>
            <a:r>
              <a:rPr b="1" i="0" lang="en" sz="2400" u="none" cap="none" strike="noStrike">
                <a:solidFill>
                  <a:schemeClr val="dk1"/>
                </a:solidFill>
                <a:latin typeface="Calibri"/>
                <a:ea typeface="Calibri"/>
                <a:cs typeface="Calibri"/>
                <a:sym typeface="Calibri"/>
              </a:rPr>
              <a:t>&lt;ng-content select=”[title]”&gt;&lt;/ng-content&gt;</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Component Lifecycle</a:t>
            </a:r>
            <a:endParaRPr b="1" i="0" sz="3200" u="none" cap="none" strike="noStrike">
              <a:solidFill>
                <a:srgbClr val="E01A26"/>
              </a:solidFill>
              <a:latin typeface="Calibri"/>
              <a:ea typeface="Calibri"/>
              <a:cs typeface="Calibri"/>
              <a:sym typeface="Calibri"/>
            </a:endParaRPr>
          </a:p>
        </p:txBody>
      </p:sp>
      <p:sp>
        <p:nvSpPr>
          <p:cNvPr id="183" name="Google Shape;183;p31"/>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A component has a lifecycle managed by Angular</a:t>
            </a:r>
            <a:endParaRPr b="0" i="0" sz="20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Angular creates the component</a:t>
            </a:r>
            <a:endParaRPr b="0" i="0" sz="20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renders it</a:t>
            </a:r>
            <a:endParaRPr b="0" i="0" sz="20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creates and renders it’s children</a:t>
            </a:r>
            <a:endParaRPr b="0" i="0" sz="20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checks it when it’s data bound properties change</a:t>
            </a:r>
            <a:endParaRPr b="0" i="0" sz="20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destroys it before removing the component from the DOM</a:t>
            </a:r>
            <a:endParaRPr b="0" i="0" sz="20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Angular supplies hooks to these events where you can supply logic of your own to run when the occur </a:t>
            </a:r>
            <a:endParaRPr b="0" i="0" sz="20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To act on a hook you have to implement the hook interface</a:t>
            </a:r>
            <a:endParaRPr b="0" i="0" sz="20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Let’s go over the hooks in the order that they are called</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ngOnChanges()</a:t>
            </a:r>
            <a:endParaRPr b="1" i="0" sz="3200" u="none" cap="none" strike="noStrike">
              <a:solidFill>
                <a:srgbClr val="E01A26"/>
              </a:solidFill>
              <a:latin typeface="Calibri"/>
              <a:ea typeface="Calibri"/>
              <a:cs typeface="Calibri"/>
              <a:sym typeface="Calibri"/>
            </a:endParaRPr>
          </a:p>
        </p:txBody>
      </p:sp>
      <p:sp>
        <p:nvSpPr>
          <p:cNvPr id="189" name="Google Shape;189;p32"/>
          <p:cNvSpPr txBox="1"/>
          <p:nvPr>
            <p:ph idx="1" type="body"/>
          </p:nvPr>
        </p:nvSpPr>
        <p:spPr>
          <a:xfrm>
            <a:off x="457200" y="884988"/>
            <a:ext cx="8229600" cy="36726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50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Run every time there is a change in the input of the component</a:t>
            </a:r>
            <a:endParaRPr b="0"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500"/>
              </a:spcBef>
              <a:spcAft>
                <a:spcPts val="0"/>
              </a:spcAft>
              <a:buClr>
                <a:schemeClr val="dk1"/>
              </a:buClr>
              <a:buSzPts val="2500"/>
              <a:buFont typeface="Calibri"/>
              <a:buChar char="●"/>
            </a:pPr>
            <a:r>
              <a:rPr lang="en"/>
              <a:t>What do u think, changing a property in a non primitive input, will it trigger the </a:t>
            </a:r>
            <a:r>
              <a:rPr b="1" lang="en"/>
              <a:t>ngOnChanges?</a:t>
            </a:r>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Will receive an object describing the changes</a:t>
            </a:r>
            <a:endParaRPr b="0" i="0" sz="2500" u="none" cap="none" strike="noStrike">
              <a:solidFill>
                <a:schemeClr val="dk1"/>
              </a:solidFill>
              <a:latin typeface="Calibri"/>
              <a:ea typeface="Calibri"/>
              <a:cs typeface="Calibri"/>
              <a:sym typeface="Calibri"/>
            </a:endParaRPr>
          </a:p>
          <a:p>
            <a:pPr indent="-387350" lvl="1" marL="9144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key is the property</a:t>
            </a:r>
            <a:endParaRPr b="0" i="0" sz="2500" u="none" cap="none" strike="noStrike">
              <a:solidFill>
                <a:schemeClr val="dk1"/>
              </a:solidFill>
              <a:latin typeface="Calibri"/>
              <a:ea typeface="Calibri"/>
              <a:cs typeface="Calibri"/>
              <a:sym typeface="Calibri"/>
            </a:endParaRPr>
          </a:p>
          <a:p>
            <a:pPr indent="-387350" lvl="1" marL="9144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value is an object with the following</a:t>
            </a:r>
            <a:endParaRPr b="0" i="0" sz="2500" u="none" cap="none" strike="noStrike">
              <a:solidFill>
                <a:schemeClr val="dk1"/>
              </a:solidFill>
              <a:latin typeface="Calibri"/>
              <a:ea typeface="Calibri"/>
              <a:cs typeface="Calibri"/>
              <a:sym typeface="Calibri"/>
            </a:endParaRPr>
          </a:p>
          <a:p>
            <a:pPr indent="-387350" lvl="2" marL="13716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previous value</a:t>
            </a:r>
            <a:endParaRPr b="0" i="0" sz="2500" u="none" cap="none" strike="noStrike">
              <a:solidFill>
                <a:schemeClr val="dk1"/>
              </a:solidFill>
              <a:latin typeface="Calibri"/>
              <a:ea typeface="Calibri"/>
              <a:cs typeface="Calibri"/>
              <a:sym typeface="Calibri"/>
            </a:endParaRPr>
          </a:p>
          <a:p>
            <a:pPr indent="-387350" lvl="2" marL="13716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current value</a:t>
            </a:r>
            <a:endParaRPr b="0" i="0" sz="2500" u="none" cap="none" strike="noStrike">
              <a:solidFill>
                <a:schemeClr val="dk1"/>
              </a:solidFill>
              <a:latin typeface="Calibri"/>
              <a:ea typeface="Calibri"/>
              <a:cs typeface="Calibri"/>
              <a:sym typeface="Calibri"/>
            </a:endParaRPr>
          </a:p>
          <a:p>
            <a:pPr indent="-387350" lvl="2" marL="13716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is first time</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type="title"/>
          </p:nvPr>
        </p:nvSpPr>
        <p:spPr>
          <a:xfrm>
            <a:off x="179388" y="96441"/>
            <a:ext cx="6048300" cy="58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 sz="4400" u="none" cap="none" strike="noStrike">
                <a:solidFill>
                  <a:srgbClr val="E01A26"/>
                </a:solidFill>
                <a:latin typeface="Calibri"/>
                <a:ea typeface="Calibri"/>
                <a:cs typeface="Calibri"/>
                <a:sym typeface="Calibri"/>
              </a:rPr>
              <a:t>Our Goal</a:t>
            </a:r>
            <a:endParaRPr b="1" i="0" sz="4400" u="none" cap="none" strike="noStrike">
              <a:solidFill>
                <a:srgbClr val="E01A26"/>
              </a:solidFill>
              <a:latin typeface="Calibri"/>
              <a:ea typeface="Calibri"/>
              <a:cs typeface="Calibri"/>
              <a:sym typeface="Calibri"/>
            </a:endParaRPr>
          </a:p>
        </p:txBody>
      </p:sp>
      <p:sp>
        <p:nvSpPr>
          <p:cNvPr id="87" name="Google Shape;87;p15"/>
          <p:cNvSpPr txBox="1"/>
          <p:nvPr>
            <p:ph idx="1" type="body"/>
          </p:nvPr>
        </p:nvSpPr>
        <p:spPr>
          <a:xfrm>
            <a:off x="395536" y="1005576"/>
            <a:ext cx="8229600" cy="3673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440"/>
              </a:spcBef>
              <a:spcAft>
                <a:spcPts val="0"/>
              </a:spcAft>
              <a:buClr>
                <a:schemeClr val="dk1"/>
              </a:buClr>
              <a:buSzPts val="2200"/>
              <a:buFont typeface="Arial"/>
              <a:buChar char="•"/>
            </a:pPr>
            <a:r>
              <a:rPr b="0" i="0" lang="en" sz="2400" u="none" cap="none" strike="noStrike">
                <a:solidFill>
                  <a:schemeClr val="dk1"/>
                </a:solidFill>
                <a:latin typeface="Calibri"/>
                <a:ea typeface="Calibri"/>
                <a:cs typeface="Calibri"/>
                <a:sym typeface="Calibri"/>
              </a:rPr>
              <a:t>Create a new Angular CLI app</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440"/>
              </a:spcBef>
              <a:spcAft>
                <a:spcPts val="0"/>
              </a:spcAft>
              <a:buClr>
                <a:schemeClr val="dk1"/>
              </a:buClr>
              <a:buSzPts val="2200"/>
              <a:buFont typeface="Arial"/>
              <a:buChar char="•"/>
            </a:pPr>
            <a:r>
              <a:rPr b="0" i="0" lang="en" sz="2400" u="none" cap="none" strike="noStrike">
                <a:solidFill>
                  <a:schemeClr val="dk1"/>
                </a:solidFill>
                <a:latin typeface="Calibri"/>
                <a:ea typeface="Calibri"/>
                <a:cs typeface="Calibri"/>
                <a:sym typeface="Calibri"/>
              </a:rPr>
              <a:t>Add father child components</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440"/>
              </a:spcBef>
              <a:spcAft>
                <a:spcPts val="0"/>
              </a:spcAft>
              <a:buClr>
                <a:schemeClr val="dk1"/>
              </a:buClr>
              <a:buSzPts val="2200"/>
              <a:buFont typeface="Arial"/>
              <a:buChar char="•"/>
            </a:pPr>
            <a:r>
              <a:rPr b="0" i="0" lang="en" sz="2400" u="none" cap="none" strike="noStrike">
                <a:solidFill>
                  <a:schemeClr val="dk1"/>
                </a:solidFill>
                <a:latin typeface="Calibri"/>
                <a:ea typeface="Calibri"/>
                <a:cs typeface="Calibri"/>
                <a:sym typeface="Calibri"/>
              </a:rPr>
              <a:t>Understand how to style our app</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440"/>
              </a:spcBef>
              <a:spcAft>
                <a:spcPts val="0"/>
              </a:spcAft>
              <a:buClr>
                <a:schemeClr val="dk1"/>
              </a:buClr>
              <a:buSzPts val="2200"/>
              <a:buFont typeface="Arial"/>
              <a:buChar char="•"/>
            </a:pPr>
            <a:r>
              <a:rPr b="0" i="0" lang="en" sz="2400" u="none" cap="none" strike="noStrike">
                <a:solidFill>
                  <a:schemeClr val="dk1"/>
                </a:solidFill>
                <a:latin typeface="Calibri"/>
                <a:ea typeface="Calibri"/>
                <a:cs typeface="Calibri"/>
                <a:sym typeface="Calibri"/>
              </a:rPr>
              <a:t>Understand component lifecycle</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440"/>
              </a:spcBef>
              <a:spcAft>
                <a:spcPts val="0"/>
              </a:spcAft>
              <a:buClr>
                <a:schemeClr val="dk1"/>
              </a:buClr>
              <a:buSzPts val="2200"/>
              <a:buFont typeface="Arial"/>
              <a:buChar char="•"/>
            </a:pPr>
            <a:r>
              <a:rPr b="0" i="0" lang="en" sz="2400" u="none" cap="none" strike="noStrike">
                <a:solidFill>
                  <a:schemeClr val="dk1"/>
                </a:solidFill>
                <a:latin typeface="Calibri"/>
                <a:ea typeface="Calibri"/>
                <a:cs typeface="Calibri"/>
                <a:sym typeface="Calibri"/>
              </a:rPr>
              <a:t>Advanced component template</a:t>
            </a:r>
            <a:endParaRPr b="0" i="0" sz="2400" u="none" cap="none" strike="noStrike">
              <a:solidFill>
                <a:schemeClr val="dk1"/>
              </a:solidFill>
              <a:latin typeface="Calibri"/>
              <a:ea typeface="Calibri"/>
              <a:cs typeface="Calibri"/>
              <a:sym typeface="Calibri"/>
            </a:endParaRPr>
          </a:p>
          <a:p>
            <a:pPr indent="0" lvl="1" marL="457200" marR="0" rtl="0" algn="l">
              <a:lnSpc>
                <a:spcPct val="100000"/>
              </a:lnSpc>
              <a:spcBef>
                <a:spcPts val="440"/>
              </a:spcBef>
              <a:spcAft>
                <a:spcPts val="0"/>
              </a:spcAft>
              <a:buClr>
                <a:schemeClr val="dk1"/>
              </a:buClr>
              <a:buSzPts val="2200"/>
              <a:buFont typeface="Calibri"/>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chemeClr val="dk1"/>
              </a:buClr>
              <a:buSzPts val="2500"/>
              <a:buFont typeface="Calibri"/>
              <a:buNone/>
            </a:pPr>
            <a:r>
              <a:t/>
            </a:r>
            <a:endParaRPr b="0" i="0" sz="2400" u="none" cap="none" strike="noStrike">
              <a:solidFill>
                <a:srgbClr val="E01A26"/>
              </a:solidFill>
              <a:latin typeface="Calibri"/>
              <a:ea typeface="Calibri"/>
              <a:cs typeface="Calibri"/>
              <a:sym typeface="Calibri"/>
            </a:endParaRPr>
          </a:p>
          <a:p>
            <a:pPr indent="0" lvl="0" marL="0" marR="0" rtl="0" algn="ctr">
              <a:lnSpc>
                <a:spcPct val="100000"/>
              </a:lnSpc>
              <a:spcBef>
                <a:spcPts val="440"/>
              </a:spcBef>
              <a:spcAft>
                <a:spcPts val="0"/>
              </a:spcAft>
              <a:buClr>
                <a:srgbClr val="E01A26"/>
              </a:buClr>
              <a:buSzPts val="2200"/>
              <a:buFont typeface="Calibri"/>
              <a:buNone/>
            </a:pPr>
            <a:r>
              <a:t/>
            </a:r>
            <a:endParaRPr b="0" i="1" sz="2400" u="none" cap="none" strike="noStrike">
              <a:solidFill>
                <a:srgbClr val="E01A26"/>
              </a:solidFill>
              <a:latin typeface="Calibri"/>
              <a:ea typeface="Calibri"/>
              <a:cs typeface="Calibri"/>
              <a:sym typeface="Calibri"/>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ngOnInit</a:t>
            </a:r>
            <a:endParaRPr b="1" i="0" sz="3200" u="none" cap="none" strike="noStrike">
              <a:solidFill>
                <a:srgbClr val="E01A26"/>
              </a:solidFill>
              <a:latin typeface="Calibri"/>
              <a:ea typeface="Calibri"/>
              <a:cs typeface="Calibri"/>
              <a:sym typeface="Calibri"/>
            </a:endParaRPr>
          </a:p>
        </p:txBody>
      </p:sp>
      <p:sp>
        <p:nvSpPr>
          <p:cNvPr id="195" name="Google Shape;195;p33"/>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50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Runs only once</a:t>
            </a:r>
            <a:endParaRPr b="0"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Runs after the first </a:t>
            </a:r>
            <a:r>
              <a:rPr b="1" i="0" lang="en" sz="2500" u="none" cap="none" strike="noStrike">
                <a:solidFill>
                  <a:schemeClr val="dk1"/>
                </a:solidFill>
                <a:latin typeface="Calibri"/>
                <a:ea typeface="Calibri"/>
                <a:cs typeface="Calibri"/>
                <a:sym typeface="Calibri"/>
              </a:rPr>
              <a:t>ngOnChanges</a:t>
            </a:r>
            <a:endParaRPr b="1"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Run after the input properties are set </a:t>
            </a:r>
            <a:endParaRPr b="0"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Good place for initialization logic</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ngDoCheck</a:t>
            </a:r>
            <a:endParaRPr b="1" i="0" sz="3200" u="none" cap="none" strike="noStrike">
              <a:solidFill>
                <a:srgbClr val="E01A26"/>
              </a:solidFill>
              <a:latin typeface="Calibri"/>
              <a:ea typeface="Calibri"/>
              <a:cs typeface="Calibri"/>
              <a:sym typeface="Calibri"/>
            </a:endParaRPr>
          </a:p>
        </p:txBody>
      </p:sp>
      <p:sp>
        <p:nvSpPr>
          <p:cNvPr id="201" name="Google Shape;201;p34"/>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50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Called multiple times</a:t>
            </a:r>
            <a:endParaRPr b="0"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Called during change detection run</a:t>
            </a:r>
            <a:endParaRPr b="0"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The first time it’s called after </a:t>
            </a:r>
            <a:r>
              <a:rPr b="1" i="0" lang="en" sz="2500" u="none" cap="none" strike="noStrike">
                <a:solidFill>
                  <a:schemeClr val="dk1"/>
                </a:solidFill>
                <a:latin typeface="Calibri"/>
                <a:ea typeface="Calibri"/>
                <a:cs typeface="Calibri"/>
                <a:sym typeface="Calibri"/>
              </a:rPr>
              <a:t>ngOnInit</a:t>
            </a:r>
            <a:endParaRPr/>
          </a:p>
          <a:p>
            <a:pPr indent="0" lvl="0" marL="0" marR="0" rtl="0" algn="l">
              <a:lnSpc>
                <a:spcPct val="100000"/>
              </a:lnSpc>
              <a:spcBef>
                <a:spcPts val="500"/>
              </a:spcBef>
              <a:spcAft>
                <a:spcPts val="0"/>
              </a:spcAft>
              <a:buClr>
                <a:schemeClr val="dk1"/>
              </a:buClr>
              <a:buSzPts val="2500"/>
              <a:buFont typeface="Calibri"/>
              <a:buNone/>
            </a:pPr>
            <a:r>
              <a:t/>
            </a:r>
            <a:endParaRPr b="1" i="0" sz="25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ngAfterContentInit</a:t>
            </a:r>
            <a:endParaRPr b="1" i="0" sz="3200" u="none" cap="none" strike="noStrike">
              <a:solidFill>
                <a:srgbClr val="E01A26"/>
              </a:solidFill>
              <a:latin typeface="Calibri"/>
              <a:ea typeface="Calibri"/>
              <a:cs typeface="Calibri"/>
              <a:sym typeface="Calibri"/>
            </a:endParaRPr>
          </a:p>
        </p:txBody>
      </p:sp>
      <p:sp>
        <p:nvSpPr>
          <p:cNvPr id="207" name="Google Shape;207;p35"/>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50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Called once</a:t>
            </a:r>
            <a:endParaRPr b="0"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After projected content is displayed</a:t>
            </a:r>
            <a:endParaRPr b="0" i="0" sz="2500" u="none" cap="none" strike="noStrike">
              <a:solidFill>
                <a:schemeClr val="dk1"/>
              </a:solidFill>
              <a:latin typeface="Calibri"/>
              <a:ea typeface="Calibri"/>
              <a:cs typeface="Calibri"/>
              <a:sym typeface="Calibri"/>
            </a:endParaRPr>
          </a:p>
          <a:p>
            <a:pPr indent="-387350" lvl="0" marL="457200" rtl="0">
              <a:spcBef>
                <a:spcPts val="0"/>
              </a:spcBef>
              <a:spcAft>
                <a:spcPts val="0"/>
              </a:spcAft>
              <a:buClr>
                <a:schemeClr val="dk1"/>
              </a:buClr>
              <a:buSzPts val="2500"/>
              <a:buFont typeface="Calibri"/>
              <a:buChar char="●"/>
            </a:pPr>
            <a:r>
              <a:rPr lang="en"/>
              <a:t>Will be called after properties with @ContentChild will be filled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ngAfterContentChecked</a:t>
            </a:r>
            <a:endParaRPr b="1" i="0" sz="3200" u="none" cap="none" strike="noStrike">
              <a:solidFill>
                <a:srgbClr val="E01A26"/>
              </a:solidFill>
              <a:latin typeface="Calibri"/>
              <a:ea typeface="Calibri"/>
              <a:cs typeface="Calibri"/>
              <a:sym typeface="Calibri"/>
            </a:endParaRPr>
          </a:p>
        </p:txBody>
      </p:sp>
      <p:sp>
        <p:nvSpPr>
          <p:cNvPr id="213" name="Google Shape;213;p36"/>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50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Called multiple times</a:t>
            </a:r>
            <a:endParaRPr b="0"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After Angular checks the projected content</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Clr>
                <a:schemeClr val="dk1"/>
              </a:buClr>
              <a:buSzPts val="2500"/>
              <a:buFont typeface="Calibri"/>
              <a:buNone/>
            </a:pPr>
            <a:r>
              <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ngAfterViewInit</a:t>
            </a:r>
            <a:endParaRPr b="1" i="0" sz="3200" u="none" cap="none" strike="noStrike">
              <a:solidFill>
                <a:srgbClr val="E01A26"/>
              </a:solidFill>
              <a:latin typeface="Calibri"/>
              <a:ea typeface="Calibri"/>
              <a:cs typeface="Calibri"/>
              <a:sym typeface="Calibri"/>
            </a:endParaRPr>
          </a:p>
        </p:txBody>
      </p:sp>
      <p:sp>
        <p:nvSpPr>
          <p:cNvPr id="219" name="Google Shape;219;p37"/>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50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Runs once</a:t>
            </a:r>
            <a:endParaRPr b="0"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After Angular finished initializing the component view and child component views</a:t>
            </a:r>
            <a:endParaRPr b="0"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Hook will run after @</a:t>
            </a:r>
            <a:r>
              <a:rPr b="1" i="0" lang="en" sz="2500" u="none" cap="none" strike="noStrike">
                <a:solidFill>
                  <a:schemeClr val="dk1"/>
                </a:solidFill>
                <a:latin typeface="Calibri"/>
                <a:ea typeface="Calibri"/>
                <a:cs typeface="Calibri"/>
                <a:sym typeface="Calibri"/>
              </a:rPr>
              <a:t>ViewChild </a:t>
            </a:r>
            <a:r>
              <a:rPr b="0" i="0" lang="en" sz="2500" u="none" cap="none" strike="noStrike">
                <a:solidFill>
                  <a:schemeClr val="dk1"/>
                </a:solidFill>
                <a:latin typeface="Calibri"/>
                <a:ea typeface="Calibri"/>
                <a:cs typeface="Calibri"/>
                <a:sym typeface="Calibri"/>
              </a:rPr>
              <a:t>is initiated</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ngAfterViewChecked</a:t>
            </a:r>
            <a:endParaRPr b="1" i="0" sz="3200" u="none" cap="none" strike="noStrike">
              <a:solidFill>
                <a:srgbClr val="E01A26"/>
              </a:solidFill>
              <a:latin typeface="Calibri"/>
              <a:ea typeface="Calibri"/>
              <a:cs typeface="Calibri"/>
              <a:sym typeface="Calibri"/>
            </a:endParaRPr>
          </a:p>
        </p:txBody>
      </p:sp>
      <p:sp>
        <p:nvSpPr>
          <p:cNvPr id="225" name="Google Shape;225;p38"/>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50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Runs after every change detection</a:t>
            </a:r>
            <a:endParaRPr b="0"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After Angular finish to check the view of the component and all the children</a:t>
            </a:r>
            <a:endParaRPr b="0"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For example if a child has </a:t>
            </a:r>
            <a:r>
              <a:rPr b="1" i="0" lang="en" sz="2500" u="none" cap="none" strike="noStrike">
                <a:solidFill>
                  <a:schemeClr val="dk1"/>
                </a:solidFill>
                <a:latin typeface="Calibri"/>
                <a:ea typeface="Calibri"/>
                <a:cs typeface="Calibri"/>
                <a:sym typeface="Calibri"/>
              </a:rPr>
              <a:t>ngModel</a:t>
            </a:r>
            <a:r>
              <a:rPr b="0" i="0" lang="en" sz="2500" u="none" cap="none" strike="noStrike">
                <a:solidFill>
                  <a:schemeClr val="dk1"/>
                </a:solidFill>
                <a:latin typeface="Calibri"/>
                <a:ea typeface="Calibri"/>
                <a:cs typeface="Calibri"/>
                <a:sym typeface="Calibri"/>
              </a:rPr>
              <a:t> then the parent will run this hook after the directive finished binding</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ngOnDestroy</a:t>
            </a:r>
            <a:endParaRPr b="1" i="0" sz="3200" u="none" cap="none" strike="noStrike">
              <a:solidFill>
                <a:srgbClr val="E01A26"/>
              </a:solidFill>
              <a:latin typeface="Calibri"/>
              <a:ea typeface="Calibri"/>
              <a:cs typeface="Calibri"/>
              <a:sym typeface="Calibri"/>
            </a:endParaRPr>
          </a:p>
        </p:txBody>
      </p:sp>
      <p:sp>
        <p:nvSpPr>
          <p:cNvPr id="231" name="Google Shape;231;p39"/>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50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Calls once</a:t>
            </a:r>
            <a:endParaRPr b="0"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Before Angular destroys the component</a:t>
            </a:r>
            <a:endParaRPr b="0" i="0" sz="2500" u="none" cap="none" strike="noStrike">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500"/>
              <a:buFont typeface="Calibri"/>
              <a:buChar char="●"/>
            </a:pPr>
            <a:r>
              <a:rPr b="0" i="0" lang="en" sz="2500" u="none" cap="none" strike="noStrike">
                <a:solidFill>
                  <a:schemeClr val="dk1"/>
                </a:solidFill>
                <a:latin typeface="Calibri"/>
                <a:ea typeface="Calibri"/>
                <a:cs typeface="Calibri"/>
                <a:sym typeface="Calibri"/>
              </a:rPr>
              <a:t>Good place for cleanup</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Dynamic Components</a:t>
            </a:r>
            <a:endParaRPr b="1" i="0" sz="3200" u="none" cap="none" strike="noStrike">
              <a:solidFill>
                <a:srgbClr val="E01A26"/>
              </a:solidFill>
              <a:latin typeface="Calibri"/>
              <a:ea typeface="Calibri"/>
              <a:cs typeface="Calibri"/>
              <a:sym typeface="Calibri"/>
            </a:endParaRPr>
          </a:p>
        </p:txBody>
      </p:sp>
      <p:sp>
        <p:nvSpPr>
          <p:cNvPr id="237" name="Google Shape;237;p40"/>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There are some cases where we don’t know the components we want to place</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The component to place needs to be decided at run time</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We need to programmatically insert new component</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Let’s try to practice this kind of scenario in the following example:</a:t>
            </a:r>
            <a:endParaRPr b="0" i="0" sz="24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we have 3 todo task components</a:t>
            </a:r>
            <a:endParaRPr b="0" i="0" sz="24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the app component need to decide randomly which one of them to place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179497" y="96025"/>
            <a:ext cx="7320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Dynamic Components - ViewContainerRef</a:t>
            </a:r>
            <a:endParaRPr b="1" i="0" sz="3200" u="none" cap="none" strike="noStrike">
              <a:solidFill>
                <a:srgbClr val="E01A26"/>
              </a:solidFill>
              <a:latin typeface="Calibri"/>
              <a:ea typeface="Calibri"/>
              <a:cs typeface="Calibri"/>
              <a:sym typeface="Calibri"/>
            </a:endParaRPr>
          </a:p>
        </p:txBody>
      </p:sp>
      <p:sp>
        <p:nvSpPr>
          <p:cNvPr id="243" name="Google Shape;243;p41"/>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285750" lvl="0" marL="400050" marR="0" rtl="0" algn="l">
              <a:lnSpc>
                <a:spcPct val="100000"/>
              </a:lnSpc>
              <a:spcBef>
                <a:spcPts val="5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We need to tell Angular where we want our dynamic components to be loaded</a:t>
            </a:r>
            <a:endParaRPr b="0" i="0" sz="1800" u="none" cap="none" strike="noStrike">
              <a:solidFill>
                <a:schemeClr val="dk1"/>
              </a:solidFill>
              <a:latin typeface="Calibri"/>
              <a:ea typeface="Calibri"/>
              <a:cs typeface="Calibri"/>
              <a:sym typeface="Calibri"/>
            </a:endParaRPr>
          </a:p>
          <a:p>
            <a:pPr indent="-285750" lvl="0" marL="40005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To do this we can use a service called </a:t>
            </a:r>
            <a:r>
              <a:rPr b="1" i="0" lang="en" sz="1800" u="none" cap="none" strike="noStrike">
                <a:solidFill>
                  <a:schemeClr val="dk1"/>
                </a:solidFill>
                <a:latin typeface="Calibri"/>
                <a:ea typeface="Calibri"/>
                <a:cs typeface="Calibri"/>
                <a:sym typeface="Calibri"/>
              </a:rPr>
              <a:t>ViewContainerRef</a:t>
            </a:r>
            <a:endParaRPr b="1" i="0" sz="1800" u="none" cap="none" strike="noStrike">
              <a:solidFill>
                <a:schemeClr val="dk1"/>
              </a:solidFill>
              <a:latin typeface="Calibri"/>
              <a:ea typeface="Calibri"/>
              <a:cs typeface="Calibri"/>
              <a:sym typeface="Calibri"/>
            </a:endParaRPr>
          </a:p>
          <a:p>
            <a:pPr indent="-285750" lvl="0" marL="40005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If </a:t>
            </a:r>
            <a:r>
              <a:rPr b="1" i="0" lang="en" sz="1800" u="none" cap="none" strike="noStrike">
                <a:solidFill>
                  <a:schemeClr val="dk1"/>
                </a:solidFill>
                <a:latin typeface="Calibri"/>
                <a:ea typeface="Calibri"/>
                <a:cs typeface="Calibri"/>
                <a:sym typeface="Calibri"/>
              </a:rPr>
              <a:t>ViewContainerRef</a:t>
            </a:r>
            <a:r>
              <a:rPr b="0" i="0" lang="en" sz="1800" u="none" cap="none" strike="noStrike">
                <a:solidFill>
                  <a:schemeClr val="dk1"/>
                </a:solidFill>
                <a:latin typeface="Calibri"/>
                <a:ea typeface="Calibri"/>
                <a:cs typeface="Calibri"/>
                <a:sym typeface="Calibri"/>
              </a:rPr>
              <a:t> is dependency injected it represents the view container of the component</a:t>
            </a:r>
            <a:endParaRPr b="0" i="0" sz="1800" u="none" cap="none" strike="noStrike">
              <a:solidFill>
                <a:schemeClr val="dk1"/>
              </a:solidFill>
              <a:latin typeface="Calibri"/>
              <a:ea typeface="Calibri"/>
              <a:cs typeface="Calibri"/>
              <a:sym typeface="Calibri"/>
            </a:endParaRPr>
          </a:p>
          <a:p>
            <a:pPr indent="-285750" lvl="0" marL="400050" marR="0" rtl="0" algn="l">
              <a:lnSpc>
                <a:spcPct val="100000"/>
              </a:lnSpc>
              <a:spcBef>
                <a:spcPts val="0"/>
              </a:spcBef>
              <a:spcAft>
                <a:spcPts val="0"/>
              </a:spcAft>
              <a:buClr>
                <a:schemeClr val="dk1"/>
              </a:buClr>
              <a:buSzPts val="1800"/>
              <a:buFont typeface="Arial"/>
              <a:buChar char="•"/>
            </a:pPr>
            <a:r>
              <a:rPr b="1" i="0" lang="en" sz="1800" u="none" cap="none" strike="noStrike">
                <a:solidFill>
                  <a:schemeClr val="dk1"/>
                </a:solidFill>
                <a:latin typeface="Calibri"/>
                <a:ea typeface="Calibri"/>
                <a:cs typeface="Calibri"/>
                <a:sym typeface="Calibri"/>
              </a:rPr>
              <a:t>ViewContainerRef </a:t>
            </a:r>
            <a:r>
              <a:rPr b="0" i="0" lang="en" sz="1800" u="none" cap="none" strike="noStrike">
                <a:solidFill>
                  <a:schemeClr val="dk1"/>
                </a:solidFill>
                <a:latin typeface="Calibri"/>
                <a:ea typeface="Calibri"/>
                <a:cs typeface="Calibri"/>
                <a:sym typeface="Calibri"/>
              </a:rPr>
              <a:t>is a placeholder where you can add one or more </a:t>
            </a:r>
            <a:r>
              <a:rPr b="1" i="0" lang="en" sz="1800" u="none" cap="none" strike="noStrike">
                <a:solidFill>
                  <a:schemeClr val="dk1"/>
                </a:solidFill>
                <a:latin typeface="Calibri"/>
                <a:ea typeface="Calibri"/>
                <a:cs typeface="Calibri"/>
                <a:sym typeface="Calibri"/>
              </a:rPr>
              <a:t>ViewRef</a:t>
            </a:r>
            <a:endParaRPr b="1" i="0" sz="1800" u="none" cap="none" strike="noStrike">
              <a:solidFill>
                <a:schemeClr val="dk1"/>
              </a:solidFill>
              <a:latin typeface="Calibri"/>
              <a:ea typeface="Calibri"/>
              <a:cs typeface="Calibri"/>
              <a:sym typeface="Calibri"/>
            </a:endParaRPr>
          </a:p>
          <a:p>
            <a:pPr indent="-285750" lvl="0" marL="400050" marR="0" rtl="0" algn="l">
              <a:lnSpc>
                <a:spcPct val="100000"/>
              </a:lnSpc>
              <a:spcBef>
                <a:spcPts val="0"/>
              </a:spcBef>
              <a:spcAft>
                <a:spcPts val="0"/>
              </a:spcAft>
              <a:buClr>
                <a:schemeClr val="dk1"/>
              </a:buClr>
              <a:buSzPts val="1800"/>
              <a:buFont typeface="Arial"/>
              <a:buChar char="•"/>
            </a:pPr>
            <a:r>
              <a:rPr b="1" i="0" lang="en" sz="1800" u="none" cap="none" strike="noStrike">
                <a:solidFill>
                  <a:schemeClr val="dk1"/>
                </a:solidFill>
                <a:latin typeface="Calibri"/>
                <a:ea typeface="Calibri"/>
                <a:cs typeface="Calibri"/>
                <a:sym typeface="Calibri"/>
              </a:rPr>
              <a:t>ViewRef </a:t>
            </a:r>
            <a:r>
              <a:rPr b="0" i="0" lang="en" sz="1800" u="none" cap="none" strike="noStrike">
                <a:solidFill>
                  <a:schemeClr val="dk1"/>
                </a:solidFill>
                <a:latin typeface="Calibri"/>
                <a:ea typeface="Calibri"/>
                <a:cs typeface="Calibri"/>
                <a:sym typeface="Calibri"/>
              </a:rPr>
              <a:t>represents and Angular view which represents a grouping of Elements</a:t>
            </a:r>
            <a:endParaRPr b="0" i="0" sz="1800" u="none" cap="none" strike="noStrike">
              <a:solidFill>
                <a:schemeClr val="dk1"/>
              </a:solidFill>
              <a:latin typeface="Calibri"/>
              <a:ea typeface="Calibri"/>
              <a:cs typeface="Calibri"/>
              <a:sym typeface="Calibri"/>
            </a:endParaRPr>
          </a:p>
          <a:p>
            <a:pPr indent="-285750" lvl="0" marL="40005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We can add a div and using template reference variable we can ask for it’s view container</a:t>
            </a:r>
            <a:endParaRPr b="0" i="0" sz="1800" u="none" cap="none" strike="noStrike">
              <a:solidFill>
                <a:schemeClr val="dk1"/>
              </a:solidFill>
              <a:latin typeface="Calibri"/>
              <a:ea typeface="Calibri"/>
              <a:cs typeface="Calibri"/>
              <a:sym typeface="Calibri"/>
            </a:endParaRPr>
          </a:p>
          <a:p>
            <a:pPr indent="-285750" lvl="0" marL="40005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Let’s add that div in the app component</a:t>
            </a:r>
            <a:endParaRPr b="0" i="0" sz="1800" u="none" cap="none" strike="noStrike">
              <a:solidFill>
                <a:schemeClr val="dk1"/>
              </a:solidFill>
              <a:latin typeface="Calibri"/>
              <a:ea typeface="Calibri"/>
              <a:cs typeface="Calibri"/>
              <a:sym typeface="Calibri"/>
            </a:endParaRPr>
          </a:p>
          <a:p>
            <a:pPr indent="-285750" lvl="0" marL="40005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We can also use </a:t>
            </a:r>
            <a:r>
              <a:rPr b="1" i="0" lang="en" sz="1800" u="none" cap="none" strike="noStrike">
                <a:solidFill>
                  <a:schemeClr val="dk1"/>
                </a:solidFill>
                <a:latin typeface="Calibri"/>
                <a:ea typeface="Calibri"/>
                <a:cs typeface="Calibri"/>
                <a:sym typeface="Calibri"/>
              </a:rPr>
              <a:t>ng-template</a:t>
            </a:r>
            <a:r>
              <a:rPr b="0" i="0" lang="en" sz="1800" u="none" cap="none" strike="noStrike">
                <a:solidFill>
                  <a:schemeClr val="dk1"/>
                </a:solidFill>
                <a:latin typeface="Calibri"/>
                <a:ea typeface="Calibri"/>
                <a:cs typeface="Calibri"/>
                <a:sym typeface="Calibri"/>
              </a:rPr>
              <a:t> or insert a custom directive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179500" y="96025"/>
            <a:ext cx="75267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Dynamic Components - Todo Components</a:t>
            </a:r>
            <a:endParaRPr b="1" i="0" sz="3200" u="none" cap="none" strike="noStrike">
              <a:solidFill>
                <a:srgbClr val="E01A26"/>
              </a:solidFill>
              <a:latin typeface="Calibri"/>
              <a:ea typeface="Calibri"/>
              <a:cs typeface="Calibri"/>
              <a:sym typeface="Calibri"/>
            </a:endParaRPr>
          </a:p>
        </p:txBody>
      </p:sp>
      <p:sp>
        <p:nvSpPr>
          <p:cNvPr id="249" name="Google Shape;249;p42"/>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Let’s create 3 task components to be randomized</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We can use </a:t>
            </a:r>
            <a:r>
              <a:rPr b="1" i="0" lang="en" sz="2400" u="none" cap="none" strike="noStrike">
                <a:solidFill>
                  <a:schemeClr val="dk1"/>
                </a:solidFill>
                <a:latin typeface="Calibri"/>
                <a:ea typeface="Calibri"/>
                <a:cs typeface="Calibri"/>
                <a:sym typeface="Calibri"/>
              </a:rPr>
              <a:t>ng generate component Task1/2/3</a:t>
            </a:r>
            <a:endParaRPr b="1" i="0" sz="24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chemeClr val="dk1"/>
              </a:buClr>
              <a:buSzPts val="18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New Angular Project</a:t>
            </a:r>
            <a:endParaRPr b="1" i="0" sz="3200" u="none" cap="none" strike="noStrike">
              <a:solidFill>
                <a:srgbClr val="E01A26"/>
              </a:solidFill>
              <a:latin typeface="Calibri"/>
              <a:ea typeface="Calibri"/>
              <a:cs typeface="Calibri"/>
              <a:sym typeface="Calibri"/>
            </a:endParaRPr>
          </a:p>
        </p:txBody>
      </p:sp>
      <p:sp>
        <p:nvSpPr>
          <p:cNvPr id="93" name="Google Shape;93;p16"/>
          <p:cNvSpPr txBox="1"/>
          <p:nvPr>
            <p:ph idx="1" type="body"/>
          </p:nvPr>
        </p:nvSpPr>
        <p:spPr>
          <a:xfrm>
            <a:off x="411018" y="993515"/>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let’s create a new @angular/cli project</a:t>
            </a:r>
            <a:endParaRPr b="0" i="0" sz="20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1" i="0" lang="en" sz="2000" u="none" cap="none" strike="noStrike">
                <a:solidFill>
                  <a:schemeClr val="dk1"/>
                </a:solidFill>
                <a:latin typeface="Calibri"/>
                <a:ea typeface="Calibri"/>
                <a:cs typeface="Calibri"/>
                <a:sym typeface="Calibri"/>
              </a:rPr>
              <a:t>ng new advanced-components-tutorial</a:t>
            </a:r>
            <a:endParaRPr b="1" i="0" sz="20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the default project creates an app with a single component: </a:t>
            </a:r>
            <a:r>
              <a:rPr b="1" i="0" lang="en" sz="2000" u="none" cap="none" strike="noStrike">
                <a:solidFill>
                  <a:schemeClr val="dk1"/>
                </a:solidFill>
                <a:latin typeface="Calibri"/>
                <a:ea typeface="Calibri"/>
                <a:cs typeface="Calibri"/>
                <a:sym typeface="Calibri"/>
              </a:rPr>
              <a:t>app.component.ts</a:t>
            </a:r>
            <a:endParaRPr b="1" i="0" sz="20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use @angular/cli to create a child component for our root component</a:t>
            </a:r>
            <a:endParaRPr b="0" i="0" sz="20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1" i="0" lang="en" sz="2000" u="none" cap="none" strike="noStrike">
                <a:solidFill>
                  <a:schemeClr val="dk1"/>
                </a:solidFill>
                <a:latin typeface="Calibri"/>
                <a:ea typeface="Calibri"/>
                <a:cs typeface="Calibri"/>
                <a:sym typeface="Calibri"/>
              </a:rPr>
              <a:t>ng generate component Child</a:t>
            </a:r>
            <a:endParaRPr b="1" i="0" sz="20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this will create the component files and also update our module to include the new component</a:t>
            </a:r>
            <a:endParaRPr b="0" i="0" sz="20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modify the </a:t>
            </a:r>
            <a:r>
              <a:rPr b="1" i="0" lang="en" sz="2000" u="none" cap="none" strike="noStrike">
                <a:solidFill>
                  <a:schemeClr val="dk1"/>
                </a:solidFill>
                <a:latin typeface="Calibri"/>
                <a:ea typeface="Calibri"/>
                <a:cs typeface="Calibri"/>
                <a:sym typeface="Calibri"/>
              </a:rPr>
              <a:t>app.component.html</a:t>
            </a:r>
            <a:r>
              <a:rPr b="0" i="0" lang="en" sz="2000" u="none" cap="none" strike="noStrike">
                <a:solidFill>
                  <a:schemeClr val="dk1"/>
                </a:solidFill>
                <a:latin typeface="Calibri"/>
                <a:ea typeface="Calibri"/>
                <a:cs typeface="Calibri"/>
                <a:sym typeface="Calibri"/>
              </a:rPr>
              <a:t> and add the child selector in the root component template</a:t>
            </a:r>
            <a:endParaRPr b="0" i="0" sz="20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run your app using: &gt; </a:t>
            </a:r>
            <a:r>
              <a:rPr b="1" i="0" lang="en" sz="2000" u="none" cap="none" strike="noStrike">
                <a:solidFill>
                  <a:schemeClr val="dk1"/>
                </a:solidFill>
                <a:latin typeface="Calibri"/>
                <a:ea typeface="Calibri"/>
                <a:cs typeface="Calibri"/>
                <a:sym typeface="Calibri"/>
              </a:rPr>
              <a:t>ng serve</a:t>
            </a:r>
            <a:r>
              <a:rPr b="0" i="0" lang="en" sz="2000" u="none" cap="none" strike="noStrike">
                <a:solidFill>
                  <a:schemeClr val="dk1"/>
                </a:solidFill>
                <a:latin typeface="Calibri"/>
                <a:ea typeface="Calibri"/>
                <a:cs typeface="Calibri"/>
                <a:sym typeface="Calibri"/>
              </a:rPr>
              <a:t> you should see the child component is displayed</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179500" y="96025"/>
            <a:ext cx="85074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2400" u="none" cap="none" strike="noStrike">
                <a:solidFill>
                  <a:srgbClr val="E01A26"/>
                </a:solidFill>
                <a:latin typeface="Calibri"/>
                <a:ea typeface="Calibri"/>
                <a:cs typeface="Calibri"/>
                <a:sym typeface="Calibri"/>
              </a:rPr>
              <a:t>Dynamic components - ComponentFactoryResolver</a:t>
            </a:r>
            <a:endParaRPr b="1" i="0" sz="2400" u="none" cap="none" strike="noStrike">
              <a:solidFill>
                <a:srgbClr val="E01A26"/>
              </a:solidFill>
              <a:latin typeface="Calibri"/>
              <a:ea typeface="Calibri"/>
              <a:cs typeface="Calibri"/>
              <a:sym typeface="Calibri"/>
            </a:endParaRPr>
          </a:p>
        </p:txBody>
      </p:sp>
      <p:sp>
        <p:nvSpPr>
          <p:cNvPr id="255" name="Google Shape;255;p43"/>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Injected service</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Has a method called </a:t>
            </a:r>
            <a:r>
              <a:rPr b="1" i="0" lang="en" sz="2400" u="none" cap="none" strike="noStrike">
                <a:solidFill>
                  <a:schemeClr val="dk1"/>
                </a:solidFill>
                <a:latin typeface="Calibri"/>
                <a:ea typeface="Calibri"/>
                <a:cs typeface="Calibri"/>
                <a:sym typeface="Calibri"/>
              </a:rPr>
              <a:t>resolveComponentFactory</a:t>
            </a:r>
            <a:r>
              <a:rPr b="0" i="0" lang="en" sz="2400" u="none" cap="none" strike="noStrike">
                <a:solidFill>
                  <a:schemeClr val="dk1"/>
                </a:solidFill>
                <a:latin typeface="Calibri"/>
                <a:ea typeface="Calibri"/>
                <a:cs typeface="Calibri"/>
                <a:sym typeface="Calibri"/>
              </a:rPr>
              <a:t> which given a component can dynamically create that component</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In our app component let’s add the array of the tasks component and in the on init hook load a random component</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Dynamically created components need to be inserted in the </a:t>
            </a:r>
            <a:r>
              <a:rPr b="1" i="0" lang="en" sz="2400" u="none" cap="none" strike="noStrike">
                <a:solidFill>
                  <a:schemeClr val="dk1"/>
                </a:solidFill>
                <a:latin typeface="Calibri"/>
                <a:ea typeface="Calibri"/>
                <a:cs typeface="Calibri"/>
                <a:sym typeface="Calibri"/>
              </a:rPr>
              <a:t>entryComponents</a:t>
            </a:r>
            <a:r>
              <a:rPr b="0" i="0" lang="en" sz="2400" u="none" cap="none" strike="noStrike">
                <a:solidFill>
                  <a:schemeClr val="dk1"/>
                </a:solidFill>
                <a:latin typeface="Calibri"/>
                <a:ea typeface="Calibri"/>
                <a:cs typeface="Calibri"/>
                <a:sym typeface="Calibri"/>
              </a:rPr>
              <a:t> of the module decorator</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179500" y="96025"/>
            <a:ext cx="79122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Dynamic components - createComponent</a:t>
            </a:r>
            <a:endParaRPr b="1" i="0" sz="3200" u="none" cap="none" strike="noStrike">
              <a:solidFill>
                <a:srgbClr val="E01A26"/>
              </a:solidFill>
              <a:latin typeface="Calibri"/>
              <a:ea typeface="Calibri"/>
              <a:cs typeface="Calibri"/>
              <a:sym typeface="Calibri"/>
            </a:endParaRPr>
          </a:p>
        </p:txBody>
      </p:sp>
      <p:sp>
        <p:nvSpPr>
          <p:cNvPr id="261" name="Google Shape;261;p44"/>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The last thing to do is call the </a:t>
            </a:r>
            <a:r>
              <a:rPr b="1" i="0" lang="en" sz="2400" u="none" cap="none" strike="noStrike">
                <a:solidFill>
                  <a:schemeClr val="dk1"/>
                </a:solidFill>
                <a:latin typeface="Calibri"/>
                <a:ea typeface="Calibri"/>
                <a:cs typeface="Calibri"/>
                <a:sym typeface="Calibri"/>
              </a:rPr>
              <a:t>createComponent</a:t>
            </a:r>
            <a:r>
              <a:rPr b="0" i="0" lang="en" sz="2400" u="none" cap="none" strike="noStrike">
                <a:solidFill>
                  <a:schemeClr val="dk1"/>
                </a:solidFill>
                <a:latin typeface="Calibri"/>
                <a:ea typeface="Calibri"/>
                <a:cs typeface="Calibri"/>
                <a:sym typeface="Calibri"/>
              </a:rPr>
              <a:t> on the </a:t>
            </a:r>
            <a:r>
              <a:rPr b="1" i="0" lang="en" sz="2400" u="none" cap="none" strike="noStrike">
                <a:solidFill>
                  <a:schemeClr val="dk1"/>
                </a:solidFill>
                <a:latin typeface="Calibri"/>
                <a:ea typeface="Calibri"/>
                <a:cs typeface="Calibri"/>
                <a:sym typeface="Calibri"/>
              </a:rPr>
              <a:t>ViewContainerRef</a:t>
            </a:r>
            <a:endParaRPr b="1"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We need to pass this method the </a:t>
            </a:r>
            <a:r>
              <a:rPr b="1" i="0" lang="en" sz="2400" u="none" cap="none" strike="noStrike">
                <a:solidFill>
                  <a:schemeClr val="dk1"/>
                </a:solidFill>
                <a:latin typeface="Calibri"/>
                <a:ea typeface="Calibri"/>
                <a:cs typeface="Calibri"/>
                <a:sym typeface="Calibri"/>
              </a:rPr>
              <a:t>ComponentFactory </a:t>
            </a:r>
            <a:r>
              <a:rPr b="0" i="0" lang="en" sz="2400" u="none" cap="none" strike="noStrike">
                <a:solidFill>
                  <a:schemeClr val="dk1"/>
                </a:solidFill>
                <a:latin typeface="Calibri"/>
                <a:ea typeface="Calibri"/>
                <a:cs typeface="Calibri"/>
                <a:sym typeface="Calibri"/>
              </a:rPr>
              <a:t>we created</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ng-template</a:t>
            </a:r>
            <a:endParaRPr b="1" i="0" sz="3200" u="none" cap="none" strike="noStrike">
              <a:solidFill>
                <a:srgbClr val="E01A26"/>
              </a:solidFill>
              <a:latin typeface="Calibri"/>
              <a:ea typeface="Calibri"/>
              <a:cs typeface="Calibri"/>
              <a:sym typeface="Calibri"/>
            </a:endParaRPr>
          </a:p>
        </p:txBody>
      </p:sp>
      <p:sp>
        <p:nvSpPr>
          <p:cNvPr id="267" name="Google Shape;267;p45"/>
          <p:cNvSpPr txBox="1"/>
          <p:nvPr>
            <p:ph idx="1" type="body"/>
          </p:nvPr>
        </p:nvSpPr>
        <p:spPr>
          <a:xfrm>
            <a:off x="457200" y="8849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ng-template directive represents an Angular template</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Content of this tag will contain part of the template</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This part of template can be injected multiple times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Consider a use case where instead of copy pasting part of you html code in the component template, you create a variable the holds that template and inject it.</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Let’s create an example of a component with a form, we will call this component </a:t>
            </a:r>
            <a:r>
              <a:rPr b="1" i="0" lang="en" sz="1800" u="none" cap="none" strike="noStrike">
                <a:solidFill>
                  <a:schemeClr val="dk1"/>
                </a:solidFill>
                <a:latin typeface="Calibri"/>
                <a:ea typeface="Calibri"/>
                <a:cs typeface="Calibri"/>
                <a:sym typeface="Calibri"/>
              </a:rPr>
              <a:t>LongFormComponent</a:t>
            </a:r>
            <a:endParaRPr b="1"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Each form input is made from the following html:</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500"/>
              </a:spcBef>
              <a:spcAft>
                <a:spcPts val="0"/>
              </a:spcAft>
              <a:buClr>
                <a:schemeClr val="dk1"/>
              </a:buClr>
              <a:buSzPts val="2500"/>
              <a:buFont typeface="Calibri"/>
              <a:buNone/>
            </a:pPr>
            <a:r>
              <a:rPr b="1" i="0" lang="en" sz="1800" u="none" cap="none" strike="noStrike">
                <a:solidFill>
                  <a:schemeClr val="dk1"/>
                </a:solidFill>
                <a:latin typeface="Calibri"/>
                <a:ea typeface="Calibri"/>
                <a:cs typeface="Calibri"/>
                <a:sym typeface="Calibri"/>
              </a:rPr>
              <a:t>&lt;div class=”form-group”&gt;</a:t>
            </a:r>
            <a:endParaRPr b="1" i="0" sz="1800" u="none" cap="none" strike="noStrike">
              <a:solidFill>
                <a:schemeClr val="dk1"/>
              </a:solidFill>
              <a:latin typeface="Calibri"/>
              <a:ea typeface="Calibri"/>
              <a:cs typeface="Calibri"/>
              <a:sym typeface="Calibri"/>
            </a:endParaRPr>
          </a:p>
          <a:p>
            <a:pPr indent="0" lvl="0" marL="457200" marR="0" rtl="0" algn="l">
              <a:lnSpc>
                <a:spcPct val="100000"/>
              </a:lnSpc>
              <a:spcBef>
                <a:spcPts val="500"/>
              </a:spcBef>
              <a:spcAft>
                <a:spcPts val="0"/>
              </a:spcAft>
              <a:buClr>
                <a:schemeClr val="dk1"/>
              </a:buClr>
              <a:buSzPts val="2500"/>
              <a:buFont typeface="Calibri"/>
              <a:buNone/>
            </a:pPr>
            <a:r>
              <a:rPr b="1" i="0" lang="en" sz="1800" u="none" cap="none" strike="noStrike">
                <a:solidFill>
                  <a:schemeClr val="dk1"/>
                </a:solidFill>
                <a:latin typeface="Calibri"/>
                <a:ea typeface="Calibri"/>
                <a:cs typeface="Calibri"/>
                <a:sym typeface="Calibri"/>
              </a:rPr>
              <a:t>	&lt;label&gt;Changing Label&lt;/label&gt;</a:t>
            </a:r>
            <a:endParaRPr b="1" i="0" sz="1800" u="none" cap="none" strike="noStrike">
              <a:solidFill>
                <a:schemeClr val="dk1"/>
              </a:solidFill>
              <a:latin typeface="Calibri"/>
              <a:ea typeface="Calibri"/>
              <a:cs typeface="Calibri"/>
              <a:sym typeface="Calibri"/>
            </a:endParaRPr>
          </a:p>
          <a:p>
            <a:pPr indent="0" lvl="0" marL="457200" marR="0" rtl="0" algn="l">
              <a:lnSpc>
                <a:spcPct val="100000"/>
              </a:lnSpc>
              <a:spcBef>
                <a:spcPts val="500"/>
              </a:spcBef>
              <a:spcAft>
                <a:spcPts val="0"/>
              </a:spcAft>
              <a:buClr>
                <a:schemeClr val="dk1"/>
              </a:buClr>
              <a:buSzPts val="2500"/>
              <a:buFont typeface="Calibri"/>
              <a:buNone/>
            </a:pPr>
            <a:r>
              <a:rPr b="1" i="0" lang="en" sz="1800" u="none" cap="none" strike="noStrike">
                <a:solidFill>
                  <a:schemeClr val="dk1"/>
                </a:solidFill>
                <a:latin typeface="Calibri"/>
                <a:ea typeface="Calibri"/>
                <a:cs typeface="Calibri"/>
                <a:sym typeface="Calibri"/>
              </a:rPr>
              <a:t>	&lt;input type=”text” class=”form-control” /&gt;</a:t>
            </a:r>
            <a:endParaRPr b="1" i="0" sz="1800" u="none" cap="none" strike="noStrike">
              <a:solidFill>
                <a:schemeClr val="dk1"/>
              </a:solidFill>
              <a:latin typeface="Calibri"/>
              <a:ea typeface="Calibri"/>
              <a:cs typeface="Calibri"/>
              <a:sym typeface="Calibri"/>
            </a:endParaRPr>
          </a:p>
          <a:p>
            <a:pPr indent="0" lvl="0" marL="457200" marR="0" rtl="0" algn="l">
              <a:lnSpc>
                <a:spcPct val="100000"/>
              </a:lnSpc>
              <a:spcBef>
                <a:spcPts val="500"/>
              </a:spcBef>
              <a:spcAft>
                <a:spcPts val="0"/>
              </a:spcAft>
              <a:buClr>
                <a:schemeClr val="dk1"/>
              </a:buClr>
              <a:buSzPts val="2500"/>
              <a:buFont typeface="Calibri"/>
              <a:buNone/>
            </a:pPr>
            <a:r>
              <a:rPr b="1" i="0" lang="en" sz="1800" u="none" cap="none" strike="noStrike">
                <a:solidFill>
                  <a:schemeClr val="dk1"/>
                </a:solidFill>
                <a:latin typeface="Calibri"/>
                <a:ea typeface="Calibri"/>
                <a:cs typeface="Calibri"/>
                <a:sym typeface="Calibri"/>
              </a:rPr>
              <a:t>&lt;/div&gt;</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ng-container</a:t>
            </a:r>
            <a:endParaRPr b="1" i="0" sz="3200" u="none" cap="none" strike="noStrike">
              <a:solidFill>
                <a:srgbClr val="E01A26"/>
              </a:solidFill>
              <a:latin typeface="Calibri"/>
              <a:ea typeface="Calibri"/>
              <a:cs typeface="Calibri"/>
              <a:sym typeface="Calibri"/>
            </a:endParaRPr>
          </a:p>
        </p:txBody>
      </p:sp>
      <p:sp>
        <p:nvSpPr>
          <p:cNvPr id="273" name="Google Shape;273;p46"/>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After creating the component and our </a:t>
            </a:r>
            <a:r>
              <a:rPr b="1" i="0" lang="en" sz="1800" u="none" cap="none" strike="noStrike">
                <a:solidFill>
                  <a:schemeClr val="dk1"/>
                </a:solidFill>
                <a:latin typeface="Calibri"/>
                <a:ea typeface="Calibri"/>
                <a:cs typeface="Calibri"/>
                <a:sym typeface="Calibri"/>
              </a:rPr>
              <a:t>ng-template</a:t>
            </a:r>
            <a:r>
              <a:rPr b="0" i="0" lang="en" sz="1800" u="none" cap="none" strike="noStrike">
                <a:solidFill>
                  <a:schemeClr val="dk1"/>
                </a:solidFill>
                <a:latin typeface="Calibri"/>
                <a:ea typeface="Calibri"/>
                <a:cs typeface="Calibri"/>
                <a:sym typeface="Calibri"/>
              </a:rPr>
              <a:t> it’s time to inject the template</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We use </a:t>
            </a:r>
            <a:r>
              <a:rPr b="1" i="0" lang="en" sz="1800" u="none" cap="none" strike="noStrike">
                <a:solidFill>
                  <a:schemeClr val="dk1"/>
                </a:solidFill>
                <a:latin typeface="Calibri"/>
                <a:ea typeface="Calibri"/>
                <a:cs typeface="Calibri"/>
                <a:sym typeface="Calibri"/>
              </a:rPr>
              <a:t>ng-container </a:t>
            </a:r>
            <a:r>
              <a:rPr b="0" i="0" lang="en" sz="1800" u="none" cap="none" strike="noStrike">
                <a:solidFill>
                  <a:schemeClr val="dk1"/>
                </a:solidFill>
                <a:latin typeface="Calibri"/>
                <a:ea typeface="Calibri"/>
                <a:cs typeface="Calibri"/>
                <a:sym typeface="Calibri"/>
              </a:rPr>
              <a:t>and a directive </a:t>
            </a:r>
            <a:r>
              <a:rPr b="1" i="0" lang="en" sz="1800" u="none" cap="none" strike="noStrike">
                <a:solidFill>
                  <a:schemeClr val="dk1"/>
                </a:solidFill>
                <a:latin typeface="Calibri"/>
                <a:ea typeface="Calibri"/>
                <a:cs typeface="Calibri"/>
                <a:sym typeface="Calibri"/>
              </a:rPr>
              <a:t>*ngTemplateOutlet</a:t>
            </a:r>
            <a:r>
              <a:rPr b="0" i="0" lang="en" sz="1800" u="none" cap="none" strike="noStrike">
                <a:solidFill>
                  <a:schemeClr val="dk1"/>
                </a:solidFill>
                <a:latin typeface="Calibri"/>
                <a:ea typeface="Calibri"/>
                <a:cs typeface="Calibri"/>
                <a:sym typeface="Calibri"/>
              </a:rPr>
              <a:t> to place the template</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Let’s create our long form</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ng-template context</a:t>
            </a:r>
            <a:endParaRPr b="1" i="0" sz="3200" u="none" cap="none" strike="noStrike">
              <a:solidFill>
                <a:srgbClr val="E01A26"/>
              </a:solidFill>
              <a:latin typeface="Calibri"/>
              <a:ea typeface="Calibri"/>
              <a:cs typeface="Calibri"/>
              <a:sym typeface="Calibri"/>
            </a:endParaRPr>
          </a:p>
        </p:txBody>
      </p:sp>
      <p:sp>
        <p:nvSpPr>
          <p:cNvPr id="279" name="Google Shape;279;p47"/>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There is a problem with our form</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All labels are identical and we want them to change between each </a:t>
            </a:r>
            <a:r>
              <a:rPr b="1" i="0" lang="en" sz="1800" u="none" cap="none" strike="noStrike">
                <a:solidFill>
                  <a:schemeClr val="dk1"/>
                </a:solidFill>
                <a:latin typeface="Calibri"/>
                <a:ea typeface="Calibri"/>
                <a:cs typeface="Calibri"/>
                <a:sym typeface="Calibri"/>
              </a:rPr>
              <a:t>ng-template</a:t>
            </a:r>
            <a:endParaRPr b="1"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To change them we need to understand the context of </a:t>
            </a:r>
            <a:r>
              <a:rPr b="1" i="0" lang="en" sz="1800" u="none" cap="none" strike="noStrike">
                <a:solidFill>
                  <a:schemeClr val="dk1"/>
                </a:solidFill>
                <a:latin typeface="Calibri"/>
                <a:ea typeface="Calibri"/>
                <a:cs typeface="Calibri"/>
                <a:sym typeface="Calibri"/>
              </a:rPr>
              <a:t>ng-template</a:t>
            </a:r>
            <a:endParaRPr b="1"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 context is the same as the component the </a:t>
            </a:r>
            <a:r>
              <a:rPr b="1" i="0" lang="en" sz="1800" u="none" cap="none" strike="noStrike">
                <a:solidFill>
                  <a:schemeClr val="dk1"/>
                </a:solidFill>
                <a:latin typeface="Calibri"/>
                <a:ea typeface="Calibri"/>
                <a:cs typeface="Calibri"/>
                <a:sym typeface="Calibri"/>
              </a:rPr>
              <a:t>ng-template</a:t>
            </a:r>
            <a:r>
              <a:rPr b="0" i="0" lang="en" sz="1800" u="none" cap="none" strike="noStrike">
                <a:solidFill>
                  <a:schemeClr val="dk1"/>
                </a:solidFill>
                <a:latin typeface="Calibri"/>
                <a:ea typeface="Calibri"/>
                <a:cs typeface="Calibri"/>
                <a:sym typeface="Calibri"/>
              </a:rPr>
              <a:t> resides in</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But we can also send additional context available only to the </a:t>
            </a:r>
            <a:r>
              <a:rPr b="1" i="0" lang="en" sz="1800" u="none" cap="none" strike="noStrike">
                <a:solidFill>
                  <a:schemeClr val="dk1"/>
                </a:solidFill>
                <a:latin typeface="Calibri"/>
                <a:ea typeface="Calibri"/>
                <a:cs typeface="Calibri"/>
                <a:sym typeface="Calibri"/>
              </a:rPr>
              <a:t>ng-template</a:t>
            </a:r>
            <a:endParaRPr b="1"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1" i="0" lang="en" sz="1800" u="none" cap="none" strike="noStrike">
                <a:solidFill>
                  <a:schemeClr val="dk1"/>
                </a:solidFill>
                <a:latin typeface="Calibri"/>
                <a:ea typeface="Calibri"/>
                <a:cs typeface="Calibri"/>
                <a:sym typeface="Calibri"/>
              </a:rPr>
              <a:t>ngTemplateOutlet</a:t>
            </a:r>
            <a:r>
              <a:rPr b="0" i="0" lang="en" sz="1800" u="none" cap="none" strike="noStrike">
                <a:solidFill>
                  <a:schemeClr val="dk1"/>
                </a:solidFill>
                <a:latin typeface="Calibri"/>
                <a:ea typeface="Calibri"/>
                <a:cs typeface="Calibri"/>
                <a:sym typeface="Calibri"/>
              </a:rPr>
              <a:t> directive accepts additional key named </a:t>
            </a:r>
            <a:r>
              <a:rPr b="1" i="0" lang="en" sz="1800" u="none" cap="none" strike="noStrike">
                <a:solidFill>
                  <a:schemeClr val="dk1"/>
                </a:solidFill>
                <a:latin typeface="Calibri"/>
                <a:ea typeface="Calibri"/>
                <a:cs typeface="Calibri"/>
                <a:sym typeface="Calibri"/>
              </a:rPr>
              <a:t>context</a:t>
            </a:r>
            <a:r>
              <a:rPr b="0" i="0" lang="en" sz="1800" u="none" cap="none" strike="noStrike">
                <a:solidFill>
                  <a:schemeClr val="dk1"/>
                </a:solidFill>
                <a:latin typeface="Calibri"/>
                <a:ea typeface="Calibri"/>
                <a:cs typeface="Calibri"/>
                <a:sym typeface="Calibri"/>
              </a:rPr>
              <a:t> with object that will be passed to the </a:t>
            </a:r>
            <a:r>
              <a:rPr b="1" i="0" lang="en" sz="1800" u="none" cap="none" strike="noStrike">
                <a:solidFill>
                  <a:schemeClr val="dk1"/>
                </a:solidFill>
                <a:latin typeface="Calibri"/>
                <a:ea typeface="Calibri"/>
                <a:cs typeface="Calibri"/>
                <a:sym typeface="Calibri"/>
              </a:rPr>
              <a:t>ng-template </a:t>
            </a:r>
            <a:r>
              <a:rPr b="0" i="0" lang="en" sz="1800" u="none" cap="none" strike="noStrike">
                <a:solidFill>
                  <a:schemeClr val="dk1"/>
                </a:solidFill>
                <a:latin typeface="Calibri"/>
                <a:ea typeface="Calibri"/>
                <a:cs typeface="Calibri"/>
                <a:sym typeface="Calibri"/>
              </a:rPr>
              <a:t>scope and will be available only there</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500"/>
              </a:spcBef>
              <a:spcAft>
                <a:spcPts val="0"/>
              </a:spcAft>
              <a:buClr>
                <a:schemeClr val="dk1"/>
              </a:buClr>
              <a:buSzPts val="2500"/>
              <a:buFont typeface="Calibri"/>
              <a:buNone/>
            </a:pPr>
            <a:r>
              <a:rPr b="1" i="0" lang="en" sz="1650" u="none" cap="none" strike="noStrike">
                <a:solidFill>
                  <a:srgbClr val="0000FF"/>
                </a:solidFill>
                <a:highlight>
                  <a:srgbClr val="EFEFEF"/>
                </a:highlight>
                <a:latin typeface="Arial"/>
                <a:ea typeface="Arial"/>
                <a:cs typeface="Arial"/>
                <a:sym typeface="Arial"/>
              </a:rPr>
              <a:t>*ngTemplateOutlet=</a:t>
            </a:r>
            <a:r>
              <a:rPr b="1" i="0" lang="en" sz="1650" u="none" cap="none" strike="noStrike">
                <a:solidFill>
                  <a:srgbClr val="008000"/>
                </a:solidFill>
                <a:highlight>
                  <a:srgbClr val="EFEFEF"/>
                </a:highlight>
                <a:latin typeface="Arial"/>
                <a:ea typeface="Arial"/>
                <a:cs typeface="Arial"/>
                <a:sym typeface="Arial"/>
              </a:rPr>
              <a:t>"</a:t>
            </a:r>
            <a:r>
              <a:rPr b="1" i="1" lang="en" sz="1650" u="none" cap="none" strike="noStrike">
                <a:solidFill>
                  <a:srgbClr val="660E7A"/>
                </a:solidFill>
                <a:highlight>
                  <a:srgbClr val="EFEFEF"/>
                </a:highlight>
                <a:latin typeface="Arial"/>
                <a:ea typeface="Arial"/>
                <a:cs typeface="Arial"/>
                <a:sym typeface="Arial"/>
              </a:rPr>
              <a:t>formControl</a:t>
            </a:r>
            <a:r>
              <a:rPr b="1" i="0" lang="en" sz="1650" u="none" cap="none" strike="noStrike">
                <a:solidFill>
                  <a:srgbClr val="008000"/>
                </a:solidFill>
                <a:highlight>
                  <a:srgbClr val="EFEFEF"/>
                </a:highlight>
                <a:latin typeface="Arial"/>
                <a:ea typeface="Arial"/>
                <a:cs typeface="Arial"/>
                <a:sym typeface="Arial"/>
              </a:rPr>
              <a:t>;context:{</a:t>
            </a:r>
            <a:r>
              <a:rPr b="1" i="0" lang="en" sz="1650" u="none" cap="none" strike="noStrike">
                <a:solidFill>
                  <a:srgbClr val="660E7A"/>
                </a:solidFill>
                <a:highlight>
                  <a:srgbClr val="EFEFEF"/>
                </a:highlight>
                <a:latin typeface="Arial"/>
                <a:ea typeface="Arial"/>
                <a:cs typeface="Arial"/>
                <a:sym typeface="Arial"/>
              </a:rPr>
              <a:t>labelForInput</a:t>
            </a:r>
            <a:r>
              <a:rPr b="1" i="0" lang="en" sz="1650" u="none" cap="none" strike="noStrike">
                <a:solidFill>
                  <a:srgbClr val="008000"/>
                </a:solidFill>
                <a:highlight>
                  <a:srgbClr val="EFEFEF"/>
                </a:highlight>
                <a:latin typeface="Arial"/>
                <a:ea typeface="Arial"/>
                <a:cs typeface="Arial"/>
                <a:sym typeface="Arial"/>
              </a:rPr>
              <a:t>: 'hello'}”</a:t>
            </a:r>
            <a:endParaRPr b="1" i="0" sz="1650" u="none" cap="none" strike="noStrike">
              <a:solidFill>
                <a:srgbClr val="008000"/>
              </a:solidFill>
              <a:highlight>
                <a:srgbClr val="EFEFEF"/>
              </a:highlight>
              <a:latin typeface="Arial"/>
              <a:ea typeface="Arial"/>
              <a:cs typeface="Arial"/>
              <a:sym typeface="Arial"/>
            </a:endParaRPr>
          </a:p>
          <a:p>
            <a:pPr indent="-342900" lvl="0" marL="457200" marR="0" rtl="0" algn="l">
              <a:lnSpc>
                <a:spcPct val="100000"/>
              </a:lnSpc>
              <a:spcBef>
                <a:spcPts val="50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While in the </a:t>
            </a:r>
            <a:r>
              <a:rPr b="1" i="0" lang="en" sz="1800" u="none" cap="none" strike="noStrike">
                <a:solidFill>
                  <a:schemeClr val="dk1"/>
                </a:solidFill>
                <a:latin typeface="Calibri"/>
                <a:ea typeface="Calibri"/>
                <a:cs typeface="Calibri"/>
                <a:sym typeface="Calibri"/>
              </a:rPr>
              <a:t>ng-template</a:t>
            </a:r>
            <a:r>
              <a:rPr b="0" i="0" lang="en" sz="1800" u="none" cap="none" strike="noStrike">
                <a:solidFill>
                  <a:schemeClr val="dk1"/>
                </a:solidFill>
                <a:latin typeface="Calibri"/>
                <a:ea typeface="Calibri"/>
                <a:cs typeface="Calibri"/>
                <a:sym typeface="Calibri"/>
              </a:rPr>
              <a:t> to access those scope variables we need to define variables and to which key in the object they are attached to</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500"/>
              </a:spcBef>
              <a:spcAft>
                <a:spcPts val="0"/>
              </a:spcAft>
              <a:buClr>
                <a:schemeClr val="dk1"/>
              </a:buClr>
              <a:buSzPts val="2500"/>
              <a:buFont typeface="Calibri"/>
              <a:buNone/>
            </a:pPr>
            <a:r>
              <a:rPr b="0" i="0" lang="en" sz="1650" u="none" cap="none" strike="noStrike">
                <a:solidFill>
                  <a:schemeClr val="dk1"/>
                </a:solidFill>
                <a:highlight>
                  <a:srgbClr val="EFEFEF"/>
                </a:highlight>
                <a:latin typeface="Arial"/>
                <a:ea typeface="Arial"/>
                <a:cs typeface="Arial"/>
                <a:sym typeface="Arial"/>
              </a:rPr>
              <a:t>&lt;</a:t>
            </a:r>
            <a:r>
              <a:rPr b="1" i="0" lang="en" sz="1650" u="none" cap="none" strike="noStrike">
                <a:solidFill>
                  <a:srgbClr val="000080"/>
                </a:solidFill>
                <a:highlight>
                  <a:srgbClr val="EFEFEF"/>
                </a:highlight>
                <a:latin typeface="Arial"/>
                <a:ea typeface="Arial"/>
                <a:cs typeface="Arial"/>
                <a:sym typeface="Arial"/>
              </a:rPr>
              <a:t>ng-template </a:t>
            </a:r>
            <a:r>
              <a:rPr b="1" i="0" lang="en" sz="1650" u="none" cap="none" strike="noStrike">
                <a:solidFill>
                  <a:srgbClr val="0000FF"/>
                </a:solidFill>
                <a:highlight>
                  <a:srgbClr val="EFEFEF"/>
                </a:highlight>
                <a:latin typeface="Arial"/>
                <a:ea typeface="Arial"/>
                <a:cs typeface="Arial"/>
                <a:sym typeface="Arial"/>
              </a:rPr>
              <a:t>#formControl let-label=</a:t>
            </a:r>
            <a:r>
              <a:rPr b="1" i="0" lang="en" sz="1650" u="none" cap="none" strike="noStrike">
                <a:solidFill>
                  <a:srgbClr val="008000"/>
                </a:solidFill>
                <a:highlight>
                  <a:srgbClr val="EFEFEF"/>
                </a:highlight>
                <a:latin typeface="Arial"/>
                <a:ea typeface="Arial"/>
                <a:cs typeface="Arial"/>
                <a:sym typeface="Arial"/>
              </a:rPr>
              <a:t>"labelForInput"&gt;</a:t>
            </a:r>
            <a:endParaRPr b="1" i="0" sz="1650" u="none" cap="none" strike="noStrike">
              <a:solidFill>
                <a:srgbClr val="008000"/>
              </a:solidFill>
              <a:highlight>
                <a:srgbClr val="EFEFEF"/>
              </a:highlight>
              <a:latin typeface="Arial"/>
              <a:ea typeface="Arial"/>
              <a:cs typeface="Arial"/>
              <a:sym typeface="Arial"/>
            </a:endParaRPr>
          </a:p>
          <a:p>
            <a:pPr indent="0" lvl="0" marL="457200" marR="0" rtl="0" algn="l">
              <a:lnSpc>
                <a:spcPct val="100000"/>
              </a:lnSpc>
              <a:spcBef>
                <a:spcPts val="500"/>
              </a:spcBef>
              <a:spcAft>
                <a:spcPts val="0"/>
              </a:spcAft>
              <a:buClr>
                <a:schemeClr val="dk1"/>
              </a:buClr>
              <a:buSzPts val="2500"/>
              <a:buFont typeface="Calibri"/>
              <a:buNone/>
            </a:pPr>
            <a:r>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500"/>
              </a:spcBef>
              <a:spcAft>
                <a:spcPts val="0"/>
              </a:spcAft>
              <a:buClr>
                <a:schemeClr val="dk1"/>
              </a:buClr>
              <a:buSzPts val="25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TemplateRef</a:t>
            </a:r>
            <a:endParaRPr b="1" i="0" sz="3200" u="none" cap="none" strike="noStrike">
              <a:solidFill>
                <a:srgbClr val="E01A26"/>
              </a:solidFill>
              <a:latin typeface="Calibri"/>
              <a:ea typeface="Calibri"/>
              <a:cs typeface="Calibri"/>
              <a:sym typeface="Calibri"/>
            </a:endParaRPr>
          </a:p>
        </p:txBody>
      </p:sp>
      <p:sp>
        <p:nvSpPr>
          <p:cNvPr id="285" name="Google Shape;285;p48"/>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Sometime we need the </a:t>
            </a:r>
            <a:r>
              <a:rPr b="1" i="0" lang="en" sz="1800" u="none" cap="none" strike="noStrike">
                <a:solidFill>
                  <a:schemeClr val="dk1"/>
                </a:solidFill>
                <a:latin typeface="Calibri"/>
                <a:ea typeface="Calibri"/>
                <a:cs typeface="Calibri"/>
                <a:sym typeface="Calibri"/>
              </a:rPr>
              <a:t>ng-template</a:t>
            </a:r>
            <a:r>
              <a:rPr b="0" i="0" lang="en" sz="1800" u="none" cap="none" strike="noStrike">
                <a:solidFill>
                  <a:schemeClr val="dk1"/>
                </a:solidFill>
                <a:latin typeface="Calibri"/>
                <a:ea typeface="Calibri"/>
                <a:cs typeface="Calibri"/>
                <a:sym typeface="Calibri"/>
              </a:rPr>
              <a:t> available in our component code</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We can access the </a:t>
            </a:r>
            <a:r>
              <a:rPr b="1" i="0" lang="en" sz="1800" u="none" cap="none" strike="noStrike">
                <a:solidFill>
                  <a:schemeClr val="dk1"/>
                </a:solidFill>
                <a:latin typeface="Calibri"/>
                <a:ea typeface="Calibri"/>
                <a:cs typeface="Calibri"/>
                <a:sym typeface="Calibri"/>
              </a:rPr>
              <a:t>ng-template</a:t>
            </a:r>
            <a:r>
              <a:rPr b="0" i="0" lang="en" sz="1800" u="none" cap="none" strike="noStrike">
                <a:solidFill>
                  <a:schemeClr val="dk1"/>
                </a:solidFill>
                <a:latin typeface="Calibri"/>
                <a:ea typeface="Calibri"/>
                <a:cs typeface="Calibri"/>
                <a:sym typeface="Calibri"/>
              </a:rPr>
              <a:t> we created using the </a:t>
            </a:r>
            <a:r>
              <a:rPr b="1" i="0" lang="en" sz="1800" u="none" cap="none" strike="noStrike">
                <a:solidFill>
                  <a:schemeClr val="dk1"/>
                </a:solidFill>
                <a:latin typeface="Calibri"/>
                <a:ea typeface="Calibri"/>
                <a:cs typeface="Calibri"/>
                <a:sym typeface="Calibri"/>
              </a:rPr>
              <a:t>@ViewChild</a:t>
            </a:r>
            <a:r>
              <a:rPr b="0" i="0" lang="en" sz="1800" u="none" cap="none" strike="noStrike">
                <a:solidFill>
                  <a:schemeClr val="dk1"/>
                </a:solidFill>
                <a:latin typeface="Calibri"/>
                <a:ea typeface="Calibri"/>
                <a:cs typeface="Calibri"/>
                <a:sym typeface="Calibri"/>
              </a:rPr>
              <a:t> decorator</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This could be helpful if you want to dynamically inject the template.</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For example let’s add a small form below the form we just created</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 bottom form will have a text input and a button</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 form will be able to create new elements using the </a:t>
            </a:r>
            <a:r>
              <a:rPr b="1" i="0" lang="en" sz="1800" u="none" cap="none" strike="noStrike">
                <a:solidFill>
                  <a:schemeClr val="dk1"/>
                </a:solidFill>
                <a:latin typeface="Calibri"/>
                <a:ea typeface="Calibri"/>
                <a:cs typeface="Calibri"/>
                <a:sym typeface="Calibri"/>
              </a:rPr>
              <a:t>ng-template</a:t>
            </a:r>
            <a:r>
              <a:rPr b="0" i="0" lang="en" sz="1800" u="none" cap="none" strike="noStrike">
                <a:solidFill>
                  <a:schemeClr val="dk1"/>
                </a:solidFill>
                <a:latin typeface="Calibri"/>
                <a:ea typeface="Calibri"/>
                <a:cs typeface="Calibri"/>
                <a:sym typeface="Calibri"/>
              </a:rPr>
              <a:t> in the upper form</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We need to create a placeholder div in the form and get the </a:t>
            </a:r>
            <a:r>
              <a:rPr b="1" i="0" lang="en" sz="1800" u="none" cap="none" strike="noStrike">
                <a:solidFill>
                  <a:schemeClr val="dk1"/>
                </a:solidFill>
                <a:latin typeface="Calibri"/>
                <a:ea typeface="Calibri"/>
                <a:cs typeface="Calibri"/>
                <a:sym typeface="Calibri"/>
              </a:rPr>
              <a:t>ViewContainerRef</a:t>
            </a:r>
            <a:r>
              <a:rPr b="0" i="0" lang="en" sz="1800" u="none" cap="none" strike="noStrike">
                <a:solidFill>
                  <a:schemeClr val="dk1"/>
                </a:solidFill>
                <a:latin typeface="Calibri"/>
                <a:ea typeface="Calibri"/>
                <a:cs typeface="Calibri"/>
                <a:sym typeface="Calibri"/>
              </a:rPr>
              <a:t> of that element, how do we do that?</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We need to call </a:t>
            </a:r>
            <a:r>
              <a:rPr b="1" i="0" lang="en" sz="1800" u="none" cap="none" strike="noStrike">
                <a:solidFill>
                  <a:schemeClr val="dk1"/>
                </a:solidFill>
                <a:latin typeface="Calibri"/>
                <a:ea typeface="Calibri"/>
                <a:cs typeface="Calibri"/>
                <a:sym typeface="Calibri"/>
              </a:rPr>
              <a:t>ViewContainerRef.createEmbeddedView</a:t>
            </a:r>
            <a:r>
              <a:rPr b="0" i="0" lang="en" sz="1800" u="none" cap="none" strike="noStrike">
                <a:solidFill>
                  <a:schemeClr val="dk1"/>
                </a:solidFill>
                <a:latin typeface="Calibri"/>
                <a:ea typeface="Calibri"/>
                <a:cs typeface="Calibri"/>
                <a:sym typeface="Calibri"/>
              </a:rPr>
              <a:t> and pass the template and context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Web Workers</a:t>
            </a:r>
            <a:endParaRPr b="1" i="0" sz="3200" u="none" cap="none" strike="noStrike">
              <a:solidFill>
                <a:srgbClr val="E01A26"/>
              </a:solidFill>
              <a:latin typeface="Calibri"/>
              <a:ea typeface="Calibri"/>
              <a:cs typeface="Calibri"/>
              <a:sym typeface="Calibri"/>
            </a:endParaRPr>
          </a:p>
        </p:txBody>
      </p:sp>
      <p:sp>
        <p:nvSpPr>
          <p:cNvPr id="291" name="Google Shape;291;p49"/>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In the next section we will learn about web workers</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What are web workers?</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How can I combine them with my Angular app to improve performance?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What are Web Workers?</a:t>
            </a:r>
            <a:endParaRPr b="1" i="0" sz="3200" u="none" cap="none" strike="noStrike">
              <a:solidFill>
                <a:srgbClr val="E01A26"/>
              </a:solidFill>
              <a:latin typeface="Calibri"/>
              <a:ea typeface="Calibri"/>
              <a:cs typeface="Calibri"/>
              <a:sym typeface="Calibri"/>
            </a:endParaRPr>
          </a:p>
        </p:txBody>
      </p:sp>
      <p:sp>
        <p:nvSpPr>
          <p:cNvPr id="297" name="Google Shape;297;p50"/>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Web workers allow web content to run scripts in background threads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 worker thread can perform tasks without interfering with the UI</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Workers can fetch data from the server</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Web content and workers can communicate by posting messages to event handlers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To learn about web workers we will do the following:</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create a simple web application (without Angular this time)</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create a worker thread to grab our tasks from the server</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pass the data back to the web content</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display the content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Hello World Worker</a:t>
            </a:r>
            <a:endParaRPr b="1" i="0" sz="3200" u="none" cap="none" strike="noStrike">
              <a:solidFill>
                <a:srgbClr val="E01A26"/>
              </a:solidFill>
              <a:latin typeface="Calibri"/>
              <a:ea typeface="Calibri"/>
              <a:cs typeface="Calibri"/>
              <a:sym typeface="Calibri"/>
            </a:endParaRPr>
          </a:p>
        </p:txBody>
      </p:sp>
      <p:sp>
        <p:nvSpPr>
          <p:cNvPr id="303" name="Google Shape;303;p51"/>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A worker is created using the contructor </a:t>
            </a:r>
            <a:r>
              <a:rPr b="1" i="0" lang="en" sz="1800" u="none" cap="none" strike="noStrike">
                <a:solidFill>
                  <a:schemeClr val="dk1"/>
                </a:solidFill>
                <a:latin typeface="Calibri"/>
                <a:ea typeface="Calibri"/>
                <a:cs typeface="Calibri"/>
                <a:sym typeface="Calibri"/>
              </a:rPr>
              <a:t>Worker()</a:t>
            </a:r>
            <a:endParaRPr b="1"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 constructor is given the name of a JS script file to run in the worker thread</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Workers run in another global context not </a:t>
            </a:r>
            <a:r>
              <a:rPr b="1" i="0" lang="en" sz="1800" u="none" cap="none" strike="noStrike">
                <a:solidFill>
                  <a:schemeClr val="dk1"/>
                </a:solidFill>
                <a:latin typeface="Calibri"/>
                <a:ea typeface="Calibri"/>
                <a:cs typeface="Calibri"/>
                <a:sym typeface="Calibri"/>
              </a:rPr>
              <a:t>window </a:t>
            </a:r>
            <a:r>
              <a:rPr b="0" i="0" lang="en" sz="1800" u="none" cap="none" strike="noStrike">
                <a:solidFill>
                  <a:schemeClr val="dk1"/>
                </a:solidFill>
                <a:latin typeface="Calibri"/>
                <a:ea typeface="Calibri"/>
                <a:cs typeface="Calibri"/>
                <a:sym typeface="Calibri"/>
              </a:rPr>
              <a:t>the global context is: </a:t>
            </a:r>
            <a:r>
              <a:rPr b="1" i="0" lang="en" sz="1800" u="none" cap="none" strike="noStrike">
                <a:solidFill>
                  <a:schemeClr val="dk1"/>
                </a:solidFill>
                <a:latin typeface="Calibri"/>
                <a:ea typeface="Calibri"/>
                <a:cs typeface="Calibri"/>
                <a:sym typeface="Calibri"/>
              </a:rPr>
              <a:t>DedicatedWorkerGlobalScope</a:t>
            </a:r>
            <a:endParaRPr b="1"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A worker can’t directly manipulate the DOM</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Communication is with messages and event handlers. </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we send a message via </a:t>
            </a:r>
            <a:r>
              <a:rPr b="1" i="0" lang="en" sz="1800" u="none" cap="none" strike="noStrike">
                <a:solidFill>
                  <a:schemeClr val="dk1"/>
                </a:solidFill>
                <a:latin typeface="Calibri"/>
                <a:ea typeface="Calibri"/>
                <a:cs typeface="Calibri"/>
                <a:sym typeface="Calibri"/>
              </a:rPr>
              <a:t>postMessage() </a:t>
            </a:r>
            <a:r>
              <a:rPr b="0" i="0" lang="en" sz="1800" u="none" cap="none" strike="noStrike">
                <a:solidFill>
                  <a:schemeClr val="dk1"/>
                </a:solidFill>
                <a:latin typeface="Calibri"/>
                <a:ea typeface="Calibri"/>
                <a:cs typeface="Calibri"/>
                <a:sym typeface="Calibri"/>
              </a:rPr>
              <a:t>method</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we respond to message via </a:t>
            </a:r>
            <a:r>
              <a:rPr b="1" i="0" lang="en" sz="1800" u="none" cap="none" strike="noStrike">
                <a:solidFill>
                  <a:schemeClr val="dk1"/>
                </a:solidFill>
                <a:latin typeface="Calibri"/>
                <a:ea typeface="Calibri"/>
                <a:cs typeface="Calibri"/>
                <a:sym typeface="Calibri"/>
              </a:rPr>
              <a:t>onmessage </a:t>
            </a:r>
            <a:r>
              <a:rPr b="0" i="0" lang="en" sz="1800" u="none" cap="none" strike="noStrike">
                <a:solidFill>
                  <a:schemeClr val="dk1"/>
                </a:solidFill>
                <a:latin typeface="Calibri"/>
                <a:ea typeface="Calibri"/>
                <a:cs typeface="Calibri"/>
                <a:sym typeface="Calibri"/>
              </a:rPr>
              <a:t>event handler and the data is received as an argument to the handler function</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First let’s experiment with the worker and create a worker which sends back an hello world message to the main thread</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2"/>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Todo Worker</a:t>
            </a:r>
            <a:endParaRPr b="1" i="0" sz="3200" u="none" cap="none" strike="noStrike">
              <a:solidFill>
                <a:srgbClr val="E01A26"/>
              </a:solidFill>
              <a:latin typeface="Calibri"/>
              <a:ea typeface="Calibri"/>
              <a:cs typeface="Calibri"/>
              <a:sym typeface="Calibri"/>
            </a:endParaRPr>
          </a:p>
        </p:txBody>
      </p:sp>
      <p:sp>
        <p:nvSpPr>
          <p:cNvPr id="309" name="Google Shape;309;p52"/>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Now let’s try to make our worker grab data from the server and send it back to the main thread</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1" i="0" lang="en" sz="2400" u="none" cap="none" strike="noStrike">
                <a:solidFill>
                  <a:schemeClr val="dk1"/>
                </a:solidFill>
                <a:latin typeface="Calibri"/>
                <a:ea typeface="Calibri"/>
                <a:cs typeface="Calibri"/>
                <a:sym typeface="Calibri"/>
              </a:rPr>
              <a:t>worker.terminate</a:t>
            </a:r>
            <a:r>
              <a:rPr b="0" i="0" lang="en" sz="2400" u="none" cap="none" strike="noStrike">
                <a:solidFill>
                  <a:schemeClr val="dk1"/>
                </a:solidFill>
                <a:latin typeface="Calibri"/>
                <a:ea typeface="Calibri"/>
                <a:cs typeface="Calibri"/>
                <a:sym typeface="Calibri"/>
              </a:rPr>
              <a:t> will kill the worker</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Worker can also close themselves by calling the </a:t>
            </a:r>
            <a:r>
              <a:rPr b="1" i="0" lang="en" sz="2400" u="none" cap="none" strike="noStrike">
                <a:solidFill>
                  <a:schemeClr val="dk1"/>
                </a:solidFill>
                <a:latin typeface="Calibri"/>
                <a:ea typeface="Calibri"/>
                <a:cs typeface="Calibri"/>
                <a:sym typeface="Calibri"/>
              </a:rPr>
              <a:t>close()</a:t>
            </a:r>
            <a:endParaRPr b="1"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Make sure to close the worker after you send the data</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Styling Our App - Global Styles</a:t>
            </a:r>
            <a:endParaRPr b="1" i="0" sz="3200" u="none" cap="none" strike="noStrike">
              <a:solidFill>
                <a:srgbClr val="E01A26"/>
              </a:solidFill>
              <a:latin typeface="Calibri"/>
              <a:ea typeface="Calibri"/>
              <a:cs typeface="Calibri"/>
              <a:sym typeface="Calibri"/>
            </a:endParaRPr>
          </a:p>
        </p:txBody>
      </p:sp>
      <p:sp>
        <p:nvSpPr>
          <p:cNvPr id="99" name="Google Shape;99;p17"/>
          <p:cNvSpPr txBox="1"/>
          <p:nvPr>
            <p:ph idx="1" type="body"/>
          </p:nvPr>
        </p:nvSpPr>
        <p:spPr>
          <a:xfrm>
            <a:off x="429491" y="938097"/>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In </a:t>
            </a:r>
            <a:r>
              <a:rPr b="1" i="0" lang="en" sz="2000" u="none" cap="none" strike="noStrike">
                <a:solidFill>
                  <a:schemeClr val="dk1"/>
                </a:solidFill>
                <a:latin typeface="Calibri"/>
                <a:ea typeface="Calibri"/>
                <a:cs typeface="Calibri"/>
                <a:sym typeface="Calibri"/>
              </a:rPr>
              <a:t>.angular-cli.json</a:t>
            </a:r>
            <a:r>
              <a:rPr b="0" i="0" lang="en" sz="2000" u="none" cap="none" strike="noStrike">
                <a:solidFill>
                  <a:schemeClr val="dk1"/>
                </a:solidFill>
                <a:latin typeface="Calibri"/>
                <a:ea typeface="Calibri"/>
                <a:cs typeface="Calibri"/>
                <a:sym typeface="Calibri"/>
              </a:rPr>
              <a:t> there is a property located in </a:t>
            </a:r>
            <a:r>
              <a:rPr b="1" i="0" lang="en" sz="2000" u="none" cap="none" strike="noStrike">
                <a:solidFill>
                  <a:schemeClr val="dk1"/>
                </a:solidFill>
                <a:latin typeface="Calibri"/>
                <a:ea typeface="Calibri"/>
                <a:cs typeface="Calibri"/>
                <a:sym typeface="Calibri"/>
              </a:rPr>
              <a:t>apps[0].styles</a:t>
            </a:r>
            <a:r>
              <a:rPr b="0" i="0" lang="en" sz="2000" u="none" cap="none" strike="noStrike">
                <a:solidFill>
                  <a:schemeClr val="dk1"/>
                </a:solidFill>
                <a:latin typeface="Calibri"/>
                <a:ea typeface="Calibri"/>
                <a:cs typeface="Calibri"/>
                <a:sym typeface="Calibri"/>
              </a:rPr>
              <a:t> with a list of files containing global styles for our app</a:t>
            </a:r>
            <a:endParaRPr b="0" i="0" sz="20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By default Angular CLI creates a global styles file called </a:t>
            </a:r>
            <a:r>
              <a:rPr b="1" i="0" lang="en" sz="2000" u="none" cap="none" strike="noStrike">
                <a:solidFill>
                  <a:schemeClr val="dk1"/>
                </a:solidFill>
                <a:latin typeface="Calibri"/>
                <a:ea typeface="Calibri"/>
                <a:cs typeface="Calibri"/>
                <a:sym typeface="Calibri"/>
              </a:rPr>
              <a:t>styles.css</a:t>
            </a:r>
            <a:endParaRPr b="1" i="0" sz="20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When you build your app Angular creates from that file a js file called: </a:t>
            </a:r>
            <a:r>
              <a:rPr b="1" i="0" lang="en" sz="2000" u="none" cap="none" strike="noStrike">
                <a:solidFill>
                  <a:schemeClr val="dk1"/>
                </a:solidFill>
                <a:latin typeface="Calibri"/>
                <a:ea typeface="Calibri"/>
                <a:cs typeface="Calibri"/>
                <a:sym typeface="Calibri"/>
              </a:rPr>
              <a:t>styles.bundle.js</a:t>
            </a:r>
            <a:r>
              <a:rPr b="0" i="0" lang="en" sz="2000" u="none" cap="none" strike="noStrike">
                <a:solidFill>
                  <a:schemeClr val="dk1"/>
                </a:solidFill>
                <a:latin typeface="Calibri"/>
                <a:ea typeface="Calibri"/>
                <a:cs typeface="Calibri"/>
                <a:sym typeface="Calibri"/>
              </a:rPr>
              <a:t> which appends the styles you set to the head section of the html</a:t>
            </a:r>
            <a:endParaRPr b="0" i="0" sz="20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you can use  the global style file along with </a:t>
            </a:r>
            <a:r>
              <a:rPr b="1" i="0" lang="en" sz="2000" u="none" cap="none" strike="noStrike">
                <a:solidFill>
                  <a:schemeClr val="dk1"/>
                </a:solidFill>
                <a:latin typeface="Calibri"/>
                <a:ea typeface="Calibri"/>
                <a:cs typeface="Calibri"/>
                <a:sym typeface="Calibri"/>
              </a:rPr>
              <a:t>@import</a:t>
            </a:r>
            <a:r>
              <a:rPr b="0" i="0" lang="en" sz="2000" u="none" cap="none" strike="noStrike">
                <a:solidFill>
                  <a:schemeClr val="dk1"/>
                </a:solidFill>
                <a:latin typeface="Calibri"/>
                <a:ea typeface="Calibri"/>
                <a:cs typeface="Calibri"/>
                <a:sym typeface="Calibri"/>
              </a:rPr>
              <a:t> statement to add global styling for your app. </a:t>
            </a:r>
            <a:endParaRPr b="0" i="0" sz="20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000" u="none" cap="none" strike="noStrike">
                <a:solidFill>
                  <a:schemeClr val="dk1"/>
                </a:solidFill>
                <a:latin typeface="Calibri"/>
                <a:ea typeface="Calibri"/>
                <a:cs typeface="Calibri"/>
                <a:sym typeface="Calibri"/>
              </a:rPr>
              <a:t>Let’s use the global styling file to install the </a:t>
            </a:r>
            <a:r>
              <a:rPr b="1" i="0" lang="en" sz="2000" u="none" cap="none" strike="noStrike">
                <a:solidFill>
                  <a:schemeClr val="dk1"/>
                </a:solidFill>
                <a:latin typeface="Calibri"/>
                <a:ea typeface="Calibri"/>
                <a:cs typeface="Calibri"/>
                <a:sym typeface="Calibri"/>
              </a:rPr>
              <a:t>css</a:t>
            </a:r>
            <a:r>
              <a:rPr b="0" i="0" lang="en" sz="2000" u="none" cap="none" strike="noStrike">
                <a:solidFill>
                  <a:schemeClr val="dk1"/>
                </a:solidFill>
                <a:latin typeface="Calibri"/>
                <a:ea typeface="Calibri"/>
                <a:cs typeface="Calibri"/>
                <a:sym typeface="Calibri"/>
              </a:rPr>
              <a:t> files of </a:t>
            </a:r>
            <a:r>
              <a:rPr b="1" i="0" lang="en" sz="2000" u="none" cap="none" strike="noStrike">
                <a:solidFill>
                  <a:schemeClr val="dk1"/>
                </a:solidFill>
                <a:latin typeface="Calibri"/>
                <a:ea typeface="Calibri"/>
                <a:cs typeface="Calibri"/>
                <a:sym typeface="Calibri"/>
              </a:rPr>
              <a:t>bootstrap</a:t>
            </a:r>
            <a:endParaRPr b="1" i="0" sz="20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3"/>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Shared Workers</a:t>
            </a:r>
            <a:endParaRPr b="1" i="0" sz="3200" u="none" cap="none" strike="noStrike">
              <a:solidFill>
                <a:srgbClr val="E01A26"/>
              </a:solidFill>
              <a:latin typeface="Calibri"/>
              <a:ea typeface="Calibri"/>
              <a:cs typeface="Calibri"/>
              <a:sym typeface="Calibri"/>
            </a:endParaRPr>
          </a:p>
        </p:txBody>
      </p:sp>
      <p:sp>
        <p:nvSpPr>
          <p:cNvPr id="315" name="Google Shape;315;p53"/>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The worker covered until now id called dedicated worker</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A dedicated worker has its own context and can only communicate with the parent that spawned it</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1" i="0" lang="en" sz="2400" u="none" cap="none" strike="noStrike">
                <a:solidFill>
                  <a:schemeClr val="dk1"/>
                </a:solidFill>
                <a:latin typeface="Calibri"/>
                <a:ea typeface="Calibri"/>
                <a:cs typeface="Calibri"/>
                <a:sym typeface="Calibri"/>
              </a:rPr>
              <a:t>SharedWorker</a:t>
            </a:r>
            <a:r>
              <a:rPr b="0" i="0" lang="en" sz="2400" u="none" cap="none" strike="noStrike">
                <a:solidFill>
                  <a:schemeClr val="dk1"/>
                </a:solidFill>
                <a:latin typeface="Calibri"/>
                <a:ea typeface="Calibri"/>
                <a:cs typeface="Calibri"/>
                <a:sym typeface="Calibri"/>
              </a:rPr>
              <a:t> communicate through a </a:t>
            </a:r>
            <a:r>
              <a:rPr b="1" i="0" lang="en" sz="2400" u="none" cap="none" strike="noStrike">
                <a:solidFill>
                  <a:schemeClr val="dk1"/>
                </a:solidFill>
                <a:latin typeface="Calibri"/>
                <a:ea typeface="Calibri"/>
                <a:cs typeface="Calibri"/>
                <a:sym typeface="Calibri"/>
              </a:rPr>
              <a:t>port</a:t>
            </a:r>
            <a:r>
              <a:rPr b="0" i="0" lang="en" sz="2400" u="none" cap="none" strike="noStrike">
                <a:solidFill>
                  <a:schemeClr val="dk1"/>
                </a:solidFill>
                <a:latin typeface="Calibri"/>
                <a:ea typeface="Calibri"/>
                <a:cs typeface="Calibri"/>
                <a:sym typeface="Calibri"/>
              </a:rPr>
              <a:t> object and can share data between the parent and other shared workers</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The parent or shared worker can attach an </a:t>
            </a:r>
            <a:r>
              <a:rPr b="1" i="0" lang="en" sz="2400" u="none" cap="none" strike="noStrike">
                <a:solidFill>
                  <a:schemeClr val="dk1"/>
                </a:solidFill>
                <a:latin typeface="Calibri"/>
                <a:ea typeface="Calibri"/>
                <a:cs typeface="Calibri"/>
                <a:sym typeface="Calibri"/>
              </a:rPr>
              <a:t>onmessage</a:t>
            </a:r>
            <a:r>
              <a:rPr b="0" i="0" lang="en" sz="2400" u="none" cap="none" strike="noStrike">
                <a:solidFill>
                  <a:schemeClr val="dk1"/>
                </a:solidFill>
                <a:latin typeface="Calibri"/>
                <a:ea typeface="Calibri"/>
                <a:cs typeface="Calibri"/>
                <a:sym typeface="Calibri"/>
              </a:rPr>
              <a:t> or call </a:t>
            </a:r>
            <a:r>
              <a:rPr b="1" i="0" lang="en" sz="2400" u="none" cap="none" strike="noStrike">
                <a:solidFill>
                  <a:schemeClr val="dk1"/>
                </a:solidFill>
                <a:latin typeface="Calibri"/>
                <a:ea typeface="Calibri"/>
                <a:cs typeface="Calibri"/>
                <a:sym typeface="Calibri"/>
              </a:rPr>
              <a:t>postmessage</a:t>
            </a:r>
            <a:r>
              <a:rPr b="0" i="0" lang="en" sz="2400" u="none" cap="none" strike="noStrike">
                <a:solidFill>
                  <a:schemeClr val="dk1"/>
                </a:solidFill>
                <a:latin typeface="Calibri"/>
                <a:ea typeface="Calibri"/>
                <a:cs typeface="Calibri"/>
                <a:sym typeface="Calibri"/>
              </a:rPr>
              <a:t> on the port object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4"/>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Angular and Web Workers</a:t>
            </a:r>
            <a:endParaRPr b="1" i="0" sz="3200" u="none" cap="none" strike="noStrike">
              <a:solidFill>
                <a:srgbClr val="E01A26"/>
              </a:solidFill>
              <a:latin typeface="Calibri"/>
              <a:ea typeface="Calibri"/>
              <a:cs typeface="Calibri"/>
              <a:sym typeface="Calibri"/>
            </a:endParaRPr>
          </a:p>
        </p:txBody>
      </p:sp>
      <p:sp>
        <p:nvSpPr>
          <p:cNvPr id="321" name="Google Shape;321;p54"/>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How can web workers help us optimize our Angular app? </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We can run Angular in a web worker thread</a:t>
            </a:r>
            <a:endParaRPr b="0" i="0" sz="24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we keep the main thread clear from Angular logic, the main thread is just passing events to the worker and passing updates from the worker to the dom</a:t>
            </a:r>
            <a:endParaRPr b="0" i="0" sz="24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we run Angular logic and our application logic in a worker keeping the main thread clear and not blocking the UI</a:t>
            </a:r>
            <a:endParaRPr b="0" i="0" sz="24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as a result the app feels much more responsive for the user</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Clr>
                <a:schemeClr val="dk1"/>
              </a:buClr>
              <a:buSzPts val="25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5"/>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@angular/platform-webworker</a:t>
            </a:r>
            <a:endParaRPr b="1" i="0" sz="3200" u="none" cap="none" strike="noStrike">
              <a:solidFill>
                <a:srgbClr val="E01A26"/>
              </a:solidFill>
              <a:latin typeface="Calibri"/>
              <a:ea typeface="Calibri"/>
              <a:cs typeface="Calibri"/>
              <a:sym typeface="Calibri"/>
            </a:endParaRPr>
          </a:p>
        </p:txBody>
      </p:sp>
      <p:sp>
        <p:nvSpPr>
          <p:cNvPr id="327" name="Google Shape;327;p55"/>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First we need to install the Angular packages for web workers</a:t>
            </a:r>
            <a:endParaRPr b="0" i="0" sz="2400" u="none" cap="none" strike="noStrike">
              <a:solidFill>
                <a:schemeClr val="dk1"/>
              </a:solidFill>
              <a:latin typeface="Calibri"/>
              <a:ea typeface="Calibri"/>
              <a:cs typeface="Calibri"/>
              <a:sym typeface="Calibri"/>
            </a:endParaRPr>
          </a:p>
          <a:p>
            <a:pPr indent="0" lvl="0" marL="457200" marR="0" rtl="0" algn="l">
              <a:lnSpc>
                <a:spcPct val="100000"/>
              </a:lnSpc>
              <a:spcBef>
                <a:spcPts val="500"/>
              </a:spcBef>
              <a:spcAft>
                <a:spcPts val="0"/>
              </a:spcAft>
              <a:buClr>
                <a:schemeClr val="dk1"/>
              </a:buClr>
              <a:buSzPts val="2500"/>
              <a:buFont typeface="Calibri"/>
              <a:buNone/>
            </a:pPr>
            <a:r>
              <a:rPr b="1" i="0" lang="en" sz="1600" u="none" cap="none" strike="noStrike">
                <a:solidFill>
                  <a:schemeClr val="dk1"/>
                </a:solidFill>
                <a:latin typeface="Calibri"/>
                <a:ea typeface="Calibri"/>
                <a:cs typeface="Calibri"/>
                <a:sym typeface="Calibri"/>
              </a:rPr>
              <a:t>npm install --save @angular/platform-webworker @angular/platform-webworker-dynamic</a:t>
            </a:r>
            <a:endParaRPr b="1" i="0" sz="1600" u="none" cap="none" strike="noStrike">
              <a:solidFill>
                <a:schemeClr val="dk1"/>
              </a:solidFill>
              <a:latin typeface="Calibri"/>
              <a:ea typeface="Calibri"/>
              <a:cs typeface="Calibri"/>
              <a:sym typeface="Calibri"/>
            </a:endParaRPr>
          </a:p>
          <a:p>
            <a:pPr indent="-342900" lvl="0" marL="457200" marR="0" rtl="0" algn="l">
              <a:lnSpc>
                <a:spcPct val="100000"/>
              </a:lnSpc>
              <a:spcBef>
                <a:spcPts val="50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We can’t use @angular/cli so we will have to </a:t>
            </a:r>
            <a:r>
              <a:rPr b="1" i="0" lang="en" sz="2400" u="none" cap="none" strike="noStrike">
                <a:solidFill>
                  <a:schemeClr val="dk1"/>
                </a:solidFill>
                <a:latin typeface="Calibri"/>
                <a:ea typeface="Calibri"/>
                <a:cs typeface="Calibri"/>
                <a:sym typeface="Calibri"/>
              </a:rPr>
              <a:t>eject</a:t>
            </a:r>
            <a:r>
              <a:rPr b="0" i="0" lang="en" sz="2400" u="none" cap="none" strike="noStrike">
                <a:solidFill>
                  <a:schemeClr val="dk1"/>
                </a:solidFill>
                <a:latin typeface="Calibri"/>
                <a:ea typeface="Calibri"/>
                <a:cs typeface="Calibri"/>
                <a:sym typeface="Calibri"/>
              </a:rPr>
              <a:t> the webpack configuration and go manual</a:t>
            </a:r>
            <a:endParaRPr b="0" i="0" sz="24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the reason is we need to bundle a seperate file for the worker and angular CLI doesn’t support it yet</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Clr>
                <a:schemeClr val="dk1"/>
              </a:buClr>
              <a:buSzPts val="25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6"/>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app.module.ts</a:t>
            </a:r>
            <a:endParaRPr b="1" i="0" sz="3200" u="none" cap="none" strike="noStrike">
              <a:solidFill>
                <a:srgbClr val="E01A26"/>
              </a:solidFill>
              <a:latin typeface="Calibri"/>
              <a:ea typeface="Calibri"/>
              <a:cs typeface="Calibri"/>
              <a:sym typeface="Calibri"/>
            </a:endParaRPr>
          </a:p>
        </p:txBody>
      </p:sp>
      <p:sp>
        <p:nvSpPr>
          <p:cNvPr id="333" name="Google Shape;333;p56"/>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In our AppModule we switch </a:t>
            </a:r>
            <a:r>
              <a:rPr b="1" i="0" lang="en" sz="2400" u="none" cap="none" strike="noStrike">
                <a:solidFill>
                  <a:schemeClr val="dk1"/>
                </a:solidFill>
                <a:latin typeface="Calibri"/>
                <a:ea typeface="Calibri"/>
                <a:cs typeface="Calibri"/>
                <a:sym typeface="Calibri"/>
              </a:rPr>
              <a:t>BrowserModule</a:t>
            </a:r>
            <a:r>
              <a:rPr b="0" i="0" lang="en" sz="2400" u="none" cap="none" strike="noStrike">
                <a:solidFill>
                  <a:schemeClr val="dk1"/>
                </a:solidFill>
                <a:latin typeface="Calibri"/>
                <a:ea typeface="Calibri"/>
                <a:cs typeface="Calibri"/>
                <a:sym typeface="Calibri"/>
              </a:rPr>
              <a:t> with </a:t>
            </a:r>
            <a:r>
              <a:rPr b="1" i="0" lang="en" sz="2400" u="none" cap="none" strike="noStrike">
                <a:solidFill>
                  <a:schemeClr val="dk1"/>
                </a:solidFill>
                <a:latin typeface="Calibri"/>
                <a:ea typeface="Calibri"/>
                <a:cs typeface="Calibri"/>
                <a:sym typeface="Calibri"/>
              </a:rPr>
              <a:t>WorkerAppModule</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7"/>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main.ts</a:t>
            </a:r>
            <a:endParaRPr b="1" i="0" sz="3200" u="none" cap="none" strike="noStrike">
              <a:solidFill>
                <a:srgbClr val="E01A26"/>
              </a:solidFill>
              <a:latin typeface="Calibri"/>
              <a:ea typeface="Calibri"/>
              <a:cs typeface="Calibri"/>
              <a:sym typeface="Calibri"/>
            </a:endParaRPr>
          </a:p>
        </p:txBody>
      </p:sp>
      <p:sp>
        <p:nvSpPr>
          <p:cNvPr id="339" name="Google Shape;339;p57"/>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In main.ts we need to replace </a:t>
            </a:r>
            <a:r>
              <a:rPr b="1" i="0" lang="en" sz="2400" u="none" cap="none" strike="noStrike">
                <a:solidFill>
                  <a:schemeClr val="dk1"/>
                </a:solidFill>
                <a:latin typeface="Calibri"/>
                <a:ea typeface="Calibri"/>
                <a:cs typeface="Calibri"/>
                <a:sym typeface="Calibri"/>
              </a:rPr>
              <a:t>platformBrowserDynamic</a:t>
            </a:r>
            <a:r>
              <a:rPr b="0" i="0" lang="en" sz="2400" u="none" cap="none" strike="noStrike">
                <a:solidFill>
                  <a:schemeClr val="dk1"/>
                </a:solidFill>
                <a:latin typeface="Calibri"/>
                <a:ea typeface="Calibri"/>
                <a:cs typeface="Calibri"/>
                <a:sym typeface="Calibri"/>
              </a:rPr>
              <a:t> with </a:t>
            </a:r>
            <a:r>
              <a:rPr b="1" i="0" lang="en" sz="2400" u="none" cap="none" strike="noStrike">
                <a:solidFill>
                  <a:schemeClr val="dk1"/>
                </a:solidFill>
                <a:latin typeface="Calibri"/>
                <a:ea typeface="Calibri"/>
                <a:cs typeface="Calibri"/>
                <a:sym typeface="Calibri"/>
              </a:rPr>
              <a:t>bootstrapWorkerUi </a:t>
            </a:r>
            <a:r>
              <a:rPr b="0" i="0" lang="en" sz="2400" u="none" cap="none" strike="noStrike">
                <a:solidFill>
                  <a:schemeClr val="dk1"/>
                </a:solidFill>
                <a:latin typeface="Calibri"/>
                <a:ea typeface="Calibri"/>
                <a:cs typeface="Calibri"/>
                <a:sym typeface="Calibri"/>
              </a:rPr>
              <a:t>and give it the name of the bundle file to run</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Entry Point Worker</a:t>
            </a:r>
            <a:endParaRPr b="1" i="0" sz="3200" u="none" cap="none" strike="noStrike">
              <a:solidFill>
                <a:srgbClr val="E01A26"/>
              </a:solidFill>
              <a:latin typeface="Calibri"/>
              <a:ea typeface="Calibri"/>
              <a:cs typeface="Calibri"/>
              <a:sym typeface="Calibri"/>
            </a:endParaRPr>
          </a:p>
        </p:txBody>
      </p:sp>
      <p:sp>
        <p:nvSpPr>
          <p:cNvPr id="345" name="Google Shape;345;p58"/>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Create the worker entry point file</a:t>
            </a:r>
            <a:endParaRPr b="0" i="0" sz="1800" u="none" cap="none" strike="noStrike">
              <a:solidFill>
                <a:schemeClr val="dk1"/>
              </a:solidFill>
              <a:latin typeface="Calibri"/>
              <a:ea typeface="Calibri"/>
              <a:cs typeface="Calibri"/>
              <a:sym typeface="Calibri"/>
            </a:endParaRPr>
          </a:p>
          <a:p>
            <a:pPr indent="0" lvl="0" marL="0" marR="0" rtl="0" algn="l">
              <a:lnSpc>
                <a:spcPct val="166666"/>
              </a:lnSpc>
              <a:spcBef>
                <a:spcPts val="0"/>
              </a:spcBef>
              <a:spcAft>
                <a:spcPts val="0"/>
              </a:spcAft>
              <a:buClr>
                <a:schemeClr val="dk1"/>
              </a:buClr>
              <a:buSzPts val="2500"/>
              <a:buFont typeface="Calibri"/>
              <a:buNone/>
            </a:pPr>
            <a:r>
              <a:t/>
            </a:r>
            <a:endParaRPr b="0" i="0" sz="900" u="none" cap="none" strike="noStrike">
              <a:solidFill>
                <a:srgbClr val="D73A49"/>
              </a:solidFill>
              <a:highlight>
                <a:srgbClr val="FFFFFF"/>
              </a:highlight>
              <a:latin typeface="Consolas"/>
              <a:ea typeface="Consolas"/>
              <a:cs typeface="Consolas"/>
              <a:sym typeface="Consolas"/>
            </a:endParaRPr>
          </a:p>
          <a:p>
            <a:pPr indent="0" lvl="0" marL="0" marR="0" rtl="0" algn="l">
              <a:lnSpc>
                <a:spcPct val="166666"/>
              </a:lnSpc>
              <a:spcBef>
                <a:spcPts val="0"/>
              </a:spcBef>
              <a:spcAft>
                <a:spcPts val="0"/>
              </a:spcAft>
              <a:buClr>
                <a:schemeClr val="dk1"/>
              </a:buClr>
              <a:buSzPts val="2500"/>
              <a:buFont typeface="Calibri"/>
              <a:buNone/>
            </a:pPr>
            <a:r>
              <a:rPr b="0" i="0" lang="en" sz="900" u="none" cap="none" strike="noStrike">
                <a:solidFill>
                  <a:srgbClr val="D73A49"/>
                </a:solidFill>
                <a:highlight>
                  <a:srgbClr val="FFFFFF"/>
                </a:highlight>
                <a:latin typeface="Consolas"/>
                <a:ea typeface="Consolas"/>
                <a:cs typeface="Consolas"/>
                <a:sym typeface="Consolas"/>
              </a:rPr>
              <a:t>import</a:t>
            </a:r>
            <a:r>
              <a:rPr b="0" i="0" lang="en" sz="900" u="none" cap="none" strike="noStrike">
                <a:solidFill>
                  <a:srgbClr val="24292E"/>
                </a:solidFill>
                <a:highlight>
                  <a:srgbClr val="FFFFFF"/>
                </a:highlight>
                <a:latin typeface="Consolas"/>
                <a:ea typeface="Consolas"/>
                <a:cs typeface="Consolas"/>
                <a:sym typeface="Consolas"/>
              </a:rPr>
              <a:t> </a:t>
            </a:r>
            <a:r>
              <a:rPr b="0" i="0" lang="en" sz="900" u="none" cap="none" strike="noStrike">
                <a:solidFill>
                  <a:srgbClr val="032F62"/>
                </a:solidFill>
                <a:highlight>
                  <a:srgbClr val="FFFFFF"/>
                </a:highlight>
                <a:latin typeface="Consolas"/>
                <a:ea typeface="Consolas"/>
                <a:cs typeface="Consolas"/>
                <a:sym typeface="Consolas"/>
              </a:rPr>
              <a:t>'polyfills.ts'</a:t>
            </a:r>
            <a:r>
              <a:rPr b="0" i="0" lang="en" sz="900" u="none" cap="none" strike="noStrike">
                <a:solidFill>
                  <a:srgbClr val="24292E"/>
                </a:solidFill>
                <a:highlight>
                  <a:srgbClr val="FFFFFF"/>
                </a:highlight>
                <a:latin typeface="Consolas"/>
                <a:ea typeface="Consolas"/>
                <a:cs typeface="Consolas"/>
                <a:sym typeface="Consolas"/>
              </a:rPr>
              <a:t>;</a:t>
            </a:r>
            <a:endParaRPr b="0" i="0" sz="900" u="none" cap="none" strike="noStrike">
              <a:solidFill>
                <a:srgbClr val="24292E"/>
              </a:solidFill>
              <a:highlight>
                <a:srgbClr val="FFFFFF"/>
              </a:highlight>
              <a:latin typeface="Consolas"/>
              <a:ea typeface="Consolas"/>
              <a:cs typeface="Consolas"/>
              <a:sym typeface="Consolas"/>
            </a:endParaRPr>
          </a:p>
          <a:p>
            <a:pPr indent="0" lvl="0" marL="0" marR="0" rtl="0" algn="l">
              <a:lnSpc>
                <a:spcPct val="166666"/>
              </a:lnSpc>
              <a:spcBef>
                <a:spcPts val="0"/>
              </a:spcBef>
              <a:spcAft>
                <a:spcPts val="0"/>
              </a:spcAft>
              <a:buClr>
                <a:schemeClr val="dk1"/>
              </a:buClr>
              <a:buSzPts val="2500"/>
              <a:buFont typeface="Calibri"/>
              <a:buNone/>
            </a:pPr>
            <a:r>
              <a:rPr b="0" i="0" lang="en" sz="900" u="none" cap="none" strike="noStrike">
                <a:solidFill>
                  <a:srgbClr val="D73A49"/>
                </a:solidFill>
                <a:highlight>
                  <a:srgbClr val="FFFFFF"/>
                </a:highlight>
                <a:latin typeface="Consolas"/>
                <a:ea typeface="Consolas"/>
                <a:cs typeface="Consolas"/>
                <a:sym typeface="Consolas"/>
              </a:rPr>
              <a:t>import</a:t>
            </a:r>
            <a:r>
              <a:rPr b="0" i="0" lang="en" sz="900" u="none" cap="none" strike="noStrike">
                <a:solidFill>
                  <a:srgbClr val="24292E"/>
                </a:solidFill>
                <a:highlight>
                  <a:srgbClr val="FFFFFF"/>
                </a:highlight>
                <a:latin typeface="Consolas"/>
                <a:ea typeface="Consolas"/>
                <a:cs typeface="Consolas"/>
                <a:sym typeface="Consolas"/>
              </a:rPr>
              <a:t> </a:t>
            </a:r>
            <a:r>
              <a:rPr b="0" i="0" lang="en" sz="900" u="none" cap="none" strike="noStrike">
                <a:solidFill>
                  <a:srgbClr val="032F62"/>
                </a:solidFill>
                <a:highlight>
                  <a:srgbClr val="FFFFFF"/>
                </a:highlight>
                <a:latin typeface="Consolas"/>
                <a:ea typeface="Consolas"/>
                <a:cs typeface="Consolas"/>
                <a:sym typeface="Consolas"/>
              </a:rPr>
              <a:t>'@angular/core'</a:t>
            </a:r>
            <a:r>
              <a:rPr b="0" i="0" lang="en" sz="900" u="none" cap="none" strike="noStrike">
                <a:solidFill>
                  <a:srgbClr val="24292E"/>
                </a:solidFill>
                <a:highlight>
                  <a:srgbClr val="FFFFFF"/>
                </a:highlight>
                <a:latin typeface="Consolas"/>
                <a:ea typeface="Consolas"/>
                <a:cs typeface="Consolas"/>
                <a:sym typeface="Consolas"/>
              </a:rPr>
              <a:t>;</a:t>
            </a:r>
            <a:endParaRPr b="0" i="0" sz="900" u="none" cap="none" strike="noStrike">
              <a:solidFill>
                <a:srgbClr val="24292E"/>
              </a:solidFill>
              <a:highlight>
                <a:srgbClr val="FFFFFF"/>
              </a:highlight>
              <a:latin typeface="Consolas"/>
              <a:ea typeface="Consolas"/>
              <a:cs typeface="Consolas"/>
              <a:sym typeface="Consolas"/>
            </a:endParaRPr>
          </a:p>
          <a:p>
            <a:pPr indent="0" lvl="0" marL="0" marR="0" rtl="0" algn="l">
              <a:lnSpc>
                <a:spcPct val="166666"/>
              </a:lnSpc>
              <a:spcBef>
                <a:spcPts val="0"/>
              </a:spcBef>
              <a:spcAft>
                <a:spcPts val="0"/>
              </a:spcAft>
              <a:buClr>
                <a:schemeClr val="dk1"/>
              </a:buClr>
              <a:buSzPts val="2500"/>
              <a:buFont typeface="Calibri"/>
              <a:buNone/>
            </a:pPr>
            <a:r>
              <a:rPr b="0" i="0" lang="en" sz="900" u="none" cap="none" strike="noStrike">
                <a:solidFill>
                  <a:srgbClr val="D73A49"/>
                </a:solidFill>
                <a:highlight>
                  <a:srgbClr val="FFFFFF"/>
                </a:highlight>
                <a:latin typeface="Consolas"/>
                <a:ea typeface="Consolas"/>
                <a:cs typeface="Consolas"/>
                <a:sym typeface="Consolas"/>
              </a:rPr>
              <a:t>import</a:t>
            </a:r>
            <a:r>
              <a:rPr b="0" i="0" lang="en" sz="900" u="none" cap="none" strike="noStrike">
                <a:solidFill>
                  <a:srgbClr val="24292E"/>
                </a:solidFill>
                <a:highlight>
                  <a:srgbClr val="FFFFFF"/>
                </a:highlight>
                <a:latin typeface="Consolas"/>
                <a:ea typeface="Consolas"/>
                <a:cs typeface="Consolas"/>
                <a:sym typeface="Consolas"/>
              </a:rPr>
              <a:t> </a:t>
            </a:r>
            <a:r>
              <a:rPr b="0" i="0" lang="en" sz="900" u="none" cap="none" strike="noStrike">
                <a:solidFill>
                  <a:srgbClr val="032F62"/>
                </a:solidFill>
                <a:highlight>
                  <a:srgbClr val="FFFFFF"/>
                </a:highlight>
                <a:latin typeface="Consolas"/>
                <a:ea typeface="Consolas"/>
                <a:cs typeface="Consolas"/>
                <a:sym typeface="Consolas"/>
              </a:rPr>
              <a:t>'@angular/common'</a:t>
            </a:r>
            <a:r>
              <a:rPr b="0" i="0" lang="en" sz="900" u="none" cap="none" strike="noStrike">
                <a:solidFill>
                  <a:srgbClr val="24292E"/>
                </a:solidFill>
                <a:highlight>
                  <a:srgbClr val="FFFFFF"/>
                </a:highlight>
                <a:latin typeface="Consolas"/>
                <a:ea typeface="Consolas"/>
                <a:cs typeface="Consolas"/>
                <a:sym typeface="Consolas"/>
              </a:rPr>
              <a:t>;</a:t>
            </a:r>
            <a:endParaRPr b="0" i="0" sz="900" u="none" cap="none" strike="noStrike">
              <a:solidFill>
                <a:srgbClr val="24292E"/>
              </a:solidFill>
              <a:highlight>
                <a:srgbClr val="FFFFFF"/>
              </a:highlight>
              <a:latin typeface="Consolas"/>
              <a:ea typeface="Consolas"/>
              <a:cs typeface="Consolas"/>
              <a:sym typeface="Consolas"/>
            </a:endParaRPr>
          </a:p>
          <a:p>
            <a:pPr indent="0" lvl="0" marL="0" marR="0" rtl="0" algn="l">
              <a:lnSpc>
                <a:spcPct val="166666"/>
              </a:lnSpc>
              <a:spcBef>
                <a:spcPts val="0"/>
              </a:spcBef>
              <a:spcAft>
                <a:spcPts val="0"/>
              </a:spcAft>
              <a:buClr>
                <a:schemeClr val="dk1"/>
              </a:buClr>
              <a:buSzPts val="2500"/>
              <a:buFont typeface="Calibri"/>
              <a:buNone/>
            </a:pPr>
            <a:br>
              <a:rPr b="0" i="0" lang="en" sz="900" u="none" cap="none" strike="noStrike">
                <a:solidFill>
                  <a:srgbClr val="24292E"/>
                </a:solidFill>
                <a:highlight>
                  <a:srgbClr val="FFFFFF"/>
                </a:highlight>
                <a:latin typeface="Consolas"/>
                <a:ea typeface="Consolas"/>
                <a:cs typeface="Consolas"/>
                <a:sym typeface="Consolas"/>
              </a:rPr>
            </a:br>
            <a:endParaRPr b="0" i="0" sz="900" u="none" cap="none" strike="noStrike">
              <a:solidFill>
                <a:srgbClr val="24292E"/>
              </a:solidFill>
              <a:highlight>
                <a:srgbClr val="FFFFFF"/>
              </a:highlight>
              <a:latin typeface="Consolas"/>
              <a:ea typeface="Consolas"/>
              <a:cs typeface="Consolas"/>
              <a:sym typeface="Consolas"/>
            </a:endParaRPr>
          </a:p>
          <a:p>
            <a:pPr indent="0" lvl="0" marL="0" marR="0" rtl="0" algn="l">
              <a:lnSpc>
                <a:spcPct val="166666"/>
              </a:lnSpc>
              <a:spcBef>
                <a:spcPts val="0"/>
              </a:spcBef>
              <a:spcAft>
                <a:spcPts val="0"/>
              </a:spcAft>
              <a:buClr>
                <a:schemeClr val="dk1"/>
              </a:buClr>
              <a:buSzPts val="2500"/>
              <a:buFont typeface="Calibri"/>
              <a:buNone/>
            </a:pPr>
            <a:r>
              <a:rPr b="0" i="0" lang="en" sz="900" u="none" cap="none" strike="noStrike">
                <a:solidFill>
                  <a:srgbClr val="D73A49"/>
                </a:solidFill>
                <a:highlight>
                  <a:srgbClr val="FFFFFF"/>
                </a:highlight>
                <a:latin typeface="Consolas"/>
                <a:ea typeface="Consolas"/>
                <a:cs typeface="Consolas"/>
                <a:sym typeface="Consolas"/>
              </a:rPr>
              <a:t>import</a:t>
            </a:r>
            <a:r>
              <a:rPr b="0" i="0" lang="en" sz="900" u="none" cap="none" strike="noStrike">
                <a:solidFill>
                  <a:srgbClr val="24292E"/>
                </a:solidFill>
                <a:highlight>
                  <a:srgbClr val="FFFFFF"/>
                </a:highlight>
                <a:latin typeface="Consolas"/>
                <a:ea typeface="Consolas"/>
                <a:cs typeface="Consolas"/>
                <a:sym typeface="Consolas"/>
              </a:rPr>
              <a:t> { platformWorkerAppDynamic } </a:t>
            </a:r>
            <a:r>
              <a:rPr b="0" i="0" lang="en" sz="900" u="none" cap="none" strike="noStrike">
                <a:solidFill>
                  <a:srgbClr val="D73A49"/>
                </a:solidFill>
                <a:highlight>
                  <a:srgbClr val="FFFFFF"/>
                </a:highlight>
                <a:latin typeface="Consolas"/>
                <a:ea typeface="Consolas"/>
                <a:cs typeface="Consolas"/>
                <a:sym typeface="Consolas"/>
              </a:rPr>
              <a:t>from</a:t>
            </a:r>
            <a:r>
              <a:rPr b="0" i="0" lang="en" sz="900" u="none" cap="none" strike="noStrike">
                <a:solidFill>
                  <a:srgbClr val="24292E"/>
                </a:solidFill>
                <a:highlight>
                  <a:srgbClr val="FFFFFF"/>
                </a:highlight>
                <a:latin typeface="Consolas"/>
                <a:ea typeface="Consolas"/>
                <a:cs typeface="Consolas"/>
                <a:sym typeface="Consolas"/>
              </a:rPr>
              <a:t> </a:t>
            </a:r>
            <a:r>
              <a:rPr b="0" i="0" lang="en" sz="900" u="none" cap="none" strike="noStrike">
                <a:solidFill>
                  <a:srgbClr val="032F62"/>
                </a:solidFill>
                <a:highlight>
                  <a:srgbClr val="FFFFFF"/>
                </a:highlight>
                <a:latin typeface="Consolas"/>
                <a:ea typeface="Consolas"/>
                <a:cs typeface="Consolas"/>
                <a:sym typeface="Consolas"/>
              </a:rPr>
              <a:t>'@angular/platform-webworker-dynamic'</a:t>
            </a:r>
            <a:r>
              <a:rPr b="0" i="0" lang="en" sz="900" u="none" cap="none" strike="noStrike">
                <a:solidFill>
                  <a:srgbClr val="24292E"/>
                </a:solidFill>
                <a:highlight>
                  <a:srgbClr val="FFFFFF"/>
                </a:highlight>
                <a:latin typeface="Consolas"/>
                <a:ea typeface="Consolas"/>
                <a:cs typeface="Consolas"/>
                <a:sym typeface="Consolas"/>
              </a:rPr>
              <a:t>;</a:t>
            </a:r>
            <a:endParaRPr b="0" i="0" sz="900" u="none" cap="none" strike="noStrike">
              <a:solidFill>
                <a:srgbClr val="24292E"/>
              </a:solidFill>
              <a:highlight>
                <a:srgbClr val="FFFFFF"/>
              </a:highlight>
              <a:latin typeface="Consolas"/>
              <a:ea typeface="Consolas"/>
              <a:cs typeface="Consolas"/>
              <a:sym typeface="Consolas"/>
            </a:endParaRPr>
          </a:p>
          <a:p>
            <a:pPr indent="0" lvl="0" marL="0" marR="0" rtl="0" algn="l">
              <a:lnSpc>
                <a:spcPct val="166666"/>
              </a:lnSpc>
              <a:spcBef>
                <a:spcPts val="0"/>
              </a:spcBef>
              <a:spcAft>
                <a:spcPts val="0"/>
              </a:spcAft>
              <a:buClr>
                <a:schemeClr val="dk1"/>
              </a:buClr>
              <a:buSzPts val="2500"/>
              <a:buFont typeface="Calibri"/>
              <a:buNone/>
            </a:pPr>
            <a:r>
              <a:rPr b="0" i="0" lang="en" sz="900" u="none" cap="none" strike="noStrike">
                <a:solidFill>
                  <a:srgbClr val="D73A49"/>
                </a:solidFill>
                <a:highlight>
                  <a:srgbClr val="FFFFFF"/>
                </a:highlight>
                <a:latin typeface="Consolas"/>
                <a:ea typeface="Consolas"/>
                <a:cs typeface="Consolas"/>
                <a:sym typeface="Consolas"/>
              </a:rPr>
              <a:t>import</a:t>
            </a:r>
            <a:r>
              <a:rPr b="0" i="0" lang="en" sz="900" u="none" cap="none" strike="noStrike">
                <a:solidFill>
                  <a:srgbClr val="24292E"/>
                </a:solidFill>
                <a:highlight>
                  <a:srgbClr val="FFFFFF"/>
                </a:highlight>
                <a:latin typeface="Consolas"/>
                <a:ea typeface="Consolas"/>
                <a:cs typeface="Consolas"/>
                <a:sym typeface="Consolas"/>
              </a:rPr>
              <a:t> { AppModule } </a:t>
            </a:r>
            <a:r>
              <a:rPr b="0" i="0" lang="en" sz="900" u="none" cap="none" strike="noStrike">
                <a:solidFill>
                  <a:srgbClr val="D73A49"/>
                </a:solidFill>
                <a:highlight>
                  <a:srgbClr val="FFFFFF"/>
                </a:highlight>
                <a:latin typeface="Consolas"/>
                <a:ea typeface="Consolas"/>
                <a:cs typeface="Consolas"/>
                <a:sym typeface="Consolas"/>
              </a:rPr>
              <a:t>from</a:t>
            </a:r>
            <a:r>
              <a:rPr b="0" i="0" lang="en" sz="900" u="none" cap="none" strike="noStrike">
                <a:solidFill>
                  <a:srgbClr val="24292E"/>
                </a:solidFill>
                <a:highlight>
                  <a:srgbClr val="FFFFFF"/>
                </a:highlight>
                <a:latin typeface="Consolas"/>
                <a:ea typeface="Consolas"/>
                <a:cs typeface="Consolas"/>
                <a:sym typeface="Consolas"/>
              </a:rPr>
              <a:t> </a:t>
            </a:r>
            <a:r>
              <a:rPr b="0" i="0" lang="en" sz="900" u="none" cap="none" strike="noStrike">
                <a:solidFill>
                  <a:srgbClr val="032F62"/>
                </a:solidFill>
                <a:highlight>
                  <a:srgbClr val="FFFFFF"/>
                </a:highlight>
                <a:latin typeface="Consolas"/>
                <a:ea typeface="Consolas"/>
                <a:cs typeface="Consolas"/>
                <a:sym typeface="Consolas"/>
              </a:rPr>
              <a:t>'./app/app.module'</a:t>
            </a:r>
            <a:r>
              <a:rPr b="0" i="0" lang="en" sz="900" u="none" cap="none" strike="noStrike">
                <a:solidFill>
                  <a:srgbClr val="24292E"/>
                </a:solidFill>
                <a:highlight>
                  <a:srgbClr val="FFFFFF"/>
                </a:highlight>
                <a:latin typeface="Consolas"/>
                <a:ea typeface="Consolas"/>
                <a:cs typeface="Consolas"/>
                <a:sym typeface="Consolas"/>
              </a:rPr>
              <a:t>;</a:t>
            </a:r>
            <a:endParaRPr b="0" i="0" sz="900" u="none" cap="none" strike="noStrike">
              <a:solidFill>
                <a:srgbClr val="24292E"/>
              </a:solidFill>
              <a:highlight>
                <a:srgbClr val="FFFFFF"/>
              </a:highlight>
              <a:latin typeface="Consolas"/>
              <a:ea typeface="Consolas"/>
              <a:cs typeface="Consolas"/>
              <a:sym typeface="Consolas"/>
            </a:endParaRPr>
          </a:p>
          <a:p>
            <a:pPr indent="0" lvl="0" marL="0" marR="0" rtl="0" algn="l">
              <a:lnSpc>
                <a:spcPct val="166666"/>
              </a:lnSpc>
              <a:spcBef>
                <a:spcPts val="0"/>
              </a:spcBef>
              <a:spcAft>
                <a:spcPts val="0"/>
              </a:spcAft>
              <a:buClr>
                <a:schemeClr val="dk1"/>
              </a:buClr>
              <a:buSzPts val="2500"/>
              <a:buFont typeface="Calibri"/>
              <a:buNone/>
            </a:pPr>
            <a:br>
              <a:rPr b="0" i="0" lang="en" sz="900" u="none" cap="none" strike="noStrike">
                <a:solidFill>
                  <a:srgbClr val="24292E"/>
                </a:solidFill>
                <a:highlight>
                  <a:srgbClr val="FFFFFF"/>
                </a:highlight>
                <a:latin typeface="Consolas"/>
                <a:ea typeface="Consolas"/>
                <a:cs typeface="Consolas"/>
                <a:sym typeface="Consolas"/>
              </a:rPr>
            </a:br>
            <a:endParaRPr b="0" i="0" sz="900" u="none" cap="none" strike="noStrike">
              <a:solidFill>
                <a:srgbClr val="24292E"/>
              </a:solidFill>
              <a:highlight>
                <a:srgbClr val="FFFFFF"/>
              </a:highlight>
              <a:latin typeface="Consolas"/>
              <a:ea typeface="Consolas"/>
              <a:cs typeface="Consolas"/>
              <a:sym typeface="Consolas"/>
            </a:endParaRPr>
          </a:p>
          <a:p>
            <a:pPr indent="0" lvl="0" marL="0" marR="0" rtl="0" algn="l">
              <a:lnSpc>
                <a:spcPct val="166666"/>
              </a:lnSpc>
              <a:spcBef>
                <a:spcPts val="0"/>
              </a:spcBef>
              <a:spcAft>
                <a:spcPts val="0"/>
              </a:spcAft>
              <a:buClr>
                <a:schemeClr val="dk1"/>
              </a:buClr>
              <a:buSzPts val="2500"/>
              <a:buFont typeface="Calibri"/>
              <a:buNone/>
            </a:pPr>
            <a:r>
              <a:rPr b="0" i="0" lang="en" sz="900" u="none" cap="none" strike="noStrike">
                <a:solidFill>
                  <a:srgbClr val="6F42C1"/>
                </a:solidFill>
                <a:highlight>
                  <a:srgbClr val="FFFFFF"/>
                </a:highlight>
                <a:latin typeface="Consolas"/>
                <a:ea typeface="Consolas"/>
                <a:cs typeface="Consolas"/>
                <a:sym typeface="Consolas"/>
              </a:rPr>
              <a:t>platformWorkerAppDynamic</a:t>
            </a:r>
            <a:r>
              <a:rPr b="0" i="0" lang="en" sz="900" u="none" cap="none" strike="noStrike">
                <a:solidFill>
                  <a:srgbClr val="24292E"/>
                </a:solidFill>
                <a:highlight>
                  <a:srgbClr val="FFFFFF"/>
                </a:highlight>
                <a:latin typeface="Consolas"/>
                <a:ea typeface="Consolas"/>
                <a:cs typeface="Consolas"/>
                <a:sym typeface="Consolas"/>
              </a:rPr>
              <a:t>().</a:t>
            </a:r>
            <a:r>
              <a:rPr b="0" i="0" lang="en" sz="900" u="none" cap="none" strike="noStrike">
                <a:solidFill>
                  <a:srgbClr val="6F42C1"/>
                </a:solidFill>
                <a:highlight>
                  <a:srgbClr val="FFFFFF"/>
                </a:highlight>
                <a:latin typeface="Consolas"/>
                <a:ea typeface="Consolas"/>
                <a:cs typeface="Consolas"/>
                <a:sym typeface="Consolas"/>
              </a:rPr>
              <a:t>bootstrapModule</a:t>
            </a:r>
            <a:r>
              <a:rPr b="0" i="0" lang="en" sz="900" u="none" cap="none" strike="noStrike">
                <a:solidFill>
                  <a:srgbClr val="24292E"/>
                </a:solidFill>
                <a:highlight>
                  <a:srgbClr val="FFFFFF"/>
                </a:highlight>
                <a:latin typeface="Consolas"/>
                <a:ea typeface="Consolas"/>
                <a:cs typeface="Consolas"/>
                <a:sym typeface="Consolas"/>
              </a:rPr>
              <a:t>(AppModule);</a:t>
            </a:r>
            <a:endParaRPr b="0" i="0" sz="900" u="none" cap="none" strike="noStrike">
              <a:solidFill>
                <a:srgbClr val="24292E"/>
              </a:solidFill>
              <a:highlight>
                <a:srgbClr val="FFFFFF"/>
              </a:highlight>
              <a:latin typeface="Consolas"/>
              <a:ea typeface="Consolas"/>
              <a:cs typeface="Consolas"/>
              <a:sym typeface="Consolas"/>
            </a:endParaRPr>
          </a:p>
          <a:p>
            <a:pPr indent="0" lvl="0" marL="457200" marR="0" rtl="0" algn="l">
              <a:lnSpc>
                <a:spcPct val="100000"/>
              </a:lnSpc>
              <a:spcBef>
                <a:spcPts val="500"/>
              </a:spcBef>
              <a:spcAft>
                <a:spcPts val="0"/>
              </a:spcAft>
              <a:buClr>
                <a:schemeClr val="dk1"/>
              </a:buClr>
              <a:buSzPts val="25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9"/>
          <p:cNvSpPr txBox="1"/>
          <p:nvPr>
            <p:ph type="title"/>
          </p:nvPr>
        </p:nvSpPr>
        <p:spPr>
          <a:xfrm>
            <a:off x="179512" y="96026"/>
            <a:ext cx="60486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Modify webpack.config.js</a:t>
            </a:r>
            <a:endParaRPr b="1" i="0" sz="3200" u="none" cap="none" strike="noStrike">
              <a:solidFill>
                <a:srgbClr val="E01A26"/>
              </a:solidFill>
              <a:latin typeface="Calibri"/>
              <a:ea typeface="Calibri"/>
              <a:cs typeface="Calibri"/>
              <a:sym typeface="Calibri"/>
            </a:endParaRPr>
          </a:p>
        </p:txBody>
      </p:sp>
      <p:sp>
        <p:nvSpPr>
          <p:cNvPr id="351" name="Google Shape;351;p59"/>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You will need to modify the webpack.config.js file to include the entry for the worker</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You will need to the </a:t>
            </a:r>
            <a:r>
              <a:rPr b="1" i="0" lang="en" sz="1800" u="none" cap="none" strike="noStrike">
                <a:solidFill>
                  <a:schemeClr val="dk1"/>
                </a:solidFill>
                <a:latin typeface="Calibri"/>
                <a:ea typeface="Calibri"/>
                <a:cs typeface="Calibri"/>
                <a:sym typeface="Calibri"/>
              </a:rPr>
              <a:t>HtmlWebpackPlugin</a:t>
            </a:r>
            <a:r>
              <a:rPr b="0" i="0" lang="en" sz="1800" u="none" cap="none" strike="noStrike">
                <a:solidFill>
                  <a:schemeClr val="dk1"/>
                </a:solidFill>
                <a:latin typeface="Calibri"/>
                <a:ea typeface="Calibri"/>
                <a:cs typeface="Calibri"/>
                <a:sym typeface="Calibri"/>
              </a:rPr>
              <a:t> to not include the worker script since it will be loaded by the worker</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1" i="0" lang="en" sz="1800" u="none" cap="none" strike="noStrike">
                <a:solidFill>
                  <a:schemeClr val="dk1"/>
                </a:solidFill>
                <a:latin typeface="Calibri"/>
                <a:ea typeface="Calibri"/>
                <a:cs typeface="Calibri"/>
                <a:sym typeface="Calibri"/>
              </a:rPr>
              <a:t>CommonChunksPlugin </a:t>
            </a:r>
            <a:r>
              <a:rPr b="0" i="0" lang="en" sz="1800" u="none" cap="none" strike="noStrike">
                <a:solidFill>
                  <a:schemeClr val="dk1"/>
                </a:solidFill>
                <a:latin typeface="Calibri"/>
                <a:ea typeface="Calibri"/>
                <a:cs typeface="Calibri"/>
                <a:sym typeface="Calibri"/>
              </a:rPr>
              <a:t>will have to be modified manually to not include the worker bundle file</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1" i="0" lang="en" sz="1800" u="none" cap="none" strike="noStrike">
                <a:solidFill>
                  <a:schemeClr val="dk1"/>
                </a:solidFill>
                <a:latin typeface="Calibri"/>
                <a:ea typeface="Calibri"/>
                <a:cs typeface="Calibri"/>
                <a:sym typeface="Calibri"/>
              </a:rPr>
              <a:t>AngularCompilerPlugin</a:t>
            </a:r>
            <a:r>
              <a:rPr b="0" i="0" lang="en" sz="1800" u="none" cap="none" strike="noStrike">
                <a:solidFill>
                  <a:schemeClr val="dk1"/>
                </a:solidFill>
                <a:latin typeface="Calibri"/>
                <a:ea typeface="Calibri"/>
                <a:cs typeface="Calibri"/>
                <a:sym typeface="Calibri"/>
              </a:rPr>
              <a:t> we will have to set the new entry module manually</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Run: </a:t>
            </a:r>
            <a:r>
              <a:rPr b="1" i="0" lang="en" sz="1800" u="none" cap="none" strike="noStrike">
                <a:solidFill>
                  <a:schemeClr val="dk1"/>
                </a:solidFill>
                <a:latin typeface="Calibri"/>
                <a:ea typeface="Calibri"/>
                <a:cs typeface="Calibri"/>
                <a:sym typeface="Calibri"/>
              </a:rPr>
              <a:t>npm start</a:t>
            </a:r>
            <a:r>
              <a:rPr b="0" i="0" lang="en" sz="1800" u="none" cap="none" strike="noStrike">
                <a:solidFill>
                  <a:schemeClr val="dk1"/>
                </a:solidFill>
                <a:latin typeface="Calibri"/>
                <a:ea typeface="Calibri"/>
                <a:cs typeface="Calibri"/>
                <a:sym typeface="Calibri"/>
              </a:rPr>
              <a:t> to see the app</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Clr>
                <a:schemeClr val="dk1"/>
              </a:buClr>
              <a:buSzPts val="25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Clr>
                <a:schemeClr val="dk1"/>
              </a:buClr>
              <a:buSzPts val="2500"/>
              <a:buFont typeface="Calibri"/>
              <a:buNone/>
            </a:pPr>
            <a:r>
              <a:rPr b="0" i="0" lang="en" sz="1800" u="none" cap="none" strike="noStrike">
                <a:solidFill>
                  <a:schemeClr val="dk1"/>
                </a:solidFill>
                <a:latin typeface="Calibri"/>
                <a:ea typeface="Calibri"/>
                <a:cs typeface="Calibri"/>
                <a:sym typeface="Calibri"/>
              </a:rPr>
              <a:t>Example of working example of Angular with web workers is in this url</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Clr>
                <a:schemeClr val="dk1"/>
              </a:buClr>
              <a:buSzPts val="2500"/>
              <a:buFont typeface="Calibri"/>
              <a:buNone/>
            </a:pPr>
            <a:r>
              <a:rPr b="0" i="0" lang="en" sz="1800" u="sng" cap="none" strike="noStrike">
                <a:solidFill>
                  <a:schemeClr val="hlink"/>
                </a:solidFill>
                <a:latin typeface="Calibri"/>
                <a:ea typeface="Calibri"/>
                <a:cs typeface="Calibri"/>
                <a:sym typeface="Calibri"/>
                <a:hlinkClick r:id="rId3"/>
              </a:rPr>
              <a:t>https://github.com/ywarezk/ng2-web-workers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60"/>
          <p:cNvSpPr txBox="1"/>
          <p:nvPr>
            <p:ph type="title"/>
          </p:nvPr>
        </p:nvSpPr>
        <p:spPr>
          <a:xfrm>
            <a:off x="179498" y="96025"/>
            <a:ext cx="72759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Do Not Use Angular with Web Workers</a:t>
            </a:r>
            <a:endParaRPr b="1" i="0" sz="3200" u="none" cap="none" strike="noStrike">
              <a:solidFill>
                <a:srgbClr val="E01A26"/>
              </a:solidFill>
              <a:latin typeface="Calibri"/>
              <a:ea typeface="Calibri"/>
              <a:cs typeface="Calibri"/>
              <a:sym typeface="Calibri"/>
            </a:endParaRPr>
          </a:p>
        </p:txBody>
      </p:sp>
      <p:sp>
        <p:nvSpPr>
          <p:cNvPr id="357" name="Google Shape;357;p60"/>
          <p:cNvSpPr txBox="1"/>
          <p:nvPr>
            <p:ph idx="1" type="body"/>
          </p:nvPr>
        </p:nvSpPr>
        <p:spPr>
          <a:xfrm>
            <a:off x="457200" y="1113588"/>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The API is still experimental</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Does not support routing yet</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Does not work well with lazy loaded modules</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Does not support server side rendering</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Does not combine well with @angular/cli</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The changes in the actual Angular app are minimal, so we can develop our app like we use to, and keep track on this feature and embed it when it’s more mature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179511" y="96026"/>
            <a:ext cx="7172633"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Styling Our App - Component Styles</a:t>
            </a:r>
            <a:endParaRPr b="1" i="0" sz="3200" u="none" cap="none" strike="noStrike">
              <a:solidFill>
                <a:srgbClr val="E01A26"/>
              </a:solidFill>
              <a:latin typeface="Calibri"/>
              <a:ea typeface="Calibri"/>
              <a:cs typeface="Calibri"/>
              <a:sym typeface="Calibri"/>
            </a:endParaRPr>
          </a:p>
        </p:txBody>
      </p:sp>
      <p:sp>
        <p:nvSpPr>
          <p:cNvPr id="105" name="Google Shape;105;p18"/>
          <p:cNvSpPr txBox="1"/>
          <p:nvPr>
            <p:ph idx="1" type="body"/>
          </p:nvPr>
        </p:nvSpPr>
        <p:spPr>
          <a:xfrm>
            <a:off x="438727" y="947333"/>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In the </a:t>
            </a:r>
            <a:r>
              <a:rPr b="1" i="0" lang="en" sz="2400" u="none" cap="none" strike="noStrike">
                <a:solidFill>
                  <a:schemeClr val="dk1"/>
                </a:solidFill>
                <a:latin typeface="Calibri"/>
                <a:ea typeface="Calibri"/>
                <a:cs typeface="Calibri"/>
                <a:sym typeface="Calibri"/>
              </a:rPr>
              <a:t>@Component</a:t>
            </a:r>
            <a:r>
              <a:rPr b="0" i="0" lang="en" sz="2400" u="none" cap="none" strike="noStrike">
                <a:solidFill>
                  <a:schemeClr val="dk1"/>
                </a:solidFill>
                <a:latin typeface="Calibri"/>
                <a:ea typeface="Calibri"/>
                <a:cs typeface="Calibri"/>
                <a:sym typeface="Calibri"/>
              </a:rPr>
              <a:t> metadata there are a couple of options to control the style of a component</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1" i="0" lang="en" sz="2400" u="none" cap="none" strike="noStrike">
                <a:solidFill>
                  <a:schemeClr val="dk1"/>
                </a:solidFill>
                <a:latin typeface="Calibri"/>
                <a:ea typeface="Calibri"/>
                <a:cs typeface="Calibri"/>
                <a:sym typeface="Calibri"/>
              </a:rPr>
              <a:t>Styles</a:t>
            </a:r>
            <a:r>
              <a:rPr b="0" i="0" lang="en" sz="2400" u="none" cap="none" strike="noStrike">
                <a:solidFill>
                  <a:schemeClr val="dk1"/>
                </a:solidFill>
                <a:latin typeface="Calibri"/>
                <a:ea typeface="Calibri"/>
                <a:cs typeface="Calibri"/>
                <a:sym typeface="Calibri"/>
              </a:rPr>
              <a:t> - string array of css styles</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1" i="0" lang="en" sz="2400" u="none" cap="none" strike="noStrike">
                <a:solidFill>
                  <a:schemeClr val="dk1"/>
                </a:solidFill>
                <a:latin typeface="Calibri"/>
                <a:ea typeface="Calibri"/>
                <a:cs typeface="Calibri"/>
                <a:sym typeface="Calibri"/>
              </a:rPr>
              <a:t>styleUrls - </a:t>
            </a:r>
            <a:r>
              <a:rPr b="0" i="0" lang="en" sz="2400" u="none" cap="none" strike="noStrike">
                <a:solidFill>
                  <a:schemeClr val="dk1"/>
                </a:solidFill>
                <a:latin typeface="Calibri"/>
                <a:ea typeface="Calibri"/>
                <a:cs typeface="Calibri"/>
                <a:sym typeface="Calibri"/>
              </a:rPr>
              <a:t>array of styling files, relative to the src file.</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The styles will also be added to the head section in the index</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The styles will only affect the component and won’t be inherited by child components</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Let’s view the head section after adding some styles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Clr>
                <a:schemeClr val="dk1"/>
              </a:buClr>
              <a:buSzPts val="25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179512" y="96026"/>
            <a:ext cx="6821652"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Styling Our App - Component Styles</a:t>
            </a:r>
            <a:endParaRPr b="1" i="0" sz="3200" u="none" cap="none" strike="noStrike">
              <a:solidFill>
                <a:srgbClr val="E01A26"/>
              </a:solidFill>
              <a:latin typeface="Calibri"/>
              <a:ea typeface="Calibri"/>
              <a:cs typeface="Calibri"/>
              <a:sym typeface="Calibri"/>
            </a:endParaRPr>
          </a:p>
        </p:txBody>
      </p:sp>
      <p:sp>
        <p:nvSpPr>
          <p:cNvPr id="111" name="Google Shape;111;p19"/>
          <p:cNvSpPr txBox="1"/>
          <p:nvPr>
            <p:ph idx="1" type="body"/>
          </p:nvPr>
        </p:nvSpPr>
        <p:spPr>
          <a:xfrm>
            <a:off x="438727" y="1002751"/>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Angular place the styles in the head</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Angular attach an attribute for every component (ngcontent-c0 nghost-c1)</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The styles will be placed in the head bug with the proper attribute so they will only affect the component and not the entire app</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We can control how the styles affect the app with the </a:t>
            </a:r>
            <a:r>
              <a:rPr b="1" i="0" lang="en" sz="2400" u="none" cap="none" strike="noStrike">
                <a:solidFill>
                  <a:schemeClr val="dk1"/>
                </a:solidFill>
                <a:latin typeface="Calibri"/>
                <a:ea typeface="Calibri"/>
                <a:cs typeface="Calibri"/>
                <a:sym typeface="Calibri"/>
              </a:rPr>
              <a:t>encapsulation</a:t>
            </a:r>
            <a:r>
              <a:rPr b="0" i="0" lang="en" sz="2400" u="none" cap="none" strike="noStrike">
                <a:solidFill>
                  <a:schemeClr val="dk1"/>
                </a:solidFill>
                <a:latin typeface="Calibri"/>
                <a:ea typeface="Calibri"/>
                <a:cs typeface="Calibri"/>
                <a:sym typeface="Calibri"/>
              </a:rPr>
              <a:t> option in the component metadata</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To understand the options we first have to understand what is the </a:t>
            </a:r>
            <a:r>
              <a:rPr b="1" i="0" lang="en" sz="2400" u="none" cap="none" strike="noStrike">
                <a:solidFill>
                  <a:schemeClr val="dk1"/>
                </a:solidFill>
                <a:latin typeface="Calibri"/>
                <a:ea typeface="Calibri"/>
                <a:cs typeface="Calibri"/>
                <a:sym typeface="Calibri"/>
              </a:rPr>
              <a:t>Shadow DOM</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Clr>
                <a:schemeClr val="dk1"/>
              </a:buClr>
              <a:buSzPts val="25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Clr>
                <a:schemeClr val="dk1"/>
              </a:buClr>
              <a:buSzPts val="25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179512" y="96026"/>
            <a:ext cx="6048600" cy="585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Special Selectors</a:t>
            </a:r>
            <a:endParaRPr/>
          </a:p>
        </p:txBody>
      </p:sp>
      <p:sp>
        <p:nvSpPr>
          <p:cNvPr id="117" name="Google Shape;117;p20"/>
          <p:cNvSpPr txBox="1"/>
          <p:nvPr>
            <p:ph idx="1" type="body"/>
          </p:nvPr>
        </p:nvSpPr>
        <p:spPr>
          <a:xfrm>
            <a:off x="457200" y="1113588"/>
            <a:ext cx="8229600" cy="3672600"/>
          </a:xfrm>
          <a:prstGeom prst="rect">
            <a:avLst/>
          </a:prstGeom>
        </p:spPr>
        <p:txBody>
          <a:bodyPr anchorCtr="0" anchor="t" bIns="91425" lIns="91425" spcFirstLastPara="1" rIns="91425" wrap="square" tIns="91425">
            <a:noAutofit/>
          </a:bodyPr>
          <a:lstStyle/>
          <a:p>
            <a:pPr indent="-342900" lvl="0" marL="457200" rtl="0">
              <a:spcBef>
                <a:spcPts val="500"/>
              </a:spcBef>
              <a:spcAft>
                <a:spcPts val="0"/>
              </a:spcAft>
              <a:buSzPts val="1800"/>
              <a:buChar char="●"/>
            </a:pPr>
            <a:r>
              <a:rPr b="1" lang="en" sz="1800"/>
              <a:t>:host - </a:t>
            </a:r>
            <a:r>
              <a:rPr lang="en" sz="1800"/>
              <a:t>target styles in the in the host element (not the parent)</a:t>
            </a:r>
            <a:endParaRPr sz="1800"/>
          </a:p>
          <a:p>
            <a:pPr indent="-342900" lvl="0" marL="457200" rtl="0">
              <a:spcBef>
                <a:spcPts val="0"/>
              </a:spcBef>
              <a:spcAft>
                <a:spcPts val="0"/>
              </a:spcAft>
              <a:buSzPts val="1800"/>
              <a:buChar char="●"/>
            </a:pPr>
            <a:r>
              <a:rPr b="1" lang="en" sz="1800"/>
              <a:t>:host-context - </a:t>
            </a:r>
            <a:r>
              <a:rPr lang="en" sz="1800"/>
              <a:t>conditional css based on parent styling</a:t>
            </a:r>
            <a:endParaRPr sz="1800"/>
          </a:p>
          <a:p>
            <a:pPr indent="0" lvl="0" marL="0">
              <a:spcBef>
                <a:spcPts val="50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123975" y="76200"/>
            <a:ext cx="72738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Shadow DOM</a:t>
            </a:r>
            <a:endParaRPr b="1" i="0" sz="3200" u="none" cap="none" strike="noStrike">
              <a:solidFill>
                <a:srgbClr val="E01A26"/>
              </a:solidFill>
              <a:latin typeface="Calibri"/>
              <a:ea typeface="Calibri"/>
              <a:cs typeface="Calibri"/>
              <a:sym typeface="Calibri"/>
            </a:endParaRPr>
          </a:p>
        </p:txBody>
      </p:sp>
      <p:sp>
        <p:nvSpPr>
          <p:cNvPr id="123" name="Google Shape;123;p21"/>
          <p:cNvSpPr txBox="1"/>
          <p:nvPr>
            <p:ph idx="1" type="body"/>
          </p:nvPr>
        </p:nvSpPr>
        <p:spPr>
          <a:xfrm>
            <a:off x="457200" y="1002751"/>
            <a:ext cx="8229600" cy="367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With Shadow DOM we can define a custom dom element let’s call that element </a:t>
            </a:r>
            <a:r>
              <a:rPr b="1" i="0" lang="en" sz="2400" u="none" cap="none" strike="noStrike">
                <a:solidFill>
                  <a:schemeClr val="dk1"/>
                </a:solidFill>
                <a:latin typeface="Calibri"/>
                <a:ea typeface="Calibri"/>
                <a:cs typeface="Calibri"/>
                <a:sym typeface="Calibri"/>
              </a:rPr>
              <a:t>&lt;john-bryce&gt;&lt;/john-bryce&gt;</a:t>
            </a:r>
            <a:endParaRPr b="1"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The custom element can have a dom tree of its own, and its own styling</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This way we hide the inner parts of the component and create encapsulation where we hide the inner implementation</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lang="en" sz="2400"/>
              <a:t>Supported in chrome but not in other browsers</a:t>
            </a:r>
            <a:endParaRPr sz="2400"/>
          </a:p>
          <a:p>
            <a:pPr indent="0" lvl="0" marL="0" marR="0" rtl="0" algn="l">
              <a:lnSpc>
                <a:spcPct val="100000"/>
              </a:lnSpc>
              <a:spcBef>
                <a:spcPts val="500"/>
              </a:spcBef>
              <a:spcAft>
                <a:spcPts val="0"/>
              </a:spcAft>
              <a:buClr>
                <a:schemeClr val="dk1"/>
              </a:buClr>
              <a:buSzPts val="25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Clr>
                <a:schemeClr val="dk1"/>
              </a:buClr>
              <a:buSzPts val="25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123975" y="76200"/>
            <a:ext cx="7273800" cy="5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3200" u="none" cap="none" strike="noStrike">
                <a:solidFill>
                  <a:srgbClr val="E01A26"/>
                </a:solidFill>
                <a:latin typeface="Calibri"/>
                <a:ea typeface="Calibri"/>
                <a:cs typeface="Calibri"/>
                <a:sym typeface="Calibri"/>
              </a:rPr>
              <a:t>Shadow DOM</a:t>
            </a:r>
            <a:endParaRPr b="1" i="0" sz="3200" u="none" cap="none" strike="noStrike">
              <a:solidFill>
                <a:srgbClr val="E01A26"/>
              </a:solidFill>
              <a:latin typeface="Calibri"/>
              <a:ea typeface="Calibri"/>
              <a:cs typeface="Calibri"/>
              <a:sym typeface="Calibri"/>
            </a:endParaRPr>
          </a:p>
        </p:txBody>
      </p:sp>
      <p:sp>
        <p:nvSpPr>
          <p:cNvPr id="129" name="Google Shape;129;p22"/>
          <p:cNvSpPr txBox="1"/>
          <p:nvPr>
            <p:ph idx="1" type="body"/>
          </p:nvPr>
        </p:nvSpPr>
        <p:spPr>
          <a:xfrm>
            <a:off x="457200" y="1037388"/>
            <a:ext cx="8229600" cy="367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500"/>
              </a:spcBef>
              <a:spcAft>
                <a:spcPts val="0"/>
              </a:spcAft>
              <a:buClr>
                <a:schemeClr val="dk1"/>
              </a:buClr>
              <a:buSzPts val="1100"/>
              <a:buFont typeface="Arial"/>
              <a:buNone/>
            </a:pPr>
            <a:r>
              <a:rPr b="1" i="0" lang="en" sz="1650" u="none" cap="none" strike="noStrike">
                <a:solidFill>
                  <a:srgbClr val="000080"/>
                </a:solidFill>
                <a:highlight>
                  <a:srgbClr val="FFFFFF"/>
                </a:highlight>
                <a:latin typeface="Arial"/>
                <a:ea typeface="Arial"/>
                <a:cs typeface="Arial"/>
                <a:sym typeface="Arial"/>
              </a:rPr>
              <a:t>class </a:t>
            </a:r>
            <a:r>
              <a:rPr b="0" i="0" lang="en" sz="1650" u="none" cap="none" strike="noStrike">
                <a:solidFill>
                  <a:schemeClr val="dk1"/>
                </a:solidFill>
                <a:highlight>
                  <a:srgbClr val="FFFFFF"/>
                </a:highlight>
                <a:latin typeface="Arial"/>
                <a:ea typeface="Arial"/>
                <a:cs typeface="Arial"/>
                <a:sym typeface="Arial"/>
              </a:rPr>
              <a:t>JohnBryce </a:t>
            </a:r>
            <a:r>
              <a:rPr b="1" i="0" lang="en" sz="1650" u="none" cap="none" strike="noStrike">
                <a:solidFill>
                  <a:srgbClr val="000080"/>
                </a:solidFill>
                <a:highlight>
                  <a:srgbClr val="FFFFFF"/>
                </a:highlight>
                <a:latin typeface="Arial"/>
                <a:ea typeface="Arial"/>
                <a:cs typeface="Arial"/>
                <a:sym typeface="Arial"/>
              </a:rPr>
              <a:t>extends </a:t>
            </a:r>
            <a:r>
              <a:rPr b="1" i="1" lang="en" sz="1650" u="none" cap="none" strike="noStrike">
                <a:solidFill>
                  <a:srgbClr val="660E7A"/>
                </a:solidFill>
                <a:highlight>
                  <a:srgbClr val="FFFFFF"/>
                </a:highlight>
                <a:latin typeface="Arial"/>
                <a:ea typeface="Arial"/>
                <a:cs typeface="Arial"/>
                <a:sym typeface="Arial"/>
              </a:rPr>
              <a:t>HTMLElement </a:t>
            </a:r>
            <a:r>
              <a:rPr b="0" i="0" lang="en" sz="1650" u="none" cap="none" strike="noStrike">
                <a:solidFill>
                  <a:schemeClr val="dk1"/>
                </a:solidFill>
                <a:highlight>
                  <a:srgbClr val="FFFFFF"/>
                </a:highlight>
                <a:latin typeface="Arial"/>
                <a:ea typeface="Arial"/>
                <a:cs typeface="Arial"/>
                <a:sym typeface="Arial"/>
              </a:rPr>
              <a:t>{</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 </a:t>
            </a:r>
            <a:r>
              <a:rPr b="0" i="0" lang="en" sz="1650" u="none" cap="none" strike="noStrike">
                <a:solidFill>
                  <a:srgbClr val="7A7A43"/>
                </a:solidFill>
                <a:highlight>
                  <a:srgbClr val="FFFFFF"/>
                </a:highlight>
                <a:latin typeface="Arial"/>
                <a:ea typeface="Arial"/>
                <a:cs typeface="Arial"/>
                <a:sym typeface="Arial"/>
              </a:rPr>
              <a:t>constructor</a:t>
            </a:r>
            <a:r>
              <a:rPr b="0" i="0" lang="en" sz="1650" u="none" cap="none" strike="noStrike">
                <a:solidFill>
                  <a:schemeClr val="dk1"/>
                </a:solidFill>
                <a:highlight>
                  <a:srgbClr val="FFFFFF"/>
                </a:highlight>
                <a:latin typeface="Arial"/>
                <a:ea typeface="Arial"/>
                <a:cs typeface="Arial"/>
                <a:sym typeface="Arial"/>
              </a:rPr>
              <a:t>() {</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   </a:t>
            </a:r>
            <a:r>
              <a:rPr b="1" i="0" lang="en" sz="1650" u="none" cap="none" strike="noStrike">
                <a:solidFill>
                  <a:srgbClr val="000080"/>
                </a:solidFill>
                <a:highlight>
                  <a:srgbClr val="FFFFFF"/>
                </a:highlight>
                <a:latin typeface="Arial"/>
                <a:ea typeface="Arial"/>
                <a:cs typeface="Arial"/>
                <a:sym typeface="Arial"/>
              </a:rPr>
              <a:t>super</a:t>
            </a:r>
            <a:r>
              <a:rPr b="0" i="0" lang="en" sz="1650" u="none" cap="none" strike="noStrike">
                <a:solidFill>
                  <a:schemeClr val="dk1"/>
                </a:solidFill>
                <a:highlight>
                  <a:srgbClr val="FFFFFF"/>
                </a:highlight>
                <a:latin typeface="Arial"/>
                <a:ea typeface="Arial"/>
                <a:cs typeface="Arial"/>
                <a:sym typeface="Arial"/>
              </a:rPr>
              <a:t>();</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   </a:t>
            </a:r>
            <a:r>
              <a:rPr b="1" i="0" lang="en" sz="1650" u="none" cap="none" strike="noStrike">
                <a:solidFill>
                  <a:srgbClr val="000080"/>
                </a:solidFill>
                <a:highlight>
                  <a:srgbClr val="FFFFFF"/>
                </a:highlight>
                <a:latin typeface="Arial"/>
                <a:ea typeface="Arial"/>
                <a:cs typeface="Arial"/>
                <a:sym typeface="Arial"/>
              </a:rPr>
              <a:t>var </a:t>
            </a:r>
            <a:r>
              <a:rPr b="0" i="0" lang="en" sz="1650" u="none" cap="none" strike="noStrike">
                <a:solidFill>
                  <a:srgbClr val="458383"/>
                </a:solidFill>
                <a:highlight>
                  <a:srgbClr val="FFFFFF"/>
                </a:highlight>
                <a:latin typeface="Arial"/>
                <a:ea typeface="Arial"/>
                <a:cs typeface="Arial"/>
                <a:sym typeface="Arial"/>
              </a:rPr>
              <a:t>shadow </a:t>
            </a:r>
            <a:r>
              <a:rPr b="0" i="0" lang="en" sz="1650" u="none" cap="none" strike="noStrike">
                <a:solidFill>
                  <a:schemeClr val="dk1"/>
                </a:solidFill>
                <a:highlight>
                  <a:srgbClr val="FFFFFF"/>
                </a:highlight>
                <a:latin typeface="Arial"/>
                <a:ea typeface="Arial"/>
                <a:cs typeface="Arial"/>
                <a:sym typeface="Arial"/>
              </a:rPr>
              <a:t>= </a:t>
            </a:r>
            <a:r>
              <a:rPr b="1" i="0" lang="en" sz="1650" u="none" cap="none" strike="noStrike">
                <a:solidFill>
                  <a:srgbClr val="000080"/>
                </a:solidFill>
                <a:highlight>
                  <a:srgbClr val="FFFFFF"/>
                </a:highlight>
                <a:latin typeface="Arial"/>
                <a:ea typeface="Arial"/>
                <a:cs typeface="Arial"/>
                <a:sym typeface="Arial"/>
              </a:rPr>
              <a:t>this</a:t>
            </a:r>
            <a:r>
              <a:rPr b="0" i="0" lang="en" sz="1650" u="none" cap="none" strike="noStrike">
                <a:solidFill>
                  <a:schemeClr val="dk1"/>
                </a:solidFill>
                <a:highlight>
                  <a:srgbClr val="FFFFFF"/>
                </a:highlight>
                <a:latin typeface="Arial"/>
                <a:ea typeface="Arial"/>
                <a:cs typeface="Arial"/>
                <a:sym typeface="Arial"/>
              </a:rPr>
              <a:t>.</a:t>
            </a:r>
            <a:r>
              <a:rPr b="0" i="0" lang="en" sz="1650" u="none" cap="none" strike="noStrike">
                <a:solidFill>
                  <a:srgbClr val="7A7A43"/>
                </a:solidFill>
                <a:highlight>
                  <a:srgbClr val="FFFFFF"/>
                </a:highlight>
                <a:latin typeface="Arial"/>
                <a:ea typeface="Arial"/>
                <a:cs typeface="Arial"/>
                <a:sym typeface="Arial"/>
              </a:rPr>
              <a:t>attachShadow</a:t>
            </a:r>
            <a:r>
              <a:rPr b="0" i="0" lang="en" sz="1650" u="none" cap="none" strike="noStrike">
                <a:solidFill>
                  <a:schemeClr val="dk1"/>
                </a:solidFill>
                <a:highlight>
                  <a:srgbClr val="FFFFFF"/>
                </a:highlight>
                <a:latin typeface="Arial"/>
                <a:ea typeface="Arial"/>
                <a:cs typeface="Arial"/>
                <a:sym typeface="Arial"/>
              </a:rPr>
              <a:t>({</a:t>
            </a:r>
            <a:r>
              <a:rPr b="1" i="0" lang="en" sz="1650" u="none" cap="none" strike="noStrike">
                <a:solidFill>
                  <a:srgbClr val="660E7A"/>
                </a:solidFill>
                <a:highlight>
                  <a:srgbClr val="FFFFFF"/>
                </a:highlight>
                <a:latin typeface="Arial"/>
                <a:ea typeface="Arial"/>
                <a:cs typeface="Arial"/>
                <a:sym typeface="Arial"/>
              </a:rPr>
              <a:t>mode</a:t>
            </a:r>
            <a:r>
              <a:rPr b="0" i="0" lang="en" sz="1650" u="none" cap="none" strike="noStrike">
                <a:solidFill>
                  <a:schemeClr val="dk1"/>
                </a:solidFill>
                <a:highlight>
                  <a:srgbClr val="FFFFFF"/>
                </a:highlight>
                <a:latin typeface="Arial"/>
                <a:ea typeface="Arial"/>
                <a:cs typeface="Arial"/>
                <a:sym typeface="Arial"/>
              </a:rPr>
              <a:t>: </a:t>
            </a:r>
            <a:r>
              <a:rPr b="1" i="0" lang="en" sz="1650" u="none" cap="none" strike="noStrike">
                <a:solidFill>
                  <a:srgbClr val="008000"/>
                </a:solidFill>
                <a:highlight>
                  <a:srgbClr val="FFFFFF"/>
                </a:highlight>
                <a:latin typeface="Arial"/>
                <a:ea typeface="Arial"/>
                <a:cs typeface="Arial"/>
                <a:sym typeface="Arial"/>
              </a:rPr>
              <a:t>'closed'</a:t>
            </a:r>
            <a:r>
              <a:rPr b="0" i="0" lang="en" sz="1650" u="none" cap="none" strike="noStrike">
                <a:solidFill>
                  <a:schemeClr val="dk1"/>
                </a:solidFill>
                <a:highlight>
                  <a:srgbClr val="FFFFFF"/>
                </a:highlight>
                <a:latin typeface="Arial"/>
                <a:ea typeface="Arial"/>
                <a:cs typeface="Arial"/>
                <a:sym typeface="Arial"/>
              </a:rPr>
              <a:t>});</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   </a:t>
            </a:r>
            <a:r>
              <a:rPr b="1" i="0" lang="en" sz="1650" u="none" cap="none" strike="noStrike">
                <a:solidFill>
                  <a:srgbClr val="000080"/>
                </a:solidFill>
                <a:highlight>
                  <a:srgbClr val="FFFFFF"/>
                </a:highlight>
                <a:latin typeface="Arial"/>
                <a:ea typeface="Arial"/>
                <a:cs typeface="Arial"/>
                <a:sym typeface="Arial"/>
              </a:rPr>
              <a:t>var </a:t>
            </a:r>
            <a:r>
              <a:rPr b="0" i="0" lang="en" sz="1650" u="none" cap="none" strike="noStrike">
                <a:solidFill>
                  <a:srgbClr val="458383"/>
                </a:solidFill>
                <a:highlight>
                  <a:srgbClr val="FFFFFF"/>
                </a:highlight>
                <a:latin typeface="Arial"/>
                <a:ea typeface="Arial"/>
                <a:cs typeface="Arial"/>
                <a:sym typeface="Arial"/>
              </a:rPr>
              <a:t>hello </a:t>
            </a:r>
            <a:r>
              <a:rPr b="0" i="0" lang="en" sz="1650" u="none" cap="none" strike="noStrike">
                <a:solidFill>
                  <a:schemeClr val="dk1"/>
                </a:solidFill>
                <a:highlight>
                  <a:srgbClr val="FFFFFF"/>
                </a:highlight>
                <a:latin typeface="Arial"/>
                <a:ea typeface="Arial"/>
                <a:cs typeface="Arial"/>
                <a:sym typeface="Arial"/>
              </a:rPr>
              <a:t>= </a:t>
            </a:r>
            <a:r>
              <a:rPr b="1" i="1" lang="en" sz="1650" u="none" cap="none" strike="noStrike">
                <a:solidFill>
                  <a:srgbClr val="660E7A"/>
                </a:solidFill>
                <a:highlight>
                  <a:srgbClr val="FFFFFF"/>
                </a:highlight>
                <a:latin typeface="Arial"/>
                <a:ea typeface="Arial"/>
                <a:cs typeface="Arial"/>
                <a:sym typeface="Arial"/>
              </a:rPr>
              <a:t>document</a:t>
            </a:r>
            <a:r>
              <a:rPr b="0" i="0" lang="en" sz="1650" u="none" cap="none" strike="noStrike">
                <a:solidFill>
                  <a:schemeClr val="dk1"/>
                </a:solidFill>
                <a:highlight>
                  <a:srgbClr val="FFFFFF"/>
                </a:highlight>
                <a:latin typeface="Arial"/>
                <a:ea typeface="Arial"/>
                <a:cs typeface="Arial"/>
                <a:sym typeface="Arial"/>
              </a:rPr>
              <a:t>.</a:t>
            </a:r>
            <a:r>
              <a:rPr b="0" i="0" lang="en" sz="1650" u="none" cap="none" strike="noStrike">
                <a:solidFill>
                  <a:srgbClr val="7A7A43"/>
                </a:solidFill>
                <a:highlight>
                  <a:srgbClr val="FFFFFF"/>
                </a:highlight>
                <a:latin typeface="Arial"/>
                <a:ea typeface="Arial"/>
                <a:cs typeface="Arial"/>
                <a:sym typeface="Arial"/>
              </a:rPr>
              <a:t>createElement</a:t>
            </a:r>
            <a:r>
              <a:rPr b="0" i="0" lang="en" sz="1650" u="none" cap="none" strike="noStrike">
                <a:solidFill>
                  <a:schemeClr val="dk1"/>
                </a:solidFill>
                <a:highlight>
                  <a:srgbClr val="FFFFFF"/>
                </a:highlight>
                <a:latin typeface="Arial"/>
                <a:ea typeface="Arial"/>
                <a:cs typeface="Arial"/>
                <a:sym typeface="Arial"/>
              </a:rPr>
              <a:t>(</a:t>
            </a:r>
            <a:r>
              <a:rPr b="1" i="0" lang="en" sz="1650" u="none" cap="none" strike="noStrike">
                <a:solidFill>
                  <a:srgbClr val="008000"/>
                </a:solidFill>
                <a:highlight>
                  <a:srgbClr val="FFFFFF"/>
                </a:highlight>
                <a:latin typeface="Arial"/>
                <a:ea typeface="Arial"/>
                <a:cs typeface="Arial"/>
                <a:sym typeface="Arial"/>
              </a:rPr>
              <a:t>'span'</a:t>
            </a:r>
            <a:r>
              <a:rPr b="0" i="0" lang="en" sz="1650" u="none" cap="none" strike="noStrike">
                <a:solidFill>
                  <a:schemeClr val="dk1"/>
                </a:solidFill>
                <a:highlight>
                  <a:srgbClr val="FFFFFF"/>
                </a:highlight>
                <a:latin typeface="Arial"/>
                <a:ea typeface="Arial"/>
                <a:cs typeface="Arial"/>
                <a:sym typeface="Arial"/>
              </a:rPr>
              <a:t>);</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   </a:t>
            </a:r>
            <a:r>
              <a:rPr b="0" i="0" lang="en" sz="1650" u="none" cap="none" strike="noStrike">
                <a:solidFill>
                  <a:srgbClr val="458383"/>
                </a:solidFill>
                <a:highlight>
                  <a:srgbClr val="FFFFFF"/>
                </a:highlight>
                <a:latin typeface="Arial"/>
                <a:ea typeface="Arial"/>
                <a:cs typeface="Arial"/>
                <a:sym typeface="Arial"/>
              </a:rPr>
              <a:t>hello</a:t>
            </a:r>
            <a:r>
              <a:rPr b="0" i="0" lang="en" sz="1650" u="none" cap="none" strike="noStrike">
                <a:solidFill>
                  <a:schemeClr val="dk1"/>
                </a:solidFill>
                <a:highlight>
                  <a:srgbClr val="FFFFFF"/>
                </a:highlight>
                <a:latin typeface="Arial"/>
                <a:ea typeface="Arial"/>
                <a:cs typeface="Arial"/>
                <a:sym typeface="Arial"/>
              </a:rPr>
              <a:t>.innerText = </a:t>
            </a:r>
            <a:r>
              <a:rPr b="1" i="0" lang="en" sz="1650" u="none" cap="none" strike="noStrike">
                <a:solidFill>
                  <a:srgbClr val="008000"/>
                </a:solidFill>
                <a:highlight>
                  <a:srgbClr val="FFFFFF"/>
                </a:highlight>
                <a:latin typeface="Arial"/>
                <a:ea typeface="Arial"/>
                <a:cs typeface="Arial"/>
                <a:sym typeface="Arial"/>
              </a:rPr>
              <a:t>'hello world'</a:t>
            </a:r>
            <a:r>
              <a:rPr b="0" i="0" lang="en" sz="1650" u="none" cap="none" strike="noStrike">
                <a:solidFill>
                  <a:schemeClr val="dk1"/>
                </a:solidFill>
                <a:highlight>
                  <a:srgbClr val="FFFFFF"/>
                </a:highlight>
                <a:latin typeface="Arial"/>
                <a:ea typeface="Arial"/>
                <a:cs typeface="Arial"/>
                <a:sym typeface="Arial"/>
              </a:rPr>
              <a:t>;</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   </a:t>
            </a:r>
            <a:r>
              <a:rPr b="0" i="0" lang="en" sz="1650" u="none" cap="none" strike="noStrike">
                <a:solidFill>
                  <a:srgbClr val="458383"/>
                </a:solidFill>
                <a:highlight>
                  <a:srgbClr val="FFFFFF"/>
                </a:highlight>
                <a:latin typeface="Arial"/>
                <a:ea typeface="Arial"/>
                <a:cs typeface="Arial"/>
                <a:sym typeface="Arial"/>
              </a:rPr>
              <a:t>shadow</a:t>
            </a:r>
            <a:r>
              <a:rPr b="0" i="0" lang="en" sz="1650" u="none" cap="none" strike="noStrike">
                <a:solidFill>
                  <a:schemeClr val="dk1"/>
                </a:solidFill>
                <a:highlight>
                  <a:srgbClr val="FFFFFF"/>
                </a:highlight>
                <a:latin typeface="Arial"/>
                <a:ea typeface="Arial"/>
                <a:cs typeface="Arial"/>
                <a:sym typeface="Arial"/>
              </a:rPr>
              <a:t>.</a:t>
            </a:r>
            <a:r>
              <a:rPr b="0" i="0" lang="en" sz="1650" u="none" cap="none" strike="noStrike">
                <a:solidFill>
                  <a:srgbClr val="7A7A43"/>
                </a:solidFill>
                <a:highlight>
                  <a:srgbClr val="FFFFFF"/>
                </a:highlight>
                <a:latin typeface="Arial"/>
                <a:ea typeface="Arial"/>
                <a:cs typeface="Arial"/>
                <a:sym typeface="Arial"/>
              </a:rPr>
              <a:t>appendChild</a:t>
            </a:r>
            <a:r>
              <a:rPr b="0" i="0" lang="en" sz="1650" u="none" cap="none" strike="noStrike">
                <a:solidFill>
                  <a:schemeClr val="dk1"/>
                </a:solidFill>
                <a:highlight>
                  <a:srgbClr val="FFFFFF"/>
                </a:highlight>
                <a:latin typeface="Arial"/>
                <a:ea typeface="Arial"/>
                <a:cs typeface="Arial"/>
                <a:sym typeface="Arial"/>
              </a:rPr>
              <a:t>(</a:t>
            </a:r>
            <a:r>
              <a:rPr b="0" i="0" lang="en" sz="1650" u="none" cap="none" strike="noStrike">
                <a:solidFill>
                  <a:srgbClr val="458383"/>
                </a:solidFill>
                <a:highlight>
                  <a:srgbClr val="FFFFFF"/>
                </a:highlight>
                <a:latin typeface="Arial"/>
                <a:ea typeface="Arial"/>
                <a:cs typeface="Arial"/>
                <a:sym typeface="Arial"/>
              </a:rPr>
              <a:t>hello</a:t>
            </a:r>
            <a:r>
              <a:rPr b="0" i="0" lang="en" sz="1650" u="none" cap="none" strike="noStrike">
                <a:solidFill>
                  <a:schemeClr val="dk1"/>
                </a:solidFill>
                <a:highlight>
                  <a:srgbClr val="FFFFFF"/>
                </a:highlight>
                <a:latin typeface="Arial"/>
                <a:ea typeface="Arial"/>
                <a:cs typeface="Arial"/>
                <a:sym typeface="Arial"/>
              </a:rPr>
              <a:t>);</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 }</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1" i="1" lang="en" sz="1650" u="none" cap="none" strike="noStrike">
                <a:solidFill>
                  <a:srgbClr val="660E7A"/>
                </a:solidFill>
                <a:highlight>
                  <a:srgbClr val="FFFFFF"/>
                </a:highlight>
                <a:latin typeface="Arial"/>
                <a:ea typeface="Arial"/>
                <a:cs typeface="Arial"/>
                <a:sym typeface="Arial"/>
              </a:rPr>
              <a:t>customElements</a:t>
            </a:r>
            <a:r>
              <a:rPr b="0" i="0" lang="en" sz="1650" u="none" cap="none" strike="noStrike">
                <a:solidFill>
                  <a:schemeClr val="dk1"/>
                </a:solidFill>
                <a:highlight>
                  <a:srgbClr val="FFFFFF"/>
                </a:highlight>
                <a:latin typeface="Arial"/>
                <a:ea typeface="Arial"/>
                <a:cs typeface="Arial"/>
                <a:sym typeface="Arial"/>
              </a:rPr>
              <a:t>.</a:t>
            </a:r>
            <a:r>
              <a:rPr b="0" i="0" lang="en" sz="1650" u="none" cap="none" strike="noStrike">
                <a:solidFill>
                  <a:srgbClr val="7A7A43"/>
                </a:solidFill>
                <a:highlight>
                  <a:srgbClr val="FFFFFF"/>
                </a:highlight>
                <a:latin typeface="Arial"/>
                <a:ea typeface="Arial"/>
                <a:cs typeface="Arial"/>
                <a:sym typeface="Arial"/>
              </a:rPr>
              <a:t>define</a:t>
            </a:r>
            <a:r>
              <a:rPr b="0" i="0" lang="en" sz="1650" u="none" cap="none" strike="noStrike">
                <a:solidFill>
                  <a:schemeClr val="dk1"/>
                </a:solidFill>
                <a:highlight>
                  <a:srgbClr val="FFFFFF"/>
                </a:highlight>
                <a:latin typeface="Arial"/>
                <a:ea typeface="Arial"/>
                <a:cs typeface="Arial"/>
                <a:sym typeface="Arial"/>
              </a:rPr>
              <a:t>(</a:t>
            </a:r>
            <a:r>
              <a:rPr b="1" i="0" lang="en" sz="1650" u="none" cap="none" strike="noStrike">
                <a:solidFill>
                  <a:srgbClr val="008000"/>
                </a:solidFill>
                <a:highlight>
                  <a:srgbClr val="FFFFFF"/>
                </a:highlight>
                <a:latin typeface="Arial"/>
                <a:ea typeface="Arial"/>
                <a:cs typeface="Arial"/>
                <a:sym typeface="Arial"/>
              </a:rPr>
              <a:t>'john-bryce'</a:t>
            </a:r>
            <a:r>
              <a:rPr b="0" i="0" lang="en" sz="1650" u="none" cap="none" strike="noStrike">
                <a:solidFill>
                  <a:schemeClr val="dk1"/>
                </a:solidFill>
                <a:highlight>
                  <a:srgbClr val="FFFFFF"/>
                </a:highlight>
                <a:latin typeface="Arial"/>
                <a:ea typeface="Arial"/>
                <a:cs typeface="Arial"/>
                <a:sym typeface="Arial"/>
              </a:rPr>
              <a:t>, JohnBryce);</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500"/>
              </a:spcBef>
              <a:spcAft>
                <a:spcPts val="0"/>
              </a:spcAft>
              <a:buClr>
                <a:schemeClr val="dk1"/>
              </a:buClr>
              <a:buSzPts val="25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JBh - ENG">
  <a:themeElements>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