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b65ab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b65ab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b65ab6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b65ab6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5aba6b6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5aba6b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698716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698716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5aba6b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5aba6b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5aba6b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5aba6b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5aba6b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5aba6b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5aba6b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5aba6b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698716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698716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698716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698716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698716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698716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aba6b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5aba6b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b65ab6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b65ab6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c538c6a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c538c6a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5aba6b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5aba6b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b65ab6b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b65ab6b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be429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be429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49b08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49b08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49b08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49b08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5aba6b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5aba6b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5aba6b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5aba6b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98716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98716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5aba6b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5aba6b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5e8f5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5e8f5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5e8f5d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5e8f5d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7a51aa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7a51a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7a51aa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7a51aa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7a51aa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7a51aa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7a51aa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7a51a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7a51aa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7a51aa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5e8f5d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5e8f5d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2bcda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2bcda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83a53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83a53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c538c6a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c538c6a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d1b6c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d1b6c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cb096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cb096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ce7987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ce7987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ce7987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ce7987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698716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698716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698716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698716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2c9705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2c9705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c538c6a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c538c6a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2c9705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2c9705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538c6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c538c6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2bcdad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2bcdad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2bcdad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2bcdad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2bcdad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2bcdad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2bcdad1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2bcdad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2bcdad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2bcdad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2bcdad1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2bcdad1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2bcdad1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2bcdad1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2bcdad1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2bcdad1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2bcdad1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2bcdad1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2bcdad1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2bcdad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4077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4077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2bcdad1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2bcdad1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2c9705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2c970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2c9705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2c9705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7d740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7d740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4077e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4077e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b65ab6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b65ab6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ztodo.herokuapp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nztodo.herokuapp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nztodo.herokuapp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nztodo.herokuapp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nztodo.herokuapp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nztodo.herokuapp.com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&amp; ES6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var - questions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this print?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i =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; i &lt;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; i++) {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i =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; i &lt;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; i++) {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console.log(i);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836475"/>
            <a:ext cx="85206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this code print?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printMe(isPrint)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(isPrint)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message =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'hello world'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console.log(message);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printMe(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printMe(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var - questions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Variable Declaration - const, let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Syntax: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const has a single assignment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let can have multiple assignment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Is single assignment mean immutable?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scope of let and const is inside the block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What’s the result of the previous example when changing var to let ?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886150" y="1425525"/>
            <a:ext cx="7512900" cy="684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&lt;variableName&gt; = &lt;assignment is a must&gt;;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&lt;variableName &gt; = &lt;assignment is optional&gt;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Types, Type Checking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With TypeScript you can optionally specify the type of variable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syntax is: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const/let/var variableName: &lt;type&gt; = assignmentIsOptionalUnlessConst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compiling the file typescript will check that the type is matching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Basic Types - string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let myString: string = ‘hello world’;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Define a string: “”, ‘’, ``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`` backticks are used for multiple lines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`` with backticks you can inject javascript variables by using ${}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you can concat strings with the </a:t>
            </a:r>
            <a:r>
              <a:rPr b="1" lang="en" sz="1800">
                <a:solidFill>
                  <a:srgbClr val="595959"/>
                </a:solidFill>
              </a:rPr>
              <a:t>+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string is an array of characters so you can access a character like array syntax: </a:t>
            </a:r>
            <a:r>
              <a:rPr b="1" lang="en" sz="1800">
                <a:solidFill>
                  <a:srgbClr val="595959"/>
                </a:solidFill>
              </a:rPr>
              <a:t>myStr[i] </a:t>
            </a:r>
            <a:r>
              <a:rPr lang="en" sz="1800">
                <a:solidFill>
                  <a:srgbClr val="595959"/>
                </a:solidFill>
              </a:rPr>
              <a:t>(you can’t change the value, string are immutables)</a:t>
            </a:r>
            <a:endParaRPr sz="18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change a character? what will happen if you try?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you can iterate on a string like array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Some common functions: </a:t>
            </a:r>
            <a:r>
              <a:rPr b="1" lang="en" sz="1800">
                <a:solidFill>
                  <a:srgbClr val="595959"/>
                </a:solidFill>
              </a:rPr>
              <a:t>indexOf, substr, split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Basic Types - Numbers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single number type that represents: float, positive, negative numbers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Operators: +, -, *, /, %, **, ++, --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toString </a:t>
            </a:r>
            <a:r>
              <a:rPr lang="en" sz="1800">
                <a:solidFill>
                  <a:srgbClr val="595959"/>
                </a:solidFill>
              </a:rPr>
              <a:t>will convert number to string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parseInt, parseFloat </a:t>
            </a:r>
            <a:r>
              <a:rPr lang="en" sz="1800">
                <a:solidFill>
                  <a:srgbClr val="595959"/>
                </a:solidFill>
              </a:rPr>
              <a:t>will convert from string to number if fails will return </a:t>
            </a:r>
            <a:r>
              <a:rPr b="1" lang="en" sz="1800">
                <a:solidFill>
                  <a:srgbClr val="595959"/>
                </a:solidFill>
              </a:rPr>
              <a:t>NaN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numbers are immutable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number constants: </a:t>
            </a:r>
            <a:r>
              <a:rPr b="1" lang="en" sz="1800">
                <a:solidFill>
                  <a:srgbClr val="595959"/>
                </a:solidFill>
              </a:rPr>
              <a:t>NaN, Infinity, -Infinity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Booleans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const myBoolean: boolean = true;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true, false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common tricks with boolean: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if (&lt;var&gt;) { … } // ‘’, 0, null, undefined, NaN are false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const myVar = expressionIfTrue || -1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booleans are immutable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logical operators: !, ==, ===, ||, &amp;&amp;, !=, !==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Basic Types - Miscellaneous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undefined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null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null and undefined are subtype of everything unless --</a:t>
            </a:r>
            <a:r>
              <a:rPr b="1" lang="en" sz="1800">
                <a:solidFill>
                  <a:srgbClr val="595959"/>
                </a:solidFill>
              </a:rPr>
              <a:t>strictNullChecks true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NaN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Infinity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-Infinity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void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any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Object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assertion - casting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b="1" lang="en"/>
              <a:t>v</a:t>
            </a:r>
            <a:r>
              <a:rPr b="1" lang="en"/>
              <a:t>ar person : any =  ‘yariv kayz’;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var nameLength : number = (&lt;string&gt;person).length;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	var nameLength2 : number = (person as string).length;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Types - Arrays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const myNumArray: number[] = [];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const myStringArray: Array&lt;string&gt; = []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will check when you push to the array that the type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support different types you can: </a:t>
            </a:r>
            <a:r>
              <a:rPr b="1" lang="en"/>
              <a:t>const myAnyArray: any[] = [];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methods: </a:t>
            </a:r>
            <a:r>
              <a:rPr b="1" lang="en"/>
              <a:t>forEach, push, pop, splice,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properties: </a:t>
            </a:r>
            <a:r>
              <a:rPr b="1" lang="en"/>
              <a:t>length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TypeScript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 that compiles to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and maintained by Microsoft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Superset of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static type and type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ES6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can’t execute TypeScript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comes with a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IDE completion than 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Advanced Types - Object/Dictionary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syntax: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b="1" lang="en" sz="1800">
                <a:solidFill>
                  <a:srgbClr val="595959"/>
                </a:solidFill>
              </a:rPr>
              <a:t>const</a:t>
            </a:r>
            <a:r>
              <a:rPr b="1" lang="en" sz="1800">
                <a:solidFill>
                  <a:srgbClr val="595959"/>
                </a:solidFill>
              </a:rPr>
              <a:t> dict: {[key: string]: any} = {&lt;string key&gt;: &lt;value&gt;, &lt;string key2&gt;: &lt;value2&gt;}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access values: </a:t>
            </a:r>
            <a:r>
              <a:rPr b="1" lang="en" sz="1800">
                <a:solidFill>
                  <a:srgbClr val="595959"/>
                </a:solidFill>
              </a:rPr>
              <a:t>dict.key1 </a:t>
            </a:r>
            <a:r>
              <a:rPr lang="en" sz="1800">
                <a:solidFill>
                  <a:srgbClr val="595959"/>
                </a:solidFill>
              </a:rPr>
              <a:t>or </a:t>
            </a:r>
            <a:r>
              <a:rPr b="1" lang="en" sz="1800">
                <a:solidFill>
                  <a:srgbClr val="595959"/>
                </a:solidFill>
              </a:rPr>
              <a:t>dict[‘key1’]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add value: </a:t>
            </a:r>
            <a:r>
              <a:rPr b="1" lang="en" sz="1800">
                <a:solidFill>
                  <a:srgbClr val="595959"/>
                </a:solidFill>
              </a:rPr>
              <a:t>dict[‘newkey’] = &lt;new value&gt;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get an array of all the keys: </a:t>
            </a:r>
            <a:r>
              <a:rPr b="1" lang="en" sz="1800">
                <a:solidFill>
                  <a:srgbClr val="595959"/>
                </a:solidFill>
              </a:rPr>
              <a:t>Object.keys(dict)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delete a key: </a:t>
            </a:r>
            <a:r>
              <a:rPr b="1" lang="en" sz="1800">
                <a:solidFill>
                  <a:srgbClr val="595959"/>
                </a:solidFill>
              </a:rPr>
              <a:t>delete dict[‘newkey’]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is key in object? </a:t>
            </a:r>
            <a:r>
              <a:rPr b="1" lang="en" sz="1800">
                <a:solidFill>
                  <a:srgbClr val="595959"/>
                </a:solidFill>
              </a:rPr>
              <a:t>dict.hasOwnProperty(‘newkey’)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key can be a string or a number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key can be computed you need to place the key in square brackets: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computedKeys2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{[</a:t>
            </a: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key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number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]: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} = {[</a:t>
            </a:r>
            <a:r>
              <a:rPr i="1" lang="en" sz="1650">
                <a:solidFill>
                  <a:schemeClr val="dk1"/>
                </a:solidFill>
                <a:highlight>
                  <a:srgbClr val="FFFFFF"/>
                </a:highlight>
              </a:rPr>
              <a:t>createRandom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()]: </a:t>
            </a:r>
            <a:r>
              <a:rPr b="1" lang="en" sz="1650">
                <a:solidFill>
                  <a:srgbClr val="008000"/>
                </a:solidFill>
                <a:highlight>
                  <a:srgbClr val="FFFFFF"/>
                </a:highlight>
              </a:rPr>
              <a:t>'stam'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};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Advanced Types - Object/Dictionary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705775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define getters and setters for computed property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computedProperty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{[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key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]: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 =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sayHello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sayHello() {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'hi call me'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get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sayHello2() {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'hi'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;},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set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wat(val: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string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sayHello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val;}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computedProperty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.sayHello());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computedProperty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.sayHello2);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computedProperty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.wat =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'i changed the function'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computedProperty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.sayHello);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Arrays/Objects - Destructuring Assignment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/>
        </p:nvSpPr>
        <p:spPr>
          <a:xfrm>
            <a:off x="457200" y="1113588"/>
            <a:ext cx="82296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 is to easily unpack values from arrays and objects into variables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Arrays: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[a, b, ...rest] = [1,2,3,4,5,6]  // a=1, b=2, rest=[3,4,5,6]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u think of a way to swap variables with a single line?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{a, b} = {a: ‘foo’, b: ‘bar’}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for… of, for… in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each loop is used for?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one of them dangerous and if so how?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Types - Symbol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765300"/>
            <a:ext cx="85206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1: you want to set a property for objects that your library will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allow users to change that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want programmers to accidently overwrite that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want the property to be printed in </a:t>
            </a:r>
            <a:r>
              <a:rPr b="1" lang="en"/>
              <a:t>Object.keys</a:t>
            </a:r>
            <a:r>
              <a:rPr lang="en"/>
              <a:t> or iterated in </a:t>
            </a:r>
            <a:r>
              <a:rPr b="1" lang="en"/>
              <a:t>for..of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2: reflection… you want to sometime implement your own logic for iterator and ES6 needs to expose property for you to overwrite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Symbols are always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primitives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symbol: </a:t>
            </a:r>
            <a:r>
              <a:rPr b="1" lang="en"/>
              <a:t>Symbol(‘description’)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symbols won’t be printed in </a:t>
            </a:r>
            <a:r>
              <a:rPr b="1" lang="en"/>
              <a:t>Object.keys</a:t>
            </a:r>
            <a:r>
              <a:rPr lang="en"/>
              <a:t> and </a:t>
            </a:r>
            <a:r>
              <a:rPr b="1" lang="en"/>
              <a:t>for..of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change a symbol property only if you have access to that symbol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Types - Symbols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880975"/>
            <a:ext cx="85206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global registry of symbols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access that global registry with: </a:t>
            </a:r>
            <a:r>
              <a:rPr b="1" lang="en"/>
              <a:t>Symbol.for(‘key’)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ES6 expose certain global symbol you can override in the </a:t>
            </a:r>
            <a:r>
              <a:rPr b="1" lang="en"/>
              <a:t>Symbol</a:t>
            </a:r>
            <a:r>
              <a:rPr lang="en"/>
              <a:t>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Symbol.iterator - </a:t>
            </a:r>
            <a:r>
              <a:rPr lang="en"/>
              <a:t>we will see example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typescript you can set a variable of type </a:t>
            </a:r>
            <a:r>
              <a:rPr b="1" lang="en"/>
              <a:t>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will error out if you try to put that key in a dictionary without casting (know issue in typescript)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types - Map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872075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can have key of type: </a:t>
            </a:r>
            <a:r>
              <a:rPr b="1" lang="en"/>
              <a:t>string. number, Symbol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 of a map can be </a:t>
            </a:r>
            <a:r>
              <a:rPr b="1" lang="en"/>
              <a:t>any</a:t>
            </a:r>
            <a:r>
              <a:rPr lang="en"/>
              <a:t> including: </a:t>
            </a:r>
            <a:r>
              <a:rPr b="1" lang="en"/>
              <a:t>Objects, Functions. Arrays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Map’s are iterable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equality will be with </a:t>
            </a:r>
            <a:r>
              <a:rPr b="1" lang="en"/>
              <a:t>===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maps in typescript you need to edit the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tsconfig.json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add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compilerOptions.lib = [“es6”]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types - Set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8275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contains unique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values is with ===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is iterable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typescript you can contain the type of members in the set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function - define a function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can return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function(x: number, y: number): number { return  x + y; }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define a variable to accept a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let pokeFunc : (message : string) =&gt; void = function(msg){console.log(msg);}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compiler will check if you call the function with the correct number of arguments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function - arguments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arguments can get type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compiler will check the types that are passed to functions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you can access the function arguments from: </a:t>
            </a:r>
            <a:r>
              <a:rPr b="1" lang="en" sz="1800">
                <a:solidFill>
                  <a:srgbClr val="595959"/>
                </a:solidFill>
              </a:rPr>
              <a:t>arguments</a:t>
            </a:r>
            <a:r>
              <a:rPr lang="en" sz="1800">
                <a:solidFill>
                  <a:srgbClr val="595959"/>
                </a:solidFill>
              </a:rPr>
              <a:t> array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you can pass default value to arguments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default arguments don’t have to be the last ones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Wait... what? how do you use a default value for 1st argument and not default for 2nd?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You can supply an optional param by adding </a:t>
            </a:r>
            <a:r>
              <a:rPr b="1" lang="en" sz="1800">
                <a:solidFill>
                  <a:schemeClr val="dk2"/>
                </a:solidFill>
              </a:rPr>
              <a:t>?</a:t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function(x: number, y?: number): number { return  x + y; }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The optional params must be last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TypeScript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npm to install 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init npm in a local folder: </a:t>
            </a:r>
            <a:r>
              <a:rPr b="1" lang="en"/>
              <a:t>npm init --yes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install typescript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</a:t>
            </a:r>
            <a:r>
              <a:rPr b="1" lang="en"/>
              <a:t>pm install typescript --save-dev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verify typescript is installed by typing: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tsc -v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function - </a:t>
            </a:r>
            <a:r>
              <a:rPr lang="en" sz="2800"/>
              <a:t>quiz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parameters to function are passed by reference or by value?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can you name 3 ways to call a function? can you tell the difference between them?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this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this behaves differently in JS then in other languages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By default </a:t>
            </a:r>
            <a:r>
              <a:rPr b="1" lang="en" sz="1800">
                <a:solidFill>
                  <a:srgbClr val="595959"/>
                </a:solidFill>
              </a:rPr>
              <a:t>this === window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when a function is called this is equal to window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when a function has ‘use strict’ this is equal to undefined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by default TypeScript won’t ‘use strict’ you can set in </a:t>
            </a:r>
            <a:r>
              <a:rPr b="1" lang="en" sz="1800">
                <a:solidFill>
                  <a:srgbClr val="595959"/>
                </a:solidFill>
              </a:rPr>
              <a:t>tsconfig: </a:t>
            </a:r>
            <a:endParaRPr b="1"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b="1" lang="en">
                <a:solidFill>
                  <a:srgbClr val="595959"/>
                </a:solidFill>
              </a:rPr>
              <a:t>compilerOptions.</a:t>
            </a: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alwaysStrict = true</a:t>
            </a:r>
            <a:endParaRPr b="1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this will be determined at call time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when a function is part of an object this will be the object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when a function is called with the </a:t>
            </a:r>
            <a:r>
              <a:rPr b="1" lang="en" sz="1800">
                <a:solidFill>
                  <a:srgbClr val="595959"/>
                </a:solidFill>
              </a:rPr>
              <a:t>new</a:t>
            </a:r>
            <a:r>
              <a:rPr lang="en" sz="1800">
                <a:solidFill>
                  <a:srgbClr val="595959"/>
                </a:solidFill>
              </a:rPr>
              <a:t> then </a:t>
            </a:r>
            <a:r>
              <a:rPr b="1" lang="en" sz="1800">
                <a:solidFill>
                  <a:srgbClr val="595959"/>
                </a:solidFill>
              </a:rPr>
              <a:t>this</a:t>
            </a:r>
            <a:r>
              <a:rPr lang="en" sz="1800">
                <a:solidFill>
                  <a:srgbClr val="595959"/>
                </a:solidFill>
              </a:rPr>
              <a:t> will be the new object of the function (good for dealing with classes)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 you can use </a:t>
            </a:r>
            <a:r>
              <a:rPr b="1" lang="en" sz="1800">
                <a:solidFill>
                  <a:srgbClr val="595959"/>
                </a:solidFill>
              </a:rPr>
              <a:t>bind</a:t>
            </a:r>
            <a:r>
              <a:rPr lang="en" sz="1800">
                <a:solidFill>
                  <a:srgbClr val="595959"/>
                </a:solidFill>
              </a:rPr>
              <a:t> to set what </a:t>
            </a:r>
            <a:r>
              <a:rPr b="1" lang="en" sz="1800">
                <a:solidFill>
                  <a:srgbClr val="595959"/>
                </a:solidFill>
              </a:rPr>
              <a:t>this</a:t>
            </a:r>
            <a:r>
              <a:rPr lang="en" sz="1800">
                <a:solidFill>
                  <a:srgbClr val="595959"/>
                </a:solidFill>
              </a:rPr>
              <a:t> will be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Lambda 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syntax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(arg1, arg2) =&gt; { … }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arg1 =&gt; { … }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(arg1, arg2) =&gt; 3 // return 3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arg1 =&gt; 3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doesn’t have a </a:t>
            </a:r>
            <a:r>
              <a:rPr b="1" lang="en" sz="1800">
                <a:solidFill>
                  <a:srgbClr val="595959"/>
                </a:solidFill>
              </a:rPr>
              <a:t>this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Object / Iterator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generator object contains the following methods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interface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Generator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Iterator&lt;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&gt; {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interface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Iterator&lt;T&gt;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next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(value?: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): IteratorResult&lt;T&gt;;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7A7A43"/>
                </a:solidFill>
                <a:highlight>
                  <a:srgbClr val="FFFFFF"/>
                </a:highlight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?(value?: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): IteratorResult&lt;T&gt;;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7A7A43"/>
                </a:solidFill>
                <a:highlight>
                  <a:srgbClr val="FFFFFF"/>
                </a:highlight>
              </a:rPr>
              <a:t>throw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?(e?: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): IteratorResult&lt;T&gt;;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5"/>
          <p:cNvSpPr txBox="1"/>
          <p:nvPr/>
        </p:nvSpPr>
        <p:spPr>
          <a:xfrm>
            <a:off x="4356125" y="2323900"/>
            <a:ext cx="44409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interface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IteratorResult&lt;T&gt;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done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boolean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Function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5200"/>
            <a:ext cx="852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which returns a </a:t>
            </a:r>
            <a:r>
              <a:rPr b="1" lang="en"/>
              <a:t>Generator Object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 function can be exited and later re-entered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body of the function won’t run until you hit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will run until the it reaches the yield and will return the yield value to a generator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function can get an argument which can be used as a returned argument for the previous yield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Function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55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Char char="●"/>
            </a:pPr>
            <a:r>
              <a:rPr lang="en"/>
              <a:t>the syntax of a generator function	</a:t>
            </a:r>
            <a:endParaRPr b="1" sz="12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myGenFun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* (startIndex: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number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): Generator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item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yield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startIndex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'this will run on second yield'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yield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${startIndex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}${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item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`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yield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startIndex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7"/>
          <p:cNvSpPr txBox="1"/>
          <p:nvPr/>
        </p:nvSpPr>
        <p:spPr>
          <a:xfrm>
            <a:off x="4263575" y="3564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gen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: Generator = </a:t>
            </a:r>
            <a:r>
              <a:rPr i="1" lang="en" sz="1650">
                <a:solidFill>
                  <a:schemeClr val="dk1"/>
                </a:solidFill>
                <a:highlight>
                  <a:srgbClr val="FFFFFF"/>
                </a:highlight>
              </a:rPr>
              <a:t>myGenFun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b="1" i="1" sz="1650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gen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next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().</a:t>
            </a: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i="1" lang="en" sz="1650">
                <a:solidFill>
                  <a:srgbClr val="808080"/>
                </a:solidFill>
                <a:highlight>
                  <a:srgbClr val="FFFFFF"/>
                </a:highlight>
              </a:rPr>
              <a:t>// 1</a:t>
            </a:r>
            <a:endParaRPr i="1" sz="165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gen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next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650">
                <a:solidFill>
                  <a:srgbClr val="008000"/>
                </a:solidFill>
                <a:highlight>
                  <a:srgbClr val="FFFFFF"/>
                </a:highlight>
              </a:rPr>
              <a:t>'tofu'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i="1" lang="en" sz="1650">
                <a:solidFill>
                  <a:srgbClr val="808080"/>
                </a:solidFill>
                <a:highlight>
                  <a:srgbClr val="FFFFFF"/>
                </a:highlight>
              </a:rPr>
              <a:t>// 2tofu</a:t>
            </a:r>
            <a:endParaRPr i="1" sz="165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gen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next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().</a:t>
            </a: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i="1" lang="en" sz="1650">
                <a:solidFill>
                  <a:srgbClr val="808080"/>
                </a:solidFill>
                <a:highlight>
                  <a:srgbClr val="FFFFFF"/>
                </a:highlight>
              </a:rPr>
              <a:t>// 3</a:t>
            </a:r>
            <a:endParaRPr i="1" sz="165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650">
                <a:solidFill>
                  <a:srgbClr val="660E7A"/>
                </a:solidFill>
                <a:highlight>
                  <a:srgbClr val="FFFFFF"/>
                </a:highlight>
              </a:rPr>
              <a:t>gen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next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().</a:t>
            </a: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); </a:t>
            </a:r>
            <a:r>
              <a:rPr i="1" lang="en" sz="1650">
                <a:solidFill>
                  <a:srgbClr val="808080"/>
                </a:solidFill>
                <a:highlight>
                  <a:srgbClr val="FFFFFF"/>
                </a:highlight>
              </a:rPr>
              <a:t>// 100</a:t>
            </a:r>
            <a:endParaRPr i="1" sz="165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917475"/>
            <a:ext cx="85206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iterable if it defines its iteration behavior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an iterable can be used in the </a:t>
            </a:r>
            <a:r>
              <a:rPr b="1" lang="en"/>
              <a:t>for..of</a:t>
            </a:r>
            <a:r>
              <a:rPr lang="en"/>
              <a:t>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an iterable an object has to implement the </a:t>
            </a:r>
            <a:r>
              <a:rPr b="1" lang="en"/>
              <a:t>Symbol.iterator </a:t>
            </a:r>
            <a:r>
              <a:rPr lang="en"/>
              <a:t>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Symbol.iterator</a:t>
            </a:r>
            <a:r>
              <a:rPr lang="en"/>
              <a:t> property need to be function that returns </a:t>
            </a:r>
            <a:r>
              <a:rPr b="1" lang="en"/>
              <a:t>Iterator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create a regular function that returns an object with </a:t>
            </a:r>
            <a:r>
              <a:rPr b="1" lang="en"/>
              <a:t>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we learn that creates a </a:t>
            </a:r>
            <a:r>
              <a:rPr b="1" lang="en"/>
              <a:t>Generator object?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custom iterable - ES6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SortedArray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Array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*[Symbol.iterator]()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clone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splice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clone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sort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(let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clone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.length; </a:t>
            </a:r>
            <a:r>
              <a:rPr lang="en" sz="1200">
                <a:solidFill>
                  <a:srgbClr val="458383"/>
                </a:solidFill>
                <a:highlight>
                  <a:srgbClr val="FFFFFF"/>
                </a:highlight>
              </a:rPr>
              <a:t>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++)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yield clone[i];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9"/>
          <p:cNvSpPr txBox="1"/>
          <p:nvPr/>
        </p:nvSpPr>
        <p:spPr>
          <a:xfrm>
            <a:off x="4325275" y="1310700"/>
            <a:ext cx="44409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const 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temp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SortedArray(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(let 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item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of 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temp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item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Prototype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1" name="Google Shape;281;p50"/>
          <p:cNvSpPr txBox="1"/>
          <p:nvPr/>
        </p:nvSpPr>
        <p:spPr>
          <a:xfrm>
            <a:off x="311700" y="628650"/>
            <a:ext cx="8520600" cy="3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JavaScript doesn’t have a subclass and inheritance like traditional languages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JavaScript uses prototype to achieve this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base prototype is: </a:t>
            </a:r>
            <a:r>
              <a:rPr b="1" lang="en" sz="1800">
                <a:solidFill>
                  <a:srgbClr val="595959"/>
                </a:solidFill>
              </a:rPr>
              <a:t>Object.prototype </a:t>
            </a:r>
            <a:r>
              <a:rPr lang="en" sz="1800">
                <a:solidFill>
                  <a:srgbClr val="595959"/>
                </a:solidFill>
              </a:rPr>
              <a:t>nearly all object are instances of </a:t>
            </a:r>
            <a:r>
              <a:rPr b="1" lang="en" sz="1800">
                <a:solidFill>
                  <a:srgbClr val="595959"/>
                </a:solidFill>
              </a:rPr>
              <a:t>Object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Some of  the inherited methods: </a:t>
            </a:r>
            <a:r>
              <a:rPr b="1" lang="en" sz="1800">
                <a:solidFill>
                  <a:srgbClr val="595959"/>
                </a:solidFill>
              </a:rPr>
              <a:t>toString, hasOwnProperty, create, getPrototypeOf, constructor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Array </a:t>
            </a:r>
            <a:r>
              <a:rPr lang="en" sz="1800">
                <a:solidFill>
                  <a:srgbClr val="595959"/>
                </a:solidFill>
              </a:rPr>
              <a:t>and </a:t>
            </a:r>
            <a:r>
              <a:rPr b="1" lang="en" sz="1800">
                <a:solidFill>
                  <a:srgbClr val="595959"/>
                </a:solidFill>
              </a:rPr>
              <a:t>Function </a:t>
            </a:r>
            <a:r>
              <a:rPr lang="en" sz="1800">
                <a:solidFill>
                  <a:srgbClr val="595959"/>
                </a:solidFill>
              </a:rPr>
              <a:t>has prototype as well which inherits from </a:t>
            </a:r>
            <a:r>
              <a:rPr b="1" lang="en" sz="1800">
                <a:solidFill>
                  <a:srgbClr val="595959"/>
                </a:solidFill>
              </a:rPr>
              <a:t>Object.prototype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when searching for a property it will start from the nearest prototype and then search in the next one and next one (prototype chaining)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next prototype is saved in the </a:t>
            </a:r>
            <a:r>
              <a:rPr b="1" lang="en" sz="1800">
                <a:solidFill>
                  <a:srgbClr val="595959"/>
                </a:solidFill>
              </a:rPr>
              <a:t>__proto__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we can use prototype to create classes and inheritance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We can take advantage of prototype chaining and override methods in the chain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/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Class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7" name="Google Shape;287;p51"/>
          <p:cNvSpPr txBox="1"/>
          <p:nvPr/>
        </p:nvSpPr>
        <p:spPr>
          <a:xfrm>
            <a:off x="311700" y="542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Class is a syntax sugar for creating a class and inheritance like common languages and not by using prototype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The feature was added in ES6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you can define </a:t>
            </a:r>
            <a:r>
              <a:rPr b="1" lang="en" sz="1600">
                <a:solidFill>
                  <a:srgbClr val="595959"/>
                </a:solidFill>
              </a:rPr>
              <a:t>constructor</a:t>
            </a:r>
            <a:r>
              <a:rPr lang="en" sz="1600">
                <a:solidFill>
                  <a:srgbClr val="595959"/>
                </a:solidFill>
              </a:rPr>
              <a:t> in the class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In the constructor arguments you can specify if an argument will be saved as </a:t>
            </a:r>
            <a:r>
              <a:rPr b="1" lang="en" sz="1600">
                <a:solidFill>
                  <a:srgbClr val="595959"/>
                </a:solidFill>
              </a:rPr>
              <a:t>private, public, protected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a constructor can also be private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What common case would you use this feature?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inheritance is done with the </a:t>
            </a:r>
            <a:r>
              <a:rPr b="1" lang="en" sz="1600">
                <a:solidFill>
                  <a:srgbClr val="595959"/>
                </a:solidFill>
              </a:rPr>
              <a:t>extend</a:t>
            </a:r>
            <a:r>
              <a:rPr lang="en" sz="1600">
                <a:solidFill>
                  <a:srgbClr val="595959"/>
                </a:solidFill>
              </a:rPr>
              <a:t> keyword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you can call base function by using </a:t>
            </a:r>
            <a:r>
              <a:rPr b="1" lang="en" sz="1600">
                <a:solidFill>
                  <a:srgbClr val="595959"/>
                </a:solidFill>
              </a:rPr>
              <a:t>super </a:t>
            </a:r>
            <a:r>
              <a:rPr lang="en" sz="1600">
                <a:solidFill>
                  <a:srgbClr val="595959"/>
                </a:solidFill>
              </a:rPr>
              <a:t>(in constructor it has to be the first statement)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you can define static methods/properties with the keyword </a:t>
            </a:r>
            <a:r>
              <a:rPr b="1" lang="en" sz="1600">
                <a:solidFill>
                  <a:srgbClr val="595959"/>
                </a:solidFill>
              </a:rPr>
              <a:t>static</a:t>
            </a:r>
            <a:endParaRPr b="1"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On a static method what will </a:t>
            </a:r>
            <a:r>
              <a:rPr b="1" lang="en" sz="1600">
                <a:solidFill>
                  <a:srgbClr val="595959"/>
                </a:solidFill>
              </a:rPr>
              <a:t>this</a:t>
            </a:r>
            <a:r>
              <a:rPr lang="en" sz="1600">
                <a:solidFill>
                  <a:srgbClr val="595959"/>
                </a:solidFill>
              </a:rPr>
              <a:t> be equal to?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you can define getters and setters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abstract class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files have a </a:t>
            </a:r>
            <a:r>
              <a:rPr b="1" lang="en"/>
              <a:t>.ts</a:t>
            </a:r>
            <a:r>
              <a:rPr lang="en"/>
              <a:t>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b="1" lang="en"/>
              <a:t>hello.ts</a:t>
            </a:r>
            <a:r>
              <a:rPr lang="en"/>
              <a:t> and using the </a:t>
            </a:r>
            <a:r>
              <a:rPr b="1" lang="en"/>
              <a:t>console.log</a:t>
            </a:r>
            <a:r>
              <a:rPr lang="en"/>
              <a:t> we will print </a:t>
            </a:r>
            <a:r>
              <a:rPr b="1" lang="en"/>
              <a:t>hello world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don’t understand typescript files and the file need to be turned to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Typescript compiler to turn the typescript files to javascript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usage of the 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tsc hello.ts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create </a:t>
            </a:r>
            <a:r>
              <a:rPr b="1" lang="en"/>
              <a:t>hello.js</a:t>
            </a:r>
            <a:r>
              <a:rPr lang="en"/>
              <a:t> from the typescript files we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view additional options of the compiler by typing: </a:t>
            </a:r>
            <a:r>
              <a:rPr b="1" lang="en"/>
              <a:t>tsc --help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interesting options: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target, outDir, sourcemap, watch, module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EX.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878150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abstract class called </a:t>
            </a:r>
            <a:r>
              <a:rPr b="1" lang="en"/>
              <a:t>Person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Person</a:t>
            </a:r>
            <a:r>
              <a:rPr lang="en"/>
              <a:t> has a first name and a last name which it gets in the constructor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setter and a getter that can get the full name and init the first name and last name fields. and the getter will return the first name and the last name </a:t>
            </a:r>
            <a:r>
              <a:rPr lang="en"/>
              <a:t>concat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another class called </a:t>
            </a:r>
            <a:r>
              <a:rPr b="1" lang="en"/>
              <a:t>Student</a:t>
            </a:r>
            <a:r>
              <a:rPr lang="en"/>
              <a:t> which extends </a:t>
            </a:r>
            <a:r>
              <a:rPr b="1" lang="en"/>
              <a:t>Person</a:t>
            </a:r>
            <a:r>
              <a:rPr lang="en"/>
              <a:t> and adds a property of a 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 be a maximum of one student so make the student class a singleton and the constructor of the student as private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abstract method in the </a:t>
            </a:r>
            <a:r>
              <a:rPr b="1" lang="en"/>
              <a:t>Person</a:t>
            </a:r>
            <a:r>
              <a:rPr lang="en"/>
              <a:t> class </a:t>
            </a:r>
            <a:r>
              <a:rPr b="1" lang="en"/>
              <a:t>sayHello(): string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instance of the student class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reflection?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83100" y="863175"/>
            <a:ext cx="88323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examine object properties and methods and change them during runtime.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reflection example: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/>
              <a:t>var dict = {};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dict.toString(); //result: '[object Object]'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Object.getPrototypeOf(dict).toString = () =&gt; 'Well hello reflection, how do u do?'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dict.toString(); // result: 'Well hello reflection, how do u do?'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11700" y="756400"/>
            <a:ext cx="85206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proxies we can set traps that will run when performing certain actions on a </a:t>
            </a:r>
            <a:r>
              <a:rPr b="1" lang="en"/>
              <a:t>target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trap allows us to run our own action before we run the original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if the action is performed on the proxy then the traps will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proxy: </a:t>
            </a:r>
            <a:r>
              <a:rPr b="1" lang="en"/>
              <a:t>var proxy = new Proxy(target, handler)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 is the item we want to set traps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handler contains the traps we want to define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</a:t>
            </a:r>
            <a:endParaRPr/>
          </a:p>
        </p:txBody>
      </p:sp>
      <p:sp>
        <p:nvSpPr>
          <p:cNvPr id="311" name="Google Shape;311;p55"/>
          <p:cNvSpPr txBox="1"/>
          <p:nvPr>
            <p:ph idx="1" type="body"/>
          </p:nvPr>
        </p:nvSpPr>
        <p:spPr>
          <a:xfrm>
            <a:off x="311700" y="85427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until es6 most of the reflection was done using the static methods in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caveats: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version of ecma script will add additional reflection methods to the Reflect object and not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reflection methods will exist in future versions but they are deprecated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Reflect has much more useful return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Safer way to call Function.prototype.apply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 methods for object reflection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default handlers which can be returned from proxy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- Handler</a:t>
            </a:r>
            <a:endParaRPr/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-69300" y="1152475"/>
            <a:ext cx="94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following traps we can 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has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T, p: PropertyKey):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boolean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T, p: PropertyKey, receiver: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set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T, p: PropertyKey, value: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, receiver: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boolean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deleteProperty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T, p: PropertyKey):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boolean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defineProperty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T, p: PropertyKey, attributes: PropertyDescriptor):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boolean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enumerate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T): PropertyKey[];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ownKeys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T): PropertyKey[];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apply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? (target: T, thisArg: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, argArray?: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):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any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323" name="Google Shape;32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interface IInterfaceName {...}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include optional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define 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define methods that a class needs to implement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num	</a:t>
            </a:r>
            <a:endParaRPr/>
          </a:p>
        </p:txBody>
      </p:sp>
      <p:sp>
        <p:nvSpPr>
          <p:cNvPr id="329" name="Google Shape;32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Giving a friendly name to numeric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</a:t>
            </a:r>
            <a:r>
              <a:rPr b="1" lang="en"/>
              <a:t>num Color {Red, Green, Blue};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</a:t>
            </a:r>
            <a:r>
              <a:rPr b="1" lang="en"/>
              <a:t>ar c : Color = Color.Red;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the numbering starts from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change the by specifying the first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you specify an item the rest will be start incrementing from that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the values of all the items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</a:t>
            </a:r>
            <a:r>
              <a:rPr b="1" lang="en"/>
              <a:t>num Color {Red = 1, Green = 4, Blue = -1}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get the string from the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</a:t>
            </a:r>
            <a:r>
              <a:rPr b="1" lang="en"/>
              <a:t>ar colorName: string = Color[2];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Type</a:t>
            </a:r>
            <a:endParaRPr/>
          </a:p>
        </p:txBody>
      </p:sp>
      <p:sp>
        <p:nvSpPr>
          <p:cNvPr id="335" name="Google Shape;335;p59"/>
          <p:cNvSpPr txBox="1"/>
          <p:nvPr>
            <p:ph idx="1" type="body"/>
          </p:nvPr>
        </p:nvSpPr>
        <p:spPr>
          <a:xfrm>
            <a:off x="311700" y="1000075"/>
            <a:ext cx="85206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 type can be added to </a:t>
            </a:r>
            <a:r>
              <a:rPr b="1" lang="en"/>
              <a:t>function, interface, class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generic type your object behaviour changes according to the type 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restrict the generic type by using </a:t>
            </a:r>
            <a:r>
              <a:rPr b="1" lang="en"/>
              <a:t>extends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EX.</a:t>
            </a:r>
            <a:endParaRPr/>
          </a:p>
        </p:txBody>
      </p:sp>
      <p:sp>
        <p:nvSpPr>
          <p:cNvPr id="341" name="Google Shape;341;p60"/>
          <p:cNvSpPr txBox="1"/>
          <p:nvPr>
            <p:ph idx="1" type="body"/>
          </p:nvPr>
        </p:nvSpPr>
        <p:spPr>
          <a:xfrm>
            <a:off x="311700" y="949850"/>
            <a:ext cx="85206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grade of the student can be either number or string (‘A’, ‘B+’)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generic type to the </a:t>
            </a:r>
            <a:r>
              <a:rPr b="1" lang="en"/>
              <a:t>Student</a:t>
            </a:r>
            <a:r>
              <a:rPr lang="en"/>
              <a:t> that </a:t>
            </a:r>
            <a:r>
              <a:rPr b="1" lang="en"/>
              <a:t>extends string | number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</a:t>
            </a:r>
            <a:r>
              <a:rPr b="1" lang="en"/>
              <a:t>grade</a:t>
            </a:r>
            <a:r>
              <a:rPr lang="en"/>
              <a:t> of the same generic type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</a:t>
            </a:r>
            <a:endParaRPr/>
          </a:p>
        </p:txBody>
      </p:sp>
      <p:sp>
        <p:nvSpPr>
          <p:cNvPr id="347" name="Google Shape;347;p6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annotate or modify class or class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at </a:t>
            </a:r>
            <a:r>
              <a:rPr b="1" lang="en"/>
              <a:t>stage 2 </a:t>
            </a:r>
            <a:r>
              <a:rPr lang="en"/>
              <a:t>(still experimental and syntax might change)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enable in </a:t>
            </a:r>
            <a:r>
              <a:rPr b="1" lang="en"/>
              <a:t>tsconfig</a:t>
            </a:r>
            <a:r>
              <a:rPr lang="en"/>
              <a:t> specify </a:t>
            </a:r>
            <a:r>
              <a:rPr b="1" lang="en"/>
              <a:t>compilerOptions.experimentalDecorators=true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decorator is a function that gets called with the decorated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decorators are more common to use with a decorator factory which allows to add configuration to the decorator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decorators can be attached to: </a:t>
            </a:r>
            <a:r>
              <a:rPr b="1" lang="en"/>
              <a:t>class, method, accessor, property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87125"/>
            <a:ext cx="85206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directory: </a:t>
            </a:r>
            <a:r>
              <a:rPr b="1" lang="en"/>
              <a:t>ts-tutorial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 npm in that directory and install 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</a:t>
            </a:r>
            <a:r>
              <a:rPr b="1" lang="en"/>
              <a:t>index.html</a:t>
            </a:r>
            <a:r>
              <a:rPr lang="en"/>
              <a:t>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script tag for </a:t>
            </a:r>
            <a:r>
              <a:rPr b="1" lang="en"/>
              <a:t>hello.js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file called </a:t>
            </a:r>
            <a:r>
              <a:rPr b="1" lang="en"/>
              <a:t>hello.ts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b="1" lang="en"/>
              <a:t>alert(‘hello world’);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the file and run the </a:t>
            </a:r>
            <a:r>
              <a:rPr b="1" lang="en"/>
              <a:t>index.html</a:t>
            </a:r>
            <a:r>
              <a:rPr lang="en"/>
              <a:t> file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Rest Server</a:t>
            </a:r>
            <a:endParaRPr/>
          </a:p>
        </p:txBody>
      </p:sp>
      <p:sp>
        <p:nvSpPr>
          <p:cNvPr id="353" name="Google Shape;35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rest server is located at this url: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https://nztodo.herokuapp.com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is connected to a database with a single table called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table api is in this path: </a:t>
            </a:r>
            <a:r>
              <a:rPr b="1" lang="en"/>
              <a:t>/api/task/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returns a </a:t>
            </a:r>
            <a:r>
              <a:rPr b="1" lang="en"/>
              <a:t>json</a:t>
            </a:r>
            <a:r>
              <a:rPr lang="en"/>
              <a:t> response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JSON</a:t>
            </a:r>
            <a:endParaRPr/>
          </a:p>
        </p:txBody>
      </p:sp>
      <p:sp>
        <p:nvSpPr>
          <p:cNvPr id="359" name="Google Shape;35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task json looks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{"id":8529,"title":"mytitle","description":"mydescription","group":"mygroup","when":"2016-12-12T21:20:00Z"}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</a:t>
            </a:r>
            <a:r>
              <a:rPr lang="en"/>
              <a:t> is the primary key and automatically created by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when</a:t>
            </a:r>
            <a:r>
              <a:rPr lang="en"/>
              <a:t> is an </a:t>
            </a:r>
            <a:r>
              <a:rPr b="1" lang="en"/>
              <a:t>ISOString</a:t>
            </a:r>
            <a:r>
              <a:rPr lang="en"/>
              <a:t> representing date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</a:t>
            </a:r>
            <a:r>
              <a:rPr b="1" lang="en"/>
              <a:t>Cross-Origin Resource Sharing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security measure browsers restrict cross-origin HTTP requests initiated from within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CORS spec we can do cross domain communication between browser and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CORS are used with HTTP 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CORS headers has </a:t>
            </a:r>
            <a:r>
              <a:rPr b="1" lang="en"/>
              <a:t>Access-Control-* </a:t>
            </a:r>
            <a:r>
              <a:rPr lang="en"/>
              <a:t>prefix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Access-Control-Allow-Origin </a:t>
            </a:r>
            <a:r>
              <a:rPr lang="en"/>
              <a:t>- is required in the response from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Requests for the server are considered simple and are sent directly to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requests like </a:t>
            </a:r>
            <a:r>
              <a:rPr b="1" lang="en"/>
              <a:t>PUT, DELETE </a:t>
            </a:r>
            <a:r>
              <a:rPr lang="en"/>
              <a:t>the browser will automatically send a preflight request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all tasks from server</a:t>
            </a:r>
            <a:endParaRPr/>
          </a:p>
        </p:txBody>
      </p:sp>
      <p:sp>
        <p:nvSpPr>
          <p:cNvPr id="371" name="Google Shape;371;p6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host: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https://nztodo.herokuapp.com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path: /api/task/?format=json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method: GET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will work with promise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will return promise even on bad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single task</a:t>
            </a:r>
            <a:endParaRPr/>
          </a:p>
        </p:txBody>
      </p:sp>
      <p:sp>
        <p:nvSpPr>
          <p:cNvPr id="377" name="Google Shape;377;p6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host: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https://nztodo.herokuapp.com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path: /api/task/:id/?format=json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method: GET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new task</a:t>
            </a:r>
            <a:endParaRPr/>
          </a:p>
        </p:txBody>
      </p:sp>
      <p:sp>
        <p:nvSpPr>
          <p:cNvPr id="383" name="Google Shape;38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host: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https://nztodo.herokuapp.com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path: /api/task/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method: POST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request body: {title: …, description: …, when: …, group: ...}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389" name="Google Shape;38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host: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https://nztodo.herokuapp.com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path: /api/task/:id/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method: DELETE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host: </a:t>
            </a:r>
            <a:r>
              <a:rPr b="1" lang="en" u="sng">
                <a:solidFill>
                  <a:schemeClr val="accent5"/>
                </a:solidFill>
                <a:hlinkClick r:id="rId3"/>
              </a:rPr>
              <a:t>https://nztodo.herokuapp.com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path: /api/task/:id/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method: PUT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request body: {title: …, description: …, when: …, group: ...}</a:t>
            </a: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modules we can split our project to multiple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tell the compiler to concat all the files to a single file with the option: </a:t>
            </a:r>
            <a:r>
              <a:rPr b="1" lang="en"/>
              <a:t>compilerOptions.outFile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work with module system </a:t>
            </a:r>
            <a:r>
              <a:rPr b="1" lang="en"/>
              <a:t>amd</a:t>
            </a:r>
            <a:r>
              <a:rPr lang="en"/>
              <a:t> or </a:t>
            </a:r>
            <a:r>
              <a:rPr b="1" lang="en"/>
              <a:t>system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 to a single file is not recommended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 to use modules we need to include the entry point file in the index with type </a:t>
            </a:r>
            <a:r>
              <a:rPr b="1" lang="en"/>
              <a:t>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- export</a:t>
            </a:r>
            <a:endParaRPr/>
          </a:p>
        </p:txBody>
      </p:sp>
      <p:sp>
        <p:nvSpPr>
          <p:cNvPr id="407" name="Google Shape;407;p71"/>
          <p:cNvSpPr txBox="1"/>
          <p:nvPr>
            <p:ph idx="1" type="body"/>
          </p:nvPr>
        </p:nvSpPr>
        <p:spPr>
          <a:xfrm>
            <a:off x="311700" y="923875"/>
            <a:ext cx="85206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export you can expose </a:t>
            </a:r>
            <a:r>
              <a:rPr b="1" lang="en"/>
              <a:t>function, class, constant</a:t>
            </a:r>
            <a:r>
              <a:rPr lang="en"/>
              <a:t> that can be imported from other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export to chain export from other files (good for barrel files)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export default then import name can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using regular export then name is important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configuration - tsconfig.json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file for 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located at the root dir of the typescript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compiler options we seen earlier can be specified in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will look in the tsconfig options and compile according to that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tsc --init </a:t>
            </a:r>
            <a:r>
              <a:rPr lang="en"/>
              <a:t>will output that config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compiling with no input file</a:t>
            </a:r>
            <a:r>
              <a:rPr lang="en"/>
              <a:t> will search for tsconfig.json file in the current dir and it’s parents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a </a:t>
            </a:r>
            <a:r>
              <a:rPr b="1" lang="en"/>
              <a:t>--project (-p) </a:t>
            </a:r>
            <a:r>
              <a:rPr lang="en"/>
              <a:t>flag to specify the tsconfig.json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compilation will be according to the files listed in the tsconfig or if not listed in the tsconfig directory and all sub directory will look for </a:t>
            </a:r>
            <a:r>
              <a:rPr b="1" lang="en"/>
              <a:t>ts</a:t>
            </a:r>
            <a:r>
              <a:rPr lang="en"/>
              <a:t>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input files are specified in the compiler cli then tsconfig is ignored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create a default tsconfig to examine popular options.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- import</a:t>
            </a:r>
            <a:endParaRPr/>
          </a:p>
        </p:txBody>
      </p:sp>
      <p:sp>
        <p:nvSpPr>
          <p:cNvPr id="413" name="Google Shape;413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import exported </a:t>
            </a:r>
            <a:r>
              <a:rPr b="1" lang="en"/>
              <a:t>functions, const,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exported default items can be imported with any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without default name should persist in import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</a:t>
            </a:r>
            <a:r>
              <a:rPr b="1" lang="en"/>
              <a:t>import * as name from …</a:t>
            </a:r>
            <a:r>
              <a:rPr lang="en"/>
              <a:t> to import everything in a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change the name of the import with alias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can be relative or non relative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will start with / ./ ../ - use it to point to your own modules, relative to the importing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relative: </a:t>
            </a:r>
            <a:r>
              <a:rPr b="1" lang="en"/>
              <a:t>import * as $ from ‘jquery’;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relative used for external dependency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tsconfig compilerOptions.moduleResolution </a:t>
            </a:r>
            <a:r>
              <a:rPr lang="en"/>
              <a:t>will determine how non relative will be searched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without specifying what will just run the file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the compiler</a:t>
            </a:r>
            <a:endParaRPr/>
          </a:p>
        </p:txBody>
      </p:sp>
      <p:sp>
        <p:nvSpPr>
          <p:cNvPr id="419" name="Google Shape;419;p7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api’s are not recognized by the 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</a:t>
            </a:r>
            <a:r>
              <a:rPr b="1" lang="en"/>
              <a:t>fetch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still want to use them and we still want the compiler to check that we are using them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</a:t>
            </a:r>
            <a:r>
              <a:rPr b="1" lang="en"/>
              <a:t>tsconfig</a:t>
            </a:r>
            <a:r>
              <a:rPr lang="en"/>
              <a:t> you can add </a:t>
            </a:r>
            <a:r>
              <a:rPr b="1" lang="en"/>
              <a:t>lib</a:t>
            </a:r>
            <a:r>
              <a:rPr lang="en"/>
              <a:t> array with string of additional packages that the compiler should know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</a:t>
            </a:r>
            <a:r>
              <a:rPr b="1" lang="en"/>
              <a:t>declare </a:t>
            </a:r>
            <a:r>
              <a:rPr lang="en"/>
              <a:t>to make the compiler aware of something global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declare var fetch : any;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definitely typed </a:t>
            </a:r>
            <a:r>
              <a:rPr b="1" lang="en"/>
              <a:t>@types</a:t>
            </a:r>
            <a:r>
              <a:rPr lang="en"/>
              <a:t> to download to the compiler interfaces for popular packages.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5" name="Google Shape;425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JS updates every year, typescript is implementing the new features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the experimental features you can probably use in typescript before the JS update is released (example with decorators)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the easier auto complete in our IDE and the compiler alerting us on errors makes developing with typescript an upgraded </a:t>
            </a:r>
            <a:r>
              <a:rPr lang="en"/>
              <a:t>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fact that we can also use static types to explain what every function or class are getting make the code much more understandable and much less bugs accour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typescript files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can’t run typescript files so they will run our compiled JS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debug with our written code and not generated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map is a file that maps from the transformed source to the original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source map the browser can reconstruct the original source and place that source in the debugger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browser will know about the source map by a special comment at the end of the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 option that you can place in </a:t>
            </a:r>
            <a:r>
              <a:rPr b="1" lang="en"/>
              <a:t>tsconfig</a:t>
            </a:r>
            <a:r>
              <a:rPr lang="en"/>
              <a:t> that will create the source map: </a:t>
            </a:r>
            <a:r>
              <a:rPr b="1" lang="en"/>
              <a:t>compilerOptions.</a:t>
            </a:r>
            <a:r>
              <a:rPr b="1" lang="en" sz="1650">
                <a:solidFill>
                  <a:srgbClr val="660E7A"/>
                </a:solidFill>
                <a:highlight>
                  <a:srgbClr val="FFFFFF"/>
                </a:highlight>
              </a:rPr>
              <a:t>sourceMap = true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Variable Declaration ES6 &amp; TypeScript - var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11700" y="1000075"/>
            <a:ext cx="85206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Variables in typescript are defined like JS with</a:t>
            </a:r>
            <a:r>
              <a:rPr lang="en" sz="1800">
                <a:solidFill>
                  <a:srgbClr val="595959"/>
                </a:solidFill>
              </a:rPr>
              <a:t>: </a:t>
            </a:r>
            <a:r>
              <a:rPr b="1" lang="en" sz="1800">
                <a:solidFill>
                  <a:srgbClr val="595959"/>
                </a:solidFill>
              </a:rPr>
              <a:t>var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Syntax: </a:t>
            </a:r>
            <a:r>
              <a:rPr b="1" lang="en" sz="1800">
                <a:solidFill>
                  <a:srgbClr val="595959"/>
                </a:solidFill>
              </a:rPr>
              <a:t>var &lt;variableName&gt; = &lt;assignment&gt;;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assignment is optional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595959"/>
                </a:solidFill>
              </a:rPr>
              <a:t>variableName</a:t>
            </a:r>
            <a:r>
              <a:rPr lang="en" sz="1800">
                <a:solidFill>
                  <a:srgbClr val="595959"/>
                </a:solidFill>
              </a:rPr>
              <a:t> should be camelcased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variable type can change dynamic language/loosly typed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example: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What is the scope of var?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 declare a variable without using var?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48475" y="3034075"/>
            <a:ext cx="4257300" cy="108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var myString = ‘hello world’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myString = 10;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type inference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925475"/>
            <a:ext cx="85206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will try to guess the type of variable when doing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arguments to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return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code won’t compile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var stam = ‘hello world’;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stam = 10;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assignment TypeScript will assume that the variable is of type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