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bold.fntdata"/><Relationship Id="rId12" Type="http://schemas.openxmlformats.org/officeDocument/2006/relationships/slide" Target="slides/slide8.xml"/><Relationship Id="rId34" Type="http://schemas.openxmlformats.org/officeDocument/2006/relationships/font" Target="fonts/Roboto-regular.fntdata"/><Relationship Id="rId15" Type="http://schemas.openxmlformats.org/officeDocument/2006/relationships/slide" Target="slides/slide11.xml"/><Relationship Id="rId37" Type="http://schemas.openxmlformats.org/officeDocument/2006/relationships/font" Target="fonts/Roboto-boldItalic.fntdata"/><Relationship Id="rId14" Type="http://schemas.openxmlformats.org/officeDocument/2006/relationships/slide" Target="slides/slide10.xml"/><Relationship Id="rId36" Type="http://schemas.openxmlformats.org/officeDocument/2006/relationships/font" Target="fonts/Roboto-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30d8dec85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0d8dec85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0d8dec85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0d8dec85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30d8dec85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0d8dec85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0d8dec85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0d8dec85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30d8dec85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0d8dec85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0d8dec85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0d8dec85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0d8dec85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0d8dec85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0d8dec85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d8dec85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d4a035c5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d4a035c5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0d8dec85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d8dec85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0d8dec8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d8dec8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0d8dec85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0d8dec85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0d8dec85d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0d8dec85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30d8dec85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0d8dec85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30d8dec85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0d8dec85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30d8dec85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0d8dec85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30d8dec85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0d8dec85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30d8dec85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0d8dec85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0d8dec85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0d8dec85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30d8dec85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0d8dec85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30d8dec85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0d8dec85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d3fe5bf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d3fe5bf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0d8dec8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d8dec8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0d8dec85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d8dec85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d40c547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d40c547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d4a035c5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d4a035c5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0d8dec85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d8dec85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0d8dec85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0d8dec85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doubleclickbygoogle.com/articles/mobile-speed-matter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SSR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Server Side Rendering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@angular/cli universal support</a:t>
            </a:r>
            <a:endParaRPr/>
          </a:p>
        </p:txBody>
      </p:sp>
      <p:sp>
        <p:nvSpPr>
          <p:cNvPr id="109" name="Google Shape;109;p22"/>
          <p:cNvSpPr txBox="1"/>
          <p:nvPr>
            <p:ph idx="1" type="body"/>
          </p:nvPr>
        </p:nvSpPr>
        <p:spPr>
          <a:xfrm>
            <a:off x="311700" y="916575"/>
            <a:ext cx="8520600" cy="365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If your app is created with @angular/cli, adding universal support is a breeze</a:t>
            </a:r>
            <a:endParaRPr/>
          </a:p>
          <a:p>
            <a:pPr indent="-342900" lvl="0" marL="457200" rtl="0" algn="l">
              <a:spcBef>
                <a:spcPts val="0"/>
              </a:spcBef>
              <a:spcAft>
                <a:spcPts val="0"/>
              </a:spcAft>
              <a:buSzPts val="1800"/>
              <a:buChar char="●"/>
            </a:pPr>
            <a:r>
              <a:rPr lang="en"/>
              <a:t>@angular/cli has a new feature that will create SSR configuration for you</a:t>
            </a:r>
            <a:endParaRPr/>
          </a:p>
          <a:p>
            <a:pPr indent="-317500" lvl="1" marL="914400" rtl="0" algn="l">
              <a:spcBef>
                <a:spcPts val="0"/>
              </a:spcBef>
              <a:spcAft>
                <a:spcPts val="0"/>
              </a:spcAft>
              <a:buSzPts val="1400"/>
              <a:buChar char="○"/>
            </a:pPr>
            <a:r>
              <a:rPr b="1" lang="en"/>
              <a:t>&gt; ng g universal universal-app-name</a:t>
            </a:r>
            <a:endParaRPr b="1"/>
          </a:p>
          <a:p>
            <a:pPr indent="-342900" lvl="0" marL="457200" rtl="0" algn="l">
              <a:spcBef>
                <a:spcPts val="0"/>
              </a:spcBef>
              <a:spcAft>
                <a:spcPts val="0"/>
              </a:spcAft>
              <a:buSzPts val="1800"/>
              <a:buChar char="●"/>
            </a:pPr>
            <a:r>
              <a:rPr lang="en"/>
              <a:t>the command will do the following:</a:t>
            </a:r>
            <a:endParaRPr/>
          </a:p>
          <a:p>
            <a:pPr indent="-317500" lvl="1" marL="914400" rtl="0" algn="l">
              <a:spcBef>
                <a:spcPts val="0"/>
              </a:spcBef>
              <a:spcAft>
                <a:spcPts val="0"/>
              </a:spcAft>
              <a:buSzPts val="1400"/>
              <a:buChar char="○"/>
            </a:pPr>
            <a:r>
              <a:rPr lang="en"/>
              <a:t>create </a:t>
            </a:r>
            <a:r>
              <a:rPr b="1" lang="en"/>
              <a:t>app.server.module.ts</a:t>
            </a:r>
            <a:r>
              <a:rPr lang="en"/>
              <a:t> with the </a:t>
            </a:r>
            <a:r>
              <a:rPr b="1" lang="en"/>
              <a:t>AppModule </a:t>
            </a:r>
            <a:r>
              <a:rPr lang="en"/>
              <a:t>wrapped in a </a:t>
            </a:r>
            <a:r>
              <a:rPr b="1" lang="en"/>
              <a:t>AppServerModule</a:t>
            </a:r>
            <a:endParaRPr b="1"/>
          </a:p>
          <a:p>
            <a:pPr indent="-317500" lvl="1" marL="914400" rtl="0" algn="l">
              <a:spcBef>
                <a:spcPts val="0"/>
              </a:spcBef>
              <a:spcAft>
                <a:spcPts val="0"/>
              </a:spcAft>
              <a:buSzPts val="1400"/>
              <a:buChar char="○"/>
            </a:pPr>
            <a:r>
              <a:rPr lang="en"/>
              <a:t>create entry point file </a:t>
            </a:r>
            <a:r>
              <a:rPr b="1" lang="en"/>
              <a:t>main.server.ts</a:t>
            </a:r>
            <a:endParaRPr b="1"/>
          </a:p>
          <a:p>
            <a:pPr indent="-317500" lvl="1" marL="914400" rtl="0" algn="l">
              <a:spcBef>
                <a:spcPts val="0"/>
              </a:spcBef>
              <a:spcAft>
                <a:spcPts val="0"/>
              </a:spcAft>
              <a:buSzPts val="1400"/>
              <a:buChar char="○"/>
            </a:pPr>
            <a:r>
              <a:rPr lang="en"/>
              <a:t>add the proper configuration in the </a:t>
            </a:r>
            <a:r>
              <a:rPr b="1" lang="en"/>
              <a:t>.angular-cli.json</a:t>
            </a:r>
            <a:r>
              <a:rPr lang="en"/>
              <a:t> for the server run by the backend</a:t>
            </a:r>
            <a:endParaRPr/>
          </a:p>
          <a:p>
            <a:pPr indent="-317500" lvl="1" marL="914400" rtl="0" algn="l">
              <a:spcBef>
                <a:spcPts val="0"/>
              </a:spcBef>
              <a:spcAft>
                <a:spcPts val="0"/>
              </a:spcAft>
              <a:buSzPts val="1400"/>
              <a:buChar char="○"/>
            </a:pPr>
            <a:r>
              <a:rPr lang="en"/>
              <a:t>create a </a:t>
            </a:r>
            <a:r>
              <a:rPr b="1" lang="en"/>
              <a:t>tsconfig.server.json</a:t>
            </a:r>
            <a:r>
              <a:rPr lang="en"/>
              <a:t> file with the typescript configuration for the server app</a:t>
            </a:r>
            <a:endParaRPr/>
          </a:p>
          <a:p>
            <a:pPr indent="-317500" lvl="1" marL="914400" rtl="0" algn="l">
              <a:spcBef>
                <a:spcPts val="0"/>
              </a:spcBef>
              <a:spcAft>
                <a:spcPts val="0"/>
              </a:spcAft>
              <a:buSzPts val="1400"/>
              <a:buChar char="○"/>
            </a:pPr>
            <a:r>
              <a:rPr lang="en"/>
              <a:t>install additional npm packages needed to run the app in the server</a:t>
            </a:r>
            <a:endParaRPr/>
          </a:p>
          <a:p>
            <a:pPr indent="-317500" lvl="1" marL="914400" rtl="0" algn="l">
              <a:spcBef>
                <a:spcPts val="0"/>
              </a:spcBef>
              <a:spcAft>
                <a:spcPts val="0"/>
              </a:spcAft>
              <a:buSzPts val="1400"/>
              <a:buChar char="○"/>
            </a:pPr>
            <a:r>
              <a:rPr lang="en"/>
              <a:t>modify the </a:t>
            </a:r>
            <a:r>
              <a:rPr b="1" lang="en"/>
              <a:t>main.ts</a:t>
            </a:r>
            <a:r>
              <a:rPr lang="en"/>
              <a:t> to load the content for the browser after the dom is finished</a:t>
            </a:r>
            <a:endParaRPr/>
          </a:p>
          <a:p>
            <a:pPr indent="-317500" lvl="1" marL="914400" rtl="0" algn="l">
              <a:spcBef>
                <a:spcPts val="0"/>
              </a:spcBef>
              <a:spcAft>
                <a:spcPts val="0"/>
              </a:spcAft>
              <a:buSzPts val="1400"/>
              <a:buChar char="○"/>
            </a:pPr>
            <a:r>
              <a:rPr lang="en"/>
              <a:t>modify the </a:t>
            </a:r>
            <a:r>
              <a:rPr b="1" lang="en"/>
              <a:t>app.module.ts</a:t>
            </a:r>
            <a:r>
              <a:rPr lang="en"/>
              <a:t> to add </a:t>
            </a:r>
            <a:r>
              <a:rPr b="1" lang="en"/>
              <a:t>BrowserModule.withServerTransition</a:t>
            </a:r>
            <a:endParaRPr b="1"/>
          </a:p>
          <a:p>
            <a:pPr indent="-342900" lvl="0" marL="457200" rtl="0" algn="l">
              <a:spcBef>
                <a:spcPts val="0"/>
              </a:spcBef>
              <a:spcAft>
                <a:spcPts val="0"/>
              </a:spcAft>
              <a:buSzPts val="1800"/>
              <a:buChar char="●"/>
            </a:pPr>
            <a:r>
              <a:rPr lang="en"/>
              <a:t>run the command: </a:t>
            </a:r>
            <a:r>
              <a:rPr b="1" lang="en"/>
              <a:t>&gt; ng build &amp;&amp; ng build --app=universal-app-name</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ServerModule</a:t>
            </a:r>
            <a:endParaRPr/>
          </a:p>
        </p:txBody>
      </p:sp>
      <p:sp>
        <p:nvSpPr>
          <p:cNvPr id="115" name="Google Shape;115;p23"/>
          <p:cNvSpPr txBox="1"/>
          <p:nvPr>
            <p:ph idx="1" type="body"/>
          </p:nvPr>
        </p:nvSpPr>
        <p:spPr>
          <a:xfrm>
            <a:off x="311700" y="956025"/>
            <a:ext cx="8520600" cy="361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the file: </a:t>
            </a:r>
            <a:r>
              <a:rPr b="1" lang="en"/>
              <a:t>app.server.module.ts</a:t>
            </a:r>
            <a:r>
              <a:rPr lang="en"/>
              <a:t> a server module is created</a:t>
            </a:r>
            <a:endParaRPr/>
          </a:p>
          <a:p>
            <a:pPr indent="-342900" lvl="0" marL="457200" rtl="0" algn="l">
              <a:spcBef>
                <a:spcPts val="0"/>
              </a:spcBef>
              <a:spcAft>
                <a:spcPts val="0"/>
              </a:spcAft>
              <a:buSzPts val="1800"/>
              <a:buChar char="●"/>
            </a:pPr>
            <a:r>
              <a:rPr lang="en"/>
              <a:t>the server module</a:t>
            </a:r>
            <a:r>
              <a:rPr lang="en"/>
              <a:t> wraps your app and contains low level tools that can work in the server side as well</a:t>
            </a:r>
            <a:endParaRPr/>
          </a:p>
          <a:p>
            <a:pPr indent="-342900" lvl="0" marL="457200" rtl="0" algn="l">
              <a:spcBef>
                <a:spcPts val="0"/>
              </a:spcBef>
              <a:spcAft>
                <a:spcPts val="0"/>
              </a:spcAft>
              <a:buSzPts val="1800"/>
              <a:buChar char="●"/>
            </a:pPr>
            <a:r>
              <a:rPr lang="en"/>
              <a:t>the module will import the following</a:t>
            </a:r>
            <a:endParaRPr/>
          </a:p>
          <a:p>
            <a:pPr indent="-317500" lvl="1" marL="914400" rtl="0" algn="l">
              <a:spcBef>
                <a:spcPts val="0"/>
              </a:spcBef>
              <a:spcAft>
                <a:spcPts val="0"/>
              </a:spcAft>
              <a:buSzPts val="1400"/>
              <a:buChar char="○"/>
            </a:pPr>
            <a:r>
              <a:rPr lang="en"/>
              <a:t>AppModule</a:t>
            </a:r>
            <a:endParaRPr/>
          </a:p>
          <a:p>
            <a:pPr indent="-317500" lvl="1" marL="914400" rtl="0" algn="l">
              <a:spcBef>
                <a:spcPts val="0"/>
              </a:spcBef>
              <a:spcAft>
                <a:spcPts val="0"/>
              </a:spcAft>
              <a:buSzPts val="1400"/>
              <a:buChar char="○"/>
            </a:pPr>
            <a:r>
              <a:rPr lang="en"/>
              <a:t>ServerModule</a:t>
            </a:r>
            <a:endParaRPr/>
          </a:p>
          <a:p>
            <a:pPr indent="-342900" lvl="0" marL="457200" rtl="0" algn="l">
              <a:spcBef>
                <a:spcPts val="0"/>
              </a:spcBef>
              <a:spcAft>
                <a:spcPts val="0"/>
              </a:spcAft>
              <a:buSzPts val="1800"/>
              <a:buChar char="●"/>
            </a:pPr>
            <a:r>
              <a:rPr lang="en"/>
              <a:t>that module will be the root module for the server</a:t>
            </a:r>
            <a:endParaRPr/>
          </a:p>
          <a:p>
            <a:pPr indent="-342900" lvl="0" marL="457200" rtl="0" algn="l">
              <a:spcBef>
                <a:spcPts val="0"/>
              </a:spcBef>
              <a:spcAft>
                <a:spcPts val="0"/>
              </a:spcAft>
              <a:buSzPts val="1800"/>
              <a:buChar char="●"/>
            </a:pPr>
            <a:r>
              <a:rPr lang="en"/>
              <a:t>you can also add providers that will only be used in the server side</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renderModule</a:t>
            </a:r>
            <a:endParaRPr/>
          </a:p>
        </p:txBody>
      </p:sp>
      <p:sp>
        <p:nvSpPr>
          <p:cNvPr id="121" name="Google Shape;121;p24"/>
          <p:cNvSpPr txBox="1"/>
          <p:nvPr>
            <p:ph idx="1" type="body"/>
          </p:nvPr>
        </p:nvSpPr>
        <p:spPr>
          <a:xfrm>
            <a:off x="311700" y="863175"/>
            <a:ext cx="8520600" cy="370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renderModule </a:t>
            </a:r>
            <a:r>
              <a:rPr lang="en"/>
              <a:t>can turn our </a:t>
            </a:r>
            <a:r>
              <a:rPr b="1" lang="en"/>
              <a:t>AppServerModule</a:t>
            </a:r>
            <a:r>
              <a:rPr lang="en"/>
              <a:t> to </a:t>
            </a:r>
            <a:r>
              <a:rPr b="1" lang="en"/>
              <a:t>HTML </a:t>
            </a:r>
            <a:r>
              <a:rPr lang="en"/>
              <a:t>string</a:t>
            </a:r>
            <a:endParaRPr/>
          </a:p>
          <a:p>
            <a:pPr indent="-342900" lvl="0" marL="457200" rtl="0" algn="l">
              <a:spcBef>
                <a:spcPts val="0"/>
              </a:spcBef>
              <a:spcAft>
                <a:spcPts val="0"/>
              </a:spcAft>
              <a:buSzPts val="1800"/>
              <a:buChar char="●"/>
            </a:pPr>
            <a:r>
              <a:rPr lang="en"/>
              <a:t>as first argument we give the module (</a:t>
            </a:r>
            <a:r>
              <a:rPr b="1" lang="en"/>
              <a:t>AppServerModule</a:t>
            </a:r>
            <a:r>
              <a:rPr lang="en"/>
              <a:t>)</a:t>
            </a:r>
            <a:endParaRPr/>
          </a:p>
          <a:p>
            <a:pPr indent="-342900" lvl="0" marL="457200" rtl="0" algn="l">
              <a:spcBef>
                <a:spcPts val="0"/>
              </a:spcBef>
              <a:spcAft>
                <a:spcPts val="0"/>
              </a:spcAft>
              <a:buSzPts val="1800"/>
              <a:buChar char="●"/>
            </a:pPr>
            <a:r>
              <a:rPr lang="en"/>
              <a:t>the second argument is options dictionary containing the url and document</a:t>
            </a:r>
            <a:endParaRPr/>
          </a:p>
          <a:p>
            <a:pPr indent="-342900" lvl="0" marL="457200" rtl="0" algn="l">
              <a:spcBef>
                <a:spcPts val="0"/>
              </a:spcBef>
              <a:spcAft>
                <a:spcPts val="0"/>
              </a:spcAft>
              <a:buSzPts val="1800"/>
              <a:buChar char="●"/>
            </a:pPr>
            <a:r>
              <a:rPr lang="en"/>
              <a:t>let’s use the </a:t>
            </a:r>
            <a:r>
              <a:rPr b="1" lang="en"/>
              <a:t>renderModule</a:t>
            </a:r>
            <a:r>
              <a:rPr lang="en"/>
              <a:t> to create a simple js file that will be run by our server</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server.js</a:t>
            </a:r>
            <a:endParaRPr/>
          </a:p>
        </p:txBody>
      </p:sp>
      <p:sp>
        <p:nvSpPr>
          <p:cNvPr id="127" name="Google Shape;127;p25"/>
          <p:cNvSpPr txBox="1"/>
          <p:nvPr>
            <p:ph idx="1" type="body"/>
          </p:nvPr>
        </p:nvSpPr>
        <p:spPr>
          <a:xfrm>
            <a:off x="311700" y="6952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i="1" lang="en" sz="1200">
                <a:solidFill>
                  <a:srgbClr val="660E7A"/>
                </a:solidFill>
                <a:highlight>
                  <a:srgbClr val="FFFFFF"/>
                </a:highlight>
              </a:rPr>
              <a:t>require</a:t>
            </a:r>
            <a:r>
              <a:rPr lang="en" sz="1200">
                <a:solidFill>
                  <a:schemeClr val="dk1"/>
                </a:solidFill>
                <a:highlight>
                  <a:srgbClr val="FFFFFF"/>
                </a:highlight>
              </a:rPr>
              <a:t>(</a:t>
            </a:r>
            <a:r>
              <a:rPr b="1" lang="en" sz="1200">
                <a:solidFill>
                  <a:srgbClr val="008000"/>
                </a:solidFill>
                <a:highlight>
                  <a:srgbClr val="FFFFFF"/>
                </a:highlight>
              </a:rPr>
              <a:t>'zone.js/dist/zone-node'</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b="1" i="1" lang="en" sz="1200">
                <a:solidFill>
                  <a:srgbClr val="660E7A"/>
                </a:solidFill>
                <a:highlight>
                  <a:srgbClr val="FFFFFF"/>
                </a:highlight>
              </a:rPr>
              <a:t>require</a:t>
            </a:r>
            <a:r>
              <a:rPr lang="en" sz="1200">
                <a:solidFill>
                  <a:schemeClr val="dk1"/>
                </a:solidFill>
                <a:highlight>
                  <a:srgbClr val="FFFFFF"/>
                </a:highlight>
              </a:rPr>
              <a:t>(</a:t>
            </a:r>
            <a:r>
              <a:rPr b="1" lang="en" sz="1200">
                <a:solidFill>
                  <a:srgbClr val="008000"/>
                </a:solidFill>
                <a:highlight>
                  <a:srgbClr val="FFFFFF"/>
                </a:highlight>
              </a:rPr>
              <a:t>'reflect-metadata'</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b="1" lang="en" sz="1200">
                <a:solidFill>
                  <a:srgbClr val="000080"/>
                </a:solidFill>
                <a:highlight>
                  <a:srgbClr val="FFFFFF"/>
                </a:highlight>
              </a:rPr>
              <a:t>const </a:t>
            </a:r>
            <a:r>
              <a:rPr lang="en" sz="1200">
                <a:solidFill>
                  <a:schemeClr val="dk1"/>
                </a:solidFill>
                <a:highlight>
                  <a:srgbClr val="FFFFFF"/>
                </a:highlight>
              </a:rPr>
              <a:t>{ AppServerModule } = </a:t>
            </a:r>
            <a:r>
              <a:rPr b="1" i="1" lang="en" sz="1200">
                <a:solidFill>
                  <a:srgbClr val="660E7A"/>
                </a:solidFill>
                <a:highlight>
                  <a:srgbClr val="FFFFFF"/>
                </a:highlight>
              </a:rPr>
              <a:t>require</a:t>
            </a:r>
            <a:r>
              <a:rPr lang="en" sz="1200">
                <a:solidFill>
                  <a:schemeClr val="dk1"/>
                </a:solidFill>
                <a:highlight>
                  <a:srgbClr val="FFFFFF"/>
                </a:highlight>
              </a:rPr>
              <a:t>(</a:t>
            </a:r>
            <a:r>
              <a:rPr b="1" lang="en" sz="1200">
                <a:solidFill>
                  <a:srgbClr val="008000"/>
                </a:solidFill>
                <a:highlight>
                  <a:srgbClr val="FFFFFF"/>
                </a:highlight>
              </a:rPr>
              <a:t>'./dist-server/main.bundle'</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b="1" lang="en" sz="1200">
                <a:solidFill>
                  <a:srgbClr val="000080"/>
                </a:solidFill>
                <a:highlight>
                  <a:srgbClr val="FFFFFF"/>
                </a:highlight>
              </a:rPr>
              <a:t>const </a:t>
            </a:r>
            <a:r>
              <a:rPr lang="en" sz="1200">
                <a:solidFill>
                  <a:schemeClr val="dk1"/>
                </a:solidFill>
                <a:highlight>
                  <a:srgbClr val="FFFFFF"/>
                </a:highlight>
              </a:rPr>
              <a:t>{ renderModule } = </a:t>
            </a:r>
            <a:r>
              <a:rPr b="1" i="1" lang="en" sz="1200">
                <a:solidFill>
                  <a:srgbClr val="660E7A"/>
                </a:solidFill>
                <a:highlight>
                  <a:srgbClr val="FFFFFF"/>
                </a:highlight>
              </a:rPr>
              <a:t>require</a:t>
            </a:r>
            <a:r>
              <a:rPr lang="en" sz="1200">
                <a:solidFill>
                  <a:schemeClr val="dk1"/>
                </a:solidFill>
                <a:highlight>
                  <a:srgbClr val="FFFFFF"/>
                </a:highlight>
              </a:rPr>
              <a:t>(</a:t>
            </a:r>
            <a:r>
              <a:rPr b="1" lang="en" sz="1200">
                <a:solidFill>
                  <a:srgbClr val="008000"/>
                </a:solidFill>
                <a:highlight>
                  <a:srgbClr val="FFFFFF"/>
                </a:highlight>
              </a:rPr>
              <a:t>'@angular/platform-server'</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i="1" lang="en" sz="1200">
                <a:solidFill>
                  <a:schemeClr val="dk1"/>
                </a:solidFill>
                <a:highlight>
                  <a:srgbClr val="FFFFFF"/>
                </a:highlight>
              </a:rPr>
              <a:t>renderModule</a:t>
            </a:r>
            <a:r>
              <a:rPr lang="en" sz="1200">
                <a:solidFill>
                  <a:schemeClr val="dk1"/>
                </a:solidFill>
                <a:highlight>
                  <a:srgbClr val="FFFFFF"/>
                </a:highlight>
              </a:rPr>
              <a:t>(</a:t>
            </a:r>
            <a:r>
              <a:rPr lang="en" sz="1200">
                <a:solidFill>
                  <a:srgbClr val="458383"/>
                </a:solidFill>
                <a:highlight>
                  <a:srgbClr val="FFFFFF"/>
                </a:highlight>
              </a:rPr>
              <a:t>AppServerModule</a:t>
            </a: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highlight>
                  <a:srgbClr val="FFFFFF"/>
                </a:highlight>
              </a:rPr>
              <a:t>   </a:t>
            </a:r>
            <a:r>
              <a:rPr b="1" lang="en" sz="1200">
                <a:solidFill>
                  <a:srgbClr val="660E7A"/>
                </a:solidFill>
                <a:highlight>
                  <a:srgbClr val="FFFFFF"/>
                </a:highlight>
              </a:rPr>
              <a:t>url</a:t>
            </a:r>
            <a:r>
              <a:rPr lang="en" sz="1200">
                <a:solidFill>
                  <a:schemeClr val="dk1"/>
                </a:solidFill>
                <a:highlight>
                  <a:srgbClr val="FFFFFF"/>
                </a:highlight>
              </a:rPr>
              <a:t>: </a:t>
            </a:r>
            <a:r>
              <a:rPr b="1" lang="en" sz="1200">
                <a:solidFill>
                  <a:srgbClr val="008000"/>
                </a:solidFill>
                <a:highlight>
                  <a:srgbClr val="FFFFFF"/>
                </a:highlight>
              </a:rPr>
              <a:t>'/'</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highlight>
                  <a:srgbClr val="FFFFFF"/>
                </a:highlight>
              </a:rPr>
              <a:t>   </a:t>
            </a:r>
            <a:r>
              <a:rPr b="1" lang="en" sz="1200">
                <a:solidFill>
                  <a:srgbClr val="660E7A"/>
                </a:solidFill>
                <a:highlight>
                  <a:srgbClr val="FFFFFF"/>
                </a:highlight>
              </a:rPr>
              <a:t>document</a:t>
            </a:r>
            <a:r>
              <a:rPr lang="en" sz="1200">
                <a:solidFill>
                  <a:schemeClr val="dk1"/>
                </a:solidFill>
                <a:highlight>
                  <a:srgbClr val="FFFFFF"/>
                </a:highlight>
              </a:rPr>
              <a:t>: </a:t>
            </a:r>
            <a:r>
              <a:rPr b="1" lang="en" sz="1200">
                <a:solidFill>
                  <a:srgbClr val="008000"/>
                </a:solidFill>
                <a:highlight>
                  <a:srgbClr val="FFFFFF"/>
                </a:highlight>
              </a:rPr>
              <a:t>'&lt;app-root&gt;&lt;/app-root&gt;'</a:t>
            </a:r>
            <a:endParaRPr b="1" sz="1200">
              <a:solidFill>
                <a:srgbClr val="008000"/>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highlight>
                  <a:srgbClr val="FFFFFF"/>
                </a:highlight>
              </a:rPr>
              <a:t>}).</a:t>
            </a:r>
            <a:r>
              <a:rPr lang="en" sz="1200">
                <a:solidFill>
                  <a:srgbClr val="7A7A43"/>
                </a:solidFill>
                <a:highlight>
                  <a:srgbClr val="FFFFFF"/>
                </a:highlight>
              </a:rPr>
              <a:t>then</a:t>
            </a:r>
            <a:r>
              <a:rPr lang="en" sz="1200">
                <a:solidFill>
                  <a:schemeClr val="dk1"/>
                </a:solidFill>
                <a:highlight>
                  <a:srgbClr val="FFFFFF"/>
                </a:highlight>
              </a:rPr>
              <a:t>(</a:t>
            </a:r>
            <a:r>
              <a:rPr b="1" lang="en" sz="1200">
                <a:solidFill>
                  <a:srgbClr val="660E7A"/>
                </a:solidFill>
                <a:highlight>
                  <a:srgbClr val="FFFFFF"/>
                </a:highlight>
              </a:rPr>
              <a:t>html </a:t>
            </a:r>
            <a:r>
              <a:rPr lang="en" sz="1200">
                <a:solidFill>
                  <a:schemeClr val="dk1"/>
                </a:solidFill>
                <a:highlight>
                  <a:srgbClr val="FFFFFF"/>
                </a:highlight>
              </a:rPr>
              <a:t>=&gt; {</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highlight>
                  <a:srgbClr val="FFFFFF"/>
                </a:highlight>
              </a:rPr>
              <a:t>   </a:t>
            </a:r>
            <a:r>
              <a:rPr b="1" lang="en" sz="1200">
                <a:solidFill>
                  <a:srgbClr val="660E7A"/>
                </a:solidFill>
                <a:highlight>
                  <a:srgbClr val="FFFFFF"/>
                </a:highlight>
              </a:rPr>
              <a:t>console</a:t>
            </a:r>
            <a:r>
              <a:rPr lang="en" sz="1200">
                <a:solidFill>
                  <a:schemeClr val="dk1"/>
                </a:solidFill>
                <a:highlight>
                  <a:srgbClr val="FFFFFF"/>
                </a:highlight>
              </a:rPr>
              <a:t>.log(</a:t>
            </a:r>
            <a:r>
              <a:rPr b="1" lang="en" sz="1200">
                <a:solidFill>
                  <a:srgbClr val="660E7A"/>
                </a:solidFill>
                <a:highlight>
                  <a:srgbClr val="FFFFFF"/>
                </a:highlight>
              </a:rPr>
              <a:t>html</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highlight>
                  <a:srgbClr val="FFFFFF"/>
                </a:highlight>
              </a:rPr>
              <a:t>});</a:t>
            </a:r>
            <a:endParaRPr sz="1200">
              <a:solidFill>
                <a:schemeClr val="dk1"/>
              </a:solidFill>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ngExpressEngine</a:t>
            </a:r>
            <a:endParaRPr/>
          </a:p>
        </p:txBody>
      </p:sp>
      <p:sp>
        <p:nvSpPr>
          <p:cNvPr id="133" name="Google Shape;133;p26"/>
          <p:cNvSpPr txBox="1"/>
          <p:nvPr>
            <p:ph idx="1" type="body"/>
          </p:nvPr>
        </p:nvSpPr>
        <p:spPr>
          <a:xfrm>
            <a:off x="311700" y="872075"/>
            <a:ext cx="8520600" cy="369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express engine can turn static files like html templates, to generated html string</a:t>
            </a:r>
            <a:endParaRPr/>
          </a:p>
          <a:p>
            <a:pPr indent="-342900" lvl="0" marL="457200" rtl="0" algn="l">
              <a:spcBef>
                <a:spcPts val="0"/>
              </a:spcBef>
              <a:spcAft>
                <a:spcPts val="0"/>
              </a:spcAft>
              <a:buSzPts val="1800"/>
              <a:buChar char="●"/>
            </a:pPr>
            <a:r>
              <a:rPr b="1" lang="en"/>
              <a:t>ngExpressEngine</a:t>
            </a:r>
            <a:r>
              <a:rPr lang="en"/>
              <a:t> is an express engine that can make html from angular app</a:t>
            </a:r>
            <a:endParaRPr/>
          </a:p>
          <a:p>
            <a:pPr indent="-342900" lvl="0" marL="457200" rtl="0" algn="l">
              <a:spcBef>
                <a:spcPts val="0"/>
              </a:spcBef>
              <a:spcAft>
                <a:spcPts val="0"/>
              </a:spcAft>
              <a:buSzPts val="1800"/>
              <a:buChar char="●"/>
            </a:pPr>
            <a:r>
              <a:rPr b="1" lang="en"/>
              <a:t>ngExpressEngine </a:t>
            </a:r>
            <a:r>
              <a:rPr lang="en"/>
              <a:t>accepts an option dictionary with the module we want to bootstrap (in our example </a:t>
            </a:r>
            <a:r>
              <a:rPr b="1" lang="en"/>
              <a:t>AppServerModule</a:t>
            </a:r>
            <a:r>
              <a:rPr lang="en"/>
              <a:t>)</a:t>
            </a:r>
            <a:endParaRPr/>
          </a:p>
          <a:p>
            <a:pPr indent="-342900" lvl="0" marL="457200" rtl="0" algn="l">
              <a:spcBef>
                <a:spcPts val="0"/>
              </a:spcBef>
              <a:spcAft>
                <a:spcPts val="0"/>
              </a:spcAft>
              <a:buSzPts val="1800"/>
              <a:buChar char="●"/>
            </a:pPr>
            <a:r>
              <a:rPr lang="en"/>
              <a:t>using express engine we want the end result that whenever we use </a:t>
            </a:r>
            <a:r>
              <a:rPr b="1" lang="en"/>
              <a:t>res.render</a:t>
            </a:r>
            <a:r>
              <a:rPr lang="en"/>
              <a:t> on html files express will use </a:t>
            </a:r>
            <a:r>
              <a:rPr b="1" lang="en"/>
              <a:t>ngExpressEngine</a:t>
            </a:r>
            <a:endParaRPr b="1"/>
          </a:p>
          <a:p>
            <a:pPr indent="-342900" lvl="0" marL="457200" rtl="0" algn="l">
              <a:spcBef>
                <a:spcPts val="0"/>
              </a:spcBef>
              <a:spcAft>
                <a:spcPts val="0"/>
              </a:spcAft>
              <a:buSzPts val="1800"/>
              <a:buChar char="●"/>
            </a:pPr>
            <a:r>
              <a:rPr lang="en"/>
              <a:t>let’s change the server file and create an express app and load in our express app the </a:t>
            </a:r>
            <a:r>
              <a:rPr b="1" lang="en"/>
              <a:t>ngExpressEngine</a:t>
            </a:r>
            <a:endParaRPr b="1"/>
          </a:p>
          <a:p>
            <a:pPr indent="-342900" lvl="0" marL="457200" rtl="0" algn="l">
              <a:spcBef>
                <a:spcPts val="0"/>
              </a:spcBef>
              <a:spcAft>
                <a:spcPts val="0"/>
              </a:spcAft>
              <a:buSzPts val="1800"/>
              <a:buChar char="●"/>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ngExpressEngine</a:t>
            </a:r>
            <a:endParaRPr/>
          </a:p>
        </p:txBody>
      </p:sp>
      <p:sp>
        <p:nvSpPr>
          <p:cNvPr id="139" name="Google Shape;139;p27"/>
          <p:cNvSpPr txBox="1"/>
          <p:nvPr/>
        </p:nvSpPr>
        <p:spPr>
          <a:xfrm>
            <a:off x="519500" y="1196325"/>
            <a:ext cx="8112300" cy="34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rgbClr val="458383"/>
                </a:solidFill>
                <a:highlight>
                  <a:srgbClr val="FFFFFF"/>
                </a:highlight>
              </a:rPr>
              <a:t>//create the ngExpressEngine</a:t>
            </a:r>
            <a:endParaRPr sz="1650">
              <a:solidFill>
                <a:srgbClr val="458383"/>
              </a:solidFill>
              <a:highlight>
                <a:srgbClr val="FFFFFF"/>
              </a:highlight>
            </a:endParaRPr>
          </a:p>
          <a:p>
            <a:pPr indent="0" lvl="0" marL="0" rtl="0" algn="l">
              <a:spcBef>
                <a:spcPts val="0"/>
              </a:spcBef>
              <a:spcAft>
                <a:spcPts val="0"/>
              </a:spcAft>
              <a:buClr>
                <a:schemeClr val="dk1"/>
              </a:buClr>
              <a:buSzPts val="1100"/>
              <a:buFont typeface="Arial"/>
              <a:buNone/>
            </a:pPr>
            <a:r>
              <a:rPr lang="en" sz="1650">
                <a:solidFill>
                  <a:srgbClr val="458383"/>
                </a:solidFill>
                <a:highlight>
                  <a:srgbClr val="FFFFFF"/>
                </a:highlight>
              </a:rPr>
              <a:t>app</a:t>
            </a:r>
            <a:r>
              <a:rPr lang="en" sz="1650">
                <a:solidFill>
                  <a:schemeClr val="dk1"/>
                </a:solidFill>
                <a:highlight>
                  <a:srgbClr val="FFFFFF"/>
                </a:highlight>
              </a:rPr>
              <a:t>.</a:t>
            </a:r>
            <a:r>
              <a:rPr b="1" lang="en" sz="1650">
                <a:solidFill>
                  <a:srgbClr val="660E7A"/>
                </a:solidFill>
                <a:highlight>
                  <a:srgbClr val="FFFFFF"/>
                </a:highlight>
              </a:rPr>
              <a:t>engine</a:t>
            </a:r>
            <a:r>
              <a:rPr lang="en" sz="1650">
                <a:solidFill>
                  <a:schemeClr val="dk1"/>
                </a:solidFill>
                <a:highlight>
                  <a:srgbClr val="FFFFFF"/>
                </a:highlight>
              </a:rPr>
              <a:t>(</a:t>
            </a:r>
            <a:r>
              <a:rPr b="1" lang="en" sz="1650">
                <a:solidFill>
                  <a:srgbClr val="008000"/>
                </a:solidFill>
                <a:highlight>
                  <a:srgbClr val="FFFFFF"/>
                </a:highlight>
              </a:rPr>
              <a:t>'html'</a:t>
            </a:r>
            <a:r>
              <a:rPr lang="en" sz="1650">
                <a:solidFill>
                  <a:schemeClr val="dk1"/>
                </a:solidFill>
                <a:highlight>
                  <a:srgbClr val="FFFFFF"/>
                </a:highlight>
              </a:rPr>
              <a:t>, </a:t>
            </a:r>
            <a:r>
              <a:rPr i="1" lang="en" sz="1650">
                <a:solidFill>
                  <a:schemeClr val="dk1"/>
                </a:solidFill>
                <a:highlight>
                  <a:srgbClr val="FFFFFF"/>
                </a:highlight>
              </a:rPr>
              <a:t>ngExpressEngine</a:t>
            </a:r>
            <a:r>
              <a:rPr lang="en" sz="1650">
                <a:solidFill>
                  <a:schemeClr val="dk1"/>
                </a:solidFill>
                <a:highlight>
                  <a:srgbClr val="FFFFFF"/>
                </a:highlight>
              </a:rPr>
              <a:t>({</a:t>
            </a:r>
            <a:endParaRPr sz="16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650">
                <a:solidFill>
                  <a:schemeClr val="dk1"/>
                </a:solidFill>
                <a:highlight>
                  <a:srgbClr val="FFFFFF"/>
                </a:highlight>
              </a:rPr>
              <a:t>    </a:t>
            </a:r>
            <a:r>
              <a:rPr b="1" lang="en" sz="1650">
                <a:solidFill>
                  <a:srgbClr val="660E7A"/>
                </a:solidFill>
                <a:highlight>
                  <a:srgbClr val="FFFFFF"/>
                </a:highlight>
              </a:rPr>
              <a:t>bootstrap</a:t>
            </a:r>
            <a:r>
              <a:rPr lang="en" sz="1650">
                <a:solidFill>
                  <a:schemeClr val="dk1"/>
                </a:solidFill>
                <a:highlight>
                  <a:srgbClr val="FFFFFF"/>
                </a:highlight>
              </a:rPr>
              <a:t>: </a:t>
            </a:r>
            <a:r>
              <a:rPr lang="en" sz="1650">
                <a:solidFill>
                  <a:srgbClr val="458383"/>
                </a:solidFill>
                <a:highlight>
                  <a:srgbClr val="FFFFFF"/>
                </a:highlight>
              </a:rPr>
              <a:t>AppServerModule</a:t>
            </a:r>
            <a:endParaRPr sz="1650">
              <a:solidFill>
                <a:srgbClr val="458383"/>
              </a:solidFill>
              <a:highlight>
                <a:srgbClr val="FFFFFF"/>
              </a:highlight>
            </a:endParaRPr>
          </a:p>
          <a:p>
            <a:pPr indent="0" lvl="0" marL="0" rtl="0" algn="l">
              <a:spcBef>
                <a:spcPts val="0"/>
              </a:spcBef>
              <a:spcAft>
                <a:spcPts val="0"/>
              </a:spcAft>
              <a:buNone/>
            </a:pPr>
            <a:r>
              <a:rPr lang="en" sz="1650">
                <a:solidFill>
                  <a:schemeClr val="dk1"/>
                </a:solidFill>
                <a:highlight>
                  <a:srgbClr val="FFFFFF"/>
                </a:highlight>
              </a:rPr>
              <a:t>}));</a:t>
            </a:r>
            <a:endParaRPr sz="1650">
              <a:solidFill>
                <a:schemeClr val="dk1"/>
              </a:solidFill>
              <a:highlight>
                <a:srgbClr val="FFFFFF"/>
              </a:highlight>
            </a:endParaRPr>
          </a:p>
          <a:p>
            <a:pPr indent="0" lvl="0" marL="0" rtl="0" algn="l">
              <a:spcBef>
                <a:spcPts val="0"/>
              </a:spcBef>
              <a:spcAft>
                <a:spcPts val="0"/>
              </a:spcAft>
              <a:buNone/>
            </a:pPr>
            <a:r>
              <a:t/>
            </a:r>
            <a:endParaRPr sz="1650">
              <a:solidFill>
                <a:schemeClr val="dk1"/>
              </a:solidFill>
              <a:highlight>
                <a:srgbClr val="FFFFFF"/>
              </a:highlight>
            </a:endParaRPr>
          </a:p>
          <a:p>
            <a:pPr indent="0" lvl="0" marL="0" rtl="0" algn="l">
              <a:spcBef>
                <a:spcPts val="0"/>
              </a:spcBef>
              <a:spcAft>
                <a:spcPts val="0"/>
              </a:spcAft>
              <a:buNone/>
            </a:pPr>
            <a:r>
              <a:rPr lang="en" sz="1650">
                <a:solidFill>
                  <a:schemeClr val="dk1"/>
                </a:solidFill>
                <a:highlight>
                  <a:srgbClr val="FFFFFF"/>
                </a:highlight>
              </a:rPr>
              <a:t>// set the engine</a:t>
            </a:r>
            <a:endParaRPr sz="1650">
              <a:solidFill>
                <a:schemeClr val="dk1"/>
              </a:solidFill>
              <a:highlight>
                <a:srgbClr val="FFFFFF"/>
              </a:highlight>
            </a:endParaRPr>
          </a:p>
          <a:p>
            <a:pPr indent="0" lvl="0" marL="0" rtl="0" algn="l">
              <a:spcBef>
                <a:spcPts val="0"/>
              </a:spcBef>
              <a:spcAft>
                <a:spcPts val="0"/>
              </a:spcAft>
              <a:buNone/>
            </a:pPr>
            <a:r>
              <a:rPr lang="en" sz="1650">
                <a:solidFill>
                  <a:srgbClr val="458383"/>
                </a:solidFill>
                <a:highlight>
                  <a:srgbClr val="FFFFFF"/>
                </a:highlight>
              </a:rPr>
              <a:t>app</a:t>
            </a:r>
            <a:r>
              <a:rPr lang="en" sz="1650">
                <a:solidFill>
                  <a:schemeClr val="dk1"/>
                </a:solidFill>
                <a:highlight>
                  <a:srgbClr val="FFFFFF"/>
                </a:highlight>
              </a:rPr>
              <a:t>.</a:t>
            </a:r>
            <a:r>
              <a:rPr lang="en" sz="1650">
                <a:solidFill>
                  <a:srgbClr val="7A7A43"/>
                </a:solidFill>
                <a:highlight>
                  <a:srgbClr val="FFFFFF"/>
                </a:highlight>
              </a:rPr>
              <a:t>set</a:t>
            </a:r>
            <a:r>
              <a:rPr lang="en" sz="1650">
                <a:solidFill>
                  <a:schemeClr val="dk1"/>
                </a:solidFill>
                <a:highlight>
                  <a:srgbClr val="FFFFFF"/>
                </a:highlight>
              </a:rPr>
              <a:t>(</a:t>
            </a:r>
            <a:r>
              <a:rPr b="1" lang="en" sz="1650">
                <a:solidFill>
                  <a:srgbClr val="008000"/>
                </a:solidFill>
                <a:highlight>
                  <a:srgbClr val="FFFFFF"/>
                </a:highlight>
              </a:rPr>
              <a:t>'view engine'</a:t>
            </a:r>
            <a:r>
              <a:rPr lang="en" sz="1650">
                <a:solidFill>
                  <a:schemeClr val="dk1"/>
                </a:solidFill>
                <a:highlight>
                  <a:srgbClr val="FFFFFF"/>
                </a:highlight>
              </a:rPr>
              <a:t>, </a:t>
            </a:r>
            <a:r>
              <a:rPr b="1" lang="en" sz="1650">
                <a:solidFill>
                  <a:srgbClr val="008000"/>
                </a:solidFill>
                <a:highlight>
                  <a:srgbClr val="FFFFFF"/>
                </a:highlight>
              </a:rPr>
              <a:t>'html'</a:t>
            </a:r>
            <a:r>
              <a:rPr lang="en" sz="1650">
                <a:solidFill>
                  <a:schemeClr val="dk1"/>
                </a:solidFill>
                <a:highlight>
                  <a:srgbClr val="FFFFFF"/>
                </a:highlight>
              </a:rPr>
              <a:t>)</a:t>
            </a:r>
            <a:endParaRPr sz="1650">
              <a:solidFill>
                <a:schemeClr val="dk1"/>
              </a:solidFill>
              <a:highlight>
                <a:srgbClr val="FFFFFF"/>
              </a:highlight>
            </a:endParaRPr>
          </a:p>
          <a:p>
            <a:pPr indent="0" lvl="0" marL="0" rtl="0" algn="l">
              <a:spcBef>
                <a:spcPts val="0"/>
              </a:spcBef>
              <a:spcAft>
                <a:spcPts val="0"/>
              </a:spcAft>
              <a:buNone/>
            </a:pPr>
            <a:r>
              <a:t/>
            </a:r>
            <a:endParaRPr sz="1650">
              <a:solidFill>
                <a:schemeClr val="dk1"/>
              </a:solidFill>
              <a:highlight>
                <a:srgbClr val="FFFFFF"/>
              </a:highlight>
            </a:endParaRPr>
          </a:p>
          <a:p>
            <a:pPr indent="0" lvl="0" marL="0" rtl="0" algn="l">
              <a:spcBef>
                <a:spcPts val="0"/>
              </a:spcBef>
              <a:spcAft>
                <a:spcPts val="0"/>
              </a:spcAft>
              <a:buNone/>
            </a:pPr>
            <a:r>
              <a:rPr lang="en" sz="1650">
                <a:solidFill>
                  <a:schemeClr val="dk1"/>
                </a:solidFill>
                <a:highlight>
                  <a:srgbClr val="FFFFFF"/>
                </a:highlight>
              </a:rPr>
              <a:t>// set where are views are located, in our case where the index.html is</a:t>
            </a:r>
            <a:endParaRPr sz="1650">
              <a:solidFill>
                <a:schemeClr val="dk1"/>
              </a:solidFill>
              <a:highlight>
                <a:srgbClr val="FFFFFF"/>
              </a:highlight>
            </a:endParaRPr>
          </a:p>
          <a:p>
            <a:pPr indent="0" lvl="0" marL="0" rtl="0" algn="l">
              <a:spcBef>
                <a:spcPts val="0"/>
              </a:spcBef>
              <a:spcAft>
                <a:spcPts val="0"/>
              </a:spcAft>
              <a:buNone/>
            </a:pPr>
            <a:r>
              <a:rPr lang="en" sz="1650">
                <a:solidFill>
                  <a:srgbClr val="458383"/>
                </a:solidFill>
                <a:highlight>
                  <a:srgbClr val="FFFFFF"/>
                </a:highlight>
              </a:rPr>
              <a:t>app</a:t>
            </a:r>
            <a:r>
              <a:rPr lang="en" sz="1650">
                <a:solidFill>
                  <a:schemeClr val="dk1"/>
                </a:solidFill>
                <a:highlight>
                  <a:srgbClr val="FFFFFF"/>
                </a:highlight>
              </a:rPr>
              <a:t>.</a:t>
            </a:r>
            <a:r>
              <a:rPr lang="en" sz="1650">
                <a:solidFill>
                  <a:srgbClr val="7A7A43"/>
                </a:solidFill>
                <a:highlight>
                  <a:srgbClr val="FFFFFF"/>
                </a:highlight>
              </a:rPr>
              <a:t>set</a:t>
            </a:r>
            <a:r>
              <a:rPr lang="en" sz="1650">
                <a:solidFill>
                  <a:schemeClr val="dk1"/>
                </a:solidFill>
                <a:highlight>
                  <a:srgbClr val="FFFFFF"/>
                </a:highlight>
              </a:rPr>
              <a:t>(</a:t>
            </a:r>
            <a:r>
              <a:rPr b="1" lang="en" sz="1650">
                <a:solidFill>
                  <a:srgbClr val="008000"/>
                </a:solidFill>
                <a:highlight>
                  <a:srgbClr val="FFFFFF"/>
                </a:highlight>
              </a:rPr>
              <a:t>'views'</a:t>
            </a:r>
            <a:r>
              <a:rPr lang="en" sz="1650">
                <a:solidFill>
                  <a:schemeClr val="dk1"/>
                </a:solidFill>
                <a:highlight>
                  <a:srgbClr val="FFFFFF"/>
                </a:highlight>
              </a:rPr>
              <a:t>, path.</a:t>
            </a:r>
            <a:r>
              <a:rPr i="1" lang="en" sz="1650">
                <a:solidFill>
                  <a:schemeClr val="dk1"/>
                </a:solidFill>
                <a:highlight>
                  <a:srgbClr val="FFFFFF"/>
                </a:highlight>
              </a:rPr>
              <a:t>resolve</a:t>
            </a:r>
            <a:r>
              <a:rPr lang="en" sz="1650">
                <a:solidFill>
                  <a:schemeClr val="dk1"/>
                </a:solidFill>
                <a:highlight>
                  <a:srgbClr val="FFFFFF"/>
                </a:highlight>
              </a:rPr>
              <a:t>(</a:t>
            </a:r>
            <a:r>
              <a:rPr b="1" i="1" lang="en" sz="1650">
                <a:solidFill>
                  <a:srgbClr val="660E7A"/>
                </a:solidFill>
                <a:highlight>
                  <a:srgbClr val="FFFFFF"/>
                </a:highlight>
              </a:rPr>
              <a:t>__dirname</a:t>
            </a:r>
            <a:r>
              <a:rPr lang="en" sz="1650">
                <a:solidFill>
                  <a:schemeClr val="dk1"/>
                </a:solidFill>
                <a:highlight>
                  <a:srgbClr val="FFFFFF"/>
                </a:highlight>
              </a:rPr>
              <a:t>, </a:t>
            </a:r>
            <a:r>
              <a:rPr b="1" lang="en" sz="1650">
                <a:solidFill>
                  <a:srgbClr val="008000"/>
                </a:solidFill>
                <a:highlight>
                  <a:srgbClr val="FFFFFF"/>
                </a:highlight>
              </a:rPr>
              <a:t>'dist'</a:t>
            </a:r>
            <a:r>
              <a:rPr lang="en" sz="1650">
                <a:solidFill>
                  <a:schemeClr val="dk1"/>
                </a:solidFill>
                <a:highlight>
                  <a:srgbClr val="FFFFFF"/>
                </a:highlight>
              </a:rPr>
              <a:t>));</a:t>
            </a:r>
            <a:endParaRPr sz="16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650">
              <a:solidFill>
                <a:schemeClr val="dk1"/>
              </a:solidFill>
              <a:highlight>
                <a:srgbClr val="FFFFFF"/>
              </a:highlight>
            </a:endParaRPr>
          </a:p>
          <a:p>
            <a:pPr indent="0" lvl="0" marL="0" rtl="0" algn="l">
              <a:spcBef>
                <a:spcPts val="0"/>
              </a:spcBef>
              <a:spcAft>
                <a:spcPts val="0"/>
              </a:spcAft>
              <a:buNone/>
            </a:pPr>
            <a:r>
              <a:t/>
            </a:r>
            <a:endParaRPr/>
          </a:p>
        </p:txBody>
      </p:sp>
      <p:sp>
        <p:nvSpPr>
          <p:cNvPr id="140" name="Google Shape;140;p27"/>
          <p:cNvSpPr txBox="1"/>
          <p:nvPr/>
        </p:nvSpPr>
        <p:spPr>
          <a:xfrm>
            <a:off x="1539500" y="1192450"/>
            <a:ext cx="5125800" cy="5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the express route</a:t>
            </a:r>
            <a:endParaRPr/>
          </a:p>
        </p:txBody>
      </p:sp>
      <p:sp>
        <p:nvSpPr>
          <p:cNvPr id="146" name="Google Shape;146;p28"/>
          <p:cNvSpPr txBox="1"/>
          <p:nvPr>
            <p:ph idx="1" type="body"/>
          </p:nvPr>
        </p:nvSpPr>
        <p:spPr>
          <a:xfrm>
            <a:off x="311700" y="771475"/>
            <a:ext cx="8520600" cy="179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want for every route to serve the index.html rendered by the engine we set</a:t>
            </a:r>
            <a:endParaRPr/>
          </a:p>
          <a:p>
            <a:pPr indent="-342900" lvl="0" marL="457200" rtl="0" algn="l">
              <a:spcBef>
                <a:spcPts val="0"/>
              </a:spcBef>
              <a:spcAft>
                <a:spcPts val="0"/>
              </a:spcAft>
              <a:buSzPts val="1800"/>
              <a:buChar char="●"/>
            </a:pPr>
            <a:r>
              <a:rPr lang="en"/>
              <a:t>we can create an express route with ‘*’ to catch everything</a:t>
            </a:r>
            <a:endParaRPr/>
          </a:p>
          <a:p>
            <a:pPr indent="-342900" lvl="0" marL="457200" rtl="0" algn="l">
              <a:spcBef>
                <a:spcPts val="0"/>
              </a:spcBef>
              <a:spcAft>
                <a:spcPts val="0"/>
              </a:spcAft>
              <a:buSzPts val="1800"/>
              <a:buChar char="●"/>
            </a:pPr>
            <a:r>
              <a:rPr lang="en"/>
              <a:t>we can use </a:t>
            </a:r>
            <a:r>
              <a:rPr b="1" lang="en"/>
              <a:t>Response.render</a:t>
            </a:r>
            <a:r>
              <a:rPr lang="en"/>
              <a:t> to render the html with </a:t>
            </a:r>
            <a:r>
              <a:rPr b="1" lang="en"/>
              <a:t>ngExpressEngine</a:t>
            </a:r>
            <a:endParaRPr b="1"/>
          </a:p>
          <a:p>
            <a:pPr indent="-342900" lvl="0" marL="457200" rtl="0" algn="l">
              <a:spcBef>
                <a:spcPts val="0"/>
              </a:spcBef>
              <a:spcAft>
                <a:spcPts val="0"/>
              </a:spcAft>
              <a:buSzPts val="1800"/>
              <a:buChar char="●"/>
            </a:pPr>
            <a:r>
              <a:rPr b="1" lang="en"/>
              <a:t>render</a:t>
            </a:r>
            <a:r>
              <a:rPr lang="en"/>
              <a:t> get’s the view as first argument and the second argument is options for the engine and in our case we need to pass the request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try to run your app again and click the view page source to examine the html sent from the server</a:t>
            </a:r>
            <a:endParaRPr/>
          </a:p>
        </p:txBody>
      </p:sp>
      <p:sp>
        <p:nvSpPr>
          <p:cNvPr id="147" name="Google Shape;147;p28"/>
          <p:cNvSpPr txBox="1"/>
          <p:nvPr/>
        </p:nvSpPr>
        <p:spPr>
          <a:xfrm>
            <a:off x="400450" y="2550625"/>
            <a:ext cx="5125800" cy="9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50">
                <a:solidFill>
                  <a:srgbClr val="458383"/>
                </a:solidFill>
                <a:highlight>
                  <a:srgbClr val="FFFFFF"/>
                </a:highlight>
              </a:rPr>
              <a:t>app</a:t>
            </a:r>
            <a:r>
              <a:rPr lang="en" sz="1650">
                <a:solidFill>
                  <a:schemeClr val="dk1"/>
                </a:solidFill>
                <a:highlight>
                  <a:srgbClr val="FFFFFF"/>
                </a:highlight>
              </a:rPr>
              <a:t>.</a:t>
            </a:r>
            <a:r>
              <a:rPr b="1" lang="en" sz="1650">
                <a:solidFill>
                  <a:srgbClr val="660E7A"/>
                </a:solidFill>
                <a:highlight>
                  <a:srgbClr val="FFFFFF"/>
                </a:highlight>
              </a:rPr>
              <a:t>get</a:t>
            </a:r>
            <a:r>
              <a:rPr lang="en" sz="1650">
                <a:solidFill>
                  <a:schemeClr val="dk1"/>
                </a:solidFill>
                <a:highlight>
                  <a:srgbClr val="FFFFFF"/>
                </a:highlight>
              </a:rPr>
              <a:t>(</a:t>
            </a:r>
            <a:r>
              <a:rPr b="1" lang="en" sz="1650">
                <a:solidFill>
                  <a:srgbClr val="008000"/>
                </a:solidFill>
                <a:highlight>
                  <a:srgbClr val="FFFFFF"/>
                </a:highlight>
              </a:rPr>
              <a:t>'*'</a:t>
            </a:r>
            <a:r>
              <a:rPr lang="en" sz="1650">
                <a:solidFill>
                  <a:schemeClr val="dk1"/>
                </a:solidFill>
                <a:highlight>
                  <a:srgbClr val="FFFFFF"/>
                </a:highlight>
              </a:rPr>
              <a:t>, (req: Request, res: Response, next) =&gt; {</a:t>
            </a:r>
            <a:endParaRPr sz="16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650">
                <a:solidFill>
                  <a:schemeClr val="dk1"/>
                </a:solidFill>
                <a:highlight>
                  <a:srgbClr val="FFFFFF"/>
                </a:highlight>
              </a:rPr>
              <a:t>    res.</a:t>
            </a:r>
            <a:r>
              <a:rPr lang="en" sz="1650">
                <a:solidFill>
                  <a:srgbClr val="7A7A43"/>
                </a:solidFill>
                <a:highlight>
                  <a:srgbClr val="FFFFFF"/>
                </a:highlight>
              </a:rPr>
              <a:t>render</a:t>
            </a:r>
            <a:r>
              <a:rPr lang="en" sz="1650">
                <a:solidFill>
                  <a:schemeClr val="dk1"/>
                </a:solidFill>
                <a:highlight>
                  <a:srgbClr val="FFFFFF"/>
                </a:highlight>
              </a:rPr>
              <a:t>(</a:t>
            </a:r>
            <a:r>
              <a:rPr b="1" lang="en" sz="1650">
                <a:solidFill>
                  <a:srgbClr val="008000"/>
                </a:solidFill>
                <a:highlight>
                  <a:srgbClr val="FFFFFF"/>
                </a:highlight>
              </a:rPr>
              <a:t>'index.html'</a:t>
            </a:r>
            <a:r>
              <a:rPr lang="en" sz="1650">
                <a:solidFill>
                  <a:schemeClr val="dk1"/>
                </a:solidFill>
                <a:highlight>
                  <a:srgbClr val="FFFFFF"/>
                </a:highlight>
              </a:rPr>
              <a:t>, {req});</a:t>
            </a:r>
            <a:endParaRPr sz="16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650">
                <a:solidFill>
                  <a:schemeClr val="dk1"/>
                </a:solidFill>
                <a:highlight>
                  <a:srgbClr val="FFFFFF"/>
                </a:highlight>
              </a:rPr>
              <a:t>});</a:t>
            </a:r>
            <a:endParaRPr sz="16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files</a:t>
            </a:r>
            <a:endParaRPr/>
          </a:p>
        </p:txBody>
      </p:sp>
      <p:sp>
        <p:nvSpPr>
          <p:cNvPr id="153" name="Google Shape;153;p29"/>
          <p:cNvSpPr txBox="1"/>
          <p:nvPr>
            <p:ph idx="1" type="body"/>
          </p:nvPr>
        </p:nvSpPr>
        <p:spPr>
          <a:xfrm>
            <a:off x="311700" y="889875"/>
            <a:ext cx="8520600" cy="36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server will also have to serve the static files</a:t>
            </a:r>
            <a:endParaRPr/>
          </a:p>
          <a:p>
            <a:pPr indent="-342900" lvl="0" marL="457200" rtl="0" algn="l">
              <a:spcBef>
                <a:spcPts val="0"/>
              </a:spcBef>
              <a:spcAft>
                <a:spcPts val="0"/>
              </a:spcAft>
              <a:buSzPts val="1800"/>
              <a:buChar char="●"/>
            </a:pPr>
            <a:r>
              <a:rPr lang="en"/>
              <a:t>we can use </a:t>
            </a:r>
            <a:r>
              <a:rPr b="1" lang="en"/>
              <a:t>express.static(assetsDir)</a:t>
            </a:r>
            <a:r>
              <a:rPr lang="en"/>
              <a:t> to add a middleware for express that will serve static files</a:t>
            </a:r>
            <a:endParaRPr/>
          </a:p>
          <a:p>
            <a:pPr indent="-342900" lvl="0" marL="457200" rtl="0" algn="l">
              <a:spcBef>
                <a:spcPts val="0"/>
              </a:spcBef>
              <a:spcAft>
                <a:spcPts val="0"/>
              </a:spcAft>
              <a:buSzPts val="1800"/>
              <a:buChar char="●"/>
            </a:pPr>
            <a:r>
              <a:rPr lang="en"/>
              <a:t>how can we distinguish routes for files and routes for our app?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 for .NET</a:t>
            </a:r>
            <a:endParaRPr/>
          </a:p>
        </p:txBody>
      </p:sp>
      <p:sp>
        <p:nvSpPr>
          <p:cNvPr id="159" name="Google Shape;159;p30"/>
          <p:cNvSpPr txBox="1"/>
          <p:nvPr>
            <p:ph idx="1" type="body"/>
          </p:nvPr>
        </p:nvSpPr>
        <p:spPr>
          <a:xfrm>
            <a:off x="311700" y="795775"/>
            <a:ext cx="8520600" cy="37731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adapt our app to .NET server we need to install the npm package</a:t>
            </a:r>
            <a:endParaRPr/>
          </a:p>
          <a:p>
            <a:pPr indent="-317500" lvl="1" marL="914400" rtl="0" algn="l">
              <a:spcBef>
                <a:spcPts val="0"/>
              </a:spcBef>
              <a:spcAft>
                <a:spcPts val="0"/>
              </a:spcAft>
              <a:buSzPts val="1400"/>
              <a:buChar char="○"/>
            </a:pPr>
            <a:r>
              <a:rPr lang="en"/>
              <a:t>@nguniversal/aspnetcore-engine</a:t>
            </a:r>
            <a:endParaRPr/>
          </a:p>
          <a:p>
            <a:pPr indent="-342900" lvl="0" marL="457200" rtl="0" algn="l">
              <a:spcBef>
                <a:spcPts val="0"/>
              </a:spcBef>
              <a:spcAft>
                <a:spcPts val="0"/>
              </a:spcAft>
              <a:buSzPts val="1800"/>
              <a:buChar char="●"/>
            </a:pPr>
            <a:r>
              <a:rPr lang="en"/>
              <a:t>from this package we can import </a:t>
            </a:r>
            <a:r>
              <a:rPr b="1" lang="en"/>
              <a:t>ngAspnetCoreEngine </a:t>
            </a:r>
            <a:r>
              <a:rPr lang="en"/>
              <a:t>which get’s an options</a:t>
            </a:r>
            <a:endParaRPr/>
          </a:p>
          <a:p>
            <a:pPr indent="-317500" lvl="1" marL="914400" rtl="0" algn="l">
              <a:spcBef>
                <a:spcPts val="0"/>
              </a:spcBef>
              <a:spcAft>
                <a:spcPts val="0"/>
              </a:spcAft>
              <a:buClr>
                <a:srgbClr val="000000"/>
              </a:buClr>
              <a:buSzPts val="1400"/>
              <a:buChar char="○"/>
            </a:pPr>
            <a:r>
              <a:rPr lang="en">
                <a:solidFill>
                  <a:srgbClr val="000000"/>
                </a:solidFill>
                <a:highlight>
                  <a:srgbClr val="FFFFFF"/>
                </a:highlight>
                <a:latin typeface="Roboto"/>
                <a:ea typeface="Roboto"/>
                <a:cs typeface="Roboto"/>
                <a:sym typeface="Roboto"/>
              </a:rPr>
              <a:t>const setupOptions: IEngineOptions = {</a:t>
            </a:r>
            <a:br>
              <a:rPr lang="en">
                <a:solidFill>
                  <a:srgbClr val="000000"/>
                </a:solidFill>
                <a:highlight>
                  <a:srgbClr val="FFFFFF"/>
                </a:highlight>
                <a:latin typeface="Roboto"/>
                <a:ea typeface="Roboto"/>
                <a:cs typeface="Roboto"/>
                <a:sym typeface="Roboto"/>
              </a:rPr>
            </a:br>
            <a:r>
              <a:rPr lang="en">
                <a:solidFill>
                  <a:srgbClr val="000000"/>
                </a:solidFill>
                <a:highlight>
                  <a:srgbClr val="FFFFFF"/>
                </a:highlight>
                <a:latin typeface="Roboto"/>
                <a:ea typeface="Roboto"/>
                <a:cs typeface="Roboto"/>
                <a:sym typeface="Roboto"/>
              </a:rPr>
              <a:t>                    appSelector: '&lt;app-root&gt;&lt;/app-root&gt;',</a:t>
            </a:r>
            <a:br>
              <a:rPr lang="en">
                <a:solidFill>
                  <a:srgbClr val="000000"/>
                </a:solidFill>
                <a:highlight>
                  <a:srgbClr val="FFFFFF"/>
                </a:highlight>
                <a:latin typeface="Roboto"/>
                <a:ea typeface="Roboto"/>
                <a:cs typeface="Roboto"/>
                <a:sym typeface="Roboto"/>
              </a:rPr>
            </a:br>
            <a:r>
              <a:rPr lang="en">
                <a:solidFill>
                  <a:srgbClr val="000000"/>
                </a:solidFill>
                <a:highlight>
                  <a:srgbClr val="FFFFFF"/>
                </a:highlight>
                <a:latin typeface="Roboto"/>
                <a:ea typeface="Roboto"/>
                <a:cs typeface="Roboto"/>
                <a:sym typeface="Roboto"/>
              </a:rPr>
              <a:t>                    ngModule: AppServerModule,</a:t>
            </a:r>
            <a:br>
              <a:rPr lang="en">
                <a:solidFill>
                  <a:srgbClr val="000000"/>
                </a:solidFill>
                <a:highlight>
                  <a:srgbClr val="FFFFFF"/>
                </a:highlight>
                <a:latin typeface="Roboto"/>
                <a:ea typeface="Roboto"/>
                <a:cs typeface="Roboto"/>
                <a:sym typeface="Roboto"/>
              </a:rPr>
            </a:br>
            <a:r>
              <a:rPr lang="en">
                <a:solidFill>
                  <a:srgbClr val="000000"/>
                </a:solidFill>
                <a:highlight>
                  <a:srgbClr val="FFFFFF"/>
                </a:highlight>
                <a:latin typeface="Roboto"/>
                <a:ea typeface="Roboto"/>
                <a:cs typeface="Roboto"/>
                <a:sym typeface="Roboto"/>
              </a:rPr>
              <a:t>                    request: params</a:t>
            </a:r>
            <a:br>
              <a:rPr lang="en">
                <a:solidFill>
                  <a:srgbClr val="000000"/>
                </a:solidFill>
                <a:highlight>
                  <a:srgbClr val="FFFFFF"/>
                </a:highlight>
                <a:latin typeface="Roboto"/>
                <a:ea typeface="Roboto"/>
                <a:cs typeface="Roboto"/>
                <a:sym typeface="Roboto"/>
              </a:rPr>
            </a:br>
            <a:r>
              <a:rPr lang="en">
                <a:solidFill>
                  <a:srgbClr val="000000"/>
                </a:solidFill>
                <a:highlight>
                  <a:srgbClr val="FFFFFF"/>
                </a:highlight>
                <a:latin typeface="Roboto"/>
                <a:ea typeface="Roboto"/>
                <a:cs typeface="Roboto"/>
                <a:sym typeface="Roboto"/>
              </a:rPr>
              <a:t>                };</a:t>
            </a:r>
            <a:endParaRPr>
              <a:solidFill>
                <a:srgbClr val="000000"/>
              </a:solidFill>
              <a:highlight>
                <a:srgbClr val="FFFFFF"/>
              </a:highlight>
              <a:latin typeface="Roboto"/>
              <a:ea typeface="Roboto"/>
              <a:cs typeface="Roboto"/>
              <a:sym typeface="Roboto"/>
            </a:endParaRPr>
          </a:p>
          <a:p>
            <a:pPr indent="-317500" lvl="1" marL="914400" rtl="0" algn="l">
              <a:spcBef>
                <a:spcPts val="0"/>
              </a:spcBef>
              <a:spcAft>
                <a:spcPts val="0"/>
              </a:spcAft>
              <a:buClr>
                <a:srgbClr val="000000"/>
              </a:buClr>
              <a:buSzPts val="1400"/>
              <a:buFont typeface="Roboto"/>
              <a:buChar char="○"/>
            </a:pPr>
            <a:r>
              <a:rPr lang="en">
                <a:solidFill>
                  <a:srgbClr val="000000"/>
                </a:solidFill>
                <a:highlight>
                  <a:srgbClr val="FFFFFF"/>
                </a:highlight>
                <a:latin typeface="Roboto"/>
                <a:ea typeface="Roboto"/>
                <a:cs typeface="Roboto"/>
                <a:sym typeface="Roboto"/>
              </a:rPr>
              <a:t>returns a promise with the response containing the html</a:t>
            </a:r>
            <a:endParaRPr>
              <a:solidFill>
                <a:srgbClr val="000000"/>
              </a:solidFill>
              <a:highlight>
                <a:srgbClr val="FFFFFF"/>
              </a:highlight>
              <a:latin typeface="Roboto"/>
              <a:ea typeface="Roboto"/>
              <a:cs typeface="Roboto"/>
              <a:sym typeface="Roboto"/>
            </a:endParaRPr>
          </a:p>
          <a:p>
            <a:pPr indent="-317500" lvl="1" marL="914400" rtl="0" algn="l">
              <a:spcBef>
                <a:spcPts val="0"/>
              </a:spcBef>
              <a:spcAft>
                <a:spcPts val="0"/>
              </a:spcAft>
              <a:buClr>
                <a:srgbClr val="000000"/>
              </a:buClr>
              <a:buSzPts val="1400"/>
              <a:buFont typeface="Roboto"/>
              <a:buChar char="○"/>
            </a:pPr>
            <a:r>
              <a:rPr lang="en" sz="1100">
                <a:solidFill>
                  <a:srgbClr val="000000"/>
                </a:solidFill>
                <a:highlight>
                  <a:srgbClr val="FFFFFF"/>
                </a:highlight>
                <a:latin typeface="Roboto"/>
                <a:ea typeface="Roboto"/>
                <a:cs typeface="Roboto"/>
                <a:sym typeface="Roboto"/>
              </a:rPr>
              <a:t>return ngAspnetCoreEngine(setupOptions).then((response) =&gt; {</a:t>
            </a:r>
            <a:br>
              <a:rPr lang="en" sz="1100">
                <a:solidFill>
                  <a:srgbClr val="000000"/>
                </a:solidFill>
                <a:highlight>
                  <a:srgbClr val="FFFFFF"/>
                </a:highlight>
                <a:latin typeface="Roboto"/>
                <a:ea typeface="Roboto"/>
                <a:cs typeface="Roboto"/>
                <a:sym typeface="Roboto"/>
              </a:rPr>
            </a:br>
            <a:r>
              <a:rPr lang="en" sz="1100">
                <a:solidFill>
                  <a:srgbClr val="000000"/>
                </a:solidFill>
                <a:highlight>
                  <a:srgbClr val="FFFFFF"/>
                </a:highlight>
                <a:latin typeface="Roboto"/>
                <a:ea typeface="Roboto"/>
                <a:cs typeface="Roboto"/>
                <a:sym typeface="Roboto"/>
              </a:rPr>
              <a:t>                    return {</a:t>
            </a:r>
            <a:br>
              <a:rPr lang="en" sz="1100">
                <a:solidFill>
                  <a:srgbClr val="000000"/>
                </a:solidFill>
                <a:highlight>
                  <a:srgbClr val="FFFFFF"/>
                </a:highlight>
                <a:latin typeface="Roboto"/>
                <a:ea typeface="Roboto"/>
                <a:cs typeface="Roboto"/>
                <a:sym typeface="Roboto"/>
              </a:rPr>
            </a:br>
            <a:r>
              <a:rPr lang="en" sz="1100">
                <a:solidFill>
                  <a:srgbClr val="000000"/>
                </a:solidFill>
                <a:highlight>
                  <a:srgbClr val="FFFFFF"/>
                </a:highlight>
                <a:latin typeface="Roboto"/>
                <a:ea typeface="Roboto"/>
                <a:cs typeface="Roboto"/>
                <a:sym typeface="Roboto"/>
              </a:rPr>
              <a:t>                        html: response.html</a:t>
            </a:r>
            <a:br>
              <a:rPr lang="en" sz="1100">
                <a:solidFill>
                  <a:srgbClr val="000000"/>
                </a:solidFill>
                <a:highlight>
                  <a:srgbClr val="FFFFFF"/>
                </a:highlight>
                <a:latin typeface="Roboto"/>
                <a:ea typeface="Roboto"/>
                <a:cs typeface="Roboto"/>
                <a:sym typeface="Roboto"/>
              </a:rPr>
            </a:br>
            <a:r>
              <a:rPr lang="en" sz="1100">
                <a:solidFill>
                  <a:srgbClr val="000000"/>
                </a:solidFill>
                <a:highlight>
                  <a:srgbClr val="FFFFFF"/>
                </a:highlight>
                <a:latin typeface="Roboto"/>
                <a:ea typeface="Roboto"/>
                <a:cs typeface="Roboto"/>
                <a:sym typeface="Roboto"/>
              </a:rPr>
              <a:t>                    }</a:t>
            </a:r>
            <a:br>
              <a:rPr lang="en" sz="1100">
                <a:solidFill>
                  <a:srgbClr val="000000"/>
                </a:solidFill>
                <a:highlight>
                  <a:srgbClr val="FFFFFF"/>
                </a:highlight>
                <a:latin typeface="Roboto"/>
                <a:ea typeface="Roboto"/>
                <a:cs typeface="Roboto"/>
                <a:sym typeface="Roboto"/>
              </a:rPr>
            </a:br>
            <a:r>
              <a:rPr lang="en" sz="1100">
                <a:solidFill>
                  <a:srgbClr val="000000"/>
                </a:solidFill>
                <a:highlight>
                  <a:srgbClr val="FFFFFF"/>
                </a:highlight>
                <a:latin typeface="Roboto"/>
                <a:ea typeface="Roboto"/>
                <a:cs typeface="Roboto"/>
                <a:sym typeface="Roboto"/>
              </a:rPr>
              <a:t>                })</a:t>
            </a:r>
            <a:endParaRPr sz="1100">
              <a:solidFill>
                <a:srgbClr val="000000"/>
              </a:solidFill>
              <a:highlight>
                <a:srgbClr val="FFFFFF"/>
              </a:highlight>
              <a:latin typeface="Roboto"/>
              <a:ea typeface="Roboto"/>
              <a:cs typeface="Roboto"/>
              <a:sym typeface="Roboto"/>
            </a:endParaRPr>
          </a:p>
          <a:p>
            <a:pPr indent="-342900" lvl="0" marL="457200" rtl="0" algn="l">
              <a:spcBef>
                <a:spcPts val="0"/>
              </a:spcBef>
              <a:spcAft>
                <a:spcPts val="0"/>
              </a:spcAft>
              <a:buClr>
                <a:srgbClr val="000000"/>
              </a:buClr>
              <a:buSzPts val="1800"/>
              <a:buFont typeface="Roboto"/>
              <a:buChar char="●"/>
            </a:pPr>
            <a:r>
              <a:rPr lang="en">
                <a:solidFill>
                  <a:srgbClr val="000000"/>
                </a:solidFill>
                <a:highlight>
                  <a:srgbClr val="FFFFFF"/>
                </a:highlight>
                <a:latin typeface="Roboto"/>
                <a:ea typeface="Roboto"/>
                <a:cs typeface="Roboto"/>
                <a:sym typeface="Roboto"/>
              </a:rPr>
              <a:t>We will need to run this file from our .NET server</a:t>
            </a:r>
            <a:endParaRPr>
              <a:solidFill>
                <a:srgbClr val="000000"/>
              </a:solidFill>
              <a:highlight>
                <a:srgbClr val="FFFFFF"/>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code Bad Code</a:t>
            </a:r>
            <a:endParaRPr/>
          </a:p>
        </p:txBody>
      </p:sp>
      <p:sp>
        <p:nvSpPr>
          <p:cNvPr id="165" name="Google Shape;165;p31"/>
          <p:cNvSpPr txBox="1"/>
          <p:nvPr>
            <p:ph idx="1" type="body"/>
          </p:nvPr>
        </p:nvSpPr>
        <p:spPr>
          <a:xfrm>
            <a:off x="311700" y="792000"/>
            <a:ext cx="8520600" cy="377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app is now universal and this requires a certain shift in the way we write code</a:t>
            </a:r>
            <a:endParaRPr/>
          </a:p>
          <a:p>
            <a:pPr indent="-342900" lvl="0" marL="457200" rtl="0" algn="l">
              <a:spcBef>
                <a:spcPts val="0"/>
              </a:spcBef>
              <a:spcAft>
                <a:spcPts val="0"/>
              </a:spcAft>
              <a:buSzPts val="1800"/>
              <a:buChar char="●"/>
            </a:pPr>
            <a:r>
              <a:rPr lang="en"/>
              <a:t>say we want to create a directive that will be placed on buttons and will add a loading spinner on buttons</a:t>
            </a:r>
            <a:endParaRPr/>
          </a:p>
          <a:p>
            <a:pPr indent="-342900" lvl="0" marL="457200" rtl="0" algn="l">
              <a:spcBef>
                <a:spcPts val="0"/>
              </a:spcBef>
              <a:spcAft>
                <a:spcPts val="0"/>
              </a:spcAft>
              <a:buSzPts val="1800"/>
              <a:buChar char="●"/>
            </a:pPr>
            <a:r>
              <a:rPr lang="en"/>
              <a:t>there is a jquery plugin that does that which is called </a:t>
            </a:r>
            <a:r>
              <a:rPr b="1" lang="en"/>
              <a:t>ladda</a:t>
            </a:r>
            <a:endParaRPr b="1"/>
          </a:p>
          <a:p>
            <a:pPr indent="-342900" lvl="0" marL="457200" rtl="0" algn="l">
              <a:spcBef>
                <a:spcPts val="0"/>
              </a:spcBef>
              <a:spcAft>
                <a:spcPts val="0"/>
              </a:spcAft>
              <a:buSzPts val="1800"/>
              <a:buChar char="●"/>
            </a:pPr>
            <a:r>
              <a:rPr lang="en"/>
              <a:t>that plugin will require us to use </a:t>
            </a:r>
            <a:r>
              <a:rPr b="1" lang="en"/>
              <a:t>jquery</a:t>
            </a:r>
            <a:endParaRPr b="1"/>
          </a:p>
          <a:p>
            <a:pPr indent="-342900" lvl="0" marL="457200" rtl="0" algn="l">
              <a:spcBef>
                <a:spcPts val="0"/>
              </a:spcBef>
              <a:spcAft>
                <a:spcPts val="0"/>
              </a:spcAft>
              <a:buSzPts val="1800"/>
              <a:buChar char="●"/>
            </a:pPr>
            <a:r>
              <a:rPr lang="en"/>
              <a:t>let’s install </a:t>
            </a:r>
            <a:r>
              <a:rPr b="1" lang="en"/>
              <a:t>jquery</a:t>
            </a:r>
            <a:r>
              <a:rPr lang="en"/>
              <a:t> and </a:t>
            </a:r>
            <a:r>
              <a:rPr b="1" lang="en"/>
              <a:t>ladda</a:t>
            </a:r>
            <a:r>
              <a:rPr lang="en"/>
              <a:t> and create our directive</a:t>
            </a:r>
            <a:endParaRPr/>
          </a:p>
          <a:p>
            <a:pPr indent="-342900" lvl="0" marL="457200" rtl="0" algn="l">
              <a:spcBef>
                <a:spcPts val="0"/>
              </a:spcBef>
              <a:spcAft>
                <a:spcPts val="0"/>
              </a:spcAft>
              <a:buSzPts val="1800"/>
              <a:buChar char="●"/>
            </a:pPr>
            <a:r>
              <a:rPr lang="en"/>
              <a:t>in the </a:t>
            </a:r>
            <a:r>
              <a:rPr b="1" lang="en"/>
              <a:t>.angular-cli</a:t>
            </a:r>
            <a:r>
              <a:rPr lang="en"/>
              <a:t> in the browser app you can add the scripts you installed</a:t>
            </a:r>
            <a:endParaRPr/>
          </a:p>
          <a:p>
            <a:pPr indent="-342900" lvl="0" marL="457200" rtl="0" algn="l">
              <a:spcBef>
                <a:spcPts val="0"/>
              </a:spcBef>
              <a:spcAft>
                <a:spcPts val="0"/>
              </a:spcAft>
              <a:buSzPts val="1800"/>
              <a:buChar char="●"/>
            </a:pPr>
            <a:r>
              <a:rPr lang="en"/>
              <a:t>you can use those scripts to create our directive</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SPA initial load can be slow</a:t>
            </a:r>
            <a:endParaRPr/>
          </a:p>
          <a:p>
            <a:pPr indent="-342900" lvl="0" marL="457200" rtl="0" algn="l">
              <a:spcBef>
                <a:spcPts val="0"/>
              </a:spcBef>
              <a:spcAft>
                <a:spcPts val="0"/>
              </a:spcAft>
              <a:buSzPts val="1800"/>
              <a:buChar char="●"/>
            </a:pPr>
            <a:r>
              <a:rPr lang="en"/>
              <a:t>SEO</a:t>
            </a:r>
            <a:endParaRPr/>
          </a:p>
          <a:p>
            <a:pPr indent="0" lvl="0" marL="0" rtl="0" algn="l">
              <a:spcBef>
                <a:spcPts val="1600"/>
              </a:spcBef>
              <a:spcAft>
                <a:spcPts val="0"/>
              </a:spcAft>
              <a:buNone/>
            </a:pPr>
            <a:r>
              <a:rPr lang="en" sz="1050" u="sng">
                <a:solidFill>
                  <a:srgbClr val="1976D2"/>
                </a:solidFill>
                <a:highlight>
                  <a:srgbClr val="FAFAFA"/>
                </a:highlight>
                <a:latin typeface="Roboto"/>
                <a:ea typeface="Roboto"/>
                <a:cs typeface="Roboto"/>
                <a:sym typeface="Roboto"/>
                <a:hlinkClick r:id="rId3"/>
              </a:rPr>
              <a:t>53% of mobile site visits are abandoned</a:t>
            </a:r>
            <a:r>
              <a:rPr lang="en" sz="1050">
                <a:solidFill>
                  <a:schemeClr val="dk1"/>
                </a:solidFill>
                <a:highlight>
                  <a:srgbClr val="FAFAFA"/>
                </a:highlight>
                <a:latin typeface="Roboto"/>
                <a:ea typeface="Roboto"/>
                <a:cs typeface="Roboto"/>
                <a:sym typeface="Roboto"/>
              </a:rPr>
              <a:t> if pages take longer than 3 seconds to load. (angular docs)</a:t>
            </a:r>
            <a:endParaRPr/>
          </a:p>
          <a:p>
            <a:pPr indent="0" lvl="0" marL="0" rtl="0" algn="l">
              <a:spcBef>
                <a:spcPts val="1600"/>
              </a:spcBef>
              <a:spcAft>
                <a:spcPts val="1600"/>
              </a:spcAft>
              <a:buNone/>
            </a:pPr>
            <a:r>
              <a:rPr lang="en"/>
              <a:t>How can we improve those important problems that we have with Single Page Applications?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Ladda Directive</a:t>
            </a:r>
            <a:endParaRPr/>
          </a:p>
        </p:txBody>
      </p:sp>
      <p:sp>
        <p:nvSpPr>
          <p:cNvPr id="171" name="Google Shape;17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our constructor in the directive we will initiate ladda on the </a:t>
            </a:r>
            <a:r>
              <a:rPr b="1" lang="en"/>
              <a:t>ElementRef</a:t>
            </a:r>
            <a:endParaRPr b="1"/>
          </a:p>
          <a:p>
            <a:pPr indent="-342900" lvl="0" marL="457200" rtl="0" algn="l">
              <a:spcBef>
                <a:spcPts val="0"/>
              </a:spcBef>
              <a:spcAft>
                <a:spcPts val="0"/>
              </a:spcAft>
              <a:buSzPts val="1800"/>
              <a:buChar char="●"/>
            </a:pPr>
            <a:r>
              <a:rPr lang="en"/>
              <a:t>the directive will accept an input with a setter that will activate the ladda based on the boolean input</a:t>
            </a:r>
            <a:endParaRPr/>
          </a:p>
          <a:p>
            <a:pPr indent="-342900" lvl="0" marL="457200" rtl="0" algn="l">
              <a:spcBef>
                <a:spcPts val="0"/>
              </a:spcBef>
              <a:spcAft>
                <a:spcPts val="0"/>
              </a:spcAft>
              <a:buSzPts val="1800"/>
              <a:buChar char="●"/>
            </a:pPr>
            <a:r>
              <a:rPr lang="en"/>
              <a:t>after creating our directive try build the app and run the universal app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Bad Code</a:t>
            </a:r>
            <a:endParaRPr/>
          </a:p>
        </p:txBody>
      </p:sp>
      <p:sp>
        <p:nvSpPr>
          <p:cNvPr id="177" name="Google Shape;177;p33"/>
          <p:cNvSpPr txBox="1"/>
          <p:nvPr>
            <p:ph idx="1" type="body"/>
          </p:nvPr>
        </p:nvSpPr>
        <p:spPr>
          <a:xfrm>
            <a:off x="400425" y="751375"/>
            <a:ext cx="50244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rgbClr val="808000"/>
                </a:solidFill>
                <a:highlight>
                  <a:srgbClr val="FFFFFF"/>
                </a:highlight>
              </a:rPr>
              <a:t>@Directive</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highlight>
                  <a:srgbClr val="FFFFFF"/>
                </a:highlight>
              </a:rPr>
              <a:t> </a:t>
            </a:r>
            <a:r>
              <a:rPr b="1" lang="en" sz="1200">
                <a:solidFill>
                  <a:srgbClr val="660E7A"/>
                </a:solidFill>
                <a:highlight>
                  <a:srgbClr val="FFFFFF"/>
                </a:highlight>
              </a:rPr>
              <a:t>selector</a:t>
            </a:r>
            <a:r>
              <a:rPr lang="en" sz="1200">
                <a:solidFill>
                  <a:schemeClr val="dk1"/>
                </a:solidFill>
                <a:highlight>
                  <a:srgbClr val="FFFFFF"/>
                </a:highlight>
              </a:rPr>
              <a:t>: </a:t>
            </a:r>
            <a:r>
              <a:rPr b="1" lang="en" sz="1200">
                <a:solidFill>
                  <a:srgbClr val="008000"/>
                </a:solidFill>
                <a:highlight>
                  <a:srgbClr val="FFFFFF"/>
                </a:highlight>
              </a:rPr>
              <a:t>'[nzLadda]'</a:t>
            </a:r>
            <a:endParaRPr b="1" sz="1200">
              <a:solidFill>
                <a:srgbClr val="008000"/>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b="1" lang="en" sz="1200">
                <a:solidFill>
                  <a:srgbClr val="000080"/>
                </a:solidFill>
                <a:highlight>
                  <a:srgbClr val="FFFFFF"/>
                </a:highlight>
              </a:rPr>
              <a:t>export class </a:t>
            </a:r>
            <a:r>
              <a:rPr lang="en" sz="1200">
                <a:solidFill>
                  <a:schemeClr val="dk1"/>
                </a:solidFill>
                <a:highlight>
                  <a:srgbClr val="FFFFFF"/>
                </a:highlight>
              </a:rPr>
              <a:t>LaddaDirective {</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highlight>
                  <a:srgbClr val="FFFFFF"/>
                </a:highlight>
              </a:rPr>
              <a:t> </a:t>
            </a:r>
            <a:r>
              <a:rPr lang="en" sz="1200">
                <a:solidFill>
                  <a:srgbClr val="808000"/>
                </a:solidFill>
                <a:highlight>
                  <a:srgbClr val="FFFFFF"/>
                </a:highlight>
              </a:rPr>
              <a:t>@Input</a:t>
            </a:r>
            <a:r>
              <a:rPr lang="en" sz="1200">
                <a:solidFill>
                  <a:schemeClr val="dk1"/>
                </a:solidFill>
                <a:highlight>
                  <a:srgbClr val="FFFFFF"/>
                </a:highlight>
              </a:rPr>
              <a:t>(</a:t>
            </a:r>
            <a:r>
              <a:rPr b="1" lang="en" sz="1200">
                <a:solidFill>
                  <a:srgbClr val="008000"/>
                </a:solidFill>
                <a:highlight>
                  <a:srgbClr val="FFFFFF"/>
                </a:highlight>
              </a:rPr>
              <a:t>'nzLadda'</a:t>
            </a:r>
            <a:r>
              <a:rPr lang="en" sz="1200">
                <a:solidFill>
                  <a:schemeClr val="dk1"/>
                </a:solidFill>
                <a:highlight>
                  <a:srgbClr val="FFFFFF"/>
                </a:highlight>
              </a:rPr>
              <a:t>) </a:t>
            </a:r>
            <a:r>
              <a:rPr b="1" lang="en" sz="1200">
                <a:solidFill>
                  <a:srgbClr val="000080"/>
                </a:solidFill>
                <a:highlight>
                  <a:srgbClr val="FFFFFF"/>
                </a:highlight>
              </a:rPr>
              <a:t>public set </a:t>
            </a:r>
            <a:r>
              <a:rPr lang="en" sz="1200">
                <a:solidFill>
                  <a:srgbClr val="7A7A43"/>
                </a:solidFill>
                <a:highlight>
                  <a:srgbClr val="FFFFFF"/>
                </a:highlight>
              </a:rPr>
              <a:t>isLoading</a:t>
            </a:r>
            <a:r>
              <a:rPr lang="en" sz="1200">
                <a:solidFill>
                  <a:schemeClr val="dk1"/>
                </a:solidFill>
                <a:highlight>
                  <a:srgbClr val="FFFFFF"/>
                </a:highlight>
              </a:rPr>
              <a:t>(val: </a:t>
            </a:r>
            <a:r>
              <a:rPr b="1" lang="en" sz="1200">
                <a:solidFill>
                  <a:srgbClr val="000080"/>
                </a:solidFill>
                <a:highlight>
                  <a:srgbClr val="FFFFFF"/>
                </a:highlight>
              </a:rPr>
              <a:t>boolean</a:t>
            </a: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highlight>
                  <a:srgbClr val="FFFFFF"/>
                </a:highlight>
              </a:rPr>
              <a:t>   </a:t>
            </a:r>
            <a:r>
              <a:rPr b="1" lang="en" sz="1200">
                <a:solidFill>
                  <a:srgbClr val="000080"/>
                </a:solidFill>
                <a:highlight>
                  <a:srgbClr val="FFFFFF"/>
                </a:highlight>
              </a:rPr>
              <a:t>if </a:t>
            </a:r>
            <a:r>
              <a:rPr lang="en" sz="1200">
                <a:solidFill>
                  <a:schemeClr val="dk1"/>
                </a:solidFill>
                <a:highlight>
                  <a:srgbClr val="FFFFFF"/>
                </a:highlight>
              </a:rPr>
              <a:t>(val) {</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highlight>
                  <a:srgbClr val="FFFFFF"/>
                </a:highlight>
              </a:rPr>
              <a:t>     </a:t>
            </a:r>
            <a:r>
              <a:rPr b="1" lang="en" sz="1200">
                <a:solidFill>
                  <a:srgbClr val="000080"/>
                </a:solidFill>
                <a:highlight>
                  <a:srgbClr val="FFFFFF"/>
                </a:highlight>
              </a:rPr>
              <a:t>this</a:t>
            </a:r>
            <a:r>
              <a:rPr lang="en" sz="1200">
                <a:solidFill>
                  <a:schemeClr val="dk1"/>
                </a:solidFill>
                <a:highlight>
                  <a:srgbClr val="FFFFFF"/>
                </a:highlight>
              </a:rPr>
              <a:t>.</a:t>
            </a:r>
            <a:r>
              <a:rPr b="1" lang="en" sz="1200">
                <a:solidFill>
                  <a:srgbClr val="660E7A"/>
                </a:solidFill>
                <a:highlight>
                  <a:srgbClr val="FFFFFF"/>
                </a:highlight>
              </a:rPr>
              <a:t>_l</a:t>
            </a:r>
            <a:r>
              <a:rPr lang="en" sz="1200">
                <a:solidFill>
                  <a:schemeClr val="dk1"/>
                </a:solidFill>
                <a:highlight>
                  <a:srgbClr val="FFFFFF"/>
                </a:highlight>
              </a:rPr>
              <a:t>.ladda(</a:t>
            </a:r>
            <a:r>
              <a:rPr b="1" lang="en" sz="1200">
                <a:solidFill>
                  <a:srgbClr val="008000"/>
                </a:solidFill>
                <a:highlight>
                  <a:srgbClr val="FFFFFF"/>
                </a:highlight>
              </a:rPr>
              <a:t>'start'</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highlight>
                  <a:srgbClr val="FFFFFF"/>
                </a:highlight>
              </a:rPr>
              <a:t>   } </a:t>
            </a:r>
            <a:r>
              <a:rPr b="1" lang="en" sz="1200">
                <a:solidFill>
                  <a:srgbClr val="000080"/>
                </a:solidFill>
                <a:highlight>
                  <a:srgbClr val="FFFFFF"/>
                </a:highlight>
              </a:rPr>
              <a:t>else </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highlight>
                  <a:srgbClr val="FFFFFF"/>
                </a:highlight>
              </a:rPr>
              <a:t>     </a:t>
            </a:r>
            <a:r>
              <a:rPr b="1" lang="en" sz="1200">
                <a:solidFill>
                  <a:srgbClr val="000080"/>
                </a:solidFill>
                <a:highlight>
                  <a:srgbClr val="FFFFFF"/>
                </a:highlight>
              </a:rPr>
              <a:t>this</a:t>
            </a:r>
            <a:r>
              <a:rPr lang="en" sz="1200">
                <a:solidFill>
                  <a:schemeClr val="dk1"/>
                </a:solidFill>
                <a:highlight>
                  <a:srgbClr val="FFFFFF"/>
                </a:highlight>
              </a:rPr>
              <a:t>.</a:t>
            </a:r>
            <a:r>
              <a:rPr b="1" lang="en" sz="1200">
                <a:solidFill>
                  <a:srgbClr val="660E7A"/>
                </a:solidFill>
                <a:highlight>
                  <a:srgbClr val="FFFFFF"/>
                </a:highlight>
              </a:rPr>
              <a:t>_l</a:t>
            </a:r>
            <a:r>
              <a:rPr lang="en" sz="1200">
                <a:solidFill>
                  <a:schemeClr val="dk1"/>
                </a:solidFill>
                <a:highlight>
                  <a:srgbClr val="FFFFFF"/>
                </a:highlight>
              </a:rPr>
              <a:t>.ladda(</a:t>
            </a:r>
            <a:r>
              <a:rPr b="1" lang="en" sz="1200">
                <a:solidFill>
                  <a:srgbClr val="008000"/>
                </a:solidFill>
                <a:highlight>
                  <a:srgbClr val="FFFFFF"/>
                </a:highlight>
              </a:rPr>
              <a:t>'stop'</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spcBef>
                <a:spcPts val="1600"/>
              </a:spcBef>
              <a:spcAft>
                <a:spcPts val="1600"/>
              </a:spcAft>
              <a:buNone/>
            </a:pPr>
            <a:r>
              <a:t/>
            </a:r>
            <a:endParaRPr/>
          </a:p>
        </p:txBody>
      </p:sp>
      <p:sp>
        <p:nvSpPr>
          <p:cNvPr id="178" name="Google Shape;178;p33"/>
          <p:cNvSpPr txBox="1"/>
          <p:nvPr/>
        </p:nvSpPr>
        <p:spPr>
          <a:xfrm>
            <a:off x="4840950" y="649600"/>
            <a:ext cx="5125800" cy="39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rPr>
              <a:t> </a:t>
            </a:r>
            <a:r>
              <a:rPr b="1" lang="en" sz="1200">
                <a:solidFill>
                  <a:srgbClr val="000080"/>
                </a:solidFill>
                <a:highlight>
                  <a:srgbClr val="FFFFFF"/>
                </a:highlight>
              </a:rPr>
              <a:t>private </a:t>
            </a:r>
            <a:r>
              <a:rPr b="1" lang="en" sz="1200">
                <a:solidFill>
                  <a:srgbClr val="660E7A"/>
                </a:solidFill>
                <a:highlight>
                  <a:srgbClr val="FFFFFF"/>
                </a:highlight>
              </a:rPr>
              <a:t>_l</a:t>
            </a:r>
            <a:r>
              <a:rPr lang="en" sz="1200">
                <a:solidFill>
                  <a:schemeClr val="dk1"/>
                </a:solidFill>
                <a:highlight>
                  <a:srgbClr val="FFFFFF"/>
                </a:highlight>
              </a:rPr>
              <a:t>: </a:t>
            </a:r>
            <a:r>
              <a:rPr b="1" lang="en" sz="1200">
                <a:solidFill>
                  <a:srgbClr val="000080"/>
                </a:solidFill>
                <a:highlight>
                  <a:srgbClr val="FFFFFF"/>
                </a:highlight>
              </a:rPr>
              <a:t>any</a:t>
            </a:r>
            <a:r>
              <a:rPr lang="en" sz="1200">
                <a:solidFill>
                  <a:schemeClr val="dk1"/>
                </a:solidFill>
                <a:highlight>
                  <a:srgbClr val="FFFFFF"/>
                </a:highlight>
              </a:rPr>
              <a:t>;</a:t>
            </a:r>
            <a:endParaRPr sz="1200">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rPr>
              <a:t> </a:t>
            </a:r>
            <a:r>
              <a:rPr b="1" lang="en" sz="1200">
                <a:solidFill>
                  <a:srgbClr val="000080"/>
                </a:solidFill>
                <a:highlight>
                  <a:srgbClr val="FFFFFF"/>
                </a:highlight>
              </a:rPr>
              <a:t>constructor</a:t>
            </a:r>
            <a:r>
              <a:rPr lang="en" sz="1200">
                <a:solidFill>
                  <a:schemeClr val="dk1"/>
                </a:solidFill>
                <a:highlight>
                  <a:srgbClr val="FFFFFF"/>
                </a:highlight>
              </a:rPr>
              <a:t>(</a:t>
            </a:r>
            <a:r>
              <a:rPr b="1" lang="en" sz="1200">
                <a:solidFill>
                  <a:srgbClr val="000080"/>
                </a:solidFill>
                <a:highlight>
                  <a:srgbClr val="FFFFFF"/>
                </a:highlight>
              </a:rPr>
              <a:t>private </a:t>
            </a:r>
            <a:r>
              <a:rPr b="1" lang="en" sz="1200">
                <a:solidFill>
                  <a:srgbClr val="660E7A"/>
                </a:solidFill>
                <a:highlight>
                  <a:srgbClr val="FFFFFF"/>
                </a:highlight>
              </a:rPr>
              <a:t>_element</a:t>
            </a:r>
            <a:r>
              <a:rPr lang="en" sz="1200">
                <a:solidFill>
                  <a:schemeClr val="dk1"/>
                </a:solidFill>
                <a:highlight>
                  <a:srgbClr val="FFFFFF"/>
                </a:highlight>
              </a:rPr>
              <a:t>: ElementRef) {</a:t>
            </a:r>
            <a:endParaRPr sz="1200">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rPr>
              <a:t>   </a:t>
            </a:r>
            <a:r>
              <a:rPr b="1" lang="en" sz="1200">
                <a:solidFill>
                  <a:srgbClr val="000080"/>
                </a:solidFill>
                <a:highlight>
                  <a:srgbClr val="FFFFFF"/>
                </a:highlight>
              </a:rPr>
              <a:t>this</a:t>
            </a:r>
            <a:r>
              <a:rPr lang="en" sz="1200">
                <a:solidFill>
                  <a:schemeClr val="dk1"/>
                </a:solidFill>
                <a:highlight>
                  <a:srgbClr val="FFFFFF"/>
                </a:highlight>
              </a:rPr>
              <a:t>.</a:t>
            </a:r>
            <a:r>
              <a:rPr b="1" lang="en" sz="1200">
                <a:solidFill>
                  <a:srgbClr val="660E7A"/>
                </a:solidFill>
                <a:highlight>
                  <a:srgbClr val="FFFFFF"/>
                </a:highlight>
              </a:rPr>
              <a:t>_l </a:t>
            </a:r>
            <a:r>
              <a:rPr lang="en" sz="1200">
                <a:solidFill>
                  <a:schemeClr val="dk1"/>
                </a:solidFill>
                <a:highlight>
                  <a:srgbClr val="FFFFFF"/>
                </a:highlight>
              </a:rPr>
              <a:t>= </a:t>
            </a:r>
            <a:r>
              <a:rPr lang="en" sz="1200">
                <a:solidFill>
                  <a:srgbClr val="458383"/>
                </a:solidFill>
                <a:highlight>
                  <a:srgbClr val="FFFFFF"/>
                </a:highlight>
              </a:rPr>
              <a:t>$</a:t>
            </a:r>
            <a:r>
              <a:rPr lang="en" sz="1200">
                <a:solidFill>
                  <a:schemeClr val="dk1"/>
                </a:solidFill>
                <a:highlight>
                  <a:srgbClr val="FFFFFF"/>
                </a:highlight>
              </a:rPr>
              <a:t>(</a:t>
            </a:r>
            <a:r>
              <a:rPr b="1" lang="en" sz="1200">
                <a:solidFill>
                  <a:srgbClr val="000080"/>
                </a:solidFill>
                <a:highlight>
                  <a:srgbClr val="FFFFFF"/>
                </a:highlight>
              </a:rPr>
              <a:t>this</a:t>
            </a:r>
            <a:r>
              <a:rPr lang="en" sz="1200">
                <a:solidFill>
                  <a:schemeClr val="dk1"/>
                </a:solidFill>
                <a:highlight>
                  <a:srgbClr val="FFFFFF"/>
                </a:highlight>
              </a:rPr>
              <a:t>.</a:t>
            </a:r>
            <a:r>
              <a:rPr b="1" lang="en" sz="1200">
                <a:solidFill>
                  <a:srgbClr val="660E7A"/>
                </a:solidFill>
                <a:highlight>
                  <a:srgbClr val="FFFFFF"/>
                </a:highlight>
              </a:rPr>
              <a:t>_element</a:t>
            </a:r>
            <a:r>
              <a:rPr lang="en" sz="1200">
                <a:solidFill>
                  <a:schemeClr val="dk1"/>
                </a:solidFill>
                <a:highlight>
                  <a:srgbClr val="FFFFFF"/>
                </a:highlight>
              </a:rPr>
              <a:t>.</a:t>
            </a:r>
            <a:r>
              <a:rPr b="1" lang="en" sz="1200">
                <a:solidFill>
                  <a:srgbClr val="660E7A"/>
                </a:solidFill>
                <a:highlight>
                  <a:srgbClr val="FFFFFF"/>
                </a:highlight>
              </a:rPr>
              <a:t>nativeElement</a:t>
            </a:r>
            <a:r>
              <a:rPr lang="en" sz="1200">
                <a:solidFill>
                  <a:schemeClr val="dk1"/>
                </a:solidFill>
                <a:highlight>
                  <a:srgbClr val="FFFFFF"/>
                </a:highlight>
              </a:rPr>
              <a:t>).ladda();</a:t>
            </a:r>
            <a:endParaRPr sz="1200">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rPr>
              <a:t>}</a:t>
            </a:r>
            <a:endParaRPr sz="1200">
              <a:solidFill>
                <a:schemeClr val="dk1"/>
              </a:solidFill>
              <a:highlight>
                <a:srgbClr val="FFFFFF"/>
              </a:highlight>
            </a:endParaRPr>
          </a:p>
          <a:p>
            <a:pPr indent="0" lvl="0" marL="0" rtl="0" algn="l">
              <a:spcBef>
                <a:spcPts val="16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ReferenceError: $ is not defined</a:t>
            </a:r>
            <a:endParaRPr/>
          </a:p>
          <a:p>
            <a:pPr indent="0" lvl="0" marL="0" rtl="0" algn="l">
              <a:spcBef>
                <a:spcPts val="1600"/>
              </a:spcBef>
              <a:spcAft>
                <a:spcPts val="1600"/>
              </a:spcAft>
              <a:buNone/>
            </a:pPr>
            <a:r>
              <a:t/>
            </a:r>
            <a:endParaRPr/>
          </a:p>
        </p:txBody>
      </p:sp>
      <p:sp>
        <p:nvSpPr>
          <p:cNvPr id="184" name="Google Shape;184;p3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Bad Code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Code</a:t>
            </a:r>
            <a:endParaRPr/>
          </a:p>
        </p:txBody>
      </p:sp>
      <p:sp>
        <p:nvSpPr>
          <p:cNvPr id="190" name="Google Shape;190;p35"/>
          <p:cNvSpPr txBox="1"/>
          <p:nvPr>
            <p:ph idx="1" type="body"/>
          </p:nvPr>
        </p:nvSpPr>
        <p:spPr>
          <a:xfrm>
            <a:off x="2369100" y="856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rgbClr val="808000"/>
                </a:solidFill>
                <a:highlight>
                  <a:srgbClr val="FFFFFF"/>
                </a:highlight>
              </a:rPr>
              <a:t>@Input</a:t>
            </a:r>
            <a:r>
              <a:rPr lang="en" sz="1200">
                <a:solidFill>
                  <a:schemeClr val="dk1"/>
                </a:solidFill>
                <a:highlight>
                  <a:srgbClr val="FFFFFF"/>
                </a:highlight>
              </a:rPr>
              <a:t>(</a:t>
            </a:r>
            <a:r>
              <a:rPr b="1" lang="en" sz="1200">
                <a:solidFill>
                  <a:srgbClr val="008000"/>
                </a:solidFill>
                <a:highlight>
                  <a:srgbClr val="FFFFFF"/>
                </a:highlight>
              </a:rPr>
              <a:t>'nzLadda'</a:t>
            </a:r>
            <a:r>
              <a:rPr lang="en" sz="1200">
                <a:solidFill>
                  <a:schemeClr val="dk1"/>
                </a:solidFill>
                <a:highlight>
                  <a:srgbClr val="FFFFFF"/>
                </a:highlight>
              </a:rPr>
              <a:t>) </a:t>
            </a:r>
            <a:r>
              <a:rPr b="1" lang="en" sz="1200">
                <a:solidFill>
                  <a:srgbClr val="000080"/>
                </a:solidFill>
                <a:highlight>
                  <a:srgbClr val="FFFFFF"/>
                </a:highlight>
              </a:rPr>
              <a:t>public set </a:t>
            </a:r>
            <a:r>
              <a:rPr lang="en" sz="1200">
                <a:solidFill>
                  <a:srgbClr val="7A7A43"/>
                </a:solidFill>
                <a:highlight>
                  <a:srgbClr val="FFFFFF"/>
                </a:highlight>
              </a:rPr>
              <a:t>isLoading</a:t>
            </a:r>
            <a:r>
              <a:rPr lang="en" sz="1200">
                <a:solidFill>
                  <a:schemeClr val="dk1"/>
                </a:solidFill>
                <a:highlight>
                  <a:srgbClr val="FFFFFF"/>
                </a:highlight>
              </a:rPr>
              <a:t>(val: </a:t>
            </a:r>
            <a:r>
              <a:rPr b="1" lang="en" sz="1200">
                <a:solidFill>
                  <a:srgbClr val="000080"/>
                </a:solidFill>
                <a:highlight>
                  <a:srgbClr val="FFFFFF"/>
                </a:highlight>
              </a:rPr>
              <a:t>boolean</a:t>
            </a: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highlight>
                  <a:srgbClr val="FFFFFF"/>
                </a:highlight>
              </a:rPr>
              <a:t> </a:t>
            </a:r>
            <a:r>
              <a:rPr b="1" lang="en" sz="1200">
                <a:solidFill>
                  <a:srgbClr val="000080"/>
                </a:solidFill>
                <a:highlight>
                  <a:srgbClr val="FFFFFF"/>
                </a:highlight>
              </a:rPr>
              <a:t>if </a:t>
            </a:r>
            <a:r>
              <a:rPr lang="en" sz="1200">
                <a:solidFill>
                  <a:schemeClr val="dk1"/>
                </a:solidFill>
                <a:highlight>
                  <a:srgbClr val="FFFFFF"/>
                </a:highlight>
              </a:rPr>
              <a:t>(!</a:t>
            </a:r>
            <a:r>
              <a:rPr i="1" lang="en" sz="1200">
                <a:solidFill>
                  <a:schemeClr val="dk1"/>
                </a:solidFill>
                <a:highlight>
                  <a:srgbClr val="FFFFFF"/>
                </a:highlight>
              </a:rPr>
              <a:t>isPlatformBrowser</a:t>
            </a:r>
            <a:r>
              <a:rPr lang="en" sz="1200">
                <a:solidFill>
                  <a:schemeClr val="dk1"/>
                </a:solidFill>
                <a:highlight>
                  <a:srgbClr val="FFFFFF"/>
                </a:highlight>
              </a:rPr>
              <a:t>(</a:t>
            </a:r>
            <a:r>
              <a:rPr b="1" lang="en" sz="1200">
                <a:solidFill>
                  <a:srgbClr val="000080"/>
                </a:solidFill>
                <a:highlight>
                  <a:srgbClr val="FFFFFF"/>
                </a:highlight>
              </a:rPr>
              <a:t>this</a:t>
            </a:r>
            <a:r>
              <a:rPr lang="en" sz="1200">
                <a:solidFill>
                  <a:schemeClr val="dk1"/>
                </a:solidFill>
                <a:highlight>
                  <a:srgbClr val="FFFFFF"/>
                </a:highlight>
              </a:rPr>
              <a:t>.</a:t>
            </a:r>
            <a:r>
              <a:rPr b="1" lang="en" sz="1200">
                <a:solidFill>
                  <a:srgbClr val="660E7A"/>
                </a:solidFill>
                <a:highlight>
                  <a:srgbClr val="FFFFFF"/>
                </a:highlight>
              </a:rPr>
              <a:t>_platform</a:t>
            </a: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highlight>
                  <a:srgbClr val="FFFFFF"/>
                </a:highlight>
              </a:rPr>
              <a:t>   </a:t>
            </a:r>
            <a:r>
              <a:rPr b="1" lang="en" sz="1200">
                <a:solidFill>
                  <a:srgbClr val="000080"/>
                </a:solidFill>
                <a:highlight>
                  <a:srgbClr val="FFFFFF"/>
                </a:highlight>
              </a:rPr>
              <a:t>return</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highlight>
                  <a:srgbClr val="FFFFFF"/>
                </a:highlight>
              </a:rPr>
              <a:t> </a:t>
            </a:r>
            <a:r>
              <a:rPr b="1" lang="en" sz="1200">
                <a:solidFill>
                  <a:srgbClr val="000080"/>
                </a:solidFill>
                <a:highlight>
                  <a:srgbClr val="FFFFFF"/>
                </a:highlight>
              </a:rPr>
              <a:t>if </a:t>
            </a:r>
            <a:r>
              <a:rPr lang="en" sz="1200">
                <a:solidFill>
                  <a:schemeClr val="dk1"/>
                </a:solidFill>
                <a:highlight>
                  <a:srgbClr val="FFFFFF"/>
                </a:highlight>
              </a:rPr>
              <a:t>(val) {</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highlight>
                  <a:srgbClr val="FFFFFF"/>
                </a:highlight>
              </a:rPr>
              <a:t>   </a:t>
            </a:r>
            <a:r>
              <a:rPr b="1" lang="en" sz="1200">
                <a:solidFill>
                  <a:srgbClr val="000080"/>
                </a:solidFill>
                <a:highlight>
                  <a:srgbClr val="FFFFFF"/>
                </a:highlight>
              </a:rPr>
              <a:t>this</a:t>
            </a:r>
            <a:r>
              <a:rPr lang="en" sz="1200">
                <a:solidFill>
                  <a:schemeClr val="dk1"/>
                </a:solidFill>
                <a:highlight>
                  <a:srgbClr val="FFFFFF"/>
                </a:highlight>
              </a:rPr>
              <a:t>.</a:t>
            </a:r>
            <a:r>
              <a:rPr b="1" lang="en" sz="1200">
                <a:solidFill>
                  <a:srgbClr val="660E7A"/>
                </a:solidFill>
                <a:highlight>
                  <a:srgbClr val="FFFFFF"/>
                </a:highlight>
              </a:rPr>
              <a:t>_l</a:t>
            </a:r>
            <a:r>
              <a:rPr lang="en" sz="1200">
                <a:solidFill>
                  <a:schemeClr val="dk1"/>
                </a:solidFill>
                <a:highlight>
                  <a:srgbClr val="FFFFFF"/>
                </a:highlight>
              </a:rPr>
              <a:t>.ladda(</a:t>
            </a:r>
            <a:r>
              <a:rPr b="1" lang="en" sz="1200">
                <a:solidFill>
                  <a:srgbClr val="008000"/>
                </a:solidFill>
                <a:highlight>
                  <a:srgbClr val="FFFFFF"/>
                </a:highlight>
              </a:rPr>
              <a:t>'start'</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highlight>
                  <a:srgbClr val="FFFFFF"/>
                </a:highlight>
              </a:rPr>
              <a:t> } </a:t>
            </a:r>
            <a:r>
              <a:rPr b="1" lang="en" sz="1200">
                <a:solidFill>
                  <a:srgbClr val="000080"/>
                </a:solidFill>
                <a:highlight>
                  <a:srgbClr val="FFFFFF"/>
                </a:highlight>
              </a:rPr>
              <a:t>else </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highlight>
                  <a:srgbClr val="FFFFFF"/>
                </a:highlight>
              </a:rPr>
              <a:t>   </a:t>
            </a:r>
            <a:r>
              <a:rPr b="1" lang="en" sz="1200">
                <a:solidFill>
                  <a:srgbClr val="000080"/>
                </a:solidFill>
                <a:highlight>
                  <a:srgbClr val="FFFFFF"/>
                </a:highlight>
              </a:rPr>
              <a:t>this</a:t>
            </a:r>
            <a:r>
              <a:rPr lang="en" sz="1200">
                <a:solidFill>
                  <a:schemeClr val="dk1"/>
                </a:solidFill>
                <a:highlight>
                  <a:srgbClr val="FFFFFF"/>
                </a:highlight>
              </a:rPr>
              <a:t>.</a:t>
            </a:r>
            <a:r>
              <a:rPr b="1" lang="en" sz="1200">
                <a:solidFill>
                  <a:srgbClr val="660E7A"/>
                </a:solidFill>
                <a:highlight>
                  <a:srgbClr val="FFFFFF"/>
                </a:highlight>
              </a:rPr>
              <a:t>_l</a:t>
            </a:r>
            <a:r>
              <a:rPr lang="en" sz="1200">
                <a:solidFill>
                  <a:schemeClr val="dk1"/>
                </a:solidFill>
                <a:highlight>
                  <a:srgbClr val="FFFFFF"/>
                </a:highlight>
              </a:rPr>
              <a:t>.ladda(</a:t>
            </a:r>
            <a:r>
              <a:rPr b="1" lang="en" sz="1200">
                <a:solidFill>
                  <a:srgbClr val="008000"/>
                </a:solidFill>
                <a:highlight>
                  <a:srgbClr val="FFFFFF"/>
                </a:highlight>
              </a:rPr>
              <a:t>'stop'</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b="1" lang="en" sz="1200">
                <a:solidFill>
                  <a:srgbClr val="000080"/>
                </a:solidFill>
                <a:highlight>
                  <a:srgbClr val="FFFFFF"/>
                </a:highlight>
              </a:rPr>
              <a:t>private </a:t>
            </a:r>
            <a:r>
              <a:rPr b="1" lang="en" sz="1200">
                <a:solidFill>
                  <a:srgbClr val="660E7A"/>
                </a:solidFill>
                <a:highlight>
                  <a:srgbClr val="FFFFFF"/>
                </a:highlight>
              </a:rPr>
              <a:t>_l</a:t>
            </a:r>
            <a:r>
              <a:rPr lang="en" sz="1200">
                <a:solidFill>
                  <a:schemeClr val="dk1"/>
                </a:solidFill>
                <a:highlight>
                  <a:srgbClr val="FFFFFF"/>
                </a:highlight>
              </a:rPr>
              <a:t>: </a:t>
            </a:r>
            <a:r>
              <a:rPr b="1" lang="en" sz="1200">
                <a:solidFill>
                  <a:srgbClr val="000080"/>
                </a:solidFill>
                <a:highlight>
                  <a:srgbClr val="FFFFFF"/>
                </a:highlight>
              </a:rPr>
              <a:t>any</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b="1" lang="en" sz="1200">
                <a:solidFill>
                  <a:srgbClr val="000080"/>
                </a:solidFill>
                <a:highlight>
                  <a:srgbClr val="FFFFFF"/>
                </a:highlight>
              </a:rPr>
              <a:t>constructor</a:t>
            </a:r>
            <a:r>
              <a:rPr lang="en" sz="1200">
                <a:solidFill>
                  <a:schemeClr val="dk1"/>
                </a:solidFill>
                <a:highlight>
                  <a:srgbClr val="FFFFFF"/>
                </a:highlight>
              </a:rPr>
              <a:t>(</a:t>
            </a:r>
            <a:r>
              <a:rPr b="1" lang="en" sz="1200">
                <a:solidFill>
                  <a:srgbClr val="000080"/>
                </a:solidFill>
                <a:highlight>
                  <a:srgbClr val="FFFFFF"/>
                </a:highlight>
              </a:rPr>
              <a:t>private </a:t>
            </a:r>
            <a:r>
              <a:rPr b="1" lang="en" sz="1200">
                <a:solidFill>
                  <a:srgbClr val="660E7A"/>
                </a:solidFill>
                <a:highlight>
                  <a:srgbClr val="FFFFFF"/>
                </a:highlight>
              </a:rPr>
              <a:t>_element</a:t>
            </a:r>
            <a:r>
              <a:rPr lang="en" sz="1200">
                <a:solidFill>
                  <a:schemeClr val="dk1"/>
                </a:solidFill>
                <a:highlight>
                  <a:srgbClr val="FFFFFF"/>
                </a:highlight>
              </a:rPr>
              <a:t>: ElementRef, </a:t>
            </a:r>
            <a:r>
              <a:rPr lang="en" sz="1200">
                <a:solidFill>
                  <a:srgbClr val="808000"/>
                </a:solidFill>
                <a:highlight>
                  <a:srgbClr val="FFFFFF"/>
                </a:highlight>
              </a:rPr>
              <a:t>@Inject</a:t>
            </a:r>
            <a:r>
              <a:rPr lang="en" sz="1200">
                <a:solidFill>
                  <a:schemeClr val="dk1"/>
                </a:solidFill>
                <a:highlight>
                  <a:srgbClr val="FFFFFF"/>
                </a:highlight>
              </a:rPr>
              <a:t>(</a:t>
            </a:r>
            <a:r>
              <a:rPr lang="en" sz="1200">
                <a:solidFill>
                  <a:srgbClr val="458383"/>
                </a:solidFill>
                <a:highlight>
                  <a:srgbClr val="FFFFFF"/>
                </a:highlight>
              </a:rPr>
              <a:t>PLATFORM_ID</a:t>
            </a:r>
            <a:r>
              <a:rPr lang="en" sz="1200">
                <a:solidFill>
                  <a:schemeClr val="dk1"/>
                </a:solidFill>
                <a:highlight>
                  <a:srgbClr val="FFFFFF"/>
                </a:highlight>
              </a:rPr>
              <a:t>) </a:t>
            </a:r>
            <a:r>
              <a:rPr b="1" lang="en" sz="1200">
                <a:solidFill>
                  <a:srgbClr val="000080"/>
                </a:solidFill>
                <a:highlight>
                  <a:srgbClr val="FFFFFF"/>
                </a:highlight>
              </a:rPr>
              <a:t>private </a:t>
            </a:r>
            <a:r>
              <a:rPr b="1" lang="en" sz="1200">
                <a:solidFill>
                  <a:srgbClr val="660E7A"/>
                </a:solidFill>
                <a:highlight>
                  <a:srgbClr val="FFFFFF"/>
                </a:highlight>
              </a:rPr>
              <a:t>_platform</a:t>
            </a:r>
            <a:r>
              <a:rPr lang="en" sz="1200">
                <a:solidFill>
                  <a:schemeClr val="dk1"/>
                </a:solidFill>
                <a:highlight>
                  <a:srgbClr val="FFFFFF"/>
                </a:highlight>
              </a:rPr>
              <a:t>: Object) {</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highlight>
                  <a:srgbClr val="FFFFFF"/>
                </a:highlight>
              </a:rPr>
              <a:t> </a:t>
            </a:r>
            <a:r>
              <a:rPr b="1" lang="en" sz="1200">
                <a:solidFill>
                  <a:srgbClr val="000080"/>
                </a:solidFill>
                <a:highlight>
                  <a:srgbClr val="FFFFFF"/>
                </a:highlight>
              </a:rPr>
              <a:t>if </a:t>
            </a:r>
            <a:r>
              <a:rPr lang="en" sz="1200">
                <a:solidFill>
                  <a:schemeClr val="dk1"/>
                </a:solidFill>
                <a:highlight>
                  <a:srgbClr val="FFFFFF"/>
                </a:highlight>
              </a:rPr>
              <a:t>(</a:t>
            </a:r>
            <a:r>
              <a:rPr i="1" lang="en" sz="1200">
                <a:solidFill>
                  <a:schemeClr val="dk1"/>
                </a:solidFill>
                <a:highlight>
                  <a:srgbClr val="FFFFFF"/>
                </a:highlight>
              </a:rPr>
              <a:t>isPlatformBrowser</a:t>
            </a:r>
            <a:r>
              <a:rPr lang="en" sz="1200">
                <a:solidFill>
                  <a:schemeClr val="dk1"/>
                </a:solidFill>
                <a:highlight>
                  <a:srgbClr val="FFFFFF"/>
                </a:highlight>
              </a:rPr>
              <a:t>(</a:t>
            </a:r>
            <a:r>
              <a:rPr b="1" lang="en" sz="1200">
                <a:solidFill>
                  <a:srgbClr val="000080"/>
                </a:solidFill>
                <a:highlight>
                  <a:srgbClr val="FFFFFF"/>
                </a:highlight>
              </a:rPr>
              <a:t>this</a:t>
            </a:r>
            <a:r>
              <a:rPr lang="en" sz="1200">
                <a:solidFill>
                  <a:schemeClr val="dk1"/>
                </a:solidFill>
                <a:highlight>
                  <a:srgbClr val="FFFFFF"/>
                </a:highlight>
              </a:rPr>
              <a:t>.</a:t>
            </a:r>
            <a:r>
              <a:rPr b="1" lang="en" sz="1200">
                <a:solidFill>
                  <a:srgbClr val="660E7A"/>
                </a:solidFill>
                <a:highlight>
                  <a:srgbClr val="FFFFFF"/>
                </a:highlight>
              </a:rPr>
              <a:t>_platform</a:t>
            </a: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highlight>
                  <a:srgbClr val="FFFFFF"/>
                </a:highlight>
              </a:rPr>
              <a:t>   </a:t>
            </a:r>
            <a:r>
              <a:rPr b="1" lang="en" sz="1200">
                <a:solidFill>
                  <a:srgbClr val="000080"/>
                </a:solidFill>
                <a:highlight>
                  <a:srgbClr val="FFFFFF"/>
                </a:highlight>
              </a:rPr>
              <a:t>this</a:t>
            </a:r>
            <a:r>
              <a:rPr lang="en" sz="1200">
                <a:solidFill>
                  <a:schemeClr val="dk1"/>
                </a:solidFill>
                <a:highlight>
                  <a:srgbClr val="FFFFFF"/>
                </a:highlight>
              </a:rPr>
              <a:t>.</a:t>
            </a:r>
            <a:r>
              <a:rPr b="1" lang="en" sz="1200">
                <a:solidFill>
                  <a:srgbClr val="660E7A"/>
                </a:solidFill>
                <a:highlight>
                  <a:srgbClr val="FFFFFF"/>
                </a:highlight>
              </a:rPr>
              <a:t>_l </a:t>
            </a:r>
            <a:r>
              <a:rPr lang="en" sz="1200">
                <a:solidFill>
                  <a:schemeClr val="dk1"/>
                </a:solidFill>
                <a:highlight>
                  <a:srgbClr val="FFFFFF"/>
                </a:highlight>
              </a:rPr>
              <a:t>= </a:t>
            </a:r>
            <a:r>
              <a:rPr lang="en" sz="1200">
                <a:solidFill>
                  <a:srgbClr val="458383"/>
                </a:solidFill>
                <a:highlight>
                  <a:srgbClr val="FFFFFF"/>
                </a:highlight>
              </a:rPr>
              <a:t>$</a:t>
            </a:r>
            <a:r>
              <a:rPr lang="en" sz="1200">
                <a:solidFill>
                  <a:schemeClr val="dk1"/>
                </a:solidFill>
                <a:highlight>
                  <a:srgbClr val="FFFFFF"/>
                </a:highlight>
              </a:rPr>
              <a:t>(</a:t>
            </a:r>
            <a:r>
              <a:rPr b="1" lang="en" sz="1200">
                <a:solidFill>
                  <a:srgbClr val="000080"/>
                </a:solidFill>
                <a:highlight>
                  <a:srgbClr val="FFFFFF"/>
                </a:highlight>
              </a:rPr>
              <a:t>this</a:t>
            </a:r>
            <a:r>
              <a:rPr lang="en" sz="1200">
                <a:solidFill>
                  <a:schemeClr val="dk1"/>
                </a:solidFill>
                <a:highlight>
                  <a:srgbClr val="FFFFFF"/>
                </a:highlight>
              </a:rPr>
              <a:t>.</a:t>
            </a:r>
            <a:r>
              <a:rPr b="1" lang="en" sz="1200">
                <a:solidFill>
                  <a:srgbClr val="660E7A"/>
                </a:solidFill>
                <a:highlight>
                  <a:srgbClr val="FFFFFF"/>
                </a:highlight>
              </a:rPr>
              <a:t>_element</a:t>
            </a:r>
            <a:r>
              <a:rPr lang="en" sz="1200">
                <a:solidFill>
                  <a:schemeClr val="dk1"/>
                </a:solidFill>
                <a:highlight>
                  <a:srgbClr val="FFFFFF"/>
                </a:highlight>
              </a:rPr>
              <a:t>.</a:t>
            </a:r>
            <a:r>
              <a:rPr b="1" lang="en" sz="1200">
                <a:solidFill>
                  <a:srgbClr val="660E7A"/>
                </a:solidFill>
                <a:highlight>
                  <a:srgbClr val="FFFFFF"/>
                </a:highlight>
              </a:rPr>
              <a:t>nativeElement</a:t>
            </a:r>
            <a:r>
              <a:rPr lang="en" sz="1200">
                <a:solidFill>
                  <a:schemeClr val="dk1"/>
                </a:solidFill>
                <a:highlight>
                  <a:srgbClr val="FFFFFF"/>
                </a:highlight>
              </a:rPr>
              <a:t>).ladda();</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00000"/>
              </a:lnSpc>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code</a:t>
            </a:r>
            <a:endParaRPr/>
          </a:p>
        </p:txBody>
      </p:sp>
      <p:sp>
        <p:nvSpPr>
          <p:cNvPr id="196" name="Google Shape;196;p36"/>
          <p:cNvSpPr txBox="1"/>
          <p:nvPr>
            <p:ph idx="1" type="body"/>
          </p:nvPr>
        </p:nvSpPr>
        <p:spPr>
          <a:xfrm>
            <a:off x="311700" y="809800"/>
            <a:ext cx="8520600" cy="375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code needs to run in the server side</a:t>
            </a:r>
            <a:endParaRPr/>
          </a:p>
          <a:p>
            <a:pPr indent="-342900" lvl="0" marL="457200" rtl="0" algn="l">
              <a:spcBef>
                <a:spcPts val="0"/>
              </a:spcBef>
              <a:spcAft>
                <a:spcPts val="0"/>
              </a:spcAft>
              <a:buSzPts val="1800"/>
              <a:buChar char="●"/>
            </a:pPr>
            <a:r>
              <a:rPr lang="en"/>
              <a:t>if we use api’s specific to the browser we need to branch our code for server and client</a:t>
            </a:r>
            <a:endParaRPr/>
          </a:p>
          <a:p>
            <a:pPr indent="-342900" lvl="0" marL="457200" rtl="0" algn="l">
              <a:spcBef>
                <a:spcPts val="0"/>
              </a:spcBef>
              <a:spcAft>
                <a:spcPts val="0"/>
              </a:spcAft>
              <a:buSzPts val="1800"/>
              <a:buChar char="●"/>
            </a:pPr>
            <a:r>
              <a:rPr lang="en"/>
              <a:t>to do this we can inject </a:t>
            </a:r>
            <a:r>
              <a:rPr b="1" lang="en"/>
              <a:t>PLATFORM_ID</a:t>
            </a:r>
            <a:endParaRPr b="1"/>
          </a:p>
          <a:p>
            <a:pPr indent="-342900" lvl="0" marL="457200" rtl="0" algn="l">
              <a:spcBef>
                <a:spcPts val="0"/>
              </a:spcBef>
              <a:spcAft>
                <a:spcPts val="0"/>
              </a:spcAft>
              <a:buSzPts val="1800"/>
              <a:buChar char="●"/>
            </a:pPr>
            <a:r>
              <a:rPr lang="en"/>
              <a:t>we can use </a:t>
            </a:r>
            <a:r>
              <a:rPr b="1" lang="en"/>
              <a:t>isPlatformBrowser</a:t>
            </a:r>
            <a:r>
              <a:rPr lang="en"/>
              <a:t> or </a:t>
            </a:r>
            <a:r>
              <a:rPr b="1" lang="en"/>
              <a:t>isPlatformServer </a:t>
            </a:r>
            <a:r>
              <a:rPr lang="en"/>
              <a:t>to know where we are running now</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Routing</a:t>
            </a:r>
            <a:endParaRPr/>
          </a:p>
        </p:txBody>
      </p:sp>
      <p:sp>
        <p:nvSpPr>
          <p:cNvPr id="202" name="Google Shape;202;p37"/>
          <p:cNvSpPr txBox="1"/>
          <p:nvPr>
            <p:ph idx="1" type="body"/>
          </p:nvPr>
        </p:nvSpPr>
        <p:spPr>
          <a:xfrm>
            <a:off x="311700" y="889875"/>
            <a:ext cx="8520600" cy="36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proper web app should render the correct page when we reload it</a:t>
            </a:r>
            <a:endParaRPr/>
          </a:p>
          <a:p>
            <a:pPr indent="-342900" lvl="0" marL="457200" rtl="0" algn="l">
              <a:spcBef>
                <a:spcPts val="0"/>
              </a:spcBef>
              <a:spcAft>
                <a:spcPts val="0"/>
              </a:spcAft>
              <a:buSzPts val="1800"/>
              <a:buChar char="●"/>
            </a:pPr>
            <a:r>
              <a:rPr lang="en"/>
              <a:t>routes should still work</a:t>
            </a:r>
            <a:endParaRPr/>
          </a:p>
          <a:p>
            <a:pPr indent="-342900" lvl="0" marL="457200" rtl="0" algn="l">
              <a:spcBef>
                <a:spcPts val="0"/>
              </a:spcBef>
              <a:spcAft>
                <a:spcPts val="0"/>
              </a:spcAft>
              <a:buSzPts val="1800"/>
              <a:buChar char="●"/>
            </a:pPr>
            <a:r>
              <a:rPr lang="en"/>
              <a:t>our server side should render the proper page when reloading the app and create a full html for that page</a:t>
            </a:r>
            <a:endParaRPr/>
          </a:p>
          <a:p>
            <a:pPr indent="-342900" lvl="0" marL="457200" rtl="0" algn="l">
              <a:spcBef>
                <a:spcPts val="0"/>
              </a:spcBef>
              <a:spcAft>
                <a:spcPts val="0"/>
              </a:spcAft>
              <a:buSzPts val="1800"/>
              <a:buChar char="●"/>
            </a:pPr>
            <a:r>
              <a:rPr lang="en"/>
              <a:t>let’s create another page called about page and check if our server can deal with routes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server side optimizations</a:t>
            </a:r>
            <a:endParaRPr/>
          </a:p>
        </p:txBody>
      </p:sp>
      <p:sp>
        <p:nvSpPr>
          <p:cNvPr id="208" name="Google Shape;208;p38"/>
          <p:cNvSpPr txBox="1"/>
          <p:nvPr>
            <p:ph idx="1" type="body"/>
          </p:nvPr>
        </p:nvSpPr>
        <p:spPr>
          <a:xfrm>
            <a:off x="311700" y="943275"/>
            <a:ext cx="8520600" cy="362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one of the reasons for SSR is increasing the initial load of our application</a:t>
            </a:r>
            <a:endParaRPr/>
          </a:p>
          <a:p>
            <a:pPr indent="-342900" lvl="0" marL="457200" rtl="0" algn="l">
              <a:spcBef>
                <a:spcPts val="0"/>
              </a:spcBef>
              <a:spcAft>
                <a:spcPts val="0"/>
              </a:spcAft>
              <a:buSzPts val="1800"/>
              <a:buChar char="●"/>
            </a:pPr>
            <a:r>
              <a:rPr lang="en"/>
              <a:t>now that the server renders the first view we can add additional optimizations for our app.</a:t>
            </a:r>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gzip</a:t>
            </a:r>
            <a:endParaRPr/>
          </a:p>
        </p:txBody>
      </p:sp>
      <p:sp>
        <p:nvSpPr>
          <p:cNvPr id="214" name="Google Shape;214;p39"/>
          <p:cNvSpPr txBox="1"/>
          <p:nvPr>
            <p:ph idx="1" type="body"/>
          </p:nvPr>
        </p:nvSpPr>
        <p:spPr>
          <a:xfrm>
            <a:off x="311700" y="978875"/>
            <a:ext cx="8520600" cy="359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helps decrease the size of the response body</a:t>
            </a:r>
            <a:endParaRPr/>
          </a:p>
          <a:p>
            <a:pPr indent="-342900" lvl="0" marL="457200" rtl="0" algn="l">
              <a:spcBef>
                <a:spcPts val="0"/>
              </a:spcBef>
              <a:spcAft>
                <a:spcPts val="0"/>
              </a:spcAft>
              <a:buSzPts val="1800"/>
              <a:buChar char="●"/>
            </a:pPr>
            <a:r>
              <a:rPr lang="en"/>
              <a:t>reducing the size of the body will increase the transfer speed of the resources to the browser</a:t>
            </a:r>
            <a:endParaRPr/>
          </a:p>
          <a:p>
            <a:pPr indent="-342900" lvl="0" marL="457200" rtl="0" algn="l">
              <a:spcBef>
                <a:spcPts val="0"/>
              </a:spcBef>
              <a:spcAft>
                <a:spcPts val="0"/>
              </a:spcAft>
              <a:buSzPts val="1800"/>
              <a:buChar char="●"/>
            </a:pPr>
            <a:r>
              <a:rPr lang="en"/>
              <a:t>gzip can be configured as an express middleware or at the reverse proxy level like in nginx</a:t>
            </a:r>
            <a:endParaRPr/>
          </a:p>
          <a:p>
            <a:pPr indent="-342900" lvl="0" marL="457200" rtl="0" algn="l">
              <a:spcBef>
                <a:spcPts val="0"/>
              </a:spcBef>
              <a:spcAft>
                <a:spcPts val="0"/>
              </a:spcAft>
              <a:buSzPts val="1800"/>
              <a:buChar char="●"/>
            </a:pPr>
            <a:r>
              <a:rPr lang="en"/>
              <a:t>let’s add express gzip middleware to our express app</a:t>
            </a:r>
            <a:endParaRPr/>
          </a:p>
          <a:p>
            <a:pPr indent="-317500" lvl="1" marL="914400" rtl="0" algn="l">
              <a:spcBef>
                <a:spcPts val="0"/>
              </a:spcBef>
              <a:spcAft>
                <a:spcPts val="0"/>
              </a:spcAft>
              <a:buSzPts val="1400"/>
              <a:buChar char="○"/>
            </a:pPr>
            <a:r>
              <a:rPr b="1" lang="en"/>
              <a:t>npm install compression --save</a:t>
            </a:r>
            <a:endParaRPr b="1"/>
          </a:p>
          <a:p>
            <a:pPr indent="-317500" lvl="1" marL="914400" rtl="0" algn="l">
              <a:spcBef>
                <a:spcPts val="0"/>
              </a:spcBef>
              <a:spcAft>
                <a:spcPts val="0"/>
              </a:spcAft>
              <a:buSzPts val="1400"/>
              <a:buChar char="○"/>
            </a:pPr>
            <a:r>
              <a:rPr b="1" lang="en"/>
              <a:t>const compression = require(‘compression’)</a:t>
            </a:r>
            <a:endParaRPr b="1"/>
          </a:p>
          <a:p>
            <a:pPr indent="-317500" lvl="1" marL="914400" rtl="0" algn="l">
              <a:spcBef>
                <a:spcPts val="0"/>
              </a:spcBef>
              <a:spcAft>
                <a:spcPts val="0"/>
              </a:spcAft>
              <a:buSzPts val="1400"/>
              <a:buChar char="○"/>
            </a:pPr>
            <a:r>
              <a:rPr b="1" lang="en"/>
              <a:t>app.use(compression())</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caching</a:t>
            </a:r>
            <a:endParaRPr/>
          </a:p>
        </p:txBody>
      </p:sp>
      <p:sp>
        <p:nvSpPr>
          <p:cNvPr id="220" name="Google Shape;220;p40"/>
          <p:cNvSpPr txBox="1"/>
          <p:nvPr>
            <p:ph idx="1" type="body"/>
          </p:nvPr>
        </p:nvSpPr>
        <p:spPr>
          <a:xfrm>
            <a:off x="311700" y="978875"/>
            <a:ext cx="8520600" cy="359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it’s better to handle caching with the reverse proxy</a:t>
            </a:r>
            <a:endParaRPr/>
          </a:p>
          <a:p>
            <a:pPr indent="-342900" lvl="0" marL="457200" rtl="0" algn="l">
              <a:spcBef>
                <a:spcPts val="0"/>
              </a:spcBef>
              <a:spcAft>
                <a:spcPts val="0"/>
              </a:spcAft>
              <a:buSzPts val="1800"/>
              <a:buChar char="●"/>
            </a:pPr>
            <a:r>
              <a:rPr lang="en"/>
              <a:t>this way a lot of the requests will not even pass to our express app</a:t>
            </a:r>
            <a:endParaRPr/>
          </a:p>
          <a:p>
            <a:pPr indent="-342900" lvl="0" marL="457200" rtl="0" algn="l">
              <a:spcBef>
                <a:spcPts val="0"/>
              </a:spcBef>
              <a:spcAft>
                <a:spcPts val="0"/>
              </a:spcAft>
              <a:buSzPts val="1800"/>
              <a:buChar char="●"/>
            </a:pPr>
            <a:r>
              <a:rPr lang="en"/>
              <a:t>this will save our express app to handle more important issues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226" name="Google Shape;22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Server Side Rendering is a must for applications running in production</a:t>
            </a:r>
            <a:endParaRPr/>
          </a:p>
          <a:p>
            <a:pPr indent="-342900" lvl="0" marL="457200" rtl="0" algn="l">
              <a:spcBef>
                <a:spcPts val="0"/>
              </a:spcBef>
              <a:spcAft>
                <a:spcPts val="0"/>
              </a:spcAft>
              <a:buSzPts val="1800"/>
              <a:buChar char="●"/>
            </a:pPr>
            <a:r>
              <a:rPr lang="en"/>
              <a:t>our frontend app should run with a proper server not with the default dev server</a:t>
            </a:r>
            <a:endParaRPr/>
          </a:p>
          <a:p>
            <a:pPr indent="-342900" lvl="0" marL="457200" rtl="0" algn="l">
              <a:spcBef>
                <a:spcPts val="0"/>
              </a:spcBef>
              <a:spcAft>
                <a:spcPts val="0"/>
              </a:spcAft>
              <a:buSzPts val="1800"/>
              <a:buChar char="●"/>
            </a:pPr>
            <a:r>
              <a:rPr lang="en"/>
              <a:t>we need to make sure the code we write can be run on the server side as well</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Isomorphic app/ Universal app</a:t>
            </a:r>
            <a:endParaRPr/>
          </a:p>
        </p:txBody>
      </p:sp>
      <p:sp>
        <p:nvSpPr>
          <p:cNvPr id="67" name="Google Shape;67;p15"/>
          <p:cNvSpPr txBox="1"/>
          <p:nvPr>
            <p:ph idx="1" type="body"/>
          </p:nvPr>
        </p:nvSpPr>
        <p:spPr>
          <a:xfrm>
            <a:off x="311700" y="824050"/>
            <a:ext cx="8520600" cy="3744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 app that is created with JavaScript that can run on the browser as well as run on the server side with Node</a:t>
            </a:r>
            <a:endParaRPr/>
          </a:p>
          <a:p>
            <a:pPr indent="-342900" lvl="0" marL="457200" rtl="0" algn="l">
              <a:spcBef>
                <a:spcPts val="0"/>
              </a:spcBef>
              <a:spcAft>
                <a:spcPts val="0"/>
              </a:spcAft>
              <a:buSzPts val="1800"/>
              <a:buChar char="●"/>
            </a:pPr>
            <a:r>
              <a:rPr lang="en"/>
              <a:t>The new generation frameworks are isomorphic</a:t>
            </a:r>
            <a:endParaRPr/>
          </a:p>
          <a:p>
            <a:pPr indent="-342900" lvl="0" marL="457200" rtl="0" algn="l">
              <a:spcBef>
                <a:spcPts val="0"/>
              </a:spcBef>
              <a:spcAft>
                <a:spcPts val="0"/>
              </a:spcAft>
              <a:buSzPts val="1800"/>
              <a:buChar char="●"/>
            </a:pPr>
            <a:r>
              <a:rPr lang="en"/>
              <a:t>When building with the new generation frameworks we can choose that the code we add will also be isomorphic and this will allow to run our angular app on the server side as well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Without Server Side Rendering (SSR)?</a:t>
            </a:r>
            <a:endParaRPr/>
          </a:p>
        </p:txBody>
      </p:sp>
      <p:sp>
        <p:nvSpPr>
          <p:cNvPr id="73" name="Google Shape;73;p16"/>
          <p:cNvSpPr txBox="1"/>
          <p:nvPr/>
        </p:nvSpPr>
        <p:spPr>
          <a:xfrm>
            <a:off x="311700" y="1000075"/>
            <a:ext cx="8520600" cy="368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595959"/>
                </a:solidFill>
              </a:rPr>
              <a:t>Usually in SPA the initial HTML we get from the server looks similar to this:</a:t>
            </a:r>
            <a:endParaRPr sz="1800">
              <a:solidFill>
                <a:srgbClr val="595959"/>
              </a:solidFill>
            </a:endParaRPr>
          </a:p>
          <a:p>
            <a:pPr indent="0" lvl="0" marL="0" rtl="0" algn="l">
              <a:spcBef>
                <a:spcPts val="1600"/>
              </a:spcBef>
              <a:spcAft>
                <a:spcPts val="0"/>
              </a:spcAft>
              <a:buNone/>
            </a:pPr>
            <a:r>
              <a:rPr b="1" lang="en" sz="1200">
                <a:solidFill>
                  <a:srgbClr val="595959"/>
                </a:solidFill>
              </a:rPr>
              <a:t>&lt;html&gt;</a:t>
            </a:r>
            <a:endParaRPr b="1" sz="1200">
              <a:solidFill>
                <a:srgbClr val="595959"/>
              </a:solidFill>
            </a:endParaRPr>
          </a:p>
          <a:p>
            <a:pPr indent="0" lvl="0" marL="0" rtl="0" algn="l">
              <a:spcBef>
                <a:spcPts val="0"/>
              </a:spcBef>
              <a:spcAft>
                <a:spcPts val="0"/>
              </a:spcAft>
              <a:buNone/>
            </a:pPr>
            <a:r>
              <a:rPr b="1" lang="en" sz="1200">
                <a:solidFill>
                  <a:srgbClr val="595959"/>
                </a:solidFill>
              </a:rPr>
              <a:t>…</a:t>
            </a:r>
            <a:endParaRPr b="1" sz="1200">
              <a:solidFill>
                <a:srgbClr val="595959"/>
              </a:solidFill>
            </a:endParaRPr>
          </a:p>
          <a:p>
            <a:pPr indent="0" lvl="0" marL="0" rtl="0" algn="l">
              <a:spcBef>
                <a:spcPts val="0"/>
              </a:spcBef>
              <a:spcAft>
                <a:spcPts val="0"/>
              </a:spcAft>
              <a:buNone/>
            </a:pPr>
            <a:r>
              <a:rPr b="1" lang="en" sz="1200">
                <a:solidFill>
                  <a:srgbClr val="595959"/>
                </a:solidFill>
              </a:rPr>
              <a:t>&lt;body&gt;</a:t>
            </a:r>
            <a:endParaRPr b="1" sz="1200">
              <a:solidFill>
                <a:srgbClr val="595959"/>
              </a:solidFill>
            </a:endParaRPr>
          </a:p>
          <a:p>
            <a:pPr indent="0" lvl="0" marL="0" rtl="0" algn="l">
              <a:spcBef>
                <a:spcPts val="0"/>
              </a:spcBef>
              <a:spcAft>
                <a:spcPts val="0"/>
              </a:spcAft>
              <a:buNone/>
            </a:pPr>
            <a:r>
              <a:rPr b="1" lang="en" sz="1200">
                <a:solidFill>
                  <a:srgbClr val="595959"/>
                </a:solidFill>
              </a:rPr>
              <a:t>	&lt;script src=”my-spa-app.js”&gt;&lt;/script&gt;</a:t>
            </a:r>
            <a:endParaRPr b="1" sz="1200">
              <a:solidFill>
                <a:srgbClr val="595959"/>
              </a:solidFill>
            </a:endParaRPr>
          </a:p>
          <a:p>
            <a:pPr indent="0" lvl="0" marL="0" rtl="0" algn="l">
              <a:spcBef>
                <a:spcPts val="0"/>
              </a:spcBef>
              <a:spcAft>
                <a:spcPts val="0"/>
              </a:spcAft>
              <a:buNone/>
            </a:pPr>
            <a:r>
              <a:rPr b="1" lang="en" sz="1200">
                <a:solidFill>
                  <a:srgbClr val="595959"/>
                </a:solidFill>
              </a:rPr>
              <a:t>&lt;/body&gt;</a:t>
            </a:r>
            <a:endParaRPr b="1" sz="1200">
              <a:solidFill>
                <a:srgbClr val="595959"/>
              </a:solidFill>
            </a:endParaRPr>
          </a:p>
          <a:p>
            <a:pPr indent="0" lvl="0" marL="0" rtl="0" algn="l">
              <a:spcBef>
                <a:spcPts val="0"/>
              </a:spcBef>
              <a:spcAft>
                <a:spcPts val="0"/>
              </a:spcAft>
              <a:buNone/>
            </a:pPr>
            <a:r>
              <a:rPr b="1" lang="en" sz="1200">
                <a:solidFill>
                  <a:srgbClr val="595959"/>
                </a:solidFill>
              </a:rPr>
              <a:t>&lt;/html&gt;</a:t>
            </a:r>
            <a:endParaRPr b="1" sz="1200">
              <a:solidFill>
                <a:srgbClr val="595959"/>
              </a:solidFill>
            </a:endParaRPr>
          </a:p>
          <a:p>
            <a:pPr indent="0" lvl="0" marL="0" rtl="0" algn="l">
              <a:spcBef>
                <a:spcPts val="0"/>
              </a:spcBef>
              <a:spcAft>
                <a:spcPts val="0"/>
              </a:spcAft>
              <a:buNone/>
            </a:pPr>
            <a:r>
              <a:t/>
            </a:r>
            <a:endParaRPr b="1" sz="12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the body is empty and contains a download of a script</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the script is running and in charge of presenting the page to the user</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initial load can be slow - we need to grab the html and js and only after that we need to run the js to render the page</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Unfriendly to search engines</a:t>
            </a:r>
            <a:endParaRPr sz="1800">
              <a:solidFill>
                <a:srgbClr val="59595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SSR</a:t>
            </a:r>
            <a:endParaRPr/>
          </a:p>
        </p:txBody>
      </p:sp>
      <p:sp>
        <p:nvSpPr>
          <p:cNvPr id="79" name="Google Shape;79;p17"/>
          <p:cNvSpPr txBox="1"/>
          <p:nvPr/>
        </p:nvSpPr>
        <p:spPr>
          <a:xfrm>
            <a:off x="311700" y="466675"/>
            <a:ext cx="8520600" cy="3998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with server side rendering the initial HTML we get from the server looks like this:</a:t>
            </a:r>
            <a:endParaRPr sz="1800">
              <a:solidFill>
                <a:srgbClr val="595959"/>
              </a:solidFill>
            </a:endParaRPr>
          </a:p>
          <a:p>
            <a:pPr indent="0" lvl="0" marL="0" rtl="0" algn="l">
              <a:lnSpc>
                <a:spcPct val="115000"/>
              </a:lnSpc>
              <a:spcBef>
                <a:spcPts val="1600"/>
              </a:spcBef>
              <a:spcAft>
                <a:spcPts val="0"/>
              </a:spcAft>
              <a:buNone/>
            </a:pPr>
            <a:r>
              <a:rPr b="1" lang="en" sz="1200">
                <a:solidFill>
                  <a:srgbClr val="595959"/>
                </a:solidFill>
              </a:rPr>
              <a:t>&lt;html&gt;</a:t>
            </a:r>
            <a:endParaRPr b="1" sz="1200">
              <a:solidFill>
                <a:srgbClr val="595959"/>
              </a:solidFill>
            </a:endParaRPr>
          </a:p>
          <a:p>
            <a:pPr indent="0" lvl="0" marL="0" rtl="0" algn="l">
              <a:lnSpc>
                <a:spcPct val="115000"/>
              </a:lnSpc>
              <a:spcBef>
                <a:spcPts val="0"/>
              </a:spcBef>
              <a:spcAft>
                <a:spcPts val="0"/>
              </a:spcAft>
              <a:buNone/>
            </a:pPr>
            <a:r>
              <a:rPr b="1" lang="en" sz="1200">
                <a:solidFill>
                  <a:srgbClr val="595959"/>
                </a:solidFill>
              </a:rPr>
              <a:t>	…</a:t>
            </a:r>
            <a:endParaRPr b="1" sz="1200">
              <a:solidFill>
                <a:srgbClr val="595959"/>
              </a:solidFill>
            </a:endParaRPr>
          </a:p>
          <a:p>
            <a:pPr indent="0" lvl="0" marL="0" rtl="0" algn="l">
              <a:lnSpc>
                <a:spcPct val="115000"/>
              </a:lnSpc>
              <a:spcBef>
                <a:spcPts val="0"/>
              </a:spcBef>
              <a:spcAft>
                <a:spcPts val="0"/>
              </a:spcAft>
              <a:buNone/>
            </a:pPr>
            <a:r>
              <a:rPr b="1" lang="en" sz="1200">
                <a:solidFill>
                  <a:srgbClr val="595959"/>
                </a:solidFill>
              </a:rPr>
              <a:t>	&lt;body&gt;</a:t>
            </a:r>
            <a:endParaRPr b="1" sz="1200">
              <a:solidFill>
                <a:srgbClr val="595959"/>
              </a:solidFill>
            </a:endParaRPr>
          </a:p>
          <a:p>
            <a:pPr indent="0" lvl="0" marL="0" rtl="0" algn="l">
              <a:lnSpc>
                <a:spcPct val="115000"/>
              </a:lnSpc>
              <a:spcBef>
                <a:spcPts val="0"/>
              </a:spcBef>
              <a:spcAft>
                <a:spcPts val="0"/>
              </a:spcAft>
              <a:buNone/>
            </a:pPr>
            <a:r>
              <a:rPr b="1" lang="en" sz="1200">
                <a:solidFill>
                  <a:srgbClr val="595959"/>
                </a:solidFill>
              </a:rPr>
              <a:t>		&lt;h1&gt;The full page is rendered by the server&lt;/h1&gt;</a:t>
            </a:r>
            <a:endParaRPr b="1" sz="1200">
              <a:solidFill>
                <a:srgbClr val="595959"/>
              </a:solidFill>
            </a:endParaRPr>
          </a:p>
          <a:p>
            <a:pPr indent="0" lvl="0" marL="0" rtl="0" algn="l">
              <a:lnSpc>
                <a:spcPct val="115000"/>
              </a:lnSpc>
              <a:spcBef>
                <a:spcPts val="0"/>
              </a:spcBef>
              <a:spcAft>
                <a:spcPts val="0"/>
              </a:spcAft>
              <a:buNone/>
            </a:pPr>
            <a:r>
              <a:rPr b="1" lang="en" sz="1200">
                <a:solidFill>
                  <a:srgbClr val="595959"/>
                </a:solidFill>
              </a:rPr>
              <a:t>		&lt;p&gt;we get a full html page like it was when there was no SPA&lt;/p&gt;</a:t>
            </a:r>
            <a:endParaRPr b="1" sz="1200">
              <a:solidFill>
                <a:srgbClr val="595959"/>
              </a:solidFill>
            </a:endParaRPr>
          </a:p>
          <a:p>
            <a:pPr indent="0" lvl="0" marL="0" rtl="0" algn="l">
              <a:lnSpc>
                <a:spcPct val="115000"/>
              </a:lnSpc>
              <a:spcBef>
                <a:spcPts val="0"/>
              </a:spcBef>
              <a:spcAft>
                <a:spcPts val="0"/>
              </a:spcAft>
              <a:buNone/>
            </a:pPr>
            <a:r>
              <a:rPr b="1" lang="en" sz="1200">
                <a:solidFill>
                  <a:srgbClr val="595959"/>
                </a:solidFill>
              </a:rPr>
              <a:t>		&lt;p&gt;We can also use server caching so the html will be sent faster&lt;/p&gt;</a:t>
            </a:r>
            <a:endParaRPr b="1" sz="1200">
              <a:solidFill>
                <a:srgbClr val="595959"/>
              </a:solidFill>
            </a:endParaRPr>
          </a:p>
          <a:p>
            <a:pPr indent="0" lvl="0" marL="0" rtl="0" algn="l">
              <a:lnSpc>
                <a:spcPct val="115000"/>
              </a:lnSpc>
              <a:spcBef>
                <a:spcPts val="0"/>
              </a:spcBef>
              <a:spcAft>
                <a:spcPts val="0"/>
              </a:spcAft>
              <a:buNone/>
            </a:pPr>
            <a:r>
              <a:rPr b="1" lang="en" sz="1200">
                <a:solidFill>
                  <a:srgbClr val="595959"/>
                </a:solidFill>
              </a:rPr>
              <a:t>		….</a:t>
            </a:r>
            <a:endParaRPr b="1" sz="1200">
              <a:solidFill>
                <a:srgbClr val="595959"/>
              </a:solidFill>
            </a:endParaRPr>
          </a:p>
          <a:p>
            <a:pPr indent="0" lvl="0" marL="0" rtl="0" algn="l">
              <a:lnSpc>
                <a:spcPct val="115000"/>
              </a:lnSpc>
              <a:spcBef>
                <a:spcPts val="0"/>
              </a:spcBef>
              <a:spcAft>
                <a:spcPts val="0"/>
              </a:spcAft>
              <a:buNone/>
            </a:pPr>
            <a:r>
              <a:rPr b="1" lang="en" sz="1200">
                <a:solidFill>
                  <a:srgbClr val="595959"/>
                </a:solidFill>
              </a:rPr>
              <a:t>		&lt;script src=”my-spa-app.js”&gt;&lt;/script&gt;</a:t>
            </a:r>
            <a:endParaRPr b="1" sz="1200">
              <a:solidFill>
                <a:srgbClr val="595959"/>
              </a:solidFill>
            </a:endParaRPr>
          </a:p>
          <a:p>
            <a:pPr indent="0" lvl="0" marL="0" rtl="0" algn="l">
              <a:lnSpc>
                <a:spcPct val="115000"/>
              </a:lnSpc>
              <a:spcBef>
                <a:spcPts val="0"/>
              </a:spcBef>
              <a:spcAft>
                <a:spcPts val="0"/>
              </a:spcAft>
              <a:buNone/>
            </a:pPr>
            <a:r>
              <a:rPr b="1" lang="en" sz="1200">
                <a:solidFill>
                  <a:srgbClr val="595959"/>
                </a:solidFill>
              </a:rPr>
              <a:t>	&lt;/body&gt;</a:t>
            </a:r>
            <a:endParaRPr b="1" sz="1200">
              <a:solidFill>
                <a:srgbClr val="595959"/>
              </a:solidFill>
            </a:endParaRPr>
          </a:p>
          <a:p>
            <a:pPr indent="0" lvl="0" marL="0" rtl="0" algn="l">
              <a:lnSpc>
                <a:spcPct val="115000"/>
              </a:lnSpc>
              <a:spcBef>
                <a:spcPts val="0"/>
              </a:spcBef>
              <a:spcAft>
                <a:spcPts val="0"/>
              </a:spcAft>
              <a:buNone/>
            </a:pPr>
            <a:r>
              <a:rPr b="1" lang="en" sz="1200">
                <a:solidFill>
                  <a:srgbClr val="595959"/>
                </a:solidFill>
              </a:rPr>
              <a:t>&lt;/html&gt;</a:t>
            </a:r>
            <a:r>
              <a:rPr lang="en" sz="1800">
                <a:solidFill>
                  <a:srgbClr val="595959"/>
                </a:solidFill>
              </a:rPr>
              <a:t> </a:t>
            </a:r>
            <a:endParaRPr sz="1800">
              <a:solidFill>
                <a:srgbClr val="595959"/>
              </a:solidFill>
            </a:endParaRPr>
          </a:p>
          <a:p>
            <a:pPr indent="0" lvl="0" marL="0" rtl="0" algn="l">
              <a:lnSpc>
                <a:spcPct val="115000"/>
              </a:lnSpc>
              <a:spcBef>
                <a:spcPts val="0"/>
              </a:spcBef>
              <a:spcAft>
                <a:spcPts val="0"/>
              </a:spcAft>
              <a:buNone/>
            </a:pPr>
            <a:r>
              <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the first html is sent by the server, after that the spa takes control and everything is loaded dynamically</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modern frameworks/libraries like angular2/react support SSR - we have to make sure that the code we write is universal</a:t>
            </a:r>
            <a:endParaRPr sz="1800">
              <a:solidFill>
                <a:srgbClr val="59595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JS code with .NET</a:t>
            </a:r>
            <a:endParaRPr/>
          </a:p>
        </p:txBody>
      </p:sp>
      <p:sp>
        <p:nvSpPr>
          <p:cNvPr id="85" name="Google Shape;85;p18"/>
          <p:cNvSpPr txBox="1"/>
          <p:nvPr>
            <p:ph idx="1" type="body"/>
          </p:nvPr>
        </p:nvSpPr>
        <p:spPr>
          <a:xfrm>
            <a:off x="311700" y="771475"/>
            <a:ext cx="8520600" cy="391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let’s try to run a simple JS node code file using .NET</a:t>
            </a:r>
            <a:endParaRPr/>
          </a:p>
          <a:p>
            <a:pPr indent="-342900" lvl="0" marL="457200" rtl="0" algn="l">
              <a:spcBef>
                <a:spcPts val="0"/>
              </a:spcBef>
              <a:spcAft>
                <a:spcPts val="0"/>
              </a:spcAft>
              <a:buSzPts val="1800"/>
              <a:buChar char="●"/>
            </a:pPr>
            <a:r>
              <a:rPr lang="en"/>
              <a:t>create a new ASP.NET MVC app</a:t>
            </a:r>
            <a:endParaRPr/>
          </a:p>
          <a:p>
            <a:pPr indent="-342900" lvl="0" marL="457200" rtl="0" algn="l">
              <a:spcBef>
                <a:spcPts val="0"/>
              </a:spcBef>
              <a:spcAft>
                <a:spcPts val="0"/>
              </a:spcAft>
              <a:buSzPts val="1800"/>
              <a:buChar char="●"/>
            </a:pPr>
            <a:r>
              <a:rPr lang="en"/>
              <a:t>install the packages: </a:t>
            </a:r>
            <a:endParaRPr/>
          </a:p>
          <a:p>
            <a:pPr indent="-317500" lvl="1" marL="914400" rtl="0" algn="l">
              <a:spcBef>
                <a:spcPts val="0"/>
              </a:spcBef>
              <a:spcAft>
                <a:spcPts val="0"/>
              </a:spcAft>
              <a:buSzPts val="1400"/>
              <a:buChar char="○"/>
            </a:pPr>
            <a:r>
              <a:rPr lang="en" sz="1200">
                <a:solidFill>
                  <a:srgbClr val="41516A"/>
                </a:solidFill>
                <a:highlight>
                  <a:srgbClr val="FFFFFF"/>
                </a:highlight>
                <a:latin typeface="Roboto"/>
                <a:ea typeface="Roboto"/>
                <a:cs typeface="Roboto"/>
                <a:sym typeface="Roboto"/>
              </a:rPr>
              <a:t>Microsoft.AspNetCore.SpaServices</a:t>
            </a:r>
            <a:endParaRPr sz="1200">
              <a:solidFill>
                <a:srgbClr val="41516A"/>
              </a:solidFill>
              <a:highlight>
                <a:srgbClr val="FFFFFF"/>
              </a:highlight>
              <a:latin typeface="Roboto"/>
              <a:ea typeface="Roboto"/>
              <a:cs typeface="Roboto"/>
              <a:sym typeface="Roboto"/>
            </a:endParaRPr>
          </a:p>
          <a:p>
            <a:pPr indent="-304800" lvl="1" marL="914400" rtl="0" algn="l">
              <a:spcBef>
                <a:spcPts val="0"/>
              </a:spcBef>
              <a:spcAft>
                <a:spcPts val="0"/>
              </a:spcAft>
              <a:buClr>
                <a:srgbClr val="41516A"/>
              </a:buClr>
              <a:buSzPts val="1200"/>
              <a:buFont typeface="Roboto"/>
              <a:buChar char="○"/>
            </a:pPr>
            <a:r>
              <a:rPr lang="en" sz="1200">
                <a:solidFill>
                  <a:srgbClr val="41516A"/>
                </a:solidFill>
                <a:highlight>
                  <a:srgbClr val="FFFFFF"/>
                </a:highlight>
                <a:latin typeface="Roboto"/>
                <a:ea typeface="Roboto"/>
                <a:cs typeface="Roboto"/>
                <a:sym typeface="Roboto"/>
              </a:rPr>
              <a:t>Microsoft.AspNetCore.SpaServices.Extensions </a:t>
            </a:r>
            <a:endParaRPr sz="1200">
              <a:solidFill>
                <a:srgbClr val="41516A"/>
              </a:solidFill>
              <a:highlight>
                <a:srgbClr val="FFFFFF"/>
              </a:highlight>
              <a:latin typeface="Roboto"/>
              <a:ea typeface="Roboto"/>
              <a:cs typeface="Roboto"/>
              <a:sym typeface="Roboto"/>
            </a:endParaRPr>
          </a:p>
          <a:p>
            <a:pPr indent="-342900" lvl="0" marL="457200" rtl="0" algn="l">
              <a:spcBef>
                <a:spcPts val="0"/>
              </a:spcBef>
              <a:spcAft>
                <a:spcPts val="0"/>
              </a:spcAft>
              <a:buClr>
                <a:srgbClr val="41516A"/>
              </a:buClr>
              <a:buSzPts val="1800"/>
              <a:buFont typeface="Roboto"/>
              <a:buChar char="●"/>
            </a:pPr>
            <a:r>
              <a:rPr lang="en">
                <a:solidFill>
                  <a:srgbClr val="41516A"/>
                </a:solidFill>
                <a:highlight>
                  <a:srgbClr val="FFFFFF"/>
                </a:highlight>
                <a:latin typeface="Roboto"/>
                <a:ea typeface="Roboto"/>
                <a:cs typeface="Roboto"/>
                <a:sym typeface="Roboto"/>
              </a:rPr>
              <a:t>In the Startup.cs register the node services and spa prerenderer services</a:t>
            </a:r>
            <a:endParaRPr>
              <a:solidFill>
                <a:srgbClr val="41516A"/>
              </a:solidFill>
              <a:highlight>
                <a:srgbClr val="FFFFFF"/>
              </a:highlight>
              <a:latin typeface="Roboto"/>
              <a:ea typeface="Roboto"/>
              <a:cs typeface="Roboto"/>
              <a:sym typeface="Roboto"/>
            </a:endParaRPr>
          </a:p>
          <a:p>
            <a:pPr indent="-317500" lvl="1" marL="914400" rtl="0" algn="l">
              <a:spcBef>
                <a:spcPts val="0"/>
              </a:spcBef>
              <a:spcAft>
                <a:spcPts val="0"/>
              </a:spcAft>
              <a:buClr>
                <a:srgbClr val="41516A"/>
              </a:buClr>
              <a:buSzPts val="1400"/>
              <a:buFont typeface="Roboto"/>
              <a:buChar char="○"/>
            </a:pPr>
            <a:r>
              <a:rPr lang="en">
                <a:solidFill>
                  <a:srgbClr val="41516A"/>
                </a:solidFill>
                <a:highlight>
                  <a:srgbClr val="FFFFFF"/>
                </a:highlight>
                <a:latin typeface="Roboto"/>
                <a:ea typeface="Roboto"/>
                <a:cs typeface="Roboto"/>
                <a:sym typeface="Roboto"/>
              </a:rPr>
              <a:t>services.AddNodeServices()</a:t>
            </a:r>
            <a:endParaRPr>
              <a:solidFill>
                <a:srgbClr val="41516A"/>
              </a:solidFill>
              <a:highlight>
                <a:srgbClr val="FFFFFF"/>
              </a:highlight>
              <a:latin typeface="Roboto"/>
              <a:ea typeface="Roboto"/>
              <a:cs typeface="Roboto"/>
              <a:sym typeface="Roboto"/>
            </a:endParaRPr>
          </a:p>
          <a:p>
            <a:pPr indent="-317500" lvl="1" marL="914400" rtl="0" algn="l">
              <a:spcBef>
                <a:spcPts val="0"/>
              </a:spcBef>
              <a:spcAft>
                <a:spcPts val="0"/>
              </a:spcAft>
              <a:buClr>
                <a:srgbClr val="41516A"/>
              </a:buClr>
              <a:buSzPts val="1400"/>
              <a:buFont typeface="Roboto"/>
              <a:buChar char="○"/>
            </a:pPr>
            <a:r>
              <a:rPr lang="en">
                <a:solidFill>
                  <a:srgbClr val="41516A"/>
                </a:solidFill>
                <a:highlight>
                  <a:srgbClr val="FFFFFF"/>
                </a:highlight>
                <a:latin typeface="Roboto"/>
                <a:ea typeface="Roboto"/>
                <a:cs typeface="Roboto"/>
                <a:sym typeface="Roboto"/>
              </a:rPr>
              <a:t>services.AddSpaPrerenderer()</a:t>
            </a:r>
            <a:endParaRPr>
              <a:solidFill>
                <a:srgbClr val="41516A"/>
              </a:solidFill>
              <a:highlight>
                <a:srgbClr val="FFFFFF"/>
              </a:highlight>
              <a:latin typeface="Roboto"/>
              <a:ea typeface="Roboto"/>
              <a:cs typeface="Roboto"/>
              <a:sym typeface="Roboto"/>
            </a:endParaRPr>
          </a:p>
          <a:p>
            <a:pPr indent="-342900" lvl="0" marL="457200" rtl="0" algn="l">
              <a:spcBef>
                <a:spcPts val="0"/>
              </a:spcBef>
              <a:spcAft>
                <a:spcPts val="0"/>
              </a:spcAft>
              <a:buClr>
                <a:srgbClr val="41516A"/>
              </a:buClr>
              <a:buSzPts val="1800"/>
              <a:buFont typeface="Roboto"/>
              <a:buChar char="●"/>
            </a:pPr>
            <a:r>
              <a:rPr lang="en">
                <a:solidFill>
                  <a:srgbClr val="41516A"/>
                </a:solidFill>
                <a:highlight>
                  <a:srgbClr val="FFFFFF"/>
                </a:highlight>
                <a:latin typeface="Roboto"/>
                <a:ea typeface="Roboto"/>
                <a:cs typeface="Roboto"/>
                <a:sym typeface="Roboto"/>
              </a:rPr>
              <a:t>Create a JS file and install using npm the </a:t>
            </a:r>
            <a:r>
              <a:rPr b="1" lang="en">
                <a:solidFill>
                  <a:srgbClr val="41516A"/>
                </a:solidFill>
                <a:highlight>
                  <a:srgbClr val="FFFFFF"/>
                </a:highlight>
                <a:latin typeface="Roboto"/>
                <a:ea typeface="Roboto"/>
                <a:cs typeface="Roboto"/>
                <a:sym typeface="Roboto"/>
              </a:rPr>
              <a:t>aspnet-prerendering </a:t>
            </a:r>
            <a:r>
              <a:rPr lang="en">
                <a:solidFill>
                  <a:srgbClr val="41516A"/>
                </a:solidFill>
                <a:highlight>
                  <a:srgbClr val="FFFFFF"/>
                </a:highlight>
                <a:latin typeface="Roboto"/>
                <a:ea typeface="Roboto"/>
                <a:cs typeface="Roboto"/>
                <a:sym typeface="Roboto"/>
              </a:rPr>
              <a:t>package</a:t>
            </a:r>
            <a:endParaRPr>
              <a:solidFill>
                <a:srgbClr val="41516A"/>
              </a:solidFill>
              <a:highlight>
                <a:srgbClr val="FFFFFF"/>
              </a:highlight>
              <a:latin typeface="Roboto"/>
              <a:ea typeface="Roboto"/>
              <a:cs typeface="Roboto"/>
              <a:sym typeface="Roboto"/>
            </a:endParaRPr>
          </a:p>
          <a:p>
            <a:pPr indent="-342900" lvl="0" marL="457200" rtl="0" algn="l">
              <a:spcBef>
                <a:spcPts val="0"/>
              </a:spcBef>
              <a:spcAft>
                <a:spcPts val="0"/>
              </a:spcAft>
              <a:buClr>
                <a:srgbClr val="41516A"/>
              </a:buClr>
              <a:buSzPts val="1800"/>
              <a:buFont typeface="Roboto"/>
              <a:buChar char="●"/>
            </a:pPr>
            <a:r>
              <a:rPr lang="en">
                <a:solidFill>
                  <a:srgbClr val="41516A"/>
                </a:solidFill>
                <a:highlight>
                  <a:srgbClr val="FFFFFF"/>
                </a:highlight>
                <a:latin typeface="Roboto"/>
                <a:ea typeface="Roboto"/>
                <a:cs typeface="Roboto"/>
                <a:sym typeface="Roboto"/>
              </a:rPr>
              <a:t>require the package and wrap your code in </a:t>
            </a:r>
            <a:r>
              <a:rPr b="1" lang="en">
                <a:solidFill>
                  <a:srgbClr val="41516A"/>
                </a:solidFill>
                <a:highlight>
                  <a:srgbClr val="FFFFFF"/>
                </a:highlight>
                <a:latin typeface="Roboto"/>
                <a:ea typeface="Roboto"/>
                <a:cs typeface="Roboto"/>
                <a:sym typeface="Roboto"/>
              </a:rPr>
              <a:t>createServerRenderer</a:t>
            </a:r>
            <a:r>
              <a:rPr lang="en">
                <a:solidFill>
                  <a:srgbClr val="41516A"/>
                </a:solidFill>
                <a:highlight>
                  <a:srgbClr val="FFFFFF"/>
                </a:highlight>
                <a:latin typeface="Roboto"/>
                <a:ea typeface="Roboto"/>
                <a:cs typeface="Roboto"/>
                <a:sym typeface="Roboto"/>
              </a:rPr>
              <a:t> which will get a function that returns a promise</a:t>
            </a:r>
            <a:endParaRPr>
              <a:solidFill>
                <a:srgbClr val="41516A"/>
              </a:solidFill>
              <a:highlight>
                <a:srgbClr val="FFFFFF"/>
              </a:highlight>
              <a:latin typeface="Roboto"/>
              <a:ea typeface="Roboto"/>
              <a:cs typeface="Roboto"/>
              <a:sym typeface="Roboto"/>
            </a:endParaRPr>
          </a:p>
          <a:p>
            <a:pPr indent="-342900" lvl="0" marL="457200" rtl="0" algn="l">
              <a:spcBef>
                <a:spcPts val="0"/>
              </a:spcBef>
              <a:spcAft>
                <a:spcPts val="0"/>
              </a:spcAft>
              <a:buClr>
                <a:srgbClr val="41516A"/>
              </a:buClr>
              <a:buSzPts val="1800"/>
              <a:buFont typeface="Roboto"/>
              <a:buChar char="●"/>
            </a:pPr>
            <a:r>
              <a:rPr lang="en">
                <a:solidFill>
                  <a:srgbClr val="41516A"/>
                </a:solidFill>
                <a:highlight>
                  <a:srgbClr val="FFFFFF"/>
                </a:highlight>
                <a:latin typeface="Roboto"/>
                <a:ea typeface="Roboto"/>
                <a:cs typeface="Roboto"/>
                <a:sym typeface="Roboto"/>
              </a:rPr>
              <a:t>you will need to resolve an object with html key and this will be returned to the .NET code</a:t>
            </a:r>
            <a:endParaRPr>
              <a:solidFill>
                <a:srgbClr val="41516A"/>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JS with .NET</a:t>
            </a:r>
            <a:endParaRPr/>
          </a:p>
        </p:txBody>
      </p:sp>
      <p:sp>
        <p:nvSpPr>
          <p:cNvPr id="91" name="Google Shape;91;p19"/>
          <p:cNvSpPr txBox="1"/>
          <p:nvPr>
            <p:ph idx="1" type="body"/>
          </p:nvPr>
        </p:nvSpPr>
        <p:spPr>
          <a:xfrm>
            <a:off x="311700" y="883125"/>
            <a:ext cx="8520600" cy="368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Now in the HomeController, make the index method async</a:t>
            </a:r>
            <a:endParaRPr/>
          </a:p>
          <a:p>
            <a:pPr indent="-342900" lvl="0" marL="457200" rtl="0" algn="l">
              <a:spcBef>
                <a:spcPts val="0"/>
              </a:spcBef>
              <a:spcAft>
                <a:spcPts val="0"/>
              </a:spcAft>
              <a:buSzPts val="1800"/>
              <a:buChar char="●"/>
            </a:pPr>
            <a:r>
              <a:rPr lang="en"/>
              <a:t>Inject in that method the prerenderer service</a:t>
            </a:r>
            <a:endParaRPr/>
          </a:p>
          <a:p>
            <a:pPr indent="-342900" lvl="0" marL="457200" rtl="0" algn="l">
              <a:spcBef>
                <a:spcPts val="0"/>
              </a:spcBef>
              <a:spcAft>
                <a:spcPts val="0"/>
              </a:spcAft>
              <a:buSzPts val="1800"/>
              <a:buChar char="●"/>
            </a:pPr>
            <a:r>
              <a:rPr lang="en"/>
              <a:t>call the method </a:t>
            </a:r>
            <a:r>
              <a:rPr b="1" lang="en"/>
              <a:t>RenderToString </a:t>
            </a:r>
            <a:r>
              <a:rPr lang="en"/>
              <a:t>of the prerenderer which will get the result</a:t>
            </a:r>
            <a:endParaRPr/>
          </a:p>
          <a:p>
            <a:pPr indent="-342900" lvl="0" marL="457200" rtl="0" algn="l">
              <a:spcBef>
                <a:spcPts val="0"/>
              </a:spcBef>
              <a:spcAft>
                <a:spcPts val="0"/>
              </a:spcAft>
              <a:buSzPts val="1800"/>
              <a:buChar char="●"/>
            </a:pPr>
            <a:r>
              <a:rPr lang="en"/>
              <a:t>pass the HTML to the ViewData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first SSR</a:t>
            </a:r>
            <a:endParaRPr/>
          </a:p>
        </p:txBody>
      </p:sp>
      <p:sp>
        <p:nvSpPr>
          <p:cNvPr id="97" name="Google Shape;97;p20"/>
          <p:cNvSpPr txBox="1"/>
          <p:nvPr>
            <p:ph idx="1" type="body"/>
          </p:nvPr>
        </p:nvSpPr>
        <p:spPr>
          <a:xfrm>
            <a:off x="311700" y="969975"/>
            <a:ext cx="8520600" cy="359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Let’s create a new @angular/cli project</a:t>
            </a:r>
            <a:endParaRPr/>
          </a:p>
          <a:p>
            <a:pPr indent="-342900" lvl="0" marL="457200" rtl="0" algn="l">
              <a:spcBef>
                <a:spcPts val="0"/>
              </a:spcBef>
              <a:spcAft>
                <a:spcPts val="0"/>
              </a:spcAft>
              <a:buSzPts val="1800"/>
              <a:buChar char="●"/>
            </a:pPr>
            <a:r>
              <a:rPr lang="en"/>
              <a:t>run: </a:t>
            </a:r>
            <a:endParaRPr/>
          </a:p>
          <a:p>
            <a:pPr indent="-317500" lvl="1" marL="914400" rtl="0" algn="l">
              <a:spcBef>
                <a:spcPts val="0"/>
              </a:spcBef>
              <a:spcAft>
                <a:spcPts val="0"/>
              </a:spcAft>
              <a:buSzPts val="1400"/>
              <a:buChar char="○"/>
            </a:pPr>
            <a:r>
              <a:rPr b="1" lang="en"/>
              <a:t>ng serve</a:t>
            </a:r>
            <a:endParaRPr b="1"/>
          </a:p>
          <a:p>
            <a:pPr indent="-317500" lvl="1" marL="914400" rtl="0" algn="l">
              <a:spcBef>
                <a:spcPts val="0"/>
              </a:spcBef>
              <a:spcAft>
                <a:spcPts val="0"/>
              </a:spcAft>
              <a:buSzPts val="1400"/>
              <a:buChar char="○"/>
            </a:pPr>
            <a:r>
              <a:rPr lang="en"/>
              <a:t>this will start a development server </a:t>
            </a:r>
            <a:r>
              <a:rPr b="1" lang="en"/>
              <a:t>webpack-dev-server</a:t>
            </a:r>
            <a:endParaRPr b="1"/>
          </a:p>
          <a:p>
            <a:pPr indent="-317500" lvl="1" marL="914400" rtl="0" algn="l">
              <a:spcBef>
                <a:spcPts val="0"/>
              </a:spcBef>
              <a:spcAft>
                <a:spcPts val="0"/>
              </a:spcAft>
              <a:buSzPts val="1400"/>
              <a:buChar char="○"/>
            </a:pPr>
            <a:r>
              <a:rPr lang="en"/>
              <a:t>the server will auto refresh when you change the src code</a:t>
            </a:r>
            <a:endParaRPr/>
          </a:p>
          <a:p>
            <a:pPr indent="-342900" lvl="0" marL="457200" rtl="0" algn="l">
              <a:spcBef>
                <a:spcPts val="0"/>
              </a:spcBef>
              <a:spcAft>
                <a:spcPts val="0"/>
              </a:spcAft>
              <a:buSzPts val="1800"/>
              <a:buChar char="●"/>
            </a:pPr>
            <a:r>
              <a:rPr lang="en"/>
              <a:t>right click the page and choose: </a:t>
            </a:r>
            <a:r>
              <a:rPr b="1" lang="en"/>
              <a:t>View Page Source</a:t>
            </a:r>
            <a:endParaRPr b="1"/>
          </a:p>
          <a:p>
            <a:pPr indent="-342900" lvl="0" marL="457200" rtl="0" algn="l">
              <a:spcBef>
                <a:spcPts val="0"/>
              </a:spcBef>
              <a:spcAft>
                <a:spcPts val="0"/>
              </a:spcAft>
              <a:buSzPts val="1800"/>
              <a:buChar char="●"/>
            </a:pPr>
            <a:r>
              <a:rPr lang="en"/>
              <a:t>notice the the development server does not server side render the app</a:t>
            </a:r>
            <a:endParaRPr/>
          </a:p>
          <a:p>
            <a:pPr indent="-342900" lvl="0" marL="457200" rtl="0" algn="l">
              <a:spcBef>
                <a:spcPts val="0"/>
              </a:spcBef>
              <a:spcAft>
                <a:spcPts val="0"/>
              </a:spcAft>
              <a:buSzPts val="1800"/>
              <a:buChar char="●"/>
            </a:pPr>
            <a:r>
              <a:rPr lang="en"/>
              <a:t>the development server can’t be used in production</a:t>
            </a:r>
            <a:endParaRPr/>
          </a:p>
          <a:p>
            <a:pPr indent="-342900" lvl="0" marL="457200" rtl="0" algn="l">
              <a:spcBef>
                <a:spcPts val="0"/>
              </a:spcBef>
              <a:spcAft>
                <a:spcPts val="0"/>
              </a:spcAft>
              <a:buSzPts val="1800"/>
              <a:buChar char="●"/>
            </a:pPr>
            <a:r>
              <a:rPr lang="en"/>
              <a:t>Let’s try and create a simple server to serve our app in production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SSR works</a:t>
            </a:r>
            <a:endParaRPr/>
          </a:p>
        </p:txBody>
      </p:sp>
      <p:sp>
        <p:nvSpPr>
          <p:cNvPr id="103" name="Google Shape;103;p21"/>
          <p:cNvSpPr txBox="1"/>
          <p:nvPr>
            <p:ph idx="1" type="body"/>
          </p:nvPr>
        </p:nvSpPr>
        <p:spPr>
          <a:xfrm>
            <a:off x="311700" y="925200"/>
            <a:ext cx="8520600" cy="3643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Server takes index.html file</a:t>
            </a:r>
            <a:endParaRPr/>
          </a:p>
          <a:p>
            <a:pPr indent="-342900" lvl="0" marL="457200" rtl="0" algn="l">
              <a:spcBef>
                <a:spcPts val="0"/>
              </a:spcBef>
              <a:spcAft>
                <a:spcPts val="0"/>
              </a:spcAft>
              <a:buSzPts val="1800"/>
              <a:buChar char="●"/>
            </a:pPr>
            <a:r>
              <a:rPr lang="en"/>
              <a:t>Server turns the angular components to HTML and place them in the </a:t>
            </a:r>
            <a:r>
              <a:rPr b="1" lang="en"/>
              <a:t>app </a:t>
            </a:r>
            <a:r>
              <a:rPr lang="en"/>
              <a:t>tag in the html</a:t>
            </a:r>
            <a:endParaRPr/>
          </a:p>
          <a:p>
            <a:pPr indent="-342900" lvl="0" marL="457200" rtl="0" algn="l">
              <a:spcBef>
                <a:spcPts val="0"/>
              </a:spcBef>
              <a:spcAft>
                <a:spcPts val="0"/>
              </a:spcAft>
              <a:buSzPts val="1800"/>
              <a:buChar char="●"/>
            </a:pPr>
            <a:r>
              <a:rPr lang="en"/>
              <a:t>Server will turn the components to HTML based on the route</a:t>
            </a:r>
            <a:endParaRPr/>
          </a:p>
          <a:p>
            <a:pPr indent="-342900" lvl="0" marL="457200" rtl="0" algn="l">
              <a:spcBef>
                <a:spcPts val="0"/>
              </a:spcBef>
              <a:spcAft>
                <a:spcPts val="0"/>
              </a:spcAft>
              <a:buSzPts val="1800"/>
              <a:buChar char="●"/>
            </a:pPr>
            <a:r>
              <a:rPr lang="en"/>
              <a:t>Server will not support browser events and browser specific api’s</a:t>
            </a:r>
            <a:endParaRPr/>
          </a:p>
          <a:p>
            <a:pPr indent="-342900" lvl="0" marL="457200" rtl="0" algn="l">
              <a:spcBef>
                <a:spcPts val="0"/>
              </a:spcBef>
              <a:spcAft>
                <a:spcPts val="0"/>
              </a:spcAft>
              <a:buSzPts val="1800"/>
              <a:buChar char="●"/>
            </a:pPr>
            <a:r>
              <a:rPr lang="en"/>
              <a:t>You can consider the server page as a quick landing page and after the angular script are downloaded and run we will hide the server page and present the page the browser created</a:t>
            </a:r>
            <a:endParaRPr/>
          </a:p>
          <a:p>
            <a:pPr indent="-342900" lvl="0" marL="457200" rtl="0" algn="l">
              <a:spcBef>
                <a:spcPts val="0"/>
              </a:spcBef>
              <a:spcAft>
                <a:spcPts val="0"/>
              </a:spcAft>
              <a:buSzPts val="1800"/>
              <a:buChar char="●"/>
            </a:pPr>
            <a:r>
              <a:rPr lang="en"/>
              <a:t>The server created page will pass support for the dynamic page created by the browser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