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notesMasterIdLst>
    <p:notesMasterId r:id="rId40"/>
  </p:notesMasterIdLst>
  <p:sldIdLst>
    <p:sldId id="256" r:id="rId2"/>
    <p:sldId id="301" r:id="rId3"/>
    <p:sldId id="302" r:id="rId4"/>
    <p:sldId id="303" r:id="rId5"/>
    <p:sldId id="304" r:id="rId6"/>
    <p:sldId id="305" r:id="rId7"/>
    <p:sldId id="306" r:id="rId8"/>
    <p:sldId id="307" r:id="rId9"/>
    <p:sldId id="308" r:id="rId10"/>
    <p:sldId id="309" r:id="rId11"/>
    <p:sldId id="310" r:id="rId12"/>
    <p:sldId id="311" r:id="rId13"/>
    <p:sldId id="312" r:id="rId14"/>
    <p:sldId id="313" r:id="rId15"/>
    <p:sldId id="314" r:id="rId16"/>
    <p:sldId id="315" r:id="rId17"/>
    <p:sldId id="316" r:id="rId18"/>
    <p:sldId id="317" r:id="rId19"/>
    <p:sldId id="318" r:id="rId20"/>
    <p:sldId id="319" r:id="rId21"/>
    <p:sldId id="320" r:id="rId22"/>
    <p:sldId id="321" r:id="rId23"/>
    <p:sldId id="322" r:id="rId24"/>
    <p:sldId id="323" r:id="rId25"/>
    <p:sldId id="324" r:id="rId26"/>
    <p:sldId id="285" r:id="rId27"/>
    <p:sldId id="299" r:id="rId28"/>
    <p:sldId id="286" r:id="rId29"/>
    <p:sldId id="288" r:id="rId30"/>
    <p:sldId id="290" r:id="rId31"/>
    <p:sldId id="291" r:id="rId32"/>
    <p:sldId id="292" r:id="rId33"/>
    <p:sldId id="293" r:id="rId34"/>
    <p:sldId id="294" r:id="rId35"/>
    <p:sldId id="295" r:id="rId36"/>
    <p:sldId id="296" r:id="rId37"/>
    <p:sldId id="300" r:id="rId38"/>
    <p:sldId id="298" r:id="rId39"/>
  </p:sldIdLst>
  <p:sldSz cx="12192000" cy="6858000"/>
  <p:notesSz cx="6858000" cy="9144000"/>
  <p:defaultTextStyle>
    <a:defPPr rtl="0">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128" id="{7B6AD1FD-F149-4339-83D2-A7DC75D985A2}">
          <p14:sldIdLst>
            <p14:sldId id="256"/>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Lst>
        </p14:section>
        <p14:section name="0102" id="{550B0966-2FE4-43FA-B4B4-D8962AF0A266}">
          <p14:sldIdLst>
            <p14:sldId id="285"/>
            <p14:sldId id="299"/>
            <p14:sldId id="286"/>
            <p14:sldId id="288"/>
            <p14:sldId id="290"/>
            <p14:sldId id="291"/>
            <p14:sldId id="292"/>
            <p14:sldId id="293"/>
            <p14:sldId id="294"/>
            <p14:sldId id="295"/>
            <p14:sldId id="296"/>
            <p14:sldId id="300"/>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8AEF39-BA32-B76D-B404-A368E4CC0ACD}" v="1" dt="2024-01-01T12:25:27.151"/>
    <p1510:client id="{8B9C44B5-3D89-7871-33EA-AAB73035B4C0}" v="7" dt="2024-01-02T05:09:55.751"/>
    <p1510:client id="{C1305871-535F-CFA9-0CA0-EF0719400D56}" v="43" dt="2024-01-02T05:21:08.428"/>
    <p1510:client id="{CEFE0F6B-5C00-8923-A72F-0CC65B849266}" v="261" dt="2024-01-01T13:14:29.438"/>
    <p1510:client id="{DCA308E7-932D-4698-BD83-0C5FC527F6D3}" v="1356" dt="2024-01-02T05:22:49.823"/>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EBBBCC-DAD2-459C-BE2E-F6DE35CF9A28}" styleName="深色樣式 2 - 輔色 3/輔色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淺色樣式 2 - 輔色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202B0CA-FC54-4496-8BCA-5EF66A818D29}" styleName="深色樣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27F97BB-C833-4FB7-BDE5-3F7075034690}" styleName="佈景主題樣式 2 - 輔色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佈景主題樣式 2 - 輔色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佈景主題樣式 1 - 輔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中等深淺樣式 1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中等深淺樣式 1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9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95415D-D4B8-490A-A94D-C320BA8C1CC8}" type="datetimeFigureOut">
              <a:t>2024/1/2</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529459-9152-48ED-953A-02D059A91F52}" type="slidenum">
              <a:t>‹#›</a:t>
            </a:fld>
            <a:endParaRPr lang="zh-TW" altLang="en-US"/>
          </a:p>
        </p:txBody>
      </p:sp>
    </p:spTree>
    <p:extLst>
      <p:ext uri="{BB962C8B-B14F-4D97-AF65-F5344CB8AC3E}">
        <p14:creationId xmlns:p14="http://schemas.microsoft.com/office/powerpoint/2010/main" val="947515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85750" indent="-285750">
              <a:lnSpc>
                <a:spcPct val="150000"/>
              </a:lnSpc>
              <a:spcBef>
                <a:spcPts val="1000"/>
              </a:spcBef>
              <a:buFont typeface="Arial"/>
              <a:buChar char="•"/>
            </a:pPr>
            <a:r>
              <a:rPr lang="en-US" altLang="zh-TW">
                <a:ea typeface="新細明體"/>
              </a:rPr>
              <a:t>volume</a:t>
            </a:r>
            <a:r>
              <a:rPr lang="zh-TW" altLang="en-US">
                <a:ea typeface="新細明體"/>
              </a:rPr>
              <a:t>：</a:t>
            </a:r>
            <a:r>
              <a:rPr lang="en-US" altLang="zh-TW" err="1">
                <a:ea typeface="新細明體"/>
              </a:rPr>
              <a:t>ask_size</a:t>
            </a:r>
            <a:r>
              <a:rPr lang="en-US" altLang="zh-TW">
                <a:ea typeface="新細明體"/>
              </a:rPr>
              <a:t> + </a:t>
            </a:r>
            <a:r>
              <a:rPr lang="en-US" altLang="zh-TW" err="1">
                <a:ea typeface="新細明體"/>
              </a:rPr>
              <a:t>bid_size</a:t>
            </a:r>
            <a:r>
              <a:rPr lang="en-US" altLang="zh-TW">
                <a:ea typeface="新細明體"/>
              </a:rPr>
              <a:t>  </a:t>
            </a:r>
            <a:endParaRPr lang="zh-TW" altLang="en-US">
              <a:ea typeface="新細明體"/>
              <a:cs typeface="Calibri"/>
            </a:endParaRPr>
          </a:p>
          <a:p>
            <a:pPr marL="285750" indent="-285750">
              <a:spcBef>
                <a:spcPts val="1000"/>
              </a:spcBef>
              <a:buFont typeface="Arial"/>
              <a:buChar char="•"/>
            </a:pPr>
            <a:r>
              <a:rPr lang="en-US" altLang="zh-TW" err="1">
                <a:ea typeface="新細明體"/>
              </a:rPr>
              <a:t>mid_price</a:t>
            </a:r>
            <a:r>
              <a:rPr lang="zh-TW" altLang="en-US">
                <a:ea typeface="新細明體"/>
              </a:rPr>
              <a:t>：（</a:t>
            </a:r>
            <a:r>
              <a:rPr lang="en-US" altLang="zh-TW" err="1">
                <a:ea typeface="新細明體"/>
              </a:rPr>
              <a:t>ask_price</a:t>
            </a:r>
            <a:r>
              <a:rPr lang="en-US" altLang="zh-TW">
                <a:ea typeface="新細明體"/>
              </a:rPr>
              <a:t> + </a:t>
            </a:r>
            <a:r>
              <a:rPr lang="en-US" altLang="zh-TW" err="1">
                <a:ea typeface="新細明體"/>
              </a:rPr>
              <a:t>bid_price</a:t>
            </a:r>
            <a:r>
              <a:rPr lang="zh-TW" altLang="en-US">
                <a:ea typeface="新細明體"/>
              </a:rPr>
              <a:t>）／</a:t>
            </a:r>
            <a:r>
              <a:rPr lang="en-US" altLang="zh-TW">
                <a:ea typeface="新細明體"/>
              </a:rPr>
              <a:t>2  </a:t>
            </a:r>
            <a:endParaRPr lang="zh-TW" altLang="en-US">
              <a:ea typeface="新細明體"/>
              <a:cs typeface="Calibri"/>
            </a:endParaRPr>
          </a:p>
          <a:p>
            <a:pPr marL="285750" indent="-285750">
              <a:spcBef>
                <a:spcPts val="1000"/>
              </a:spcBef>
              <a:buFont typeface="Arial"/>
              <a:buChar char="•"/>
            </a:pPr>
            <a:r>
              <a:rPr lang="en-US" altLang="zh-TW" err="1">
                <a:ea typeface="新細明體"/>
              </a:rPr>
              <a:t>liquidity_imbalance</a:t>
            </a:r>
            <a:r>
              <a:rPr lang="zh-TW" altLang="en-US">
                <a:ea typeface="新細明體"/>
              </a:rPr>
              <a:t>：（</a:t>
            </a:r>
            <a:r>
              <a:rPr lang="en-US" altLang="zh-TW" err="1">
                <a:ea typeface="新細明體"/>
              </a:rPr>
              <a:t>bid_size</a:t>
            </a:r>
            <a:r>
              <a:rPr lang="en-US" altLang="zh-TW">
                <a:ea typeface="新細明體"/>
              </a:rPr>
              <a:t> - </a:t>
            </a:r>
            <a:r>
              <a:rPr lang="en-US" altLang="zh-TW" err="1">
                <a:ea typeface="新細明體"/>
              </a:rPr>
              <a:t>ask_size</a:t>
            </a:r>
            <a:r>
              <a:rPr lang="zh-TW" altLang="en-US">
                <a:ea typeface="新細明體"/>
              </a:rPr>
              <a:t>）／（</a:t>
            </a:r>
            <a:r>
              <a:rPr lang="en-US" altLang="zh-TW" err="1">
                <a:ea typeface="新細明體"/>
              </a:rPr>
              <a:t>bid_size</a:t>
            </a:r>
            <a:r>
              <a:rPr lang="en-US" altLang="zh-TW">
                <a:ea typeface="新細明體"/>
              </a:rPr>
              <a:t> + </a:t>
            </a:r>
            <a:r>
              <a:rPr lang="en-US" altLang="zh-TW" err="1">
                <a:ea typeface="新細明體"/>
              </a:rPr>
              <a:t>ask_size</a:t>
            </a:r>
            <a:r>
              <a:rPr lang="zh-TW" altLang="en-US">
                <a:ea typeface="新細明體"/>
              </a:rPr>
              <a:t>）</a:t>
            </a:r>
            <a:r>
              <a:rPr lang="zh-TW">
                <a:ea typeface="新細明體"/>
              </a:rPr>
              <a:t>測量市場上買方和賣方訂單量之間的不平衡</a:t>
            </a:r>
            <a:r>
              <a:rPr lang="zh-TW" altLang="en-US">
                <a:ea typeface="新細明體"/>
              </a:rPr>
              <a:t>。</a:t>
            </a:r>
            <a:endParaRPr lang="zh-TW">
              <a:ea typeface="新細明體"/>
            </a:endParaRPr>
          </a:p>
          <a:p>
            <a:pPr marL="285750" indent="-285750">
              <a:spcBef>
                <a:spcPts val="1000"/>
              </a:spcBef>
              <a:buFont typeface="Arial"/>
              <a:buChar char="•"/>
            </a:pPr>
            <a:r>
              <a:rPr lang="en-US" altLang="zh-TW" err="1">
                <a:ea typeface="新細明體"/>
              </a:rPr>
              <a:t>matched_imbalance</a:t>
            </a:r>
            <a:r>
              <a:rPr lang="zh-TW" altLang="en-US">
                <a:ea typeface="新細明體"/>
              </a:rPr>
              <a:t>：（</a:t>
            </a:r>
            <a:r>
              <a:rPr lang="en-US" altLang="zh-TW" err="1">
                <a:ea typeface="新細明體"/>
              </a:rPr>
              <a:t>imbalance_size</a:t>
            </a:r>
            <a:r>
              <a:rPr lang="en-US" altLang="zh-TW">
                <a:ea typeface="新細明體"/>
              </a:rPr>
              <a:t> - </a:t>
            </a:r>
            <a:r>
              <a:rPr lang="en-US" altLang="zh-TW" err="1">
                <a:ea typeface="新細明體"/>
              </a:rPr>
              <a:t>matched_size</a:t>
            </a:r>
            <a:r>
              <a:rPr lang="zh-TW" altLang="en-US">
                <a:ea typeface="新細明體"/>
              </a:rPr>
              <a:t>）／（</a:t>
            </a:r>
            <a:r>
              <a:rPr lang="en-US" altLang="zh-TW" err="1">
                <a:ea typeface="新細明體"/>
              </a:rPr>
              <a:t>matched_size</a:t>
            </a:r>
            <a:r>
              <a:rPr lang="en-US" altLang="zh-TW">
                <a:ea typeface="新細明體"/>
              </a:rPr>
              <a:t> + </a:t>
            </a:r>
            <a:r>
              <a:rPr lang="en-US" altLang="zh-TW" err="1">
                <a:ea typeface="新細明體"/>
              </a:rPr>
              <a:t>imbalance_size</a:t>
            </a:r>
            <a:r>
              <a:rPr lang="zh-TW" altLang="en-US">
                <a:ea typeface="新細明體"/>
              </a:rPr>
              <a:t>）</a:t>
            </a:r>
            <a:r>
              <a:rPr lang="zh-TW"/>
              <a:t>牽涉到市場中成交和未成交訂單的大小之間的不平衡</a:t>
            </a:r>
            <a:r>
              <a:rPr lang="zh-TW" altLang="en-US"/>
              <a:t>。</a:t>
            </a:r>
            <a:endParaRPr lang="zh-TW" altLang="en-US">
              <a:ea typeface="新細明體"/>
              <a:cs typeface="Calibri"/>
            </a:endParaRPr>
          </a:p>
          <a:p>
            <a:pPr marL="285750" indent="-285750">
              <a:lnSpc>
                <a:spcPct val="150000"/>
              </a:lnSpc>
              <a:spcBef>
                <a:spcPts val="1000"/>
              </a:spcBef>
              <a:buFont typeface="Arial"/>
              <a:buChar char="•"/>
            </a:pPr>
            <a:r>
              <a:rPr lang="en-US" altLang="zh-TW" err="1">
                <a:ea typeface="新細明體"/>
                <a:cs typeface="Calibri"/>
              </a:rPr>
              <a:t>size_imbalance</a:t>
            </a:r>
            <a:r>
              <a:rPr lang="zh-TW" altLang="en-US">
                <a:ea typeface="新細明體"/>
                <a:cs typeface="Calibri"/>
              </a:rPr>
              <a:t>：</a:t>
            </a:r>
            <a:r>
              <a:rPr lang="en-US" altLang="zh-TW" err="1">
                <a:ea typeface="新細明體"/>
                <a:cs typeface="Calibri"/>
              </a:rPr>
              <a:t>bid_size</a:t>
            </a:r>
            <a:r>
              <a:rPr lang="en-US" altLang="zh-TW">
                <a:ea typeface="新細明體"/>
                <a:cs typeface="Calibri"/>
              </a:rPr>
              <a:t> </a:t>
            </a:r>
            <a:r>
              <a:rPr lang="zh-TW" altLang="en-US">
                <a:ea typeface="新細明體"/>
                <a:cs typeface="Calibri"/>
              </a:rPr>
              <a:t>／</a:t>
            </a:r>
            <a:r>
              <a:rPr lang="en-US" altLang="zh-TW">
                <a:ea typeface="新細明體"/>
                <a:cs typeface="Calibri"/>
              </a:rPr>
              <a:t> </a:t>
            </a:r>
            <a:r>
              <a:rPr lang="en-US" altLang="zh-TW" err="1">
                <a:ea typeface="新細明體"/>
                <a:cs typeface="Calibri"/>
              </a:rPr>
              <a:t>ask_size</a:t>
            </a:r>
            <a:r>
              <a:rPr lang="en-US" altLang="zh-TW">
                <a:ea typeface="新細明體"/>
                <a:cs typeface="Calibri"/>
              </a:rPr>
              <a:t> </a:t>
            </a:r>
            <a:endParaRPr lang="zh-TW" altLang="en-US">
              <a:ea typeface="新細明體"/>
              <a:cs typeface="Calibri"/>
            </a:endParaRPr>
          </a:p>
        </p:txBody>
      </p:sp>
      <p:sp>
        <p:nvSpPr>
          <p:cNvPr id="4" name="投影片編號版面配置區 3"/>
          <p:cNvSpPr>
            <a:spLocks noGrp="1"/>
          </p:cNvSpPr>
          <p:nvPr>
            <p:ph type="sldNum" sz="quarter" idx="5"/>
          </p:nvPr>
        </p:nvSpPr>
        <p:spPr/>
        <p:txBody>
          <a:bodyPr/>
          <a:lstStyle/>
          <a:p>
            <a:fld id="{0E529459-9152-48ED-953A-02D059A91F52}" type="slidenum">
              <a:t>13</a:t>
            </a:fld>
            <a:endParaRPr lang="zh-TW" altLang="en-US"/>
          </a:p>
        </p:txBody>
      </p:sp>
    </p:spTree>
    <p:extLst>
      <p:ext uri="{BB962C8B-B14F-4D97-AF65-F5344CB8AC3E}">
        <p14:creationId xmlns:p14="http://schemas.microsoft.com/office/powerpoint/2010/main" val="822668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85750" indent="-285750">
              <a:spcBef>
                <a:spcPts val="1000"/>
              </a:spcBef>
              <a:buFont typeface="Arial"/>
              <a:buChar char="•"/>
            </a:pPr>
            <a:r>
              <a:rPr lang="en-US" altLang="zh-TW" err="1">
                <a:ea typeface="新細明體"/>
              </a:rPr>
              <a:t>imbalance_momentum</a:t>
            </a:r>
            <a:r>
              <a:rPr lang="en-US" altLang="zh-TW">
                <a:ea typeface="新細明體"/>
              </a:rPr>
              <a:t>  = </a:t>
            </a:r>
            <a:r>
              <a:rPr lang="en-US" altLang="zh-TW" err="1">
                <a:ea typeface="新細明體"/>
              </a:rPr>
              <a:t>df.groupby</a:t>
            </a:r>
            <a:r>
              <a:rPr lang="zh-TW" altLang="en-US">
                <a:ea typeface="新細明體"/>
              </a:rPr>
              <a:t>（</a:t>
            </a:r>
            <a:r>
              <a:rPr lang="en-US" altLang="zh-TW">
                <a:ea typeface="新細明體"/>
              </a:rPr>
              <a:t> </a:t>
            </a:r>
            <a:r>
              <a:rPr lang="en-US" altLang="zh-TW" err="1">
                <a:ea typeface="新細明體"/>
              </a:rPr>
              <a:t>stock_id</a:t>
            </a:r>
            <a:r>
              <a:rPr lang="en-US" altLang="zh-TW">
                <a:ea typeface="新細明體"/>
              </a:rPr>
              <a:t> </a:t>
            </a:r>
            <a:r>
              <a:rPr lang="zh-TW" altLang="en-US">
                <a:ea typeface="新細明體"/>
              </a:rPr>
              <a:t>）</a:t>
            </a:r>
            <a:r>
              <a:rPr lang="en-US" altLang="zh-TW">
                <a:ea typeface="新細明體"/>
              </a:rPr>
              <a:t> </a:t>
            </a:r>
            <a:r>
              <a:rPr lang="en-US" altLang="zh-TW" err="1">
                <a:ea typeface="新細明體"/>
              </a:rPr>
              <a:t>imbalance_size</a:t>
            </a:r>
            <a:r>
              <a:rPr lang="en-US" altLang="zh-TW">
                <a:ea typeface="新細明體"/>
              </a:rPr>
              <a:t> .diff</a:t>
            </a:r>
            <a:r>
              <a:rPr lang="zh-TW" altLang="en-US">
                <a:ea typeface="新細明體"/>
              </a:rPr>
              <a:t>（</a:t>
            </a:r>
            <a:r>
              <a:rPr lang="en-US" altLang="zh-TW">
                <a:ea typeface="新細明體"/>
              </a:rPr>
              <a:t>periods=1</a:t>
            </a:r>
            <a:r>
              <a:rPr lang="zh-TW" altLang="en-US">
                <a:ea typeface="新細明體"/>
              </a:rPr>
              <a:t>）</a:t>
            </a:r>
            <a:r>
              <a:rPr lang="en-US" altLang="zh-TW">
                <a:ea typeface="新細明體"/>
              </a:rPr>
              <a:t> </a:t>
            </a:r>
            <a:r>
              <a:rPr lang="zh-TW" altLang="en-US">
                <a:ea typeface="新細明體"/>
              </a:rPr>
              <a:t>／</a:t>
            </a:r>
            <a:r>
              <a:rPr lang="en-US" altLang="zh-TW">
                <a:ea typeface="新細明體"/>
              </a:rPr>
              <a:t> </a:t>
            </a:r>
            <a:r>
              <a:rPr lang="en-US" altLang="zh-TW" err="1">
                <a:ea typeface="新細明體"/>
              </a:rPr>
              <a:t>df</a:t>
            </a:r>
            <a:r>
              <a:rPr lang="en-US" altLang="zh-TW">
                <a:ea typeface="新細明體"/>
              </a:rPr>
              <a:t> </a:t>
            </a:r>
            <a:r>
              <a:rPr lang="en-US" altLang="zh-TW" err="1">
                <a:ea typeface="新細明體"/>
              </a:rPr>
              <a:t>matched_size</a:t>
            </a:r>
            <a:r>
              <a:rPr lang="en-US" altLang="zh-TW">
                <a:ea typeface="新細明體"/>
              </a:rPr>
              <a:t>  </a:t>
            </a:r>
            <a:r>
              <a:rPr lang="en-US" err="1"/>
              <a:t>來追踪市場不平衡的動態變化</a:t>
            </a:r>
            <a:r>
              <a:rPr lang="en-US"/>
              <a:t>。</a:t>
            </a:r>
            <a:endParaRPr lang="en-US" altLang="zh-TW">
              <a:ea typeface="新細明體"/>
            </a:endParaRPr>
          </a:p>
          <a:p>
            <a:pPr marL="285750" indent="-285750">
              <a:spcBef>
                <a:spcPts val="1000"/>
              </a:spcBef>
              <a:buFont typeface="Arial"/>
              <a:buChar char="•"/>
            </a:pPr>
            <a:r>
              <a:rPr lang="en-US" altLang="zh-TW" err="1">
                <a:ea typeface="新細明體"/>
              </a:rPr>
              <a:t>price_spread</a:t>
            </a:r>
            <a:r>
              <a:rPr lang="en-US" altLang="zh-TW">
                <a:ea typeface="新細明體"/>
              </a:rPr>
              <a:t>  =  </a:t>
            </a:r>
            <a:r>
              <a:rPr lang="en-US" altLang="zh-TW" err="1">
                <a:ea typeface="新細明體"/>
              </a:rPr>
              <a:t>ask_price</a:t>
            </a:r>
            <a:r>
              <a:rPr lang="en-US" altLang="zh-TW">
                <a:ea typeface="新細明體"/>
              </a:rPr>
              <a:t>  -  </a:t>
            </a:r>
            <a:r>
              <a:rPr lang="en-US" altLang="zh-TW" err="1">
                <a:ea typeface="新細明體"/>
              </a:rPr>
              <a:t>bid_price</a:t>
            </a:r>
            <a:r>
              <a:rPr lang="en-US" altLang="zh-TW">
                <a:ea typeface="新細明體"/>
              </a:rPr>
              <a:t> </a:t>
            </a:r>
            <a:endParaRPr lang="en-US" altLang="zh-TW">
              <a:ea typeface="新細明體"/>
              <a:cs typeface="Calibri"/>
            </a:endParaRPr>
          </a:p>
          <a:p>
            <a:pPr marL="285750" indent="-285750">
              <a:spcBef>
                <a:spcPts val="1000"/>
              </a:spcBef>
              <a:buFont typeface="Arial"/>
              <a:buChar char="•"/>
            </a:pPr>
            <a:r>
              <a:rPr lang="en-US" altLang="zh-TW" err="1">
                <a:ea typeface="新細明體"/>
              </a:rPr>
              <a:t>spread_intensity</a:t>
            </a:r>
            <a:r>
              <a:rPr lang="en-US" altLang="zh-TW">
                <a:ea typeface="新細明體"/>
              </a:rPr>
              <a:t>  = </a:t>
            </a:r>
            <a:r>
              <a:rPr lang="en-US" altLang="zh-TW" err="1">
                <a:ea typeface="新細明體"/>
              </a:rPr>
              <a:t>df.groupby</a:t>
            </a:r>
            <a:r>
              <a:rPr lang="zh-TW" altLang="en-US">
                <a:ea typeface="新細明體"/>
              </a:rPr>
              <a:t>（</a:t>
            </a:r>
            <a:r>
              <a:rPr lang="en-US" altLang="zh-TW">
                <a:ea typeface="新細明體"/>
              </a:rPr>
              <a:t> </a:t>
            </a:r>
            <a:r>
              <a:rPr lang="en-US" altLang="zh-TW" err="1">
                <a:ea typeface="新細明體"/>
              </a:rPr>
              <a:t>stock_id</a:t>
            </a:r>
            <a:r>
              <a:rPr lang="en-US" altLang="zh-TW">
                <a:ea typeface="新細明體"/>
              </a:rPr>
              <a:t> </a:t>
            </a:r>
            <a:r>
              <a:rPr lang="zh-TW" altLang="en-US">
                <a:ea typeface="新細明體"/>
              </a:rPr>
              <a:t>）</a:t>
            </a:r>
            <a:r>
              <a:rPr lang="en-US" altLang="zh-TW">
                <a:ea typeface="新細明體"/>
              </a:rPr>
              <a:t> </a:t>
            </a:r>
            <a:r>
              <a:rPr lang="en-US" altLang="zh-TW" err="1">
                <a:ea typeface="新細明體"/>
              </a:rPr>
              <a:t>price_spread</a:t>
            </a:r>
            <a:r>
              <a:rPr lang="en-US" altLang="zh-TW">
                <a:ea typeface="新細明體"/>
              </a:rPr>
              <a:t> .diff</a:t>
            </a:r>
            <a:r>
              <a:rPr lang="zh-TW" altLang="en-US">
                <a:ea typeface="新細明體"/>
              </a:rPr>
              <a:t>（） </a:t>
            </a:r>
            <a:r>
              <a:rPr lang="zh-TW">
                <a:ea typeface="新細明體"/>
              </a:rPr>
              <a:t>用來衡量市場價格波動的快速變化。</a:t>
            </a:r>
            <a:endParaRPr lang="en-US" altLang="zh-TW">
              <a:ea typeface="新細明體"/>
            </a:endParaRPr>
          </a:p>
          <a:p>
            <a:pPr marL="285750" indent="-285750">
              <a:spcBef>
                <a:spcPts val="1000"/>
              </a:spcBef>
              <a:buFont typeface="Arial"/>
              <a:buChar char="•"/>
            </a:pPr>
            <a:r>
              <a:rPr lang="en-US" altLang="zh-TW" err="1">
                <a:ea typeface="新細明體"/>
              </a:rPr>
              <a:t>df</a:t>
            </a:r>
            <a:r>
              <a:rPr lang="en-US" altLang="zh-TW">
                <a:ea typeface="新細明體"/>
              </a:rPr>
              <a:t> </a:t>
            </a:r>
            <a:r>
              <a:rPr lang="en-US" altLang="zh-TW" err="1">
                <a:ea typeface="新細明體"/>
              </a:rPr>
              <a:t>price_pressure</a:t>
            </a:r>
            <a:r>
              <a:rPr lang="en-US" altLang="zh-TW">
                <a:ea typeface="新細明體"/>
              </a:rPr>
              <a:t>  = </a:t>
            </a:r>
            <a:r>
              <a:rPr lang="en-US" altLang="zh-TW" err="1">
                <a:ea typeface="新細明體"/>
              </a:rPr>
              <a:t>df</a:t>
            </a:r>
            <a:r>
              <a:rPr lang="en-US" altLang="zh-TW">
                <a:ea typeface="新細明體"/>
              </a:rPr>
              <a:t> </a:t>
            </a:r>
            <a:r>
              <a:rPr lang="en-US" altLang="zh-TW" err="1">
                <a:ea typeface="新細明體"/>
              </a:rPr>
              <a:t>imbalance_size</a:t>
            </a:r>
            <a:r>
              <a:rPr lang="en-US" altLang="zh-TW">
                <a:ea typeface="新細明體"/>
              </a:rPr>
              <a:t> *</a:t>
            </a:r>
            <a:r>
              <a:rPr lang="zh-TW" altLang="en-US">
                <a:ea typeface="新細明體"/>
              </a:rPr>
              <a:t>（</a:t>
            </a:r>
            <a:r>
              <a:rPr lang="en-US" altLang="zh-TW" err="1">
                <a:ea typeface="新細明體"/>
              </a:rPr>
              <a:t>df</a:t>
            </a:r>
            <a:r>
              <a:rPr lang="en-US" altLang="zh-TW">
                <a:ea typeface="新細明體"/>
              </a:rPr>
              <a:t> </a:t>
            </a:r>
            <a:r>
              <a:rPr lang="en-US" altLang="zh-TW" err="1">
                <a:ea typeface="新細明體"/>
              </a:rPr>
              <a:t>ask_price</a:t>
            </a:r>
            <a:r>
              <a:rPr lang="en-US" altLang="zh-TW">
                <a:ea typeface="新細明體"/>
              </a:rPr>
              <a:t>  - </a:t>
            </a:r>
            <a:r>
              <a:rPr lang="en-US" altLang="zh-TW" err="1">
                <a:ea typeface="新細明體"/>
              </a:rPr>
              <a:t>df</a:t>
            </a:r>
            <a:r>
              <a:rPr lang="en-US" altLang="zh-TW">
                <a:ea typeface="新細明體"/>
              </a:rPr>
              <a:t> </a:t>
            </a:r>
            <a:r>
              <a:rPr lang="en-US" altLang="zh-TW" err="1">
                <a:ea typeface="新細明體"/>
              </a:rPr>
              <a:t>bid_price</a:t>
            </a:r>
            <a:r>
              <a:rPr lang="en-US" altLang="zh-TW">
                <a:ea typeface="新細明體"/>
              </a:rPr>
              <a:t> </a:t>
            </a:r>
            <a:r>
              <a:rPr lang="zh-TW" altLang="en-US">
                <a:ea typeface="新細明體"/>
              </a:rPr>
              <a:t>） 由</a:t>
            </a:r>
            <a:r>
              <a:rPr lang="zh-TW">
                <a:ea typeface="新細明體"/>
              </a:rPr>
              <a:t>價格的未匹配量</a:t>
            </a:r>
            <a:r>
              <a:rPr lang="zh-TW" altLang="en-US">
                <a:ea typeface="新細明體"/>
              </a:rPr>
              <a:t>、賣方和買方報價之間的價格差造成的價格壓力。</a:t>
            </a:r>
            <a:endParaRPr lang="en-US" altLang="zh-TW">
              <a:ea typeface="新細明體"/>
            </a:endParaRPr>
          </a:p>
          <a:p>
            <a:pPr marL="285750" indent="-285750">
              <a:spcBef>
                <a:spcPts val="1000"/>
              </a:spcBef>
              <a:buFont typeface="Arial"/>
              <a:buChar char="•"/>
            </a:pPr>
            <a:r>
              <a:rPr lang="en-US" altLang="zh-TW" err="1">
                <a:ea typeface="新細明體"/>
              </a:rPr>
              <a:t>df</a:t>
            </a:r>
            <a:r>
              <a:rPr lang="en-US" altLang="zh-TW">
                <a:ea typeface="新細明體"/>
              </a:rPr>
              <a:t> </a:t>
            </a:r>
            <a:r>
              <a:rPr lang="en-US" altLang="zh-TW" err="1">
                <a:ea typeface="新細明體"/>
              </a:rPr>
              <a:t>market_urgency</a:t>
            </a:r>
            <a:r>
              <a:rPr lang="en-US" altLang="zh-TW">
                <a:ea typeface="新細明體"/>
              </a:rPr>
              <a:t>  = </a:t>
            </a:r>
            <a:r>
              <a:rPr lang="en-US" altLang="zh-TW" err="1">
                <a:ea typeface="新細明體"/>
              </a:rPr>
              <a:t>df</a:t>
            </a:r>
            <a:r>
              <a:rPr lang="en-US" altLang="zh-TW">
                <a:ea typeface="新細明體"/>
              </a:rPr>
              <a:t> </a:t>
            </a:r>
            <a:r>
              <a:rPr lang="en-US" altLang="zh-TW" err="1">
                <a:ea typeface="新細明體"/>
              </a:rPr>
              <a:t>price_spread</a:t>
            </a:r>
            <a:r>
              <a:rPr lang="en-US" altLang="zh-TW">
                <a:ea typeface="新細明體"/>
              </a:rPr>
              <a:t> * </a:t>
            </a:r>
            <a:r>
              <a:rPr lang="en-US" altLang="zh-TW" err="1">
                <a:ea typeface="新細明體"/>
              </a:rPr>
              <a:t>df</a:t>
            </a:r>
            <a:r>
              <a:rPr lang="en-US" altLang="zh-TW">
                <a:ea typeface="新細明體"/>
              </a:rPr>
              <a:t> </a:t>
            </a:r>
            <a:r>
              <a:rPr lang="en-US" altLang="zh-TW" err="1">
                <a:ea typeface="新細明體"/>
              </a:rPr>
              <a:t>liquidity_imbalance</a:t>
            </a:r>
            <a:r>
              <a:rPr lang="en-US" altLang="zh-TW">
                <a:ea typeface="新細明體"/>
              </a:rPr>
              <a:t>  </a:t>
            </a:r>
            <a:r>
              <a:rPr lang="zh-TW" altLang="en-US">
                <a:ea typeface="新細明體"/>
              </a:rPr>
              <a:t>用於捕捉市場流動性和價格之間的關係</a:t>
            </a:r>
            <a:r>
              <a:rPr lang="en-US"/>
              <a:t>。</a:t>
            </a:r>
            <a:endParaRPr lang="en-US" altLang="zh-TW">
              <a:ea typeface="新細明體"/>
              <a:cs typeface="Calibri"/>
            </a:endParaRPr>
          </a:p>
          <a:p>
            <a:pPr marL="285750" indent="-285750">
              <a:lnSpc>
                <a:spcPct val="150000"/>
              </a:lnSpc>
              <a:spcBef>
                <a:spcPts val="1000"/>
              </a:spcBef>
              <a:buFont typeface="Arial"/>
              <a:buChar char="•"/>
            </a:pPr>
            <a:r>
              <a:rPr lang="en-US" altLang="zh-TW" err="1">
                <a:ea typeface="新細明體"/>
              </a:rPr>
              <a:t>depth_pressure</a:t>
            </a:r>
            <a:r>
              <a:rPr lang="en-US" altLang="zh-TW">
                <a:ea typeface="新細明體"/>
              </a:rPr>
              <a:t>  = </a:t>
            </a:r>
            <a:r>
              <a:rPr lang="zh-TW" altLang="en-US">
                <a:ea typeface="新細明體"/>
              </a:rPr>
              <a:t>（</a:t>
            </a:r>
            <a:r>
              <a:rPr lang="en-US" altLang="zh-TW" err="1">
                <a:ea typeface="新細明體"/>
              </a:rPr>
              <a:t>df</a:t>
            </a:r>
            <a:r>
              <a:rPr lang="en-US" altLang="zh-TW">
                <a:ea typeface="新細明體"/>
              </a:rPr>
              <a:t> </a:t>
            </a:r>
            <a:r>
              <a:rPr lang="en-US" altLang="zh-TW" err="1">
                <a:ea typeface="新細明體"/>
              </a:rPr>
              <a:t>ask_size</a:t>
            </a:r>
            <a:r>
              <a:rPr lang="en-US" altLang="zh-TW">
                <a:ea typeface="新細明體"/>
              </a:rPr>
              <a:t>  - </a:t>
            </a:r>
            <a:r>
              <a:rPr lang="en-US" altLang="zh-TW" err="1">
                <a:ea typeface="新細明體"/>
              </a:rPr>
              <a:t>df</a:t>
            </a:r>
            <a:r>
              <a:rPr lang="en-US" altLang="zh-TW">
                <a:ea typeface="新細明體"/>
              </a:rPr>
              <a:t> </a:t>
            </a:r>
            <a:r>
              <a:rPr lang="en-US" altLang="zh-TW" err="1">
                <a:ea typeface="新細明體"/>
              </a:rPr>
              <a:t>bid_size</a:t>
            </a:r>
            <a:r>
              <a:rPr lang="en-US" altLang="zh-TW">
                <a:ea typeface="新細明體"/>
              </a:rPr>
              <a:t> </a:t>
            </a:r>
            <a:r>
              <a:rPr lang="zh-TW" altLang="en-US">
                <a:ea typeface="新細明體"/>
              </a:rPr>
              <a:t>）*</a:t>
            </a:r>
            <a:r>
              <a:rPr lang="en-US" altLang="zh-TW">
                <a:ea typeface="新細明體"/>
              </a:rPr>
              <a:t> </a:t>
            </a:r>
            <a:r>
              <a:rPr lang="zh-TW" altLang="en-US">
                <a:ea typeface="新細明體"/>
              </a:rPr>
              <a:t>（</a:t>
            </a:r>
            <a:r>
              <a:rPr lang="en-US" altLang="zh-TW" err="1">
                <a:ea typeface="新細明體"/>
              </a:rPr>
              <a:t>df</a:t>
            </a:r>
            <a:r>
              <a:rPr lang="en-US" altLang="zh-TW">
                <a:ea typeface="新細明體"/>
              </a:rPr>
              <a:t> </a:t>
            </a:r>
            <a:r>
              <a:rPr lang="en-US" altLang="zh-TW" err="1">
                <a:ea typeface="新細明體"/>
              </a:rPr>
              <a:t>far_price</a:t>
            </a:r>
            <a:r>
              <a:rPr lang="en-US" altLang="zh-TW">
                <a:ea typeface="新細明體"/>
              </a:rPr>
              <a:t>  - </a:t>
            </a:r>
            <a:r>
              <a:rPr lang="en-US" altLang="zh-TW" err="1">
                <a:ea typeface="新細明體"/>
              </a:rPr>
              <a:t>df</a:t>
            </a:r>
            <a:r>
              <a:rPr lang="en-US" altLang="zh-TW">
                <a:ea typeface="新細明體"/>
              </a:rPr>
              <a:t> </a:t>
            </a:r>
            <a:r>
              <a:rPr lang="en-US" altLang="zh-TW" err="1">
                <a:ea typeface="新細明體"/>
              </a:rPr>
              <a:t>near_price</a:t>
            </a:r>
            <a:r>
              <a:rPr lang="en-US" altLang="zh-TW">
                <a:ea typeface="新細明體"/>
              </a:rPr>
              <a:t> </a:t>
            </a:r>
            <a:r>
              <a:rPr lang="zh-TW" altLang="en-US">
                <a:ea typeface="新細明體"/>
              </a:rPr>
              <a:t>）</a:t>
            </a:r>
            <a:r>
              <a:rPr lang="zh-TW">
                <a:ea typeface="新細明體"/>
              </a:rPr>
              <a:t>用於度量市場深度對價格的影響</a:t>
            </a:r>
            <a:r>
              <a:rPr lang="zh-TW" altLang="en-US">
                <a:ea typeface="新細明體"/>
              </a:rPr>
              <a:t>。</a:t>
            </a:r>
            <a:endParaRPr lang="zh-TW">
              <a:ea typeface="新細明體"/>
            </a:endParaRPr>
          </a:p>
          <a:p>
            <a:pPr marL="285750" indent="-285750">
              <a:lnSpc>
                <a:spcPct val="150000"/>
              </a:lnSpc>
              <a:spcBef>
                <a:spcPts val="1000"/>
              </a:spcBef>
              <a:buFont typeface="Arial"/>
              <a:buChar char="•"/>
            </a:pPr>
            <a:endParaRPr lang="zh-TW" altLang="en-US">
              <a:ea typeface="新細明體"/>
              <a:cs typeface="Calibri"/>
            </a:endParaRPr>
          </a:p>
        </p:txBody>
      </p:sp>
      <p:sp>
        <p:nvSpPr>
          <p:cNvPr id="4" name="投影片編號版面配置區 3"/>
          <p:cNvSpPr>
            <a:spLocks noGrp="1"/>
          </p:cNvSpPr>
          <p:nvPr>
            <p:ph type="sldNum" sz="quarter" idx="5"/>
          </p:nvPr>
        </p:nvSpPr>
        <p:spPr/>
        <p:txBody>
          <a:bodyPr/>
          <a:lstStyle/>
          <a:p>
            <a:fld id="{0E529459-9152-48ED-953A-02D059A91F52}" type="slidenum">
              <a:t>14</a:t>
            </a:fld>
            <a:endParaRPr lang="zh-TW" altLang="en-US"/>
          </a:p>
        </p:txBody>
      </p:sp>
    </p:spTree>
    <p:extLst>
      <p:ext uri="{BB962C8B-B14F-4D97-AF65-F5344CB8AC3E}">
        <p14:creationId xmlns:p14="http://schemas.microsoft.com/office/powerpoint/2010/main" val="1236654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85750" indent="-285750">
              <a:spcBef>
                <a:spcPts val="1000"/>
              </a:spcBef>
              <a:buFont typeface="Arial"/>
              <a:buChar char="•"/>
            </a:pPr>
            <a:endParaRPr lang="en-US" altLang="zh-TW">
              <a:ea typeface="Calibri"/>
              <a:cs typeface="Calibri"/>
            </a:endParaRPr>
          </a:p>
        </p:txBody>
      </p:sp>
      <p:sp>
        <p:nvSpPr>
          <p:cNvPr id="4" name="投影片編號版面配置區 3"/>
          <p:cNvSpPr>
            <a:spLocks noGrp="1"/>
          </p:cNvSpPr>
          <p:nvPr>
            <p:ph type="sldNum" sz="quarter" idx="5"/>
          </p:nvPr>
        </p:nvSpPr>
        <p:spPr/>
        <p:txBody>
          <a:bodyPr/>
          <a:lstStyle/>
          <a:p>
            <a:fld id="{0E529459-9152-48ED-953A-02D059A91F52}" type="slidenum">
              <a:t>15</a:t>
            </a:fld>
            <a:endParaRPr lang="zh-TW" altLang="en-US"/>
          </a:p>
        </p:txBody>
      </p:sp>
    </p:spTree>
    <p:extLst>
      <p:ext uri="{BB962C8B-B14F-4D97-AF65-F5344CB8AC3E}">
        <p14:creationId xmlns:p14="http://schemas.microsoft.com/office/powerpoint/2010/main" val="3154494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85750" indent="-285750">
              <a:spcBef>
                <a:spcPts val="1000"/>
              </a:spcBef>
              <a:buFont typeface="Arial"/>
              <a:buChar char="•"/>
            </a:pPr>
            <a:endParaRPr lang="en-US" altLang="zh-TW">
              <a:ea typeface="Calibri"/>
              <a:cs typeface="Calibri"/>
            </a:endParaRPr>
          </a:p>
          <a:p>
            <a:pPr marL="285750" indent="-285750">
              <a:lnSpc>
                <a:spcPct val="150000"/>
              </a:lnSpc>
              <a:spcBef>
                <a:spcPts val="1000"/>
              </a:spcBef>
              <a:buFont typeface="Arial"/>
              <a:buChar char="•"/>
            </a:pPr>
            <a:endParaRPr lang="zh-TW" altLang="en-US">
              <a:ea typeface="新細明體"/>
              <a:cs typeface="Calibri"/>
            </a:endParaRPr>
          </a:p>
        </p:txBody>
      </p:sp>
      <p:sp>
        <p:nvSpPr>
          <p:cNvPr id="4" name="投影片編號版面配置區 3"/>
          <p:cNvSpPr>
            <a:spLocks noGrp="1"/>
          </p:cNvSpPr>
          <p:nvPr>
            <p:ph type="sldNum" sz="quarter" idx="5"/>
          </p:nvPr>
        </p:nvSpPr>
        <p:spPr/>
        <p:txBody>
          <a:bodyPr/>
          <a:lstStyle/>
          <a:p>
            <a:fld id="{0E529459-9152-48ED-953A-02D059A91F52}" type="slidenum">
              <a:t>16</a:t>
            </a:fld>
            <a:endParaRPr lang="zh-TW" altLang="en-US"/>
          </a:p>
        </p:txBody>
      </p:sp>
    </p:spTree>
    <p:extLst>
      <p:ext uri="{BB962C8B-B14F-4D97-AF65-F5344CB8AC3E}">
        <p14:creationId xmlns:p14="http://schemas.microsoft.com/office/powerpoint/2010/main" val="1191192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85750" indent="-285750">
              <a:spcBef>
                <a:spcPts val="1000"/>
              </a:spcBef>
              <a:buFont typeface="Arial"/>
              <a:buChar char="•"/>
            </a:pPr>
            <a:endParaRPr lang="en-US" altLang="zh-TW">
              <a:ea typeface="Calibri"/>
              <a:cs typeface="Calibri"/>
            </a:endParaRPr>
          </a:p>
        </p:txBody>
      </p:sp>
      <p:sp>
        <p:nvSpPr>
          <p:cNvPr id="4" name="投影片編號版面配置區 3"/>
          <p:cNvSpPr>
            <a:spLocks noGrp="1"/>
          </p:cNvSpPr>
          <p:nvPr>
            <p:ph type="sldNum" sz="quarter" idx="5"/>
          </p:nvPr>
        </p:nvSpPr>
        <p:spPr/>
        <p:txBody>
          <a:bodyPr/>
          <a:lstStyle/>
          <a:p>
            <a:fld id="{0E529459-9152-48ED-953A-02D059A91F52}" type="slidenum">
              <a:t>17</a:t>
            </a:fld>
            <a:endParaRPr lang="zh-TW" altLang="en-US"/>
          </a:p>
        </p:txBody>
      </p:sp>
    </p:spTree>
    <p:extLst>
      <p:ext uri="{BB962C8B-B14F-4D97-AF65-F5344CB8AC3E}">
        <p14:creationId xmlns:p14="http://schemas.microsoft.com/office/powerpoint/2010/main" val="3445553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E529459-9152-48ED-953A-02D059A91F52}" type="slidenum">
              <a:rPr lang="en-US" altLang="zh-TW" smtClean="0"/>
              <a:t>25</a:t>
            </a:fld>
            <a:endParaRPr lang="zh-TW" altLang="en-US"/>
          </a:p>
        </p:txBody>
      </p:sp>
    </p:spTree>
    <p:extLst>
      <p:ext uri="{BB962C8B-B14F-4D97-AF65-F5344CB8AC3E}">
        <p14:creationId xmlns:p14="http://schemas.microsoft.com/office/powerpoint/2010/main" val="3753995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85750" indent="-285750">
              <a:spcBef>
                <a:spcPts val="1000"/>
              </a:spcBef>
              <a:buFont typeface="Arial"/>
              <a:buChar char="•"/>
            </a:pPr>
            <a:endParaRPr lang="en-US" altLang="zh-TW">
              <a:ea typeface="Calibri"/>
              <a:cs typeface="Calibri"/>
            </a:endParaRPr>
          </a:p>
          <a:p>
            <a:pPr marL="285750" indent="-285750">
              <a:lnSpc>
                <a:spcPct val="150000"/>
              </a:lnSpc>
              <a:spcBef>
                <a:spcPts val="1000"/>
              </a:spcBef>
              <a:buFont typeface="Arial"/>
              <a:buChar char="•"/>
            </a:pPr>
            <a:endParaRPr lang="zh-TW" altLang="en-US">
              <a:ea typeface="新細明體"/>
              <a:cs typeface="Calibri"/>
            </a:endParaRPr>
          </a:p>
        </p:txBody>
      </p:sp>
      <p:sp>
        <p:nvSpPr>
          <p:cNvPr id="4" name="投影片編號版面配置區 3"/>
          <p:cNvSpPr>
            <a:spLocks noGrp="1"/>
          </p:cNvSpPr>
          <p:nvPr>
            <p:ph type="sldNum" sz="quarter" idx="5"/>
          </p:nvPr>
        </p:nvSpPr>
        <p:spPr/>
        <p:txBody>
          <a:bodyPr/>
          <a:lstStyle/>
          <a:p>
            <a:fld id="{0E529459-9152-48ED-953A-02D059A91F52}" type="slidenum">
              <a:t>30</a:t>
            </a:fld>
            <a:endParaRPr lang="zh-TW" altLang="en-US"/>
          </a:p>
        </p:txBody>
      </p:sp>
    </p:spTree>
    <p:extLst>
      <p:ext uri="{BB962C8B-B14F-4D97-AF65-F5344CB8AC3E}">
        <p14:creationId xmlns:p14="http://schemas.microsoft.com/office/powerpoint/2010/main" val="3774259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1/2/2024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870785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1/2/2024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12197550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1/2/2024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4132784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1/2/2024</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62672744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1/2/2024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68102187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1/2/2024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6881983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1/2/2024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09404479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1/2/2024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14486185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1/2/2024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03209237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1/2/2024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13133122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1/2/2024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1360661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1/2/2024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936566004"/>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14" r:id="rId4"/>
    <p:sldLayoutId id="2147483715" r:id="rId5"/>
    <p:sldLayoutId id="2147483720" r:id="rId6"/>
    <p:sldLayoutId id="2147483716" r:id="rId7"/>
    <p:sldLayoutId id="2147483717" r:id="rId8"/>
    <p:sldLayoutId id="2147483718" r:id="rId9"/>
    <p:sldLayoutId id="2147483719" r:id="rId10"/>
    <p:sldLayoutId id="2147483721" r:id="rId11"/>
  </p:sldLayoutIdLst>
  <p:hf hdr="0" ftr="0" dt="0"/>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kaggle.com/code/wenboyang0401/feature-elimination-by-catboost?scriptVersionId=152137118"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8">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0">
            <a:extLst>
              <a:ext uri="{FF2B5EF4-FFF2-40B4-BE49-F238E27FC236}">
                <a16:creationId xmlns:a16="http://schemas.microsoft.com/office/drawing/2014/main" id="{B13969F2-ED52-4E5C-B3FC-01E01B8B9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p:cNvSpPr>
            <a:spLocks noGrp="1"/>
          </p:cNvSpPr>
          <p:nvPr>
            <p:ph type="ctrTitle"/>
          </p:nvPr>
        </p:nvSpPr>
        <p:spPr>
          <a:xfrm>
            <a:off x="871870" y="749595"/>
            <a:ext cx="5645888" cy="3902149"/>
          </a:xfrm>
        </p:spPr>
        <p:txBody>
          <a:bodyPr rtlCol="0" anchor="t">
            <a:normAutofit/>
          </a:bodyPr>
          <a:lstStyle/>
          <a:p>
            <a:pPr algn="l">
              <a:lnSpc>
                <a:spcPct val="150000"/>
              </a:lnSpc>
              <a:spcBef>
                <a:spcPts val="0"/>
              </a:spcBef>
            </a:pPr>
            <a:r>
              <a:rPr lang="zh-TW" altLang="en-US" i="0"/>
              <a:t>機器學習</a:t>
            </a:r>
            <a:br>
              <a:rPr lang="zh-TW" altLang="en-US" i="0"/>
            </a:br>
            <a:r>
              <a:rPr lang="zh-TW" altLang="en-US" i="0"/>
              <a:t>第七組</a:t>
            </a:r>
            <a:endParaRPr lang="zh-TW"/>
          </a:p>
        </p:txBody>
      </p:sp>
      <p:sp>
        <p:nvSpPr>
          <p:cNvPr id="3" name="副標題 2"/>
          <p:cNvSpPr>
            <a:spLocks noGrp="1"/>
          </p:cNvSpPr>
          <p:nvPr>
            <p:ph type="subTitle" idx="1"/>
          </p:nvPr>
        </p:nvSpPr>
        <p:spPr>
          <a:xfrm>
            <a:off x="871870" y="4651745"/>
            <a:ext cx="4890977" cy="999460"/>
          </a:xfrm>
        </p:spPr>
        <p:txBody>
          <a:bodyPr rtlCol="0" anchor="b">
            <a:normAutofit fontScale="77500" lnSpcReduction="20000"/>
          </a:bodyPr>
          <a:lstStyle/>
          <a:p>
            <a:pPr algn="l"/>
            <a:r>
              <a:rPr lang="zh-TW" altLang="en-US">
                <a:ea typeface="+mn-lt"/>
                <a:cs typeface="+mn-lt"/>
              </a:rPr>
              <a:t>統計所 </a:t>
            </a:r>
            <a:r>
              <a:rPr lang="en-US">
                <a:ea typeface="+mn-lt"/>
                <a:cs typeface="+mn-lt"/>
              </a:rPr>
              <a:t>R26111086</a:t>
            </a:r>
            <a:r>
              <a:rPr lang="en-US" altLang="zh-TW">
                <a:ea typeface="+mn-lt"/>
                <a:cs typeface="+mn-lt"/>
              </a:rPr>
              <a:t> </a:t>
            </a:r>
            <a:r>
              <a:rPr lang="zh-TW" altLang="en-US">
                <a:ea typeface="+mn-lt"/>
                <a:cs typeface="+mn-lt"/>
              </a:rPr>
              <a:t>楊文博</a:t>
            </a:r>
            <a:endParaRPr lang="en-US" altLang="zh-TW"/>
          </a:p>
          <a:p>
            <a:pPr algn="l"/>
            <a:r>
              <a:rPr lang="zh-TW" altLang="en-US">
                <a:ea typeface="+mn-lt"/>
                <a:cs typeface="+mn-lt"/>
              </a:rPr>
              <a:t>統計所 </a:t>
            </a:r>
            <a:r>
              <a:rPr lang="en-US"/>
              <a:t>R26114042 </a:t>
            </a:r>
            <a:r>
              <a:rPr lang="zh-TW" altLang="en-US"/>
              <a:t>何佩欣</a:t>
            </a:r>
            <a:endParaRPr lang="en-US"/>
          </a:p>
          <a:p>
            <a:pPr algn="l"/>
            <a:r>
              <a:rPr lang="zh-TW" altLang="en-US">
                <a:ea typeface="+mn-lt"/>
                <a:cs typeface="+mn-lt"/>
              </a:rPr>
              <a:t>統計所 </a:t>
            </a:r>
            <a:r>
              <a:rPr lang="en-US"/>
              <a:t>R26111028 </a:t>
            </a:r>
            <a:r>
              <a:rPr lang="zh-TW" altLang="en-US"/>
              <a:t>林虔毅</a:t>
            </a:r>
            <a:endParaRPr lang="zh-CN" altLang="en-US"/>
          </a:p>
        </p:txBody>
      </p:sp>
      <p:pic>
        <p:nvPicPr>
          <p:cNvPr id="32" name="Picture 3" descr="粉紅色和藍色的雲">
            <a:extLst>
              <a:ext uri="{FF2B5EF4-FFF2-40B4-BE49-F238E27FC236}">
                <a16:creationId xmlns:a16="http://schemas.microsoft.com/office/drawing/2014/main" id="{28385BB6-4FB9-7EAC-B219-70F2B8712714}"/>
              </a:ext>
            </a:extLst>
          </p:cNvPr>
          <p:cNvPicPr>
            <a:picLocks noChangeAspect="1"/>
          </p:cNvPicPr>
          <p:nvPr/>
        </p:nvPicPr>
        <p:blipFill rotWithShape="1">
          <a:blip r:embed="rId2"/>
          <a:srcRect l="20827" r="18917" b="3"/>
          <a:stretch/>
        </p:blipFill>
        <p:spPr>
          <a:xfrm>
            <a:off x="5879804" y="-6350"/>
            <a:ext cx="6312196" cy="6874330"/>
          </a:xfrm>
          <a:custGeom>
            <a:avLst/>
            <a:gdLst/>
            <a:ahLst/>
            <a:cxnLst/>
            <a:rect l="l" t="t" r="r" b="b"/>
            <a:pathLst>
              <a:path w="6312196" h="6874330">
                <a:moveTo>
                  <a:pt x="2047193" y="0"/>
                </a:moveTo>
                <a:lnTo>
                  <a:pt x="6312196" y="0"/>
                </a:lnTo>
                <a:lnTo>
                  <a:pt x="6312196" y="6874330"/>
                </a:lnTo>
                <a:lnTo>
                  <a:pt x="0" y="6874330"/>
                </a:lnTo>
                <a:close/>
              </a:path>
            </a:pathLst>
          </a:custGeom>
        </p:spPr>
      </p:pic>
      <p:cxnSp>
        <p:nvCxnSpPr>
          <p:cNvPr id="33" name="Straight Connector 12">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34715" y="0"/>
            <a:ext cx="914401"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投影片編號版面配置區 3">
            <a:extLst>
              <a:ext uri="{FF2B5EF4-FFF2-40B4-BE49-F238E27FC236}">
                <a16:creationId xmlns:a16="http://schemas.microsoft.com/office/drawing/2014/main" id="{179A37AD-40D9-341E-4F19-60F1651BD91E}"/>
              </a:ext>
            </a:extLst>
          </p:cNvPr>
          <p:cNvSpPr>
            <a:spLocks noGrp="1"/>
          </p:cNvSpPr>
          <p:nvPr>
            <p:ph type="sldNum" sz="quarter" idx="12"/>
          </p:nvPr>
        </p:nvSpPr>
        <p:spPr/>
        <p:txBody>
          <a:bodyPr/>
          <a:lstStyle/>
          <a:p>
            <a:fld id="{312CC964-A50B-4C29-B4E4-2C30BB34CCF3}" type="slidenum">
              <a:rPr lang="en-US" smtClean="0"/>
              <a:t>1</a:t>
            </a:fld>
            <a:endParaRPr lang="zh-TW" altLang="en-US"/>
          </a:p>
        </p:txBody>
      </p: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1C57C-F069-E00C-4013-05A82740730F}"/>
              </a:ext>
            </a:extLst>
          </p:cNvPr>
          <p:cNvSpPr>
            <a:spLocks noGrp="1"/>
          </p:cNvSpPr>
          <p:nvPr>
            <p:ph type="title"/>
          </p:nvPr>
        </p:nvSpPr>
        <p:spPr/>
        <p:txBody>
          <a:bodyPr/>
          <a:lstStyle/>
          <a:p>
            <a:r>
              <a:rPr lang="zh-TW" altLang="en-US" i="0">
                <a:ea typeface="+mj-lt"/>
                <a:cs typeface="+mj-lt"/>
              </a:rPr>
              <a:t>資料</a:t>
            </a:r>
            <a:r>
              <a:rPr lang="zh-TW" i="0">
                <a:ea typeface="+mj-lt"/>
                <a:cs typeface="+mj-lt"/>
              </a:rPr>
              <a:t>介紹</a:t>
            </a:r>
            <a:r>
              <a:rPr lang="en-US" altLang="zh-TW" i="0">
                <a:ea typeface="+mj-lt"/>
                <a:cs typeface="+mj-lt"/>
              </a:rPr>
              <a:t> - EDA</a:t>
            </a:r>
            <a:r>
              <a:rPr lang="zh-TW" i="0">
                <a:ea typeface="+mj-lt"/>
                <a:cs typeface="+mj-lt"/>
              </a:rPr>
              <a:t> </a:t>
            </a:r>
          </a:p>
        </p:txBody>
      </p:sp>
      <p:sp>
        <p:nvSpPr>
          <p:cNvPr id="3" name="內容版面配置區 2">
            <a:extLst>
              <a:ext uri="{FF2B5EF4-FFF2-40B4-BE49-F238E27FC236}">
                <a16:creationId xmlns:a16="http://schemas.microsoft.com/office/drawing/2014/main" id="{4CB2A592-7405-0A8B-AC0E-079F75EFD472}"/>
              </a:ext>
            </a:extLst>
          </p:cNvPr>
          <p:cNvSpPr>
            <a:spLocks noGrp="1"/>
          </p:cNvSpPr>
          <p:nvPr>
            <p:ph idx="1"/>
          </p:nvPr>
        </p:nvSpPr>
        <p:spPr/>
        <p:txBody>
          <a:bodyPr vert="horz" lIns="91440" tIns="45720" rIns="91440" bIns="45720" rtlCol="0" anchor="t">
            <a:normAutofit/>
          </a:bodyPr>
          <a:lstStyle/>
          <a:p>
            <a:pPr>
              <a:lnSpc>
                <a:spcPct val="150000"/>
              </a:lnSpc>
            </a:pPr>
            <a:r>
              <a:rPr lang="en-US" altLang="zh-TW" sz="2000" err="1">
                <a:solidFill>
                  <a:srgbClr val="242B41"/>
                </a:solidFill>
                <a:ea typeface="+mn-lt"/>
                <a:cs typeface="+mn-lt"/>
              </a:rPr>
              <a:t>stock_id</a:t>
            </a:r>
            <a:r>
              <a:rPr lang="zh-TW" altLang="en-US" sz="2000">
                <a:solidFill>
                  <a:srgbClr val="242B41"/>
                </a:solidFill>
                <a:ea typeface="+mn-lt"/>
                <a:cs typeface="+mn-lt"/>
              </a:rPr>
              <a:t>：有 </a:t>
            </a:r>
            <a:r>
              <a:rPr lang="en-US" altLang="zh-TW" sz="2000">
                <a:solidFill>
                  <a:srgbClr val="242B41"/>
                </a:solidFill>
                <a:ea typeface="+mn-lt"/>
                <a:cs typeface="+mn-lt"/>
              </a:rPr>
              <a:t>200</a:t>
            </a:r>
            <a:r>
              <a:rPr lang="zh-TW" altLang="en-US" sz="2000">
                <a:solidFill>
                  <a:srgbClr val="242B41"/>
                </a:solidFill>
                <a:ea typeface="+mn-lt"/>
                <a:cs typeface="+mn-lt"/>
              </a:rPr>
              <a:t> 支股票 </a:t>
            </a:r>
            <a:r>
              <a:rPr lang="en-US" altLang="zh-TW" sz="2000">
                <a:solidFill>
                  <a:srgbClr val="242B41"/>
                </a:solidFill>
                <a:ea typeface="+mn-lt"/>
                <a:cs typeface="+mn-lt"/>
              </a:rPr>
              <a:t>（0-199）</a:t>
            </a:r>
            <a:endParaRPr lang="zh-TW" altLang="en-US" sz="2000">
              <a:solidFill>
                <a:srgbClr val="242B41"/>
              </a:solidFill>
              <a:ea typeface="+mn-lt"/>
              <a:cs typeface="+mn-lt"/>
            </a:endParaRPr>
          </a:p>
          <a:p>
            <a:pPr>
              <a:lnSpc>
                <a:spcPct val="150000"/>
              </a:lnSpc>
            </a:pPr>
            <a:r>
              <a:rPr lang="en-US" altLang="zh-TW" sz="2000" err="1">
                <a:solidFill>
                  <a:srgbClr val="242B41"/>
                </a:solidFill>
                <a:ea typeface="+mn-lt"/>
                <a:cs typeface="+mn-lt"/>
              </a:rPr>
              <a:t>date_id</a:t>
            </a:r>
            <a:r>
              <a:rPr lang="zh-TW" altLang="en-US" sz="2000">
                <a:solidFill>
                  <a:srgbClr val="242B41"/>
                </a:solidFill>
                <a:ea typeface="+mn-lt"/>
                <a:cs typeface="+mn-lt"/>
              </a:rPr>
              <a:t>：有 481 天 （0-480）</a:t>
            </a:r>
          </a:p>
          <a:p>
            <a:pPr>
              <a:lnSpc>
                <a:spcPct val="150000"/>
              </a:lnSpc>
            </a:pPr>
            <a:r>
              <a:rPr lang="en-US" altLang="zh-TW" sz="2000" err="1">
                <a:solidFill>
                  <a:srgbClr val="242B41"/>
                </a:solidFill>
                <a:ea typeface="+mn-lt"/>
                <a:cs typeface="+mn-lt"/>
              </a:rPr>
              <a:t>seconds_in_bucket</a:t>
            </a:r>
            <a:r>
              <a:rPr lang="zh-TW" altLang="en-US" sz="2000">
                <a:solidFill>
                  <a:srgbClr val="242B41"/>
                </a:solidFill>
                <a:ea typeface="+mn-lt"/>
                <a:cs typeface="+mn-lt"/>
              </a:rPr>
              <a:t>：每10秒為單位，共 55 筆 （0-540）</a:t>
            </a:r>
          </a:p>
          <a:p>
            <a:pPr>
              <a:lnSpc>
                <a:spcPct val="150000"/>
              </a:lnSpc>
            </a:pPr>
            <a:r>
              <a:rPr lang="en-US" altLang="zh-TW" sz="2000" err="1">
                <a:solidFill>
                  <a:srgbClr val="242B41"/>
                </a:solidFill>
                <a:ea typeface="+mn-lt"/>
                <a:cs typeface="+mn-lt"/>
              </a:rPr>
              <a:t>imbalance_buy_sell_flag</a:t>
            </a:r>
            <a:r>
              <a:rPr lang="zh-TW" altLang="en-US" sz="2000">
                <a:solidFill>
                  <a:srgbClr val="242B41"/>
                </a:solidFill>
                <a:ea typeface="+mn-lt"/>
                <a:cs typeface="+mn-lt"/>
              </a:rPr>
              <a:t>：</a:t>
            </a:r>
          </a:p>
          <a:p>
            <a:pPr lvl="1">
              <a:lnSpc>
                <a:spcPct val="150000"/>
              </a:lnSpc>
              <a:buFont typeface="Wingdings" panose="05000000000000000000" pitchFamily="2" charset="2"/>
              <a:buChar char="Ø"/>
            </a:pPr>
            <a:r>
              <a:rPr lang="zh-TW" altLang="en-US" sz="1600">
                <a:solidFill>
                  <a:srgbClr val="242B41"/>
                </a:solidFill>
                <a:ea typeface="+mn-lt"/>
                <a:cs typeface="+mn-lt"/>
              </a:rPr>
              <a:t>買方不平衡：有 2022037 筆資料</a:t>
            </a:r>
          </a:p>
          <a:p>
            <a:pPr lvl="1">
              <a:lnSpc>
                <a:spcPct val="150000"/>
              </a:lnSpc>
              <a:buFont typeface="Wingdings" panose="05000000000000000000" pitchFamily="2" charset="2"/>
              <a:buChar char="Ø"/>
            </a:pPr>
            <a:r>
              <a:rPr lang="zh-TW" sz="1600">
                <a:solidFill>
                  <a:srgbClr val="242B41"/>
                </a:solidFill>
                <a:ea typeface="+mn-lt"/>
                <a:cs typeface="+mn-lt"/>
              </a:rPr>
              <a:t>賣方不平衡：有 20</a:t>
            </a:r>
            <a:r>
              <a:rPr lang="en-US" altLang="zh-TW" sz="1600">
                <a:solidFill>
                  <a:srgbClr val="242B41"/>
                </a:solidFill>
                <a:ea typeface="+mn-lt"/>
                <a:cs typeface="+mn-lt"/>
              </a:rPr>
              <a:t>84349 </a:t>
            </a:r>
            <a:r>
              <a:rPr lang="zh-TW" sz="1600">
                <a:solidFill>
                  <a:srgbClr val="242B41"/>
                </a:solidFill>
                <a:ea typeface="+mn-lt"/>
                <a:cs typeface="+mn-lt"/>
              </a:rPr>
              <a:t>筆資料</a:t>
            </a:r>
            <a:endParaRPr lang="zh-TW" altLang="en-US" sz="1600">
              <a:solidFill>
                <a:srgbClr val="242B41"/>
              </a:solidFill>
              <a:ea typeface="+mn-lt"/>
              <a:cs typeface="+mn-lt"/>
            </a:endParaRPr>
          </a:p>
          <a:p>
            <a:pPr lvl="1">
              <a:lnSpc>
                <a:spcPct val="150000"/>
              </a:lnSpc>
              <a:buFont typeface="Wingdings" panose="05000000000000000000" pitchFamily="2" charset="2"/>
              <a:buChar char="Ø"/>
            </a:pPr>
            <a:r>
              <a:rPr lang="zh-TW" altLang="en-US" sz="1600">
                <a:solidFill>
                  <a:srgbClr val="242B41"/>
                </a:solidFill>
                <a:ea typeface="+mn-lt"/>
                <a:cs typeface="+mn-lt"/>
              </a:rPr>
              <a:t>沒有不平衡：</a:t>
            </a:r>
            <a:r>
              <a:rPr lang="zh-TW" sz="1600">
                <a:solidFill>
                  <a:srgbClr val="242B41"/>
                </a:solidFill>
                <a:ea typeface="+mn-lt"/>
                <a:cs typeface="+mn-lt"/>
              </a:rPr>
              <a:t>有 </a:t>
            </a:r>
            <a:r>
              <a:rPr lang="en-US" altLang="zh-TW" sz="1600">
                <a:solidFill>
                  <a:srgbClr val="242B41"/>
                </a:solidFill>
                <a:ea typeface="+mn-lt"/>
                <a:cs typeface="+mn-lt"/>
              </a:rPr>
              <a:t>1131594 </a:t>
            </a:r>
            <a:r>
              <a:rPr lang="zh-TW" sz="1600">
                <a:solidFill>
                  <a:srgbClr val="242B41"/>
                </a:solidFill>
                <a:ea typeface="+mn-lt"/>
                <a:cs typeface="+mn-lt"/>
              </a:rPr>
              <a:t>筆資料</a:t>
            </a:r>
            <a:endParaRPr lang="en-US" altLang="zh-TW" sz="1600">
              <a:solidFill>
                <a:srgbClr val="242B41"/>
              </a:solidFill>
              <a:ea typeface="+mn-lt"/>
              <a:cs typeface="+mn-lt"/>
            </a:endParaRPr>
          </a:p>
        </p:txBody>
      </p:sp>
      <p:sp>
        <p:nvSpPr>
          <p:cNvPr id="5" name="投影片編號版面配置區 4">
            <a:extLst>
              <a:ext uri="{FF2B5EF4-FFF2-40B4-BE49-F238E27FC236}">
                <a16:creationId xmlns:a16="http://schemas.microsoft.com/office/drawing/2014/main" id="{79F50F33-6231-1D45-06B5-DA63B568404A}"/>
              </a:ext>
            </a:extLst>
          </p:cNvPr>
          <p:cNvSpPr>
            <a:spLocks noGrp="1"/>
          </p:cNvSpPr>
          <p:nvPr>
            <p:ph type="sldNum" sz="quarter" idx="12"/>
          </p:nvPr>
        </p:nvSpPr>
        <p:spPr/>
        <p:txBody>
          <a:bodyPr/>
          <a:lstStyle/>
          <a:p>
            <a:fld id="{312CC964-A50B-4C29-B4E4-2C30BB34CCF3}" type="slidenum">
              <a:rPr lang="en-US" smtClean="0"/>
              <a:t>10</a:t>
            </a:fld>
            <a:endParaRPr lang="zh-TW" altLang="en-US"/>
          </a:p>
        </p:txBody>
      </p:sp>
    </p:spTree>
    <p:extLst>
      <p:ext uri="{BB962C8B-B14F-4D97-AF65-F5344CB8AC3E}">
        <p14:creationId xmlns:p14="http://schemas.microsoft.com/office/powerpoint/2010/main" val="3351991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1C57C-F069-E00C-4013-05A82740730F}"/>
              </a:ext>
            </a:extLst>
          </p:cNvPr>
          <p:cNvSpPr>
            <a:spLocks noGrp="1"/>
          </p:cNvSpPr>
          <p:nvPr>
            <p:ph type="title"/>
          </p:nvPr>
        </p:nvSpPr>
        <p:spPr/>
        <p:txBody>
          <a:bodyPr/>
          <a:lstStyle/>
          <a:p>
            <a:r>
              <a:rPr lang="zh-TW" altLang="en-US" i="0">
                <a:ea typeface="+mj-lt"/>
                <a:cs typeface="+mj-lt"/>
              </a:rPr>
              <a:t>資料</a:t>
            </a:r>
            <a:r>
              <a:rPr lang="zh-TW" i="0">
                <a:ea typeface="+mj-lt"/>
                <a:cs typeface="+mj-lt"/>
              </a:rPr>
              <a:t>介紹</a:t>
            </a:r>
            <a:r>
              <a:rPr lang="en-US" altLang="zh-TW" i="0">
                <a:ea typeface="+mj-lt"/>
                <a:cs typeface="+mj-lt"/>
              </a:rPr>
              <a:t> - EDA</a:t>
            </a:r>
            <a:r>
              <a:rPr lang="zh-TW" altLang="zh-TW" i="0">
                <a:ea typeface="+mj-lt"/>
                <a:cs typeface="+mj-lt"/>
              </a:rPr>
              <a:t> </a:t>
            </a:r>
            <a:endParaRPr lang="zh-TW" i="0">
              <a:ea typeface="+mj-lt"/>
              <a:cs typeface="+mj-lt"/>
            </a:endParaRPr>
          </a:p>
        </p:txBody>
      </p:sp>
      <p:sp>
        <p:nvSpPr>
          <p:cNvPr id="3" name="內容版面配置區 2">
            <a:extLst>
              <a:ext uri="{FF2B5EF4-FFF2-40B4-BE49-F238E27FC236}">
                <a16:creationId xmlns:a16="http://schemas.microsoft.com/office/drawing/2014/main" id="{4CB2A592-7405-0A8B-AC0E-079F75EFD472}"/>
              </a:ext>
            </a:extLst>
          </p:cNvPr>
          <p:cNvSpPr>
            <a:spLocks noGrp="1"/>
          </p:cNvSpPr>
          <p:nvPr>
            <p:ph idx="1"/>
          </p:nvPr>
        </p:nvSpPr>
        <p:spPr/>
        <p:txBody>
          <a:bodyPr vert="horz" lIns="91440" tIns="45720" rIns="91440" bIns="45720" rtlCol="0" anchor="t">
            <a:normAutofit/>
          </a:bodyPr>
          <a:lstStyle/>
          <a:p>
            <a:pPr>
              <a:lnSpc>
                <a:spcPct val="150000"/>
              </a:lnSpc>
            </a:pPr>
            <a:endParaRPr lang="en-US" altLang="zh-TW" sz="2000">
              <a:solidFill>
                <a:srgbClr val="242B41"/>
              </a:solidFill>
              <a:ea typeface="+mn-lt"/>
              <a:cs typeface="+mn-lt"/>
            </a:endParaRPr>
          </a:p>
          <a:p>
            <a:endParaRPr lang="zh-TW" altLang="en-US"/>
          </a:p>
        </p:txBody>
      </p:sp>
      <p:graphicFrame>
        <p:nvGraphicFramePr>
          <p:cNvPr id="4" name="表格 3">
            <a:extLst>
              <a:ext uri="{FF2B5EF4-FFF2-40B4-BE49-F238E27FC236}">
                <a16:creationId xmlns:a16="http://schemas.microsoft.com/office/drawing/2014/main" id="{1332C8DA-F4F2-3983-E512-52149FC83A1A}"/>
              </a:ext>
            </a:extLst>
          </p:cNvPr>
          <p:cNvGraphicFramePr>
            <a:graphicFrameLocks noGrp="1"/>
          </p:cNvGraphicFramePr>
          <p:nvPr/>
        </p:nvGraphicFramePr>
        <p:xfrm>
          <a:off x="1109255" y="1915557"/>
          <a:ext cx="9968900" cy="4634408"/>
        </p:xfrm>
        <a:graphic>
          <a:graphicData uri="http://schemas.openxmlformats.org/drawingml/2006/table">
            <a:tbl>
              <a:tblPr firstRow="1" bandRow="1">
                <a:tableStyleId>{FABFCF23-3B69-468F-B69F-88F6DE6A72F2}</a:tableStyleId>
              </a:tblPr>
              <a:tblGrid>
                <a:gridCol w="1256813">
                  <a:extLst>
                    <a:ext uri="{9D8B030D-6E8A-4147-A177-3AD203B41FA5}">
                      <a16:colId xmlns:a16="http://schemas.microsoft.com/office/drawing/2014/main" val="1906230307"/>
                    </a:ext>
                  </a:extLst>
                </a:gridCol>
                <a:gridCol w="1057334">
                  <a:extLst>
                    <a:ext uri="{9D8B030D-6E8A-4147-A177-3AD203B41FA5}">
                      <a16:colId xmlns:a16="http://schemas.microsoft.com/office/drawing/2014/main" val="550923082"/>
                    </a:ext>
                  </a:extLst>
                </a:gridCol>
                <a:gridCol w="1150586">
                  <a:extLst>
                    <a:ext uri="{9D8B030D-6E8A-4147-A177-3AD203B41FA5}">
                      <a16:colId xmlns:a16="http://schemas.microsoft.com/office/drawing/2014/main" val="2831756440"/>
                    </a:ext>
                  </a:extLst>
                </a:gridCol>
                <a:gridCol w="865070">
                  <a:extLst>
                    <a:ext uri="{9D8B030D-6E8A-4147-A177-3AD203B41FA5}">
                      <a16:colId xmlns:a16="http://schemas.microsoft.com/office/drawing/2014/main" val="3264050841"/>
                    </a:ext>
                  </a:extLst>
                </a:gridCol>
                <a:gridCol w="1007828">
                  <a:extLst>
                    <a:ext uri="{9D8B030D-6E8A-4147-A177-3AD203B41FA5}">
                      <a16:colId xmlns:a16="http://schemas.microsoft.com/office/drawing/2014/main" val="4118876252"/>
                    </a:ext>
                  </a:extLst>
                </a:gridCol>
                <a:gridCol w="1007828">
                  <a:extLst>
                    <a:ext uri="{9D8B030D-6E8A-4147-A177-3AD203B41FA5}">
                      <a16:colId xmlns:a16="http://schemas.microsoft.com/office/drawing/2014/main" val="2311345835"/>
                    </a:ext>
                  </a:extLst>
                </a:gridCol>
                <a:gridCol w="1107464">
                  <a:extLst>
                    <a:ext uri="{9D8B030D-6E8A-4147-A177-3AD203B41FA5}">
                      <a16:colId xmlns:a16="http://schemas.microsoft.com/office/drawing/2014/main" val="3722670855"/>
                    </a:ext>
                  </a:extLst>
                </a:gridCol>
                <a:gridCol w="1307378">
                  <a:extLst>
                    <a:ext uri="{9D8B030D-6E8A-4147-A177-3AD203B41FA5}">
                      <a16:colId xmlns:a16="http://schemas.microsoft.com/office/drawing/2014/main" val="4289585446"/>
                    </a:ext>
                  </a:extLst>
                </a:gridCol>
                <a:gridCol w="1208599">
                  <a:extLst>
                    <a:ext uri="{9D8B030D-6E8A-4147-A177-3AD203B41FA5}">
                      <a16:colId xmlns:a16="http://schemas.microsoft.com/office/drawing/2014/main" val="4239892833"/>
                    </a:ext>
                  </a:extLst>
                </a:gridCol>
              </a:tblGrid>
              <a:tr h="754883">
                <a:tc>
                  <a:txBody>
                    <a:bodyPr/>
                    <a:lstStyle/>
                    <a:p>
                      <a:pPr marL="0" lvl="0" algn="ctr" defTabSz="914400" rtl="0" eaLnBrk="1" latinLnBrk="0" hangingPunct="1">
                        <a:buNone/>
                      </a:pPr>
                      <a:endParaRPr lang="zh-TW" altLang="en-US" sz="2000" b="1" u="none" strike="noStrike" kern="1200" baseline="0">
                        <a:solidFill>
                          <a:schemeClr val="tx2"/>
                        </a:solidFill>
                        <a:latin typeface="+mn-lt"/>
                        <a:ea typeface="+mn-ea"/>
                        <a:cs typeface="+mn-cs"/>
                      </a:endParaRPr>
                    </a:p>
                  </a:txBody>
                  <a:tcPr/>
                </a:tc>
                <a:tc>
                  <a:txBody>
                    <a:bodyPr/>
                    <a:lstStyle/>
                    <a:p>
                      <a:pPr marL="0" lvl="0" algn="ctr" defTabSz="914400" rtl="0" eaLnBrk="1" fontAlgn="ctr" latinLnBrk="0" hangingPunct="1">
                        <a:buNone/>
                      </a:pPr>
                      <a:r>
                        <a:rPr lang="en-US" sz="2000" b="1" i="0" u="none" strike="noStrike" kern="1200" baseline="0">
                          <a:solidFill>
                            <a:schemeClr val="tx2"/>
                          </a:solidFill>
                          <a:latin typeface="+mn-lt"/>
                          <a:ea typeface="+mn-ea"/>
                          <a:cs typeface="+mn-cs"/>
                        </a:rPr>
                        <a:t>Mean</a:t>
                      </a:r>
                    </a:p>
                  </a:txBody>
                  <a:tcPr marL="9525" marR="9525" marT="9525" marB="0" anchor="ctr"/>
                </a:tc>
                <a:tc>
                  <a:txBody>
                    <a:bodyPr/>
                    <a:lstStyle/>
                    <a:p>
                      <a:pPr marL="0" lvl="0" algn="ctr" defTabSz="914400" rtl="0" eaLnBrk="1" fontAlgn="ctr" latinLnBrk="0" hangingPunct="1">
                        <a:buNone/>
                      </a:pPr>
                      <a:r>
                        <a:rPr lang="en-US" sz="2000" b="1" i="0" u="none" strike="noStrike" kern="1200" baseline="0" err="1">
                          <a:solidFill>
                            <a:schemeClr val="tx2"/>
                          </a:solidFill>
                          <a:latin typeface="+mn-lt"/>
                          <a:ea typeface="+mn-ea"/>
                          <a:cs typeface="+mn-cs"/>
                        </a:rPr>
                        <a:t>sd</a:t>
                      </a:r>
                      <a:endParaRPr lang="en-US" sz="2000" b="1" i="0" u="none" strike="noStrike" kern="1200" baseline="0">
                        <a:solidFill>
                          <a:schemeClr val="tx2"/>
                        </a:solidFill>
                        <a:latin typeface="+mn-lt"/>
                        <a:ea typeface="+mn-ea"/>
                        <a:cs typeface="+mn-cs"/>
                      </a:endParaRPr>
                    </a:p>
                  </a:txBody>
                  <a:tcPr marL="9525" marR="9525" marT="9525" marB="0" anchor="ctr"/>
                </a:tc>
                <a:tc>
                  <a:txBody>
                    <a:bodyPr/>
                    <a:lstStyle/>
                    <a:p>
                      <a:pPr marL="0" lvl="0" algn="ctr" defTabSz="914400" rtl="0" eaLnBrk="1" fontAlgn="ctr" latinLnBrk="0" hangingPunct="1">
                        <a:buNone/>
                      </a:pPr>
                      <a:r>
                        <a:rPr lang="en-US" sz="2000" b="1" i="0" u="none" strike="noStrike" kern="1200" baseline="0">
                          <a:solidFill>
                            <a:schemeClr val="tx2"/>
                          </a:solidFill>
                          <a:latin typeface="+mn-lt"/>
                          <a:ea typeface="+mn-ea"/>
                          <a:cs typeface="+mn-cs"/>
                        </a:rPr>
                        <a:t>Min</a:t>
                      </a:r>
                    </a:p>
                  </a:txBody>
                  <a:tcPr marL="9525" marR="9525" marT="9525" marB="0" anchor="ctr"/>
                </a:tc>
                <a:tc>
                  <a:txBody>
                    <a:bodyPr/>
                    <a:lstStyle/>
                    <a:p>
                      <a:pPr marL="0" lvl="0" algn="ctr" defTabSz="914400" rtl="0" eaLnBrk="1" fontAlgn="ctr" latinLnBrk="0" hangingPunct="1">
                        <a:buNone/>
                      </a:pPr>
                      <a:r>
                        <a:rPr lang="en-US" altLang="zh-TW" sz="2000" b="1" i="0" u="none" strike="noStrike" kern="1200" baseline="0">
                          <a:solidFill>
                            <a:schemeClr val="tx2"/>
                          </a:solidFill>
                          <a:latin typeface="+mn-lt"/>
                          <a:ea typeface="+mn-ea"/>
                          <a:cs typeface="+mn-cs"/>
                        </a:rPr>
                        <a:t>25%</a:t>
                      </a:r>
                    </a:p>
                  </a:txBody>
                  <a:tcPr marL="9525" marR="9525" marT="9525" marB="0" anchor="ctr"/>
                </a:tc>
                <a:tc>
                  <a:txBody>
                    <a:bodyPr/>
                    <a:lstStyle/>
                    <a:p>
                      <a:pPr marL="0" lvl="0" algn="ctr" defTabSz="914400" rtl="0" eaLnBrk="1" fontAlgn="ctr" latinLnBrk="0" hangingPunct="1">
                        <a:buNone/>
                      </a:pPr>
                      <a:r>
                        <a:rPr lang="en-US" altLang="zh-TW" sz="2000" b="1" i="0" u="none" strike="noStrike" kern="1200" baseline="0">
                          <a:solidFill>
                            <a:schemeClr val="tx2"/>
                          </a:solidFill>
                          <a:latin typeface="+mn-lt"/>
                          <a:ea typeface="+mn-ea"/>
                          <a:cs typeface="+mn-cs"/>
                        </a:rPr>
                        <a:t>50%</a:t>
                      </a:r>
                    </a:p>
                  </a:txBody>
                  <a:tcPr marL="9525" marR="9525" marT="9525" marB="0" anchor="ctr"/>
                </a:tc>
                <a:tc>
                  <a:txBody>
                    <a:bodyPr/>
                    <a:lstStyle/>
                    <a:p>
                      <a:pPr marL="0" lvl="0" algn="ctr" defTabSz="914400" rtl="0" eaLnBrk="1" fontAlgn="ctr" latinLnBrk="0" hangingPunct="1">
                        <a:buNone/>
                      </a:pPr>
                      <a:r>
                        <a:rPr lang="en-US" altLang="zh-TW" sz="2000" b="1" i="0" u="none" strike="noStrike" kern="1200" baseline="0">
                          <a:solidFill>
                            <a:schemeClr val="tx2"/>
                          </a:solidFill>
                          <a:latin typeface="+mn-lt"/>
                          <a:ea typeface="+mn-ea"/>
                          <a:cs typeface="+mn-cs"/>
                        </a:rPr>
                        <a:t>75%</a:t>
                      </a:r>
                    </a:p>
                  </a:txBody>
                  <a:tcPr marL="9525" marR="9525" marT="9525" marB="0" anchor="ctr"/>
                </a:tc>
                <a:tc>
                  <a:txBody>
                    <a:bodyPr/>
                    <a:lstStyle/>
                    <a:p>
                      <a:pPr marL="0" lvl="0" algn="ctr" defTabSz="914400" rtl="0" eaLnBrk="1" fontAlgn="ctr" latinLnBrk="0" hangingPunct="1">
                        <a:buNone/>
                      </a:pPr>
                      <a:r>
                        <a:rPr lang="en-US" sz="2000" b="1" i="0" u="none" strike="noStrike" kern="1200" baseline="0">
                          <a:solidFill>
                            <a:schemeClr val="tx2"/>
                          </a:solidFill>
                          <a:latin typeface="+mn-lt"/>
                          <a:ea typeface="+mn-ea"/>
                          <a:cs typeface="+mn-cs"/>
                        </a:rPr>
                        <a:t>Max</a:t>
                      </a:r>
                    </a:p>
                  </a:txBody>
                  <a:tcPr marL="9525" marR="9525" marT="9525" marB="0" anchor="ctr"/>
                </a:tc>
                <a:tc>
                  <a:txBody>
                    <a:bodyPr/>
                    <a:lstStyle/>
                    <a:p>
                      <a:pPr marL="0" lvl="0" algn="ctr" defTabSz="914400" rtl="0" eaLnBrk="1" latinLnBrk="0" hangingPunct="1">
                        <a:buNone/>
                      </a:pPr>
                      <a:r>
                        <a:rPr lang="en-US" altLang="zh-TW" sz="2000" b="1" u="none" strike="noStrike" kern="1200" baseline="0">
                          <a:solidFill>
                            <a:schemeClr val="tx2"/>
                          </a:solidFill>
                          <a:latin typeface="+mn-lt"/>
                          <a:ea typeface="+mn-ea"/>
                          <a:cs typeface="+mn-cs"/>
                        </a:rPr>
                        <a:t>NA</a:t>
                      </a:r>
                      <a:endParaRPr lang="zh-TW" altLang="en-US" sz="2000" b="1" u="none" strike="noStrike" kern="1200" baseline="0">
                        <a:solidFill>
                          <a:schemeClr val="tx2"/>
                        </a:solidFill>
                        <a:latin typeface="+mn-lt"/>
                        <a:ea typeface="+mn-ea"/>
                        <a:cs typeface="+mn-cs"/>
                      </a:endParaRPr>
                    </a:p>
                  </a:txBody>
                  <a:tcPr anchor="ctr"/>
                </a:tc>
                <a:extLst>
                  <a:ext uri="{0D108BD9-81ED-4DB2-BD59-A6C34878D82A}">
                    <a16:rowId xmlns:a16="http://schemas.microsoft.com/office/drawing/2014/main" val="620178004"/>
                  </a:ext>
                </a:extLst>
              </a:tr>
              <a:tr h="859993">
                <a:tc>
                  <a:txBody>
                    <a:bodyPr/>
                    <a:lstStyle/>
                    <a:p>
                      <a:pPr marL="0" lvl="0" algn="ctr" defTabSz="914400" rtl="0" eaLnBrk="1" fontAlgn="ctr" latinLnBrk="0" hangingPunct="1">
                        <a:buNone/>
                      </a:pPr>
                      <a:r>
                        <a:rPr lang="en-US" altLang="zh-TW" sz="2000" b="1" i="0" u="none" strike="noStrike" kern="1200" baseline="0" noProof="0">
                          <a:solidFill>
                            <a:schemeClr val="tx2"/>
                          </a:solidFill>
                          <a:latin typeface="+mn-lt"/>
                          <a:ea typeface="+mn-ea"/>
                          <a:cs typeface="+mn-cs"/>
                        </a:rPr>
                        <a:t>imbalance_</a:t>
                      </a:r>
                    </a:p>
                    <a:p>
                      <a:pPr marL="0" lvl="0" algn="ctr" defTabSz="914400" rtl="0" eaLnBrk="1" fontAlgn="ctr" latinLnBrk="0" hangingPunct="1">
                        <a:buNone/>
                      </a:pPr>
                      <a:r>
                        <a:rPr lang="en-US" altLang="zh-TW" sz="2000" b="1" i="0" u="none" strike="noStrike" kern="1200" baseline="0" noProof="0">
                          <a:solidFill>
                            <a:schemeClr val="tx2"/>
                          </a:solidFill>
                          <a:latin typeface="+mn-lt"/>
                          <a:ea typeface="+mn-ea"/>
                          <a:cs typeface="+mn-cs"/>
                        </a:rPr>
                        <a:t>size</a:t>
                      </a:r>
                      <a:endParaRPr lang="zh-TW" altLang="en-US" sz="2000" b="1" i="0" u="none" strike="noStrike" kern="1200" baseline="0">
                        <a:solidFill>
                          <a:schemeClr val="tx2"/>
                        </a:solidFill>
                        <a:latin typeface="+mn-lt"/>
                        <a:ea typeface="+mn-ea"/>
                        <a:cs typeface="+mn-cs"/>
                      </a:endParaRPr>
                    </a:p>
                  </a:txBody>
                  <a:tcPr anchor="ctr"/>
                </a:tc>
                <a:tc>
                  <a:txBody>
                    <a:bodyPr/>
                    <a:lstStyle/>
                    <a:p>
                      <a:pPr algn="r" fontAlgn="ctr"/>
                      <a:r>
                        <a:rPr lang="en-US" altLang="zh-TW" sz="2000" b="0" u="none" strike="noStrike" kern="1200" baseline="0">
                          <a:solidFill>
                            <a:schemeClr val="tx2"/>
                          </a:solidFill>
                          <a:latin typeface="+mn-lt"/>
                          <a:ea typeface="+mn-ea"/>
                          <a:cs typeface="+mn-cs"/>
                        </a:rPr>
                        <a:t>5715293</a:t>
                      </a:r>
                    </a:p>
                  </a:txBody>
                  <a:tcPr marL="9525" marR="9525" marT="9525" marB="0" anchor="ctr"/>
                </a:tc>
                <a:tc>
                  <a:txBody>
                    <a:bodyPr/>
                    <a:lstStyle/>
                    <a:p>
                      <a:pPr algn="r" fontAlgn="ctr"/>
                      <a:r>
                        <a:rPr lang="en-US" altLang="zh-TW" sz="2000" b="0" u="none" strike="noStrike" kern="1200" baseline="0">
                          <a:solidFill>
                            <a:schemeClr val="tx2"/>
                          </a:solidFill>
                          <a:latin typeface="+mn-lt"/>
                          <a:ea typeface="+mn-ea"/>
                          <a:cs typeface="+mn-cs"/>
                        </a:rPr>
                        <a:t>20515910</a:t>
                      </a:r>
                    </a:p>
                  </a:txBody>
                  <a:tcPr marL="9525" marR="9525" marT="9525" marB="0" anchor="ctr"/>
                </a:tc>
                <a:tc>
                  <a:txBody>
                    <a:bodyPr/>
                    <a:lstStyle/>
                    <a:p>
                      <a:pPr algn="r" fontAlgn="ctr"/>
                      <a:r>
                        <a:rPr lang="en-US" altLang="zh-TW" sz="2000" b="0" u="none" strike="noStrike" kern="1200" baseline="0">
                          <a:solidFill>
                            <a:schemeClr val="tx2"/>
                          </a:solidFill>
                          <a:latin typeface="+mn-lt"/>
                          <a:ea typeface="+mn-ea"/>
                          <a:cs typeface="+mn-cs"/>
                        </a:rPr>
                        <a:t>0</a:t>
                      </a:r>
                    </a:p>
                  </a:txBody>
                  <a:tcPr marL="9525" marR="9525" marT="9525" marB="0" anchor="ctr"/>
                </a:tc>
                <a:tc>
                  <a:txBody>
                    <a:bodyPr/>
                    <a:lstStyle/>
                    <a:p>
                      <a:pPr algn="r" fontAlgn="ctr"/>
                      <a:r>
                        <a:rPr lang="en-US" altLang="zh-TW" sz="2000" b="0" u="none" strike="noStrike" kern="1200" baseline="0">
                          <a:solidFill>
                            <a:schemeClr val="tx2"/>
                          </a:solidFill>
                          <a:latin typeface="+mn-lt"/>
                          <a:ea typeface="+mn-ea"/>
                          <a:cs typeface="+mn-cs"/>
                        </a:rPr>
                        <a:t>84534.15</a:t>
                      </a:r>
                    </a:p>
                  </a:txBody>
                  <a:tcPr marL="9525" marR="9525" marT="9525" marB="0" anchor="ctr"/>
                </a:tc>
                <a:tc>
                  <a:txBody>
                    <a:bodyPr/>
                    <a:lstStyle/>
                    <a:p>
                      <a:pPr algn="r" fontAlgn="ctr"/>
                      <a:r>
                        <a:rPr lang="en-US" altLang="zh-TW" sz="2000" b="0" u="none" strike="noStrike" kern="1200" baseline="0">
                          <a:solidFill>
                            <a:schemeClr val="tx2"/>
                          </a:solidFill>
                          <a:latin typeface="+mn-lt"/>
                          <a:ea typeface="+mn-ea"/>
                          <a:cs typeface="+mn-cs"/>
                        </a:rPr>
                        <a:t>1113604</a:t>
                      </a:r>
                    </a:p>
                  </a:txBody>
                  <a:tcPr marL="9525" marR="9525" marT="9525" marB="0" anchor="ctr"/>
                </a:tc>
                <a:tc>
                  <a:txBody>
                    <a:bodyPr/>
                    <a:lstStyle/>
                    <a:p>
                      <a:pPr algn="r" fontAlgn="ctr"/>
                      <a:r>
                        <a:rPr lang="en-US" altLang="zh-TW" sz="2000" b="0" u="none" strike="noStrike" kern="1200" baseline="0">
                          <a:solidFill>
                            <a:schemeClr val="tx2"/>
                          </a:solidFill>
                          <a:latin typeface="+mn-lt"/>
                          <a:ea typeface="+mn-ea"/>
                          <a:cs typeface="+mn-cs"/>
                        </a:rPr>
                        <a:t>4190951</a:t>
                      </a:r>
                    </a:p>
                  </a:txBody>
                  <a:tcPr marL="9525" marR="9525" marT="9525" marB="0" anchor="ctr"/>
                </a:tc>
                <a:tc>
                  <a:txBody>
                    <a:bodyPr/>
                    <a:lstStyle/>
                    <a:p>
                      <a:pPr algn="r" fontAlgn="ctr"/>
                      <a:r>
                        <a:rPr lang="en-US" altLang="zh-TW" sz="2000" b="0" u="none" strike="noStrike" kern="1200" baseline="0">
                          <a:solidFill>
                            <a:schemeClr val="tx2"/>
                          </a:solidFill>
                          <a:latin typeface="+mn-lt"/>
                          <a:ea typeface="+mn-ea"/>
                          <a:cs typeface="+mn-cs"/>
                        </a:rPr>
                        <a:t>2982028000</a:t>
                      </a:r>
                    </a:p>
                  </a:txBody>
                  <a:tcPr marL="9525" marR="9525" marT="9525" marB="0" anchor="ctr"/>
                </a:tc>
                <a:tc>
                  <a:txBody>
                    <a:bodyPr/>
                    <a:lstStyle/>
                    <a:p>
                      <a:pPr marL="0" lvl="0" algn="r" defTabSz="914400" rtl="0" eaLnBrk="1" latinLnBrk="0" hangingPunct="1">
                        <a:buNone/>
                      </a:pPr>
                      <a:r>
                        <a:rPr lang="zh-TW" altLang="en-US" sz="2000" b="0" u="none" strike="noStrike" kern="1200" baseline="0">
                          <a:solidFill>
                            <a:schemeClr val="tx2"/>
                          </a:solidFill>
                          <a:latin typeface="+mn-lt"/>
                          <a:ea typeface="+mn-ea"/>
                          <a:cs typeface="+mn-cs"/>
                        </a:rPr>
                        <a:t>220</a:t>
                      </a:r>
                    </a:p>
                  </a:txBody>
                  <a:tcPr anchor="ctr"/>
                </a:tc>
                <a:extLst>
                  <a:ext uri="{0D108BD9-81ED-4DB2-BD59-A6C34878D82A}">
                    <a16:rowId xmlns:a16="http://schemas.microsoft.com/office/drawing/2014/main" val="1859863189"/>
                  </a:ext>
                </a:extLst>
              </a:tr>
              <a:tr h="754883">
                <a:tc>
                  <a:txBody>
                    <a:bodyPr/>
                    <a:lstStyle/>
                    <a:p>
                      <a:pPr marL="0" lvl="0" algn="ctr" defTabSz="914400" rtl="0" eaLnBrk="1" fontAlgn="ctr" latinLnBrk="0" hangingPunct="1">
                        <a:buNone/>
                      </a:pPr>
                      <a:r>
                        <a:rPr lang="en-US" altLang="zh-TW" sz="2000" b="1" i="0" u="none" strike="noStrike" kern="1200" baseline="0" noProof="0">
                          <a:solidFill>
                            <a:schemeClr val="tx2"/>
                          </a:solidFill>
                          <a:latin typeface="+mn-lt"/>
                          <a:ea typeface="+mn-ea"/>
                          <a:cs typeface="+mn-cs"/>
                        </a:rPr>
                        <a:t>reference_</a:t>
                      </a:r>
                    </a:p>
                    <a:p>
                      <a:pPr marL="0" lvl="0" algn="ctr" defTabSz="914400" rtl="0" eaLnBrk="1" fontAlgn="ctr" latinLnBrk="0" hangingPunct="1">
                        <a:buNone/>
                      </a:pPr>
                      <a:r>
                        <a:rPr lang="en-US" altLang="zh-TW" sz="2000" b="1" i="0" u="none" strike="noStrike" kern="1200" baseline="0" noProof="0">
                          <a:solidFill>
                            <a:schemeClr val="tx2"/>
                          </a:solidFill>
                          <a:latin typeface="+mn-lt"/>
                          <a:ea typeface="+mn-ea"/>
                          <a:cs typeface="+mn-cs"/>
                        </a:rPr>
                        <a:t>price</a:t>
                      </a:r>
                      <a:endParaRPr lang="zh-TW" altLang="en-US" sz="2000" b="1" i="0" u="none" strike="noStrike" kern="1200" baseline="0">
                        <a:solidFill>
                          <a:schemeClr val="tx2"/>
                        </a:solidFill>
                        <a:latin typeface="+mn-lt"/>
                        <a:ea typeface="+mn-ea"/>
                        <a:cs typeface="+mn-cs"/>
                      </a:endParaRPr>
                    </a:p>
                  </a:txBody>
                  <a:tcPr anchor="ctr"/>
                </a:tc>
                <a:tc>
                  <a:txBody>
                    <a:bodyPr/>
                    <a:lstStyle/>
                    <a:p>
                      <a:pPr algn="r" fontAlgn="ctr"/>
                      <a:r>
                        <a:rPr lang="en-US" altLang="zh-TW" sz="2000" b="0" u="none" strike="noStrike" kern="1200" baseline="0">
                          <a:solidFill>
                            <a:schemeClr val="tx2"/>
                          </a:solidFill>
                          <a:latin typeface="+mn-lt"/>
                          <a:ea typeface="+mn-ea"/>
                          <a:cs typeface="+mn-cs"/>
                        </a:rPr>
                        <a:t>1.0000</a:t>
                      </a:r>
                    </a:p>
                  </a:txBody>
                  <a:tcPr marL="9525" marR="9525" marT="9525" marB="0" anchor="ctr"/>
                </a:tc>
                <a:tc>
                  <a:txBody>
                    <a:bodyPr/>
                    <a:lstStyle/>
                    <a:p>
                      <a:pPr algn="r" fontAlgn="ctr"/>
                      <a:r>
                        <a:rPr lang="en-US" altLang="zh-TW" sz="2000" b="0" u="none" strike="noStrike" kern="1200" baseline="0">
                          <a:solidFill>
                            <a:schemeClr val="tx2"/>
                          </a:solidFill>
                          <a:latin typeface="+mn-lt"/>
                          <a:ea typeface="+mn-ea"/>
                          <a:cs typeface="+mn-cs"/>
                        </a:rPr>
                        <a:t>0.0025</a:t>
                      </a:r>
                    </a:p>
                  </a:txBody>
                  <a:tcPr marL="9525" marR="9525" marT="9525" marB="0" anchor="ctr"/>
                </a:tc>
                <a:tc>
                  <a:txBody>
                    <a:bodyPr/>
                    <a:lstStyle/>
                    <a:p>
                      <a:pPr algn="r" fontAlgn="ctr"/>
                      <a:r>
                        <a:rPr lang="en-US" altLang="zh-TW" sz="2000" b="0" u="none" strike="noStrike" kern="1200" baseline="0">
                          <a:solidFill>
                            <a:schemeClr val="tx2"/>
                          </a:solidFill>
                          <a:latin typeface="+mn-lt"/>
                          <a:ea typeface="+mn-ea"/>
                          <a:cs typeface="+mn-cs"/>
                        </a:rPr>
                        <a:t>0.9353</a:t>
                      </a:r>
                    </a:p>
                  </a:txBody>
                  <a:tcPr marL="9525" marR="9525" marT="9525" marB="0" anchor="ctr"/>
                </a:tc>
                <a:tc>
                  <a:txBody>
                    <a:bodyPr/>
                    <a:lstStyle/>
                    <a:p>
                      <a:pPr algn="r" fontAlgn="ctr"/>
                      <a:r>
                        <a:rPr lang="en-US" altLang="zh-TW" sz="2000" b="0" u="none" strike="noStrike" kern="1200" baseline="0">
                          <a:solidFill>
                            <a:schemeClr val="tx2"/>
                          </a:solidFill>
                          <a:latin typeface="+mn-lt"/>
                          <a:ea typeface="+mn-ea"/>
                          <a:cs typeface="+mn-cs"/>
                        </a:rPr>
                        <a:t>0.9988</a:t>
                      </a:r>
                    </a:p>
                  </a:txBody>
                  <a:tcPr marL="9525" marR="9525" marT="9525" marB="0" anchor="ctr"/>
                </a:tc>
                <a:tc>
                  <a:txBody>
                    <a:bodyPr/>
                    <a:lstStyle/>
                    <a:p>
                      <a:pPr algn="r" fontAlgn="ctr"/>
                      <a:r>
                        <a:rPr lang="en-US" altLang="zh-TW" sz="2000" b="0" u="none" strike="noStrike" kern="1200" baseline="0">
                          <a:solidFill>
                            <a:schemeClr val="tx2"/>
                          </a:solidFill>
                          <a:latin typeface="+mn-lt"/>
                          <a:ea typeface="+mn-ea"/>
                          <a:cs typeface="+mn-cs"/>
                        </a:rPr>
                        <a:t>1.0000</a:t>
                      </a:r>
                    </a:p>
                  </a:txBody>
                  <a:tcPr marL="9525" marR="9525" marT="9525" marB="0" anchor="ctr"/>
                </a:tc>
                <a:tc>
                  <a:txBody>
                    <a:bodyPr/>
                    <a:lstStyle/>
                    <a:p>
                      <a:pPr algn="r" fontAlgn="ctr"/>
                      <a:r>
                        <a:rPr lang="en-US" altLang="zh-TW" sz="2000" b="0" u="none" strike="noStrike" kern="1200" baseline="0">
                          <a:solidFill>
                            <a:schemeClr val="tx2"/>
                          </a:solidFill>
                          <a:latin typeface="+mn-lt"/>
                          <a:ea typeface="+mn-ea"/>
                          <a:cs typeface="+mn-cs"/>
                        </a:rPr>
                        <a:t>1.0012</a:t>
                      </a:r>
                    </a:p>
                  </a:txBody>
                  <a:tcPr marL="9525" marR="9525" marT="9525" marB="0" anchor="ctr"/>
                </a:tc>
                <a:tc>
                  <a:txBody>
                    <a:bodyPr/>
                    <a:lstStyle/>
                    <a:p>
                      <a:pPr algn="r" fontAlgn="ctr"/>
                      <a:r>
                        <a:rPr lang="en-US" altLang="zh-TW" sz="2000" b="0" u="none" strike="noStrike" kern="1200" baseline="0">
                          <a:solidFill>
                            <a:schemeClr val="tx2"/>
                          </a:solidFill>
                          <a:latin typeface="+mn-lt"/>
                          <a:ea typeface="+mn-ea"/>
                          <a:cs typeface="+mn-cs"/>
                        </a:rPr>
                        <a:t>1.0775</a:t>
                      </a:r>
                    </a:p>
                  </a:txBody>
                  <a:tcPr marL="9525" marR="9525" marT="9525" marB="0" anchor="ctr"/>
                </a:tc>
                <a:tc>
                  <a:txBody>
                    <a:bodyPr/>
                    <a:lstStyle/>
                    <a:p>
                      <a:pPr marL="0" lvl="0" algn="r" defTabSz="914400" rtl="0" eaLnBrk="1" latinLnBrk="0" hangingPunct="1">
                        <a:buNone/>
                      </a:pPr>
                      <a:r>
                        <a:rPr lang="en-US" altLang="zh-TW" sz="2000" b="0" u="none" strike="noStrike" kern="1200" baseline="0">
                          <a:solidFill>
                            <a:schemeClr val="tx2"/>
                          </a:solidFill>
                          <a:latin typeface="+mn-lt"/>
                          <a:ea typeface="+mn-ea"/>
                          <a:cs typeface="+mn-cs"/>
                        </a:rPr>
                        <a:t>220</a:t>
                      </a:r>
                      <a:endParaRPr lang="zh-TW" altLang="en-US" sz="2000" b="0" u="none" strike="noStrike" kern="1200" baseline="0">
                        <a:solidFill>
                          <a:schemeClr val="tx2"/>
                        </a:solidFill>
                        <a:latin typeface="+mn-lt"/>
                        <a:ea typeface="+mn-ea"/>
                        <a:cs typeface="+mn-cs"/>
                      </a:endParaRPr>
                    </a:p>
                  </a:txBody>
                  <a:tcPr anchor="ctr"/>
                </a:tc>
                <a:extLst>
                  <a:ext uri="{0D108BD9-81ED-4DB2-BD59-A6C34878D82A}">
                    <a16:rowId xmlns:a16="http://schemas.microsoft.com/office/drawing/2014/main" val="3815499588"/>
                  </a:ext>
                </a:extLst>
              </a:tr>
              <a:tr h="754883">
                <a:tc>
                  <a:txBody>
                    <a:bodyPr/>
                    <a:lstStyle/>
                    <a:p>
                      <a:pPr marL="0" lvl="0" algn="ctr" defTabSz="914400" rtl="0" eaLnBrk="1" fontAlgn="ctr" latinLnBrk="0" hangingPunct="1">
                        <a:buNone/>
                      </a:pPr>
                      <a:r>
                        <a:rPr lang="en-US" altLang="zh-TW" sz="2000" b="1" i="0" u="none" strike="noStrike" kern="1200" baseline="0">
                          <a:solidFill>
                            <a:schemeClr val="tx2"/>
                          </a:solidFill>
                          <a:latin typeface="+mn-lt"/>
                          <a:ea typeface="+mn-ea"/>
                          <a:cs typeface="+mn-cs"/>
                        </a:rPr>
                        <a:t>matched_</a:t>
                      </a:r>
                    </a:p>
                    <a:p>
                      <a:pPr marL="0" lvl="0" algn="ctr" defTabSz="914400" rtl="0" eaLnBrk="1" fontAlgn="ctr" latinLnBrk="0" hangingPunct="1">
                        <a:buNone/>
                      </a:pPr>
                      <a:r>
                        <a:rPr lang="en-US" altLang="zh-TW" sz="2000" b="1" i="0" u="none" strike="noStrike" kern="1200" baseline="0">
                          <a:solidFill>
                            <a:schemeClr val="tx2"/>
                          </a:solidFill>
                          <a:latin typeface="+mn-lt"/>
                          <a:ea typeface="+mn-ea"/>
                          <a:cs typeface="+mn-cs"/>
                        </a:rPr>
                        <a:t>size</a:t>
                      </a:r>
                      <a:endParaRPr lang="zh-TW" altLang="en-US" sz="2000" b="1" i="0" u="none" strike="noStrike" kern="1200" baseline="0">
                        <a:solidFill>
                          <a:schemeClr val="tx2"/>
                        </a:solidFill>
                        <a:latin typeface="+mn-lt"/>
                        <a:ea typeface="+mn-ea"/>
                        <a:cs typeface="+mn-cs"/>
                      </a:endParaRPr>
                    </a:p>
                  </a:txBody>
                  <a:tcPr anchor="ctr"/>
                </a:tc>
                <a:tc>
                  <a:txBody>
                    <a:bodyPr/>
                    <a:lstStyle/>
                    <a:p>
                      <a:pPr algn="r" fontAlgn="ctr"/>
                      <a:r>
                        <a:rPr lang="en-US" altLang="zh-TW" sz="2000" b="0" u="none" strike="noStrike" kern="1200" baseline="0">
                          <a:solidFill>
                            <a:schemeClr val="tx2"/>
                          </a:solidFill>
                          <a:latin typeface="+mn-lt"/>
                          <a:ea typeface="+mn-ea"/>
                          <a:cs typeface="+mn-cs"/>
                        </a:rPr>
                        <a:t>45100250</a:t>
                      </a:r>
                    </a:p>
                  </a:txBody>
                  <a:tcPr marL="9525" marR="9525" marT="9525" marB="0" anchor="ctr"/>
                </a:tc>
                <a:tc>
                  <a:txBody>
                    <a:bodyPr/>
                    <a:lstStyle/>
                    <a:p>
                      <a:pPr algn="r" fontAlgn="ctr"/>
                      <a:r>
                        <a:rPr lang="en-US" altLang="zh-TW" sz="2000" b="0" u="none" strike="noStrike" kern="1200" baseline="0">
                          <a:solidFill>
                            <a:schemeClr val="tx2"/>
                          </a:solidFill>
                          <a:latin typeface="+mn-lt"/>
                          <a:ea typeface="+mn-ea"/>
                          <a:cs typeface="+mn-cs"/>
                        </a:rPr>
                        <a:t>139841300</a:t>
                      </a:r>
                    </a:p>
                  </a:txBody>
                  <a:tcPr marL="9525" marR="9525" marT="9525" marB="0" anchor="ctr"/>
                </a:tc>
                <a:tc>
                  <a:txBody>
                    <a:bodyPr/>
                    <a:lstStyle/>
                    <a:p>
                      <a:pPr algn="r" fontAlgn="ctr"/>
                      <a:r>
                        <a:rPr lang="en-US" altLang="zh-TW" sz="2000" b="0" u="none" strike="noStrike" kern="1200" baseline="0">
                          <a:solidFill>
                            <a:schemeClr val="tx2"/>
                          </a:solidFill>
                          <a:latin typeface="+mn-lt"/>
                          <a:ea typeface="+mn-ea"/>
                          <a:cs typeface="+mn-cs"/>
                        </a:rPr>
                        <a:t>4316.61</a:t>
                      </a:r>
                    </a:p>
                  </a:txBody>
                  <a:tcPr marL="9525" marR="9525" marT="9525" marB="0" anchor="ctr"/>
                </a:tc>
                <a:tc>
                  <a:txBody>
                    <a:bodyPr/>
                    <a:lstStyle/>
                    <a:p>
                      <a:pPr algn="r" fontAlgn="ctr"/>
                      <a:r>
                        <a:rPr lang="en-US" altLang="zh-TW" sz="2000" b="0" u="none" strike="noStrike" kern="1200" baseline="0">
                          <a:solidFill>
                            <a:schemeClr val="tx2"/>
                          </a:solidFill>
                          <a:latin typeface="+mn-lt"/>
                          <a:ea typeface="+mn-ea"/>
                          <a:cs typeface="+mn-cs"/>
                        </a:rPr>
                        <a:t>5279575</a:t>
                      </a:r>
                    </a:p>
                  </a:txBody>
                  <a:tcPr marL="9525" marR="9525" marT="9525" marB="0" anchor="ctr"/>
                </a:tc>
                <a:tc>
                  <a:txBody>
                    <a:bodyPr/>
                    <a:lstStyle/>
                    <a:p>
                      <a:pPr algn="r" fontAlgn="ctr"/>
                      <a:r>
                        <a:rPr lang="en-US" altLang="zh-TW" sz="2000" b="0" u="none" strike="noStrike" kern="1200" baseline="0">
                          <a:solidFill>
                            <a:schemeClr val="tx2"/>
                          </a:solidFill>
                          <a:latin typeface="+mn-lt"/>
                          <a:ea typeface="+mn-ea"/>
                          <a:cs typeface="+mn-cs"/>
                        </a:rPr>
                        <a:t>12882640</a:t>
                      </a:r>
                    </a:p>
                  </a:txBody>
                  <a:tcPr marL="9525" marR="9525" marT="9525" marB="0" anchor="ctr"/>
                </a:tc>
                <a:tc>
                  <a:txBody>
                    <a:bodyPr/>
                    <a:lstStyle/>
                    <a:p>
                      <a:pPr algn="r" fontAlgn="ctr"/>
                      <a:r>
                        <a:rPr lang="en-US" altLang="zh-TW" sz="2000" b="0" u="none" strike="noStrike" kern="1200" baseline="0">
                          <a:solidFill>
                            <a:schemeClr val="tx2"/>
                          </a:solidFill>
                          <a:latin typeface="+mn-lt"/>
                          <a:ea typeface="+mn-ea"/>
                          <a:cs typeface="+mn-cs"/>
                        </a:rPr>
                        <a:t>32700130</a:t>
                      </a:r>
                    </a:p>
                  </a:txBody>
                  <a:tcPr marL="9525" marR="9525" marT="9525" marB="0" anchor="ctr"/>
                </a:tc>
                <a:tc>
                  <a:txBody>
                    <a:bodyPr/>
                    <a:lstStyle/>
                    <a:p>
                      <a:pPr algn="r" fontAlgn="ctr"/>
                      <a:r>
                        <a:rPr lang="en-US" altLang="zh-TW" sz="2000" b="0" u="none" strike="noStrike" kern="1200" baseline="0">
                          <a:solidFill>
                            <a:schemeClr val="tx2"/>
                          </a:solidFill>
                          <a:latin typeface="+mn-lt"/>
                          <a:ea typeface="+mn-ea"/>
                          <a:cs typeface="+mn-cs"/>
                        </a:rPr>
                        <a:t>7713682000</a:t>
                      </a:r>
                    </a:p>
                  </a:txBody>
                  <a:tcPr marL="9525" marR="9525" marT="9525" marB="0" anchor="ctr"/>
                </a:tc>
                <a:tc>
                  <a:txBody>
                    <a:bodyPr/>
                    <a:lstStyle/>
                    <a:p>
                      <a:pPr marL="0" lvl="0" algn="r" defTabSz="914400" rtl="0" eaLnBrk="1" latinLnBrk="0" hangingPunct="1">
                        <a:buNone/>
                      </a:pPr>
                      <a:r>
                        <a:rPr lang="en-US" altLang="zh-TW" sz="2000" b="0" u="none" strike="noStrike" kern="1200" baseline="0">
                          <a:solidFill>
                            <a:schemeClr val="tx2"/>
                          </a:solidFill>
                          <a:latin typeface="+mn-lt"/>
                          <a:ea typeface="+mn-ea"/>
                          <a:cs typeface="+mn-cs"/>
                        </a:rPr>
                        <a:t>220</a:t>
                      </a:r>
                    </a:p>
                  </a:txBody>
                  <a:tcPr anchor="ctr"/>
                </a:tc>
                <a:extLst>
                  <a:ext uri="{0D108BD9-81ED-4DB2-BD59-A6C34878D82A}">
                    <a16:rowId xmlns:a16="http://schemas.microsoft.com/office/drawing/2014/main" val="943824300"/>
                  </a:ext>
                </a:extLst>
              </a:tr>
              <a:tr h="754883">
                <a:tc>
                  <a:txBody>
                    <a:bodyPr/>
                    <a:lstStyle/>
                    <a:p>
                      <a:pPr marL="0" lvl="0" algn="ctr" defTabSz="914400" rtl="0" eaLnBrk="1" fontAlgn="ctr" latinLnBrk="0" hangingPunct="1">
                        <a:buNone/>
                      </a:pPr>
                      <a:r>
                        <a:rPr lang="en-US" altLang="zh-TW" sz="2000" b="1" i="0" u="none" strike="noStrike" kern="1200" baseline="0" err="1">
                          <a:solidFill>
                            <a:schemeClr val="tx2"/>
                          </a:solidFill>
                          <a:latin typeface="+mn-lt"/>
                          <a:ea typeface="+mn-ea"/>
                          <a:cs typeface="+mn-cs"/>
                        </a:rPr>
                        <a:t>far_price</a:t>
                      </a:r>
                      <a:endParaRPr lang="zh-TW" altLang="en-US" sz="2000" b="1" i="0" u="none" strike="noStrike" kern="1200" baseline="0">
                        <a:solidFill>
                          <a:schemeClr val="tx2"/>
                        </a:solidFill>
                        <a:latin typeface="+mn-lt"/>
                        <a:ea typeface="+mn-ea"/>
                        <a:cs typeface="+mn-cs"/>
                      </a:endParaRPr>
                    </a:p>
                  </a:txBody>
                  <a:tcPr anchor="ctr"/>
                </a:tc>
                <a:tc>
                  <a:txBody>
                    <a:bodyPr/>
                    <a:lstStyle/>
                    <a:p>
                      <a:pPr algn="r" fontAlgn="ctr"/>
                      <a:r>
                        <a:rPr lang="en-US" altLang="zh-TW" sz="2000" b="0" u="none" strike="noStrike" kern="1200" baseline="0">
                          <a:solidFill>
                            <a:schemeClr val="tx2"/>
                          </a:solidFill>
                          <a:latin typeface="+mn-lt"/>
                          <a:ea typeface="+mn-ea"/>
                          <a:cs typeface="+mn-cs"/>
                        </a:rPr>
                        <a:t>1.0017</a:t>
                      </a:r>
                    </a:p>
                  </a:txBody>
                  <a:tcPr marL="9525" marR="9525" marT="9525" marB="0" anchor="ctr"/>
                </a:tc>
                <a:tc>
                  <a:txBody>
                    <a:bodyPr/>
                    <a:lstStyle/>
                    <a:p>
                      <a:pPr algn="r" fontAlgn="ctr"/>
                      <a:r>
                        <a:rPr lang="en-US" altLang="zh-TW" sz="2000" b="0" u="none" strike="noStrike" kern="1200" baseline="0">
                          <a:solidFill>
                            <a:schemeClr val="tx2"/>
                          </a:solidFill>
                          <a:latin typeface="+mn-lt"/>
                          <a:ea typeface="+mn-ea"/>
                          <a:cs typeface="+mn-cs"/>
                        </a:rPr>
                        <a:t>0.7215</a:t>
                      </a:r>
                    </a:p>
                  </a:txBody>
                  <a:tcPr marL="9525" marR="9525" marT="9525" marB="0" anchor="ctr"/>
                </a:tc>
                <a:tc>
                  <a:txBody>
                    <a:bodyPr/>
                    <a:lstStyle/>
                    <a:p>
                      <a:pPr algn="r" fontAlgn="ctr"/>
                      <a:r>
                        <a:rPr lang="en-US" altLang="zh-TW" sz="2000" b="0" u="none" strike="noStrike" kern="1200" baseline="0">
                          <a:solidFill>
                            <a:schemeClr val="tx2"/>
                          </a:solidFill>
                          <a:latin typeface="+mn-lt"/>
                          <a:ea typeface="+mn-ea"/>
                          <a:cs typeface="+mn-cs"/>
                        </a:rPr>
                        <a:t>0.0001</a:t>
                      </a:r>
                    </a:p>
                  </a:txBody>
                  <a:tcPr marL="9525" marR="9525" marT="9525" marB="0" anchor="ctr"/>
                </a:tc>
                <a:tc>
                  <a:txBody>
                    <a:bodyPr/>
                    <a:lstStyle/>
                    <a:p>
                      <a:pPr algn="r" fontAlgn="ctr"/>
                      <a:r>
                        <a:rPr lang="en-US" altLang="zh-TW" sz="2000" b="0" u="none" strike="noStrike" kern="1200" baseline="0">
                          <a:solidFill>
                            <a:schemeClr val="tx2"/>
                          </a:solidFill>
                          <a:latin typeface="+mn-lt"/>
                          <a:ea typeface="+mn-ea"/>
                          <a:cs typeface="+mn-cs"/>
                        </a:rPr>
                        <a:t>0.9963</a:t>
                      </a:r>
                    </a:p>
                  </a:txBody>
                  <a:tcPr marL="9525" marR="9525" marT="9525" marB="0" anchor="ctr"/>
                </a:tc>
                <a:tc>
                  <a:txBody>
                    <a:bodyPr/>
                    <a:lstStyle/>
                    <a:p>
                      <a:pPr algn="r" fontAlgn="ctr"/>
                      <a:r>
                        <a:rPr lang="en-US" altLang="zh-TW" sz="2000" b="0" u="none" strike="noStrike" kern="1200" baseline="0">
                          <a:solidFill>
                            <a:schemeClr val="tx2"/>
                          </a:solidFill>
                          <a:latin typeface="+mn-lt"/>
                          <a:ea typeface="+mn-ea"/>
                          <a:cs typeface="+mn-cs"/>
                        </a:rPr>
                        <a:t>0.9999</a:t>
                      </a:r>
                    </a:p>
                  </a:txBody>
                  <a:tcPr marL="9525" marR="9525" marT="9525" marB="0" anchor="ctr"/>
                </a:tc>
                <a:tc>
                  <a:txBody>
                    <a:bodyPr/>
                    <a:lstStyle/>
                    <a:p>
                      <a:pPr algn="r" fontAlgn="ctr"/>
                      <a:r>
                        <a:rPr lang="en-US" altLang="zh-TW" sz="2000" b="0" u="none" strike="noStrike" kern="1200" baseline="0">
                          <a:solidFill>
                            <a:schemeClr val="tx2"/>
                          </a:solidFill>
                          <a:latin typeface="+mn-lt"/>
                          <a:ea typeface="+mn-ea"/>
                          <a:cs typeface="+mn-cs"/>
                        </a:rPr>
                        <a:t>1.0033</a:t>
                      </a:r>
                    </a:p>
                  </a:txBody>
                  <a:tcPr marL="9525" marR="9525" marT="9525" marB="0" anchor="ctr"/>
                </a:tc>
                <a:tc>
                  <a:txBody>
                    <a:bodyPr/>
                    <a:lstStyle/>
                    <a:p>
                      <a:pPr algn="r" fontAlgn="ctr"/>
                      <a:r>
                        <a:rPr lang="en-US" altLang="zh-TW" sz="2000" b="0" u="none" strike="noStrike" kern="1200" baseline="0">
                          <a:solidFill>
                            <a:schemeClr val="tx2"/>
                          </a:solidFill>
                          <a:latin typeface="+mn-lt"/>
                          <a:ea typeface="+mn-ea"/>
                          <a:cs typeface="+mn-cs"/>
                        </a:rPr>
                        <a:t>437.9531</a:t>
                      </a:r>
                    </a:p>
                  </a:txBody>
                  <a:tcPr marL="9525" marR="9525" marT="9525" marB="0" anchor="ctr"/>
                </a:tc>
                <a:tc>
                  <a:txBody>
                    <a:bodyPr/>
                    <a:lstStyle/>
                    <a:p>
                      <a:pPr marL="0" lvl="0" algn="r" defTabSz="914400" rtl="0" eaLnBrk="1" latinLnBrk="0" hangingPunct="1">
                        <a:buNone/>
                      </a:pPr>
                      <a:r>
                        <a:rPr lang="en-US" altLang="zh-TW" sz="2000" b="0" u="none" strike="noStrike" kern="1200" baseline="0">
                          <a:solidFill>
                            <a:schemeClr val="tx2"/>
                          </a:solidFill>
                          <a:latin typeface="+mn-lt"/>
                          <a:ea typeface="+mn-ea"/>
                          <a:cs typeface="+mn-cs"/>
                        </a:rPr>
                        <a:t>2894342</a:t>
                      </a:r>
                    </a:p>
                  </a:txBody>
                  <a:tcPr anchor="ctr"/>
                </a:tc>
                <a:extLst>
                  <a:ext uri="{0D108BD9-81ED-4DB2-BD59-A6C34878D82A}">
                    <a16:rowId xmlns:a16="http://schemas.microsoft.com/office/drawing/2014/main" val="3778962013"/>
                  </a:ext>
                </a:extLst>
              </a:tr>
              <a:tr h="754883">
                <a:tc>
                  <a:txBody>
                    <a:bodyPr/>
                    <a:lstStyle/>
                    <a:p>
                      <a:pPr marL="0" lvl="0" algn="ctr" defTabSz="914400" rtl="0" eaLnBrk="1" fontAlgn="ctr" latinLnBrk="0" hangingPunct="1">
                        <a:buNone/>
                      </a:pPr>
                      <a:r>
                        <a:rPr lang="en-US" altLang="zh-TW" sz="2000" b="1" i="0" u="none" strike="noStrike" kern="1200" baseline="0" err="1">
                          <a:solidFill>
                            <a:schemeClr val="tx2"/>
                          </a:solidFill>
                          <a:latin typeface="+mn-lt"/>
                          <a:ea typeface="+mn-ea"/>
                          <a:cs typeface="+mn-cs"/>
                        </a:rPr>
                        <a:t>near_price</a:t>
                      </a:r>
                      <a:endParaRPr lang="zh-TW" altLang="en-US" sz="2000" b="1" i="0" u="none" strike="noStrike" kern="1200" baseline="0">
                        <a:solidFill>
                          <a:schemeClr val="tx2"/>
                        </a:solidFill>
                        <a:latin typeface="+mn-lt"/>
                        <a:ea typeface="+mn-ea"/>
                        <a:cs typeface="+mn-cs"/>
                      </a:endParaRPr>
                    </a:p>
                  </a:txBody>
                  <a:tcPr anchor="ctr"/>
                </a:tc>
                <a:tc>
                  <a:txBody>
                    <a:bodyPr/>
                    <a:lstStyle/>
                    <a:p>
                      <a:pPr algn="r" fontAlgn="ctr"/>
                      <a:r>
                        <a:rPr lang="en-US" altLang="zh-TW" sz="2000" b="0" u="none" strike="noStrike" kern="1200" baseline="0">
                          <a:solidFill>
                            <a:schemeClr val="tx2"/>
                          </a:solidFill>
                          <a:latin typeface="+mn-lt"/>
                          <a:ea typeface="+mn-ea"/>
                          <a:cs typeface="+mn-cs"/>
                        </a:rPr>
                        <a:t>0.9997</a:t>
                      </a:r>
                    </a:p>
                  </a:txBody>
                  <a:tcPr marL="9525" marR="9525" marT="9525" marB="0" anchor="ctr"/>
                </a:tc>
                <a:tc>
                  <a:txBody>
                    <a:bodyPr/>
                    <a:lstStyle/>
                    <a:p>
                      <a:pPr algn="r" fontAlgn="ctr"/>
                      <a:r>
                        <a:rPr lang="en-US" altLang="zh-TW" sz="2000" b="0" u="none" strike="noStrike" kern="1200" baseline="0">
                          <a:solidFill>
                            <a:schemeClr val="tx2"/>
                          </a:solidFill>
                          <a:latin typeface="+mn-lt"/>
                          <a:ea typeface="+mn-ea"/>
                          <a:cs typeface="+mn-cs"/>
                        </a:rPr>
                        <a:t>0.0122</a:t>
                      </a:r>
                    </a:p>
                  </a:txBody>
                  <a:tcPr marL="9525" marR="9525" marT="9525" marB="0" anchor="ctr"/>
                </a:tc>
                <a:tc>
                  <a:txBody>
                    <a:bodyPr/>
                    <a:lstStyle/>
                    <a:p>
                      <a:pPr algn="r" fontAlgn="ctr"/>
                      <a:r>
                        <a:rPr lang="en-US" altLang="zh-TW" sz="2000" b="0" u="none" strike="noStrike" kern="1200" baseline="0">
                          <a:solidFill>
                            <a:schemeClr val="tx2"/>
                          </a:solidFill>
                          <a:latin typeface="+mn-lt"/>
                          <a:ea typeface="+mn-ea"/>
                          <a:cs typeface="+mn-cs"/>
                        </a:rPr>
                        <a:t>0.7870</a:t>
                      </a:r>
                    </a:p>
                  </a:txBody>
                  <a:tcPr marL="9525" marR="9525" marT="9525" marB="0" anchor="ctr"/>
                </a:tc>
                <a:tc>
                  <a:txBody>
                    <a:bodyPr/>
                    <a:lstStyle/>
                    <a:p>
                      <a:pPr algn="r" fontAlgn="ctr"/>
                      <a:r>
                        <a:rPr lang="en-US" altLang="zh-TW" sz="2000" b="0" u="none" strike="noStrike" kern="1200" baseline="0">
                          <a:solidFill>
                            <a:schemeClr val="tx2"/>
                          </a:solidFill>
                          <a:latin typeface="+mn-lt"/>
                          <a:ea typeface="+mn-ea"/>
                          <a:cs typeface="+mn-cs"/>
                        </a:rPr>
                        <a:t>0.9971</a:t>
                      </a:r>
                    </a:p>
                  </a:txBody>
                  <a:tcPr marL="9525" marR="9525" marT="9525" marB="0" anchor="ctr"/>
                </a:tc>
                <a:tc>
                  <a:txBody>
                    <a:bodyPr/>
                    <a:lstStyle/>
                    <a:p>
                      <a:pPr algn="r" fontAlgn="ctr"/>
                      <a:r>
                        <a:rPr lang="en-US" altLang="zh-TW" sz="2000" b="0" u="none" strike="noStrike" kern="1200" baseline="0">
                          <a:solidFill>
                            <a:schemeClr val="tx2"/>
                          </a:solidFill>
                          <a:latin typeface="+mn-lt"/>
                          <a:ea typeface="+mn-ea"/>
                          <a:cs typeface="+mn-cs"/>
                        </a:rPr>
                        <a:t>0.9999</a:t>
                      </a:r>
                    </a:p>
                  </a:txBody>
                  <a:tcPr marL="9525" marR="9525" marT="9525" marB="0" anchor="ctr"/>
                </a:tc>
                <a:tc>
                  <a:txBody>
                    <a:bodyPr/>
                    <a:lstStyle/>
                    <a:p>
                      <a:pPr algn="r" fontAlgn="ctr"/>
                      <a:r>
                        <a:rPr lang="en-US" altLang="zh-TW" sz="2000" b="0" u="none" strike="noStrike" kern="1200" baseline="0">
                          <a:solidFill>
                            <a:schemeClr val="tx2"/>
                          </a:solidFill>
                          <a:latin typeface="+mn-lt"/>
                          <a:ea typeface="+mn-ea"/>
                          <a:cs typeface="+mn-cs"/>
                        </a:rPr>
                        <a:t>1.0026</a:t>
                      </a:r>
                    </a:p>
                  </a:txBody>
                  <a:tcPr marL="9525" marR="9525" marT="9525" marB="0" anchor="ctr"/>
                </a:tc>
                <a:tc>
                  <a:txBody>
                    <a:bodyPr/>
                    <a:lstStyle/>
                    <a:p>
                      <a:pPr algn="r" fontAlgn="ctr"/>
                      <a:r>
                        <a:rPr lang="en-US" altLang="zh-TW" sz="2000" b="0" u="none" strike="noStrike" kern="1200" baseline="0">
                          <a:solidFill>
                            <a:schemeClr val="tx2"/>
                          </a:solidFill>
                          <a:latin typeface="+mn-lt"/>
                          <a:ea typeface="+mn-ea"/>
                          <a:cs typeface="+mn-cs"/>
                        </a:rPr>
                        <a:t>1.3097</a:t>
                      </a:r>
                    </a:p>
                  </a:txBody>
                  <a:tcPr marL="9525" marR="9525" marT="9525" marB="0" anchor="ctr"/>
                </a:tc>
                <a:tc>
                  <a:txBody>
                    <a:bodyPr/>
                    <a:lstStyle/>
                    <a:p>
                      <a:pPr marL="0" lvl="0" algn="r" defTabSz="914400" rtl="0" eaLnBrk="1" latinLnBrk="0" hangingPunct="1">
                        <a:buNone/>
                      </a:pPr>
                      <a:r>
                        <a:rPr lang="en-US" altLang="zh-TW" sz="2000" b="0" u="none" strike="noStrike" kern="1200" baseline="0">
                          <a:solidFill>
                            <a:schemeClr val="tx2"/>
                          </a:solidFill>
                          <a:latin typeface="+mn-lt"/>
                          <a:ea typeface="+mn-ea"/>
                          <a:cs typeface="+mn-cs"/>
                        </a:rPr>
                        <a:t>2857180</a:t>
                      </a:r>
                    </a:p>
                  </a:txBody>
                  <a:tcPr anchor="ctr"/>
                </a:tc>
                <a:extLst>
                  <a:ext uri="{0D108BD9-81ED-4DB2-BD59-A6C34878D82A}">
                    <a16:rowId xmlns:a16="http://schemas.microsoft.com/office/drawing/2014/main" val="3924578452"/>
                  </a:ext>
                </a:extLst>
              </a:tr>
            </a:tbl>
          </a:graphicData>
        </a:graphic>
      </p:graphicFrame>
      <p:sp>
        <p:nvSpPr>
          <p:cNvPr id="5" name="投影片編號版面配置區 4">
            <a:extLst>
              <a:ext uri="{FF2B5EF4-FFF2-40B4-BE49-F238E27FC236}">
                <a16:creationId xmlns:a16="http://schemas.microsoft.com/office/drawing/2014/main" id="{1AEECA16-06F7-BB54-D47E-88D9341A7286}"/>
              </a:ext>
            </a:extLst>
          </p:cNvPr>
          <p:cNvSpPr>
            <a:spLocks noGrp="1"/>
          </p:cNvSpPr>
          <p:nvPr>
            <p:ph type="sldNum" sz="quarter" idx="12"/>
          </p:nvPr>
        </p:nvSpPr>
        <p:spPr/>
        <p:txBody>
          <a:bodyPr/>
          <a:lstStyle/>
          <a:p>
            <a:fld id="{312CC964-A50B-4C29-B4E4-2C30BB34CCF3}" type="slidenum">
              <a:rPr lang="en-US" smtClean="0"/>
              <a:t>11</a:t>
            </a:fld>
            <a:endParaRPr lang="zh-TW" altLang="en-US"/>
          </a:p>
        </p:txBody>
      </p:sp>
    </p:spTree>
    <p:extLst>
      <p:ext uri="{BB962C8B-B14F-4D97-AF65-F5344CB8AC3E}">
        <p14:creationId xmlns:p14="http://schemas.microsoft.com/office/powerpoint/2010/main" val="159632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1C57C-F069-E00C-4013-05A82740730F}"/>
              </a:ext>
            </a:extLst>
          </p:cNvPr>
          <p:cNvSpPr>
            <a:spLocks noGrp="1"/>
          </p:cNvSpPr>
          <p:nvPr>
            <p:ph type="title"/>
          </p:nvPr>
        </p:nvSpPr>
        <p:spPr/>
        <p:txBody>
          <a:bodyPr/>
          <a:lstStyle/>
          <a:p>
            <a:r>
              <a:rPr lang="zh-TW" altLang="en-US" i="0">
                <a:ea typeface="+mj-lt"/>
                <a:cs typeface="+mj-lt"/>
              </a:rPr>
              <a:t>資料</a:t>
            </a:r>
            <a:r>
              <a:rPr lang="zh-TW" i="0">
                <a:ea typeface="+mj-lt"/>
                <a:cs typeface="+mj-lt"/>
              </a:rPr>
              <a:t>介紹</a:t>
            </a:r>
            <a:r>
              <a:rPr lang="en-US" altLang="zh-TW" i="0">
                <a:ea typeface="+mj-lt"/>
                <a:cs typeface="+mj-lt"/>
              </a:rPr>
              <a:t> - EDA</a:t>
            </a:r>
            <a:r>
              <a:rPr lang="zh-TW" altLang="zh-TW" i="0">
                <a:ea typeface="+mj-lt"/>
                <a:cs typeface="+mj-lt"/>
              </a:rPr>
              <a:t> </a:t>
            </a:r>
            <a:endParaRPr lang="zh-TW" i="0">
              <a:ea typeface="+mj-lt"/>
              <a:cs typeface="+mj-lt"/>
            </a:endParaRPr>
          </a:p>
        </p:txBody>
      </p:sp>
      <p:sp>
        <p:nvSpPr>
          <p:cNvPr id="3" name="內容版面配置區 2">
            <a:extLst>
              <a:ext uri="{FF2B5EF4-FFF2-40B4-BE49-F238E27FC236}">
                <a16:creationId xmlns:a16="http://schemas.microsoft.com/office/drawing/2014/main" id="{4CB2A592-7405-0A8B-AC0E-079F75EFD472}"/>
              </a:ext>
            </a:extLst>
          </p:cNvPr>
          <p:cNvSpPr>
            <a:spLocks noGrp="1"/>
          </p:cNvSpPr>
          <p:nvPr>
            <p:ph idx="1"/>
          </p:nvPr>
        </p:nvSpPr>
        <p:spPr/>
        <p:txBody>
          <a:bodyPr vert="horz" lIns="91440" tIns="45720" rIns="91440" bIns="45720" rtlCol="0" anchor="t">
            <a:normAutofit/>
          </a:bodyPr>
          <a:lstStyle/>
          <a:p>
            <a:pPr>
              <a:lnSpc>
                <a:spcPct val="150000"/>
              </a:lnSpc>
            </a:pPr>
            <a:endParaRPr lang="en-US" altLang="zh-TW" sz="2000">
              <a:solidFill>
                <a:srgbClr val="242B41"/>
              </a:solidFill>
              <a:ea typeface="+mn-lt"/>
              <a:cs typeface="+mn-lt"/>
            </a:endParaRPr>
          </a:p>
          <a:p>
            <a:endParaRPr lang="zh-TW" altLang="en-US"/>
          </a:p>
        </p:txBody>
      </p:sp>
      <p:graphicFrame>
        <p:nvGraphicFramePr>
          <p:cNvPr id="4" name="表格 3">
            <a:extLst>
              <a:ext uri="{FF2B5EF4-FFF2-40B4-BE49-F238E27FC236}">
                <a16:creationId xmlns:a16="http://schemas.microsoft.com/office/drawing/2014/main" id="{1332C8DA-F4F2-3983-E512-52149FC83A1A}"/>
              </a:ext>
            </a:extLst>
          </p:cNvPr>
          <p:cNvGraphicFramePr>
            <a:graphicFrameLocks noGrp="1"/>
          </p:cNvGraphicFramePr>
          <p:nvPr/>
        </p:nvGraphicFramePr>
        <p:xfrm>
          <a:off x="1360997" y="1915557"/>
          <a:ext cx="9470005" cy="4024425"/>
        </p:xfrm>
        <a:graphic>
          <a:graphicData uri="http://schemas.openxmlformats.org/drawingml/2006/table">
            <a:tbl>
              <a:tblPr firstRow="1" bandRow="1">
                <a:tableStyleId>{FABFCF23-3B69-468F-B69F-88F6DE6A72F2}</a:tableStyleId>
              </a:tblPr>
              <a:tblGrid>
                <a:gridCol w="1212739">
                  <a:extLst>
                    <a:ext uri="{9D8B030D-6E8A-4147-A177-3AD203B41FA5}">
                      <a16:colId xmlns:a16="http://schemas.microsoft.com/office/drawing/2014/main" val="1906230307"/>
                    </a:ext>
                  </a:extLst>
                </a:gridCol>
                <a:gridCol w="1019559">
                  <a:extLst>
                    <a:ext uri="{9D8B030D-6E8A-4147-A177-3AD203B41FA5}">
                      <a16:colId xmlns:a16="http://schemas.microsoft.com/office/drawing/2014/main" val="550923082"/>
                    </a:ext>
                  </a:extLst>
                </a:gridCol>
                <a:gridCol w="1019559">
                  <a:extLst>
                    <a:ext uri="{9D8B030D-6E8A-4147-A177-3AD203B41FA5}">
                      <a16:colId xmlns:a16="http://schemas.microsoft.com/office/drawing/2014/main" val="2831756440"/>
                    </a:ext>
                  </a:extLst>
                </a:gridCol>
                <a:gridCol w="1019559">
                  <a:extLst>
                    <a:ext uri="{9D8B030D-6E8A-4147-A177-3AD203B41FA5}">
                      <a16:colId xmlns:a16="http://schemas.microsoft.com/office/drawing/2014/main" val="3264050841"/>
                    </a:ext>
                  </a:extLst>
                </a:gridCol>
                <a:gridCol w="1019559">
                  <a:extLst>
                    <a:ext uri="{9D8B030D-6E8A-4147-A177-3AD203B41FA5}">
                      <a16:colId xmlns:a16="http://schemas.microsoft.com/office/drawing/2014/main" val="4118876252"/>
                    </a:ext>
                  </a:extLst>
                </a:gridCol>
                <a:gridCol w="1019559">
                  <a:extLst>
                    <a:ext uri="{9D8B030D-6E8A-4147-A177-3AD203B41FA5}">
                      <a16:colId xmlns:a16="http://schemas.microsoft.com/office/drawing/2014/main" val="2311345835"/>
                    </a:ext>
                  </a:extLst>
                </a:gridCol>
                <a:gridCol w="1120353">
                  <a:extLst>
                    <a:ext uri="{9D8B030D-6E8A-4147-A177-3AD203B41FA5}">
                      <a16:colId xmlns:a16="http://schemas.microsoft.com/office/drawing/2014/main" val="3722670855"/>
                    </a:ext>
                  </a:extLst>
                </a:gridCol>
                <a:gridCol w="1120353">
                  <a:extLst>
                    <a:ext uri="{9D8B030D-6E8A-4147-A177-3AD203B41FA5}">
                      <a16:colId xmlns:a16="http://schemas.microsoft.com/office/drawing/2014/main" val="886121366"/>
                    </a:ext>
                  </a:extLst>
                </a:gridCol>
                <a:gridCol w="918765">
                  <a:extLst>
                    <a:ext uri="{9D8B030D-6E8A-4147-A177-3AD203B41FA5}">
                      <a16:colId xmlns:a16="http://schemas.microsoft.com/office/drawing/2014/main" val="4239892833"/>
                    </a:ext>
                  </a:extLst>
                </a:gridCol>
              </a:tblGrid>
              <a:tr h="563705">
                <a:tc>
                  <a:txBody>
                    <a:bodyPr/>
                    <a:lstStyle/>
                    <a:p>
                      <a:pPr marL="0" lvl="0" algn="ctr" defTabSz="914400" rtl="0" eaLnBrk="1" latinLnBrk="0" hangingPunct="1">
                        <a:buNone/>
                      </a:pPr>
                      <a:endParaRPr lang="zh-TW" altLang="en-US" sz="2000" b="1" u="none" strike="noStrike" kern="1200" baseline="0">
                        <a:solidFill>
                          <a:schemeClr val="tx2"/>
                        </a:solidFill>
                        <a:latin typeface="+mn-lt"/>
                        <a:ea typeface="+mn-ea"/>
                        <a:cs typeface="+mn-cs"/>
                      </a:endParaRPr>
                    </a:p>
                  </a:txBody>
                  <a:tcPr/>
                </a:tc>
                <a:tc>
                  <a:txBody>
                    <a:bodyPr/>
                    <a:lstStyle/>
                    <a:p>
                      <a:pPr marL="0" lvl="0" algn="ctr" defTabSz="914400" rtl="0" eaLnBrk="1" fontAlgn="ctr" latinLnBrk="0" hangingPunct="1">
                        <a:buNone/>
                      </a:pPr>
                      <a:r>
                        <a:rPr lang="en-US" sz="2000" b="1" i="0" u="none" strike="noStrike" kern="1200" baseline="0">
                          <a:solidFill>
                            <a:schemeClr val="tx2"/>
                          </a:solidFill>
                          <a:latin typeface="+mn-lt"/>
                          <a:ea typeface="+mn-ea"/>
                          <a:cs typeface="+mn-cs"/>
                        </a:rPr>
                        <a:t>Mean</a:t>
                      </a:r>
                    </a:p>
                  </a:txBody>
                  <a:tcPr marL="9525" marR="9525" marT="9525" marB="0" anchor="ctr"/>
                </a:tc>
                <a:tc>
                  <a:txBody>
                    <a:bodyPr/>
                    <a:lstStyle/>
                    <a:p>
                      <a:pPr marL="0" lvl="0" algn="ctr" defTabSz="914400" rtl="0" eaLnBrk="1" fontAlgn="ctr" latinLnBrk="0" hangingPunct="1">
                        <a:buNone/>
                      </a:pPr>
                      <a:r>
                        <a:rPr lang="en-US" sz="2000" b="1" i="0" u="none" strike="noStrike" kern="1200" baseline="0" err="1">
                          <a:solidFill>
                            <a:schemeClr val="tx2"/>
                          </a:solidFill>
                          <a:latin typeface="+mn-lt"/>
                          <a:ea typeface="+mn-ea"/>
                          <a:cs typeface="+mn-cs"/>
                        </a:rPr>
                        <a:t>sd</a:t>
                      </a:r>
                      <a:endParaRPr lang="en-US" sz="2000" b="1" i="0" u="none" strike="noStrike" kern="1200" baseline="0">
                        <a:solidFill>
                          <a:schemeClr val="tx2"/>
                        </a:solidFill>
                        <a:latin typeface="+mn-lt"/>
                        <a:ea typeface="+mn-ea"/>
                        <a:cs typeface="+mn-cs"/>
                      </a:endParaRPr>
                    </a:p>
                  </a:txBody>
                  <a:tcPr marL="9525" marR="9525" marT="9525" marB="0" anchor="ctr"/>
                </a:tc>
                <a:tc>
                  <a:txBody>
                    <a:bodyPr/>
                    <a:lstStyle/>
                    <a:p>
                      <a:pPr marL="0" lvl="0" algn="ctr" defTabSz="914400" rtl="0" eaLnBrk="1" fontAlgn="ctr" latinLnBrk="0" hangingPunct="1">
                        <a:buNone/>
                      </a:pPr>
                      <a:r>
                        <a:rPr lang="en-US" sz="2000" b="1" i="0" u="none" strike="noStrike" kern="1200" baseline="0">
                          <a:solidFill>
                            <a:schemeClr val="tx2"/>
                          </a:solidFill>
                          <a:latin typeface="+mn-lt"/>
                          <a:ea typeface="+mn-ea"/>
                          <a:cs typeface="+mn-cs"/>
                        </a:rPr>
                        <a:t>Min</a:t>
                      </a:r>
                    </a:p>
                  </a:txBody>
                  <a:tcPr marL="9525" marR="9525" marT="9525" marB="0" anchor="ctr"/>
                </a:tc>
                <a:tc>
                  <a:txBody>
                    <a:bodyPr/>
                    <a:lstStyle/>
                    <a:p>
                      <a:pPr marL="0" lvl="0" algn="ctr" defTabSz="914400" rtl="0" eaLnBrk="1" fontAlgn="ctr" latinLnBrk="0" hangingPunct="1">
                        <a:buNone/>
                      </a:pPr>
                      <a:r>
                        <a:rPr lang="en-US" altLang="zh-TW" sz="2000" b="1" i="0" u="none" strike="noStrike" kern="1200" baseline="0">
                          <a:solidFill>
                            <a:schemeClr val="tx2"/>
                          </a:solidFill>
                          <a:latin typeface="+mn-lt"/>
                          <a:ea typeface="+mn-ea"/>
                          <a:cs typeface="+mn-cs"/>
                        </a:rPr>
                        <a:t>25%</a:t>
                      </a:r>
                    </a:p>
                  </a:txBody>
                  <a:tcPr marL="9525" marR="9525" marT="9525" marB="0" anchor="ctr"/>
                </a:tc>
                <a:tc>
                  <a:txBody>
                    <a:bodyPr/>
                    <a:lstStyle/>
                    <a:p>
                      <a:pPr marL="0" lvl="0" algn="ctr" defTabSz="914400" rtl="0" eaLnBrk="1" fontAlgn="ctr" latinLnBrk="0" hangingPunct="1">
                        <a:buNone/>
                      </a:pPr>
                      <a:r>
                        <a:rPr lang="en-US" altLang="zh-TW" sz="2000" b="1" i="0" u="none" strike="noStrike" kern="1200" baseline="0">
                          <a:solidFill>
                            <a:schemeClr val="tx2"/>
                          </a:solidFill>
                          <a:latin typeface="+mn-lt"/>
                          <a:ea typeface="+mn-ea"/>
                          <a:cs typeface="+mn-cs"/>
                        </a:rPr>
                        <a:t>50%</a:t>
                      </a:r>
                    </a:p>
                  </a:txBody>
                  <a:tcPr marL="9525" marR="9525" marT="9525" marB="0" anchor="ctr"/>
                </a:tc>
                <a:tc>
                  <a:txBody>
                    <a:bodyPr/>
                    <a:lstStyle/>
                    <a:p>
                      <a:pPr marL="0" lvl="0" algn="ctr" defTabSz="914400" rtl="0" eaLnBrk="1" fontAlgn="ctr" latinLnBrk="0" hangingPunct="1">
                        <a:buNone/>
                      </a:pPr>
                      <a:r>
                        <a:rPr lang="en-US" altLang="zh-TW" sz="2000" b="1" i="0" u="none" strike="noStrike" kern="1200" baseline="0">
                          <a:solidFill>
                            <a:schemeClr val="tx2"/>
                          </a:solidFill>
                          <a:latin typeface="+mn-lt"/>
                          <a:ea typeface="+mn-ea"/>
                          <a:cs typeface="+mn-cs"/>
                        </a:rPr>
                        <a:t>75%</a:t>
                      </a:r>
                    </a:p>
                  </a:txBody>
                  <a:tcPr marL="9525" marR="9525" marT="9525" marB="0" anchor="ctr"/>
                </a:tc>
                <a:tc>
                  <a:txBody>
                    <a:bodyPr/>
                    <a:lstStyle/>
                    <a:p>
                      <a:pPr marL="0" lvl="0" algn="ctr" defTabSz="914400" rtl="0" eaLnBrk="1" fontAlgn="ctr" latinLnBrk="0" hangingPunct="1">
                        <a:buNone/>
                      </a:pPr>
                      <a:r>
                        <a:rPr lang="en-US" sz="2000" b="1" i="0" u="none" strike="noStrike" kern="1200" baseline="0">
                          <a:solidFill>
                            <a:schemeClr val="tx2"/>
                          </a:solidFill>
                          <a:latin typeface="+mn-lt"/>
                          <a:ea typeface="+mn-ea"/>
                          <a:cs typeface="+mn-cs"/>
                        </a:rPr>
                        <a:t>Max</a:t>
                      </a:r>
                    </a:p>
                  </a:txBody>
                  <a:tcPr marL="9525" marR="9525" marT="9525" marB="0" anchor="ctr"/>
                </a:tc>
                <a:tc>
                  <a:txBody>
                    <a:bodyPr/>
                    <a:lstStyle/>
                    <a:p>
                      <a:pPr marL="0" lvl="0" algn="ctr" defTabSz="914400" rtl="0" eaLnBrk="1" fontAlgn="ctr" latinLnBrk="0" hangingPunct="1">
                        <a:buNone/>
                      </a:pPr>
                      <a:r>
                        <a:rPr lang="en-US" altLang="zh-TW" sz="2000" b="1" i="0" u="none" strike="noStrike" kern="1200" baseline="0">
                          <a:solidFill>
                            <a:schemeClr val="tx2"/>
                          </a:solidFill>
                          <a:latin typeface="+mn-lt"/>
                          <a:ea typeface="+mn-ea"/>
                          <a:cs typeface="+mn-cs"/>
                        </a:rPr>
                        <a:t>NA</a:t>
                      </a:r>
                      <a:endParaRPr lang="zh-TW" altLang="en-US" sz="2000" b="1" i="0" u="none" strike="noStrike" kern="1200" baseline="0">
                        <a:solidFill>
                          <a:schemeClr val="tx2"/>
                        </a:solidFill>
                        <a:latin typeface="+mn-lt"/>
                        <a:ea typeface="+mn-ea"/>
                        <a:cs typeface="+mn-cs"/>
                      </a:endParaRPr>
                    </a:p>
                  </a:txBody>
                  <a:tcPr anchor="ctr"/>
                </a:tc>
                <a:extLst>
                  <a:ext uri="{0D108BD9-81ED-4DB2-BD59-A6C34878D82A}">
                    <a16:rowId xmlns:a16="http://schemas.microsoft.com/office/drawing/2014/main" val="620178004"/>
                  </a:ext>
                </a:extLst>
              </a:tr>
              <a:tr h="642195">
                <a:tc>
                  <a:txBody>
                    <a:bodyPr/>
                    <a:lstStyle/>
                    <a:p>
                      <a:pPr marL="0" lvl="0" algn="ctr" defTabSz="914400" rtl="0" eaLnBrk="1" fontAlgn="ctr" latinLnBrk="0" hangingPunct="1">
                        <a:buNone/>
                      </a:pPr>
                      <a:r>
                        <a:rPr lang="en-US" altLang="zh-TW" sz="2000" b="1" i="0" u="none" strike="noStrike" kern="1200" baseline="0" err="1">
                          <a:solidFill>
                            <a:schemeClr val="tx2"/>
                          </a:solidFill>
                          <a:latin typeface="+mn-lt"/>
                          <a:ea typeface="+mn-ea"/>
                          <a:cs typeface="+mn-cs"/>
                        </a:rPr>
                        <a:t>bid_price</a:t>
                      </a:r>
                      <a:endParaRPr lang="zh-TW" altLang="en-US" sz="2000" b="1" i="0" u="none" strike="noStrike" kern="1200" baseline="0">
                        <a:solidFill>
                          <a:schemeClr val="tx2"/>
                        </a:solidFill>
                        <a:latin typeface="+mn-lt"/>
                        <a:ea typeface="+mn-ea"/>
                        <a:cs typeface="+mn-cs"/>
                      </a:endParaRPr>
                    </a:p>
                  </a:txBody>
                  <a:tcPr anchor="ctr"/>
                </a:tc>
                <a:tc>
                  <a:txBody>
                    <a:bodyPr/>
                    <a:lstStyle/>
                    <a:p>
                      <a:pPr marL="0" lvl="0" algn="r" defTabSz="914400" rtl="0" eaLnBrk="1" fontAlgn="ctr" latinLnBrk="0" hangingPunct="1">
                        <a:buNone/>
                      </a:pPr>
                      <a:r>
                        <a:rPr lang="en-US" altLang="zh-TW" sz="2000" b="0" u="none" strike="noStrike" kern="1200" baseline="0">
                          <a:solidFill>
                            <a:schemeClr val="tx2"/>
                          </a:solidFill>
                          <a:latin typeface="+mn-lt"/>
                          <a:ea typeface="+mn-ea"/>
                          <a:cs typeface="+mn-cs"/>
                        </a:rPr>
                        <a:t>0.9997</a:t>
                      </a:r>
                    </a:p>
                  </a:txBody>
                  <a:tcPr marL="9525" marR="9525" marT="9525" marB="0" anchor="ctr"/>
                </a:tc>
                <a:tc>
                  <a:txBody>
                    <a:bodyPr/>
                    <a:lstStyle/>
                    <a:p>
                      <a:pPr marL="0" lvl="0" algn="r" defTabSz="914400" rtl="0" eaLnBrk="1" fontAlgn="ctr" latinLnBrk="0" hangingPunct="1">
                        <a:buNone/>
                      </a:pPr>
                      <a:r>
                        <a:rPr lang="en-US" altLang="zh-TW" sz="2000" b="0" u="none" strike="noStrike" kern="1200" baseline="0">
                          <a:solidFill>
                            <a:schemeClr val="tx2"/>
                          </a:solidFill>
                          <a:latin typeface="+mn-lt"/>
                          <a:ea typeface="+mn-ea"/>
                          <a:cs typeface="+mn-cs"/>
                        </a:rPr>
                        <a:t>0.0025</a:t>
                      </a:r>
                    </a:p>
                  </a:txBody>
                  <a:tcPr marL="9525" marR="9525" marT="9525" marB="0" anchor="ctr"/>
                </a:tc>
                <a:tc>
                  <a:txBody>
                    <a:bodyPr/>
                    <a:lstStyle/>
                    <a:p>
                      <a:pPr marL="0" lvl="0" algn="r" defTabSz="914400" rtl="0" eaLnBrk="1" fontAlgn="ctr" latinLnBrk="0" hangingPunct="1">
                        <a:buNone/>
                      </a:pPr>
                      <a:r>
                        <a:rPr lang="en-US" altLang="zh-TW" sz="2000" b="0" u="none" strike="noStrike" kern="1200" baseline="0">
                          <a:solidFill>
                            <a:schemeClr val="tx2"/>
                          </a:solidFill>
                          <a:latin typeface="+mn-lt"/>
                          <a:ea typeface="+mn-ea"/>
                          <a:cs typeface="+mn-cs"/>
                        </a:rPr>
                        <a:t>0.9349</a:t>
                      </a:r>
                    </a:p>
                  </a:txBody>
                  <a:tcPr marL="9525" marR="9525" marT="9525" marB="0" anchor="ctr"/>
                </a:tc>
                <a:tc>
                  <a:txBody>
                    <a:bodyPr/>
                    <a:lstStyle/>
                    <a:p>
                      <a:pPr marL="0" lvl="0" algn="r" defTabSz="914400" rtl="0" eaLnBrk="1" fontAlgn="ctr" latinLnBrk="0" hangingPunct="1">
                        <a:buNone/>
                      </a:pPr>
                      <a:r>
                        <a:rPr lang="en-US" altLang="zh-TW" sz="2000" b="0" u="none" strike="noStrike" kern="1200" baseline="0">
                          <a:solidFill>
                            <a:schemeClr val="tx2"/>
                          </a:solidFill>
                          <a:latin typeface="+mn-lt"/>
                          <a:ea typeface="+mn-ea"/>
                          <a:cs typeface="+mn-cs"/>
                        </a:rPr>
                        <a:t>0.9985</a:t>
                      </a:r>
                    </a:p>
                  </a:txBody>
                  <a:tcPr marL="9525" marR="9525" marT="9525" marB="0" anchor="ctr"/>
                </a:tc>
                <a:tc>
                  <a:txBody>
                    <a:bodyPr/>
                    <a:lstStyle/>
                    <a:p>
                      <a:pPr marL="0" lvl="0" algn="r" defTabSz="914400" rtl="0" eaLnBrk="1" fontAlgn="ctr" latinLnBrk="0" hangingPunct="1">
                        <a:buNone/>
                      </a:pPr>
                      <a:r>
                        <a:rPr lang="en-US" altLang="zh-TW" sz="2000" b="0" u="none" strike="noStrike" kern="1200" baseline="0">
                          <a:solidFill>
                            <a:schemeClr val="tx2"/>
                          </a:solidFill>
                          <a:latin typeface="+mn-lt"/>
                          <a:ea typeface="+mn-ea"/>
                          <a:cs typeface="+mn-cs"/>
                        </a:rPr>
                        <a:t>0.9997</a:t>
                      </a:r>
                    </a:p>
                  </a:txBody>
                  <a:tcPr marL="9525" marR="9525" marT="9525" marB="0" anchor="ctr"/>
                </a:tc>
                <a:tc>
                  <a:txBody>
                    <a:bodyPr/>
                    <a:lstStyle/>
                    <a:p>
                      <a:pPr marL="0" lvl="0" algn="r" defTabSz="914400" rtl="0" eaLnBrk="1" fontAlgn="ctr" latinLnBrk="0" hangingPunct="1">
                        <a:buNone/>
                      </a:pPr>
                      <a:r>
                        <a:rPr lang="en-US" altLang="zh-TW" sz="2000" b="0" u="none" strike="noStrike" kern="1200" baseline="0">
                          <a:solidFill>
                            <a:schemeClr val="tx2"/>
                          </a:solidFill>
                          <a:latin typeface="+mn-lt"/>
                          <a:ea typeface="+mn-ea"/>
                          <a:cs typeface="+mn-cs"/>
                        </a:rPr>
                        <a:t>1.0009</a:t>
                      </a:r>
                    </a:p>
                  </a:txBody>
                  <a:tcPr marL="9525" marR="9525" marT="9525" marB="0" anchor="ctr"/>
                </a:tc>
                <a:tc>
                  <a:txBody>
                    <a:bodyPr/>
                    <a:lstStyle/>
                    <a:p>
                      <a:pPr marL="0" lvl="0" algn="r" defTabSz="914400" rtl="0" eaLnBrk="1" fontAlgn="ctr" latinLnBrk="0" hangingPunct="1">
                        <a:buNone/>
                      </a:pPr>
                      <a:r>
                        <a:rPr lang="en-US" altLang="zh-TW" sz="2000" b="0" u="none" strike="noStrike" kern="1200" baseline="0">
                          <a:solidFill>
                            <a:schemeClr val="tx2"/>
                          </a:solidFill>
                          <a:latin typeface="+mn-lt"/>
                          <a:ea typeface="+mn-ea"/>
                          <a:cs typeface="+mn-cs"/>
                        </a:rPr>
                        <a:t>1.0775</a:t>
                      </a:r>
                    </a:p>
                  </a:txBody>
                  <a:tcPr marL="9525" marR="9525" marT="9525" marB="0" anchor="ctr"/>
                </a:tc>
                <a:tc>
                  <a:txBody>
                    <a:bodyPr/>
                    <a:lstStyle/>
                    <a:p>
                      <a:pPr marL="0" lvl="0" algn="r" defTabSz="914400" rtl="0" eaLnBrk="1" latinLnBrk="0" hangingPunct="1">
                        <a:buNone/>
                      </a:pPr>
                      <a:r>
                        <a:rPr lang="en-US" altLang="zh-TW" sz="2000" b="0" u="none" strike="noStrike" kern="1200" baseline="0">
                          <a:solidFill>
                            <a:schemeClr val="tx2"/>
                          </a:solidFill>
                          <a:latin typeface="+mn-lt"/>
                          <a:ea typeface="+mn-ea"/>
                          <a:cs typeface="+mn-cs"/>
                        </a:rPr>
                        <a:t>220</a:t>
                      </a:r>
                      <a:endParaRPr lang="zh-TW" altLang="en-US" sz="2000" b="0" u="none" strike="noStrike" kern="1200" baseline="0">
                        <a:solidFill>
                          <a:schemeClr val="tx2"/>
                        </a:solidFill>
                        <a:latin typeface="+mn-lt"/>
                        <a:ea typeface="+mn-ea"/>
                        <a:cs typeface="+mn-cs"/>
                      </a:endParaRPr>
                    </a:p>
                  </a:txBody>
                  <a:tcPr anchor="ctr"/>
                </a:tc>
                <a:extLst>
                  <a:ext uri="{0D108BD9-81ED-4DB2-BD59-A6C34878D82A}">
                    <a16:rowId xmlns:a16="http://schemas.microsoft.com/office/drawing/2014/main" val="1859863189"/>
                  </a:ext>
                </a:extLst>
              </a:tr>
              <a:tr h="563705">
                <a:tc>
                  <a:txBody>
                    <a:bodyPr/>
                    <a:lstStyle/>
                    <a:p>
                      <a:pPr marL="0" lvl="0" algn="ctr" defTabSz="914400" rtl="0" eaLnBrk="1" fontAlgn="ctr" latinLnBrk="0" hangingPunct="1">
                        <a:buNone/>
                      </a:pPr>
                      <a:r>
                        <a:rPr lang="en-US" altLang="zh-TW" sz="2000" b="1" i="0" u="none" strike="noStrike" kern="1200" baseline="0" err="1">
                          <a:solidFill>
                            <a:schemeClr val="tx2"/>
                          </a:solidFill>
                          <a:latin typeface="+mn-lt"/>
                          <a:ea typeface="+mn-ea"/>
                          <a:cs typeface="+mn-cs"/>
                        </a:rPr>
                        <a:t>bid_size</a:t>
                      </a:r>
                      <a:endParaRPr lang="zh-TW" altLang="en-US" sz="2000" b="1" i="0" u="none" strike="noStrike" kern="1200" baseline="0">
                        <a:solidFill>
                          <a:schemeClr val="tx2"/>
                        </a:solidFill>
                        <a:latin typeface="+mn-lt"/>
                        <a:ea typeface="+mn-ea"/>
                        <a:cs typeface="+mn-cs"/>
                      </a:endParaRPr>
                    </a:p>
                  </a:txBody>
                  <a:tcPr anchor="ctr"/>
                </a:tc>
                <a:tc>
                  <a:txBody>
                    <a:bodyPr/>
                    <a:lstStyle/>
                    <a:p>
                      <a:pPr marL="0" lvl="0" algn="r" defTabSz="914400" rtl="0" eaLnBrk="1" fontAlgn="ctr" latinLnBrk="0" hangingPunct="1">
                        <a:buNone/>
                      </a:pPr>
                      <a:r>
                        <a:rPr lang="en-US" altLang="zh-TW" sz="2000" b="0" u="none" strike="noStrike" kern="1200" baseline="0">
                          <a:solidFill>
                            <a:schemeClr val="tx2"/>
                          </a:solidFill>
                          <a:latin typeface="+mn-lt"/>
                          <a:ea typeface="+mn-ea"/>
                          <a:cs typeface="+mn-cs"/>
                        </a:rPr>
                        <a:t>51813.59</a:t>
                      </a:r>
                    </a:p>
                  </a:txBody>
                  <a:tcPr marL="9525" marR="9525" marT="9525" marB="0" anchor="ctr"/>
                </a:tc>
                <a:tc>
                  <a:txBody>
                    <a:bodyPr/>
                    <a:lstStyle/>
                    <a:p>
                      <a:pPr marL="0" lvl="0" algn="r" defTabSz="914400" rtl="0" eaLnBrk="1" fontAlgn="ctr" latinLnBrk="0" hangingPunct="1">
                        <a:buNone/>
                      </a:pPr>
                      <a:r>
                        <a:rPr lang="en-US" altLang="zh-TW" sz="2000" b="0" u="none" strike="noStrike" kern="1200" baseline="0">
                          <a:solidFill>
                            <a:schemeClr val="tx2"/>
                          </a:solidFill>
                          <a:latin typeface="+mn-lt"/>
                          <a:ea typeface="+mn-ea"/>
                          <a:cs typeface="+mn-cs"/>
                        </a:rPr>
                        <a:t>111421.40</a:t>
                      </a:r>
                    </a:p>
                  </a:txBody>
                  <a:tcPr marL="9525" marR="9525" marT="9525" marB="0" anchor="ctr"/>
                </a:tc>
                <a:tc>
                  <a:txBody>
                    <a:bodyPr/>
                    <a:lstStyle/>
                    <a:p>
                      <a:pPr marL="0" lvl="0" algn="r" defTabSz="914400" rtl="0" eaLnBrk="1" fontAlgn="ctr" latinLnBrk="0" hangingPunct="1">
                        <a:buNone/>
                      </a:pPr>
                      <a:r>
                        <a:rPr lang="en-US" altLang="zh-TW" sz="2000" b="0" u="none" strike="noStrike" kern="1200" baseline="0">
                          <a:solidFill>
                            <a:schemeClr val="tx2"/>
                          </a:solidFill>
                          <a:latin typeface="+mn-lt"/>
                          <a:ea typeface="+mn-ea"/>
                          <a:cs typeface="+mn-cs"/>
                        </a:rPr>
                        <a:t>0.00</a:t>
                      </a:r>
                    </a:p>
                  </a:txBody>
                  <a:tcPr marL="9525" marR="9525" marT="9525" marB="0" anchor="ctr"/>
                </a:tc>
                <a:tc>
                  <a:txBody>
                    <a:bodyPr/>
                    <a:lstStyle/>
                    <a:p>
                      <a:pPr marL="0" lvl="0" algn="r" defTabSz="914400" rtl="0" eaLnBrk="1" fontAlgn="ctr" latinLnBrk="0" hangingPunct="1">
                        <a:buNone/>
                      </a:pPr>
                      <a:r>
                        <a:rPr lang="en-US" altLang="zh-TW" sz="2000" b="0" u="none" strike="noStrike" kern="1200" baseline="0">
                          <a:solidFill>
                            <a:schemeClr val="tx2"/>
                          </a:solidFill>
                          <a:latin typeface="+mn-lt"/>
                          <a:ea typeface="+mn-ea"/>
                          <a:cs typeface="+mn-cs"/>
                        </a:rPr>
                        <a:t>7374.72</a:t>
                      </a:r>
                    </a:p>
                  </a:txBody>
                  <a:tcPr marL="9525" marR="9525" marT="9525" marB="0" anchor="ctr"/>
                </a:tc>
                <a:tc>
                  <a:txBody>
                    <a:bodyPr/>
                    <a:lstStyle/>
                    <a:p>
                      <a:pPr marL="0" lvl="0" algn="r" defTabSz="914400" rtl="0" eaLnBrk="1" fontAlgn="ctr" latinLnBrk="0" hangingPunct="1">
                        <a:buNone/>
                      </a:pPr>
                      <a:r>
                        <a:rPr lang="en-US" altLang="zh-TW" sz="2000" b="0" u="none" strike="noStrike" kern="1200" baseline="0">
                          <a:solidFill>
                            <a:schemeClr val="tx2"/>
                          </a:solidFill>
                          <a:latin typeface="+mn-lt"/>
                          <a:ea typeface="+mn-ea"/>
                          <a:cs typeface="+mn-cs"/>
                        </a:rPr>
                        <a:t>21969</a:t>
                      </a:r>
                    </a:p>
                  </a:txBody>
                  <a:tcPr marL="9525" marR="9525" marT="9525" marB="0" anchor="ctr"/>
                </a:tc>
                <a:tc>
                  <a:txBody>
                    <a:bodyPr/>
                    <a:lstStyle/>
                    <a:p>
                      <a:pPr marL="0" lvl="0" algn="r" defTabSz="914400" rtl="0" eaLnBrk="1" fontAlgn="ctr" latinLnBrk="0" hangingPunct="1">
                        <a:buNone/>
                      </a:pPr>
                      <a:r>
                        <a:rPr lang="en-US" altLang="zh-TW" sz="2000" b="0" u="none" strike="noStrike" kern="1200" baseline="0">
                          <a:solidFill>
                            <a:schemeClr val="tx2"/>
                          </a:solidFill>
                          <a:latin typeface="+mn-lt"/>
                          <a:ea typeface="+mn-ea"/>
                          <a:cs typeface="+mn-cs"/>
                        </a:rPr>
                        <a:t>55831.68</a:t>
                      </a:r>
                    </a:p>
                  </a:txBody>
                  <a:tcPr marL="9525" marR="9525" marT="9525" marB="0" anchor="ctr"/>
                </a:tc>
                <a:tc>
                  <a:txBody>
                    <a:bodyPr/>
                    <a:lstStyle/>
                    <a:p>
                      <a:pPr marL="0" lvl="0" algn="r" defTabSz="914400" rtl="0" eaLnBrk="1" fontAlgn="ctr" latinLnBrk="0" hangingPunct="1">
                        <a:buNone/>
                      </a:pPr>
                      <a:r>
                        <a:rPr lang="en-US" altLang="zh-TW" sz="2000" b="0" u="none" strike="noStrike" kern="1200" baseline="0">
                          <a:solidFill>
                            <a:schemeClr val="tx2"/>
                          </a:solidFill>
                          <a:latin typeface="+mn-lt"/>
                          <a:ea typeface="+mn-ea"/>
                          <a:cs typeface="+mn-cs"/>
                        </a:rPr>
                        <a:t>30287840</a:t>
                      </a:r>
                    </a:p>
                  </a:txBody>
                  <a:tcPr marL="9525" marR="9525" marT="9525" marB="0" anchor="ctr"/>
                </a:tc>
                <a:tc>
                  <a:txBody>
                    <a:bodyPr/>
                    <a:lstStyle/>
                    <a:p>
                      <a:pPr marL="0" lvl="0" algn="r" defTabSz="914400" rtl="0" eaLnBrk="1" latinLnBrk="0" hangingPunct="1">
                        <a:buNone/>
                      </a:pPr>
                      <a:r>
                        <a:rPr lang="en-US" altLang="zh-TW" sz="2000" b="0" u="none" strike="noStrike" kern="1200" baseline="0">
                          <a:solidFill>
                            <a:schemeClr val="tx2"/>
                          </a:solidFill>
                          <a:latin typeface="+mn-lt"/>
                          <a:ea typeface="+mn-ea"/>
                          <a:cs typeface="+mn-cs"/>
                        </a:rPr>
                        <a:t>0</a:t>
                      </a:r>
                      <a:endParaRPr lang="zh-TW" altLang="en-US" sz="2000" b="0" u="none" strike="noStrike" kern="1200" baseline="0">
                        <a:solidFill>
                          <a:schemeClr val="tx2"/>
                        </a:solidFill>
                        <a:latin typeface="+mn-lt"/>
                        <a:ea typeface="+mn-ea"/>
                        <a:cs typeface="+mn-cs"/>
                      </a:endParaRPr>
                    </a:p>
                  </a:txBody>
                  <a:tcPr anchor="ctr"/>
                </a:tc>
                <a:extLst>
                  <a:ext uri="{0D108BD9-81ED-4DB2-BD59-A6C34878D82A}">
                    <a16:rowId xmlns:a16="http://schemas.microsoft.com/office/drawing/2014/main" val="3815499588"/>
                  </a:ext>
                </a:extLst>
              </a:tr>
              <a:tr h="563705">
                <a:tc>
                  <a:txBody>
                    <a:bodyPr/>
                    <a:lstStyle/>
                    <a:p>
                      <a:pPr marL="0" lvl="0" algn="ctr" defTabSz="914400" rtl="0" eaLnBrk="1" fontAlgn="ctr" latinLnBrk="0" hangingPunct="1">
                        <a:buNone/>
                      </a:pPr>
                      <a:r>
                        <a:rPr lang="en-US" altLang="zh-TW" sz="2000" b="1" i="0" u="none" strike="noStrike" kern="1200" baseline="0" err="1">
                          <a:solidFill>
                            <a:schemeClr val="tx2"/>
                          </a:solidFill>
                          <a:latin typeface="+mn-lt"/>
                          <a:ea typeface="+mn-ea"/>
                          <a:cs typeface="+mn-cs"/>
                        </a:rPr>
                        <a:t>ask_price</a:t>
                      </a:r>
                      <a:endParaRPr lang="zh-TW" altLang="en-US" sz="2000" b="1" i="0" u="none" strike="noStrike" kern="1200" baseline="0">
                        <a:solidFill>
                          <a:schemeClr val="tx2"/>
                        </a:solidFill>
                        <a:latin typeface="+mn-lt"/>
                        <a:ea typeface="+mn-ea"/>
                        <a:cs typeface="+mn-cs"/>
                      </a:endParaRPr>
                    </a:p>
                  </a:txBody>
                  <a:tcPr anchor="ctr"/>
                </a:tc>
                <a:tc>
                  <a:txBody>
                    <a:bodyPr/>
                    <a:lstStyle/>
                    <a:p>
                      <a:pPr marL="0" lvl="0" algn="r" defTabSz="914400" rtl="0" eaLnBrk="1" fontAlgn="ctr" latinLnBrk="0" hangingPunct="1">
                        <a:buNone/>
                      </a:pPr>
                      <a:r>
                        <a:rPr lang="en-US" altLang="zh-TW" sz="2000" b="0" u="none" strike="noStrike" kern="1200" baseline="0">
                          <a:solidFill>
                            <a:schemeClr val="tx2"/>
                          </a:solidFill>
                          <a:latin typeface="+mn-lt"/>
                          <a:ea typeface="+mn-ea"/>
                          <a:cs typeface="+mn-cs"/>
                        </a:rPr>
                        <a:t>1.0003</a:t>
                      </a:r>
                    </a:p>
                  </a:txBody>
                  <a:tcPr marL="9525" marR="9525" marT="9525" marB="0" anchor="ctr"/>
                </a:tc>
                <a:tc>
                  <a:txBody>
                    <a:bodyPr/>
                    <a:lstStyle/>
                    <a:p>
                      <a:pPr marL="0" lvl="0" algn="r" defTabSz="914400" rtl="0" eaLnBrk="1" fontAlgn="ctr" latinLnBrk="0" hangingPunct="1">
                        <a:buNone/>
                      </a:pPr>
                      <a:r>
                        <a:rPr lang="en-US" altLang="zh-TW" sz="2000" b="0" u="none" strike="noStrike" kern="1200" baseline="0">
                          <a:solidFill>
                            <a:schemeClr val="tx2"/>
                          </a:solidFill>
                          <a:latin typeface="+mn-lt"/>
                          <a:ea typeface="+mn-ea"/>
                          <a:cs typeface="+mn-cs"/>
                        </a:rPr>
                        <a:t>0.0025</a:t>
                      </a:r>
                    </a:p>
                  </a:txBody>
                  <a:tcPr marL="9525" marR="9525" marT="9525" marB="0" anchor="ctr"/>
                </a:tc>
                <a:tc>
                  <a:txBody>
                    <a:bodyPr/>
                    <a:lstStyle/>
                    <a:p>
                      <a:pPr marL="0" lvl="0" algn="r" defTabSz="914400" rtl="0" eaLnBrk="1" fontAlgn="ctr" latinLnBrk="0" hangingPunct="1">
                        <a:buNone/>
                      </a:pPr>
                      <a:r>
                        <a:rPr lang="en-US" altLang="zh-TW" sz="2000" b="0" u="none" strike="noStrike" kern="1200" baseline="0">
                          <a:solidFill>
                            <a:schemeClr val="tx2"/>
                          </a:solidFill>
                          <a:latin typeface="+mn-lt"/>
                          <a:ea typeface="+mn-ea"/>
                          <a:cs typeface="+mn-cs"/>
                        </a:rPr>
                        <a:t>0.9398</a:t>
                      </a:r>
                    </a:p>
                  </a:txBody>
                  <a:tcPr marL="9525" marR="9525" marT="9525" marB="0" anchor="ctr"/>
                </a:tc>
                <a:tc>
                  <a:txBody>
                    <a:bodyPr/>
                    <a:lstStyle/>
                    <a:p>
                      <a:pPr marL="0" lvl="0" algn="r" defTabSz="914400" rtl="0" eaLnBrk="1" fontAlgn="ctr" latinLnBrk="0" hangingPunct="1">
                        <a:buNone/>
                      </a:pPr>
                      <a:r>
                        <a:rPr lang="en-US" altLang="zh-TW" sz="2000" b="0" u="none" strike="noStrike" kern="1200" baseline="0">
                          <a:solidFill>
                            <a:schemeClr val="tx2"/>
                          </a:solidFill>
                          <a:latin typeface="+mn-lt"/>
                          <a:ea typeface="+mn-ea"/>
                          <a:cs typeface="+mn-cs"/>
                        </a:rPr>
                        <a:t>0.9990</a:t>
                      </a:r>
                    </a:p>
                  </a:txBody>
                  <a:tcPr marL="9525" marR="9525" marT="9525" marB="0" anchor="ctr"/>
                </a:tc>
                <a:tc>
                  <a:txBody>
                    <a:bodyPr/>
                    <a:lstStyle/>
                    <a:p>
                      <a:pPr marL="0" lvl="0" algn="r" defTabSz="914400" rtl="0" eaLnBrk="1" fontAlgn="ctr" latinLnBrk="0" hangingPunct="1">
                        <a:buNone/>
                      </a:pPr>
                      <a:r>
                        <a:rPr lang="en-US" altLang="zh-TW" sz="2000" b="0" u="none" strike="noStrike" kern="1200" baseline="0">
                          <a:solidFill>
                            <a:schemeClr val="tx2"/>
                          </a:solidFill>
                          <a:latin typeface="+mn-lt"/>
                          <a:ea typeface="+mn-ea"/>
                          <a:cs typeface="+mn-cs"/>
                        </a:rPr>
                        <a:t>1.0002</a:t>
                      </a:r>
                    </a:p>
                  </a:txBody>
                  <a:tcPr marL="9525" marR="9525" marT="9525" marB="0" anchor="ctr"/>
                </a:tc>
                <a:tc>
                  <a:txBody>
                    <a:bodyPr/>
                    <a:lstStyle/>
                    <a:p>
                      <a:pPr marL="0" lvl="0" algn="r" defTabSz="914400" rtl="0" eaLnBrk="1" fontAlgn="ctr" latinLnBrk="0" hangingPunct="1">
                        <a:buNone/>
                      </a:pPr>
                      <a:r>
                        <a:rPr lang="en-US" altLang="zh-TW" sz="2000" b="0" u="none" strike="noStrike" kern="1200" baseline="0">
                          <a:solidFill>
                            <a:schemeClr val="tx2"/>
                          </a:solidFill>
                          <a:latin typeface="+mn-lt"/>
                          <a:ea typeface="+mn-ea"/>
                          <a:cs typeface="+mn-cs"/>
                        </a:rPr>
                        <a:t>1.0014</a:t>
                      </a:r>
                    </a:p>
                  </a:txBody>
                  <a:tcPr marL="9525" marR="9525" marT="9525" marB="0" anchor="ctr"/>
                </a:tc>
                <a:tc>
                  <a:txBody>
                    <a:bodyPr/>
                    <a:lstStyle/>
                    <a:p>
                      <a:pPr marL="0" lvl="0" algn="r" defTabSz="914400" rtl="0" eaLnBrk="1" fontAlgn="ctr" latinLnBrk="0" hangingPunct="1">
                        <a:buNone/>
                      </a:pPr>
                      <a:r>
                        <a:rPr lang="en-US" altLang="zh-TW" sz="2000" b="0" u="none" strike="noStrike" kern="1200" baseline="0">
                          <a:solidFill>
                            <a:schemeClr val="tx2"/>
                          </a:solidFill>
                          <a:latin typeface="+mn-lt"/>
                          <a:ea typeface="+mn-ea"/>
                          <a:cs typeface="+mn-cs"/>
                        </a:rPr>
                        <a:t>1.0778</a:t>
                      </a:r>
                    </a:p>
                  </a:txBody>
                  <a:tcPr marL="9525" marR="9525" marT="9525" marB="0" anchor="ctr"/>
                </a:tc>
                <a:tc>
                  <a:txBody>
                    <a:bodyPr/>
                    <a:lstStyle/>
                    <a:p>
                      <a:pPr marL="0" lvl="0" algn="r" defTabSz="914400" rtl="0" eaLnBrk="1" latinLnBrk="0" hangingPunct="1">
                        <a:buNone/>
                      </a:pPr>
                      <a:r>
                        <a:rPr lang="en-US" altLang="zh-TW" sz="2000" b="0" u="none" strike="noStrike" kern="1200" baseline="0">
                          <a:solidFill>
                            <a:schemeClr val="tx2"/>
                          </a:solidFill>
                          <a:latin typeface="+mn-lt"/>
                          <a:ea typeface="+mn-ea"/>
                          <a:cs typeface="+mn-cs"/>
                        </a:rPr>
                        <a:t>220</a:t>
                      </a:r>
                    </a:p>
                  </a:txBody>
                  <a:tcPr anchor="ctr"/>
                </a:tc>
                <a:extLst>
                  <a:ext uri="{0D108BD9-81ED-4DB2-BD59-A6C34878D82A}">
                    <a16:rowId xmlns:a16="http://schemas.microsoft.com/office/drawing/2014/main" val="943824300"/>
                  </a:ext>
                </a:extLst>
              </a:tr>
              <a:tr h="563705">
                <a:tc>
                  <a:txBody>
                    <a:bodyPr/>
                    <a:lstStyle/>
                    <a:p>
                      <a:pPr marL="0" lvl="0" algn="ctr" defTabSz="914400" rtl="0" eaLnBrk="1" fontAlgn="ctr" latinLnBrk="0" hangingPunct="1">
                        <a:buNone/>
                      </a:pPr>
                      <a:r>
                        <a:rPr lang="en-US" altLang="zh-TW" sz="2000" b="1" i="0" u="none" strike="noStrike" kern="1200" baseline="0" err="1">
                          <a:solidFill>
                            <a:schemeClr val="tx2"/>
                          </a:solidFill>
                          <a:latin typeface="+mn-lt"/>
                          <a:ea typeface="+mn-ea"/>
                          <a:cs typeface="+mn-cs"/>
                        </a:rPr>
                        <a:t>ask_size</a:t>
                      </a:r>
                      <a:endParaRPr lang="zh-TW" altLang="en-US" sz="2000" b="1" i="0" u="none" strike="noStrike" kern="1200" baseline="0">
                        <a:solidFill>
                          <a:schemeClr val="tx2"/>
                        </a:solidFill>
                        <a:latin typeface="+mn-lt"/>
                        <a:ea typeface="+mn-ea"/>
                        <a:cs typeface="+mn-cs"/>
                      </a:endParaRPr>
                    </a:p>
                  </a:txBody>
                  <a:tcPr anchor="ctr"/>
                </a:tc>
                <a:tc>
                  <a:txBody>
                    <a:bodyPr/>
                    <a:lstStyle/>
                    <a:p>
                      <a:pPr marL="0" lvl="0" algn="r" defTabSz="914400" rtl="0" eaLnBrk="1" fontAlgn="ctr" latinLnBrk="0" hangingPunct="1">
                        <a:buNone/>
                      </a:pPr>
                      <a:r>
                        <a:rPr lang="en-US" altLang="zh-TW" sz="2000" b="0" u="none" strike="noStrike" kern="1200" baseline="0">
                          <a:solidFill>
                            <a:schemeClr val="tx2"/>
                          </a:solidFill>
                          <a:latin typeface="+mn-lt"/>
                          <a:ea typeface="+mn-ea"/>
                          <a:cs typeface="+mn-cs"/>
                        </a:rPr>
                        <a:t>53575.68</a:t>
                      </a:r>
                    </a:p>
                  </a:txBody>
                  <a:tcPr marL="9525" marR="9525" marT="9525" marB="0" anchor="ctr"/>
                </a:tc>
                <a:tc>
                  <a:txBody>
                    <a:bodyPr/>
                    <a:lstStyle/>
                    <a:p>
                      <a:pPr marL="0" lvl="0" algn="r" defTabSz="914400" rtl="0" eaLnBrk="1" fontAlgn="ctr" latinLnBrk="0" hangingPunct="1">
                        <a:buNone/>
                      </a:pPr>
                      <a:r>
                        <a:rPr lang="en-US" altLang="zh-TW" sz="2000" b="0" u="none" strike="noStrike" kern="1200" baseline="0">
                          <a:solidFill>
                            <a:schemeClr val="tx2"/>
                          </a:solidFill>
                          <a:latin typeface="+mn-lt"/>
                          <a:ea typeface="+mn-ea"/>
                          <a:cs typeface="+mn-cs"/>
                        </a:rPr>
                        <a:t>129355.40</a:t>
                      </a:r>
                    </a:p>
                  </a:txBody>
                  <a:tcPr marL="9525" marR="9525" marT="9525" marB="0" anchor="ctr"/>
                </a:tc>
                <a:tc>
                  <a:txBody>
                    <a:bodyPr/>
                    <a:lstStyle/>
                    <a:p>
                      <a:pPr marL="0" lvl="0" algn="r" defTabSz="914400" rtl="0" eaLnBrk="1" fontAlgn="ctr" latinLnBrk="0" hangingPunct="1">
                        <a:buNone/>
                      </a:pPr>
                      <a:r>
                        <a:rPr lang="en-US" altLang="zh-TW" sz="2000" b="0" u="none" strike="noStrike" kern="1200" baseline="0">
                          <a:solidFill>
                            <a:schemeClr val="tx2"/>
                          </a:solidFill>
                          <a:latin typeface="+mn-lt"/>
                          <a:ea typeface="+mn-ea"/>
                          <a:cs typeface="+mn-cs"/>
                        </a:rPr>
                        <a:t>0.00</a:t>
                      </a:r>
                    </a:p>
                  </a:txBody>
                  <a:tcPr marL="9525" marR="9525" marT="9525" marB="0" anchor="ctr"/>
                </a:tc>
                <a:tc>
                  <a:txBody>
                    <a:bodyPr/>
                    <a:lstStyle/>
                    <a:p>
                      <a:pPr marL="0" lvl="0" algn="r" defTabSz="914400" rtl="0" eaLnBrk="1" fontAlgn="ctr" latinLnBrk="0" hangingPunct="1">
                        <a:buNone/>
                      </a:pPr>
                      <a:r>
                        <a:rPr lang="en-US" altLang="zh-TW" sz="2000" b="0" u="none" strike="noStrike" kern="1200" baseline="0">
                          <a:solidFill>
                            <a:schemeClr val="tx2"/>
                          </a:solidFill>
                          <a:latin typeface="+mn-lt"/>
                          <a:ea typeface="+mn-ea"/>
                          <a:cs typeface="+mn-cs"/>
                        </a:rPr>
                        <a:t>7823.70</a:t>
                      </a:r>
                    </a:p>
                  </a:txBody>
                  <a:tcPr marL="9525" marR="9525" marT="9525" marB="0" anchor="ctr"/>
                </a:tc>
                <a:tc>
                  <a:txBody>
                    <a:bodyPr/>
                    <a:lstStyle/>
                    <a:p>
                      <a:pPr marL="0" lvl="0" algn="r" defTabSz="914400" rtl="0" eaLnBrk="1" fontAlgn="ctr" latinLnBrk="0" hangingPunct="1">
                        <a:buNone/>
                      </a:pPr>
                      <a:r>
                        <a:rPr lang="en-US" altLang="zh-TW" sz="2000" b="0" u="none" strike="noStrike" kern="1200" baseline="0">
                          <a:solidFill>
                            <a:schemeClr val="tx2"/>
                          </a:solidFill>
                          <a:latin typeface="+mn-lt"/>
                          <a:ea typeface="+mn-ea"/>
                          <a:cs typeface="+mn-cs"/>
                        </a:rPr>
                        <a:t>23017.92</a:t>
                      </a:r>
                    </a:p>
                  </a:txBody>
                  <a:tcPr marL="9525" marR="9525" marT="9525" marB="0" anchor="ctr"/>
                </a:tc>
                <a:tc>
                  <a:txBody>
                    <a:bodyPr/>
                    <a:lstStyle/>
                    <a:p>
                      <a:pPr marL="0" lvl="0" algn="r" defTabSz="914400" rtl="0" eaLnBrk="1" fontAlgn="ctr" latinLnBrk="0" hangingPunct="1">
                        <a:buNone/>
                      </a:pPr>
                      <a:r>
                        <a:rPr lang="en-US" altLang="zh-TW" sz="2000" b="0" u="none" strike="noStrike" kern="1200" baseline="0">
                          <a:solidFill>
                            <a:schemeClr val="tx2"/>
                          </a:solidFill>
                          <a:latin typeface="+mn-lt"/>
                          <a:ea typeface="+mn-ea"/>
                          <a:cs typeface="+mn-cs"/>
                        </a:rPr>
                        <a:t>57878.41</a:t>
                      </a:r>
                    </a:p>
                  </a:txBody>
                  <a:tcPr marL="9525" marR="9525" marT="9525" marB="0" anchor="ctr"/>
                </a:tc>
                <a:tc>
                  <a:txBody>
                    <a:bodyPr/>
                    <a:lstStyle/>
                    <a:p>
                      <a:pPr marL="0" lvl="0" algn="r" defTabSz="914400" rtl="0" eaLnBrk="1" fontAlgn="ctr" latinLnBrk="0" hangingPunct="1">
                        <a:buNone/>
                      </a:pPr>
                      <a:r>
                        <a:rPr lang="en-US" altLang="zh-TW" sz="2000" b="0" u="none" strike="noStrike" kern="1200" baseline="0">
                          <a:solidFill>
                            <a:schemeClr val="tx2"/>
                          </a:solidFill>
                          <a:latin typeface="+mn-lt"/>
                          <a:ea typeface="+mn-ea"/>
                          <a:cs typeface="+mn-cs"/>
                        </a:rPr>
                        <a:t>54405000</a:t>
                      </a:r>
                    </a:p>
                  </a:txBody>
                  <a:tcPr marL="9525" marR="9525" marT="9525" marB="0" anchor="ctr"/>
                </a:tc>
                <a:tc>
                  <a:txBody>
                    <a:bodyPr/>
                    <a:lstStyle/>
                    <a:p>
                      <a:pPr marL="0" lvl="0" algn="r" defTabSz="914400" rtl="0" eaLnBrk="1" latinLnBrk="0" hangingPunct="1">
                        <a:buNone/>
                      </a:pPr>
                      <a:r>
                        <a:rPr lang="en-US" altLang="zh-TW" sz="2000" b="0" u="none" strike="noStrike" kern="1200" baseline="0">
                          <a:solidFill>
                            <a:schemeClr val="tx2"/>
                          </a:solidFill>
                          <a:latin typeface="+mn-lt"/>
                          <a:ea typeface="+mn-ea"/>
                          <a:cs typeface="+mn-cs"/>
                        </a:rPr>
                        <a:t>0</a:t>
                      </a:r>
                    </a:p>
                  </a:txBody>
                  <a:tcPr anchor="ctr"/>
                </a:tc>
                <a:extLst>
                  <a:ext uri="{0D108BD9-81ED-4DB2-BD59-A6C34878D82A}">
                    <a16:rowId xmlns:a16="http://schemas.microsoft.com/office/drawing/2014/main" val="3778962013"/>
                  </a:ext>
                </a:extLst>
              </a:tr>
              <a:tr h="563705">
                <a:tc>
                  <a:txBody>
                    <a:bodyPr/>
                    <a:lstStyle/>
                    <a:p>
                      <a:pPr marL="0" lvl="0" algn="ctr" defTabSz="914400" rtl="0" eaLnBrk="1" fontAlgn="ctr" latinLnBrk="0" hangingPunct="1">
                        <a:buNone/>
                      </a:pPr>
                      <a:r>
                        <a:rPr lang="en-US" altLang="zh-TW" sz="2000" b="1" i="0" u="none" strike="noStrike" kern="1200" baseline="0" err="1">
                          <a:solidFill>
                            <a:schemeClr val="tx2"/>
                          </a:solidFill>
                          <a:latin typeface="+mn-lt"/>
                          <a:ea typeface="+mn-ea"/>
                          <a:cs typeface="+mn-cs"/>
                        </a:rPr>
                        <a:t>wap</a:t>
                      </a:r>
                      <a:endParaRPr lang="zh-TW" altLang="en-US" sz="2000" b="1" i="0" u="none" strike="noStrike" kern="1200" baseline="0">
                        <a:solidFill>
                          <a:schemeClr val="tx2"/>
                        </a:solidFill>
                        <a:latin typeface="+mn-lt"/>
                        <a:ea typeface="+mn-ea"/>
                        <a:cs typeface="+mn-cs"/>
                      </a:endParaRPr>
                    </a:p>
                  </a:txBody>
                  <a:tcPr anchor="ctr"/>
                </a:tc>
                <a:tc>
                  <a:txBody>
                    <a:bodyPr/>
                    <a:lstStyle/>
                    <a:p>
                      <a:pPr marL="0" lvl="0" algn="r" defTabSz="914400" rtl="0" eaLnBrk="1" fontAlgn="ctr" latinLnBrk="0" hangingPunct="1">
                        <a:buNone/>
                      </a:pPr>
                      <a:r>
                        <a:rPr lang="en-US" altLang="zh-TW" sz="2000" b="0" u="none" strike="noStrike" kern="1200" baseline="0">
                          <a:solidFill>
                            <a:schemeClr val="tx2"/>
                          </a:solidFill>
                          <a:latin typeface="+mn-lt"/>
                          <a:ea typeface="+mn-ea"/>
                          <a:cs typeface="+mn-cs"/>
                        </a:rPr>
                        <a:t>1.0000</a:t>
                      </a:r>
                    </a:p>
                  </a:txBody>
                  <a:tcPr marL="9525" marR="9525" marT="9525" marB="0" anchor="ctr"/>
                </a:tc>
                <a:tc>
                  <a:txBody>
                    <a:bodyPr/>
                    <a:lstStyle/>
                    <a:p>
                      <a:pPr marL="0" lvl="0" algn="r" defTabSz="914400" rtl="0" eaLnBrk="1" fontAlgn="ctr" latinLnBrk="0" hangingPunct="1">
                        <a:buNone/>
                      </a:pPr>
                      <a:r>
                        <a:rPr lang="en-US" altLang="zh-TW" sz="2000" b="0" u="none" strike="noStrike" kern="1200" baseline="0">
                          <a:solidFill>
                            <a:schemeClr val="tx2"/>
                          </a:solidFill>
                          <a:latin typeface="+mn-lt"/>
                          <a:ea typeface="+mn-ea"/>
                          <a:cs typeface="+mn-cs"/>
                        </a:rPr>
                        <a:t>0.0025</a:t>
                      </a:r>
                    </a:p>
                  </a:txBody>
                  <a:tcPr marL="9525" marR="9525" marT="9525" marB="0" anchor="ctr"/>
                </a:tc>
                <a:tc>
                  <a:txBody>
                    <a:bodyPr/>
                    <a:lstStyle/>
                    <a:p>
                      <a:pPr marL="0" lvl="0" algn="r" defTabSz="914400" rtl="0" eaLnBrk="1" fontAlgn="ctr" latinLnBrk="0" hangingPunct="1">
                        <a:buNone/>
                      </a:pPr>
                      <a:r>
                        <a:rPr lang="en-US" altLang="zh-TW" sz="2000" b="0" u="none" strike="noStrike" kern="1200" baseline="0">
                          <a:solidFill>
                            <a:schemeClr val="tx2"/>
                          </a:solidFill>
                          <a:latin typeface="+mn-lt"/>
                          <a:ea typeface="+mn-ea"/>
                          <a:cs typeface="+mn-cs"/>
                        </a:rPr>
                        <a:t>0.9380</a:t>
                      </a:r>
                    </a:p>
                  </a:txBody>
                  <a:tcPr marL="9525" marR="9525" marT="9525" marB="0" anchor="ctr"/>
                </a:tc>
                <a:tc>
                  <a:txBody>
                    <a:bodyPr/>
                    <a:lstStyle/>
                    <a:p>
                      <a:pPr marL="0" lvl="0" algn="r" defTabSz="914400" rtl="0" eaLnBrk="1" fontAlgn="ctr" latinLnBrk="0" hangingPunct="1">
                        <a:buNone/>
                      </a:pPr>
                      <a:r>
                        <a:rPr lang="en-US" altLang="zh-TW" sz="2000" b="0" u="none" strike="noStrike" kern="1200" baseline="0">
                          <a:solidFill>
                            <a:schemeClr val="tx2"/>
                          </a:solidFill>
                          <a:latin typeface="+mn-lt"/>
                          <a:ea typeface="+mn-ea"/>
                          <a:cs typeface="+mn-cs"/>
                        </a:rPr>
                        <a:t>0.9988</a:t>
                      </a:r>
                    </a:p>
                  </a:txBody>
                  <a:tcPr marL="9525" marR="9525" marT="9525" marB="0" anchor="ctr"/>
                </a:tc>
                <a:tc>
                  <a:txBody>
                    <a:bodyPr/>
                    <a:lstStyle/>
                    <a:p>
                      <a:pPr marL="0" lvl="0" algn="r" defTabSz="914400" rtl="0" eaLnBrk="1" fontAlgn="ctr" latinLnBrk="0" hangingPunct="1">
                        <a:buNone/>
                      </a:pPr>
                      <a:r>
                        <a:rPr lang="en-US" altLang="zh-TW" sz="2000" b="0" u="none" strike="noStrike" kern="1200" baseline="0">
                          <a:solidFill>
                            <a:schemeClr val="tx2"/>
                          </a:solidFill>
                          <a:latin typeface="+mn-lt"/>
                          <a:ea typeface="+mn-ea"/>
                          <a:cs typeface="+mn-cs"/>
                        </a:rPr>
                        <a:t>1.0000</a:t>
                      </a:r>
                    </a:p>
                  </a:txBody>
                  <a:tcPr marL="9525" marR="9525" marT="9525" marB="0" anchor="ctr"/>
                </a:tc>
                <a:tc>
                  <a:txBody>
                    <a:bodyPr/>
                    <a:lstStyle/>
                    <a:p>
                      <a:pPr marL="0" lvl="0" algn="r" defTabSz="914400" rtl="0" eaLnBrk="1" fontAlgn="ctr" latinLnBrk="0" hangingPunct="1">
                        <a:buNone/>
                      </a:pPr>
                      <a:r>
                        <a:rPr lang="en-US" altLang="zh-TW" sz="2000" b="0" u="none" strike="noStrike" kern="1200" baseline="0">
                          <a:solidFill>
                            <a:schemeClr val="tx2"/>
                          </a:solidFill>
                          <a:latin typeface="+mn-lt"/>
                          <a:ea typeface="+mn-ea"/>
                          <a:cs typeface="+mn-cs"/>
                        </a:rPr>
                        <a:t>1.0011</a:t>
                      </a:r>
                    </a:p>
                  </a:txBody>
                  <a:tcPr marL="9525" marR="9525" marT="9525" marB="0" anchor="ctr"/>
                </a:tc>
                <a:tc>
                  <a:txBody>
                    <a:bodyPr/>
                    <a:lstStyle/>
                    <a:p>
                      <a:pPr marL="0" lvl="0" algn="r" defTabSz="914400" rtl="0" eaLnBrk="1" fontAlgn="ctr" latinLnBrk="0" hangingPunct="1">
                        <a:buNone/>
                      </a:pPr>
                      <a:r>
                        <a:rPr lang="en-US" altLang="zh-TW" sz="2000" b="0" u="none" strike="noStrike" kern="1200" baseline="0">
                          <a:solidFill>
                            <a:schemeClr val="tx2"/>
                          </a:solidFill>
                          <a:latin typeface="+mn-lt"/>
                          <a:ea typeface="+mn-ea"/>
                          <a:cs typeface="+mn-cs"/>
                        </a:rPr>
                        <a:t>1.0777</a:t>
                      </a:r>
                    </a:p>
                  </a:txBody>
                  <a:tcPr marL="9525" marR="9525" marT="9525" marB="0" anchor="ctr"/>
                </a:tc>
                <a:tc>
                  <a:txBody>
                    <a:bodyPr/>
                    <a:lstStyle/>
                    <a:p>
                      <a:pPr marL="0" lvl="0" algn="r" defTabSz="914400" rtl="0" eaLnBrk="1" latinLnBrk="0" hangingPunct="1">
                        <a:buNone/>
                      </a:pPr>
                      <a:r>
                        <a:rPr lang="en-US" altLang="zh-TW" sz="2000" b="0" u="none" strike="noStrike" kern="1200" baseline="0">
                          <a:solidFill>
                            <a:schemeClr val="tx2"/>
                          </a:solidFill>
                          <a:latin typeface="+mn-lt"/>
                          <a:ea typeface="+mn-ea"/>
                          <a:cs typeface="+mn-cs"/>
                        </a:rPr>
                        <a:t>220</a:t>
                      </a:r>
                    </a:p>
                  </a:txBody>
                  <a:tcPr anchor="ctr"/>
                </a:tc>
                <a:extLst>
                  <a:ext uri="{0D108BD9-81ED-4DB2-BD59-A6C34878D82A}">
                    <a16:rowId xmlns:a16="http://schemas.microsoft.com/office/drawing/2014/main" val="3924578452"/>
                  </a:ext>
                </a:extLst>
              </a:tr>
              <a:tr h="563705">
                <a:tc>
                  <a:txBody>
                    <a:bodyPr/>
                    <a:lstStyle/>
                    <a:p>
                      <a:pPr marL="0" lvl="0" algn="ctr" defTabSz="914400" rtl="0" eaLnBrk="1" fontAlgn="ctr" latinLnBrk="0" hangingPunct="1">
                        <a:buNone/>
                      </a:pPr>
                      <a:r>
                        <a:rPr lang="en-US" altLang="zh-TW" sz="2000" b="1" i="0" u="none" strike="noStrike" kern="1200" baseline="0">
                          <a:solidFill>
                            <a:schemeClr val="tx2"/>
                          </a:solidFill>
                          <a:latin typeface="+mn-lt"/>
                          <a:ea typeface="+mn-ea"/>
                          <a:cs typeface="+mn-cs"/>
                        </a:rPr>
                        <a:t>target</a:t>
                      </a:r>
                      <a:endParaRPr lang="zh-TW" altLang="en-US" sz="2000" b="1" i="0" u="none" strike="noStrike" kern="1200" baseline="0">
                        <a:solidFill>
                          <a:schemeClr val="tx2"/>
                        </a:solidFill>
                        <a:latin typeface="+mn-lt"/>
                        <a:ea typeface="+mn-ea"/>
                        <a:cs typeface="+mn-cs"/>
                      </a:endParaRPr>
                    </a:p>
                  </a:txBody>
                  <a:tcPr anchor="ctr"/>
                </a:tc>
                <a:tc>
                  <a:txBody>
                    <a:bodyPr/>
                    <a:lstStyle/>
                    <a:p>
                      <a:pPr marL="0" lvl="0" algn="r" defTabSz="914400" rtl="0" eaLnBrk="1" fontAlgn="ctr" latinLnBrk="0" hangingPunct="1">
                        <a:buNone/>
                      </a:pPr>
                      <a:r>
                        <a:rPr lang="en-US" altLang="zh-TW" sz="2000" b="0" u="none" strike="noStrike" kern="1200" baseline="0">
                          <a:solidFill>
                            <a:schemeClr val="tx2"/>
                          </a:solidFill>
                          <a:latin typeface="+mn-lt"/>
                          <a:ea typeface="+mn-ea"/>
                          <a:cs typeface="+mn-cs"/>
                        </a:rPr>
                        <a:t>-0.0476</a:t>
                      </a:r>
                    </a:p>
                  </a:txBody>
                  <a:tcPr marL="9525" marR="9525" marT="9525" marB="0" anchor="ctr"/>
                </a:tc>
                <a:tc>
                  <a:txBody>
                    <a:bodyPr/>
                    <a:lstStyle/>
                    <a:p>
                      <a:pPr marL="0" lvl="0" algn="r" defTabSz="914400" rtl="0" eaLnBrk="1" fontAlgn="ctr" latinLnBrk="0" hangingPunct="1">
                        <a:buNone/>
                      </a:pPr>
                      <a:r>
                        <a:rPr lang="en-US" altLang="zh-TW" sz="2000" b="0" u="none" strike="noStrike" kern="1200" baseline="0">
                          <a:solidFill>
                            <a:schemeClr val="tx2"/>
                          </a:solidFill>
                          <a:latin typeface="+mn-lt"/>
                          <a:ea typeface="+mn-ea"/>
                          <a:cs typeface="+mn-cs"/>
                        </a:rPr>
                        <a:t>9.4529</a:t>
                      </a:r>
                    </a:p>
                  </a:txBody>
                  <a:tcPr marL="9525" marR="9525" marT="9525" marB="0" anchor="ctr"/>
                </a:tc>
                <a:tc>
                  <a:txBody>
                    <a:bodyPr/>
                    <a:lstStyle/>
                    <a:p>
                      <a:pPr marL="0" lvl="0" algn="r" defTabSz="914400" rtl="0" eaLnBrk="1" fontAlgn="ctr" latinLnBrk="0" hangingPunct="1">
                        <a:buNone/>
                      </a:pPr>
                      <a:r>
                        <a:rPr lang="en-US" altLang="zh-TW" sz="2000" b="0" u="none" strike="noStrike" kern="1200" baseline="0">
                          <a:solidFill>
                            <a:schemeClr val="tx2"/>
                          </a:solidFill>
                          <a:latin typeface="+mn-lt"/>
                          <a:ea typeface="+mn-ea"/>
                          <a:cs typeface="+mn-cs"/>
                        </a:rPr>
                        <a:t>-385.2898</a:t>
                      </a:r>
                    </a:p>
                  </a:txBody>
                  <a:tcPr marL="9525" marR="9525" marT="9525" marB="0" anchor="ctr"/>
                </a:tc>
                <a:tc>
                  <a:txBody>
                    <a:bodyPr/>
                    <a:lstStyle/>
                    <a:p>
                      <a:pPr marL="0" lvl="0" algn="r" defTabSz="914400" rtl="0" eaLnBrk="1" fontAlgn="ctr" latinLnBrk="0" hangingPunct="1">
                        <a:buNone/>
                      </a:pPr>
                      <a:r>
                        <a:rPr lang="en-US" altLang="zh-TW" sz="2000" b="0" u="none" strike="noStrike" kern="1200" baseline="0">
                          <a:solidFill>
                            <a:schemeClr val="tx2"/>
                          </a:solidFill>
                          <a:latin typeface="+mn-lt"/>
                          <a:ea typeface="+mn-ea"/>
                          <a:cs typeface="+mn-cs"/>
                        </a:rPr>
                        <a:t>-4.5598</a:t>
                      </a:r>
                    </a:p>
                  </a:txBody>
                  <a:tcPr marL="9525" marR="9525" marT="9525" marB="0" anchor="ctr"/>
                </a:tc>
                <a:tc>
                  <a:txBody>
                    <a:bodyPr/>
                    <a:lstStyle/>
                    <a:p>
                      <a:pPr marL="0" lvl="0" algn="r" defTabSz="914400" rtl="0" eaLnBrk="1" fontAlgn="ctr" latinLnBrk="0" hangingPunct="1">
                        <a:buNone/>
                      </a:pPr>
                      <a:r>
                        <a:rPr lang="en-US" altLang="zh-TW" sz="2000" b="0" u="none" strike="noStrike" kern="1200" baseline="0">
                          <a:solidFill>
                            <a:schemeClr val="tx2"/>
                          </a:solidFill>
                          <a:latin typeface="+mn-lt"/>
                          <a:ea typeface="+mn-ea"/>
                          <a:cs typeface="+mn-cs"/>
                        </a:rPr>
                        <a:t>-0.0602</a:t>
                      </a:r>
                    </a:p>
                  </a:txBody>
                  <a:tcPr marL="9525" marR="9525" marT="9525" marB="0" anchor="ctr"/>
                </a:tc>
                <a:tc>
                  <a:txBody>
                    <a:bodyPr/>
                    <a:lstStyle/>
                    <a:p>
                      <a:pPr marL="0" lvl="0" algn="r" defTabSz="914400" rtl="0" eaLnBrk="1" fontAlgn="ctr" latinLnBrk="0" hangingPunct="1">
                        <a:buNone/>
                      </a:pPr>
                      <a:r>
                        <a:rPr lang="en-US" altLang="zh-TW" sz="2000" b="0" u="none" strike="noStrike" kern="1200" baseline="0">
                          <a:solidFill>
                            <a:schemeClr val="tx2"/>
                          </a:solidFill>
                          <a:latin typeface="+mn-lt"/>
                          <a:ea typeface="+mn-ea"/>
                          <a:cs typeface="+mn-cs"/>
                        </a:rPr>
                        <a:t>4.4096</a:t>
                      </a:r>
                    </a:p>
                  </a:txBody>
                  <a:tcPr marL="9525" marR="9525" marT="9525" marB="0" anchor="ctr"/>
                </a:tc>
                <a:tc>
                  <a:txBody>
                    <a:bodyPr/>
                    <a:lstStyle/>
                    <a:p>
                      <a:pPr marL="0" lvl="0" algn="r" defTabSz="914400" rtl="0" eaLnBrk="1" fontAlgn="ctr" latinLnBrk="0" hangingPunct="1">
                        <a:buNone/>
                      </a:pPr>
                      <a:r>
                        <a:rPr lang="en-US" altLang="zh-TW" sz="2000" b="0" u="none" strike="noStrike" kern="1200" baseline="0">
                          <a:solidFill>
                            <a:schemeClr val="tx2"/>
                          </a:solidFill>
                          <a:latin typeface="+mn-lt"/>
                          <a:ea typeface="+mn-ea"/>
                          <a:cs typeface="+mn-cs"/>
                        </a:rPr>
                        <a:t>446.0704</a:t>
                      </a:r>
                    </a:p>
                  </a:txBody>
                  <a:tcPr marL="9525" marR="9525" marT="9525" marB="0" anchor="ctr"/>
                </a:tc>
                <a:tc>
                  <a:txBody>
                    <a:bodyPr/>
                    <a:lstStyle/>
                    <a:p>
                      <a:pPr marL="0" lvl="0" algn="r" defTabSz="914400" rtl="0" eaLnBrk="1" latinLnBrk="0" hangingPunct="1">
                        <a:buNone/>
                      </a:pPr>
                      <a:r>
                        <a:rPr lang="en-US" altLang="zh-TW" sz="2000" b="0" u="none" strike="noStrike" kern="1200" baseline="0">
                          <a:solidFill>
                            <a:schemeClr val="tx2"/>
                          </a:solidFill>
                          <a:latin typeface="+mn-lt"/>
                          <a:ea typeface="+mn-ea"/>
                          <a:cs typeface="+mn-cs"/>
                        </a:rPr>
                        <a:t>88</a:t>
                      </a:r>
                    </a:p>
                  </a:txBody>
                  <a:tcPr anchor="ctr"/>
                </a:tc>
                <a:extLst>
                  <a:ext uri="{0D108BD9-81ED-4DB2-BD59-A6C34878D82A}">
                    <a16:rowId xmlns:a16="http://schemas.microsoft.com/office/drawing/2014/main" val="1363071449"/>
                  </a:ext>
                </a:extLst>
              </a:tr>
            </a:tbl>
          </a:graphicData>
        </a:graphic>
      </p:graphicFrame>
      <p:sp>
        <p:nvSpPr>
          <p:cNvPr id="5" name="投影片編號版面配置區 4">
            <a:extLst>
              <a:ext uri="{FF2B5EF4-FFF2-40B4-BE49-F238E27FC236}">
                <a16:creationId xmlns:a16="http://schemas.microsoft.com/office/drawing/2014/main" id="{1AEECA16-06F7-BB54-D47E-88D9341A7286}"/>
              </a:ext>
            </a:extLst>
          </p:cNvPr>
          <p:cNvSpPr>
            <a:spLocks noGrp="1"/>
          </p:cNvSpPr>
          <p:nvPr>
            <p:ph type="sldNum" sz="quarter" idx="12"/>
          </p:nvPr>
        </p:nvSpPr>
        <p:spPr/>
        <p:txBody>
          <a:bodyPr/>
          <a:lstStyle/>
          <a:p>
            <a:fld id="{312CC964-A50B-4C29-B4E4-2C30BB34CCF3}" type="slidenum">
              <a:rPr lang="en-US" smtClean="0"/>
              <a:t>12</a:t>
            </a:fld>
            <a:endParaRPr lang="zh-TW" altLang="en-US"/>
          </a:p>
        </p:txBody>
      </p:sp>
    </p:spTree>
    <p:extLst>
      <p:ext uri="{BB962C8B-B14F-4D97-AF65-F5344CB8AC3E}">
        <p14:creationId xmlns:p14="http://schemas.microsoft.com/office/powerpoint/2010/main" val="3109061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FD8DE6-F25E-EE6F-35EF-7A08F9FEA7CF}"/>
              </a:ext>
            </a:extLst>
          </p:cNvPr>
          <p:cNvSpPr>
            <a:spLocks noGrp="1"/>
          </p:cNvSpPr>
          <p:nvPr>
            <p:ph type="title"/>
          </p:nvPr>
        </p:nvSpPr>
        <p:spPr/>
        <p:txBody>
          <a:bodyPr/>
          <a:lstStyle/>
          <a:p>
            <a:r>
              <a:rPr lang="zh-TW" i="0">
                <a:ea typeface="+mj-lt"/>
                <a:cs typeface="+mj-lt"/>
              </a:rPr>
              <a:t>新增的特徵</a:t>
            </a:r>
            <a:endParaRPr lang="zh-TW"/>
          </a:p>
        </p:txBody>
      </p:sp>
      <p:sp>
        <p:nvSpPr>
          <p:cNvPr id="5" name="內容版面配置區 2">
            <a:extLst>
              <a:ext uri="{FF2B5EF4-FFF2-40B4-BE49-F238E27FC236}">
                <a16:creationId xmlns:a16="http://schemas.microsoft.com/office/drawing/2014/main" id="{809D7812-09F2-DDA8-23A1-896EDD3439DC}"/>
              </a:ext>
            </a:extLst>
          </p:cNvPr>
          <p:cNvSpPr>
            <a:spLocks noGrp="1"/>
          </p:cNvSpPr>
          <p:nvPr>
            <p:ph idx="1"/>
          </p:nvPr>
        </p:nvSpPr>
        <p:spPr>
          <a:xfrm>
            <a:off x="1143000" y="2009554"/>
            <a:ext cx="11188703" cy="4024424"/>
          </a:xfrm>
        </p:spPr>
        <p:txBody>
          <a:bodyPr vert="horz" lIns="91440" tIns="45720" rIns="91440" bIns="45720" rtlCol="0" anchor="t">
            <a:normAutofit/>
          </a:bodyPr>
          <a:lstStyle/>
          <a:p>
            <a:pPr>
              <a:lnSpc>
                <a:spcPct val="150000"/>
              </a:lnSpc>
            </a:pPr>
            <a:r>
              <a:rPr lang="en-US" sz="2000">
                <a:ea typeface="+mn-lt"/>
                <a:cs typeface="+mn-lt"/>
              </a:rPr>
              <a:t>volume：</a:t>
            </a:r>
            <a:r>
              <a:rPr lang="zh-TW" altLang="en-US" sz="2000">
                <a:solidFill>
                  <a:srgbClr val="242B41"/>
                </a:solidFill>
                <a:ea typeface="+mn-lt"/>
                <a:cs typeface="+mn-lt"/>
              </a:rPr>
              <a:t>買方和賣方的訂單量總和。</a:t>
            </a:r>
            <a:endParaRPr lang="en-US" sz="2000">
              <a:solidFill>
                <a:srgbClr val="242B41"/>
              </a:solidFill>
            </a:endParaRPr>
          </a:p>
          <a:p>
            <a:pPr>
              <a:lnSpc>
                <a:spcPct val="150000"/>
              </a:lnSpc>
            </a:pPr>
            <a:r>
              <a:rPr lang="en-US" sz="2000" err="1">
                <a:ea typeface="+mn-lt"/>
                <a:cs typeface="+mn-lt"/>
              </a:rPr>
              <a:t>mid_price</a:t>
            </a:r>
            <a:r>
              <a:rPr lang="en-US" sz="2000">
                <a:ea typeface="+mn-lt"/>
                <a:cs typeface="+mn-lt"/>
              </a:rPr>
              <a:t>：</a:t>
            </a:r>
            <a:r>
              <a:rPr lang="zh-TW" altLang="en-US" sz="2000">
                <a:solidFill>
                  <a:srgbClr val="242B41"/>
                </a:solidFill>
                <a:ea typeface="+mn-lt"/>
                <a:cs typeface="+mn-lt"/>
              </a:rPr>
              <a:t>買方和賣方報價的中間價格。</a:t>
            </a:r>
            <a:endParaRPr lang="en-US" sz="1200">
              <a:solidFill>
                <a:srgbClr val="ECECF1"/>
              </a:solidFill>
              <a:ea typeface="+mn-lt"/>
              <a:cs typeface="+mn-lt"/>
            </a:endParaRPr>
          </a:p>
          <a:p>
            <a:pPr>
              <a:lnSpc>
                <a:spcPct val="150000"/>
              </a:lnSpc>
            </a:pPr>
            <a:r>
              <a:rPr lang="en-US" sz="2000" err="1">
                <a:ea typeface="+mn-lt"/>
                <a:cs typeface="+mn-lt"/>
              </a:rPr>
              <a:t>liquidity_imbalance</a:t>
            </a:r>
            <a:r>
              <a:rPr lang="en-US" sz="2000">
                <a:ea typeface="+mn-lt"/>
                <a:cs typeface="+mn-lt"/>
              </a:rPr>
              <a:t>：(</a:t>
            </a:r>
            <a:r>
              <a:rPr lang="zh-TW" altLang="en-US" sz="2000">
                <a:solidFill>
                  <a:srgbClr val="242B41"/>
                </a:solidFill>
                <a:ea typeface="+mn-lt"/>
                <a:cs typeface="+mn-lt"/>
              </a:rPr>
              <a:t>賣方訂單量</a:t>
            </a:r>
            <a:r>
              <a:rPr lang="en-US" sz="2000">
                <a:solidFill>
                  <a:srgbClr val="242B41"/>
                </a:solidFill>
                <a:ea typeface="+mn-lt"/>
                <a:cs typeface="+mn-lt"/>
              </a:rPr>
              <a:t> - </a:t>
            </a:r>
            <a:r>
              <a:rPr lang="zh-TW" altLang="en-US" sz="2000">
                <a:solidFill>
                  <a:srgbClr val="242B41"/>
                </a:solidFill>
                <a:ea typeface="+mn-lt"/>
                <a:cs typeface="+mn-lt"/>
              </a:rPr>
              <a:t>買方訂單量</a:t>
            </a:r>
            <a:r>
              <a:rPr lang="en-US" sz="2000">
                <a:solidFill>
                  <a:srgbClr val="242B41"/>
                </a:solidFill>
                <a:ea typeface="+mn-lt"/>
                <a:cs typeface="+mn-lt"/>
              </a:rPr>
              <a:t>) </a:t>
            </a:r>
            <a:r>
              <a:rPr lang="zh-TW" altLang="en-US" sz="2000">
                <a:solidFill>
                  <a:srgbClr val="242B41"/>
                </a:solidFill>
                <a:ea typeface="+mn-lt"/>
                <a:cs typeface="+mn-lt"/>
              </a:rPr>
              <a:t>除以</a:t>
            </a:r>
            <a:r>
              <a:rPr lang="en-US" sz="2000">
                <a:solidFill>
                  <a:srgbClr val="242B41"/>
                </a:solidFill>
                <a:ea typeface="+mn-lt"/>
                <a:cs typeface="+mn-lt"/>
              </a:rPr>
              <a:t> (</a:t>
            </a:r>
            <a:r>
              <a:rPr lang="zh-TW" altLang="en-US" sz="2000">
                <a:solidFill>
                  <a:srgbClr val="242B41"/>
                </a:solidFill>
                <a:ea typeface="+mn-lt"/>
                <a:cs typeface="+mn-lt"/>
              </a:rPr>
              <a:t>賣方訂單量</a:t>
            </a:r>
            <a:r>
              <a:rPr lang="en-US" sz="2000">
                <a:solidFill>
                  <a:srgbClr val="242B41"/>
                </a:solidFill>
                <a:ea typeface="+mn-lt"/>
                <a:cs typeface="+mn-lt"/>
              </a:rPr>
              <a:t> + </a:t>
            </a:r>
            <a:r>
              <a:rPr lang="zh-TW" altLang="en-US" sz="2000">
                <a:solidFill>
                  <a:srgbClr val="242B41"/>
                </a:solidFill>
                <a:ea typeface="+mn-lt"/>
                <a:cs typeface="+mn-lt"/>
              </a:rPr>
              <a:t>買方訂單量</a:t>
            </a:r>
            <a:r>
              <a:rPr lang="en-US" sz="2000">
                <a:solidFill>
                  <a:srgbClr val="242B41"/>
                </a:solidFill>
                <a:ea typeface="+mn-lt"/>
                <a:cs typeface="+mn-lt"/>
              </a:rPr>
              <a:t>)。</a:t>
            </a:r>
            <a:endParaRPr lang="en-US" sz="2000"/>
          </a:p>
          <a:p>
            <a:pPr>
              <a:lnSpc>
                <a:spcPct val="150000"/>
              </a:lnSpc>
            </a:pPr>
            <a:r>
              <a:rPr lang="en-US" sz="2000" err="1">
                <a:ea typeface="+mn-lt"/>
                <a:cs typeface="+mn-lt"/>
              </a:rPr>
              <a:t>matched_imbalance</a:t>
            </a:r>
            <a:r>
              <a:rPr lang="en-US" sz="2000">
                <a:ea typeface="+mn-lt"/>
                <a:cs typeface="+mn-lt"/>
              </a:rPr>
              <a:t>：(</a:t>
            </a:r>
            <a:r>
              <a:rPr lang="zh-TW" altLang="en-US" sz="2000">
                <a:solidFill>
                  <a:srgbClr val="242B41"/>
                </a:solidFill>
                <a:ea typeface="+mn-lt"/>
                <a:cs typeface="+mn-lt"/>
              </a:rPr>
              <a:t>價格</a:t>
            </a:r>
            <a:r>
              <a:rPr lang="zh-TW" sz="2000">
                <a:solidFill>
                  <a:srgbClr val="242B41"/>
                </a:solidFill>
                <a:ea typeface="+mn-lt"/>
                <a:cs typeface="+mn-lt"/>
              </a:rPr>
              <a:t>未匹配量</a:t>
            </a:r>
            <a:r>
              <a:rPr lang="en-US" sz="2000">
                <a:solidFill>
                  <a:srgbClr val="242B41"/>
                </a:solidFill>
                <a:ea typeface="+mn-lt"/>
                <a:cs typeface="+mn-lt"/>
              </a:rPr>
              <a:t> - </a:t>
            </a:r>
            <a:r>
              <a:rPr lang="zh-TW" altLang="en-US" sz="2000">
                <a:solidFill>
                  <a:srgbClr val="242B41"/>
                </a:solidFill>
                <a:ea typeface="+mn-lt"/>
                <a:cs typeface="+mn-lt"/>
              </a:rPr>
              <a:t>價格</a:t>
            </a:r>
            <a:r>
              <a:rPr lang="zh-TW" sz="2000">
                <a:solidFill>
                  <a:srgbClr val="242B41"/>
                </a:solidFill>
                <a:ea typeface="+mn-lt"/>
                <a:cs typeface="+mn-lt"/>
              </a:rPr>
              <a:t>可匹配量</a:t>
            </a:r>
            <a:r>
              <a:rPr lang="en-US" sz="2000">
                <a:solidFill>
                  <a:srgbClr val="242B41"/>
                </a:solidFill>
                <a:ea typeface="+mn-lt"/>
                <a:cs typeface="+mn-lt"/>
              </a:rPr>
              <a:t>) </a:t>
            </a:r>
            <a:r>
              <a:rPr lang="zh-TW" altLang="en-US" sz="2000">
                <a:solidFill>
                  <a:srgbClr val="242B41"/>
                </a:solidFill>
                <a:ea typeface="+mn-lt"/>
                <a:cs typeface="+mn-lt"/>
              </a:rPr>
              <a:t>除以</a:t>
            </a:r>
            <a:r>
              <a:rPr lang="en-US" sz="2000">
                <a:solidFill>
                  <a:srgbClr val="242B41"/>
                </a:solidFill>
                <a:ea typeface="+mn-lt"/>
                <a:cs typeface="+mn-lt"/>
              </a:rPr>
              <a:t> (</a:t>
            </a:r>
            <a:r>
              <a:rPr lang="zh-TW" altLang="en-US" sz="2000">
                <a:solidFill>
                  <a:srgbClr val="242B41"/>
                </a:solidFill>
                <a:ea typeface="+mn-lt"/>
                <a:cs typeface="+mn-lt"/>
              </a:rPr>
              <a:t>價格</a:t>
            </a:r>
            <a:r>
              <a:rPr lang="zh-TW" sz="2000">
                <a:solidFill>
                  <a:srgbClr val="242B41"/>
                </a:solidFill>
                <a:ea typeface="+mn-lt"/>
                <a:cs typeface="+mn-lt"/>
              </a:rPr>
              <a:t>未匹配量</a:t>
            </a:r>
            <a:r>
              <a:rPr lang="en-US" altLang="zh-TW" sz="2000">
                <a:solidFill>
                  <a:srgbClr val="242B41"/>
                </a:solidFill>
                <a:ea typeface="+mn-lt"/>
                <a:cs typeface="+mn-lt"/>
              </a:rPr>
              <a:t> </a:t>
            </a:r>
            <a:r>
              <a:rPr lang="en-US" sz="2000">
                <a:solidFill>
                  <a:srgbClr val="242B41"/>
                </a:solidFill>
                <a:ea typeface="+mn-lt"/>
                <a:cs typeface="+mn-lt"/>
              </a:rPr>
              <a:t>+ </a:t>
            </a:r>
            <a:r>
              <a:rPr lang="zh-TW" altLang="en-US" sz="2000">
                <a:solidFill>
                  <a:srgbClr val="242B41"/>
                </a:solidFill>
                <a:ea typeface="+mn-lt"/>
                <a:cs typeface="+mn-lt"/>
              </a:rPr>
              <a:t>價格</a:t>
            </a:r>
            <a:r>
              <a:rPr lang="zh-TW" sz="2000">
                <a:solidFill>
                  <a:srgbClr val="242B41"/>
                </a:solidFill>
                <a:ea typeface="+mn-lt"/>
                <a:cs typeface="+mn-lt"/>
              </a:rPr>
              <a:t>可匹配量</a:t>
            </a:r>
            <a:r>
              <a:rPr lang="en-US" sz="2000">
                <a:solidFill>
                  <a:srgbClr val="242B41"/>
                </a:solidFill>
                <a:ea typeface="+mn-lt"/>
                <a:cs typeface="+mn-lt"/>
              </a:rPr>
              <a:t>)</a:t>
            </a:r>
            <a:r>
              <a:rPr lang="zh-TW" altLang="en-US" sz="2000">
                <a:solidFill>
                  <a:srgbClr val="242B41"/>
                </a:solidFill>
                <a:ea typeface="+mn-lt"/>
                <a:cs typeface="+mn-lt"/>
              </a:rPr>
              <a:t>。</a:t>
            </a:r>
            <a:endParaRPr lang="en-US" sz="2000">
              <a:solidFill>
                <a:srgbClr val="242B41"/>
              </a:solidFill>
              <a:ea typeface="+mn-lt"/>
              <a:cs typeface="+mn-lt"/>
            </a:endParaRPr>
          </a:p>
          <a:p>
            <a:pPr>
              <a:lnSpc>
                <a:spcPct val="150000"/>
              </a:lnSpc>
            </a:pPr>
            <a:r>
              <a:rPr lang="en-US" sz="2000">
                <a:ea typeface="+mn-lt"/>
                <a:cs typeface="+mn-lt"/>
              </a:rPr>
              <a:t>size_imbalance：</a:t>
            </a:r>
            <a:r>
              <a:rPr lang="zh-TW" altLang="en-US" sz="2000">
                <a:solidFill>
                  <a:srgbClr val="242B41"/>
                </a:solidFill>
                <a:ea typeface="+mn-lt"/>
                <a:cs typeface="+mn-lt"/>
              </a:rPr>
              <a:t>買方和賣方訂單量的比例</a:t>
            </a:r>
            <a:r>
              <a:rPr lang="en-US" sz="2000">
                <a:solidFill>
                  <a:srgbClr val="242B41"/>
                </a:solidFill>
                <a:ea typeface="+mn-lt"/>
                <a:cs typeface="+mn-lt"/>
              </a:rPr>
              <a:t>。</a:t>
            </a:r>
          </a:p>
        </p:txBody>
      </p:sp>
      <p:sp>
        <p:nvSpPr>
          <p:cNvPr id="4" name="投影片編號版面配置區 3">
            <a:extLst>
              <a:ext uri="{FF2B5EF4-FFF2-40B4-BE49-F238E27FC236}">
                <a16:creationId xmlns:a16="http://schemas.microsoft.com/office/drawing/2014/main" id="{15CFE946-200C-CD7F-353E-918379887489}"/>
              </a:ext>
            </a:extLst>
          </p:cNvPr>
          <p:cNvSpPr>
            <a:spLocks noGrp="1"/>
          </p:cNvSpPr>
          <p:nvPr>
            <p:ph type="sldNum" sz="quarter" idx="12"/>
          </p:nvPr>
        </p:nvSpPr>
        <p:spPr/>
        <p:txBody>
          <a:bodyPr/>
          <a:lstStyle/>
          <a:p>
            <a:fld id="{312CC964-A50B-4C29-B4E4-2C30BB34CCF3}" type="slidenum">
              <a:rPr lang="en-US" smtClean="0"/>
              <a:t>13</a:t>
            </a:fld>
            <a:endParaRPr lang="zh-TW" altLang="en-US"/>
          </a:p>
        </p:txBody>
      </p:sp>
    </p:spTree>
    <p:extLst>
      <p:ext uri="{BB962C8B-B14F-4D97-AF65-F5344CB8AC3E}">
        <p14:creationId xmlns:p14="http://schemas.microsoft.com/office/powerpoint/2010/main" val="3575339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FD8DE6-F25E-EE6F-35EF-7A08F9FEA7CF}"/>
              </a:ext>
            </a:extLst>
          </p:cNvPr>
          <p:cNvSpPr>
            <a:spLocks noGrp="1"/>
          </p:cNvSpPr>
          <p:nvPr>
            <p:ph type="title"/>
          </p:nvPr>
        </p:nvSpPr>
        <p:spPr/>
        <p:txBody>
          <a:bodyPr/>
          <a:lstStyle/>
          <a:p>
            <a:r>
              <a:rPr lang="zh-TW" i="0">
                <a:ea typeface="+mj-lt"/>
                <a:cs typeface="+mj-lt"/>
              </a:rPr>
              <a:t>新增的特徵</a:t>
            </a:r>
            <a:endParaRPr lang="zh-TW"/>
          </a:p>
        </p:txBody>
      </p:sp>
      <p:sp>
        <p:nvSpPr>
          <p:cNvPr id="5" name="內容版面配置區 2">
            <a:extLst>
              <a:ext uri="{FF2B5EF4-FFF2-40B4-BE49-F238E27FC236}">
                <a16:creationId xmlns:a16="http://schemas.microsoft.com/office/drawing/2014/main" id="{809D7812-09F2-DDA8-23A1-896EDD3439DC}"/>
              </a:ext>
            </a:extLst>
          </p:cNvPr>
          <p:cNvSpPr>
            <a:spLocks noGrp="1"/>
          </p:cNvSpPr>
          <p:nvPr>
            <p:ph idx="1"/>
          </p:nvPr>
        </p:nvSpPr>
        <p:spPr>
          <a:xfrm>
            <a:off x="1143000" y="2009553"/>
            <a:ext cx="10459477" cy="4033437"/>
          </a:xfrm>
        </p:spPr>
        <p:txBody>
          <a:bodyPr vert="horz" lIns="91440" tIns="45720" rIns="91440" bIns="45720" rtlCol="0" anchor="t">
            <a:normAutofit/>
          </a:bodyPr>
          <a:lstStyle/>
          <a:p>
            <a:pPr>
              <a:lnSpc>
                <a:spcPct val="150000"/>
              </a:lnSpc>
            </a:pPr>
            <a:r>
              <a:rPr lang="en-US" sz="2000" err="1">
                <a:ea typeface="+mn-lt"/>
                <a:cs typeface="+mn-lt"/>
              </a:rPr>
              <a:t>imbalance_momentum：</a:t>
            </a:r>
            <a:r>
              <a:rPr lang="en-US" sz="2000" err="1">
                <a:solidFill>
                  <a:srgbClr val="242B41"/>
                </a:solidFill>
                <a:ea typeface="+mn-lt"/>
                <a:cs typeface="+mn-lt"/>
              </a:rPr>
              <a:t>對每個</a:t>
            </a:r>
            <a:r>
              <a:rPr lang="en-US" sz="2000">
                <a:solidFill>
                  <a:srgbClr val="242B41"/>
                </a:solidFill>
                <a:ea typeface="+mn-lt"/>
                <a:cs typeface="+mn-lt"/>
              </a:rPr>
              <a:t> "</a:t>
            </a:r>
            <a:r>
              <a:rPr lang="en-US" sz="2000" err="1">
                <a:solidFill>
                  <a:srgbClr val="242B41"/>
                </a:solidFill>
                <a:ea typeface="+mn-lt"/>
                <a:cs typeface="+mn-lt"/>
              </a:rPr>
              <a:t>stock_id</a:t>
            </a:r>
            <a:r>
              <a:rPr lang="en-US" sz="2000">
                <a:solidFill>
                  <a:srgbClr val="242B41"/>
                </a:solidFill>
                <a:ea typeface="+mn-lt"/>
                <a:cs typeface="+mn-lt"/>
              </a:rPr>
              <a:t>"</a:t>
            </a:r>
            <a:r>
              <a:rPr lang="zh-TW" altLang="en-US" sz="2000">
                <a:solidFill>
                  <a:srgbClr val="242B41"/>
                </a:solidFill>
                <a:ea typeface="+mn-lt"/>
                <a:cs typeface="+mn-lt"/>
              </a:rPr>
              <a:t>分組</a:t>
            </a:r>
            <a:r>
              <a:rPr lang="en-US" sz="2000">
                <a:solidFill>
                  <a:srgbClr val="242B41"/>
                </a:solidFill>
                <a:ea typeface="+mn-lt"/>
                <a:cs typeface="+mn-lt"/>
              </a:rPr>
              <a:t>，</a:t>
            </a:r>
            <a:r>
              <a:rPr lang="zh-TW" altLang="en-US" sz="2000">
                <a:solidFill>
                  <a:srgbClr val="242B41"/>
                </a:solidFill>
                <a:ea typeface="+mn-lt"/>
                <a:cs typeface="+mn-lt"/>
              </a:rPr>
              <a:t>計算價格的</a:t>
            </a:r>
            <a:r>
              <a:rPr lang="zh-TW" sz="2000">
                <a:solidFill>
                  <a:srgbClr val="242B41"/>
                </a:solidFill>
                <a:ea typeface="+mn-lt"/>
                <a:cs typeface="+mn-lt"/>
              </a:rPr>
              <a:t>未匹配量</a:t>
            </a:r>
            <a:r>
              <a:rPr lang="zh-TW" altLang="en-US" sz="2100">
                <a:solidFill>
                  <a:srgbClr val="242B41"/>
                </a:solidFill>
                <a:ea typeface="+mn-lt"/>
                <a:cs typeface="+mn-lt"/>
              </a:rPr>
              <a:t>進行一階差分</a:t>
            </a:r>
            <a:r>
              <a:rPr lang="zh-TW" altLang="en-US" sz="2000">
                <a:solidFill>
                  <a:srgbClr val="242B41"/>
                </a:solidFill>
                <a:ea typeface="+mn-lt"/>
                <a:cs typeface="+mn-lt"/>
              </a:rPr>
              <a:t>對於價格的</a:t>
            </a:r>
            <a:r>
              <a:rPr lang="zh-TW" sz="2000">
                <a:solidFill>
                  <a:srgbClr val="242B41"/>
                </a:solidFill>
                <a:ea typeface="+mn-lt"/>
                <a:cs typeface="+mn-lt"/>
              </a:rPr>
              <a:t>可匹配量</a:t>
            </a:r>
            <a:r>
              <a:rPr lang="zh-TW" altLang="en-US" sz="2000">
                <a:solidFill>
                  <a:srgbClr val="242B41"/>
                </a:solidFill>
                <a:ea typeface="+mn-lt"/>
                <a:cs typeface="+mn-lt"/>
              </a:rPr>
              <a:t>的變化率。</a:t>
            </a:r>
            <a:endParaRPr lang="en-US" sz="2000">
              <a:solidFill>
                <a:srgbClr val="242B41"/>
              </a:solidFill>
            </a:endParaRPr>
          </a:p>
          <a:p>
            <a:pPr>
              <a:lnSpc>
                <a:spcPct val="150000"/>
              </a:lnSpc>
            </a:pPr>
            <a:r>
              <a:rPr lang="en-US" sz="2000" err="1">
                <a:ea typeface="+mn-lt"/>
                <a:cs typeface="+mn-lt"/>
              </a:rPr>
              <a:t>price_spread</a:t>
            </a:r>
            <a:r>
              <a:rPr lang="en-US" sz="2000">
                <a:ea typeface="+mn-lt"/>
                <a:cs typeface="+mn-lt"/>
              </a:rPr>
              <a:t>：</a:t>
            </a:r>
            <a:r>
              <a:rPr lang="zh-TW" altLang="en-US" sz="2000">
                <a:ea typeface="+mn-lt"/>
                <a:cs typeface="+mn-lt"/>
              </a:rPr>
              <a:t>計算賣方和買方的報價之間的價格差 。</a:t>
            </a:r>
            <a:endParaRPr lang="zh-TW" altLang="en-US" sz="1200">
              <a:solidFill>
                <a:srgbClr val="ECECF1"/>
              </a:solidFill>
              <a:ea typeface="+mn-lt"/>
              <a:cs typeface="+mn-lt"/>
            </a:endParaRPr>
          </a:p>
          <a:p>
            <a:pPr>
              <a:lnSpc>
                <a:spcPct val="150000"/>
              </a:lnSpc>
            </a:pPr>
            <a:r>
              <a:rPr lang="en-US" sz="2000" err="1">
                <a:ea typeface="+mn-lt"/>
                <a:cs typeface="+mn-lt"/>
              </a:rPr>
              <a:t>spread_intensity</a:t>
            </a:r>
            <a:r>
              <a:rPr lang="en-US" sz="2000">
                <a:ea typeface="+mn-lt"/>
                <a:cs typeface="+mn-lt"/>
              </a:rPr>
              <a:t>：</a:t>
            </a:r>
            <a:r>
              <a:rPr lang="zh-TW" altLang="en-US" sz="2000">
                <a:ea typeface="+mn-lt"/>
                <a:cs typeface="+mn-lt"/>
              </a:rPr>
              <a:t>對每個 </a:t>
            </a:r>
            <a:r>
              <a:rPr lang="en-US" sz="2000">
                <a:ea typeface="+mn-lt"/>
                <a:cs typeface="+mn-lt"/>
              </a:rPr>
              <a:t>"</a:t>
            </a:r>
            <a:r>
              <a:rPr lang="en-US" sz="2000" err="1">
                <a:ea typeface="+mn-lt"/>
                <a:cs typeface="+mn-lt"/>
              </a:rPr>
              <a:t>stock_id</a:t>
            </a:r>
            <a:r>
              <a:rPr lang="en-US" sz="2000">
                <a:ea typeface="+mn-lt"/>
                <a:cs typeface="+mn-lt"/>
              </a:rPr>
              <a:t>"</a:t>
            </a:r>
            <a:r>
              <a:rPr lang="en-US" altLang="zh-TW" sz="2000">
                <a:ea typeface="+mn-lt"/>
                <a:cs typeface="+mn-lt"/>
              </a:rPr>
              <a:t> </a:t>
            </a:r>
            <a:r>
              <a:rPr lang="zh-TW" altLang="en-US" sz="2000">
                <a:ea typeface="+mn-lt"/>
                <a:cs typeface="+mn-lt"/>
              </a:rPr>
              <a:t>分組</a:t>
            </a:r>
            <a:r>
              <a:rPr lang="en-US" sz="2000">
                <a:ea typeface="+mn-lt"/>
                <a:cs typeface="+mn-lt"/>
              </a:rPr>
              <a:t>，</a:t>
            </a:r>
            <a:r>
              <a:rPr lang="zh-TW" altLang="en-US" sz="2000">
                <a:ea typeface="+mn-lt"/>
                <a:cs typeface="+mn-lt"/>
              </a:rPr>
              <a:t>然後對</a:t>
            </a:r>
            <a:r>
              <a:rPr lang="en-US" sz="2000">
                <a:ea typeface="+mn-lt"/>
                <a:cs typeface="+mn-lt"/>
              </a:rPr>
              <a:t> '</a:t>
            </a:r>
            <a:r>
              <a:rPr lang="en-US" sz="2000" err="1">
                <a:ea typeface="+mn-lt"/>
                <a:cs typeface="+mn-lt"/>
              </a:rPr>
              <a:t>price_spread</a:t>
            </a:r>
            <a:r>
              <a:rPr lang="en-US" sz="2000">
                <a:ea typeface="+mn-lt"/>
                <a:cs typeface="+mn-lt"/>
              </a:rPr>
              <a:t>' </a:t>
            </a:r>
            <a:r>
              <a:rPr lang="zh-TW" altLang="en-US" sz="2000">
                <a:ea typeface="+mn-lt"/>
                <a:cs typeface="+mn-lt"/>
              </a:rPr>
              <a:t>進行一階差分計算。</a:t>
            </a:r>
            <a:endParaRPr lang="en-US" sz="2000">
              <a:ea typeface="+mn-lt"/>
              <a:cs typeface="+mn-lt"/>
            </a:endParaRPr>
          </a:p>
          <a:p>
            <a:pPr>
              <a:lnSpc>
                <a:spcPct val="150000"/>
              </a:lnSpc>
            </a:pPr>
            <a:r>
              <a:rPr lang="en-US" sz="2000" err="1">
                <a:ea typeface="+mn-lt"/>
                <a:cs typeface="+mn-lt"/>
              </a:rPr>
              <a:t>df</a:t>
            </a:r>
            <a:r>
              <a:rPr lang="en-US" sz="2000">
                <a:ea typeface="+mn-lt"/>
                <a:cs typeface="+mn-lt"/>
              </a:rPr>
              <a:t> </a:t>
            </a:r>
            <a:r>
              <a:rPr lang="en-US" sz="2000" err="1">
                <a:ea typeface="+mn-lt"/>
                <a:cs typeface="+mn-lt"/>
              </a:rPr>
              <a:t>price_pressure</a:t>
            </a:r>
            <a:r>
              <a:rPr lang="en-US" sz="2000">
                <a:ea typeface="+mn-lt"/>
                <a:cs typeface="+mn-lt"/>
              </a:rPr>
              <a:t>：</a:t>
            </a:r>
            <a:r>
              <a:rPr lang="zh-TW" altLang="en-US" sz="2000">
                <a:solidFill>
                  <a:srgbClr val="242B41"/>
                </a:solidFill>
                <a:ea typeface="+mn-lt"/>
                <a:cs typeface="+mn-lt"/>
              </a:rPr>
              <a:t>是價格的未匹配量乘以</a:t>
            </a:r>
            <a:r>
              <a:rPr lang="zh-TW" sz="2000">
                <a:solidFill>
                  <a:srgbClr val="242B41"/>
                </a:solidFill>
                <a:ea typeface="+mn-lt"/>
                <a:cs typeface="+mn-lt"/>
              </a:rPr>
              <a:t>價格差</a:t>
            </a:r>
            <a:r>
              <a:rPr lang="zh-TW" altLang="en-US" sz="2000">
                <a:solidFill>
                  <a:srgbClr val="242B41"/>
                </a:solidFill>
                <a:ea typeface="+mn-lt"/>
                <a:cs typeface="+mn-lt"/>
              </a:rPr>
              <a:t>。</a:t>
            </a:r>
            <a:endParaRPr lang="en-US"/>
          </a:p>
          <a:p>
            <a:pPr>
              <a:lnSpc>
                <a:spcPct val="150000"/>
              </a:lnSpc>
            </a:pPr>
            <a:r>
              <a:rPr lang="en-US" sz="2000" err="1">
                <a:ea typeface="+mn-lt"/>
                <a:cs typeface="+mn-lt"/>
              </a:rPr>
              <a:t>df</a:t>
            </a:r>
            <a:r>
              <a:rPr lang="en-US" sz="2000">
                <a:ea typeface="+mn-lt"/>
                <a:cs typeface="+mn-lt"/>
              </a:rPr>
              <a:t> </a:t>
            </a:r>
            <a:r>
              <a:rPr lang="en-US" sz="2000" err="1">
                <a:ea typeface="+mn-lt"/>
                <a:cs typeface="+mn-lt"/>
              </a:rPr>
              <a:t>market_urgency</a:t>
            </a:r>
            <a:r>
              <a:rPr lang="en-US" sz="2000">
                <a:ea typeface="+mn-lt"/>
                <a:cs typeface="+mn-lt"/>
              </a:rPr>
              <a:t>：</a:t>
            </a:r>
            <a:r>
              <a:rPr lang="zh-TW" altLang="en-US" sz="2000">
                <a:solidFill>
                  <a:srgbClr val="242B41"/>
                </a:solidFill>
                <a:ea typeface="+mn-lt"/>
                <a:cs typeface="+mn-lt"/>
              </a:rPr>
              <a:t>是價格差和流動性不平衡</a:t>
            </a:r>
            <a:r>
              <a:rPr lang="en-US" sz="2000">
                <a:solidFill>
                  <a:srgbClr val="242B41"/>
                </a:solidFill>
                <a:ea typeface="+mn-lt"/>
                <a:cs typeface="+mn-lt"/>
              </a:rPr>
              <a:t>（'</a:t>
            </a:r>
            <a:r>
              <a:rPr lang="en-US" sz="2000" err="1">
                <a:solidFill>
                  <a:srgbClr val="242B41"/>
                </a:solidFill>
                <a:ea typeface="+mn-lt"/>
                <a:cs typeface="+mn-lt"/>
              </a:rPr>
              <a:t>liquidity_imbalance</a:t>
            </a:r>
            <a:r>
              <a:rPr lang="en-US" sz="2000">
                <a:solidFill>
                  <a:srgbClr val="242B41"/>
                </a:solidFill>
                <a:ea typeface="+mn-lt"/>
                <a:cs typeface="+mn-lt"/>
              </a:rPr>
              <a:t>'）</a:t>
            </a:r>
            <a:r>
              <a:rPr lang="zh-TW" altLang="en-US" sz="2000">
                <a:solidFill>
                  <a:srgbClr val="242B41"/>
                </a:solidFill>
                <a:ea typeface="+mn-lt"/>
                <a:cs typeface="+mn-lt"/>
              </a:rPr>
              <a:t>的乘積</a:t>
            </a:r>
            <a:r>
              <a:rPr lang="en-US" sz="2000">
                <a:solidFill>
                  <a:srgbClr val="242B41"/>
                </a:solidFill>
                <a:ea typeface="+mn-lt"/>
                <a:cs typeface="+mn-lt"/>
              </a:rPr>
              <a:t>。</a:t>
            </a:r>
            <a:endParaRPr lang="en-US" sz="2000"/>
          </a:p>
          <a:p>
            <a:pPr>
              <a:lnSpc>
                <a:spcPct val="150000"/>
              </a:lnSpc>
            </a:pPr>
            <a:r>
              <a:rPr lang="en-US" sz="2000" err="1">
                <a:ea typeface="+mn-lt"/>
                <a:cs typeface="+mn-lt"/>
              </a:rPr>
              <a:t>depth_pressure</a:t>
            </a:r>
            <a:r>
              <a:rPr lang="en-US" sz="2000">
                <a:ea typeface="+mn-lt"/>
                <a:cs typeface="+mn-lt"/>
              </a:rPr>
              <a:t>：</a:t>
            </a:r>
            <a:r>
              <a:rPr lang="zh-TW" altLang="en-US" sz="2000">
                <a:solidFill>
                  <a:srgbClr val="242B41"/>
                </a:solidFill>
                <a:ea typeface="+mn-lt"/>
                <a:cs typeface="+mn-lt"/>
              </a:rPr>
              <a:t>由賣方和買方的量以及相應的價格之間的乘積得到</a:t>
            </a:r>
            <a:r>
              <a:rPr lang="en-US" sz="2000">
                <a:solidFill>
                  <a:srgbClr val="242B41"/>
                </a:solidFill>
                <a:ea typeface="+mn-lt"/>
                <a:cs typeface="+mn-lt"/>
              </a:rPr>
              <a:t>。</a:t>
            </a:r>
            <a:endParaRPr lang="en-US" sz="2000">
              <a:solidFill>
                <a:srgbClr val="242B41"/>
              </a:solidFill>
            </a:endParaRPr>
          </a:p>
        </p:txBody>
      </p:sp>
      <p:sp>
        <p:nvSpPr>
          <p:cNvPr id="3" name="投影片編號版面配置區 2">
            <a:extLst>
              <a:ext uri="{FF2B5EF4-FFF2-40B4-BE49-F238E27FC236}">
                <a16:creationId xmlns:a16="http://schemas.microsoft.com/office/drawing/2014/main" id="{876C74C8-2546-4E98-E066-CE95258E947D}"/>
              </a:ext>
            </a:extLst>
          </p:cNvPr>
          <p:cNvSpPr>
            <a:spLocks noGrp="1"/>
          </p:cNvSpPr>
          <p:nvPr>
            <p:ph type="sldNum" sz="quarter" idx="12"/>
          </p:nvPr>
        </p:nvSpPr>
        <p:spPr/>
        <p:txBody>
          <a:bodyPr/>
          <a:lstStyle/>
          <a:p>
            <a:fld id="{312CC964-A50B-4C29-B4E4-2C30BB34CCF3}" type="slidenum">
              <a:rPr lang="en-US" smtClean="0"/>
              <a:t>14</a:t>
            </a:fld>
            <a:endParaRPr lang="zh-TW" altLang="en-US"/>
          </a:p>
        </p:txBody>
      </p:sp>
    </p:spTree>
    <p:extLst>
      <p:ext uri="{BB962C8B-B14F-4D97-AF65-F5344CB8AC3E}">
        <p14:creationId xmlns:p14="http://schemas.microsoft.com/office/powerpoint/2010/main" val="3243477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FD8DE6-F25E-EE6F-35EF-7A08F9FEA7CF}"/>
              </a:ext>
            </a:extLst>
          </p:cNvPr>
          <p:cNvSpPr>
            <a:spLocks noGrp="1"/>
          </p:cNvSpPr>
          <p:nvPr>
            <p:ph type="title"/>
          </p:nvPr>
        </p:nvSpPr>
        <p:spPr/>
        <p:txBody>
          <a:bodyPr/>
          <a:lstStyle/>
          <a:p>
            <a:r>
              <a:rPr lang="zh-TW" i="0">
                <a:ea typeface="+mj-lt"/>
                <a:cs typeface="+mj-lt"/>
              </a:rPr>
              <a:t>新增的特徵</a:t>
            </a:r>
            <a:r>
              <a:rPr lang="zh-TW" altLang="en-US" i="0">
                <a:ea typeface="+mj-lt"/>
                <a:cs typeface="+mj-lt"/>
              </a:rPr>
              <a:t> </a:t>
            </a:r>
            <a:endParaRPr lang="zh-TW"/>
          </a:p>
        </p:txBody>
      </p:sp>
      <p:sp>
        <p:nvSpPr>
          <p:cNvPr id="5" name="內容版面配置區 2">
            <a:extLst>
              <a:ext uri="{FF2B5EF4-FFF2-40B4-BE49-F238E27FC236}">
                <a16:creationId xmlns:a16="http://schemas.microsoft.com/office/drawing/2014/main" id="{809D7812-09F2-DDA8-23A1-896EDD3439DC}"/>
              </a:ext>
            </a:extLst>
          </p:cNvPr>
          <p:cNvSpPr>
            <a:spLocks noGrp="1"/>
          </p:cNvSpPr>
          <p:nvPr>
            <p:ph idx="1"/>
          </p:nvPr>
        </p:nvSpPr>
        <p:spPr>
          <a:xfrm>
            <a:off x="1143000" y="2009554"/>
            <a:ext cx="10832444" cy="4024424"/>
          </a:xfrm>
        </p:spPr>
        <p:txBody>
          <a:bodyPr vert="horz" lIns="91440" tIns="45720" rIns="91440" bIns="45720" rtlCol="0" anchor="t">
            <a:normAutofit/>
          </a:bodyPr>
          <a:lstStyle/>
          <a:p>
            <a:pPr>
              <a:lnSpc>
                <a:spcPct val="150000"/>
              </a:lnSpc>
            </a:pPr>
            <a:r>
              <a:rPr lang="zh-TW" altLang="en-US" sz="2000">
                <a:solidFill>
                  <a:srgbClr val="242B41"/>
                </a:solidFill>
              </a:rPr>
              <a:t>將以下變數按 ＂stock_id＂分組後進行以下動作 shift, ret, diff，其中ｎ＝［１，２，３，１０］</a:t>
            </a:r>
          </a:p>
          <a:p>
            <a:pPr lvl="1">
              <a:lnSpc>
                <a:spcPct val="150000"/>
              </a:lnSpc>
              <a:buFont typeface="Wingdings" panose="05000000000000000000" pitchFamily="2" charset="2"/>
              <a:buChar char="Ø"/>
            </a:pPr>
            <a:r>
              <a:rPr lang="zh-TW" altLang="en-US">
                <a:solidFill>
                  <a:srgbClr val="242B41"/>
                </a:solidFill>
              </a:rPr>
              <a:t>Shift</a:t>
            </a:r>
            <a:r>
              <a:rPr lang="zh-TW">
                <a:solidFill>
                  <a:srgbClr val="242B41"/>
                </a:solidFill>
                <a:ea typeface="+mn-lt"/>
                <a:cs typeface="+mn-lt"/>
              </a:rPr>
              <a:t>：此列</a:t>
            </a:r>
            <a:r>
              <a:rPr lang="zh-TW" altLang="en-US">
                <a:solidFill>
                  <a:srgbClr val="242B41"/>
                </a:solidFill>
                <a:ea typeface="+mn-lt"/>
                <a:cs typeface="+mn-lt"/>
              </a:rPr>
              <a:t>的值將被往前平移ｎ個時間步</a:t>
            </a:r>
            <a:r>
              <a:rPr lang="zh-TW">
                <a:solidFill>
                  <a:srgbClr val="242B41"/>
                </a:solidFill>
                <a:ea typeface="+mn-lt"/>
                <a:cs typeface="+mn-lt"/>
              </a:rPr>
              <a:t>。</a:t>
            </a:r>
            <a:endParaRPr lang="zh-TW">
              <a:solidFill>
                <a:srgbClr val="ECECF1"/>
              </a:solidFill>
              <a:ea typeface="+mn-lt"/>
              <a:cs typeface="+mn-lt"/>
            </a:endParaRPr>
          </a:p>
          <a:p>
            <a:pPr lvl="1">
              <a:lnSpc>
                <a:spcPct val="150000"/>
              </a:lnSpc>
              <a:buFont typeface="Wingdings" panose="05000000000000000000" pitchFamily="2" charset="2"/>
              <a:buChar char="Ø"/>
            </a:pPr>
            <a:r>
              <a:rPr lang="zh-TW" altLang="en-US">
                <a:solidFill>
                  <a:srgbClr val="242B41"/>
                </a:solidFill>
              </a:rPr>
              <a:t>Ret</a:t>
            </a:r>
            <a:r>
              <a:rPr lang="zh-TW">
                <a:solidFill>
                  <a:srgbClr val="242B41"/>
                </a:solidFill>
                <a:ea typeface="+mn-lt"/>
                <a:cs typeface="+mn-lt"/>
              </a:rPr>
              <a:t>：</a:t>
            </a:r>
            <a:r>
              <a:rPr lang="zh-TW" altLang="en-US">
                <a:solidFill>
                  <a:srgbClr val="242B41"/>
                </a:solidFill>
                <a:ea typeface="+mn-lt"/>
                <a:cs typeface="+mn-lt"/>
              </a:rPr>
              <a:t>此</a:t>
            </a:r>
            <a:r>
              <a:rPr lang="zh-TW">
                <a:solidFill>
                  <a:srgbClr val="242B41"/>
                </a:solidFill>
                <a:ea typeface="+mn-lt"/>
                <a:cs typeface="+mn-lt"/>
              </a:rPr>
              <a:t>列的</a:t>
            </a:r>
            <a:r>
              <a:rPr lang="zh-TW" altLang="en-US">
                <a:solidFill>
                  <a:srgbClr val="242B41"/>
                </a:solidFill>
                <a:ea typeface="+mn-lt"/>
                <a:cs typeface="+mn-lt"/>
              </a:rPr>
              <a:t>值相對於前</a:t>
            </a:r>
            <a:r>
              <a:rPr lang="zh-TW">
                <a:solidFill>
                  <a:srgbClr val="242B41"/>
                </a:solidFill>
                <a:ea typeface="+mn-lt"/>
                <a:cs typeface="+mn-lt"/>
              </a:rPr>
              <a:t>ｎ個時間步</a:t>
            </a:r>
            <a:r>
              <a:rPr lang="zh-TW" altLang="en-US">
                <a:solidFill>
                  <a:srgbClr val="242B41"/>
                </a:solidFill>
                <a:ea typeface="+mn-lt"/>
                <a:cs typeface="+mn-lt"/>
              </a:rPr>
              <a:t>的值的變化率。</a:t>
            </a:r>
            <a:endParaRPr lang="zh-TW" sz="1200">
              <a:solidFill>
                <a:srgbClr val="ECECF1"/>
              </a:solidFill>
              <a:ea typeface="+mn-lt"/>
              <a:cs typeface="+mn-lt"/>
            </a:endParaRPr>
          </a:p>
          <a:p>
            <a:pPr lvl="1">
              <a:lnSpc>
                <a:spcPct val="150000"/>
              </a:lnSpc>
              <a:buFont typeface="Wingdings" panose="05000000000000000000" pitchFamily="2" charset="2"/>
              <a:buChar char="Ø"/>
            </a:pPr>
            <a:r>
              <a:rPr lang="zh-TW" altLang="en-US">
                <a:solidFill>
                  <a:srgbClr val="242B41"/>
                </a:solidFill>
              </a:rPr>
              <a:t>Diff：</a:t>
            </a:r>
            <a:r>
              <a:rPr lang="zh-TW">
                <a:solidFill>
                  <a:srgbClr val="242B41"/>
                </a:solidFill>
                <a:ea typeface="+mn-lt"/>
                <a:cs typeface="+mn-lt"/>
              </a:rPr>
              <a:t>此</a:t>
            </a:r>
            <a:r>
              <a:rPr lang="zh-TW" altLang="en-US">
                <a:solidFill>
                  <a:srgbClr val="242B41"/>
                </a:solidFill>
                <a:ea typeface="+mn-lt"/>
                <a:cs typeface="+mn-lt"/>
              </a:rPr>
              <a:t>列的</a:t>
            </a:r>
            <a:r>
              <a:rPr lang="zh-TW">
                <a:solidFill>
                  <a:srgbClr val="242B41"/>
                </a:solidFill>
                <a:ea typeface="+mn-lt"/>
                <a:cs typeface="+mn-lt"/>
              </a:rPr>
              <a:t>值</a:t>
            </a:r>
            <a:r>
              <a:rPr lang="zh-TW" altLang="en-US">
                <a:solidFill>
                  <a:srgbClr val="242B41"/>
                </a:solidFill>
                <a:ea typeface="+mn-lt"/>
                <a:cs typeface="+mn-lt"/>
              </a:rPr>
              <a:t>的</a:t>
            </a:r>
            <a:r>
              <a:rPr lang="zh-TW">
                <a:solidFill>
                  <a:srgbClr val="242B41"/>
                </a:solidFill>
                <a:ea typeface="+mn-lt"/>
                <a:cs typeface="+mn-lt"/>
              </a:rPr>
              <a:t>ｎ</a:t>
            </a:r>
            <a:r>
              <a:rPr lang="zh-TW" altLang="en-US">
                <a:solidFill>
                  <a:srgbClr val="242B41"/>
                </a:solidFill>
                <a:ea typeface="+mn-lt"/>
                <a:cs typeface="+mn-lt"/>
              </a:rPr>
              <a:t>階差分</a:t>
            </a:r>
            <a:r>
              <a:rPr lang="zh-TW">
                <a:solidFill>
                  <a:srgbClr val="242B41"/>
                </a:solidFill>
                <a:ea typeface="+mn-lt"/>
                <a:cs typeface="+mn-lt"/>
              </a:rPr>
              <a:t>。</a:t>
            </a:r>
          </a:p>
          <a:p>
            <a:pPr marL="171450" lvl="1" indent="-171450">
              <a:lnSpc>
                <a:spcPct val="150000"/>
              </a:lnSpc>
            </a:pPr>
            <a:r>
              <a:rPr lang="zh-TW">
                <a:ea typeface="+mn-lt"/>
                <a:cs typeface="+mn-lt"/>
              </a:rPr>
              <a:t>'matched_size',</a:t>
            </a:r>
            <a:r>
              <a:rPr lang="zh-TW" altLang="en-US">
                <a:ea typeface="+mn-lt"/>
                <a:cs typeface="+mn-lt"/>
              </a:rPr>
              <a:t> </a:t>
            </a:r>
            <a:r>
              <a:rPr lang="zh-TW">
                <a:ea typeface="+mn-lt"/>
                <a:cs typeface="+mn-lt"/>
              </a:rPr>
              <a:t> 'imbalance_size',</a:t>
            </a:r>
            <a:r>
              <a:rPr lang="zh-TW" altLang="en-US">
                <a:ea typeface="+mn-lt"/>
                <a:cs typeface="+mn-lt"/>
              </a:rPr>
              <a:t> </a:t>
            </a:r>
            <a:r>
              <a:rPr lang="zh-TW">
                <a:ea typeface="+mn-lt"/>
                <a:cs typeface="+mn-lt"/>
              </a:rPr>
              <a:t> 'reference_price',</a:t>
            </a:r>
            <a:r>
              <a:rPr lang="zh-TW" altLang="en-US">
                <a:ea typeface="+mn-lt"/>
                <a:cs typeface="+mn-lt"/>
              </a:rPr>
              <a:t> </a:t>
            </a:r>
            <a:r>
              <a:rPr lang="zh-TW">
                <a:ea typeface="+mn-lt"/>
                <a:cs typeface="+mn-lt"/>
              </a:rPr>
              <a:t> 'imbalance_buy_sell_flag' 等等</a:t>
            </a:r>
            <a:r>
              <a:rPr lang="zh-TW" altLang="en-US">
                <a:ea typeface="+mn-lt"/>
                <a:cs typeface="+mn-lt"/>
              </a:rPr>
              <a:t>做</a:t>
            </a:r>
            <a:r>
              <a:rPr lang="zh-TW">
                <a:ea typeface="+mn-lt"/>
                <a:cs typeface="+mn-lt"/>
              </a:rPr>
              <a:t>shift</a:t>
            </a:r>
            <a:r>
              <a:rPr lang="zh-TW" altLang="en-US">
                <a:ea typeface="+mn-lt"/>
                <a:cs typeface="+mn-lt"/>
              </a:rPr>
              <a:t>和</a:t>
            </a:r>
            <a:r>
              <a:rPr lang="zh-TW">
                <a:ea typeface="+mn-lt"/>
                <a:cs typeface="+mn-lt"/>
              </a:rPr>
              <a:t>ret</a:t>
            </a:r>
            <a:r>
              <a:rPr lang="zh-TW" altLang="en-US">
                <a:ea typeface="+mn-lt"/>
                <a:cs typeface="+mn-lt"/>
              </a:rPr>
              <a:t>。</a:t>
            </a:r>
            <a:endParaRPr lang="zh-TW"/>
          </a:p>
          <a:p>
            <a:pPr marL="171450" lvl="1" indent="-171450">
              <a:lnSpc>
                <a:spcPct val="150000"/>
              </a:lnSpc>
            </a:pPr>
            <a:r>
              <a:rPr lang="zh-TW">
                <a:ea typeface="+mn-lt"/>
                <a:cs typeface="+mn-lt"/>
              </a:rPr>
              <a:t>'ask_price',</a:t>
            </a:r>
            <a:r>
              <a:rPr lang="zh-TW" altLang="en-US">
                <a:ea typeface="+mn-lt"/>
                <a:cs typeface="+mn-lt"/>
              </a:rPr>
              <a:t> </a:t>
            </a:r>
            <a:r>
              <a:rPr lang="zh-TW">
                <a:ea typeface="+mn-lt"/>
                <a:cs typeface="+mn-lt"/>
              </a:rPr>
              <a:t> 'bid_price',</a:t>
            </a:r>
            <a:r>
              <a:rPr lang="zh-TW" altLang="en-US">
                <a:ea typeface="+mn-lt"/>
                <a:cs typeface="+mn-lt"/>
              </a:rPr>
              <a:t> </a:t>
            </a:r>
            <a:r>
              <a:rPr lang="zh-TW">
                <a:ea typeface="+mn-lt"/>
                <a:cs typeface="+mn-lt"/>
              </a:rPr>
              <a:t> 'ask_size',</a:t>
            </a:r>
            <a:r>
              <a:rPr lang="zh-TW" altLang="en-US">
                <a:ea typeface="+mn-lt"/>
                <a:cs typeface="+mn-lt"/>
              </a:rPr>
              <a:t> </a:t>
            </a:r>
            <a:r>
              <a:rPr lang="zh-TW">
                <a:ea typeface="+mn-lt"/>
                <a:cs typeface="+mn-lt"/>
              </a:rPr>
              <a:t> 'bid_size',</a:t>
            </a:r>
            <a:r>
              <a:rPr lang="zh-TW" altLang="en-US">
                <a:ea typeface="+mn-lt"/>
                <a:cs typeface="+mn-lt"/>
              </a:rPr>
              <a:t>  </a:t>
            </a:r>
            <a:r>
              <a:rPr lang="zh-TW">
                <a:ea typeface="+mn-lt"/>
                <a:cs typeface="+mn-lt"/>
              </a:rPr>
              <a:t>'market_urgency',</a:t>
            </a:r>
            <a:r>
              <a:rPr lang="zh-TW" altLang="en-US">
                <a:ea typeface="+mn-lt"/>
                <a:cs typeface="+mn-lt"/>
              </a:rPr>
              <a:t> </a:t>
            </a:r>
            <a:r>
              <a:rPr lang="zh-TW">
                <a:ea typeface="+mn-lt"/>
                <a:cs typeface="+mn-lt"/>
              </a:rPr>
              <a:t> 'imbalance_momentum',</a:t>
            </a:r>
            <a:r>
              <a:rPr lang="zh-TW" altLang="en-US">
                <a:ea typeface="+mn-lt"/>
                <a:cs typeface="+mn-lt"/>
              </a:rPr>
              <a:t> </a:t>
            </a:r>
            <a:r>
              <a:rPr lang="zh-TW">
                <a:ea typeface="+mn-lt"/>
                <a:cs typeface="+mn-lt"/>
              </a:rPr>
              <a:t> 'size_imbalance'　</a:t>
            </a:r>
            <a:r>
              <a:rPr lang="zh-TW" altLang="en-US">
                <a:ea typeface="+mn-lt"/>
                <a:cs typeface="+mn-lt"/>
              </a:rPr>
              <a:t>做diff。</a:t>
            </a:r>
            <a:endParaRPr lang="zh-TW"/>
          </a:p>
        </p:txBody>
      </p:sp>
      <p:sp>
        <p:nvSpPr>
          <p:cNvPr id="3" name="投影片編號版面配置區 2">
            <a:extLst>
              <a:ext uri="{FF2B5EF4-FFF2-40B4-BE49-F238E27FC236}">
                <a16:creationId xmlns:a16="http://schemas.microsoft.com/office/drawing/2014/main" id="{876C74C8-2546-4E98-E066-CE95258E947D}"/>
              </a:ext>
            </a:extLst>
          </p:cNvPr>
          <p:cNvSpPr>
            <a:spLocks noGrp="1"/>
          </p:cNvSpPr>
          <p:nvPr>
            <p:ph type="sldNum" sz="quarter" idx="12"/>
          </p:nvPr>
        </p:nvSpPr>
        <p:spPr/>
        <p:txBody>
          <a:bodyPr/>
          <a:lstStyle/>
          <a:p>
            <a:fld id="{312CC964-A50B-4C29-B4E4-2C30BB34CCF3}" type="slidenum">
              <a:rPr lang="en-US" smtClean="0"/>
              <a:t>15</a:t>
            </a:fld>
            <a:endParaRPr lang="zh-TW" altLang="en-US"/>
          </a:p>
        </p:txBody>
      </p:sp>
    </p:spTree>
    <p:extLst>
      <p:ext uri="{BB962C8B-B14F-4D97-AF65-F5344CB8AC3E}">
        <p14:creationId xmlns:p14="http://schemas.microsoft.com/office/powerpoint/2010/main" val="2842268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FD8DE6-F25E-EE6F-35EF-7A08F9FEA7CF}"/>
              </a:ext>
            </a:extLst>
          </p:cNvPr>
          <p:cNvSpPr>
            <a:spLocks noGrp="1"/>
          </p:cNvSpPr>
          <p:nvPr>
            <p:ph type="title"/>
          </p:nvPr>
        </p:nvSpPr>
        <p:spPr/>
        <p:txBody>
          <a:bodyPr/>
          <a:lstStyle/>
          <a:p>
            <a:r>
              <a:rPr lang="zh-TW" i="0">
                <a:ea typeface="+mj-lt"/>
                <a:cs typeface="+mj-lt"/>
              </a:rPr>
              <a:t>新增的特徵</a:t>
            </a:r>
            <a:r>
              <a:rPr lang="zh-TW" altLang="en-US" i="0">
                <a:ea typeface="+mj-lt"/>
                <a:cs typeface="+mj-lt"/>
              </a:rPr>
              <a:t> </a:t>
            </a:r>
            <a:endParaRPr lang="zh-TW"/>
          </a:p>
        </p:txBody>
      </p:sp>
      <p:sp>
        <p:nvSpPr>
          <p:cNvPr id="5" name="內容版面配置區 2">
            <a:extLst>
              <a:ext uri="{FF2B5EF4-FFF2-40B4-BE49-F238E27FC236}">
                <a16:creationId xmlns:a16="http://schemas.microsoft.com/office/drawing/2014/main" id="{809D7812-09F2-DDA8-23A1-896EDD3439DC}"/>
              </a:ext>
            </a:extLst>
          </p:cNvPr>
          <p:cNvSpPr>
            <a:spLocks noGrp="1"/>
          </p:cNvSpPr>
          <p:nvPr>
            <p:ph idx="1"/>
          </p:nvPr>
        </p:nvSpPr>
        <p:spPr>
          <a:xfrm>
            <a:off x="1143000" y="2009553"/>
            <a:ext cx="8923351" cy="4240171"/>
          </a:xfrm>
        </p:spPr>
        <p:txBody>
          <a:bodyPr vert="horz" lIns="91440" tIns="45720" rIns="91440" bIns="45720" rtlCol="0" anchor="t">
            <a:normAutofit/>
          </a:bodyPr>
          <a:lstStyle/>
          <a:p>
            <a:pPr>
              <a:lnSpc>
                <a:spcPct val="150000"/>
              </a:lnSpc>
            </a:pPr>
            <a:r>
              <a:rPr lang="zh-TW" altLang="en-US"/>
              <a:t>計算統計特徵：平均值、標準差、偏度和峰度成為新變數</a:t>
            </a:r>
            <a:r>
              <a:rPr lang="zh-TW">
                <a:ea typeface="+mn-lt"/>
                <a:cs typeface="+mn-lt"/>
              </a:rPr>
              <a:t>。</a:t>
            </a:r>
            <a:endParaRPr lang="zh-TW"/>
          </a:p>
          <a:p>
            <a:pPr lvl="1">
              <a:lnSpc>
                <a:spcPct val="150000"/>
              </a:lnSpc>
              <a:buFont typeface="Wingdings" panose="05000000000000000000" pitchFamily="2" charset="2"/>
              <a:buChar char="Ø"/>
            </a:pPr>
            <a:r>
              <a:rPr lang="zh-TW">
                <a:ea typeface="+mn-lt"/>
                <a:cs typeface="+mn-lt"/>
              </a:rPr>
              <a:t>"reference_price", "far_price", "near_price", "ask_price", "bid_price", "wap"</a:t>
            </a:r>
            <a:r>
              <a:rPr lang="en-US" altLang="zh-TW">
                <a:ea typeface="+mn-lt"/>
                <a:cs typeface="+mn-lt"/>
              </a:rPr>
              <a:t>,</a:t>
            </a:r>
            <a:r>
              <a:rPr lang="zh-TW" altLang="en-US">
                <a:ea typeface="+mn-lt"/>
                <a:cs typeface="+mn-lt"/>
              </a:rPr>
              <a:t> </a:t>
            </a:r>
            <a:r>
              <a:rPr lang="zh-TW">
                <a:ea typeface="+mn-lt"/>
                <a:cs typeface="+mn-lt"/>
              </a:rPr>
              <a:t>"matched_size", "bid_size", "ask_size", "imbalance_size"</a:t>
            </a:r>
            <a:endParaRPr lang="zh-TW"/>
          </a:p>
        </p:txBody>
      </p:sp>
      <p:sp>
        <p:nvSpPr>
          <p:cNvPr id="3" name="投影片編號版面配置區 2">
            <a:extLst>
              <a:ext uri="{FF2B5EF4-FFF2-40B4-BE49-F238E27FC236}">
                <a16:creationId xmlns:a16="http://schemas.microsoft.com/office/drawing/2014/main" id="{876C74C8-2546-4E98-E066-CE95258E947D}"/>
              </a:ext>
            </a:extLst>
          </p:cNvPr>
          <p:cNvSpPr>
            <a:spLocks noGrp="1"/>
          </p:cNvSpPr>
          <p:nvPr>
            <p:ph type="sldNum" sz="quarter" idx="12"/>
          </p:nvPr>
        </p:nvSpPr>
        <p:spPr/>
        <p:txBody>
          <a:bodyPr/>
          <a:lstStyle/>
          <a:p>
            <a:fld id="{312CC964-A50B-4C29-B4E4-2C30BB34CCF3}" type="slidenum">
              <a:rPr lang="en-US" smtClean="0"/>
              <a:t>16</a:t>
            </a:fld>
            <a:endParaRPr lang="zh-TW" altLang="en-US"/>
          </a:p>
        </p:txBody>
      </p:sp>
    </p:spTree>
    <p:extLst>
      <p:ext uri="{BB962C8B-B14F-4D97-AF65-F5344CB8AC3E}">
        <p14:creationId xmlns:p14="http://schemas.microsoft.com/office/powerpoint/2010/main" val="2588184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FD8DE6-F25E-EE6F-35EF-7A08F9FEA7CF}"/>
              </a:ext>
            </a:extLst>
          </p:cNvPr>
          <p:cNvSpPr>
            <a:spLocks noGrp="1"/>
          </p:cNvSpPr>
          <p:nvPr>
            <p:ph type="title"/>
          </p:nvPr>
        </p:nvSpPr>
        <p:spPr/>
        <p:txBody>
          <a:bodyPr/>
          <a:lstStyle/>
          <a:p>
            <a:r>
              <a:rPr lang="zh-TW" i="0">
                <a:ea typeface="+mj-lt"/>
                <a:cs typeface="+mj-lt"/>
              </a:rPr>
              <a:t>新增的特徵</a:t>
            </a:r>
            <a:r>
              <a:rPr lang="zh-TW" altLang="en-US" i="0">
                <a:ea typeface="+mj-lt"/>
                <a:cs typeface="+mj-lt"/>
              </a:rPr>
              <a:t> </a:t>
            </a:r>
            <a:endParaRPr lang="zh-TW"/>
          </a:p>
        </p:txBody>
      </p:sp>
      <p:sp>
        <p:nvSpPr>
          <p:cNvPr id="5" name="內容版面配置區 2">
            <a:extLst>
              <a:ext uri="{FF2B5EF4-FFF2-40B4-BE49-F238E27FC236}">
                <a16:creationId xmlns:a16="http://schemas.microsoft.com/office/drawing/2014/main" id="{809D7812-09F2-DDA8-23A1-896EDD3439DC}"/>
              </a:ext>
            </a:extLst>
          </p:cNvPr>
          <p:cNvSpPr>
            <a:spLocks noGrp="1"/>
          </p:cNvSpPr>
          <p:nvPr>
            <p:ph idx="1"/>
          </p:nvPr>
        </p:nvSpPr>
        <p:spPr>
          <a:xfrm>
            <a:off x="1143000" y="2009554"/>
            <a:ext cx="10515769" cy="4024424"/>
          </a:xfrm>
        </p:spPr>
        <p:txBody>
          <a:bodyPr vert="horz" lIns="91440" tIns="45720" rIns="91440" bIns="45720" rtlCol="0" anchor="t">
            <a:normAutofit/>
          </a:bodyPr>
          <a:lstStyle/>
          <a:p>
            <a:pPr>
              <a:lnSpc>
                <a:spcPct val="150000"/>
              </a:lnSpc>
            </a:pPr>
            <a:r>
              <a:rPr lang="zh-TW" altLang="en-US"/>
              <a:t>建立與時間相關變數</a:t>
            </a:r>
            <a:endParaRPr lang="zh-TW"/>
          </a:p>
          <a:p>
            <a:pPr lvl="1">
              <a:lnSpc>
                <a:spcPct val="150000"/>
              </a:lnSpc>
              <a:buFont typeface="Wingdings" panose="05000000000000000000" pitchFamily="2" charset="2"/>
              <a:buChar char="Ø"/>
            </a:pPr>
            <a:r>
              <a:rPr lang="zh-TW" altLang="en-US"/>
              <a:t>計算星期幾，取"date_id" 除以 5 的餘數。</a:t>
            </a:r>
          </a:p>
          <a:p>
            <a:pPr lvl="1">
              <a:lnSpc>
                <a:spcPct val="150000"/>
              </a:lnSpc>
              <a:buFont typeface="Wingdings" panose="05000000000000000000" pitchFamily="2" charset="2"/>
              <a:buChar char="Ø"/>
            </a:pPr>
            <a:r>
              <a:rPr lang="zh-TW" altLang="en-US"/>
              <a:t>計算秒數，取 "seconds_in_bucket" 除以 60 的餘數。</a:t>
            </a:r>
          </a:p>
          <a:p>
            <a:pPr lvl="1">
              <a:lnSpc>
                <a:spcPct val="150000"/>
              </a:lnSpc>
              <a:buFont typeface="Wingdings" panose="05000000000000000000" pitchFamily="2" charset="2"/>
              <a:buChar char="Ø"/>
            </a:pPr>
            <a:r>
              <a:rPr lang="zh-TW" altLang="en-US"/>
              <a:t>計算分鐘數</a:t>
            </a:r>
            <a:r>
              <a:rPr lang="zh-TW">
                <a:ea typeface="+mn-lt"/>
                <a:cs typeface="+mn-lt"/>
              </a:rPr>
              <a:t>，取 "seconds_in_bucket" 除以 60 的</a:t>
            </a:r>
            <a:r>
              <a:rPr lang="zh-TW" altLang="en-US">
                <a:solidFill>
                  <a:srgbClr val="242B41"/>
                </a:solidFill>
                <a:latin typeface="Univers Condensed Light"/>
                <a:ea typeface="+mn-lt"/>
                <a:cs typeface="Arial"/>
              </a:rPr>
              <a:t>商</a:t>
            </a:r>
            <a:r>
              <a:rPr lang="zh-TW">
                <a:ea typeface="+mn-lt"/>
                <a:cs typeface="+mn-lt"/>
              </a:rPr>
              <a:t>。</a:t>
            </a:r>
          </a:p>
          <a:p>
            <a:pPr>
              <a:lnSpc>
                <a:spcPct val="150000"/>
              </a:lnSpc>
            </a:pPr>
            <a:endParaRPr lang="zh-TW" altLang="en-US" sz="2000"/>
          </a:p>
        </p:txBody>
      </p:sp>
      <p:sp>
        <p:nvSpPr>
          <p:cNvPr id="3" name="投影片編號版面配置區 2">
            <a:extLst>
              <a:ext uri="{FF2B5EF4-FFF2-40B4-BE49-F238E27FC236}">
                <a16:creationId xmlns:a16="http://schemas.microsoft.com/office/drawing/2014/main" id="{876C74C8-2546-4E98-E066-CE95258E947D}"/>
              </a:ext>
            </a:extLst>
          </p:cNvPr>
          <p:cNvSpPr>
            <a:spLocks noGrp="1"/>
          </p:cNvSpPr>
          <p:nvPr>
            <p:ph type="sldNum" sz="quarter" idx="12"/>
          </p:nvPr>
        </p:nvSpPr>
        <p:spPr/>
        <p:txBody>
          <a:bodyPr/>
          <a:lstStyle/>
          <a:p>
            <a:fld id="{312CC964-A50B-4C29-B4E4-2C30BB34CCF3}" type="slidenum">
              <a:rPr lang="en-US" smtClean="0"/>
              <a:t>17</a:t>
            </a:fld>
            <a:endParaRPr lang="zh-TW" altLang="en-US"/>
          </a:p>
        </p:txBody>
      </p:sp>
    </p:spTree>
    <p:extLst>
      <p:ext uri="{BB962C8B-B14F-4D97-AF65-F5344CB8AC3E}">
        <p14:creationId xmlns:p14="http://schemas.microsoft.com/office/powerpoint/2010/main" val="28316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FCC4B4-26B6-19DA-4E9B-29D3084B2384}"/>
              </a:ext>
            </a:extLst>
          </p:cNvPr>
          <p:cNvSpPr>
            <a:spLocks noGrp="1"/>
          </p:cNvSpPr>
          <p:nvPr>
            <p:ph type="title"/>
          </p:nvPr>
        </p:nvSpPr>
        <p:spPr/>
        <p:txBody>
          <a:bodyPr/>
          <a:lstStyle/>
          <a:p>
            <a:r>
              <a:rPr lang="zh-TW" altLang="en-US" i="0"/>
              <a:t>預測模型 （catboost）</a:t>
            </a:r>
          </a:p>
        </p:txBody>
      </p:sp>
      <p:sp>
        <p:nvSpPr>
          <p:cNvPr id="3" name="內容版面配置區 2">
            <a:extLst>
              <a:ext uri="{FF2B5EF4-FFF2-40B4-BE49-F238E27FC236}">
                <a16:creationId xmlns:a16="http://schemas.microsoft.com/office/drawing/2014/main" id="{CBAE363E-D8C1-7FA4-7E0C-6DD226F15840}"/>
              </a:ext>
            </a:extLst>
          </p:cNvPr>
          <p:cNvSpPr>
            <a:spLocks noGrp="1"/>
          </p:cNvSpPr>
          <p:nvPr>
            <p:ph idx="1"/>
          </p:nvPr>
        </p:nvSpPr>
        <p:spPr/>
        <p:txBody>
          <a:bodyPr vert="horz" lIns="91440" tIns="45720" rIns="91440" bIns="45720" rtlCol="0" anchor="t">
            <a:normAutofit/>
          </a:bodyPr>
          <a:lstStyle/>
          <a:p>
            <a:pPr>
              <a:lnSpc>
                <a:spcPct val="150000"/>
              </a:lnSpc>
            </a:pPr>
            <a:r>
              <a:rPr lang="zh-TW" altLang="en-US"/>
              <a:t>把擴充後的124個特徵都放入catboost模型進行預測。</a:t>
            </a:r>
          </a:p>
          <a:p>
            <a:pPr>
              <a:lnSpc>
                <a:spcPct val="150000"/>
              </a:lnSpc>
            </a:pPr>
            <a:r>
              <a:rPr lang="zh-TW" altLang="en-US"/>
              <a:t>超參數設定：</a:t>
            </a:r>
            <a:endParaRPr lang="zh-TW" altLang="en-US">
              <a:solidFill>
                <a:srgbClr val="242B41"/>
              </a:solidFill>
              <a:ea typeface="+mn-lt"/>
              <a:cs typeface="+mn-lt"/>
            </a:endParaRPr>
          </a:p>
          <a:p>
            <a:pPr marL="914400" lvl="1" indent="-457200">
              <a:lnSpc>
                <a:spcPct val="150000"/>
              </a:lnSpc>
              <a:buAutoNum type="arabicPeriod"/>
            </a:pPr>
            <a:r>
              <a:rPr lang="zh-TW" altLang="en-US">
                <a:solidFill>
                  <a:srgbClr val="242B41"/>
                </a:solidFill>
                <a:ea typeface="+mn-lt"/>
                <a:cs typeface="+mn-lt"/>
              </a:rPr>
              <a:t>迭代次數=600</a:t>
            </a:r>
          </a:p>
          <a:p>
            <a:pPr marL="914400" lvl="1" indent="-457200">
              <a:lnSpc>
                <a:spcPct val="150000"/>
              </a:lnSpc>
              <a:buAutoNum type="arabicPeriod"/>
            </a:pPr>
            <a:r>
              <a:rPr lang="zh-TW" altLang="en-US">
                <a:solidFill>
                  <a:srgbClr val="242B41"/>
                </a:solidFill>
                <a:ea typeface="+mn-lt"/>
                <a:cs typeface="+mn-lt"/>
              </a:rPr>
              <a:t>學習率=0.1</a:t>
            </a:r>
          </a:p>
          <a:p>
            <a:pPr marL="914400" lvl="1" indent="-457200">
              <a:lnSpc>
                <a:spcPct val="150000"/>
              </a:lnSpc>
              <a:buAutoNum type="arabicPeriod"/>
            </a:pPr>
            <a:r>
              <a:rPr lang="zh-TW" altLang="en-US">
                <a:solidFill>
                  <a:srgbClr val="242B41"/>
                </a:solidFill>
                <a:ea typeface="+mn-lt"/>
                <a:cs typeface="+mn-lt"/>
              </a:rPr>
              <a:t>決策樹的最大深度=8</a:t>
            </a:r>
          </a:p>
          <a:p>
            <a:pPr marL="914400" lvl="1" indent="-457200">
              <a:lnSpc>
                <a:spcPct val="150000"/>
              </a:lnSpc>
              <a:buAutoNum type="arabicPeriod"/>
            </a:pPr>
            <a:r>
              <a:rPr lang="zh-TW" altLang="en-US">
                <a:solidFill>
                  <a:srgbClr val="242B41"/>
                </a:solidFill>
                <a:ea typeface="+mn-lt"/>
                <a:cs typeface="+mn-lt"/>
              </a:rPr>
              <a:t>損失函數=MAE</a:t>
            </a:r>
          </a:p>
          <a:p>
            <a:pPr marL="914400" lvl="1" indent="-457200">
              <a:lnSpc>
                <a:spcPct val="150000"/>
              </a:lnSpc>
              <a:buAutoNum type="arabicPeriod"/>
            </a:pPr>
            <a:r>
              <a:rPr lang="zh-TW" altLang="en-US">
                <a:solidFill>
                  <a:srgbClr val="242B41"/>
                </a:solidFill>
                <a:ea typeface="+mn-lt"/>
                <a:cs typeface="+mn-lt"/>
              </a:rPr>
              <a:t>模型評估方式：MAE</a:t>
            </a:r>
            <a:endParaRPr lang="zh-TW" altLang="en-US">
              <a:solidFill>
                <a:srgbClr val="242B41"/>
              </a:solidFill>
            </a:endParaRPr>
          </a:p>
          <a:p>
            <a:endParaRPr lang="zh-TW" altLang="en-US"/>
          </a:p>
        </p:txBody>
      </p:sp>
      <p:sp>
        <p:nvSpPr>
          <p:cNvPr id="4" name="投影片編號版面配置區 3">
            <a:extLst>
              <a:ext uri="{FF2B5EF4-FFF2-40B4-BE49-F238E27FC236}">
                <a16:creationId xmlns:a16="http://schemas.microsoft.com/office/drawing/2014/main" id="{03653DDF-B62B-B272-FC2F-46871DB57607}"/>
              </a:ext>
            </a:extLst>
          </p:cNvPr>
          <p:cNvSpPr>
            <a:spLocks noGrp="1"/>
          </p:cNvSpPr>
          <p:nvPr>
            <p:ph type="sldNum" sz="quarter" idx="12"/>
          </p:nvPr>
        </p:nvSpPr>
        <p:spPr/>
        <p:txBody>
          <a:bodyPr/>
          <a:lstStyle/>
          <a:p>
            <a:fld id="{312CC964-A50B-4C29-B4E4-2C30BB34CCF3}" type="slidenum">
              <a:rPr lang="en-US" smtClean="0"/>
              <a:t>18</a:t>
            </a:fld>
            <a:endParaRPr lang="zh-TW" altLang="en-US"/>
          </a:p>
        </p:txBody>
      </p:sp>
    </p:spTree>
    <p:extLst>
      <p:ext uri="{BB962C8B-B14F-4D97-AF65-F5344CB8AC3E}">
        <p14:creationId xmlns:p14="http://schemas.microsoft.com/office/powerpoint/2010/main" val="310437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3769E1-4D44-09AD-8B7F-3FEB7887809A}"/>
              </a:ext>
            </a:extLst>
          </p:cNvPr>
          <p:cNvSpPr>
            <a:spLocks noGrp="1"/>
          </p:cNvSpPr>
          <p:nvPr>
            <p:ph type="title"/>
          </p:nvPr>
        </p:nvSpPr>
        <p:spPr/>
        <p:txBody>
          <a:bodyPr/>
          <a:lstStyle/>
          <a:p>
            <a:r>
              <a:rPr lang="zh-TW" altLang="en-US" i="0"/>
              <a:t>特徵篩選</a:t>
            </a:r>
          </a:p>
        </p:txBody>
      </p:sp>
      <p:sp>
        <p:nvSpPr>
          <p:cNvPr id="3" name="內容版面配置區 2">
            <a:extLst>
              <a:ext uri="{FF2B5EF4-FFF2-40B4-BE49-F238E27FC236}">
                <a16:creationId xmlns:a16="http://schemas.microsoft.com/office/drawing/2014/main" id="{8E1F91E0-552F-6515-DFA3-CA97EC4B7F2D}"/>
              </a:ext>
            </a:extLst>
          </p:cNvPr>
          <p:cNvSpPr>
            <a:spLocks noGrp="1"/>
          </p:cNvSpPr>
          <p:nvPr>
            <p:ph idx="1"/>
          </p:nvPr>
        </p:nvSpPr>
        <p:spPr/>
        <p:txBody>
          <a:bodyPr vert="horz" lIns="91440" tIns="45720" rIns="91440" bIns="45720" rtlCol="0" anchor="t">
            <a:normAutofit/>
          </a:bodyPr>
          <a:lstStyle/>
          <a:p>
            <a:pPr>
              <a:lnSpc>
                <a:spcPct val="150000"/>
              </a:lnSpc>
            </a:pPr>
            <a:r>
              <a:rPr lang="zh-TW" altLang="en-US" sz="2000">
                <a:solidFill>
                  <a:srgbClr val="242B41"/>
                </a:solidFill>
                <a:ea typeface="+mn-lt"/>
                <a:cs typeface="+mn-lt"/>
              </a:rPr>
              <a:t>訓練過程中自動從資料裡篩選對模型預測有用的特徵。</a:t>
            </a:r>
            <a:endParaRPr lang="zh-TW" sz="2000"/>
          </a:p>
          <a:p>
            <a:pPr>
              <a:lnSpc>
                <a:spcPct val="150000"/>
              </a:lnSpc>
            </a:pPr>
            <a:r>
              <a:rPr lang="zh-TW" altLang="en-US" sz="2000">
                <a:solidFill>
                  <a:srgbClr val="242B41"/>
                </a:solidFill>
              </a:rPr>
              <a:t>特徵選擇的算法是透過計算SHAP值。</a:t>
            </a:r>
          </a:p>
          <a:p>
            <a:pPr>
              <a:lnSpc>
                <a:spcPct val="150000"/>
              </a:lnSpc>
            </a:pPr>
            <a:r>
              <a:rPr lang="zh-TW" sz="2000">
                <a:solidFill>
                  <a:srgbClr val="242B41"/>
                </a:solidFill>
                <a:ea typeface="+mn-lt"/>
                <a:cs typeface="+mn-lt"/>
              </a:rPr>
              <a:t>SHAP值</a:t>
            </a:r>
            <a:r>
              <a:rPr lang="en-US" altLang="zh-TW" sz="2000">
                <a:solidFill>
                  <a:srgbClr val="242B41"/>
                </a:solidFill>
                <a:ea typeface="+mn-lt"/>
                <a:cs typeface="+mn-lt"/>
              </a:rPr>
              <a:t>(Shapley Values)</a:t>
            </a:r>
            <a:r>
              <a:rPr lang="zh-TW" sz="2000">
                <a:solidFill>
                  <a:srgbClr val="242B41"/>
                </a:solidFill>
                <a:ea typeface="+mn-lt"/>
                <a:cs typeface="+mn-lt"/>
              </a:rPr>
              <a:t>為</a:t>
            </a:r>
            <a:r>
              <a:rPr lang="zh-TW" altLang="en-US" sz="2000">
                <a:solidFill>
                  <a:srgbClr val="242B41"/>
                </a:solidFill>
                <a:ea typeface="+mn-lt"/>
                <a:cs typeface="+mn-lt"/>
              </a:rPr>
              <a:t>衡量個別的特徵對模型的貢獻程度。</a:t>
            </a:r>
            <a:endParaRPr lang="zh-TW" altLang="en-US" sz="2000">
              <a:solidFill>
                <a:srgbClr val="242B41"/>
              </a:solidFill>
            </a:endParaRPr>
          </a:p>
          <a:p>
            <a:pPr>
              <a:lnSpc>
                <a:spcPct val="150000"/>
              </a:lnSpc>
            </a:pPr>
            <a:r>
              <a:rPr lang="zh-TW" altLang="en-US" sz="2000">
                <a:solidFill>
                  <a:srgbClr val="242B41"/>
                </a:solidFill>
              </a:rPr>
              <a:t>設定選擇特徵的步驟數=3，每個步驟刪去8個特徵，最後只會剩下100個特徵當作最終模型。</a:t>
            </a:r>
          </a:p>
        </p:txBody>
      </p:sp>
      <p:sp>
        <p:nvSpPr>
          <p:cNvPr id="4" name="投影片編號版面配置區 3">
            <a:extLst>
              <a:ext uri="{FF2B5EF4-FFF2-40B4-BE49-F238E27FC236}">
                <a16:creationId xmlns:a16="http://schemas.microsoft.com/office/drawing/2014/main" id="{161D4BA5-2A24-9E47-160E-5C5CDAEDAB75}"/>
              </a:ext>
            </a:extLst>
          </p:cNvPr>
          <p:cNvSpPr>
            <a:spLocks noGrp="1"/>
          </p:cNvSpPr>
          <p:nvPr>
            <p:ph type="sldNum" sz="quarter" idx="12"/>
          </p:nvPr>
        </p:nvSpPr>
        <p:spPr/>
        <p:txBody>
          <a:bodyPr/>
          <a:lstStyle/>
          <a:p>
            <a:fld id="{312CC964-A50B-4C29-B4E4-2C30BB34CCF3}" type="slidenum">
              <a:rPr lang="en-US" smtClean="0"/>
              <a:t>19</a:t>
            </a:fld>
            <a:endParaRPr lang="zh-TW" altLang="en-US"/>
          </a:p>
        </p:txBody>
      </p:sp>
    </p:spTree>
    <p:extLst>
      <p:ext uri="{BB962C8B-B14F-4D97-AF65-F5344CB8AC3E}">
        <p14:creationId xmlns:p14="http://schemas.microsoft.com/office/powerpoint/2010/main" val="3423601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8944D8-9B52-378B-7125-E7B87B3F997E}"/>
              </a:ext>
            </a:extLst>
          </p:cNvPr>
          <p:cNvSpPr>
            <a:spLocks noGrp="1"/>
          </p:cNvSpPr>
          <p:nvPr>
            <p:ph type="title"/>
          </p:nvPr>
        </p:nvSpPr>
        <p:spPr/>
        <p:txBody>
          <a:bodyPr/>
          <a:lstStyle/>
          <a:p>
            <a:r>
              <a:rPr lang="zh-TW" altLang="en-US" i="0">
                <a:ea typeface="+mj-lt"/>
                <a:cs typeface="+mj-lt"/>
              </a:rPr>
              <a:t>競</a:t>
            </a:r>
            <a:r>
              <a:rPr lang="zh-TW" i="0">
                <a:ea typeface="+mj-lt"/>
                <a:cs typeface="+mj-lt"/>
              </a:rPr>
              <a:t>賽介紹</a:t>
            </a:r>
            <a:endParaRPr lang="zh-TW" i="0"/>
          </a:p>
        </p:txBody>
      </p:sp>
      <p:sp>
        <p:nvSpPr>
          <p:cNvPr id="3" name="內容版面配置區 2">
            <a:extLst>
              <a:ext uri="{FF2B5EF4-FFF2-40B4-BE49-F238E27FC236}">
                <a16:creationId xmlns:a16="http://schemas.microsoft.com/office/drawing/2014/main" id="{045D8A3F-E451-67CB-5B89-458CF9474456}"/>
              </a:ext>
            </a:extLst>
          </p:cNvPr>
          <p:cNvSpPr>
            <a:spLocks noGrp="1"/>
          </p:cNvSpPr>
          <p:nvPr>
            <p:ph idx="1"/>
          </p:nvPr>
        </p:nvSpPr>
        <p:spPr/>
        <p:txBody>
          <a:bodyPr vert="horz" lIns="91440" tIns="45720" rIns="91440" bIns="45720" rtlCol="0" anchor="t">
            <a:normAutofit/>
          </a:bodyPr>
          <a:lstStyle/>
          <a:p>
            <a:pPr>
              <a:lnSpc>
                <a:spcPct val="150000"/>
              </a:lnSpc>
            </a:pPr>
            <a:r>
              <a:rPr lang="zh-TW" altLang="en-US" cap="all">
                <a:ea typeface="+mn-lt"/>
                <a:cs typeface="+mn-lt"/>
              </a:rPr>
              <a:t>Kaggle：</a:t>
            </a:r>
            <a:r>
              <a:rPr lang="zh-TW" cap="all">
                <a:ea typeface="+mn-lt"/>
                <a:cs typeface="+mn-lt"/>
              </a:rPr>
              <a:t>OPTIVER - TRADING AT THE CLOSE</a:t>
            </a:r>
            <a:br>
              <a:rPr lang="zh-TW" sz="2000" i="1" cap="all">
                <a:ea typeface="+mn-lt"/>
                <a:cs typeface="+mn-lt"/>
              </a:rPr>
            </a:br>
            <a:r>
              <a:rPr lang="en-US" altLang="zh-TW" sz="2000" cap="all">
                <a:ea typeface="+mn-lt"/>
                <a:cs typeface="+mn-lt"/>
              </a:rPr>
              <a:t>（</a:t>
            </a:r>
            <a:r>
              <a:rPr lang="zh-TW" sz="2000" cap="all">
                <a:ea typeface="+mn-lt"/>
                <a:cs typeface="+mn-lt"/>
              </a:rPr>
              <a:t>PREDICT US STOCKS CLOSING MOVEMENTS</a:t>
            </a:r>
            <a:r>
              <a:rPr lang="en-US" altLang="zh-TW" sz="2000" cap="all">
                <a:ea typeface="+mn-lt"/>
                <a:cs typeface="+mn-lt"/>
              </a:rPr>
              <a:t>）</a:t>
            </a:r>
            <a:endParaRPr lang="zh-TW" altLang="en-US" sz="2000"/>
          </a:p>
        </p:txBody>
      </p:sp>
      <p:sp>
        <p:nvSpPr>
          <p:cNvPr id="4" name="投影片編號版面配置區 3">
            <a:extLst>
              <a:ext uri="{FF2B5EF4-FFF2-40B4-BE49-F238E27FC236}">
                <a16:creationId xmlns:a16="http://schemas.microsoft.com/office/drawing/2014/main" id="{4CECC985-B053-74F5-2532-E577C5727340}"/>
              </a:ext>
            </a:extLst>
          </p:cNvPr>
          <p:cNvSpPr>
            <a:spLocks noGrp="1"/>
          </p:cNvSpPr>
          <p:nvPr>
            <p:ph type="sldNum" sz="quarter" idx="12"/>
          </p:nvPr>
        </p:nvSpPr>
        <p:spPr/>
        <p:txBody>
          <a:bodyPr/>
          <a:lstStyle/>
          <a:p>
            <a:fld id="{312CC964-A50B-4C29-B4E4-2C30BB34CCF3}" type="slidenum">
              <a:rPr lang="en-US" smtClean="0"/>
              <a:t>2</a:t>
            </a:fld>
            <a:endParaRPr lang="zh-TW" altLang="en-US"/>
          </a:p>
        </p:txBody>
      </p:sp>
    </p:spTree>
    <p:extLst>
      <p:ext uri="{BB962C8B-B14F-4D97-AF65-F5344CB8AC3E}">
        <p14:creationId xmlns:p14="http://schemas.microsoft.com/office/powerpoint/2010/main" val="2401863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3769E1-4D44-09AD-8B7F-3FEB7887809A}"/>
              </a:ext>
            </a:extLst>
          </p:cNvPr>
          <p:cNvSpPr>
            <a:spLocks noGrp="1"/>
          </p:cNvSpPr>
          <p:nvPr>
            <p:ph type="title"/>
          </p:nvPr>
        </p:nvSpPr>
        <p:spPr/>
        <p:txBody>
          <a:bodyPr/>
          <a:lstStyle/>
          <a:p>
            <a:r>
              <a:rPr lang="zh-TW" altLang="en-US" i="0"/>
              <a:t>特徵篩選</a:t>
            </a:r>
          </a:p>
        </p:txBody>
      </p:sp>
      <p:pic>
        <p:nvPicPr>
          <p:cNvPr id="5" name="內容版面配置區 4" descr="一張含有 文字, 圖表, 行, 繪圖 的圖片&#10;&#10;自動產生的描述">
            <a:extLst>
              <a:ext uri="{FF2B5EF4-FFF2-40B4-BE49-F238E27FC236}">
                <a16:creationId xmlns:a16="http://schemas.microsoft.com/office/drawing/2014/main" id="{721E3134-2826-705D-28EA-D04353D73356}"/>
              </a:ext>
            </a:extLst>
          </p:cNvPr>
          <p:cNvPicPr>
            <a:picLocks noGrp="1" noChangeAspect="1"/>
          </p:cNvPicPr>
          <p:nvPr>
            <p:ph idx="1"/>
          </p:nvPr>
        </p:nvPicPr>
        <p:blipFill>
          <a:blip r:embed="rId2"/>
          <a:stretch>
            <a:fillRect/>
          </a:stretch>
        </p:blipFill>
        <p:spPr>
          <a:xfrm>
            <a:off x="2536497" y="1563314"/>
            <a:ext cx="7119004" cy="5027194"/>
          </a:xfrm>
        </p:spPr>
      </p:pic>
      <p:sp>
        <p:nvSpPr>
          <p:cNvPr id="4" name="投影片編號版面配置區 3">
            <a:extLst>
              <a:ext uri="{FF2B5EF4-FFF2-40B4-BE49-F238E27FC236}">
                <a16:creationId xmlns:a16="http://schemas.microsoft.com/office/drawing/2014/main" id="{161D4BA5-2A24-9E47-160E-5C5CDAEDAB75}"/>
              </a:ext>
            </a:extLst>
          </p:cNvPr>
          <p:cNvSpPr>
            <a:spLocks noGrp="1"/>
          </p:cNvSpPr>
          <p:nvPr>
            <p:ph type="sldNum" sz="quarter" idx="12"/>
          </p:nvPr>
        </p:nvSpPr>
        <p:spPr/>
        <p:txBody>
          <a:bodyPr/>
          <a:lstStyle/>
          <a:p>
            <a:fld id="{312CC964-A50B-4C29-B4E4-2C30BB34CCF3}" type="slidenum">
              <a:rPr lang="en-US" smtClean="0"/>
              <a:t>20</a:t>
            </a:fld>
            <a:endParaRPr lang="zh-TW" altLang="en-US"/>
          </a:p>
        </p:txBody>
      </p:sp>
    </p:spTree>
    <p:extLst>
      <p:ext uri="{BB962C8B-B14F-4D97-AF65-F5344CB8AC3E}">
        <p14:creationId xmlns:p14="http://schemas.microsoft.com/office/powerpoint/2010/main" val="1223082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3769E1-4D44-09AD-8B7F-3FEB7887809A}"/>
              </a:ext>
            </a:extLst>
          </p:cNvPr>
          <p:cNvSpPr>
            <a:spLocks noGrp="1"/>
          </p:cNvSpPr>
          <p:nvPr>
            <p:ph type="title"/>
          </p:nvPr>
        </p:nvSpPr>
        <p:spPr/>
        <p:txBody>
          <a:bodyPr/>
          <a:lstStyle/>
          <a:p>
            <a:r>
              <a:rPr lang="zh-TW" altLang="en-US" i="0"/>
              <a:t>特徵篩選</a:t>
            </a:r>
            <a:endParaRPr lang="zh-TW" altLang="en-US"/>
          </a:p>
        </p:txBody>
      </p:sp>
      <p:sp>
        <p:nvSpPr>
          <p:cNvPr id="4" name="投影片編號版面配置區 3">
            <a:extLst>
              <a:ext uri="{FF2B5EF4-FFF2-40B4-BE49-F238E27FC236}">
                <a16:creationId xmlns:a16="http://schemas.microsoft.com/office/drawing/2014/main" id="{161D4BA5-2A24-9E47-160E-5C5CDAEDAB75}"/>
              </a:ext>
            </a:extLst>
          </p:cNvPr>
          <p:cNvSpPr>
            <a:spLocks noGrp="1"/>
          </p:cNvSpPr>
          <p:nvPr>
            <p:ph type="sldNum" sz="quarter" idx="12"/>
          </p:nvPr>
        </p:nvSpPr>
        <p:spPr/>
        <p:txBody>
          <a:bodyPr/>
          <a:lstStyle/>
          <a:p>
            <a:fld id="{312CC964-A50B-4C29-B4E4-2C30BB34CCF3}" type="slidenum">
              <a:rPr lang="en-US" smtClean="0"/>
              <a:t>21</a:t>
            </a:fld>
            <a:endParaRPr lang="zh-TW" altLang="en-US"/>
          </a:p>
        </p:txBody>
      </p:sp>
      <p:pic>
        <p:nvPicPr>
          <p:cNvPr id="7" name="內容版面配置區 6" descr="一張含有 文字, 螢幕擷取畫面, 圖表, 字型 的圖片&#10;&#10;自動產生的描述">
            <a:extLst>
              <a:ext uri="{FF2B5EF4-FFF2-40B4-BE49-F238E27FC236}">
                <a16:creationId xmlns:a16="http://schemas.microsoft.com/office/drawing/2014/main" id="{FB0E7F74-27FC-8B91-5483-2B6703F9C615}"/>
              </a:ext>
            </a:extLst>
          </p:cNvPr>
          <p:cNvPicPr>
            <a:picLocks noGrp="1" noChangeAspect="1"/>
          </p:cNvPicPr>
          <p:nvPr>
            <p:ph idx="1"/>
          </p:nvPr>
        </p:nvPicPr>
        <p:blipFill>
          <a:blip r:embed="rId2"/>
          <a:stretch>
            <a:fillRect/>
          </a:stretch>
        </p:blipFill>
        <p:spPr>
          <a:xfrm>
            <a:off x="2255288" y="1538743"/>
            <a:ext cx="7687777" cy="5317957"/>
          </a:xfrm>
        </p:spPr>
      </p:pic>
    </p:spTree>
    <p:extLst>
      <p:ext uri="{BB962C8B-B14F-4D97-AF65-F5344CB8AC3E}">
        <p14:creationId xmlns:p14="http://schemas.microsoft.com/office/powerpoint/2010/main" val="893654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3769E1-4D44-09AD-8B7F-3FEB7887809A}"/>
              </a:ext>
            </a:extLst>
          </p:cNvPr>
          <p:cNvSpPr>
            <a:spLocks noGrp="1"/>
          </p:cNvSpPr>
          <p:nvPr>
            <p:ph type="title"/>
          </p:nvPr>
        </p:nvSpPr>
        <p:spPr/>
        <p:txBody>
          <a:bodyPr/>
          <a:lstStyle/>
          <a:p>
            <a:r>
              <a:rPr lang="zh-TW" altLang="en-US" i="0"/>
              <a:t>特徵篩選</a:t>
            </a:r>
            <a:endParaRPr lang="zh-TW" altLang="en-US"/>
          </a:p>
        </p:txBody>
      </p:sp>
      <p:sp>
        <p:nvSpPr>
          <p:cNvPr id="4" name="投影片編號版面配置區 3">
            <a:extLst>
              <a:ext uri="{FF2B5EF4-FFF2-40B4-BE49-F238E27FC236}">
                <a16:creationId xmlns:a16="http://schemas.microsoft.com/office/drawing/2014/main" id="{161D4BA5-2A24-9E47-160E-5C5CDAEDAB75}"/>
              </a:ext>
            </a:extLst>
          </p:cNvPr>
          <p:cNvSpPr>
            <a:spLocks noGrp="1"/>
          </p:cNvSpPr>
          <p:nvPr>
            <p:ph type="sldNum" sz="quarter" idx="12"/>
          </p:nvPr>
        </p:nvSpPr>
        <p:spPr/>
        <p:txBody>
          <a:bodyPr/>
          <a:lstStyle/>
          <a:p>
            <a:fld id="{312CC964-A50B-4C29-B4E4-2C30BB34CCF3}" type="slidenum">
              <a:rPr lang="en-US" smtClean="0"/>
              <a:t>22</a:t>
            </a:fld>
            <a:endParaRPr lang="zh-TW" altLang="en-US"/>
          </a:p>
        </p:txBody>
      </p:sp>
      <p:pic>
        <p:nvPicPr>
          <p:cNvPr id="3" name="內容版面配置區 2" descr="一張含有 文字, 螢幕擷取畫面, 圖表, 字型 的圖片&#10;&#10;自動產生的描述">
            <a:extLst>
              <a:ext uri="{FF2B5EF4-FFF2-40B4-BE49-F238E27FC236}">
                <a16:creationId xmlns:a16="http://schemas.microsoft.com/office/drawing/2014/main" id="{1B7BAFE7-871F-4B57-718B-534E496D25FA}"/>
              </a:ext>
            </a:extLst>
          </p:cNvPr>
          <p:cNvPicPr>
            <a:picLocks noGrp="1" noChangeAspect="1"/>
          </p:cNvPicPr>
          <p:nvPr>
            <p:ph idx="1"/>
          </p:nvPr>
        </p:nvPicPr>
        <p:blipFill>
          <a:blip r:embed="rId2"/>
          <a:stretch>
            <a:fillRect/>
          </a:stretch>
        </p:blipFill>
        <p:spPr>
          <a:xfrm>
            <a:off x="2276375" y="1573340"/>
            <a:ext cx="7639249" cy="5197642"/>
          </a:xfrm>
        </p:spPr>
      </p:pic>
    </p:spTree>
    <p:extLst>
      <p:ext uri="{BB962C8B-B14F-4D97-AF65-F5344CB8AC3E}">
        <p14:creationId xmlns:p14="http://schemas.microsoft.com/office/powerpoint/2010/main" val="3670616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3769E1-4D44-09AD-8B7F-3FEB7887809A}"/>
              </a:ext>
            </a:extLst>
          </p:cNvPr>
          <p:cNvSpPr>
            <a:spLocks noGrp="1"/>
          </p:cNvSpPr>
          <p:nvPr>
            <p:ph type="title"/>
          </p:nvPr>
        </p:nvSpPr>
        <p:spPr/>
        <p:txBody>
          <a:bodyPr/>
          <a:lstStyle/>
          <a:p>
            <a:r>
              <a:rPr lang="zh-TW" altLang="en-US" i="0"/>
              <a:t>預測結果</a:t>
            </a:r>
          </a:p>
        </p:txBody>
      </p:sp>
      <p:sp>
        <p:nvSpPr>
          <p:cNvPr id="4" name="投影片編號版面配置區 3">
            <a:extLst>
              <a:ext uri="{FF2B5EF4-FFF2-40B4-BE49-F238E27FC236}">
                <a16:creationId xmlns:a16="http://schemas.microsoft.com/office/drawing/2014/main" id="{161D4BA5-2A24-9E47-160E-5C5CDAEDAB75}"/>
              </a:ext>
            </a:extLst>
          </p:cNvPr>
          <p:cNvSpPr>
            <a:spLocks noGrp="1"/>
          </p:cNvSpPr>
          <p:nvPr>
            <p:ph type="sldNum" sz="quarter" idx="12"/>
          </p:nvPr>
        </p:nvSpPr>
        <p:spPr/>
        <p:txBody>
          <a:bodyPr/>
          <a:lstStyle/>
          <a:p>
            <a:fld id="{312CC964-A50B-4C29-B4E4-2C30BB34CCF3}" type="slidenum">
              <a:rPr lang="en-US" smtClean="0"/>
              <a:t>23</a:t>
            </a:fld>
            <a:endParaRPr lang="zh-TW" altLang="en-US"/>
          </a:p>
        </p:txBody>
      </p:sp>
      <p:sp>
        <p:nvSpPr>
          <p:cNvPr id="6" name="內容版面配置區 5">
            <a:extLst>
              <a:ext uri="{FF2B5EF4-FFF2-40B4-BE49-F238E27FC236}">
                <a16:creationId xmlns:a16="http://schemas.microsoft.com/office/drawing/2014/main" id="{FEF1A990-B8D2-02B9-4027-7C9ACF0497EE}"/>
              </a:ext>
            </a:extLst>
          </p:cNvPr>
          <p:cNvSpPr>
            <a:spLocks noGrp="1"/>
          </p:cNvSpPr>
          <p:nvPr>
            <p:ph idx="1"/>
          </p:nvPr>
        </p:nvSpPr>
        <p:spPr/>
        <p:txBody>
          <a:bodyPr vert="horz" lIns="91440" tIns="45720" rIns="91440" bIns="45720" rtlCol="0" anchor="t">
            <a:normAutofit/>
          </a:bodyPr>
          <a:lstStyle/>
          <a:p>
            <a:r>
              <a:rPr lang="zh-TW" altLang="en-US"/>
              <a:t>Public Score 5.3469</a:t>
            </a:r>
          </a:p>
        </p:txBody>
      </p:sp>
    </p:spTree>
    <p:extLst>
      <p:ext uri="{BB962C8B-B14F-4D97-AF65-F5344CB8AC3E}">
        <p14:creationId xmlns:p14="http://schemas.microsoft.com/office/powerpoint/2010/main" val="3562977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3769E1-4D44-09AD-8B7F-3FEB7887809A}"/>
              </a:ext>
            </a:extLst>
          </p:cNvPr>
          <p:cNvSpPr>
            <a:spLocks noGrp="1"/>
          </p:cNvSpPr>
          <p:nvPr>
            <p:ph type="title"/>
          </p:nvPr>
        </p:nvSpPr>
        <p:spPr/>
        <p:txBody>
          <a:bodyPr/>
          <a:lstStyle/>
          <a:p>
            <a:r>
              <a:rPr lang="zh-TW" altLang="en-US" i="0"/>
              <a:t>未來方向</a:t>
            </a:r>
          </a:p>
        </p:txBody>
      </p:sp>
      <p:sp>
        <p:nvSpPr>
          <p:cNvPr id="4" name="投影片編號版面配置區 3">
            <a:extLst>
              <a:ext uri="{FF2B5EF4-FFF2-40B4-BE49-F238E27FC236}">
                <a16:creationId xmlns:a16="http://schemas.microsoft.com/office/drawing/2014/main" id="{161D4BA5-2A24-9E47-160E-5C5CDAEDAB75}"/>
              </a:ext>
            </a:extLst>
          </p:cNvPr>
          <p:cNvSpPr>
            <a:spLocks noGrp="1"/>
          </p:cNvSpPr>
          <p:nvPr>
            <p:ph type="sldNum" sz="quarter" idx="12"/>
          </p:nvPr>
        </p:nvSpPr>
        <p:spPr/>
        <p:txBody>
          <a:bodyPr/>
          <a:lstStyle/>
          <a:p>
            <a:fld id="{312CC964-A50B-4C29-B4E4-2C30BB34CCF3}" type="slidenum">
              <a:rPr lang="en-US" smtClean="0"/>
              <a:t>24</a:t>
            </a:fld>
            <a:endParaRPr lang="zh-TW" altLang="en-US"/>
          </a:p>
        </p:txBody>
      </p:sp>
      <p:sp>
        <p:nvSpPr>
          <p:cNvPr id="6" name="內容版面配置區 5">
            <a:extLst>
              <a:ext uri="{FF2B5EF4-FFF2-40B4-BE49-F238E27FC236}">
                <a16:creationId xmlns:a16="http://schemas.microsoft.com/office/drawing/2014/main" id="{FEF1A990-B8D2-02B9-4027-7C9ACF0497EE}"/>
              </a:ext>
            </a:extLst>
          </p:cNvPr>
          <p:cNvSpPr>
            <a:spLocks noGrp="1"/>
          </p:cNvSpPr>
          <p:nvPr>
            <p:ph idx="1"/>
          </p:nvPr>
        </p:nvSpPr>
        <p:spPr/>
        <p:txBody>
          <a:bodyPr vert="horz" lIns="91440" tIns="45720" rIns="91440" bIns="45720" rtlCol="0" anchor="t">
            <a:normAutofit/>
          </a:bodyPr>
          <a:lstStyle/>
          <a:p>
            <a:pPr>
              <a:lnSpc>
                <a:spcPct val="150000"/>
              </a:lnSpc>
            </a:pPr>
            <a:r>
              <a:rPr lang="zh-TW" altLang="en-US" sz="2000"/>
              <a:t>Missing Value的處理</a:t>
            </a:r>
            <a:r>
              <a:rPr lang="zh-TW" sz="2000">
                <a:ea typeface="+mn-lt"/>
                <a:cs typeface="+mn-lt"/>
              </a:rPr>
              <a:t>。</a:t>
            </a:r>
            <a:endParaRPr lang="zh-TW" altLang="en-US" sz="2000"/>
          </a:p>
          <a:p>
            <a:pPr>
              <a:lnSpc>
                <a:spcPct val="150000"/>
              </a:lnSpc>
            </a:pPr>
            <a:r>
              <a:rPr lang="zh-TW" altLang="en-US" sz="2000"/>
              <a:t>擴增特徵的shift、diff 階數選擇</a:t>
            </a:r>
            <a:r>
              <a:rPr lang="zh-TW" sz="2000">
                <a:ea typeface="+mn-lt"/>
                <a:cs typeface="+mn-lt"/>
              </a:rPr>
              <a:t>。</a:t>
            </a:r>
          </a:p>
          <a:p>
            <a:pPr>
              <a:lnSpc>
                <a:spcPct val="150000"/>
              </a:lnSpc>
            </a:pPr>
            <a:r>
              <a:rPr lang="zh-TW" altLang="en-US" sz="2000"/>
              <a:t>超參數調整</a:t>
            </a:r>
            <a:r>
              <a:rPr lang="zh-TW" sz="2000">
                <a:ea typeface="+mn-lt"/>
                <a:cs typeface="+mn-lt"/>
              </a:rPr>
              <a:t>。</a:t>
            </a:r>
          </a:p>
          <a:p>
            <a:pPr>
              <a:lnSpc>
                <a:spcPct val="150000"/>
              </a:lnSpc>
            </a:pPr>
            <a:r>
              <a:rPr lang="zh-TW" altLang="en-US" sz="2000"/>
              <a:t>特徵篩選後放進模型的特徵個數。</a:t>
            </a:r>
          </a:p>
        </p:txBody>
      </p:sp>
    </p:spTree>
    <p:extLst>
      <p:ext uri="{BB962C8B-B14F-4D97-AF65-F5344CB8AC3E}">
        <p14:creationId xmlns:p14="http://schemas.microsoft.com/office/powerpoint/2010/main" val="555859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3769E1-4D44-09AD-8B7F-3FEB7887809A}"/>
              </a:ext>
            </a:extLst>
          </p:cNvPr>
          <p:cNvSpPr>
            <a:spLocks noGrp="1"/>
          </p:cNvSpPr>
          <p:nvPr>
            <p:ph type="title"/>
          </p:nvPr>
        </p:nvSpPr>
        <p:spPr/>
        <p:txBody>
          <a:bodyPr/>
          <a:lstStyle/>
          <a:p>
            <a:r>
              <a:rPr lang="en-US" altLang="zh-TW" i="0" dirty="0"/>
              <a:t>reference</a:t>
            </a:r>
            <a:endParaRPr lang="zh-TW" altLang="en-US" i="0" dirty="0"/>
          </a:p>
        </p:txBody>
      </p:sp>
      <p:sp>
        <p:nvSpPr>
          <p:cNvPr id="4" name="投影片編號版面配置區 3">
            <a:extLst>
              <a:ext uri="{FF2B5EF4-FFF2-40B4-BE49-F238E27FC236}">
                <a16:creationId xmlns:a16="http://schemas.microsoft.com/office/drawing/2014/main" id="{161D4BA5-2A24-9E47-160E-5C5CDAEDAB75}"/>
              </a:ext>
            </a:extLst>
          </p:cNvPr>
          <p:cNvSpPr>
            <a:spLocks noGrp="1"/>
          </p:cNvSpPr>
          <p:nvPr>
            <p:ph type="sldNum" sz="quarter" idx="12"/>
          </p:nvPr>
        </p:nvSpPr>
        <p:spPr/>
        <p:txBody>
          <a:bodyPr/>
          <a:lstStyle/>
          <a:p>
            <a:fld id="{312CC964-A50B-4C29-B4E4-2C30BB34CCF3}" type="slidenum">
              <a:rPr lang="en-US" smtClean="0"/>
              <a:t>25</a:t>
            </a:fld>
            <a:endParaRPr lang="zh-TW" altLang="en-US"/>
          </a:p>
        </p:txBody>
      </p:sp>
      <p:sp>
        <p:nvSpPr>
          <p:cNvPr id="6" name="內容版面配置區 5">
            <a:extLst>
              <a:ext uri="{FF2B5EF4-FFF2-40B4-BE49-F238E27FC236}">
                <a16:creationId xmlns:a16="http://schemas.microsoft.com/office/drawing/2014/main" id="{FEF1A990-B8D2-02B9-4027-7C9ACF0497EE}"/>
              </a:ext>
            </a:extLst>
          </p:cNvPr>
          <p:cNvSpPr>
            <a:spLocks noGrp="1"/>
          </p:cNvSpPr>
          <p:nvPr>
            <p:ph idx="1"/>
          </p:nvPr>
        </p:nvSpPr>
        <p:spPr/>
        <p:txBody>
          <a:bodyPr vert="horz" lIns="91440" tIns="45720" rIns="91440" bIns="45720" rtlCol="0" anchor="t">
            <a:normAutofit/>
          </a:bodyPr>
          <a:lstStyle/>
          <a:p>
            <a:pPr>
              <a:lnSpc>
                <a:spcPct val="150000"/>
              </a:lnSpc>
            </a:pPr>
            <a:r>
              <a:rPr lang="en-US" altLang="zh-TW" sz="2000" dirty="0">
                <a:solidFill>
                  <a:schemeClr val="tx1"/>
                </a:solidFill>
                <a:hlinkClick r:id="rId3">
                  <a:extLst>
                    <a:ext uri="{A12FA001-AC4F-418D-AE19-62706E023703}">
                      <ahyp:hlinkClr xmlns:ahyp="http://schemas.microsoft.com/office/drawing/2018/hyperlinkcolor" val="tx"/>
                    </a:ext>
                  </a:extLst>
                </a:hlinkClick>
              </a:rPr>
              <a:t>Feature Elimination by </a:t>
            </a:r>
            <a:r>
              <a:rPr lang="en-US" altLang="zh-TW" sz="2000" dirty="0" err="1">
                <a:solidFill>
                  <a:schemeClr val="tx1"/>
                </a:solidFill>
                <a:hlinkClick r:id="rId3">
                  <a:extLst>
                    <a:ext uri="{A12FA001-AC4F-418D-AE19-62706E023703}">
                      <ahyp:hlinkClr xmlns:ahyp="http://schemas.microsoft.com/office/drawing/2018/hyperlinkcolor" val="tx"/>
                    </a:ext>
                  </a:extLst>
                </a:hlinkClick>
              </a:rPr>
              <a:t>CatBoost</a:t>
            </a:r>
            <a:r>
              <a:rPr lang="en-US" altLang="zh-TW" sz="2000" dirty="0">
                <a:solidFill>
                  <a:schemeClr val="tx1"/>
                </a:solidFill>
                <a:hlinkClick r:id="rId3">
                  <a:extLst>
                    <a:ext uri="{A12FA001-AC4F-418D-AE19-62706E023703}">
                      <ahyp:hlinkClr xmlns:ahyp="http://schemas.microsoft.com/office/drawing/2018/hyperlinkcolor" val="tx"/>
                    </a:ext>
                  </a:extLst>
                </a:hlinkClick>
              </a:rPr>
              <a:t> | Kaggle</a:t>
            </a:r>
            <a:endParaRPr lang="en-US" altLang="zh-TW" sz="2000" dirty="0">
              <a:solidFill>
                <a:schemeClr val="tx1"/>
              </a:solidFill>
            </a:endParaRPr>
          </a:p>
          <a:p>
            <a:pPr>
              <a:lnSpc>
                <a:spcPct val="150000"/>
              </a:lnSpc>
            </a:pPr>
            <a:endParaRPr lang="zh-TW" altLang="en-US" sz="2000" dirty="0"/>
          </a:p>
        </p:txBody>
      </p:sp>
    </p:spTree>
    <p:extLst>
      <p:ext uri="{BB962C8B-B14F-4D97-AF65-F5344CB8AC3E}">
        <p14:creationId xmlns:p14="http://schemas.microsoft.com/office/powerpoint/2010/main" val="793171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3BE0BD6-FED7-F34D-7C52-75A32EA66F5A}"/>
            </a:ext>
          </a:extLst>
        </p:cNvPr>
        <p:cNvGrpSpPr/>
        <p:nvPr/>
      </p:nvGrpSpPr>
      <p:grpSpPr>
        <a:xfrm>
          <a:off x="0" y="0"/>
          <a:ext cx="0" cy="0"/>
          <a:chOff x="0" y="0"/>
          <a:chExt cx="0" cy="0"/>
        </a:xfrm>
      </p:grpSpPr>
      <p:sp useBgFill="1">
        <p:nvSpPr>
          <p:cNvPr id="30" name="Rectangle 8">
            <a:extLst>
              <a:ext uri="{FF2B5EF4-FFF2-40B4-BE49-F238E27FC236}">
                <a16:creationId xmlns:a16="http://schemas.microsoft.com/office/drawing/2014/main" id="{45BCE976-C282-B0A0-A88B-14900B287B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0">
            <a:extLst>
              <a:ext uri="{FF2B5EF4-FFF2-40B4-BE49-F238E27FC236}">
                <a16:creationId xmlns:a16="http://schemas.microsoft.com/office/drawing/2014/main" id="{C46F9145-5897-2657-E266-F1F1B884F5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6D8DC906-55F6-6622-F37C-DCC3DEECEFD3}"/>
              </a:ext>
            </a:extLst>
          </p:cNvPr>
          <p:cNvSpPr>
            <a:spLocks noGrp="1"/>
          </p:cNvSpPr>
          <p:nvPr>
            <p:ph type="ctrTitle"/>
          </p:nvPr>
        </p:nvSpPr>
        <p:spPr>
          <a:xfrm>
            <a:off x="871870" y="749595"/>
            <a:ext cx="5645888" cy="3902149"/>
          </a:xfrm>
        </p:spPr>
        <p:txBody>
          <a:bodyPr rtlCol="0" anchor="t">
            <a:normAutofit/>
          </a:bodyPr>
          <a:lstStyle/>
          <a:p>
            <a:pPr algn="l">
              <a:lnSpc>
                <a:spcPct val="150000"/>
              </a:lnSpc>
              <a:spcBef>
                <a:spcPts val="0"/>
              </a:spcBef>
            </a:pPr>
            <a:r>
              <a:rPr lang="zh-TW" altLang="en-US" i="0"/>
              <a:t>機器學習</a:t>
            </a:r>
            <a:br>
              <a:rPr lang="zh-TW" altLang="en-US" i="0"/>
            </a:br>
            <a:r>
              <a:rPr lang="zh-TW" altLang="en-US" i="0"/>
              <a:t>第七組</a:t>
            </a:r>
            <a:endParaRPr lang="zh-TW"/>
          </a:p>
        </p:txBody>
      </p:sp>
      <p:sp>
        <p:nvSpPr>
          <p:cNvPr id="3" name="副標題 2">
            <a:extLst>
              <a:ext uri="{FF2B5EF4-FFF2-40B4-BE49-F238E27FC236}">
                <a16:creationId xmlns:a16="http://schemas.microsoft.com/office/drawing/2014/main" id="{4DB5BD4E-AFF5-913D-5C4A-B40BC5AC5D7A}"/>
              </a:ext>
            </a:extLst>
          </p:cNvPr>
          <p:cNvSpPr>
            <a:spLocks noGrp="1"/>
          </p:cNvSpPr>
          <p:nvPr>
            <p:ph type="subTitle" idx="1"/>
          </p:nvPr>
        </p:nvSpPr>
        <p:spPr>
          <a:xfrm>
            <a:off x="871870" y="4651745"/>
            <a:ext cx="4890977" cy="999460"/>
          </a:xfrm>
        </p:spPr>
        <p:txBody>
          <a:bodyPr rtlCol="0" anchor="b">
            <a:normAutofit fontScale="77500" lnSpcReduction="20000"/>
          </a:bodyPr>
          <a:lstStyle/>
          <a:p>
            <a:pPr algn="l"/>
            <a:r>
              <a:rPr lang="zh-TW" altLang="en-US">
                <a:ea typeface="+mn-lt"/>
                <a:cs typeface="+mn-lt"/>
              </a:rPr>
              <a:t>統計所 </a:t>
            </a:r>
            <a:r>
              <a:rPr lang="en-US">
                <a:ea typeface="+mn-lt"/>
                <a:cs typeface="+mn-lt"/>
              </a:rPr>
              <a:t>R26111086</a:t>
            </a:r>
            <a:r>
              <a:rPr lang="en-US" altLang="zh-TW">
                <a:ea typeface="+mn-lt"/>
                <a:cs typeface="+mn-lt"/>
              </a:rPr>
              <a:t> </a:t>
            </a:r>
            <a:r>
              <a:rPr lang="zh-TW" altLang="en-US">
                <a:ea typeface="+mn-lt"/>
                <a:cs typeface="+mn-lt"/>
              </a:rPr>
              <a:t>楊文博</a:t>
            </a:r>
            <a:endParaRPr lang="en-US" altLang="zh-TW"/>
          </a:p>
          <a:p>
            <a:pPr algn="l"/>
            <a:r>
              <a:rPr lang="zh-TW" altLang="en-US">
                <a:ea typeface="+mn-lt"/>
                <a:cs typeface="+mn-lt"/>
              </a:rPr>
              <a:t>統計所 </a:t>
            </a:r>
            <a:r>
              <a:rPr lang="en-US"/>
              <a:t>R26114042 </a:t>
            </a:r>
            <a:r>
              <a:rPr lang="zh-TW" altLang="en-US"/>
              <a:t>何佩欣</a:t>
            </a:r>
            <a:endParaRPr lang="en-US"/>
          </a:p>
          <a:p>
            <a:pPr algn="l"/>
            <a:r>
              <a:rPr lang="zh-TW" altLang="en-US">
                <a:ea typeface="+mn-lt"/>
                <a:cs typeface="+mn-lt"/>
              </a:rPr>
              <a:t>統計所 </a:t>
            </a:r>
            <a:r>
              <a:rPr lang="en-US"/>
              <a:t>R26111028 </a:t>
            </a:r>
            <a:r>
              <a:rPr lang="zh-TW" altLang="en-US"/>
              <a:t>林虔毅</a:t>
            </a:r>
            <a:endParaRPr lang="zh-CN" altLang="en-US"/>
          </a:p>
        </p:txBody>
      </p:sp>
      <p:pic>
        <p:nvPicPr>
          <p:cNvPr id="32" name="Picture 3" descr="粉紅色和藍色的雲">
            <a:extLst>
              <a:ext uri="{FF2B5EF4-FFF2-40B4-BE49-F238E27FC236}">
                <a16:creationId xmlns:a16="http://schemas.microsoft.com/office/drawing/2014/main" id="{0DAD9AFD-215F-CD9E-D8DA-423439F298CD}"/>
              </a:ext>
            </a:extLst>
          </p:cNvPr>
          <p:cNvPicPr>
            <a:picLocks noChangeAspect="1"/>
          </p:cNvPicPr>
          <p:nvPr/>
        </p:nvPicPr>
        <p:blipFill rotWithShape="1">
          <a:blip r:embed="rId2"/>
          <a:srcRect l="20827" r="18917" b="3"/>
          <a:stretch/>
        </p:blipFill>
        <p:spPr>
          <a:xfrm>
            <a:off x="5879804" y="-6350"/>
            <a:ext cx="6312196" cy="6874330"/>
          </a:xfrm>
          <a:custGeom>
            <a:avLst/>
            <a:gdLst/>
            <a:ahLst/>
            <a:cxnLst/>
            <a:rect l="l" t="t" r="r" b="b"/>
            <a:pathLst>
              <a:path w="6312196" h="6874330">
                <a:moveTo>
                  <a:pt x="2047193" y="0"/>
                </a:moveTo>
                <a:lnTo>
                  <a:pt x="6312196" y="0"/>
                </a:lnTo>
                <a:lnTo>
                  <a:pt x="6312196" y="6874330"/>
                </a:lnTo>
                <a:lnTo>
                  <a:pt x="0" y="6874330"/>
                </a:lnTo>
                <a:close/>
              </a:path>
            </a:pathLst>
          </a:custGeom>
        </p:spPr>
      </p:pic>
      <p:cxnSp>
        <p:nvCxnSpPr>
          <p:cNvPr id="33" name="Straight Connector 12">
            <a:extLst>
              <a:ext uri="{FF2B5EF4-FFF2-40B4-BE49-F238E27FC236}">
                <a16:creationId xmlns:a16="http://schemas.microsoft.com/office/drawing/2014/main" id="{4F64F9F5-20E1-68BA-CF67-E24C7FD62A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34715" y="0"/>
            <a:ext cx="914401"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投影片編號版面配置區 3">
            <a:extLst>
              <a:ext uri="{FF2B5EF4-FFF2-40B4-BE49-F238E27FC236}">
                <a16:creationId xmlns:a16="http://schemas.microsoft.com/office/drawing/2014/main" id="{31BECEE8-F905-9D0B-6A02-38BA7DA6F9E2}"/>
              </a:ext>
            </a:extLst>
          </p:cNvPr>
          <p:cNvSpPr>
            <a:spLocks noGrp="1"/>
          </p:cNvSpPr>
          <p:nvPr>
            <p:ph type="sldNum" sz="quarter" idx="12"/>
          </p:nvPr>
        </p:nvSpPr>
        <p:spPr/>
        <p:txBody>
          <a:bodyPr/>
          <a:lstStyle/>
          <a:p>
            <a:fld id="{312CC964-A50B-4C29-B4E4-2C30BB34CCF3}" type="slidenum">
              <a:rPr lang="en-US" smtClean="0"/>
              <a:t>26</a:t>
            </a:fld>
            <a:endParaRPr lang="zh-TW" altLang="en-US"/>
          </a:p>
        </p:txBody>
      </p:sp>
    </p:spTree>
    <p:extLst>
      <p:ext uri="{BB962C8B-B14F-4D97-AF65-F5344CB8AC3E}">
        <p14:creationId xmlns:p14="http://schemas.microsoft.com/office/powerpoint/2010/main" val="2615361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3769E1-4D44-09AD-8B7F-3FEB7887809A}"/>
              </a:ext>
            </a:extLst>
          </p:cNvPr>
          <p:cNvSpPr>
            <a:spLocks noGrp="1"/>
          </p:cNvSpPr>
          <p:nvPr>
            <p:ph type="title"/>
          </p:nvPr>
        </p:nvSpPr>
        <p:spPr/>
        <p:txBody>
          <a:bodyPr/>
          <a:lstStyle/>
          <a:p>
            <a:r>
              <a:rPr lang="zh-TW" altLang="en-US" i="0"/>
              <a:t>未來方向</a:t>
            </a:r>
          </a:p>
        </p:txBody>
      </p:sp>
      <p:sp>
        <p:nvSpPr>
          <p:cNvPr id="4" name="投影片編號版面配置區 3">
            <a:extLst>
              <a:ext uri="{FF2B5EF4-FFF2-40B4-BE49-F238E27FC236}">
                <a16:creationId xmlns:a16="http://schemas.microsoft.com/office/drawing/2014/main" id="{161D4BA5-2A24-9E47-160E-5C5CDAEDAB75}"/>
              </a:ext>
            </a:extLst>
          </p:cNvPr>
          <p:cNvSpPr>
            <a:spLocks noGrp="1"/>
          </p:cNvSpPr>
          <p:nvPr>
            <p:ph type="sldNum" sz="quarter" idx="12"/>
          </p:nvPr>
        </p:nvSpPr>
        <p:spPr/>
        <p:txBody>
          <a:bodyPr/>
          <a:lstStyle/>
          <a:p>
            <a:fld id="{312CC964-A50B-4C29-B4E4-2C30BB34CCF3}" type="slidenum">
              <a:rPr lang="en-US" smtClean="0"/>
              <a:t>27</a:t>
            </a:fld>
            <a:endParaRPr lang="zh-TW" altLang="en-US"/>
          </a:p>
        </p:txBody>
      </p:sp>
      <p:sp>
        <p:nvSpPr>
          <p:cNvPr id="6" name="內容版面配置區 5">
            <a:extLst>
              <a:ext uri="{FF2B5EF4-FFF2-40B4-BE49-F238E27FC236}">
                <a16:creationId xmlns:a16="http://schemas.microsoft.com/office/drawing/2014/main" id="{FEF1A990-B8D2-02B9-4027-7C9ACF0497EE}"/>
              </a:ext>
            </a:extLst>
          </p:cNvPr>
          <p:cNvSpPr>
            <a:spLocks noGrp="1"/>
          </p:cNvSpPr>
          <p:nvPr>
            <p:ph idx="1"/>
          </p:nvPr>
        </p:nvSpPr>
        <p:spPr/>
        <p:txBody>
          <a:bodyPr vert="horz" lIns="91440" tIns="45720" rIns="91440" bIns="45720" rtlCol="0" anchor="t">
            <a:normAutofit/>
          </a:bodyPr>
          <a:lstStyle/>
          <a:p>
            <a:pPr>
              <a:lnSpc>
                <a:spcPct val="150000"/>
              </a:lnSpc>
            </a:pPr>
            <a:r>
              <a:rPr lang="zh-TW" altLang="en-US" sz="2000"/>
              <a:t>Missing Value的處理</a:t>
            </a:r>
            <a:r>
              <a:rPr lang="zh-TW" sz="2000">
                <a:ea typeface="+mn-lt"/>
                <a:cs typeface="+mn-lt"/>
              </a:rPr>
              <a:t>。</a:t>
            </a:r>
            <a:endParaRPr lang="zh-TW" altLang="en-US" sz="2000"/>
          </a:p>
          <a:p>
            <a:pPr>
              <a:lnSpc>
                <a:spcPct val="150000"/>
              </a:lnSpc>
            </a:pPr>
            <a:r>
              <a:rPr lang="zh-TW" altLang="en-US" sz="2000"/>
              <a:t>擴增特徵的shift、diff 階數選擇</a:t>
            </a:r>
            <a:r>
              <a:rPr lang="zh-TW" sz="2000">
                <a:ea typeface="+mn-lt"/>
                <a:cs typeface="+mn-lt"/>
              </a:rPr>
              <a:t>。</a:t>
            </a:r>
          </a:p>
          <a:p>
            <a:pPr>
              <a:lnSpc>
                <a:spcPct val="150000"/>
              </a:lnSpc>
            </a:pPr>
            <a:r>
              <a:rPr lang="zh-TW" altLang="en-US" sz="2000"/>
              <a:t>超參數調整</a:t>
            </a:r>
            <a:r>
              <a:rPr lang="zh-TW" sz="2000">
                <a:ea typeface="+mn-lt"/>
                <a:cs typeface="+mn-lt"/>
              </a:rPr>
              <a:t>。</a:t>
            </a:r>
          </a:p>
          <a:p>
            <a:pPr>
              <a:lnSpc>
                <a:spcPct val="150000"/>
              </a:lnSpc>
            </a:pPr>
            <a:r>
              <a:rPr lang="zh-TW" altLang="en-US" sz="2000"/>
              <a:t>特徵篩選後放進模型的特徵個數。</a:t>
            </a:r>
          </a:p>
        </p:txBody>
      </p:sp>
    </p:spTree>
    <p:extLst>
      <p:ext uri="{BB962C8B-B14F-4D97-AF65-F5344CB8AC3E}">
        <p14:creationId xmlns:p14="http://schemas.microsoft.com/office/powerpoint/2010/main" val="30408401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1C57C-F069-E00C-4013-05A82740730F}"/>
              </a:ext>
            </a:extLst>
          </p:cNvPr>
          <p:cNvSpPr>
            <a:spLocks noGrp="1"/>
          </p:cNvSpPr>
          <p:nvPr>
            <p:ph type="title"/>
          </p:nvPr>
        </p:nvSpPr>
        <p:spPr/>
        <p:txBody>
          <a:bodyPr/>
          <a:lstStyle/>
          <a:p>
            <a:r>
              <a:rPr lang="zh-TW" altLang="en-US" i="0">
                <a:ea typeface="+mj-lt"/>
                <a:cs typeface="+mj-lt"/>
              </a:rPr>
              <a:t>資料</a:t>
            </a:r>
            <a:r>
              <a:rPr lang="zh-TW" i="0">
                <a:ea typeface="+mj-lt"/>
                <a:cs typeface="+mj-lt"/>
              </a:rPr>
              <a:t>介紹</a:t>
            </a:r>
            <a:r>
              <a:rPr lang="zh-TW" altLang="zh-TW" i="0">
                <a:ea typeface="+mj-lt"/>
                <a:cs typeface="+mj-lt"/>
              </a:rPr>
              <a:t> </a:t>
            </a:r>
            <a:endParaRPr lang="zh-TW" i="0">
              <a:ea typeface="+mj-lt"/>
              <a:cs typeface="+mj-lt"/>
            </a:endParaRPr>
          </a:p>
        </p:txBody>
      </p:sp>
      <p:sp>
        <p:nvSpPr>
          <p:cNvPr id="3" name="內容版面配置區 2">
            <a:extLst>
              <a:ext uri="{FF2B5EF4-FFF2-40B4-BE49-F238E27FC236}">
                <a16:creationId xmlns:a16="http://schemas.microsoft.com/office/drawing/2014/main" id="{4CB2A592-7405-0A8B-AC0E-079F75EFD472}"/>
              </a:ext>
            </a:extLst>
          </p:cNvPr>
          <p:cNvSpPr>
            <a:spLocks noGrp="1"/>
          </p:cNvSpPr>
          <p:nvPr>
            <p:ph idx="1"/>
          </p:nvPr>
        </p:nvSpPr>
        <p:spPr/>
        <p:txBody>
          <a:bodyPr vert="horz" lIns="91440" tIns="45720" rIns="91440" bIns="45720" rtlCol="0" anchor="t">
            <a:normAutofit/>
          </a:bodyPr>
          <a:lstStyle/>
          <a:p>
            <a:pPr>
              <a:lnSpc>
                <a:spcPct val="150000"/>
              </a:lnSpc>
            </a:pPr>
            <a:endParaRPr lang="en-US" altLang="zh-TW" sz="2000">
              <a:solidFill>
                <a:srgbClr val="242B41"/>
              </a:solidFill>
              <a:ea typeface="+mn-lt"/>
              <a:cs typeface="+mn-lt"/>
            </a:endParaRPr>
          </a:p>
          <a:p>
            <a:endParaRPr lang="zh-TW" altLang="en-US"/>
          </a:p>
        </p:txBody>
      </p:sp>
      <p:graphicFrame>
        <p:nvGraphicFramePr>
          <p:cNvPr id="4" name="表格 3">
            <a:extLst>
              <a:ext uri="{FF2B5EF4-FFF2-40B4-BE49-F238E27FC236}">
                <a16:creationId xmlns:a16="http://schemas.microsoft.com/office/drawing/2014/main" id="{1332C8DA-F4F2-3983-E512-52149FC83A1A}"/>
              </a:ext>
            </a:extLst>
          </p:cNvPr>
          <p:cNvGraphicFramePr>
            <a:graphicFrameLocks noGrp="1"/>
          </p:cNvGraphicFramePr>
          <p:nvPr>
            <p:extLst>
              <p:ext uri="{D42A27DB-BD31-4B8C-83A1-F6EECF244321}">
                <p14:modId xmlns:p14="http://schemas.microsoft.com/office/powerpoint/2010/main" val="4151130019"/>
              </p:ext>
            </p:extLst>
          </p:nvPr>
        </p:nvGraphicFramePr>
        <p:xfrm>
          <a:off x="1092666" y="1789167"/>
          <a:ext cx="10006669" cy="4244811"/>
        </p:xfrm>
        <a:graphic>
          <a:graphicData uri="http://schemas.openxmlformats.org/drawingml/2006/table">
            <a:tbl>
              <a:tblPr firstRow="1" bandRow="1">
                <a:tableStyleId>{FABFCF23-3B69-468F-B69F-88F6DE6A72F2}</a:tableStyleId>
              </a:tblPr>
              <a:tblGrid>
                <a:gridCol w="1125164">
                  <a:extLst>
                    <a:ext uri="{9D8B030D-6E8A-4147-A177-3AD203B41FA5}">
                      <a16:colId xmlns:a16="http://schemas.microsoft.com/office/drawing/2014/main" val="1906230307"/>
                    </a:ext>
                  </a:extLst>
                </a:gridCol>
                <a:gridCol w="946580">
                  <a:extLst>
                    <a:ext uri="{9D8B030D-6E8A-4147-A177-3AD203B41FA5}">
                      <a16:colId xmlns:a16="http://schemas.microsoft.com/office/drawing/2014/main" val="550923082"/>
                    </a:ext>
                  </a:extLst>
                </a:gridCol>
                <a:gridCol w="1030063">
                  <a:extLst>
                    <a:ext uri="{9D8B030D-6E8A-4147-A177-3AD203B41FA5}">
                      <a16:colId xmlns:a16="http://schemas.microsoft.com/office/drawing/2014/main" val="2831756440"/>
                    </a:ext>
                  </a:extLst>
                </a:gridCol>
                <a:gridCol w="774454">
                  <a:extLst>
                    <a:ext uri="{9D8B030D-6E8A-4147-A177-3AD203B41FA5}">
                      <a16:colId xmlns:a16="http://schemas.microsoft.com/office/drawing/2014/main" val="3264050841"/>
                    </a:ext>
                  </a:extLst>
                </a:gridCol>
                <a:gridCol w="902259">
                  <a:extLst>
                    <a:ext uri="{9D8B030D-6E8A-4147-A177-3AD203B41FA5}">
                      <a16:colId xmlns:a16="http://schemas.microsoft.com/office/drawing/2014/main" val="4118876252"/>
                    </a:ext>
                  </a:extLst>
                </a:gridCol>
                <a:gridCol w="902259">
                  <a:extLst>
                    <a:ext uri="{9D8B030D-6E8A-4147-A177-3AD203B41FA5}">
                      <a16:colId xmlns:a16="http://schemas.microsoft.com/office/drawing/2014/main" val="2311345835"/>
                    </a:ext>
                  </a:extLst>
                </a:gridCol>
                <a:gridCol w="991459">
                  <a:extLst>
                    <a:ext uri="{9D8B030D-6E8A-4147-A177-3AD203B41FA5}">
                      <a16:colId xmlns:a16="http://schemas.microsoft.com/office/drawing/2014/main" val="3722670855"/>
                    </a:ext>
                  </a:extLst>
                </a:gridCol>
                <a:gridCol w="1170431">
                  <a:extLst>
                    <a:ext uri="{9D8B030D-6E8A-4147-A177-3AD203B41FA5}">
                      <a16:colId xmlns:a16="http://schemas.microsoft.com/office/drawing/2014/main" val="4289585446"/>
                    </a:ext>
                  </a:extLst>
                </a:gridCol>
                <a:gridCol w="1082000">
                  <a:extLst>
                    <a:ext uri="{9D8B030D-6E8A-4147-A177-3AD203B41FA5}">
                      <a16:colId xmlns:a16="http://schemas.microsoft.com/office/drawing/2014/main" val="4239892833"/>
                    </a:ext>
                  </a:extLst>
                </a:gridCol>
                <a:gridCol w="1082000">
                  <a:extLst>
                    <a:ext uri="{9D8B030D-6E8A-4147-A177-3AD203B41FA5}">
                      <a16:colId xmlns:a16="http://schemas.microsoft.com/office/drawing/2014/main" val="4007779526"/>
                    </a:ext>
                  </a:extLst>
                </a:gridCol>
              </a:tblGrid>
              <a:tr h="384333">
                <a:tc>
                  <a:txBody>
                    <a:bodyPr/>
                    <a:lstStyle/>
                    <a:p>
                      <a:pPr marL="0" lvl="0" algn="ctr" defTabSz="914400" rtl="0" eaLnBrk="1" latinLnBrk="0" hangingPunct="1">
                        <a:buNone/>
                      </a:pPr>
                      <a:endParaRPr lang="zh-TW" altLang="en-US" sz="1400" b="1" u="none" strike="noStrike" kern="1200" baseline="0">
                        <a:solidFill>
                          <a:schemeClr val="tx2"/>
                        </a:solidFill>
                        <a:latin typeface="+mn-lt"/>
                        <a:ea typeface="+mn-ea"/>
                        <a:cs typeface="+mn-cs"/>
                      </a:endParaRPr>
                    </a:p>
                  </a:txBody>
                  <a:tcPr/>
                </a:tc>
                <a:tc>
                  <a:txBody>
                    <a:bodyPr/>
                    <a:lstStyle/>
                    <a:p>
                      <a:pPr marL="0" lvl="0" algn="ctr" defTabSz="914400" rtl="0" eaLnBrk="1" fontAlgn="ctr" latinLnBrk="0" hangingPunct="1">
                        <a:buNone/>
                      </a:pPr>
                      <a:r>
                        <a:rPr lang="en-US" sz="1400" b="1" i="0" u="none" strike="noStrike" kern="1200" baseline="0">
                          <a:solidFill>
                            <a:schemeClr val="tx2"/>
                          </a:solidFill>
                          <a:latin typeface="+mn-lt"/>
                          <a:ea typeface="+mn-ea"/>
                          <a:cs typeface="+mn-cs"/>
                        </a:rPr>
                        <a:t>Mean</a:t>
                      </a:r>
                    </a:p>
                  </a:txBody>
                  <a:tcPr marL="9525" marR="9525" marT="9525" marB="0" anchor="ctr"/>
                </a:tc>
                <a:tc>
                  <a:txBody>
                    <a:bodyPr/>
                    <a:lstStyle/>
                    <a:p>
                      <a:pPr marL="0" lvl="0" algn="ctr" defTabSz="914400" rtl="0" eaLnBrk="1" fontAlgn="ctr" latinLnBrk="0" hangingPunct="1">
                        <a:buNone/>
                      </a:pPr>
                      <a:r>
                        <a:rPr lang="en-US" sz="1400" b="1" i="0" u="none" strike="noStrike" kern="1200" baseline="0" err="1">
                          <a:solidFill>
                            <a:schemeClr val="tx2"/>
                          </a:solidFill>
                          <a:latin typeface="+mn-lt"/>
                          <a:ea typeface="+mn-ea"/>
                          <a:cs typeface="+mn-cs"/>
                        </a:rPr>
                        <a:t>sd</a:t>
                      </a:r>
                      <a:endParaRPr lang="en-US" sz="1400" b="1" i="0" u="none" strike="noStrike" kern="1200" baseline="0">
                        <a:solidFill>
                          <a:schemeClr val="tx2"/>
                        </a:solidFill>
                        <a:latin typeface="+mn-lt"/>
                        <a:ea typeface="+mn-ea"/>
                        <a:cs typeface="+mn-cs"/>
                      </a:endParaRPr>
                    </a:p>
                  </a:txBody>
                  <a:tcPr marL="9525" marR="9525" marT="9525" marB="0" anchor="ctr"/>
                </a:tc>
                <a:tc>
                  <a:txBody>
                    <a:bodyPr/>
                    <a:lstStyle/>
                    <a:p>
                      <a:pPr marL="0" lvl="0" algn="ctr" defTabSz="914400" rtl="0" eaLnBrk="1" fontAlgn="ctr" latinLnBrk="0" hangingPunct="1">
                        <a:buNone/>
                      </a:pPr>
                      <a:r>
                        <a:rPr lang="en-US" sz="1400" b="1" i="0" u="none" strike="noStrike" kern="1200" baseline="0">
                          <a:solidFill>
                            <a:schemeClr val="tx2"/>
                          </a:solidFill>
                          <a:latin typeface="+mn-lt"/>
                          <a:ea typeface="+mn-ea"/>
                          <a:cs typeface="+mn-cs"/>
                        </a:rPr>
                        <a:t>Min</a:t>
                      </a:r>
                    </a:p>
                  </a:txBody>
                  <a:tcPr marL="9525" marR="9525" marT="9525" marB="0" anchor="ctr"/>
                </a:tc>
                <a:tc>
                  <a:txBody>
                    <a:bodyPr/>
                    <a:lstStyle/>
                    <a:p>
                      <a:pPr marL="0" lvl="0" algn="ctr" defTabSz="914400" rtl="0" eaLnBrk="1" fontAlgn="ctr" latinLnBrk="0" hangingPunct="1">
                        <a:buNone/>
                      </a:pPr>
                      <a:r>
                        <a:rPr lang="en-US" altLang="zh-TW" sz="1400" b="1" i="0" u="none" strike="noStrike" kern="1200" baseline="0">
                          <a:solidFill>
                            <a:schemeClr val="tx2"/>
                          </a:solidFill>
                          <a:latin typeface="+mn-lt"/>
                          <a:ea typeface="+mn-ea"/>
                          <a:cs typeface="+mn-cs"/>
                        </a:rPr>
                        <a:t>25%</a:t>
                      </a:r>
                    </a:p>
                  </a:txBody>
                  <a:tcPr marL="9525" marR="9525" marT="9525" marB="0" anchor="ctr"/>
                </a:tc>
                <a:tc>
                  <a:txBody>
                    <a:bodyPr/>
                    <a:lstStyle/>
                    <a:p>
                      <a:pPr marL="0" lvl="0" algn="ctr" defTabSz="914400" rtl="0" eaLnBrk="1" fontAlgn="ctr" latinLnBrk="0" hangingPunct="1">
                        <a:buNone/>
                      </a:pPr>
                      <a:r>
                        <a:rPr lang="en-US" altLang="zh-TW" sz="1400" b="1" i="0" u="none" strike="noStrike" kern="1200" baseline="0">
                          <a:solidFill>
                            <a:schemeClr val="tx2"/>
                          </a:solidFill>
                          <a:latin typeface="+mn-lt"/>
                          <a:ea typeface="+mn-ea"/>
                          <a:cs typeface="+mn-cs"/>
                        </a:rPr>
                        <a:t>50%</a:t>
                      </a:r>
                    </a:p>
                  </a:txBody>
                  <a:tcPr marL="9525" marR="9525" marT="9525" marB="0" anchor="ctr"/>
                </a:tc>
                <a:tc>
                  <a:txBody>
                    <a:bodyPr/>
                    <a:lstStyle/>
                    <a:p>
                      <a:pPr marL="0" lvl="0" algn="ctr" defTabSz="914400" rtl="0" eaLnBrk="1" fontAlgn="ctr" latinLnBrk="0" hangingPunct="1">
                        <a:buNone/>
                      </a:pPr>
                      <a:r>
                        <a:rPr lang="en-US" altLang="zh-TW" sz="1400" b="1" i="0" u="none" strike="noStrike" kern="1200" baseline="0">
                          <a:solidFill>
                            <a:schemeClr val="tx2"/>
                          </a:solidFill>
                          <a:latin typeface="+mn-lt"/>
                          <a:ea typeface="+mn-ea"/>
                          <a:cs typeface="+mn-cs"/>
                        </a:rPr>
                        <a:t>75%</a:t>
                      </a:r>
                    </a:p>
                  </a:txBody>
                  <a:tcPr marL="9525" marR="9525" marT="9525" marB="0" anchor="ctr"/>
                </a:tc>
                <a:tc>
                  <a:txBody>
                    <a:bodyPr/>
                    <a:lstStyle/>
                    <a:p>
                      <a:pPr marL="0" lvl="0" algn="ctr" defTabSz="914400" rtl="0" eaLnBrk="1" fontAlgn="ctr" latinLnBrk="0" hangingPunct="1">
                        <a:buNone/>
                      </a:pPr>
                      <a:r>
                        <a:rPr lang="en-US" sz="1400" b="1" i="0" u="none" strike="noStrike" kern="1200" baseline="0">
                          <a:solidFill>
                            <a:schemeClr val="tx2"/>
                          </a:solidFill>
                          <a:latin typeface="+mn-lt"/>
                          <a:ea typeface="+mn-ea"/>
                          <a:cs typeface="+mn-cs"/>
                        </a:rPr>
                        <a:t>Max</a:t>
                      </a:r>
                    </a:p>
                  </a:txBody>
                  <a:tcPr marL="9525" marR="9525" marT="9525" marB="0" anchor="ctr"/>
                </a:tc>
                <a:tc>
                  <a:txBody>
                    <a:bodyPr/>
                    <a:lstStyle/>
                    <a:p>
                      <a:pPr marL="0" lvl="0" algn="ctr" defTabSz="914400" rtl="0" eaLnBrk="1" latinLnBrk="0" hangingPunct="1">
                        <a:buNone/>
                      </a:pPr>
                      <a:r>
                        <a:rPr lang="en-US" altLang="zh-TW" sz="1400" b="1" u="none" strike="noStrike" kern="1200" baseline="0">
                          <a:solidFill>
                            <a:schemeClr val="tx2"/>
                          </a:solidFill>
                          <a:latin typeface="+mn-lt"/>
                          <a:ea typeface="+mn-ea"/>
                          <a:cs typeface="+mn-cs"/>
                        </a:rPr>
                        <a:t>NA</a:t>
                      </a:r>
                      <a:endParaRPr lang="zh-TW" altLang="en-US" sz="1400" b="1" u="none" strike="noStrike" kern="1200" baseline="0">
                        <a:solidFill>
                          <a:schemeClr val="tx2"/>
                        </a:solidFill>
                        <a:latin typeface="+mn-lt"/>
                        <a:ea typeface="+mn-ea"/>
                        <a:cs typeface="+mn-cs"/>
                      </a:endParaRPr>
                    </a:p>
                  </a:txBody>
                  <a:tcPr anchor="ctr"/>
                </a:tc>
                <a:tc>
                  <a:txBody>
                    <a:bodyPr/>
                    <a:lstStyle/>
                    <a:p>
                      <a:pPr marL="0" lvl="0" algn="ctr" defTabSz="914400" rtl="0" eaLnBrk="1" latinLnBrk="0" hangingPunct="1">
                        <a:buNone/>
                      </a:pPr>
                      <a:r>
                        <a:rPr lang="en-US" altLang="zh-TW" sz="1400" b="1" u="none" strike="noStrike" kern="1200" baseline="0">
                          <a:solidFill>
                            <a:schemeClr val="tx2"/>
                          </a:solidFill>
                          <a:latin typeface="+mn-lt"/>
                          <a:ea typeface="+mn-ea"/>
                          <a:cs typeface="+mn-cs"/>
                        </a:rPr>
                        <a:t>NA</a:t>
                      </a:r>
                      <a:r>
                        <a:rPr lang="zh-TW" altLang="en-US" sz="1400" b="1" u="none" strike="noStrike" kern="1200" baseline="0">
                          <a:solidFill>
                            <a:schemeClr val="tx2"/>
                          </a:solidFill>
                          <a:latin typeface="+mn-lt"/>
                          <a:ea typeface="+mn-ea"/>
                          <a:cs typeface="+mn-cs"/>
                        </a:rPr>
                        <a:t> </a:t>
                      </a:r>
                      <a:r>
                        <a:rPr lang="en-US" altLang="zh-TW" sz="1400" b="1" u="none" strike="noStrike" kern="1200" baseline="0">
                          <a:solidFill>
                            <a:schemeClr val="tx2"/>
                          </a:solidFill>
                          <a:latin typeface="+mn-lt"/>
                          <a:ea typeface="+mn-ea"/>
                          <a:cs typeface="+mn-cs"/>
                        </a:rPr>
                        <a:t>(%)</a:t>
                      </a:r>
                      <a:endParaRPr lang="zh-TW" altLang="en-US" sz="1400" b="1" u="none" strike="noStrike" kern="1200" baseline="0">
                        <a:solidFill>
                          <a:schemeClr val="tx2"/>
                        </a:solidFill>
                        <a:latin typeface="+mn-lt"/>
                        <a:ea typeface="+mn-ea"/>
                        <a:cs typeface="+mn-cs"/>
                      </a:endParaRPr>
                    </a:p>
                  </a:txBody>
                  <a:tcPr anchor="ctr"/>
                </a:tc>
                <a:extLst>
                  <a:ext uri="{0D108BD9-81ED-4DB2-BD59-A6C34878D82A}">
                    <a16:rowId xmlns:a16="http://schemas.microsoft.com/office/drawing/2014/main" val="620178004"/>
                  </a:ext>
                </a:extLst>
              </a:tr>
              <a:tr h="437848">
                <a:tc>
                  <a:txBody>
                    <a:bodyPr/>
                    <a:lstStyle/>
                    <a:p>
                      <a:pPr marL="0" lvl="0" algn="ctr" defTabSz="914400" rtl="0" eaLnBrk="1" fontAlgn="ctr" latinLnBrk="0" hangingPunct="1">
                        <a:buNone/>
                      </a:pPr>
                      <a:r>
                        <a:rPr lang="en-US" altLang="zh-TW" sz="1400" b="1" i="0" u="none" strike="noStrike" kern="1200" baseline="0" noProof="0">
                          <a:solidFill>
                            <a:schemeClr val="tx2"/>
                          </a:solidFill>
                          <a:latin typeface="+mn-lt"/>
                          <a:ea typeface="+mn-ea"/>
                          <a:cs typeface="+mn-cs"/>
                        </a:rPr>
                        <a:t>imbalance_</a:t>
                      </a:r>
                    </a:p>
                    <a:p>
                      <a:pPr marL="0" lvl="0" algn="ctr" defTabSz="914400" rtl="0" eaLnBrk="1" fontAlgn="ctr" latinLnBrk="0" hangingPunct="1">
                        <a:buNone/>
                      </a:pPr>
                      <a:r>
                        <a:rPr lang="en-US" altLang="zh-TW" sz="1400" b="1" i="0" u="none" strike="noStrike" kern="1200" baseline="0" noProof="0">
                          <a:solidFill>
                            <a:schemeClr val="tx2"/>
                          </a:solidFill>
                          <a:latin typeface="+mn-lt"/>
                          <a:ea typeface="+mn-ea"/>
                          <a:cs typeface="+mn-cs"/>
                        </a:rPr>
                        <a:t>size</a:t>
                      </a:r>
                      <a:endParaRPr lang="zh-TW" altLang="en-US" sz="1400" b="1" i="0" u="none" strike="noStrike" kern="1200" baseline="0">
                        <a:solidFill>
                          <a:schemeClr val="tx2"/>
                        </a:solidFill>
                        <a:latin typeface="+mn-lt"/>
                        <a:ea typeface="+mn-ea"/>
                        <a:cs typeface="+mn-cs"/>
                      </a:endParaRPr>
                    </a:p>
                  </a:txBody>
                  <a:tcPr anchor="ctr"/>
                </a:tc>
                <a:tc>
                  <a:txBody>
                    <a:bodyPr/>
                    <a:lstStyle/>
                    <a:p>
                      <a:pPr algn="r" fontAlgn="ctr"/>
                      <a:r>
                        <a:rPr lang="en-US" altLang="zh-TW" sz="1400" b="0" u="none" strike="noStrike" kern="1200" baseline="0">
                          <a:solidFill>
                            <a:schemeClr val="tx2"/>
                          </a:solidFill>
                          <a:latin typeface="+mn-lt"/>
                          <a:ea typeface="+mn-ea"/>
                          <a:cs typeface="+mn-cs"/>
                        </a:rPr>
                        <a:t>5715293</a:t>
                      </a:r>
                    </a:p>
                  </a:txBody>
                  <a:tcPr marL="9525" marR="9525" marT="9525" marB="0" anchor="ctr"/>
                </a:tc>
                <a:tc>
                  <a:txBody>
                    <a:bodyPr/>
                    <a:lstStyle/>
                    <a:p>
                      <a:pPr algn="r" fontAlgn="ctr"/>
                      <a:r>
                        <a:rPr lang="en-US" altLang="zh-TW" sz="1400" b="0" u="none" strike="noStrike" kern="1200" baseline="0">
                          <a:solidFill>
                            <a:schemeClr val="tx2"/>
                          </a:solidFill>
                          <a:latin typeface="+mn-lt"/>
                          <a:ea typeface="+mn-ea"/>
                          <a:cs typeface="+mn-cs"/>
                        </a:rPr>
                        <a:t>20515910</a:t>
                      </a:r>
                    </a:p>
                  </a:txBody>
                  <a:tcPr marL="9525" marR="9525" marT="9525" marB="0" anchor="ctr"/>
                </a:tc>
                <a:tc>
                  <a:txBody>
                    <a:bodyPr/>
                    <a:lstStyle/>
                    <a:p>
                      <a:pPr algn="r" fontAlgn="ctr"/>
                      <a:r>
                        <a:rPr lang="en-US" altLang="zh-TW" sz="1400" b="0" u="none" strike="noStrike" kern="1200" baseline="0">
                          <a:solidFill>
                            <a:schemeClr val="tx2"/>
                          </a:solidFill>
                          <a:latin typeface="+mn-lt"/>
                          <a:ea typeface="+mn-ea"/>
                          <a:cs typeface="+mn-cs"/>
                        </a:rPr>
                        <a:t>0</a:t>
                      </a:r>
                    </a:p>
                  </a:txBody>
                  <a:tcPr marL="9525" marR="9525" marT="9525" marB="0" anchor="ctr"/>
                </a:tc>
                <a:tc>
                  <a:txBody>
                    <a:bodyPr/>
                    <a:lstStyle/>
                    <a:p>
                      <a:pPr algn="r" fontAlgn="ctr"/>
                      <a:r>
                        <a:rPr lang="en-US" altLang="zh-TW" sz="1400" b="0" u="none" strike="noStrike" kern="1200" baseline="0">
                          <a:solidFill>
                            <a:schemeClr val="tx2"/>
                          </a:solidFill>
                          <a:latin typeface="+mn-lt"/>
                          <a:ea typeface="+mn-ea"/>
                          <a:cs typeface="+mn-cs"/>
                        </a:rPr>
                        <a:t>84534.15</a:t>
                      </a:r>
                    </a:p>
                  </a:txBody>
                  <a:tcPr marL="9525" marR="9525" marT="9525" marB="0" anchor="ctr"/>
                </a:tc>
                <a:tc>
                  <a:txBody>
                    <a:bodyPr/>
                    <a:lstStyle/>
                    <a:p>
                      <a:pPr algn="r" fontAlgn="ctr"/>
                      <a:r>
                        <a:rPr lang="en-US" altLang="zh-TW" sz="1400" b="0" u="none" strike="noStrike" kern="1200" baseline="0">
                          <a:solidFill>
                            <a:schemeClr val="tx2"/>
                          </a:solidFill>
                          <a:latin typeface="+mn-lt"/>
                          <a:ea typeface="+mn-ea"/>
                          <a:cs typeface="+mn-cs"/>
                        </a:rPr>
                        <a:t>1113604</a:t>
                      </a:r>
                    </a:p>
                  </a:txBody>
                  <a:tcPr marL="9525" marR="9525" marT="9525" marB="0" anchor="ctr"/>
                </a:tc>
                <a:tc>
                  <a:txBody>
                    <a:bodyPr/>
                    <a:lstStyle/>
                    <a:p>
                      <a:pPr algn="r" fontAlgn="ctr"/>
                      <a:r>
                        <a:rPr lang="en-US" altLang="zh-TW" sz="1400" b="0" u="none" strike="noStrike" kern="1200" baseline="0">
                          <a:solidFill>
                            <a:schemeClr val="tx2"/>
                          </a:solidFill>
                          <a:latin typeface="+mn-lt"/>
                          <a:ea typeface="+mn-ea"/>
                          <a:cs typeface="+mn-cs"/>
                        </a:rPr>
                        <a:t>4190951</a:t>
                      </a:r>
                    </a:p>
                  </a:txBody>
                  <a:tcPr marL="9525" marR="9525" marT="9525" marB="0" anchor="ctr"/>
                </a:tc>
                <a:tc>
                  <a:txBody>
                    <a:bodyPr/>
                    <a:lstStyle/>
                    <a:p>
                      <a:pPr algn="r" fontAlgn="ctr"/>
                      <a:r>
                        <a:rPr lang="en-US" altLang="zh-TW" sz="1400" b="0" u="none" strike="noStrike" kern="1200" baseline="0">
                          <a:solidFill>
                            <a:schemeClr val="tx2"/>
                          </a:solidFill>
                          <a:latin typeface="+mn-lt"/>
                          <a:ea typeface="+mn-ea"/>
                          <a:cs typeface="+mn-cs"/>
                        </a:rPr>
                        <a:t>2982028000</a:t>
                      </a:r>
                    </a:p>
                  </a:txBody>
                  <a:tcPr marL="9525" marR="9525" marT="9525" marB="0" anchor="ctr"/>
                </a:tc>
                <a:tc>
                  <a:txBody>
                    <a:bodyPr/>
                    <a:lstStyle/>
                    <a:p>
                      <a:pPr marL="0" lvl="0" algn="r" defTabSz="914400" rtl="0" eaLnBrk="1" latinLnBrk="0" hangingPunct="1">
                        <a:buNone/>
                      </a:pPr>
                      <a:r>
                        <a:rPr lang="zh-TW" altLang="en-US" sz="1400" b="0" u="none" strike="noStrike" kern="1200" baseline="0">
                          <a:solidFill>
                            <a:schemeClr val="tx2"/>
                          </a:solidFill>
                          <a:latin typeface="+mn-lt"/>
                          <a:ea typeface="+mn-ea"/>
                          <a:cs typeface="+mn-cs"/>
                        </a:rPr>
                        <a:t>220</a:t>
                      </a:r>
                    </a:p>
                  </a:txBody>
                  <a:tcPr anchor="ctr"/>
                </a:tc>
                <a:tc>
                  <a:txBody>
                    <a:bodyPr/>
                    <a:lstStyle/>
                    <a:p>
                      <a:pPr marL="0" lvl="0" algn="r" defTabSz="914400" rtl="0" eaLnBrk="1" latinLnBrk="0" hangingPunct="1">
                        <a:buNone/>
                      </a:pPr>
                      <a:r>
                        <a:rPr lang="en-US" altLang="zh-TW" sz="1400" b="0" u="none" strike="noStrike" kern="1200" baseline="0">
                          <a:solidFill>
                            <a:schemeClr val="tx2"/>
                          </a:solidFill>
                          <a:latin typeface="+mn-lt"/>
                          <a:ea typeface="+mn-ea"/>
                          <a:cs typeface="+mn-cs"/>
                        </a:rPr>
                        <a:t>0.004</a:t>
                      </a:r>
                      <a:endParaRPr lang="zh-TW" altLang="en-US" sz="1400" b="0" u="none" strike="noStrike" kern="1200" baseline="0">
                        <a:solidFill>
                          <a:schemeClr val="tx2"/>
                        </a:solidFill>
                        <a:latin typeface="+mn-lt"/>
                        <a:ea typeface="+mn-ea"/>
                        <a:cs typeface="+mn-cs"/>
                      </a:endParaRPr>
                    </a:p>
                  </a:txBody>
                  <a:tcPr anchor="ctr"/>
                </a:tc>
                <a:extLst>
                  <a:ext uri="{0D108BD9-81ED-4DB2-BD59-A6C34878D82A}">
                    <a16:rowId xmlns:a16="http://schemas.microsoft.com/office/drawing/2014/main" val="1859863189"/>
                  </a:ext>
                </a:extLst>
              </a:tr>
              <a:tr h="384333">
                <a:tc>
                  <a:txBody>
                    <a:bodyPr/>
                    <a:lstStyle/>
                    <a:p>
                      <a:pPr marL="0" lvl="0" algn="ctr" defTabSz="914400" rtl="0" eaLnBrk="1" fontAlgn="ctr" latinLnBrk="0" hangingPunct="1">
                        <a:buNone/>
                      </a:pPr>
                      <a:r>
                        <a:rPr lang="en-US" altLang="zh-TW" sz="1400" b="1" i="0" u="none" strike="noStrike" kern="1200" baseline="0" noProof="0">
                          <a:solidFill>
                            <a:schemeClr val="tx2"/>
                          </a:solidFill>
                          <a:latin typeface="+mn-lt"/>
                          <a:ea typeface="+mn-ea"/>
                          <a:cs typeface="+mn-cs"/>
                        </a:rPr>
                        <a:t>reference_</a:t>
                      </a:r>
                    </a:p>
                    <a:p>
                      <a:pPr marL="0" lvl="0" algn="ctr" defTabSz="914400" rtl="0" eaLnBrk="1" fontAlgn="ctr" latinLnBrk="0" hangingPunct="1">
                        <a:buNone/>
                      </a:pPr>
                      <a:r>
                        <a:rPr lang="en-US" altLang="zh-TW" sz="1400" b="1" i="0" u="none" strike="noStrike" kern="1200" baseline="0" noProof="0">
                          <a:solidFill>
                            <a:schemeClr val="tx2"/>
                          </a:solidFill>
                          <a:latin typeface="+mn-lt"/>
                          <a:ea typeface="+mn-ea"/>
                          <a:cs typeface="+mn-cs"/>
                        </a:rPr>
                        <a:t>price</a:t>
                      </a:r>
                      <a:endParaRPr lang="zh-TW" altLang="en-US" sz="1400" b="1" i="0" u="none" strike="noStrike" kern="1200" baseline="0">
                        <a:solidFill>
                          <a:schemeClr val="tx2"/>
                        </a:solidFill>
                        <a:latin typeface="+mn-lt"/>
                        <a:ea typeface="+mn-ea"/>
                        <a:cs typeface="+mn-cs"/>
                      </a:endParaRPr>
                    </a:p>
                  </a:txBody>
                  <a:tcPr anchor="ctr"/>
                </a:tc>
                <a:tc>
                  <a:txBody>
                    <a:bodyPr/>
                    <a:lstStyle/>
                    <a:p>
                      <a:pPr algn="r" fontAlgn="ctr"/>
                      <a:r>
                        <a:rPr lang="en-US" altLang="zh-TW" sz="1400" b="0" u="none" strike="noStrike" kern="1200" baseline="0">
                          <a:solidFill>
                            <a:schemeClr val="tx2"/>
                          </a:solidFill>
                          <a:latin typeface="+mn-lt"/>
                          <a:ea typeface="+mn-ea"/>
                          <a:cs typeface="+mn-cs"/>
                        </a:rPr>
                        <a:t>1.0000</a:t>
                      </a:r>
                    </a:p>
                  </a:txBody>
                  <a:tcPr marL="9525" marR="9525" marT="9525" marB="0" anchor="ctr"/>
                </a:tc>
                <a:tc>
                  <a:txBody>
                    <a:bodyPr/>
                    <a:lstStyle/>
                    <a:p>
                      <a:pPr algn="r" fontAlgn="ctr"/>
                      <a:r>
                        <a:rPr lang="en-US" altLang="zh-TW" sz="1400" b="0" u="none" strike="noStrike" kern="1200" baseline="0">
                          <a:solidFill>
                            <a:schemeClr val="tx2"/>
                          </a:solidFill>
                          <a:latin typeface="+mn-lt"/>
                          <a:ea typeface="+mn-ea"/>
                          <a:cs typeface="+mn-cs"/>
                        </a:rPr>
                        <a:t>0.0025</a:t>
                      </a:r>
                    </a:p>
                  </a:txBody>
                  <a:tcPr marL="9525" marR="9525" marT="9525" marB="0" anchor="ctr"/>
                </a:tc>
                <a:tc>
                  <a:txBody>
                    <a:bodyPr/>
                    <a:lstStyle/>
                    <a:p>
                      <a:pPr algn="r" fontAlgn="ctr"/>
                      <a:r>
                        <a:rPr lang="en-US" altLang="zh-TW" sz="1400" b="0" u="none" strike="noStrike" kern="1200" baseline="0">
                          <a:solidFill>
                            <a:schemeClr val="tx2"/>
                          </a:solidFill>
                          <a:latin typeface="+mn-lt"/>
                          <a:ea typeface="+mn-ea"/>
                          <a:cs typeface="+mn-cs"/>
                        </a:rPr>
                        <a:t>0.9353</a:t>
                      </a:r>
                    </a:p>
                  </a:txBody>
                  <a:tcPr marL="9525" marR="9525" marT="9525" marB="0" anchor="ctr"/>
                </a:tc>
                <a:tc>
                  <a:txBody>
                    <a:bodyPr/>
                    <a:lstStyle/>
                    <a:p>
                      <a:pPr algn="r" fontAlgn="ctr"/>
                      <a:r>
                        <a:rPr lang="en-US" altLang="zh-TW" sz="1400" b="0" u="none" strike="noStrike" kern="1200" baseline="0">
                          <a:solidFill>
                            <a:schemeClr val="tx2"/>
                          </a:solidFill>
                          <a:latin typeface="+mn-lt"/>
                          <a:ea typeface="+mn-ea"/>
                          <a:cs typeface="+mn-cs"/>
                        </a:rPr>
                        <a:t>0.9988</a:t>
                      </a:r>
                    </a:p>
                  </a:txBody>
                  <a:tcPr marL="9525" marR="9525" marT="9525" marB="0" anchor="ctr"/>
                </a:tc>
                <a:tc>
                  <a:txBody>
                    <a:bodyPr/>
                    <a:lstStyle/>
                    <a:p>
                      <a:pPr algn="r" fontAlgn="ctr"/>
                      <a:r>
                        <a:rPr lang="en-US" altLang="zh-TW" sz="1400" b="0" u="none" strike="noStrike" kern="1200" baseline="0">
                          <a:solidFill>
                            <a:schemeClr val="tx2"/>
                          </a:solidFill>
                          <a:latin typeface="+mn-lt"/>
                          <a:ea typeface="+mn-ea"/>
                          <a:cs typeface="+mn-cs"/>
                        </a:rPr>
                        <a:t>1.0000</a:t>
                      </a:r>
                    </a:p>
                  </a:txBody>
                  <a:tcPr marL="9525" marR="9525" marT="9525" marB="0" anchor="ctr"/>
                </a:tc>
                <a:tc>
                  <a:txBody>
                    <a:bodyPr/>
                    <a:lstStyle/>
                    <a:p>
                      <a:pPr algn="r" fontAlgn="ctr"/>
                      <a:r>
                        <a:rPr lang="en-US" altLang="zh-TW" sz="1400" b="0" u="none" strike="noStrike" kern="1200" baseline="0">
                          <a:solidFill>
                            <a:schemeClr val="tx2"/>
                          </a:solidFill>
                          <a:latin typeface="+mn-lt"/>
                          <a:ea typeface="+mn-ea"/>
                          <a:cs typeface="+mn-cs"/>
                        </a:rPr>
                        <a:t>1.0012</a:t>
                      </a:r>
                    </a:p>
                  </a:txBody>
                  <a:tcPr marL="9525" marR="9525" marT="9525" marB="0" anchor="ctr"/>
                </a:tc>
                <a:tc>
                  <a:txBody>
                    <a:bodyPr/>
                    <a:lstStyle/>
                    <a:p>
                      <a:pPr algn="r" fontAlgn="ctr"/>
                      <a:r>
                        <a:rPr lang="en-US" altLang="zh-TW" sz="1400" b="0" u="none" strike="noStrike" kern="1200" baseline="0">
                          <a:solidFill>
                            <a:schemeClr val="tx2"/>
                          </a:solidFill>
                          <a:latin typeface="+mn-lt"/>
                          <a:ea typeface="+mn-ea"/>
                          <a:cs typeface="+mn-cs"/>
                        </a:rPr>
                        <a:t>1.0775</a:t>
                      </a:r>
                    </a:p>
                  </a:txBody>
                  <a:tcPr marL="9525" marR="9525" marT="9525" marB="0" anchor="ctr"/>
                </a:tc>
                <a:tc>
                  <a:txBody>
                    <a:bodyPr/>
                    <a:lstStyle/>
                    <a:p>
                      <a:pPr marL="0" lvl="0" algn="r" defTabSz="914400" rtl="0" eaLnBrk="1" latinLnBrk="0" hangingPunct="1">
                        <a:buNone/>
                      </a:pPr>
                      <a:r>
                        <a:rPr lang="en-US" altLang="zh-TW" sz="1400" b="0" u="none" strike="noStrike" kern="1200" baseline="0">
                          <a:solidFill>
                            <a:schemeClr val="tx2"/>
                          </a:solidFill>
                          <a:latin typeface="+mn-lt"/>
                          <a:ea typeface="+mn-ea"/>
                          <a:cs typeface="+mn-cs"/>
                        </a:rPr>
                        <a:t>220</a:t>
                      </a:r>
                      <a:endParaRPr lang="zh-TW" altLang="en-US" sz="1400" b="0" u="none" strike="noStrike" kern="1200" baseline="0">
                        <a:solidFill>
                          <a:schemeClr val="tx2"/>
                        </a:solidFill>
                        <a:latin typeface="+mn-lt"/>
                        <a:ea typeface="+mn-ea"/>
                        <a:cs typeface="+mn-cs"/>
                      </a:endParaRP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TW" sz="1400" b="0" u="none" strike="noStrike" kern="1200" baseline="0">
                          <a:solidFill>
                            <a:schemeClr val="tx2"/>
                          </a:solidFill>
                          <a:latin typeface="+mn-lt"/>
                          <a:ea typeface="+mn-ea"/>
                          <a:cs typeface="+mn-cs"/>
                        </a:rPr>
                        <a:t>0.004</a:t>
                      </a:r>
                      <a:endParaRPr lang="zh-TW" altLang="en-US" sz="1400" b="0" u="none" strike="noStrike" kern="1200" baseline="0">
                        <a:solidFill>
                          <a:schemeClr val="tx2"/>
                        </a:solidFill>
                        <a:latin typeface="+mn-lt"/>
                        <a:ea typeface="+mn-ea"/>
                        <a:cs typeface="+mn-cs"/>
                      </a:endParaRPr>
                    </a:p>
                  </a:txBody>
                  <a:tcPr anchor="ctr"/>
                </a:tc>
                <a:extLst>
                  <a:ext uri="{0D108BD9-81ED-4DB2-BD59-A6C34878D82A}">
                    <a16:rowId xmlns:a16="http://schemas.microsoft.com/office/drawing/2014/main" val="3815499588"/>
                  </a:ext>
                </a:extLst>
              </a:tr>
              <a:tr h="384333">
                <a:tc>
                  <a:txBody>
                    <a:bodyPr/>
                    <a:lstStyle/>
                    <a:p>
                      <a:pPr marL="0" lvl="0" algn="ctr" defTabSz="914400" rtl="0" eaLnBrk="1" fontAlgn="ctr" latinLnBrk="0" hangingPunct="1">
                        <a:buNone/>
                      </a:pPr>
                      <a:r>
                        <a:rPr lang="en-US" altLang="zh-TW" sz="1400" b="1" i="0" u="none" strike="noStrike" kern="1200" baseline="0">
                          <a:solidFill>
                            <a:schemeClr val="tx2"/>
                          </a:solidFill>
                          <a:latin typeface="+mn-lt"/>
                          <a:ea typeface="+mn-ea"/>
                          <a:cs typeface="+mn-cs"/>
                        </a:rPr>
                        <a:t>matched_</a:t>
                      </a:r>
                    </a:p>
                    <a:p>
                      <a:pPr marL="0" lvl="0" algn="ctr" defTabSz="914400" rtl="0" eaLnBrk="1" fontAlgn="ctr" latinLnBrk="0" hangingPunct="1">
                        <a:buNone/>
                      </a:pPr>
                      <a:r>
                        <a:rPr lang="en-US" altLang="zh-TW" sz="1400" b="1" i="0" u="none" strike="noStrike" kern="1200" baseline="0">
                          <a:solidFill>
                            <a:schemeClr val="tx2"/>
                          </a:solidFill>
                          <a:latin typeface="+mn-lt"/>
                          <a:ea typeface="+mn-ea"/>
                          <a:cs typeface="+mn-cs"/>
                        </a:rPr>
                        <a:t>size</a:t>
                      </a:r>
                      <a:endParaRPr lang="zh-TW" altLang="en-US" sz="1400" b="1" i="0" u="none" strike="noStrike" kern="1200" baseline="0">
                        <a:solidFill>
                          <a:schemeClr val="tx2"/>
                        </a:solidFill>
                        <a:latin typeface="+mn-lt"/>
                        <a:ea typeface="+mn-ea"/>
                        <a:cs typeface="+mn-cs"/>
                      </a:endParaRPr>
                    </a:p>
                  </a:txBody>
                  <a:tcPr anchor="ctr"/>
                </a:tc>
                <a:tc>
                  <a:txBody>
                    <a:bodyPr/>
                    <a:lstStyle/>
                    <a:p>
                      <a:pPr algn="r" fontAlgn="ctr"/>
                      <a:r>
                        <a:rPr lang="en-US" altLang="zh-TW" sz="1400" b="0" u="none" strike="noStrike" kern="1200" baseline="0">
                          <a:solidFill>
                            <a:schemeClr val="tx2"/>
                          </a:solidFill>
                          <a:latin typeface="+mn-lt"/>
                          <a:ea typeface="+mn-ea"/>
                          <a:cs typeface="+mn-cs"/>
                        </a:rPr>
                        <a:t>45100250</a:t>
                      </a:r>
                    </a:p>
                  </a:txBody>
                  <a:tcPr marL="9525" marR="9525" marT="9525" marB="0" anchor="ctr"/>
                </a:tc>
                <a:tc>
                  <a:txBody>
                    <a:bodyPr/>
                    <a:lstStyle/>
                    <a:p>
                      <a:pPr algn="r" fontAlgn="ctr"/>
                      <a:r>
                        <a:rPr lang="en-US" altLang="zh-TW" sz="1400" b="0" u="none" strike="noStrike" kern="1200" baseline="0">
                          <a:solidFill>
                            <a:schemeClr val="tx2"/>
                          </a:solidFill>
                          <a:latin typeface="+mn-lt"/>
                          <a:ea typeface="+mn-ea"/>
                          <a:cs typeface="+mn-cs"/>
                        </a:rPr>
                        <a:t>139841300</a:t>
                      </a:r>
                    </a:p>
                  </a:txBody>
                  <a:tcPr marL="9525" marR="9525" marT="9525" marB="0" anchor="ctr"/>
                </a:tc>
                <a:tc>
                  <a:txBody>
                    <a:bodyPr/>
                    <a:lstStyle/>
                    <a:p>
                      <a:pPr algn="r" fontAlgn="ctr"/>
                      <a:r>
                        <a:rPr lang="en-US" altLang="zh-TW" sz="1400" b="0" u="none" strike="noStrike" kern="1200" baseline="0">
                          <a:solidFill>
                            <a:schemeClr val="tx2"/>
                          </a:solidFill>
                          <a:latin typeface="+mn-lt"/>
                          <a:ea typeface="+mn-ea"/>
                          <a:cs typeface="+mn-cs"/>
                        </a:rPr>
                        <a:t>4316.61</a:t>
                      </a:r>
                    </a:p>
                  </a:txBody>
                  <a:tcPr marL="9525" marR="9525" marT="9525" marB="0" anchor="ctr"/>
                </a:tc>
                <a:tc>
                  <a:txBody>
                    <a:bodyPr/>
                    <a:lstStyle/>
                    <a:p>
                      <a:pPr algn="r" fontAlgn="ctr"/>
                      <a:r>
                        <a:rPr lang="en-US" altLang="zh-TW" sz="1400" b="0" u="none" strike="noStrike" kern="1200" baseline="0">
                          <a:solidFill>
                            <a:schemeClr val="tx2"/>
                          </a:solidFill>
                          <a:latin typeface="+mn-lt"/>
                          <a:ea typeface="+mn-ea"/>
                          <a:cs typeface="+mn-cs"/>
                        </a:rPr>
                        <a:t>5279575</a:t>
                      </a:r>
                    </a:p>
                  </a:txBody>
                  <a:tcPr marL="9525" marR="9525" marT="9525" marB="0" anchor="ctr"/>
                </a:tc>
                <a:tc>
                  <a:txBody>
                    <a:bodyPr/>
                    <a:lstStyle/>
                    <a:p>
                      <a:pPr algn="r" fontAlgn="ctr"/>
                      <a:r>
                        <a:rPr lang="en-US" altLang="zh-TW" sz="1400" b="0" u="none" strike="noStrike" kern="1200" baseline="0">
                          <a:solidFill>
                            <a:schemeClr val="tx2"/>
                          </a:solidFill>
                          <a:latin typeface="+mn-lt"/>
                          <a:ea typeface="+mn-ea"/>
                          <a:cs typeface="+mn-cs"/>
                        </a:rPr>
                        <a:t>12882640</a:t>
                      </a:r>
                    </a:p>
                  </a:txBody>
                  <a:tcPr marL="9525" marR="9525" marT="9525" marB="0" anchor="ctr"/>
                </a:tc>
                <a:tc>
                  <a:txBody>
                    <a:bodyPr/>
                    <a:lstStyle/>
                    <a:p>
                      <a:pPr algn="r" fontAlgn="ctr"/>
                      <a:r>
                        <a:rPr lang="en-US" altLang="zh-TW" sz="1400" b="0" u="none" strike="noStrike" kern="1200" baseline="0">
                          <a:solidFill>
                            <a:schemeClr val="tx2"/>
                          </a:solidFill>
                          <a:latin typeface="+mn-lt"/>
                          <a:ea typeface="+mn-ea"/>
                          <a:cs typeface="+mn-cs"/>
                        </a:rPr>
                        <a:t>32700130</a:t>
                      </a:r>
                    </a:p>
                  </a:txBody>
                  <a:tcPr marL="9525" marR="9525" marT="9525" marB="0" anchor="ctr"/>
                </a:tc>
                <a:tc>
                  <a:txBody>
                    <a:bodyPr/>
                    <a:lstStyle/>
                    <a:p>
                      <a:pPr algn="r" fontAlgn="ctr"/>
                      <a:r>
                        <a:rPr lang="en-US" altLang="zh-TW" sz="1400" b="0" u="none" strike="noStrike" kern="1200" baseline="0">
                          <a:solidFill>
                            <a:schemeClr val="tx2"/>
                          </a:solidFill>
                          <a:latin typeface="+mn-lt"/>
                          <a:ea typeface="+mn-ea"/>
                          <a:cs typeface="+mn-cs"/>
                        </a:rPr>
                        <a:t>7713682000</a:t>
                      </a:r>
                    </a:p>
                  </a:txBody>
                  <a:tcPr marL="9525" marR="9525" marT="9525" marB="0" anchor="ctr"/>
                </a:tc>
                <a:tc>
                  <a:txBody>
                    <a:bodyPr/>
                    <a:lstStyle/>
                    <a:p>
                      <a:pPr marL="0" lvl="0" algn="r" defTabSz="914400" rtl="0" eaLnBrk="1" latinLnBrk="0" hangingPunct="1">
                        <a:buNone/>
                      </a:pPr>
                      <a:r>
                        <a:rPr lang="en-US" altLang="zh-TW" sz="1400" b="0" u="none" strike="noStrike" kern="1200" baseline="0">
                          <a:solidFill>
                            <a:schemeClr val="tx2"/>
                          </a:solidFill>
                          <a:latin typeface="+mn-lt"/>
                          <a:ea typeface="+mn-ea"/>
                          <a:cs typeface="+mn-cs"/>
                        </a:rPr>
                        <a:t>220</a:t>
                      </a: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TW" sz="1400" b="0" u="none" strike="noStrike" kern="1200" baseline="0">
                          <a:solidFill>
                            <a:schemeClr val="tx2"/>
                          </a:solidFill>
                          <a:latin typeface="+mn-lt"/>
                          <a:ea typeface="+mn-ea"/>
                          <a:cs typeface="+mn-cs"/>
                        </a:rPr>
                        <a:t>0.004</a:t>
                      </a:r>
                      <a:endParaRPr lang="zh-TW" altLang="en-US" sz="1400" b="0" u="none" strike="noStrike" kern="1200" baseline="0">
                        <a:solidFill>
                          <a:schemeClr val="tx2"/>
                        </a:solidFill>
                        <a:latin typeface="+mn-lt"/>
                        <a:ea typeface="+mn-ea"/>
                        <a:cs typeface="+mn-cs"/>
                      </a:endParaRPr>
                    </a:p>
                  </a:txBody>
                  <a:tcPr anchor="ctr"/>
                </a:tc>
                <a:extLst>
                  <a:ext uri="{0D108BD9-81ED-4DB2-BD59-A6C34878D82A}">
                    <a16:rowId xmlns:a16="http://schemas.microsoft.com/office/drawing/2014/main" val="943824300"/>
                  </a:ext>
                </a:extLst>
              </a:tr>
              <a:tr h="384333">
                <a:tc>
                  <a:txBody>
                    <a:bodyPr/>
                    <a:lstStyle/>
                    <a:p>
                      <a:pPr marL="0" lvl="0" algn="ctr" defTabSz="914400" rtl="0" eaLnBrk="1" fontAlgn="ctr" latinLnBrk="0" hangingPunct="1">
                        <a:buNone/>
                      </a:pPr>
                      <a:r>
                        <a:rPr lang="en-US" altLang="zh-TW" sz="1400" b="1" i="0" u="none" strike="noStrike" kern="1200" baseline="0" err="1">
                          <a:solidFill>
                            <a:schemeClr val="tx2"/>
                          </a:solidFill>
                          <a:latin typeface="+mn-lt"/>
                          <a:ea typeface="+mn-ea"/>
                          <a:cs typeface="+mn-cs"/>
                        </a:rPr>
                        <a:t>far_price</a:t>
                      </a:r>
                      <a:endParaRPr lang="zh-TW" altLang="en-US" sz="1400" b="1" i="0" u="none" strike="noStrike" kern="1200" baseline="0">
                        <a:solidFill>
                          <a:schemeClr val="tx2"/>
                        </a:solidFill>
                        <a:latin typeface="+mn-lt"/>
                        <a:ea typeface="+mn-ea"/>
                        <a:cs typeface="+mn-cs"/>
                      </a:endParaRPr>
                    </a:p>
                  </a:txBody>
                  <a:tcPr anchor="ctr"/>
                </a:tc>
                <a:tc>
                  <a:txBody>
                    <a:bodyPr/>
                    <a:lstStyle/>
                    <a:p>
                      <a:pPr algn="r" fontAlgn="ctr"/>
                      <a:r>
                        <a:rPr lang="en-US" altLang="zh-TW" sz="1400" b="0" u="none" strike="noStrike" kern="1200" baseline="0">
                          <a:solidFill>
                            <a:schemeClr val="tx2"/>
                          </a:solidFill>
                          <a:latin typeface="+mn-lt"/>
                          <a:ea typeface="+mn-ea"/>
                          <a:cs typeface="+mn-cs"/>
                        </a:rPr>
                        <a:t>1.0017</a:t>
                      </a:r>
                    </a:p>
                  </a:txBody>
                  <a:tcPr marL="9525" marR="9525" marT="9525" marB="0" anchor="ctr"/>
                </a:tc>
                <a:tc>
                  <a:txBody>
                    <a:bodyPr/>
                    <a:lstStyle/>
                    <a:p>
                      <a:pPr algn="r" fontAlgn="ctr"/>
                      <a:r>
                        <a:rPr lang="en-US" altLang="zh-TW" sz="1400" b="0" u="none" strike="noStrike" kern="1200" baseline="0">
                          <a:solidFill>
                            <a:schemeClr val="tx2"/>
                          </a:solidFill>
                          <a:latin typeface="+mn-lt"/>
                          <a:ea typeface="+mn-ea"/>
                          <a:cs typeface="+mn-cs"/>
                        </a:rPr>
                        <a:t>0.7215</a:t>
                      </a:r>
                    </a:p>
                  </a:txBody>
                  <a:tcPr marL="9525" marR="9525" marT="9525" marB="0" anchor="ctr"/>
                </a:tc>
                <a:tc>
                  <a:txBody>
                    <a:bodyPr/>
                    <a:lstStyle/>
                    <a:p>
                      <a:pPr algn="r" fontAlgn="ctr"/>
                      <a:r>
                        <a:rPr lang="en-US" altLang="zh-TW" sz="1400" b="0" u="none" strike="noStrike" kern="1200" baseline="0">
                          <a:solidFill>
                            <a:schemeClr val="tx2"/>
                          </a:solidFill>
                          <a:latin typeface="+mn-lt"/>
                          <a:ea typeface="+mn-ea"/>
                          <a:cs typeface="+mn-cs"/>
                        </a:rPr>
                        <a:t>0.0001</a:t>
                      </a:r>
                    </a:p>
                  </a:txBody>
                  <a:tcPr marL="9525" marR="9525" marT="9525" marB="0" anchor="ctr"/>
                </a:tc>
                <a:tc>
                  <a:txBody>
                    <a:bodyPr/>
                    <a:lstStyle/>
                    <a:p>
                      <a:pPr algn="r" fontAlgn="ctr"/>
                      <a:r>
                        <a:rPr lang="en-US" altLang="zh-TW" sz="1400" b="0" u="none" strike="noStrike" kern="1200" baseline="0">
                          <a:solidFill>
                            <a:schemeClr val="tx2"/>
                          </a:solidFill>
                          <a:latin typeface="+mn-lt"/>
                          <a:ea typeface="+mn-ea"/>
                          <a:cs typeface="+mn-cs"/>
                        </a:rPr>
                        <a:t>0.9963</a:t>
                      </a:r>
                    </a:p>
                  </a:txBody>
                  <a:tcPr marL="9525" marR="9525" marT="9525" marB="0" anchor="ctr"/>
                </a:tc>
                <a:tc>
                  <a:txBody>
                    <a:bodyPr/>
                    <a:lstStyle/>
                    <a:p>
                      <a:pPr algn="r" fontAlgn="ctr"/>
                      <a:r>
                        <a:rPr lang="en-US" altLang="zh-TW" sz="1400" b="0" u="none" strike="noStrike" kern="1200" baseline="0">
                          <a:solidFill>
                            <a:schemeClr val="tx2"/>
                          </a:solidFill>
                          <a:latin typeface="+mn-lt"/>
                          <a:ea typeface="+mn-ea"/>
                          <a:cs typeface="+mn-cs"/>
                        </a:rPr>
                        <a:t>0.9999</a:t>
                      </a:r>
                    </a:p>
                  </a:txBody>
                  <a:tcPr marL="9525" marR="9525" marT="9525" marB="0" anchor="ctr"/>
                </a:tc>
                <a:tc>
                  <a:txBody>
                    <a:bodyPr/>
                    <a:lstStyle/>
                    <a:p>
                      <a:pPr algn="r" fontAlgn="ctr"/>
                      <a:r>
                        <a:rPr lang="en-US" altLang="zh-TW" sz="1400" b="0" u="none" strike="noStrike" kern="1200" baseline="0">
                          <a:solidFill>
                            <a:schemeClr val="tx2"/>
                          </a:solidFill>
                          <a:latin typeface="+mn-lt"/>
                          <a:ea typeface="+mn-ea"/>
                          <a:cs typeface="+mn-cs"/>
                        </a:rPr>
                        <a:t>1.0033</a:t>
                      </a:r>
                    </a:p>
                  </a:txBody>
                  <a:tcPr marL="9525" marR="9525" marT="9525" marB="0" anchor="ctr"/>
                </a:tc>
                <a:tc>
                  <a:txBody>
                    <a:bodyPr/>
                    <a:lstStyle/>
                    <a:p>
                      <a:pPr algn="r" fontAlgn="ctr"/>
                      <a:r>
                        <a:rPr lang="en-US" altLang="zh-TW" sz="1400" b="0" u="none" strike="noStrike" kern="1200" baseline="0">
                          <a:solidFill>
                            <a:schemeClr val="tx2"/>
                          </a:solidFill>
                          <a:latin typeface="+mn-lt"/>
                          <a:ea typeface="+mn-ea"/>
                          <a:cs typeface="+mn-cs"/>
                        </a:rPr>
                        <a:t>437.9531</a:t>
                      </a:r>
                    </a:p>
                  </a:txBody>
                  <a:tcPr marL="9525" marR="9525" marT="9525" marB="0" anchor="ctr"/>
                </a:tc>
                <a:tc>
                  <a:txBody>
                    <a:bodyPr/>
                    <a:lstStyle/>
                    <a:p>
                      <a:pPr marL="0" lvl="0" algn="r" defTabSz="914400" rtl="0" eaLnBrk="1" latinLnBrk="0" hangingPunct="1">
                        <a:buNone/>
                      </a:pPr>
                      <a:r>
                        <a:rPr lang="en-US" altLang="zh-TW" sz="1400" b="0" u="none" strike="noStrike" kern="1200" baseline="0">
                          <a:solidFill>
                            <a:schemeClr val="tx2"/>
                          </a:solidFill>
                          <a:latin typeface="+mn-lt"/>
                          <a:ea typeface="+mn-ea"/>
                          <a:cs typeface="+mn-cs"/>
                        </a:rPr>
                        <a:t>2894342</a:t>
                      </a:r>
                    </a:p>
                  </a:txBody>
                  <a:tcPr anchor="ctr"/>
                </a:tc>
                <a:tc>
                  <a:txBody>
                    <a:bodyPr/>
                    <a:lstStyle/>
                    <a:p>
                      <a:pPr marL="0" lvl="0" algn="r" defTabSz="914400" rtl="0" eaLnBrk="1" latinLnBrk="0" hangingPunct="1">
                        <a:buNone/>
                      </a:pPr>
                      <a:r>
                        <a:rPr lang="en-US" altLang="zh-TW" sz="1400" b="0" u="none" strike="noStrike" kern="1200" baseline="0" dirty="0">
                          <a:solidFill>
                            <a:schemeClr val="tx2"/>
                          </a:solidFill>
                          <a:latin typeface="+mn-lt"/>
                          <a:ea typeface="+mn-ea"/>
                          <a:cs typeface="+mn-cs"/>
                        </a:rPr>
                        <a:t>55.26</a:t>
                      </a:r>
                    </a:p>
                  </a:txBody>
                  <a:tcPr anchor="ctr"/>
                </a:tc>
                <a:extLst>
                  <a:ext uri="{0D108BD9-81ED-4DB2-BD59-A6C34878D82A}">
                    <a16:rowId xmlns:a16="http://schemas.microsoft.com/office/drawing/2014/main" val="3778962013"/>
                  </a:ext>
                </a:extLst>
              </a:tr>
              <a:tr h="384333">
                <a:tc>
                  <a:txBody>
                    <a:bodyPr/>
                    <a:lstStyle/>
                    <a:p>
                      <a:pPr marL="0" lvl="0" algn="ctr" defTabSz="914400" rtl="0" eaLnBrk="1" fontAlgn="ctr" latinLnBrk="0" hangingPunct="1">
                        <a:buNone/>
                      </a:pPr>
                      <a:r>
                        <a:rPr lang="en-US" altLang="zh-TW" sz="1400" b="1" i="0" u="none" strike="noStrike" kern="1200" baseline="0" err="1">
                          <a:solidFill>
                            <a:schemeClr val="tx2"/>
                          </a:solidFill>
                          <a:latin typeface="+mn-lt"/>
                          <a:ea typeface="+mn-ea"/>
                          <a:cs typeface="+mn-cs"/>
                        </a:rPr>
                        <a:t>near_price</a:t>
                      </a:r>
                      <a:endParaRPr lang="zh-TW" altLang="en-US" sz="1400" b="1" i="0" u="none" strike="noStrike" kern="1200" baseline="0">
                        <a:solidFill>
                          <a:schemeClr val="tx2"/>
                        </a:solidFill>
                        <a:latin typeface="+mn-lt"/>
                        <a:ea typeface="+mn-ea"/>
                        <a:cs typeface="+mn-cs"/>
                      </a:endParaRPr>
                    </a:p>
                  </a:txBody>
                  <a:tcPr anchor="ctr"/>
                </a:tc>
                <a:tc>
                  <a:txBody>
                    <a:bodyPr/>
                    <a:lstStyle/>
                    <a:p>
                      <a:pPr algn="r" fontAlgn="ctr"/>
                      <a:r>
                        <a:rPr lang="en-US" altLang="zh-TW" sz="1400" b="0" u="none" strike="noStrike" kern="1200" baseline="0">
                          <a:solidFill>
                            <a:schemeClr val="tx2"/>
                          </a:solidFill>
                          <a:latin typeface="+mn-lt"/>
                          <a:ea typeface="+mn-ea"/>
                          <a:cs typeface="+mn-cs"/>
                        </a:rPr>
                        <a:t>0.9997</a:t>
                      </a:r>
                    </a:p>
                  </a:txBody>
                  <a:tcPr marL="9525" marR="9525" marT="9525" marB="0" anchor="ctr"/>
                </a:tc>
                <a:tc>
                  <a:txBody>
                    <a:bodyPr/>
                    <a:lstStyle/>
                    <a:p>
                      <a:pPr algn="r" fontAlgn="ctr"/>
                      <a:r>
                        <a:rPr lang="en-US" altLang="zh-TW" sz="1400" b="0" u="none" strike="noStrike" kern="1200" baseline="0">
                          <a:solidFill>
                            <a:schemeClr val="tx2"/>
                          </a:solidFill>
                          <a:latin typeface="+mn-lt"/>
                          <a:ea typeface="+mn-ea"/>
                          <a:cs typeface="+mn-cs"/>
                        </a:rPr>
                        <a:t>0.0122</a:t>
                      </a:r>
                    </a:p>
                  </a:txBody>
                  <a:tcPr marL="9525" marR="9525" marT="9525" marB="0" anchor="ctr"/>
                </a:tc>
                <a:tc>
                  <a:txBody>
                    <a:bodyPr/>
                    <a:lstStyle/>
                    <a:p>
                      <a:pPr algn="r" fontAlgn="ctr"/>
                      <a:r>
                        <a:rPr lang="en-US" altLang="zh-TW" sz="1400" b="0" u="none" strike="noStrike" kern="1200" baseline="0">
                          <a:solidFill>
                            <a:schemeClr val="tx2"/>
                          </a:solidFill>
                          <a:latin typeface="+mn-lt"/>
                          <a:ea typeface="+mn-ea"/>
                          <a:cs typeface="+mn-cs"/>
                        </a:rPr>
                        <a:t>0.7870</a:t>
                      </a:r>
                    </a:p>
                  </a:txBody>
                  <a:tcPr marL="9525" marR="9525" marT="9525" marB="0" anchor="ctr"/>
                </a:tc>
                <a:tc>
                  <a:txBody>
                    <a:bodyPr/>
                    <a:lstStyle/>
                    <a:p>
                      <a:pPr algn="r" fontAlgn="ctr"/>
                      <a:r>
                        <a:rPr lang="en-US" altLang="zh-TW" sz="1400" b="0" u="none" strike="noStrike" kern="1200" baseline="0">
                          <a:solidFill>
                            <a:schemeClr val="tx2"/>
                          </a:solidFill>
                          <a:latin typeface="+mn-lt"/>
                          <a:ea typeface="+mn-ea"/>
                          <a:cs typeface="+mn-cs"/>
                        </a:rPr>
                        <a:t>0.9971</a:t>
                      </a:r>
                    </a:p>
                  </a:txBody>
                  <a:tcPr marL="9525" marR="9525" marT="9525" marB="0" anchor="ctr"/>
                </a:tc>
                <a:tc>
                  <a:txBody>
                    <a:bodyPr/>
                    <a:lstStyle/>
                    <a:p>
                      <a:pPr algn="r" fontAlgn="ctr"/>
                      <a:r>
                        <a:rPr lang="en-US" altLang="zh-TW" sz="1400" b="0" u="none" strike="noStrike" kern="1200" baseline="0">
                          <a:solidFill>
                            <a:schemeClr val="tx2"/>
                          </a:solidFill>
                          <a:latin typeface="+mn-lt"/>
                          <a:ea typeface="+mn-ea"/>
                          <a:cs typeface="+mn-cs"/>
                        </a:rPr>
                        <a:t>0.9999</a:t>
                      </a:r>
                    </a:p>
                  </a:txBody>
                  <a:tcPr marL="9525" marR="9525" marT="9525" marB="0" anchor="ctr"/>
                </a:tc>
                <a:tc>
                  <a:txBody>
                    <a:bodyPr/>
                    <a:lstStyle/>
                    <a:p>
                      <a:pPr algn="r" fontAlgn="ctr"/>
                      <a:r>
                        <a:rPr lang="en-US" altLang="zh-TW" sz="1400" b="0" u="none" strike="noStrike" kern="1200" baseline="0">
                          <a:solidFill>
                            <a:schemeClr val="tx2"/>
                          </a:solidFill>
                          <a:latin typeface="+mn-lt"/>
                          <a:ea typeface="+mn-ea"/>
                          <a:cs typeface="+mn-cs"/>
                        </a:rPr>
                        <a:t>1.0026</a:t>
                      </a:r>
                    </a:p>
                  </a:txBody>
                  <a:tcPr marL="9525" marR="9525" marT="9525" marB="0" anchor="ctr"/>
                </a:tc>
                <a:tc>
                  <a:txBody>
                    <a:bodyPr/>
                    <a:lstStyle/>
                    <a:p>
                      <a:pPr algn="r" fontAlgn="ctr"/>
                      <a:r>
                        <a:rPr lang="en-US" altLang="zh-TW" sz="1400" b="0" u="none" strike="noStrike" kern="1200" baseline="0">
                          <a:solidFill>
                            <a:schemeClr val="tx2"/>
                          </a:solidFill>
                          <a:latin typeface="+mn-lt"/>
                          <a:ea typeface="+mn-ea"/>
                          <a:cs typeface="+mn-cs"/>
                        </a:rPr>
                        <a:t>1.3097</a:t>
                      </a:r>
                    </a:p>
                  </a:txBody>
                  <a:tcPr marL="9525" marR="9525" marT="9525" marB="0" anchor="ctr"/>
                </a:tc>
                <a:tc>
                  <a:txBody>
                    <a:bodyPr/>
                    <a:lstStyle/>
                    <a:p>
                      <a:pPr marL="0" lvl="0" algn="r" defTabSz="914400" rtl="0" eaLnBrk="1" latinLnBrk="0" hangingPunct="1">
                        <a:buNone/>
                      </a:pPr>
                      <a:r>
                        <a:rPr lang="en-US" altLang="zh-TW" sz="1400" b="0" u="none" strike="noStrike" kern="1200" baseline="0">
                          <a:solidFill>
                            <a:schemeClr val="tx2"/>
                          </a:solidFill>
                          <a:latin typeface="+mn-lt"/>
                          <a:ea typeface="+mn-ea"/>
                          <a:cs typeface="+mn-cs"/>
                        </a:rPr>
                        <a:t>2857180</a:t>
                      </a:r>
                    </a:p>
                  </a:txBody>
                  <a:tcPr anchor="ctr"/>
                </a:tc>
                <a:tc>
                  <a:txBody>
                    <a:bodyPr/>
                    <a:lstStyle/>
                    <a:p>
                      <a:pPr marL="0" lvl="0" algn="r" defTabSz="914400" rtl="0" eaLnBrk="1" latinLnBrk="0" hangingPunct="1">
                        <a:buNone/>
                      </a:pPr>
                      <a:r>
                        <a:rPr lang="en-US" altLang="zh-TW" sz="1400" b="0" u="none" strike="noStrike" kern="1200" baseline="0" dirty="0">
                          <a:solidFill>
                            <a:schemeClr val="tx2"/>
                          </a:solidFill>
                          <a:latin typeface="+mn-lt"/>
                          <a:ea typeface="+mn-ea"/>
                          <a:cs typeface="+mn-cs"/>
                        </a:rPr>
                        <a:t>54.55</a:t>
                      </a:r>
                    </a:p>
                  </a:txBody>
                  <a:tcPr anchor="ctr"/>
                </a:tc>
                <a:extLst>
                  <a:ext uri="{0D108BD9-81ED-4DB2-BD59-A6C34878D82A}">
                    <a16:rowId xmlns:a16="http://schemas.microsoft.com/office/drawing/2014/main" val="3924578452"/>
                  </a:ext>
                </a:extLst>
              </a:tr>
              <a:tr h="384333">
                <a:tc>
                  <a:txBody>
                    <a:bodyPr/>
                    <a:lstStyle/>
                    <a:p>
                      <a:pPr marL="0" lvl="0" algn="ctr" defTabSz="914400" rtl="0" eaLnBrk="1" fontAlgn="ctr" latinLnBrk="0" hangingPunct="1">
                        <a:buNone/>
                      </a:pPr>
                      <a:r>
                        <a:rPr lang="en-US" altLang="zh-TW" sz="1400" b="1" i="0" u="none" strike="noStrike" kern="1200" baseline="0" err="1">
                          <a:solidFill>
                            <a:schemeClr val="tx2"/>
                          </a:solidFill>
                          <a:latin typeface="+mn-lt"/>
                          <a:ea typeface="+mn-ea"/>
                          <a:cs typeface="+mn-cs"/>
                        </a:rPr>
                        <a:t>bid_price</a:t>
                      </a:r>
                      <a:endParaRPr lang="zh-TW" altLang="en-US" sz="1400" b="1" i="0" u="none" strike="noStrike" kern="1200" baseline="0">
                        <a:solidFill>
                          <a:schemeClr val="tx2"/>
                        </a:solidFill>
                        <a:latin typeface="+mn-lt"/>
                        <a:ea typeface="+mn-ea"/>
                        <a:cs typeface="+mn-cs"/>
                      </a:endParaRPr>
                    </a:p>
                  </a:txBody>
                  <a:tcPr anchor="ctr"/>
                </a:tc>
                <a:tc>
                  <a:txBody>
                    <a:bodyPr/>
                    <a:lstStyle/>
                    <a:p>
                      <a:pPr marL="0" lvl="0" algn="r" defTabSz="914400" rtl="0" eaLnBrk="1" fontAlgn="ctr" latinLnBrk="0" hangingPunct="1">
                        <a:buNone/>
                      </a:pPr>
                      <a:r>
                        <a:rPr lang="en-US" altLang="zh-TW" sz="1400" b="0" u="none" strike="noStrike" kern="1200" baseline="0">
                          <a:solidFill>
                            <a:schemeClr val="tx2"/>
                          </a:solidFill>
                          <a:latin typeface="+mn-lt"/>
                          <a:ea typeface="+mn-ea"/>
                          <a:cs typeface="+mn-cs"/>
                        </a:rPr>
                        <a:t>0.9997</a:t>
                      </a:r>
                    </a:p>
                  </a:txBody>
                  <a:tcPr marL="9525" marR="9525" marT="9525" marB="0" anchor="ctr"/>
                </a:tc>
                <a:tc>
                  <a:txBody>
                    <a:bodyPr/>
                    <a:lstStyle/>
                    <a:p>
                      <a:pPr marL="0" lvl="0" algn="r" defTabSz="914400" rtl="0" eaLnBrk="1" fontAlgn="ctr" latinLnBrk="0" hangingPunct="1">
                        <a:buNone/>
                      </a:pPr>
                      <a:r>
                        <a:rPr lang="en-US" altLang="zh-TW" sz="1400" b="0" u="none" strike="noStrike" kern="1200" baseline="0">
                          <a:solidFill>
                            <a:schemeClr val="tx2"/>
                          </a:solidFill>
                          <a:latin typeface="+mn-lt"/>
                          <a:ea typeface="+mn-ea"/>
                          <a:cs typeface="+mn-cs"/>
                        </a:rPr>
                        <a:t>0.0025</a:t>
                      </a:r>
                    </a:p>
                  </a:txBody>
                  <a:tcPr marL="9525" marR="9525" marT="9525" marB="0" anchor="ctr"/>
                </a:tc>
                <a:tc>
                  <a:txBody>
                    <a:bodyPr/>
                    <a:lstStyle/>
                    <a:p>
                      <a:pPr marL="0" lvl="0" algn="r" defTabSz="914400" rtl="0" eaLnBrk="1" fontAlgn="ctr" latinLnBrk="0" hangingPunct="1">
                        <a:buNone/>
                      </a:pPr>
                      <a:r>
                        <a:rPr lang="en-US" altLang="zh-TW" sz="1400" b="0" u="none" strike="noStrike" kern="1200" baseline="0">
                          <a:solidFill>
                            <a:schemeClr val="tx2"/>
                          </a:solidFill>
                          <a:latin typeface="+mn-lt"/>
                          <a:ea typeface="+mn-ea"/>
                          <a:cs typeface="+mn-cs"/>
                        </a:rPr>
                        <a:t>0.9349</a:t>
                      </a:r>
                    </a:p>
                  </a:txBody>
                  <a:tcPr marL="9525" marR="9525" marT="9525" marB="0" anchor="ctr"/>
                </a:tc>
                <a:tc>
                  <a:txBody>
                    <a:bodyPr/>
                    <a:lstStyle/>
                    <a:p>
                      <a:pPr marL="0" lvl="0" algn="r" defTabSz="914400" rtl="0" eaLnBrk="1" fontAlgn="ctr" latinLnBrk="0" hangingPunct="1">
                        <a:buNone/>
                      </a:pPr>
                      <a:r>
                        <a:rPr lang="en-US" altLang="zh-TW" sz="1400" b="0" u="none" strike="noStrike" kern="1200" baseline="0">
                          <a:solidFill>
                            <a:schemeClr val="tx2"/>
                          </a:solidFill>
                          <a:latin typeface="+mn-lt"/>
                          <a:ea typeface="+mn-ea"/>
                          <a:cs typeface="+mn-cs"/>
                        </a:rPr>
                        <a:t>0.9985</a:t>
                      </a:r>
                    </a:p>
                  </a:txBody>
                  <a:tcPr marL="9525" marR="9525" marT="9525" marB="0" anchor="ctr"/>
                </a:tc>
                <a:tc>
                  <a:txBody>
                    <a:bodyPr/>
                    <a:lstStyle/>
                    <a:p>
                      <a:pPr marL="0" lvl="0" algn="r" defTabSz="914400" rtl="0" eaLnBrk="1" fontAlgn="ctr" latinLnBrk="0" hangingPunct="1">
                        <a:buNone/>
                      </a:pPr>
                      <a:r>
                        <a:rPr lang="en-US" altLang="zh-TW" sz="1400" b="0" u="none" strike="noStrike" kern="1200" baseline="0">
                          <a:solidFill>
                            <a:schemeClr val="tx2"/>
                          </a:solidFill>
                          <a:latin typeface="+mn-lt"/>
                          <a:ea typeface="+mn-ea"/>
                          <a:cs typeface="+mn-cs"/>
                        </a:rPr>
                        <a:t>0.9997</a:t>
                      </a:r>
                    </a:p>
                  </a:txBody>
                  <a:tcPr marL="9525" marR="9525" marT="9525" marB="0" anchor="ctr"/>
                </a:tc>
                <a:tc>
                  <a:txBody>
                    <a:bodyPr/>
                    <a:lstStyle/>
                    <a:p>
                      <a:pPr marL="0" lvl="0" algn="r" defTabSz="914400" rtl="0" eaLnBrk="1" fontAlgn="ctr" latinLnBrk="0" hangingPunct="1">
                        <a:buNone/>
                      </a:pPr>
                      <a:r>
                        <a:rPr lang="en-US" altLang="zh-TW" sz="1400" b="0" u="none" strike="noStrike" kern="1200" baseline="0">
                          <a:solidFill>
                            <a:schemeClr val="tx2"/>
                          </a:solidFill>
                          <a:latin typeface="+mn-lt"/>
                          <a:ea typeface="+mn-ea"/>
                          <a:cs typeface="+mn-cs"/>
                        </a:rPr>
                        <a:t>1.0009</a:t>
                      </a:r>
                    </a:p>
                  </a:txBody>
                  <a:tcPr marL="9525" marR="9525" marT="9525" marB="0" anchor="ctr"/>
                </a:tc>
                <a:tc>
                  <a:txBody>
                    <a:bodyPr/>
                    <a:lstStyle/>
                    <a:p>
                      <a:pPr marL="0" lvl="0" algn="r" defTabSz="914400" rtl="0" eaLnBrk="1" fontAlgn="ctr" latinLnBrk="0" hangingPunct="1">
                        <a:buNone/>
                      </a:pPr>
                      <a:r>
                        <a:rPr lang="en-US" altLang="zh-TW" sz="1400" b="0" u="none" strike="noStrike" kern="1200" baseline="0">
                          <a:solidFill>
                            <a:schemeClr val="tx2"/>
                          </a:solidFill>
                          <a:latin typeface="+mn-lt"/>
                          <a:ea typeface="+mn-ea"/>
                          <a:cs typeface="+mn-cs"/>
                        </a:rPr>
                        <a:t>1.0775</a:t>
                      </a:r>
                    </a:p>
                  </a:txBody>
                  <a:tcPr marL="9525" marR="9525" marT="9525" marB="0" anchor="ctr"/>
                </a:tc>
                <a:tc>
                  <a:txBody>
                    <a:bodyPr/>
                    <a:lstStyle/>
                    <a:p>
                      <a:pPr marL="0" lvl="0" algn="r" defTabSz="914400" rtl="0" eaLnBrk="1" latinLnBrk="0" hangingPunct="1">
                        <a:buNone/>
                      </a:pPr>
                      <a:r>
                        <a:rPr lang="en-US" altLang="zh-TW" sz="1400" b="0" u="none" strike="noStrike" kern="1200" baseline="0">
                          <a:solidFill>
                            <a:schemeClr val="tx2"/>
                          </a:solidFill>
                          <a:latin typeface="+mn-lt"/>
                          <a:ea typeface="+mn-ea"/>
                          <a:cs typeface="+mn-cs"/>
                        </a:rPr>
                        <a:t>220</a:t>
                      </a:r>
                      <a:endParaRPr lang="zh-TW" altLang="en-US" sz="1400" b="0" u="none" strike="noStrike" kern="1200" baseline="0">
                        <a:solidFill>
                          <a:schemeClr val="tx2"/>
                        </a:solidFill>
                        <a:latin typeface="+mn-lt"/>
                        <a:ea typeface="+mn-ea"/>
                        <a:cs typeface="+mn-cs"/>
                      </a:endParaRP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TW" sz="1400" b="0" u="none" strike="noStrike" kern="1200" baseline="0">
                          <a:solidFill>
                            <a:schemeClr val="tx2"/>
                          </a:solidFill>
                          <a:latin typeface="+mn-lt"/>
                          <a:ea typeface="+mn-ea"/>
                          <a:cs typeface="+mn-cs"/>
                        </a:rPr>
                        <a:t>0.004</a:t>
                      </a:r>
                      <a:endParaRPr lang="zh-TW" altLang="en-US" sz="1400" b="0" u="none" strike="noStrike" kern="1200" baseline="0">
                        <a:solidFill>
                          <a:schemeClr val="tx2"/>
                        </a:solidFill>
                        <a:latin typeface="+mn-lt"/>
                        <a:ea typeface="+mn-ea"/>
                        <a:cs typeface="+mn-cs"/>
                      </a:endParaRPr>
                    </a:p>
                  </a:txBody>
                  <a:tcPr anchor="ctr"/>
                </a:tc>
                <a:extLst>
                  <a:ext uri="{0D108BD9-81ED-4DB2-BD59-A6C34878D82A}">
                    <a16:rowId xmlns:a16="http://schemas.microsoft.com/office/drawing/2014/main" val="2422757996"/>
                  </a:ext>
                </a:extLst>
              </a:tr>
              <a:tr h="384333">
                <a:tc>
                  <a:txBody>
                    <a:bodyPr/>
                    <a:lstStyle/>
                    <a:p>
                      <a:pPr marL="0" lvl="0" algn="ctr" defTabSz="914400" rtl="0" eaLnBrk="1" fontAlgn="ctr" latinLnBrk="0" hangingPunct="1">
                        <a:buNone/>
                      </a:pPr>
                      <a:r>
                        <a:rPr lang="en-US" altLang="zh-TW" sz="1400" b="1" i="0" u="none" strike="noStrike" kern="1200" baseline="0" err="1">
                          <a:solidFill>
                            <a:schemeClr val="tx2"/>
                          </a:solidFill>
                          <a:latin typeface="+mn-lt"/>
                          <a:ea typeface="+mn-ea"/>
                          <a:cs typeface="+mn-cs"/>
                        </a:rPr>
                        <a:t>ask_price</a:t>
                      </a:r>
                      <a:endParaRPr lang="zh-TW" altLang="en-US" sz="1400" b="1" i="0" u="none" strike="noStrike" kern="1200" baseline="0">
                        <a:solidFill>
                          <a:schemeClr val="tx2"/>
                        </a:solidFill>
                        <a:latin typeface="+mn-lt"/>
                        <a:ea typeface="+mn-ea"/>
                        <a:cs typeface="+mn-cs"/>
                      </a:endParaRPr>
                    </a:p>
                  </a:txBody>
                  <a:tcPr anchor="ctr"/>
                </a:tc>
                <a:tc>
                  <a:txBody>
                    <a:bodyPr/>
                    <a:lstStyle/>
                    <a:p>
                      <a:pPr marL="0" lvl="0" algn="r" defTabSz="914400" rtl="0" eaLnBrk="1" fontAlgn="ctr" latinLnBrk="0" hangingPunct="1">
                        <a:buNone/>
                      </a:pPr>
                      <a:r>
                        <a:rPr lang="en-US" altLang="zh-TW" sz="1400" b="0" u="none" strike="noStrike" kern="1200" baseline="0">
                          <a:solidFill>
                            <a:schemeClr val="tx2"/>
                          </a:solidFill>
                          <a:latin typeface="+mn-lt"/>
                          <a:ea typeface="+mn-ea"/>
                          <a:cs typeface="+mn-cs"/>
                        </a:rPr>
                        <a:t>1.0003</a:t>
                      </a:r>
                    </a:p>
                  </a:txBody>
                  <a:tcPr marL="9525" marR="9525" marT="9525" marB="0" anchor="ctr"/>
                </a:tc>
                <a:tc>
                  <a:txBody>
                    <a:bodyPr/>
                    <a:lstStyle/>
                    <a:p>
                      <a:pPr marL="0" lvl="0" algn="r" defTabSz="914400" rtl="0" eaLnBrk="1" fontAlgn="ctr" latinLnBrk="0" hangingPunct="1">
                        <a:buNone/>
                      </a:pPr>
                      <a:r>
                        <a:rPr lang="en-US" altLang="zh-TW" sz="1400" b="0" u="none" strike="noStrike" kern="1200" baseline="0">
                          <a:solidFill>
                            <a:schemeClr val="tx2"/>
                          </a:solidFill>
                          <a:latin typeface="+mn-lt"/>
                          <a:ea typeface="+mn-ea"/>
                          <a:cs typeface="+mn-cs"/>
                        </a:rPr>
                        <a:t>0.0025</a:t>
                      </a:r>
                    </a:p>
                  </a:txBody>
                  <a:tcPr marL="9525" marR="9525" marT="9525" marB="0" anchor="ctr"/>
                </a:tc>
                <a:tc>
                  <a:txBody>
                    <a:bodyPr/>
                    <a:lstStyle/>
                    <a:p>
                      <a:pPr marL="0" lvl="0" algn="r" defTabSz="914400" rtl="0" eaLnBrk="1" fontAlgn="ctr" latinLnBrk="0" hangingPunct="1">
                        <a:buNone/>
                      </a:pPr>
                      <a:r>
                        <a:rPr lang="en-US" altLang="zh-TW" sz="1400" b="0" u="none" strike="noStrike" kern="1200" baseline="0">
                          <a:solidFill>
                            <a:schemeClr val="tx2"/>
                          </a:solidFill>
                          <a:latin typeface="+mn-lt"/>
                          <a:ea typeface="+mn-ea"/>
                          <a:cs typeface="+mn-cs"/>
                        </a:rPr>
                        <a:t>0.9398</a:t>
                      </a:r>
                    </a:p>
                  </a:txBody>
                  <a:tcPr marL="9525" marR="9525" marT="9525" marB="0" anchor="ctr"/>
                </a:tc>
                <a:tc>
                  <a:txBody>
                    <a:bodyPr/>
                    <a:lstStyle/>
                    <a:p>
                      <a:pPr marL="0" lvl="0" algn="r" defTabSz="914400" rtl="0" eaLnBrk="1" fontAlgn="ctr" latinLnBrk="0" hangingPunct="1">
                        <a:buNone/>
                      </a:pPr>
                      <a:r>
                        <a:rPr lang="en-US" altLang="zh-TW" sz="1400" b="0" u="none" strike="noStrike" kern="1200" baseline="0">
                          <a:solidFill>
                            <a:schemeClr val="tx2"/>
                          </a:solidFill>
                          <a:latin typeface="+mn-lt"/>
                          <a:ea typeface="+mn-ea"/>
                          <a:cs typeface="+mn-cs"/>
                        </a:rPr>
                        <a:t>0.9990</a:t>
                      </a:r>
                    </a:p>
                  </a:txBody>
                  <a:tcPr marL="9525" marR="9525" marT="9525" marB="0" anchor="ctr"/>
                </a:tc>
                <a:tc>
                  <a:txBody>
                    <a:bodyPr/>
                    <a:lstStyle/>
                    <a:p>
                      <a:pPr marL="0" lvl="0" algn="r" defTabSz="914400" rtl="0" eaLnBrk="1" fontAlgn="ctr" latinLnBrk="0" hangingPunct="1">
                        <a:buNone/>
                      </a:pPr>
                      <a:r>
                        <a:rPr lang="en-US" altLang="zh-TW" sz="1400" b="0" u="none" strike="noStrike" kern="1200" baseline="0">
                          <a:solidFill>
                            <a:schemeClr val="tx2"/>
                          </a:solidFill>
                          <a:latin typeface="+mn-lt"/>
                          <a:ea typeface="+mn-ea"/>
                          <a:cs typeface="+mn-cs"/>
                        </a:rPr>
                        <a:t>1.0002</a:t>
                      </a:r>
                    </a:p>
                  </a:txBody>
                  <a:tcPr marL="9525" marR="9525" marT="9525" marB="0" anchor="ctr"/>
                </a:tc>
                <a:tc>
                  <a:txBody>
                    <a:bodyPr/>
                    <a:lstStyle/>
                    <a:p>
                      <a:pPr marL="0" lvl="0" algn="r" defTabSz="914400" rtl="0" eaLnBrk="1" fontAlgn="ctr" latinLnBrk="0" hangingPunct="1">
                        <a:buNone/>
                      </a:pPr>
                      <a:r>
                        <a:rPr lang="en-US" altLang="zh-TW" sz="1400" b="0" u="none" strike="noStrike" kern="1200" baseline="0">
                          <a:solidFill>
                            <a:schemeClr val="tx2"/>
                          </a:solidFill>
                          <a:latin typeface="+mn-lt"/>
                          <a:ea typeface="+mn-ea"/>
                          <a:cs typeface="+mn-cs"/>
                        </a:rPr>
                        <a:t>1.0014</a:t>
                      </a:r>
                    </a:p>
                  </a:txBody>
                  <a:tcPr marL="9525" marR="9525" marT="9525" marB="0" anchor="ctr"/>
                </a:tc>
                <a:tc>
                  <a:txBody>
                    <a:bodyPr/>
                    <a:lstStyle/>
                    <a:p>
                      <a:pPr marL="0" lvl="0" algn="r" defTabSz="914400" rtl="0" eaLnBrk="1" fontAlgn="ctr" latinLnBrk="0" hangingPunct="1">
                        <a:buNone/>
                      </a:pPr>
                      <a:r>
                        <a:rPr lang="en-US" altLang="zh-TW" sz="1400" b="0" u="none" strike="noStrike" kern="1200" baseline="0">
                          <a:solidFill>
                            <a:schemeClr val="tx2"/>
                          </a:solidFill>
                          <a:latin typeface="+mn-lt"/>
                          <a:ea typeface="+mn-ea"/>
                          <a:cs typeface="+mn-cs"/>
                        </a:rPr>
                        <a:t>1.0778</a:t>
                      </a:r>
                    </a:p>
                  </a:txBody>
                  <a:tcPr marL="9525" marR="9525" marT="9525" marB="0" anchor="ctr"/>
                </a:tc>
                <a:tc>
                  <a:txBody>
                    <a:bodyPr/>
                    <a:lstStyle/>
                    <a:p>
                      <a:pPr marL="0" lvl="0" algn="r" defTabSz="914400" rtl="0" eaLnBrk="1" latinLnBrk="0" hangingPunct="1">
                        <a:buNone/>
                      </a:pPr>
                      <a:r>
                        <a:rPr lang="en-US" altLang="zh-TW" sz="1400" b="0" u="none" strike="noStrike" kern="1200" baseline="0">
                          <a:solidFill>
                            <a:schemeClr val="tx2"/>
                          </a:solidFill>
                          <a:latin typeface="+mn-lt"/>
                          <a:ea typeface="+mn-ea"/>
                          <a:cs typeface="+mn-cs"/>
                        </a:rPr>
                        <a:t>220</a:t>
                      </a: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TW" sz="1400" b="0" u="none" strike="noStrike" kern="1200" baseline="0">
                          <a:solidFill>
                            <a:schemeClr val="tx2"/>
                          </a:solidFill>
                          <a:latin typeface="+mn-lt"/>
                          <a:ea typeface="+mn-ea"/>
                          <a:cs typeface="+mn-cs"/>
                        </a:rPr>
                        <a:t>0.004</a:t>
                      </a:r>
                      <a:endParaRPr lang="zh-TW" altLang="en-US" sz="1400" b="0" u="none" strike="noStrike" kern="1200" baseline="0">
                        <a:solidFill>
                          <a:schemeClr val="tx2"/>
                        </a:solidFill>
                        <a:latin typeface="+mn-lt"/>
                        <a:ea typeface="+mn-ea"/>
                        <a:cs typeface="+mn-cs"/>
                      </a:endParaRPr>
                    </a:p>
                  </a:txBody>
                  <a:tcPr anchor="ctr"/>
                </a:tc>
                <a:extLst>
                  <a:ext uri="{0D108BD9-81ED-4DB2-BD59-A6C34878D82A}">
                    <a16:rowId xmlns:a16="http://schemas.microsoft.com/office/drawing/2014/main" val="2395930232"/>
                  </a:ext>
                </a:extLst>
              </a:tr>
              <a:tr h="384333">
                <a:tc>
                  <a:txBody>
                    <a:bodyPr/>
                    <a:lstStyle/>
                    <a:p>
                      <a:pPr marL="0" lvl="0" algn="ctr" defTabSz="914400" rtl="0" eaLnBrk="1" fontAlgn="ctr" latinLnBrk="0" hangingPunct="1">
                        <a:buNone/>
                      </a:pPr>
                      <a:r>
                        <a:rPr lang="en-US" altLang="zh-TW" sz="1400" b="1" i="0" u="none" strike="noStrike" kern="1200" baseline="0" err="1">
                          <a:solidFill>
                            <a:schemeClr val="tx2"/>
                          </a:solidFill>
                          <a:latin typeface="+mn-lt"/>
                          <a:ea typeface="+mn-ea"/>
                          <a:cs typeface="+mn-cs"/>
                        </a:rPr>
                        <a:t>wap</a:t>
                      </a:r>
                      <a:endParaRPr lang="zh-TW" altLang="en-US" sz="1400" b="1" i="0" u="none" strike="noStrike" kern="1200" baseline="0">
                        <a:solidFill>
                          <a:schemeClr val="tx2"/>
                        </a:solidFill>
                        <a:latin typeface="+mn-lt"/>
                        <a:ea typeface="+mn-ea"/>
                        <a:cs typeface="+mn-cs"/>
                      </a:endParaRPr>
                    </a:p>
                  </a:txBody>
                  <a:tcPr anchor="ctr"/>
                </a:tc>
                <a:tc>
                  <a:txBody>
                    <a:bodyPr/>
                    <a:lstStyle/>
                    <a:p>
                      <a:pPr marL="0" lvl="0" algn="r" defTabSz="914400" rtl="0" eaLnBrk="1" fontAlgn="ctr" latinLnBrk="0" hangingPunct="1">
                        <a:buNone/>
                      </a:pPr>
                      <a:r>
                        <a:rPr lang="en-US" altLang="zh-TW" sz="1400" b="0" u="none" strike="noStrike" kern="1200" baseline="0">
                          <a:solidFill>
                            <a:schemeClr val="tx2"/>
                          </a:solidFill>
                          <a:latin typeface="+mn-lt"/>
                          <a:ea typeface="+mn-ea"/>
                          <a:cs typeface="+mn-cs"/>
                        </a:rPr>
                        <a:t>1.0000</a:t>
                      </a:r>
                    </a:p>
                  </a:txBody>
                  <a:tcPr marL="9525" marR="9525" marT="9525" marB="0" anchor="ctr"/>
                </a:tc>
                <a:tc>
                  <a:txBody>
                    <a:bodyPr/>
                    <a:lstStyle/>
                    <a:p>
                      <a:pPr marL="0" lvl="0" algn="r" defTabSz="914400" rtl="0" eaLnBrk="1" fontAlgn="ctr" latinLnBrk="0" hangingPunct="1">
                        <a:buNone/>
                      </a:pPr>
                      <a:r>
                        <a:rPr lang="en-US" altLang="zh-TW" sz="1400" b="0" u="none" strike="noStrike" kern="1200" baseline="0">
                          <a:solidFill>
                            <a:schemeClr val="tx2"/>
                          </a:solidFill>
                          <a:latin typeface="+mn-lt"/>
                          <a:ea typeface="+mn-ea"/>
                          <a:cs typeface="+mn-cs"/>
                        </a:rPr>
                        <a:t>0.0025</a:t>
                      </a:r>
                    </a:p>
                  </a:txBody>
                  <a:tcPr marL="9525" marR="9525" marT="9525" marB="0" anchor="ctr"/>
                </a:tc>
                <a:tc>
                  <a:txBody>
                    <a:bodyPr/>
                    <a:lstStyle/>
                    <a:p>
                      <a:pPr marL="0" lvl="0" algn="r" defTabSz="914400" rtl="0" eaLnBrk="1" fontAlgn="ctr" latinLnBrk="0" hangingPunct="1">
                        <a:buNone/>
                      </a:pPr>
                      <a:r>
                        <a:rPr lang="en-US" altLang="zh-TW" sz="1400" b="0" u="none" strike="noStrike" kern="1200" baseline="0">
                          <a:solidFill>
                            <a:schemeClr val="tx2"/>
                          </a:solidFill>
                          <a:latin typeface="+mn-lt"/>
                          <a:ea typeface="+mn-ea"/>
                          <a:cs typeface="+mn-cs"/>
                        </a:rPr>
                        <a:t>0.9380</a:t>
                      </a:r>
                    </a:p>
                  </a:txBody>
                  <a:tcPr marL="9525" marR="9525" marT="9525" marB="0" anchor="ctr"/>
                </a:tc>
                <a:tc>
                  <a:txBody>
                    <a:bodyPr/>
                    <a:lstStyle/>
                    <a:p>
                      <a:pPr marL="0" lvl="0" algn="r" defTabSz="914400" rtl="0" eaLnBrk="1" fontAlgn="ctr" latinLnBrk="0" hangingPunct="1">
                        <a:buNone/>
                      </a:pPr>
                      <a:r>
                        <a:rPr lang="en-US" altLang="zh-TW" sz="1400" b="0" u="none" strike="noStrike" kern="1200" baseline="0">
                          <a:solidFill>
                            <a:schemeClr val="tx2"/>
                          </a:solidFill>
                          <a:latin typeface="+mn-lt"/>
                          <a:ea typeface="+mn-ea"/>
                          <a:cs typeface="+mn-cs"/>
                        </a:rPr>
                        <a:t>0.9988</a:t>
                      </a:r>
                    </a:p>
                  </a:txBody>
                  <a:tcPr marL="9525" marR="9525" marT="9525" marB="0" anchor="ctr"/>
                </a:tc>
                <a:tc>
                  <a:txBody>
                    <a:bodyPr/>
                    <a:lstStyle/>
                    <a:p>
                      <a:pPr marL="0" lvl="0" algn="r" defTabSz="914400" rtl="0" eaLnBrk="1" fontAlgn="ctr" latinLnBrk="0" hangingPunct="1">
                        <a:buNone/>
                      </a:pPr>
                      <a:r>
                        <a:rPr lang="en-US" altLang="zh-TW" sz="1400" b="0" u="none" strike="noStrike" kern="1200" baseline="0">
                          <a:solidFill>
                            <a:schemeClr val="tx2"/>
                          </a:solidFill>
                          <a:latin typeface="+mn-lt"/>
                          <a:ea typeface="+mn-ea"/>
                          <a:cs typeface="+mn-cs"/>
                        </a:rPr>
                        <a:t>1.0000</a:t>
                      </a:r>
                    </a:p>
                  </a:txBody>
                  <a:tcPr marL="9525" marR="9525" marT="9525" marB="0" anchor="ctr"/>
                </a:tc>
                <a:tc>
                  <a:txBody>
                    <a:bodyPr/>
                    <a:lstStyle/>
                    <a:p>
                      <a:pPr marL="0" lvl="0" algn="r" defTabSz="914400" rtl="0" eaLnBrk="1" fontAlgn="ctr" latinLnBrk="0" hangingPunct="1">
                        <a:buNone/>
                      </a:pPr>
                      <a:r>
                        <a:rPr lang="en-US" altLang="zh-TW" sz="1400" b="0" u="none" strike="noStrike" kern="1200" baseline="0">
                          <a:solidFill>
                            <a:schemeClr val="tx2"/>
                          </a:solidFill>
                          <a:latin typeface="+mn-lt"/>
                          <a:ea typeface="+mn-ea"/>
                          <a:cs typeface="+mn-cs"/>
                        </a:rPr>
                        <a:t>1.0011</a:t>
                      </a:r>
                    </a:p>
                  </a:txBody>
                  <a:tcPr marL="9525" marR="9525" marT="9525" marB="0" anchor="ctr"/>
                </a:tc>
                <a:tc>
                  <a:txBody>
                    <a:bodyPr/>
                    <a:lstStyle/>
                    <a:p>
                      <a:pPr marL="0" lvl="0" algn="r" defTabSz="914400" rtl="0" eaLnBrk="1" fontAlgn="ctr" latinLnBrk="0" hangingPunct="1">
                        <a:buNone/>
                      </a:pPr>
                      <a:r>
                        <a:rPr lang="en-US" altLang="zh-TW" sz="1400" b="0" u="none" strike="noStrike" kern="1200" baseline="0">
                          <a:solidFill>
                            <a:schemeClr val="tx2"/>
                          </a:solidFill>
                          <a:latin typeface="+mn-lt"/>
                          <a:ea typeface="+mn-ea"/>
                          <a:cs typeface="+mn-cs"/>
                        </a:rPr>
                        <a:t>1.0777</a:t>
                      </a:r>
                    </a:p>
                  </a:txBody>
                  <a:tcPr marL="9525" marR="9525" marT="9525" marB="0" anchor="ctr"/>
                </a:tc>
                <a:tc>
                  <a:txBody>
                    <a:bodyPr/>
                    <a:lstStyle/>
                    <a:p>
                      <a:pPr marL="0" lvl="0" algn="r" defTabSz="914400" rtl="0" eaLnBrk="1" latinLnBrk="0" hangingPunct="1">
                        <a:buNone/>
                      </a:pPr>
                      <a:r>
                        <a:rPr lang="en-US" altLang="zh-TW" sz="1400" b="0" u="none" strike="noStrike" kern="1200" baseline="0">
                          <a:solidFill>
                            <a:schemeClr val="tx2"/>
                          </a:solidFill>
                          <a:latin typeface="+mn-lt"/>
                          <a:ea typeface="+mn-ea"/>
                          <a:cs typeface="+mn-cs"/>
                        </a:rPr>
                        <a:t>220</a:t>
                      </a: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TW" sz="1400" b="0" u="none" strike="noStrike" kern="1200" baseline="0">
                          <a:solidFill>
                            <a:schemeClr val="tx2"/>
                          </a:solidFill>
                          <a:latin typeface="+mn-lt"/>
                          <a:ea typeface="+mn-ea"/>
                          <a:cs typeface="+mn-cs"/>
                        </a:rPr>
                        <a:t>0.004</a:t>
                      </a:r>
                      <a:endParaRPr lang="zh-TW" altLang="en-US" sz="1400" b="0" u="none" strike="noStrike" kern="1200" baseline="0">
                        <a:solidFill>
                          <a:schemeClr val="tx2"/>
                        </a:solidFill>
                        <a:latin typeface="+mn-lt"/>
                        <a:ea typeface="+mn-ea"/>
                        <a:cs typeface="+mn-cs"/>
                      </a:endParaRPr>
                    </a:p>
                  </a:txBody>
                  <a:tcPr anchor="ctr"/>
                </a:tc>
                <a:extLst>
                  <a:ext uri="{0D108BD9-81ED-4DB2-BD59-A6C34878D82A}">
                    <a16:rowId xmlns:a16="http://schemas.microsoft.com/office/drawing/2014/main" val="1792157557"/>
                  </a:ext>
                </a:extLst>
              </a:tr>
              <a:tr h="384333">
                <a:tc>
                  <a:txBody>
                    <a:bodyPr/>
                    <a:lstStyle/>
                    <a:p>
                      <a:pPr marL="0" lvl="0" algn="ctr" defTabSz="914400" rtl="0" eaLnBrk="1" fontAlgn="ctr" latinLnBrk="0" hangingPunct="1">
                        <a:buNone/>
                      </a:pPr>
                      <a:r>
                        <a:rPr lang="en-US" altLang="zh-TW" sz="1400" b="1" i="0" u="none" strike="noStrike" kern="1200" baseline="0">
                          <a:solidFill>
                            <a:schemeClr val="tx2"/>
                          </a:solidFill>
                          <a:latin typeface="+mn-lt"/>
                          <a:ea typeface="+mn-ea"/>
                          <a:cs typeface="+mn-cs"/>
                        </a:rPr>
                        <a:t>target</a:t>
                      </a:r>
                      <a:endParaRPr lang="zh-TW" altLang="en-US" sz="1400" b="1" i="0" u="none" strike="noStrike" kern="1200" baseline="0">
                        <a:solidFill>
                          <a:schemeClr val="tx2"/>
                        </a:solidFill>
                        <a:latin typeface="+mn-lt"/>
                        <a:ea typeface="+mn-ea"/>
                        <a:cs typeface="+mn-cs"/>
                      </a:endParaRPr>
                    </a:p>
                  </a:txBody>
                  <a:tcPr anchor="ctr"/>
                </a:tc>
                <a:tc>
                  <a:txBody>
                    <a:bodyPr/>
                    <a:lstStyle/>
                    <a:p>
                      <a:pPr marL="0" lvl="0" algn="r" defTabSz="914400" rtl="0" eaLnBrk="1" fontAlgn="ctr" latinLnBrk="0" hangingPunct="1">
                        <a:buNone/>
                      </a:pPr>
                      <a:r>
                        <a:rPr lang="en-US" altLang="zh-TW" sz="1400" b="0" u="none" strike="noStrike" kern="1200" baseline="0">
                          <a:solidFill>
                            <a:schemeClr val="tx2"/>
                          </a:solidFill>
                          <a:latin typeface="+mn-lt"/>
                          <a:ea typeface="+mn-ea"/>
                          <a:cs typeface="+mn-cs"/>
                        </a:rPr>
                        <a:t>-0.0476</a:t>
                      </a:r>
                    </a:p>
                  </a:txBody>
                  <a:tcPr marL="9525" marR="9525" marT="9525" marB="0" anchor="ctr"/>
                </a:tc>
                <a:tc>
                  <a:txBody>
                    <a:bodyPr/>
                    <a:lstStyle/>
                    <a:p>
                      <a:pPr marL="0" lvl="0" algn="r" defTabSz="914400" rtl="0" eaLnBrk="1" fontAlgn="ctr" latinLnBrk="0" hangingPunct="1">
                        <a:buNone/>
                      </a:pPr>
                      <a:r>
                        <a:rPr lang="en-US" altLang="zh-TW" sz="1400" b="0" u="none" strike="noStrike" kern="1200" baseline="0">
                          <a:solidFill>
                            <a:schemeClr val="tx2"/>
                          </a:solidFill>
                          <a:latin typeface="+mn-lt"/>
                          <a:ea typeface="+mn-ea"/>
                          <a:cs typeface="+mn-cs"/>
                        </a:rPr>
                        <a:t>9.4529</a:t>
                      </a:r>
                    </a:p>
                  </a:txBody>
                  <a:tcPr marL="9525" marR="9525" marT="9525" marB="0" anchor="ctr"/>
                </a:tc>
                <a:tc>
                  <a:txBody>
                    <a:bodyPr/>
                    <a:lstStyle/>
                    <a:p>
                      <a:pPr marL="0" lvl="0" algn="r" defTabSz="914400" rtl="0" eaLnBrk="1" fontAlgn="ctr" latinLnBrk="0" hangingPunct="1">
                        <a:buNone/>
                      </a:pPr>
                      <a:r>
                        <a:rPr lang="en-US" altLang="zh-TW" sz="1400" b="0" u="none" strike="noStrike" kern="1200" baseline="0">
                          <a:solidFill>
                            <a:schemeClr val="tx2"/>
                          </a:solidFill>
                          <a:latin typeface="+mn-lt"/>
                          <a:ea typeface="+mn-ea"/>
                          <a:cs typeface="+mn-cs"/>
                        </a:rPr>
                        <a:t>-385.2898</a:t>
                      </a:r>
                    </a:p>
                  </a:txBody>
                  <a:tcPr marL="9525" marR="9525" marT="9525" marB="0" anchor="ctr"/>
                </a:tc>
                <a:tc>
                  <a:txBody>
                    <a:bodyPr/>
                    <a:lstStyle/>
                    <a:p>
                      <a:pPr marL="0" lvl="0" algn="r" defTabSz="914400" rtl="0" eaLnBrk="1" fontAlgn="ctr" latinLnBrk="0" hangingPunct="1">
                        <a:buNone/>
                      </a:pPr>
                      <a:r>
                        <a:rPr lang="en-US" altLang="zh-TW" sz="1400" b="0" u="none" strike="noStrike" kern="1200" baseline="0">
                          <a:solidFill>
                            <a:schemeClr val="tx2"/>
                          </a:solidFill>
                          <a:latin typeface="+mn-lt"/>
                          <a:ea typeface="+mn-ea"/>
                          <a:cs typeface="+mn-cs"/>
                        </a:rPr>
                        <a:t>-4.5598</a:t>
                      </a:r>
                    </a:p>
                  </a:txBody>
                  <a:tcPr marL="9525" marR="9525" marT="9525" marB="0" anchor="ctr"/>
                </a:tc>
                <a:tc>
                  <a:txBody>
                    <a:bodyPr/>
                    <a:lstStyle/>
                    <a:p>
                      <a:pPr marL="0" lvl="0" algn="r" defTabSz="914400" rtl="0" eaLnBrk="1" fontAlgn="ctr" latinLnBrk="0" hangingPunct="1">
                        <a:buNone/>
                      </a:pPr>
                      <a:r>
                        <a:rPr lang="en-US" altLang="zh-TW" sz="1400" b="0" u="none" strike="noStrike" kern="1200" baseline="0">
                          <a:solidFill>
                            <a:schemeClr val="tx2"/>
                          </a:solidFill>
                          <a:latin typeface="+mn-lt"/>
                          <a:ea typeface="+mn-ea"/>
                          <a:cs typeface="+mn-cs"/>
                        </a:rPr>
                        <a:t>-0.0602</a:t>
                      </a:r>
                    </a:p>
                  </a:txBody>
                  <a:tcPr marL="9525" marR="9525" marT="9525" marB="0" anchor="ctr"/>
                </a:tc>
                <a:tc>
                  <a:txBody>
                    <a:bodyPr/>
                    <a:lstStyle/>
                    <a:p>
                      <a:pPr marL="0" lvl="0" algn="r" defTabSz="914400" rtl="0" eaLnBrk="1" fontAlgn="ctr" latinLnBrk="0" hangingPunct="1">
                        <a:buNone/>
                      </a:pPr>
                      <a:r>
                        <a:rPr lang="en-US" altLang="zh-TW" sz="1400" b="0" u="none" strike="noStrike" kern="1200" baseline="0">
                          <a:solidFill>
                            <a:schemeClr val="tx2"/>
                          </a:solidFill>
                          <a:latin typeface="+mn-lt"/>
                          <a:ea typeface="+mn-ea"/>
                          <a:cs typeface="+mn-cs"/>
                        </a:rPr>
                        <a:t>4.4096</a:t>
                      </a:r>
                    </a:p>
                  </a:txBody>
                  <a:tcPr marL="9525" marR="9525" marT="9525" marB="0" anchor="ctr"/>
                </a:tc>
                <a:tc>
                  <a:txBody>
                    <a:bodyPr/>
                    <a:lstStyle/>
                    <a:p>
                      <a:pPr marL="0" lvl="0" algn="r" defTabSz="914400" rtl="0" eaLnBrk="1" fontAlgn="ctr" latinLnBrk="0" hangingPunct="1">
                        <a:buNone/>
                      </a:pPr>
                      <a:r>
                        <a:rPr lang="en-US" altLang="zh-TW" sz="1400" b="0" u="none" strike="noStrike" kern="1200" baseline="0">
                          <a:solidFill>
                            <a:schemeClr val="tx2"/>
                          </a:solidFill>
                          <a:latin typeface="+mn-lt"/>
                          <a:ea typeface="+mn-ea"/>
                          <a:cs typeface="+mn-cs"/>
                        </a:rPr>
                        <a:t>446.0704</a:t>
                      </a:r>
                    </a:p>
                  </a:txBody>
                  <a:tcPr marL="9525" marR="9525" marT="9525" marB="0" anchor="ctr"/>
                </a:tc>
                <a:tc>
                  <a:txBody>
                    <a:bodyPr/>
                    <a:lstStyle/>
                    <a:p>
                      <a:pPr marL="0" lvl="0" algn="r" defTabSz="914400" rtl="0" eaLnBrk="1" latinLnBrk="0" hangingPunct="1">
                        <a:buNone/>
                      </a:pPr>
                      <a:r>
                        <a:rPr lang="en-US" altLang="zh-TW" sz="1400" b="0" u="none" strike="noStrike" kern="1200" baseline="0">
                          <a:solidFill>
                            <a:schemeClr val="tx2"/>
                          </a:solidFill>
                          <a:latin typeface="+mn-lt"/>
                          <a:ea typeface="+mn-ea"/>
                          <a:cs typeface="+mn-cs"/>
                        </a:rPr>
                        <a:t>88</a:t>
                      </a:r>
                    </a:p>
                  </a:txBody>
                  <a:tcPr anchor="ctr"/>
                </a:tc>
                <a:tc>
                  <a:txBody>
                    <a:bodyPr/>
                    <a:lstStyle/>
                    <a:p>
                      <a:pPr marL="0" lvl="0" algn="r" defTabSz="914400" rtl="0" eaLnBrk="1" latinLnBrk="0" hangingPunct="1">
                        <a:buNone/>
                      </a:pPr>
                      <a:r>
                        <a:rPr lang="en-US" altLang="zh-TW" sz="1400" b="0" u="none" strike="noStrike" kern="1200" baseline="0" dirty="0">
                          <a:solidFill>
                            <a:schemeClr val="tx2"/>
                          </a:solidFill>
                          <a:latin typeface="+mn-lt"/>
                          <a:ea typeface="+mn-ea"/>
                          <a:cs typeface="+mn-cs"/>
                        </a:rPr>
                        <a:t>0.002</a:t>
                      </a:r>
                    </a:p>
                  </a:txBody>
                  <a:tcPr anchor="ctr"/>
                </a:tc>
                <a:extLst>
                  <a:ext uri="{0D108BD9-81ED-4DB2-BD59-A6C34878D82A}">
                    <a16:rowId xmlns:a16="http://schemas.microsoft.com/office/drawing/2014/main" val="3503238227"/>
                  </a:ext>
                </a:extLst>
              </a:tr>
            </a:tbl>
          </a:graphicData>
        </a:graphic>
      </p:graphicFrame>
      <p:sp>
        <p:nvSpPr>
          <p:cNvPr id="5" name="投影片編號版面配置區 4">
            <a:extLst>
              <a:ext uri="{FF2B5EF4-FFF2-40B4-BE49-F238E27FC236}">
                <a16:creationId xmlns:a16="http://schemas.microsoft.com/office/drawing/2014/main" id="{1AEECA16-06F7-BB54-D47E-88D9341A7286}"/>
              </a:ext>
            </a:extLst>
          </p:cNvPr>
          <p:cNvSpPr>
            <a:spLocks noGrp="1"/>
          </p:cNvSpPr>
          <p:nvPr>
            <p:ph type="sldNum" sz="quarter" idx="12"/>
          </p:nvPr>
        </p:nvSpPr>
        <p:spPr/>
        <p:txBody>
          <a:bodyPr/>
          <a:lstStyle/>
          <a:p>
            <a:fld id="{312CC964-A50B-4C29-B4E4-2C30BB34CCF3}" type="slidenum">
              <a:rPr lang="en-US" smtClean="0"/>
              <a:t>28</a:t>
            </a:fld>
            <a:endParaRPr lang="zh-TW" altLang="en-US"/>
          </a:p>
        </p:txBody>
      </p:sp>
    </p:spTree>
    <p:extLst>
      <p:ext uri="{BB962C8B-B14F-4D97-AF65-F5344CB8AC3E}">
        <p14:creationId xmlns:p14="http://schemas.microsoft.com/office/powerpoint/2010/main" val="284240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161D4BA5-2A24-9E47-160E-5C5CDAEDAB75}"/>
              </a:ext>
            </a:extLst>
          </p:cNvPr>
          <p:cNvSpPr>
            <a:spLocks noGrp="1"/>
          </p:cNvSpPr>
          <p:nvPr>
            <p:ph type="sldNum" sz="quarter" idx="12"/>
          </p:nvPr>
        </p:nvSpPr>
        <p:spPr/>
        <p:txBody>
          <a:bodyPr/>
          <a:lstStyle/>
          <a:p>
            <a:fld id="{312CC964-A50B-4C29-B4E4-2C30BB34CCF3}" type="slidenum">
              <a:rPr lang="en-US" smtClean="0"/>
              <a:t>29</a:t>
            </a:fld>
            <a:endParaRPr lang="zh-TW" altLang="en-US"/>
          </a:p>
        </p:txBody>
      </p:sp>
      <p:sp>
        <p:nvSpPr>
          <p:cNvPr id="6" name="內容版面配置區 5">
            <a:extLst>
              <a:ext uri="{FF2B5EF4-FFF2-40B4-BE49-F238E27FC236}">
                <a16:creationId xmlns:a16="http://schemas.microsoft.com/office/drawing/2014/main" id="{FEF1A990-B8D2-02B9-4027-7C9ACF0497EE}"/>
              </a:ext>
            </a:extLst>
          </p:cNvPr>
          <p:cNvSpPr>
            <a:spLocks noGrp="1"/>
          </p:cNvSpPr>
          <p:nvPr>
            <p:ph idx="1"/>
          </p:nvPr>
        </p:nvSpPr>
        <p:spPr/>
        <p:txBody>
          <a:bodyPr vert="horz" lIns="91440" tIns="45720" rIns="91440" bIns="45720" rtlCol="0" anchor="t">
            <a:normAutofit/>
          </a:bodyPr>
          <a:lstStyle/>
          <a:p>
            <a:pPr>
              <a:lnSpc>
                <a:spcPct val="150000"/>
              </a:lnSpc>
            </a:pPr>
            <a:r>
              <a:rPr lang="zh-TW" altLang="en-US" dirty="0"/>
              <a:t>Missing Value的處理</a:t>
            </a:r>
            <a:r>
              <a:rPr lang="zh-TW" dirty="0">
                <a:ea typeface="+mn-lt"/>
                <a:cs typeface="+mn-lt"/>
              </a:rPr>
              <a:t>。</a:t>
            </a:r>
            <a:endParaRPr lang="en-US" altLang="zh-TW" dirty="0">
              <a:ea typeface="+mn-lt"/>
              <a:cs typeface="+mn-lt"/>
            </a:endParaRPr>
          </a:p>
          <a:p>
            <a:pPr marL="457200" indent="-457200">
              <a:lnSpc>
                <a:spcPct val="150000"/>
              </a:lnSpc>
              <a:buFont typeface="+mj-lt"/>
              <a:buAutoNum type="arabicPeriod"/>
            </a:pPr>
            <a:r>
              <a:rPr lang="zh-TW" altLang="en-US" sz="2000" dirty="0"/>
              <a:t>直接刪除</a:t>
            </a:r>
            <a:r>
              <a:rPr lang="en-US" altLang="zh-TW" sz="2000" dirty="0"/>
              <a:t>”</a:t>
            </a:r>
            <a:r>
              <a:rPr lang="en-US" altLang="zh-TW" sz="2000" dirty="0" err="1"/>
              <a:t>far_price</a:t>
            </a:r>
            <a:r>
              <a:rPr lang="en-US" altLang="zh-TW" sz="2000" dirty="0"/>
              <a:t>”</a:t>
            </a:r>
            <a:r>
              <a:rPr lang="zh-TW" altLang="en-US" sz="2000" dirty="0"/>
              <a:t>跟</a:t>
            </a:r>
            <a:r>
              <a:rPr lang="en-US" altLang="zh-TW" sz="2000" dirty="0"/>
              <a:t>”</a:t>
            </a:r>
            <a:r>
              <a:rPr lang="en-US" altLang="zh-TW" sz="2000" dirty="0" err="1"/>
              <a:t>near_price</a:t>
            </a:r>
            <a:r>
              <a:rPr lang="en-US" altLang="zh-TW" sz="2000" dirty="0"/>
              <a:t>” (</a:t>
            </a:r>
            <a:r>
              <a:rPr lang="zh-TW" altLang="en-US" sz="2000" dirty="0"/>
              <a:t>因為缺失值超過一半</a:t>
            </a:r>
            <a:r>
              <a:rPr lang="en-US" altLang="zh-TW" sz="2000" dirty="0"/>
              <a:t>)</a:t>
            </a:r>
          </a:p>
          <a:p>
            <a:pPr marL="457200" indent="-457200">
              <a:lnSpc>
                <a:spcPct val="150000"/>
              </a:lnSpc>
              <a:buFont typeface="+mj-lt"/>
              <a:buAutoNum type="arabicPeriod"/>
            </a:pPr>
            <a:r>
              <a:rPr lang="zh-TW" altLang="en-US" sz="2000" dirty="0"/>
              <a:t>用之前的資料進行插補</a:t>
            </a:r>
          </a:p>
          <a:p>
            <a:pPr marL="457200" indent="-457200">
              <a:lnSpc>
                <a:spcPct val="150000"/>
              </a:lnSpc>
              <a:buFont typeface="+mj-lt"/>
              <a:buAutoNum type="arabicPeriod"/>
            </a:pPr>
            <a:endParaRPr lang="zh-TW" altLang="en-US" sz="2000" b="1" i="0" u="none" strike="noStrike" kern="1200" baseline="0" dirty="0">
              <a:solidFill>
                <a:schemeClr val="tx2"/>
              </a:solidFill>
              <a:latin typeface="+mn-lt"/>
              <a:ea typeface="+mn-ea"/>
              <a:cs typeface="+mn-cs"/>
            </a:endParaRPr>
          </a:p>
          <a:p>
            <a:pPr marL="457200" indent="-457200">
              <a:lnSpc>
                <a:spcPct val="150000"/>
              </a:lnSpc>
              <a:buFont typeface="+mj-lt"/>
              <a:buAutoNum type="arabicPeriod"/>
            </a:pPr>
            <a:endParaRPr lang="zh-TW" altLang="en-US" sz="2000" dirty="0"/>
          </a:p>
        </p:txBody>
      </p:sp>
      <p:sp>
        <p:nvSpPr>
          <p:cNvPr id="8" name="標題 1">
            <a:extLst>
              <a:ext uri="{FF2B5EF4-FFF2-40B4-BE49-F238E27FC236}">
                <a16:creationId xmlns:a16="http://schemas.microsoft.com/office/drawing/2014/main" id="{5137917D-9CD9-7743-0970-2DB715A6348A}"/>
              </a:ext>
            </a:extLst>
          </p:cNvPr>
          <p:cNvSpPr>
            <a:spLocks noGrp="1"/>
          </p:cNvSpPr>
          <p:nvPr>
            <p:ph type="title"/>
          </p:nvPr>
        </p:nvSpPr>
        <p:spPr>
          <a:xfrm>
            <a:off x="1143000" y="533400"/>
            <a:ext cx="9906000" cy="1382713"/>
          </a:xfrm>
        </p:spPr>
        <p:txBody>
          <a:bodyPr/>
          <a:lstStyle/>
          <a:p>
            <a:r>
              <a:rPr lang="zh-TW" altLang="en-US" i="0">
                <a:ea typeface="+mj-lt"/>
                <a:cs typeface="+mj-lt"/>
              </a:rPr>
              <a:t>資料處理</a:t>
            </a:r>
            <a:endParaRPr lang="zh-TW" i="0">
              <a:ea typeface="+mj-lt"/>
              <a:cs typeface="+mj-lt"/>
            </a:endParaRPr>
          </a:p>
        </p:txBody>
      </p:sp>
      <p:graphicFrame>
        <p:nvGraphicFramePr>
          <p:cNvPr id="2" name="表格 1">
            <a:extLst>
              <a:ext uri="{FF2B5EF4-FFF2-40B4-BE49-F238E27FC236}">
                <a16:creationId xmlns:a16="http://schemas.microsoft.com/office/drawing/2014/main" id="{84A389BD-8E69-805D-0280-247B9D359424}"/>
              </a:ext>
            </a:extLst>
          </p:cNvPr>
          <p:cNvGraphicFramePr>
            <a:graphicFrameLocks noGrp="1"/>
          </p:cNvGraphicFramePr>
          <p:nvPr>
            <p:extLst>
              <p:ext uri="{D42A27DB-BD31-4B8C-83A1-F6EECF244321}">
                <p14:modId xmlns:p14="http://schemas.microsoft.com/office/powerpoint/2010/main" val="3815339064"/>
              </p:ext>
            </p:extLst>
          </p:nvPr>
        </p:nvGraphicFramePr>
        <p:xfrm>
          <a:off x="963975" y="4636265"/>
          <a:ext cx="4615645" cy="889156"/>
        </p:xfrm>
        <a:graphic>
          <a:graphicData uri="http://schemas.openxmlformats.org/drawingml/2006/table">
            <a:tbl>
              <a:tblPr firstRow="1" bandRow="1">
                <a:tableStyleId>{5C22544A-7EE6-4342-B048-85BDC9FD1C3A}</a:tableStyleId>
              </a:tblPr>
              <a:tblGrid>
                <a:gridCol w="923129">
                  <a:extLst>
                    <a:ext uri="{9D8B030D-6E8A-4147-A177-3AD203B41FA5}">
                      <a16:colId xmlns:a16="http://schemas.microsoft.com/office/drawing/2014/main" val="61041106"/>
                    </a:ext>
                  </a:extLst>
                </a:gridCol>
                <a:gridCol w="923129">
                  <a:extLst>
                    <a:ext uri="{9D8B030D-6E8A-4147-A177-3AD203B41FA5}">
                      <a16:colId xmlns:a16="http://schemas.microsoft.com/office/drawing/2014/main" val="1192243400"/>
                    </a:ext>
                  </a:extLst>
                </a:gridCol>
                <a:gridCol w="923129">
                  <a:extLst>
                    <a:ext uri="{9D8B030D-6E8A-4147-A177-3AD203B41FA5}">
                      <a16:colId xmlns:a16="http://schemas.microsoft.com/office/drawing/2014/main" val="1480173632"/>
                    </a:ext>
                  </a:extLst>
                </a:gridCol>
                <a:gridCol w="923129">
                  <a:extLst>
                    <a:ext uri="{9D8B030D-6E8A-4147-A177-3AD203B41FA5}">
                      <a16:colId xmlns:a16="http://schemas.microsoft.com/office/drawing/2014/main" val="1051329218"/>
                    </a:ext>
                  </a:extLst>
                </a:gridCol>
                <a:gridCol w="923129">
                  <a:extLst>
                    <a:ext uri="{9D8B030D-6E8A-4147-A177-3AD203B41FA5}">
                      <a16:colId xmlns:a16="http://schemas.microsoft.com/office/drawing/2014/main" val="1035080727"/>
                    </a:ext>
                  </a:extLst>
                </a:gridCol>
              </a:tblGrid>
              <a:tr h="444578">
                <a:tc>
                  <a:txBody>
                    <a:bodyPr/>
                    <a:lstStyle/>
                    <a:p>
                      <a:pPr lvl="0">
                        <a:buNone/>
                      </a:pPr>
                      <a:r>
                        <a:rPr lang="en-US" altLang="zh-TW" sz="2000" b="0" i="0" u="none" strike="noStrike" noProof="0">
                          <a:solidFill>
                            <a:schemeClr val="tx1"/>
                          </a:solidFill>
                          <a:latin typeface="Univers Condensed Light"/>
                        </a:rPr>
                        <a:t>Time (s)</a:t>
                      </a:r>
                    </a:p>
                  </a:txBody>
                  <a:tcPr/>
                </a:tc>
                <a:tc>
                  <a:txBody>
                    <a:bodyPr/>
                    <a:lstStyle/>
                    <a:p>
                      <a:r>
                        <a:rPr lang="zh-TW" altLang="en-US" b="0">
                          <a:solidFill>
                            <a:schemeClr val="tx1"/>
                          </a:solidFill>
                        </a:rPr>
                        <a:t>0</a:t>
                      </a:r>
                    </a:p>
                  </a:txBody>
                  <a:tcPr/>
                </a:tc>
                <a:tc>
                  <a:txBody>
                    <a:bodyPr/>
                    <a:lstStyle/>
                    <a:p>
                      <a:r>
                        <a:rPr lang="zh-TW" altLang="en-US" b="0">
                          <a:solidFill>
                            <a:schemeClr val="tx1"/>
                          </a:solidFill>
                        </a:rPr>
                        <a:t>10</a:t>
                      </a:r>
                    </a:p>
                  </a:txBody>
                  <a:tcPr/>
                </a:tc>
                <a:tc>
                  <a:txBody>
                    <a:bodyPr/>
                    <a:lstStyle/>
                    <a:p>
                      <a:r>
                        <a:rPr lang="zh-TW" altLang="en-US" b="0">
                          <a:solidFill>
                            <a:schemeClr val="tx1"/>
                          </a:solidFill>
                        </a:rPr>
                        <a:t>20</a:t>
                      </a:r>
                    </a:p>
                  </a:txBody>
                  <a:tcPr/>
                </a:tc>
                <a:tc>
                  <a:txBody>
                    <a:bodyPr/>
                    <a:lstStyle/>
                    <a:p>
                      <a:pPr lvl="0">
                        <a:buNone/>
                      </a:pPr>
                      <a:r>
                        <a:rPr lang="zh-TW" altLang="en-US" b="0">
                          <a:solidFill>
                            <a:schemeClr val="tx1"/>
                          </a:solidFill>
                        </a:rPr>
                        <a:t>30</a:t>
                      </a:r>
                    </a:p>
                  </a:txBody>
                  <a:tcPr/>
                </a:tc>
                <a:extLst>
                  <a:ext uri="{0D108BD9-81ED-4DB2-BD59-A6C34878D82A}">
                    <a16:rowId xmlns:a16="http://schemas.microsoft.com/office/drawing/2014/main" val="1559598027"/>
                  </a:ext>
                </a:extLst>
              </a:tr>
              <a:tr h="444578">
                <a:tc>
                  <a:txBody>
                    <a:bodyPr/>
                    <a:lstStyle/>
                    <a:p>
                      <a:pPr lvl="0">
                        <a:buNone/>
                      </a:pPr>
                      <a:r>
                        <a:rPr lang="zh-TW" sz="1800" b="0" i="0" u="none" strike="noStrike" baseline="0" noProof="0">
                          <a:solidFill>
                            <a:schemeClr val="tx1"/>
                          </a:solidFill>
                          <a:latin typeface="Univers Condensed Light"/>
                        </a:rPr>
                        <a:t>price</a:t>
                      </a:r>
                      <a:endParaRPr lang="zh-TW" b="0">
                        <a:solidFill>
                          <a:schemeClr val="tx1"/>
                        </a:solidFill>
                      </a:endParaRPr>
                    </a:p>
                  </a:txBody>
                  <a:tcPr/>
                </a:tc>
                <a:tc>
                  <a:txBody>
                    <a:bodyPr/>
                    <a:lstStyle/>
                    <a:p>
                      <a:r>
                        <a:rPr lang="zh-TW" altLang="en-US" b="0">
                          <a:solidFill>
                            <a:schemeClr val="tx1"/>
                          </a:solidFill>
                        </a:rPr>
                        <a:t>0.9</a:t>
                      </a:r>
                    </a:p>
                  </a:txBody>
                  <a:tcPr/>
                </a:tc>
                <a:tc>
                  <a:txBody>
                    <a:bodyPr/>
                    <a:lstStyle/>
                    <a:p>
                      <a:r>
                        <a:rPr lang="zh-TW" altLang="en-US" b="0">
                          <a:solidFill>
                            <a:srgbClr val="FF0000"/>
                          </a:solidFill>
                        </a:rPr>
                        <a:t>NA</a:t>
                      </a:r>
                    </a:p>
                  </a:txBody>
                  <a:tcPr/>
                </a:tc>
                <a:tc>
                  <a:txBody>
                    <a:bodyPr/>
                    <a:lstStyle/>
                    <a:p>
                      <a:r>
                        <a:rPr lang="zh-TW" altLang="en-US" b="0">
                          <a:solidFill>
                            <a:schemeClr val="tx1"/>
                          </a:solidFill>
                        </a:rPr>
                        <a:t>1</a:t>
                      </a:r>
                    </a:p>
                  </a:txBody>
                  <a:tcPr/>
                </a:tc>
                <a:tc>
                  <a:txBody>
                    <a:bodyPr/>
                    <a:lstStyle/>
                    <a:p>
                      <a:pPr lvl="0">
                        <a:buNone/>
                      </a:pPr>
                      <a:r>
                        <a:rPr lang="zh-TW" altLang="en-US" b="0">
                          <a:solidFill>
                            <a:schemeClr val="tx1"/>
                          </a:solidFill>
                        </a:rPr>
                        <a:t>1.1</a:t>
                      </a:r>
                    </a:p>
                  </a:txBody>
                  <a:tcPr/>
                </a:tc>
                <a:extLst>
                  <a:ext uri="{0D108BD9-81ED-4DB2-BD59-A6C34878D82A}">
                    <a16:rowId xmlns:a16="http://schemas.microsoft.com/office/drawing/2014/main" val="202664420"/>
                  </a:ext>
                </a:extLst>
              </a:tr>
            </a:tbl>
          </a:graphicData>
        </a:graphic>
      </p:graphicFrame>
      <p:graphicFrame>
        <p:nvGraphicFramePr>
          <p:cNvPr id="5" name="表格 4">
            <a:extLst>
              <a:ext uri="{FF2B5EF4-FFF2-40B4-BE49-F238E27FC236}">
                <a16:creationId xmlns:a16="http://schemas.microsoft.com/office/drawing/2014/main" id="{750F397F-8004-6C0E-598F-862A7F1B7880}"/>
              </a:ext>
            </a:extLst>
          </p:cNvPr>
          <p:cNvGraphicFramePr>
            <a:graphicFrameLocks noGrp="1"/>
          </p:cNvGraphicFramePr>
          <p:nvPr>
            <p:extLst>
              <p:ext uri="{D42A27DB-BD31-4B8C-83A1-F6EECF244321}">
                <p14:modId xmlns:p14="http://schemas.microsoft.com/office/powerpoint/2010/main" val="570344956"/>
              </p:ext>
            </p:extLst>
          </p:nvPr>
        </p:nvGraphicFramePr>
        <p:xfrm>
          <a:off x="6555035" y="4608723"/>
          <a:ext cx="4615645" cy="889156"/>
        </p:xfrm>
        <a:graphic>
          <a:graphicData uri="http://schemas.openxmlformats.org/drawingml/2006/table">
            <a:tbl>
              <a:tblPr firstRow="1" bandRow="1">
                <a:tableStyleId>{5C22544A-7EE6-4342-B048-85BDC9FD1C3A}</a:tableStyleId>
              </a:tblPr>
              <a:tblGrid>
                <a:gridCol w="923129">
                  <a:extLst>
                    <a:ext uri="{9D8B030D-6E8A-4147-A177-3AD203B41FA5}">
                      <a16:colId xmlns:a16="http://schemas.microsoft.com/office/drawing/2014/main" val="61041106"/>
                    </a:ext>
                  </a:extLst>
                </a:gridCol>
                <a:gridCol w="923129">
                  <a:extLst>
                    <a:ext uri="{9D8B030D-6E8A-4147-A177-3AD203B41FA5}">
                      <a16:colId xmlns:a16="http://schemas.microsoft.com/office/drawing/2014/main" val="1192243400"/>
                    </a:ext>
                  </a:extLst>
                </a:gridCol>
                <a:gridCol w="923129">
                  <a:extLst>
                    <a:ext uri="{9D8B030D-6E8A-4147-A177-3AD203B41FA5}">
                      <a16:colId xmlns:a16="http://schemas.microsoft.com/office/drawing/2014/main" val="1480173632"/>
                    </a:ext>
                  </a:extLst>
                </a:gridCol>
                <a:gridCol w="923129">
                  <a:extLst>
                    <a:ext uri="{9D8B030D-6E8A-4147-A177-3AD203B41FA5}">
                      <a16:colId xmlns:a16="http://schemas.microsoft.com/office/drawing/2014/main" val="1051329218"/>
                    </a:ext>
                  </a:extLst>
                </a:gridCol>
                <a:gridCol w="923129">
                  <a:extLst>
                    <a:ext uri="{9D8B030D-6E8A-4147-A177-3AD203B41FA5}">
                      <a16:colId xmlns:a16="http://schemas.microsoft.com/office/drawing/2014/main" val="1035080727"/>
                    </a:ext>
                  </a:extLst>
                </a:gridCol>
              </a:tblGrid>
              <a:tr h="444578">
                <a:tc>
                  <a:txBody>
                    <a:bodyPr/>
                    <a:lstStyle/>
                    <a:p>
                      <a:pPr lvl="0">
                        <a:buNone/>
                      </a:pPr>
                      <a:r>
                        <a:rPr lang="en-US" altLang="zh-TW" sz="2000" b="0" i="0" u="none" strike="noStrike" noProof="0">
                          <a:solidFill>
                            <a:schemeClr val="tx1"/>
                          </a:solidFill>
                          <a:latin typeface="Univers Condensed Light"/>
                        </a:rPr>
                        <a:t>Time (s)</a:t>
                      </a:r>
                    </a:p>
                  </a:txBody>
                  <a:tcPr/>
                </a:tc>
                <a:tc>
                  <a:txBody>
                    <a:bodyPr/>
                    <a:lstStyle/>
                    <a:p>
                      <a:r>
                        <a:rPr lang="zh-TW" altLang="en-US" b="0">
                          <a:solidFill>
                            <a:schemeClr val="tx1"/>
                          </a:solidFill>
                        </a:rPr>
                        <a:t>0</a:t>
                      </a:r>
                    </a:p>
                  </a:txBody>
                  <a:tcPr/>
                </a:tc>
                <a:tc>
                  <a:txBody>
                    <a:bodyPr/>
                    <a:lstStyle/>
                    <a:p>
                      <a:r>
                        <a:rPr lang="zh-TW" altLang="en-US" b="0">
                          <a:solidFill>
                            <a:schemeClr val="tx1"/>
                          </a:solidFill>
                        </a:rPr>
                        <a:t>10</a:t>
                      </a:r>
                    </a:p>
                  </a:txBody>
                  <a:tcPr/>
                </a:tc>
                <a:tc>
                  <a:txBody>
                    <a:bodyPr/>
                    <a:lstStyle/>
                    <a:p>
                      <a:r>
                        <a:rPr lang="zh-TW" altLang="en-US" b="0">
                          <a:solidFill>
                            <a:schemeClr val="tx1"/>
                          </a:solidFill>
                        </a:rPr>
                        <a:t>20</a:t>
                      </a:r>
                    </a:p>
                  </a:txBody>
                  <a:tcPr/>
                </a:tc>
                <a:tc>
                  <a:txBody>
                    <a:bodyPr/>
                    <a:lstStyle/>
                    <a:p>
                      <a:pPr lvl="0">
                        <a:buNone/>
                      </a:pPr>
                      <a:r>
                        <a:rPr lang="zh-TW" altLang="en-US" b="0">
                          <a:solidFill>
                            <a:schemeClr val="tx1"/>
                          </a:solidFill>
                        </a:rPr>
                        <a:t>30</a:t>
                      </a:r>
                    </a:p>
                  </a:txBody>
                  <a:tcPr/>
                </a:tc>
                <a:extLst>
                  <a:ext uri="{0D108BD9-81ED-4DB2-BD59-A6C34878D82A}">
                    <a16:rowId xmlns:a16="http://schemas.microsoft.com/office/drawing/2014/main" val="1559598027"/>
                  </a:ext>
                </a:extLst>
              </a:tr>
              <a:tr h="444578">
                <a:tc>
                  <a:txBody>
                    <a:bodyPr/>
                    <a:lstStyle/>
                    <a:p>
                      <a:pPr lvl="0">
                        <a:buNone/>
                      </a:pPr>
                      <a:r>
                        <a:rPr lang="zh-TW" sz="1800" b="0" i="0" u="none" strike="noStrike" baseline="0" noProof="0">
                          <a:solidFill>
                            <a:schemeClr val="tx1"/>
                          </a:solidFill>
                          <a:latin typeface="Univers Condensed Light"/>
                        </a:rPr>
                        <a:t>price</a:t>
                      </a:r>
                      <a:endParaRPr lang="zh-TW" b="0">
                        <a:solidFill>
                          <a:schemeClr val="tx1"/>
                        </a:solidFill>
                      </a:endParaRPr>
                    </a:p>
                  </a:txBody>
                  <a:tcPr/>
                </a:tc>
                <a:tc>
                  <a:txBody>
                    <a:bodyPr/>
                    <a:lstStyle/>
                    <a:p>
                      <a:r>
                        <a:rPr lang="zh-TW" altLang="en-US" b="0">
                          <a:solidFill>
                            <a:schemeClr val="tx1"/>
                          </a:solidFill>
                        </a:rPr>
                        <a:t>0.9</a:t>
                      </a:r>
                    </a:p>
                  </a:txBody>
                  <a:tcPr/>
                </a:tc>
                <a:tc>
                  <a:txBody>
                    <a:bodyPr/>
                    <a:lstStyle/>
                    <a:p>
                      <a:r>
                        <a:rPr lang="zh-TW" altLang="en-US" b="0">
                          <a:solidFill>
                            <a:schemeClr val="tx1"/>
                          </a:solidFill>
                        </a:rPr>
                        <a:t>0.9</a:t>
                      </a:r>
                    </a:p>
                  </a:txBody>
                  <a:tcPr/>
                </a:tc>
                <a:tc>
                  <a:txBody>
                    <a:bodyPr/>
                    <a:lstStyle/>
                    <a:p>
                      <a:r>
                        <a:rPr lang="zh-TW" altLang="en-US" b="0">
                          <a:solidFill>
                            <a:schemeClr val="tx1"/>
                          </a:solidFill>
                        </a:rPr>
                        <a:t>1</a:t>
                      </a:r>
                    </a:p>
                  </a:txBody>
                  <a:tcPr/>
                </a:tc>
                <a:tc>
                  <a:txBody>
                    <a:bodyPr/>
                    <a:lstStyle/>
                    <a:p>
                      <a:pPr lvl="0">
                        <a:buNone/>
                      </a:pPr>
                      <a:r>
                        <a:rPr lang="zh-TW" altLang="en-US" b="0">
                          <a:solidFill>
                            <a:schemeClr val="tx1"/>
                          </a:solidFill>
                        </a:rPr>
                        <a:t>1.1</a:t>
                      </a:r>
                    </a:p>
                  </a:txBody>
                  <a:tcPr/>
                </a:tc>
                <a:extLst>
                  <a:ext uri="{0D108BD9-81ED-4DB2-BD59-A6C34878D82A}">
                    <a16:rowId xmlns:a16="http://schemas.microsoft.com/office/drawing/2014/main" val="202664420"/>
                  </a:ext>
                </a:extLst>
              </a:tr>
            </a:tbl>
          </a:graphicData>
        </a:graphic>
      </p:graphicFrame>
      <p:sp>
        <p:nvSpPr>
          <p:cNvPr id="7" name="箭號: 向右 6">
            <a:extLst>
              <a:ext uri="{FF2B5EF4-FFF2-40B4-BE49-F238E27FC236}">
                <a16:creationId xmlns:a16="http://schemas.microsoft.com/office/drawing/2014/main" id="{183B49FF-5178-7BFD-0A42-8064A9C4DF15}"/>
              </a:ext>
            </a:extLst>
          </p:cNvPr>
          <p:cNvSpPr/>
          <p:nvPr/>
        </p:nvSpPr>
        <p:spPr>
          <a:xfrm>
            <a:off x="5811397" y="4874963"/>
            <a:ext cx="504939" cy="35804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691741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1C57C-F069-E00C-4013-05A82740730F}"/>
              </a:ext>
            </a:extLst>
          </p:cNvPr>
          <p:cNvSpPr>
            <a:spLocks noGrp="1"/>
          </p:cNvSpPr>
          <p:nvPr>
            <p:ph type="title"/>
          </p:nvPr>
        </p:nvSpPr>
        <p:spPr/>
        <p:txBody>
          <a:bodyPr/>
          <a:lstStyle/>
          <a:p>
            <a:r>
              <a:rPr lang="zh-TW" i="0">
                <a:ea typeface="+mj-lt"/>
                <a:cs typeface="+mj-lt"/>
              </a:rPr>
              <a:t>競賽</a:t>
            </a:r>
            <a:r>
              <a:rPr lang="zh-TW" altLang="en-US" i="0">
                <a:ea typeface="+mj-lt"/>
                <a:cs typeface="+mj-lt"/>
              </a:rPr>
              <a:t>目標</a:t>
            </a:r>
            <a:endParaRPr lang="zh-TW" altLang="en-US" i="0"/>
          </a:p>
        </p:txBody>
      </p:sp>
      <p:sp>
        <p:nvSpPr>
          <p:cNvPr id="3" name="內容版面配置區 2">
            <a:extLst>
              <a:ext uri="{FF2B5EF4-FFF2-40B4-BE49-F238E27FC236}">
                <a16:creationId xmlns:a16="http://schemas.microsoft.com/office/drawing/2014/main" id="{4CB2A592-7405-0A8B-AC0E-079F75EFD472}"/>
              </a:ext>
            </a:extLst>
          </p:cNvPr>
          <p:cNvSpPr>
            <a:spLocks noGrp="1"/>
          </p:cNvSpPr>
          <p:nvPr>
            <p:ph idx="1"/>
          </p:nvPr>
        </p:nvSpPr>
        <p:spPr/>
        <p:txBody>
          <a:bodyPr vert="horz" lIns="91440" tIns="45720" rIns="91440" bIns="45720" rtlCol="0" anchor="t">
            <a:normAutofit/>
          </a:bodyPr>
          <a:lstStyle/>
          <a:p>
            <a:pPr>
              <a:lnSpc>
                <a:spcPct val="150000"/>
              </a:lnSpc>
            </a:pPr>
            <a:r>
              <a:rPr lang="zh-TW" altLang="en-US" sz="2000"/>
              <a:t>開發一個能夠使用股票的訂單簿和收盤拍賣數據預測數百支納斯達克上市股票的模型，</a:t>
            </a:r>
            <a:r>
              <a:rPr lang="zh-TW" sz="2000"/>
              <a:t>有助於從拍賣和訂單簿中整合</a:t>
            </a:r>
            <a:r>
              <a:rPr lang="zh-TW" altLang="en-US" sz="2000"/>
              <a:t>訊</a:t>
            </a:r>
            <a:r>
              <a:rPr lang="zh-TW" sz="2000"/>
              <a:t>號，從而提高市場效率和</a:t>
            </a:r>
            <a:r>
              <a:rPr lang="zh-TW" altLang="en-US" sz="2000"/>
              <a:t>可及性。</a:t>
            </a:r>
            <a:endParaRPr lang="zh-TW" sz="2000"/>
          </a:p>
          <a:p>
            <a:endParaRPr lang="zh-TW" altLang="en-US"/>
          </a:p>
        </p:txBody>
      </p:sp>
      <p:sp>
        <p:nvSpPr>
          <p:cNvPr id="4" name="投影片編號版面配置區 3">
            <a:extLst>
              <a:ext uri="{FF2B5EF4-FFF2-40B4-BE49-F238E27FC236}">
                <a16:creationId xmlns:a16="http://schemas.microsoft.com/office/drawing/2014/main" id="{511EC56E-5FCF-A0BD-241D-9189E9AE3E70}"/>
              </a:ext>
            </a:extLst>
          </p:cNvPr>
          <p:cNvSpPr>
            <a:spLocks noGrp="1"/>
          </p:cNvSpPr>
          <p:nvPr>
            <p:ph type="sldNum" sz="quarter" idx="12"/>
          </p:nvPr>
        </p:nvSpPr>
        <p:spPr/>
        <p:txBody>
          <a:bodyPr/>
          <a:lstStyle/>
          <a:p>
            <a:fld id="{312CC964-A50B-4C29-B4E4-2C30BB34CCF3}" type="slidenum">
              <a:rPr lang="en-US" smtClean="0"/>
              <a:t>3</a:t>
            </a:fld>
            <a:endParaRPr lang="zh-TW" altLang="en-US"/>
          </a:p>
        </p:txBody>
      </p:sp>
    </p:spTree>
    <p:extLst>
      <p:ext uri="{BB962C8B-B14F-4D97-AF65-F5344CB8AC3E}">
        <p14:creationId xmlns:p14="http://schemas.microsoft.com/office/powerpoint/2010/main" val="1999528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FD8DE6-F25E-EE6F-35EF-7A08F9FEA7CF}"/>
              </a:ext>
            </a:extLst>
          </p:cNvPr>
          <p:cNvSpPr>
            <a:spLocks noGrp="1"/>
          </p:cNvSpPr>
          <p:nvPr>
            <p:ph type="title"/>
          </p:nvPr>
        </p:nvSpPr>
        <p:spPr/>
        <p:txBody>
          <a:bodyPr/>
          <a:lstStyle/>
          <a:p>
            <a:r>
              <a:rPr lang="zh-TW" i="0">
                <a:ea typeface="+mj-lt"/>
                <a:cs typeface="+mj-lt"/>
              </a:rPr>
              <a:t>新增特徵</a:t>
            </a:r>
            <a:r>
              <a:rPr lang="zh-TW" altLang="en-US" i="0">
                <a:ea typeface="+mj-lt"/>
                <a:cs typeface="+mj-lt"/>
              </a:rPr>
              <a:t> </a:t>
            </a:r>
            <a:endParaRPr lang="zh-TW"/>
          </a:p>
        </p:txBody>
      </p:sp>
      <p:sp>
        <p:nvSpPr>
          <p:cNvPr id="5" name="內容版面配置區 2">
            <a:extLst>
              <a:ext uri="{FF2B5EF4-FFF2-40B4-BE49-F238E27FC236}">
                <a16:creationId xmlns:a16="http://schemas.microsoft.com/office/drawing/2014/main" id="{809D7812-09F2-DDA8-23A1-896EDD3439DC}"/>
              </a:ext>
            </a:extLst>
          </p:cNvPr>
          <p:cNvSpPr>
            <a:spLocks noGrp="1"/>
          </p:cNvSpPr>
          <p:nvPr>
            <p:ph idx="1"/>
          </p:nvPr>
        </p:nvSpPr>
        <p:spPr>
          <a:xfrm>
            <a:off x="1143000" y="2009554"/>
            <a:ext cx="10459477" cy="4216318"/>
          </a:xfrm>
        </p:spPr>
        <p:txBody>
          <a:bodyPr vert="horz" lIns="91440" tIns="45720" rIns="91440" bIns="45720" rtlCol="0" anchor="t">
            <a:normAutofit fontScale="92500"/>
          </a:bodyPr>
          <a:lstStyle/>
          <a:p>
            <a:pPr>
              <a:lnSpc>
                <a:spcPct val="150000"/>
              </a:lnSpc>
            </a:pPr>
            <a:r>
              <a:rPr lang="zh-TW" altLang="en-US" sz="2200" dirty="0">
                <a:ea typeface="+mn-lt"/>
                <a:cs typeface="+mn-lt"/>
              </a:rPr>
              <a:t>移除</a:t>
            </a:r>
            <a:r>
              <a:rPr lang="zh-TW" altLang="zh-TW" sz="2200" dirty="0">
                <a:ea typeface="+mn-lt"/>
                <a:cs typeface="+mn-lt"/>
              </a:rPr>
              <a:t>“far_price”, “near_price”</a:t>
            </a:r>
            <a:r>
              <a:rPr lang="zh-TW" altLang="en-US" sz="2200" dirty="0">
                <a:ea typeface="+mn-lt"/>
                <a:cs typeface="+mn-lt"/>
              </a:rPr>
              <a:t>相關的新增特徵</a:t>
            </a:r>
            <a:endParaRPr lang="en-US" altLang="zh-TW" sz="2200" dirty="0">
              <a:ea typeface="+mn-lt"/>
              <a:cs typeface="+mn-lt"/>
            </a:endParaRPr>
          </a:p>
          <a:p>
            <a:pPr>
              <a:lnSpc>
                <a:spcPct val="150000"/>
              </a:lnSpc>
            </a:pPr>
            <a:r>
              <a:rPr lang="zh-TW" altLang="en-US" sz="2200" dirty="0">
                <a:solidFill>
                  <a:srgbClr val="242B41"/>
                </a:solidFill>
              </a:rPr>
              <a:t>將變數按 “stock_id”分組後進行以下動作 shift, ret, diff，其中ｎ＝［</a:t>
            </a:r>
            <a:r>
              <a:rPr lang="en-US" altLang="zh-TW" sz="2200" dirty="0">
                <a:solidFill>
                  <a:srgbClr val="242B41"/>
                </a:solidFill>
              </a:rPr>
              <a:t>1</a:t>
            </a:r>
            <a:r>
              <a:rPr lang="zh-TW" altLang="en-US" sz="2200" dirty="0">
                <a:solidFill>
                  <a:srgbClr val="242B41"/>
                </a:solidFill>
              </a:rPr>
              <a:t>，</a:t>
            </a:r>
            <a:r>
              <a:rPr lang="en-US" altLang="zh-TW" sz="2200" dirty="0">
                <a:solidFill>
                  <a:srgbClr val="242B41"/>
                </a:solidFill>
              </a:rPr>
              <a:t>2</a:t>
            </a:r>
            <a:r>
              <a:rPr lang="zh-TW" altLang="en-US" sz="2200" dirty="0">
                <a:solidFill>
                  <a:srgbClr val="242B41"/>
                </a:solidFill>
              </a:rPr>
              <a:t>，</a:t>
            </a:r>
            <a:r>
              <a:rPr lang="en-US" altLang="zh-TW" sz="2200" dirty="0">
                <a:solidFill>
                  <a:srgbClr val="242B41"/>
                </a:solidFill>
              </a:rPr>
              <a:t>3</a:t>
            </a:r>
            <a:r>
              <a:rPr lang="zh-TW" altLang="en-US" sz="2200" dirty="0">
                <a:solidFill>
                  <a:srgbClr val="242B41"/>
                </a:solidFill>
              </a:rPr>
              <a:t>，</a:t>
            </a:r>
            <a:r>
              <a:rPr lang="en-US" altLang="zh-TW" sz="2200" dirty="0">
                <a:solidFill>
                  <a:srgbClr val="242B41"/>
                </a:solidFill>
              </a:rPr>
              <a:t>4</a:t>
            </a:r>
            <a:r>
              <a:rPr lang="zh-TW" altLang="en-US" sz="2200" dirty="0">
                <a:solidFill>
                  <a:srgbClr val="242B41"/>
                </a:solidFill>
              </a:rPr>
              <a:t>，</a:t>
            </a:r>
            <a:r>
              <a:rPr lang="en-US" altLang="zh-TW" sz="2200" dirty="0">
                <a:solidFill>
                  <a:srgbClr val="242B41"/>
                </a:solidFill>
              </a:rPr>
              <a:t>8</a:t>
            </a:r>
            <a:r>
              <a:rPr lang="zh-TW" altLang="en-US" sz="2200" dirty="0">
                <a:solidFill>
                  <a:srgbClr val="242B41"/>
                </a:solidFill>
              </a:rPr>
              <a:t>，</a:t>
            </a:r>
            <a:r>
              <a:rPr lang="en-US" altLang="zh-TW" sz="2200" dirty="0">
                <a:solidFill>
                  <a:srgbClr val="242B41"/>
                </a:solidFill>
              </a:rPr>
              <a:t>12</a:t>
            </a:r>
            <a:r>
              <a:rPr lang="zh-TW" altLang="en-US" sz="2200" dirty="0">
                <a:solidFill>
                  <a:srgbClr val="242B41"/>
                </a:solidFill>
              </a:rPr>
              <a:t>］</a:t>
            </a:r>
          </a:p>
          <a:p>
            <a:pPr lvl="1">
              <a:lnSpc>
                <a:spcPct val="150000"/>
              </a:lnSpc>
              <a:buFont typeface="Wingdings" panose="05000000000000000000" pitchFamily="2" charset="2"/>
              <a:buChar char="Ø"/>
            </a:pPr>
            <a:r>
              <a:rPr lang="zh-TW" altLang="en-US" sz="1700" dirty="0">
                <a:solidFill>
                  <a:srgbClr val="242B41"/>
                </a:solidFill>
              </a:rPr>
              <a:t>Shift</a:t>
            </a:r>
            <a:r>
              <a:rPr lang="zh-TW" altLang="zh-TW" sz="1700" dirty="0">
                <a:solidFill>
                  <a:srgbClr val="242B41"/>
                </a:solidFill>
                <a:ea typeface="+mn-lt"/>
                <a:cs typeface="+mn-lt"/>
              </a:rPr>
              <a:t>：此列</a:t>
            </a:r>
            <a:r>
              <a:rPr lang="zh-TW" altLang="en-US" sz="1700" dirty="0">
                <a:solidFill>
                  <a:srgbClr val="242B41"/>
                </a:solidFill>
                <a:ea typeface="+mn-lt"/>
                <a:cs typeface="+mn-lt"/>
              </a:rPr>
              <a:t>的值將被往前平移ｎ個時間步</a:t>
            </a:r>
            <a:r>
              <a:rPr lang="zh-TW" altLang="zh-TW" sz="1700" dirty="0">
                <a:solidFill>
                  <a:srgbClr val="242B41"/>
                </a:solidFill>
                <a:ea typeface="+mn-lt"/>
                <a:cs typeface="+mn-lt"/>
              </a:rPr>
              <a:t>。</a:t>
            </a:r>
            <a:endParaRPr lang="zh-TW" altLang="zh-TW" sz="1700" dirty="0">
              <a:solidFill>
                <a:srgbClr val="ECECF1"/>
              </a:solidFill>
              <a:ea typeface="+mn-lt"/>
              <a:cs typeface="+mn-lt"/>
            </a:endParaRPr>
          </a:p>
          <a:p>
            <a:pPr lvl="1">
              <a:lnSpc>
                <a:spcPct val="150000"/>
              </a:lnSpc>
              <a:buFont typeface="Wingdings" panose="05000000000000000000" pitchFamily="2" charset="2"/>
              <a:buChar char="Ø"/>
            </a:pPr>
            <a:r>
              <a:rPr lang="zh-TW" altLang="en-US" sz="1700" dirty="0">
                <a:solidFill>
                  <a:srgbClr val="242B41"/>
                </a:solidFill>
              </a:rPr>
              <a:t>Ret</a:t>
            </a:r>
            <a:r>
              <a:rPr lang="zh-TW" altLang="zh-TW" sz="1700" dirty="0">
                <a:solidFill>
                  <a:srgbClr val="242B41"/>
                </a:solidFill>
                <a:ea typeface="+mn-lt"/>
                <a:cs typeface="+mn-lt"/>
              </a:rPr>
              <a:t>：</a:t>
            </a:r>
            <a:r>
              <a:rPr lang="zh-TW" altLang="en-US" sz="1700" dirty="0">
                <a:solidFill>
                  <a:srgbClr val="242B41"/>
                </a:solidFill>
                <a:ea typeface="+mn-lt"/>
                <a:cs typeface="+mn-lt"/>
              </a:rPr>
              <a:t>此</a:t>
            </a:r>
            <a:r>
              <a:rPr lang="zh-TW" altLang="zh-TW" sz="1700" dirty="0">
                <a:solidFill>
                  <a:srgbClr val="242B41"/>
                </a:solidFill>
                <a:ea typeface="+mn-lt"/>
                <a:cs typeface="+mn-lt"/>
              </a:rPr>
              <a:t>列的</a:t>
            </a:r>
            <a:r>
              <a:rPr lang="zh-TW" altLang="en-US" sz="1700" dirty="0">
                <a:solidFill>
                  <a:srgbClr val="242B41"/>
                </a:solidFill>
                <a:ea typeface="+mn-lt"/>
                <a:cs typeface="+mn-lt"/>
              </a:rPr>
              <a:t>值相對於前</a:t>
            </a:r>
            <a:r>
              <a:rPr lang="zh-TW" altLang="zh-TW" sz="1700" dirty="0">
                <a:solidFill>
                  <a:srgbClr val="242B41"/>
                </a:solidFill>
                <a:ea typeface="+mn-lt"/>
                <a:cs typeface="+mn-lt"/>
              </a:rPr>
              <a:t>ｎ個時間步</a:t>
            </a:r>
            <a:r>
              <a:rPr lang="zh-TW" altLang="en-US" sz="1700" dirty="0">
                <a:solidFill>
                  <a:srgbClr val="242B41"/>
                </a:solidFill>
                <a:ea typeface="+mn-lt"/>
                <a:cs typeface="+mn-lt"/>
              </a:rPr>
              <a:t>的值的變化率。</a:t>
            </a:r>
            <a:endParaRPr lang="zh-TW" altLang="zh-TW" sz="1700" dirty="0">
              <a:solidFill>
                <a:srgbClr val="ECECF1"/>
              </a:solidFill>
              <a:ea typeface="+mn-lt"/>
              <a:cs typeface="+mn-lt"/>
            </a:endParaRPr>
          </a:p>
          <a:p>
            <a:pPr lvl="1">
              <a:lnSpc>
                <a:spcPct val="150000"/>
              </a:lnSpc>
              <a:buFont typeface="Wingdings" panose="05000000000000000000" pitchFamily="2" charset="2"/>
              <a:buChar char="Ø"/>
            </a:pPr>
            <a:r>
              <a:rPr lang="zh-TW" altLang="en-US" sz="1700" dirty="0">
                <a:solidFill>
                  <a:srgbClr val="242B41"/>
                </a:solidFill>
              </a:rPr>
              <a:t>Diff：</a:t>
            </a:r>
            <a:r>
              <a:rPr lang="zh-TW" altLang="zh-TW" sz="1700" dirty="0">
                <a:solidFill>
                  <a:srgbClr val="242B41"/>
                </a:solidFill>
                <a:ea typeface="+mn-lt"/>
                <a:cs typeface="+mn-lt"/>
              </a:rPr>
              <a:t>此</a:t>
            </a:r>
            <a:r>
              <a:rPr lang="zh-TW" altLang="en-US" sz="1700" dirty="0">
                <a:solidFill>
                  <a:srgbClr val="242B41"/>
                </a:solidFill>
                <a:ea typeface="+mn-lt"/>
                <a:cs typeface="+mn-lt"/>
              </a:rPr>
              <a:t>列的</a:t>
            </a:r>
            <a:r>
              <a:rPr lang="zh-TW" altLang="zh-TW" sz="1700" dirty="0">
                <a:solidFill>
                  <a:srgbClr val="242B41"/>
                </a:solidFill>
                <a:ea typeface="+mn-lt"/>
                <a:cs typeface="+mn-lt"/>
              </a:rPr>
              <a:t>值</a:t>
            </a:r>
            <a:r>
              <a:rPr lang="zh-TW" altLang="en-US" sz="1700" dirty="0">
                <a:solidFill>
                  <a:srgbClr val="242B41"/>
                </a:solidFill>
                <a:ea typeface="+mn-lt"/>
                <a:cs typeface="+mn-lt"/>
              </a:rPr>
              <a:t>的</a:t>
            </a:r>
            <a:r>
              <a:rPr lang="zh-TW" altLang="zh-TW" sz="1700" dirty="0">
                <a:solidFill>
                  <a:srgbClr val="242B41"/>
                </a:solidFill>
                <a:ea typeface="+mn-lt"/>
                <a:cs typeface="+mn-lt"/>
              </a:rPr>
              <a:t>ｎ</a:t>
            </a:r>
            <a:r>
              <a:rPr lang="zh-TW" altLang="en-US" sz="1700" dirty="0">
                <a:solidFill>
                  <a:srgbClr val="242B41"/>
                </a:solidFill>
                <a:ea typeface="+mn-lt"/>
                <a:cs typeface="+mn-lt"/>
              </a:rPr>
              <a:t>階差分</a:t>
            </a:r>
            <a:r>
              <a:rPr lang="zh-TW" altLang="zh-TW" sz="1700" dirty="0">
                <a:solidFill>
                  <a:srgbClr val="242B41"/>
                </a:solidFill>
                <a:ea typeface="+mn-lt"/>
                <a:cs typeface="+mn-lt"/>
              </a:rPr>
              <a:t>。</a:t>
            </a:r>
          </a:p>
          <a:p>
            <a:pPr marL="171450" lvl="1" indent="-171450">
              <a:lnSpc>
                <a:spcPct val="150000"/>
              </a:lnSpc>
            </a:pPr>
            <a:r>
              <a:rPr lang="zh-TW" altLang="zh-TW" sz="2200" dirty="0">
                <a:ea typeface="+mn-lt"/>
                <a:cs typeface="+mn-lt"/>
              </a:rPr>
              <a:t>'matched_size',</a:t>
            </a:r>
            <a:r>
              <a:rPr lang="zh-TW" altLang="en-US" sz="2200" dirty="0">
                <a:ea typeface="+mn-lt"/>
                <a:cs typeface="+mn-lt"/>
              </a:rPr>
              <a:t> </a:t>
            </a:r>
            <a:r>
              <a:rPr lang="zh-TW" altLang="zh-TW" sz="2200" dirty="0">
                <a:ea typeface="+mn-lt"/>
                <a:cs typeface="+mn-lt"/>
              </a:rPr>
              <a:t> 'imbalance_size',</a:t>
            </a:r>
            <a:r>
              <a:rPr lang="zh-TW" altLang="en-US" sz="2200" dirty="0">
                <a:ea typeface="+mn-lt"/>
                <a:cs typeface="+mn-lt"/>
              </a:rPr>
              <a:t> </a:t>
            </a:r>
            <a:r>
              <a:rPr lang="zh-TW" altLang="zh-TW" sz="2200" dirty="0">
                <a:ea typeface="+mn-lt"/>
                <a:cs typeface="+mn-lt"/>
              </a:rPr>
              <a:t> 'reference_price',</a:t>
            </a:r>
            <a:r>
              <a:rPr lang="zh-TW" altLang="en-US" sz="2200" dirty="0">
                <a:ea typeface="+mn-lt"/>
                <a:cs typeface="+mn-lt"/>
              </a:rPr>
              <a:t> </a:t>
            </a:r>
            <a:r>
              <a:rPr lang="zh-TW" altLang="zh-TW" sz="2200" dirty="0">
                <a:ea typeface="+mn-lt"/>
                <a:cs typeface="+mn-lt"/>
              </a:rPr>
              <a:t> 'imbalance_buy_sell_flag' 等等</a:t>
            </a:r>
            <a:r>
              <a:rPr lang="zh-TW" altLang="en-US" sz="2200" dirty="0">
                <a:ea typeface="+mn-lt"/>
                <a:cs typeface="+mn-lt"/>
              </a:rPr>
              <a:t>做</a:t>
            </a:r>
            <a:r>
              <a:rPr lang="zh-TW" altLang="zh-TW" sz="2200" dirty="0">
                <a:ea typeface="+mn-lt"/>
                <a:cs typeface="+mn-lt"/>
              </a:rPr>
              <a:t>shift</a:t>
            </a:r>
            <a:r>
              <a:rPr lang="zh-TW" altLang="en-US" sz="2200" dirty="0">
                <a:ea typeface="+mn-lt"/>
                <a:cs typeface="+mn-lt"/>
              </a:rPr>
              <a:t>和</a:t>
            </a:r>
            <a:r>
              <a:rPr lang="zh-TW" altLang="zh-TW" sz="2200" dirty="0">
                <a:ea typeface="+mn-lt"/>
                <a:cs typeface="+mn-lt"/>
              </a:rPr>
              <a:t>ret</a:t>
            </a:r>
            <a:r>
              <a:rPr lang="zh-TW" altLang="en-US" sz="2200" dirty="0">
                <a:ea typeface="+mn-lt"/>
                <a:cs typeface="+mn-lt"/>
              </a:rPr>
              <a:t>。</a:t>
            </a:r>
            <a:endParaRPr lang="zh-TW" altLang="zh-TW" sz="2200" dirty="0"/>
          </a:p>
          <a:p>
            <a:pPr marL="171450" lvl="1" indent="-171450">
              <a:lnSpc>
                <a:spcPct val="150000"/>
              </a:lnSpc>
            </a:pPr>
            <a:r>
              <a:rPr lang="zh-TW" altLang="zh-TW" sz="2200" dirty="0">
                <a:ea typeface="+mn-lt"/>
                <a:cs typeface="+mn-lt"/>
              </a:rPr>
              <a:t>'ask_price',</a:t>
            </a:r>
            <a:r>
              <a:rPr lang="zh-TW" altLang="en-US" sz="2200" dirty="0">
                <a:ea typeface="+mn-lt"/>
                <a:cs typeface="+mn-lt"/>
              </a:rPr>
              <a:t> </a:t>
            </a:r>
            <a:r>
              <a:rPr lang="zh-TW" altLang="zh-TW" sz="2200" dirty="0">
                <a:ea typeface="+mn-lt"/>
                <a:cs typeface="+mn-lt"/>
              </a:rPr>
              <a:t> 'bid_price',</a:t>
            </a:r>
            <a:r>
              <a:rPr lang="zh-TW" altLang="en-US" sz="2200" dirty="0">
                <a:ea typeface="+mn-lt"/>
                <a:cs typeface="+mn-lt"/>
              </a:rPr>
              <a:t> </a:t>
            </a:r>
            <a:r>
              <a:rPr lang="zh-TW" altLang="zh-TW" sz="2200" dirty="0">
                <a:ea typeface="+mn-lt"/>
                <a:cs typeface="+mn-lt"/>
              </a:rPr>
              <a:t> 'ask_size',</a:t>
            </a:r>
            <a:r>
              <a:rPr lang="zh-TW" altLang="en-US" sz="2200" dirty="0">
                <a:ea typeface="+mn-lt"/>
                <a:cs typeface="+mn-lt"/>
              </a:rPr>
              <a:t> </a:t>
            </a:r>
            <a:r>
              <a:rPr lang="zh-TW" altLang="zh-TW" sz="2200" dirty="0">
                <a:ea typeface="+mn-lt"/>
                <a:cs typeface="+mn-lt"/>
              </a:rPr>
              <a:t> 'bid_size',</a:t>
            </a:r>
            <a:r>
              <a:rPr lang="zh-TW" altLang="en-US" sz="2200" dirty="0">
                <a:ea typeface="+mn-lt"/>
                <a:cs typeface="+mn-lt"/>
              </a:rPr>
              <a:t>  </a:t>
            </a:r>
            <a:r>
              <a:rPr lang="zh-TW" altLang="zh-TW" sz="2200" dirty="0">
                <a:ea typeface="+mn-lt"/>
                <a:cs typeface="+mn-lt"/>
              </a:rPr>
              <a:t>'market_urgency',</a:t>
            </a:r>
            <a:r>
              <a:rPr lang="zh-TW" altLang="en-US" sz="2200" dirty="0">
                <a:ea typeface="+mn-lt"/>
                <a:cs typeface="+mn-lt"/>
              </a:rPr>
              <a:t> </a:t>
            </a:r>
            <a:r>
              <a:rPr lang="zh-TW" altLang="zh-TW" sz="2200" dirty="0">
                <a:ea typeface="+mn-lt"/>
                <a:cs typeface="+mn-lt"/>
              </a:rPr>
              <a:t> 'imbalance_momentum',</a:t>
            </a:r>
            <a:r>
              <a:rPr lang="zh-TW" altLang="en-US" sz="2200" dirty="0">
                <a:ea typeface="+mn-lt"/>
                <a:cs typeface="+mn-lt"/>
              </a:rPr>
              <a:t> </a:t>
            </a:r>
            <a:r>
              <a:rPr lang="zh-TW" altLang="zh-TW" sz="2200" dirty="0">
                <a:ea typeface="+mn-lt"/>
                <a:cs typeface="+mn-lt"/>
              </a:rPr>
              <a:t> 'size_imbalance'　</a:t>
            </a:r>
            <a:r>
              <a:rPr lang="zh-TW" altLang="en-US" sz="2200" dirty="0">
                <a:ea typeface="+mn-lt"/>
                <a:cs typeface="+mn-lt"/>
              </a:rPr>
              <a:t>做diff。</a:t>
            </a:r>
            <a:endParaRPr lang="zh-TW" altLang="zh-TW" sz="2200" dirty="0"/>
          </a:p>
          <a:p>
            <a:pPr marL="0" indent="0">
              <a:lnSpc>
                <a:spcPct val="150000"/>
              </a:lnSpc>
              <a:buNone/>
            </a:pPr>
            <a:endParaRPr lang="en-US" altLang="zh-TW" dirty="0"/>
          </a:p>
        </p:txBody>
      </p:sp>
      <p:sp>
        <p:nvSpPr>
          <p:cNvPr id="3" name="投影片編號版面配置區 2">
            <a:extLst>
              <a:ext uri="{FF2B5EF4-FFF2-40B4-BE49-F238E27FC236}">
                <a16:creationId xmlns:a16="http://schemas.microsoft.com/office/drawing/2014/main" id="{876C74C8-2546-4E98-E066-CE95258E947D}"/>
              </a:ext>
            </a:extLst>
          </p:cNvPr>
          <p:cNvSpPr>
            <a:spLocks noGrp="1"/>
          </p:cNvSpPr>
          <p:nvPr>
            <p:ph type="sldNum" sz="quarter" idx="12"/>
          </p:nvPr>
        </p:nvSpPr>
        <p:spPr/>
        <p:txBody>
          <a:bodyPr/>
          <a:lstStyle/>
          <a:p>
            <a:fld id="{312CC964-A50B-4C29-B4E4-2C30BB34CCF3}" type="slidenum">
              <a:rPr lang="en-US" smtClean="0"/>
              <a:t>30</a:t>
            </a:fld>
            <a:endParaRPr lang="zh-TW" altLang="en-US"/>
          </a:p>
        </p:txBody>
      </p:sp>
    </p:spTree>
    <p:extLst>
      <p:ext uri="{BB962C8B-B14F-4D97-AF65-F5344CB8AC3E}">
        <p14:creationId xmlns:p14="http://schemas.microsoft.com/office/powerpoint/2010/main" val="30294529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FCC4B4-26B6-19DA-4E9B-29D3084B2384}"/>
              </a:ext>
            </a:extLst>
          </p:cNvPr>
          <p:cNvSpPr>
            <a:spLocks noGrp="1"/>
          </p:cNvSpPr>
          <p:nvPr>
            <p:ph type="title"/>
          </p:nvPr>
        </p:nvSpPr>
        <p:spPr/>
        <p:txBody>
          <a:bodyPr/>
          <a:lstStyle/>
          <a:p>
            <a:r>
              <a:rPr lang="zh-TW" altLang="en-US" i="0"/>
              <a:t>預測模型 （catboost）</a:t>
            </a:r>
          </a:p>
        </p:txBody>
      </p:sp>
      <p:sp>
        <p:nvSpPr>
          <p:cNvPr id="3" name="內容版面配置區 2">
            <a:extLst>
              <a:ext uri="{FF2B5EF4-FFF2-40B4-BE49-F238E27FC236}">
                <a16:creationId xmlns:a16="http://schemas.microsoft.com/office/drawing/2014/main" id="{CBAE363E-D8C1-7FA4-7E0C-6DD226F15840}"/>
              </a:ext>
            </a:extLst>
          </p:cNvPr>
          <p:cNvSpPr>
            <a:spLocks noGrp="1"/>
          </p:cNvSpPr>
          <p:nvPr>
            <p:ph idx="1"/>
          </p:nvPr>
        </p:nvSpPr>
        <p:spPr/>
        <p:txBody>
          <a:bodyPr vert="horz" lIns="91440" tIns="45720" rIns="91440" bIns="45720" rtlCol="0" anchor="t">
            <a:normAutofit/>
          </a:bodyPr>
          <a:lstStyle/>
          <a:p>
            <a:pPr>
              <a:lnSpc>
                <a:spcPct val="150000"/>
              </a:lnSpc>
            </a:pPr>
            <a:r>
              <a:rPr lang="zh-TW" altLang="en-US" dirty="0"/>
              <a:t>把擴充後的142個特徵都放入catboost模型進行預測。</a:t>
            </a:r>
          </a:p>
          <a:p>
            <a:pPr>
              <a:lnSpc>
                <a:spcPct val="150000"/>
              </a:lnSpc>
            </a:pPr>
            <a:r>
              <a:rPr lang="zh-TW" altLang="en-US" dirty="0"/>
              <a:t>超參數設定：</a:t>
            </a:r>
            <a:endParaRPr lang="zh-TW" altLang="en-US" dirty="0">
              <a:solidFill>
                <a:srgbClr val="242B41"/>
              </a:solidFill>
              <a:ea typeface="+mn-lt"/>
              <a:cs typeface="+mn-lt"/>
            </a:endParaRPr>
          </a:p>
          <a:p>
            <a:pPr marL="914400" lvl="1" indent="-457200">
              <a:lnSpc>
                <a:spcPct val="150000"/>
              </a:lnSpc>
              <a:buAutoNum type="arabicPeriod"/>
            </a:pPr>
            <a:r>
              <a:rPr lang="zh-TW" altLang="en-US" dirty="0">
                <a:solidFill>
                  <a:srgbClr val="242B41"/>
                </a:solidFill>
                <a:ea typeface="+mn-lt"/>
                <a:cs typeface="+mn-lt"/>
              </a:rPr>
              <a:t>迭代次數=700</a:t>
            </a:r>
          </a:p>
          <a:p>
            <a:pPr marL="914400" lvl="1" indent="-457200">
              <a:lnSpc>
                <a:spcPct val="150000"/>
              </a:lnSpc>
              <a:buAutoNum type="arabicPeriod"/>
            </a:pPr>
            <a:r>
              <a:rPr lang="zh-TW" altLang="en-US" dirty="0">
                <a:solidFill>
                  <a:srgbClr val="242B41"/>
                </a:solidFill>
                <a:ea typeface="+mn-lt"/>
                <a:cs typeface="+mn-lt"/>
              </a:rPr>
              <a:t>學習率=0.1</a:t>
            </a:r>
          </a:p>
          <a:p>
            <a:pPr marL="914400" lvl="1" indent="-457200">
              <a:lnSpc>
                <a:spcPct val="150000"/>
              </a:lnSpc>
              <a:buAutoNum type="arabicPeriod"/>
            </a:pPr>
            <a:r>
              <a:rPr lang="zh-TW" altLang="en-US" dirty="0">
                <a:solidFill>
                  <a:srgbClr val="242B41"/>
                </a:solidFill>
                <a:ea typeface="+mn-lt"/>
                <a:cs typeface="+mn-lt"/>
              </a:rPr>
              <a:t>決策樹的最大深度=12</a:t>
            </a:r>
          </a:p>
          <a:p>
            <a:pPr marL="914400" lvl="1" indent="-457200">
              <a:lnSpc>
                <a:spcPct val="150000"/>
              </a:lnSpc>
              <a:buAutoNum type="arabicPeriod"/>
            </a:pPr>
            <a:r>
              <a:rPr lang="zh-TW" altLang="en-US" dirty="0">
                <a:solidFill>
                  <a:srgbClr val="242B41"/>
                </a:solidFill>
                <a:ea typeface="+mn-lt"/>
                <a:cs typeface="+mn-lt"/>
              </a:rPr>
              <a:t>損失函數=</a:t>
            </a:r>
            <a:r>
              <a:rPr lang="zh-TW" altLang="en-US" dirty="0">
                <a:solidFill>
                  <a:srgbClr val="242B41"/>
                </a:solidFill>
                <a:latin typeface="Univers Condensed Light"/>
                <a:ea typeface="+mn-lt"/>
                <a:cs typeface="+mn-lt"/>
              </a:rPr>
              <a:t>RMSE</a:t>
            </a:r>
          </a:p>
          <a:p>
            <a:endParaRPr lang="zh-TW" altLang="en-US" dirty="0"/>
          </a:p>
        </p:txBody>
      </p:sp>
      <p:sp>
        <p:nvSpPr>
          <p:cNvPr id="4" name="投影片編號版面配置區 3">
            <a:extLst>
              <a:ext uri="{FF2B5EF4-FFF2-40B4-BE49-F238E27FC236}">
                <a16:creationId xmlns:a16="http://schemas.microsoft.com/office/drawing/2014/main" id="{03653DDF-B62B-B272-FC2F-46871DB57607}"/>
              </a:ext>
            </a:extLst>
          </p:cNvPr>
          <p:cNvSpPr>
            <a:spLocks noGrp="1"/>
          </p:cNvSpPr>
          <p:nvPr>
            <p:ph type="sldNum" sz="quarter" idx="12"/>
          </p:nvPr>
        </p:nvSpPr>
        <p:spPr/>
        <p:txBody>
          <a:bodyPr/>
          <a:lstStyle/>
          <a:p>
            <a:fld id="{312CC964-A50B-4C29-B4E4-2C30BB34CCF3}" type="slidenum">
              <a:rPr lang="en-US" smtClean="0"/>
              <a:t>31</a:t>
            </a:fld>
            <a:endParaRPr lang="zh-TW" altLang="en-US"/>
          </a:p>
        </p:txBody>
      </p:sp>
    </p:spTree>
    <p:extLst>
      <p:ext uri="{BB962C8B-B14F-4D97-AF65-F5344CB8AC3E}">
        <p14:creationId xmlns:p14="http://schemas.microsoft.com/office/powerpoint/2010/main" val="4582202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3769E1-4D44-09AD-8B7F-3FEB7887809A}"/>
              </a:ext>
            </a:extLst>
          </p:cNvPr>
          <p:cNvSpPr>
            <a:spLocks noGrp="1"/>
          </p:cNvSpPr>
          <p:nvPr>
            <p:ph type="title"/>
          </p:nvPr>
        </p:nvSpPr>
        <p:spPr/>
        <p:txBody>
          <a:bodyPr/>
          <a:lstStyle/>
          <a:p>
            <a:r>
              <a:rPr lang="zh-TW" altLang="en-US" i="0"/>
              <a:t>特徵篩選</a:t>
            </a:r>
          </a:p>
        </p:txBody>
      </p:sp>
      <p:sp>
        <p:nvSpPr>
          <p:cNvPr id="3" name="內容版面配置區 2">
            <a:extLst>
              <a:ext uri="{FF2B5EF4-FFF2-40B4-BE49-F238E27FC236}">
                <a16:creationId xmlns:a16="http://schemas.microsoft.com/office/drawing/2014/main" id="{8E1F91E0-552F-6515-DFA3-CA97EC4B7F2D}"/>
              </a:ext>
            </a:extLst>
          </p:cNvPr>
          <p:cNvSpPr>
            <a:spLocks noGrp="1"/>
          </p:cNvSpPr>
          <p:nvPr>
            <p:ph idx="1"/>
          </p:nvPr>
        </p:nvSpPr>
        <p:spPr/>
        <p:txBody>
          <a:bodyPr vert="horz" lIns="91440" tIns="45720" rIns="91440" bIns="45720" rtlCol="0" anchor="t">
            <a:normAutofit/>
          </a:bodyPr>
          <a:lstStyle/>
          <a:p>
            <a:pPr>
              <a:lnSpc>
                <a:spcPct val="150000"/>
              </a:lnSpc>
            </a:pPr>
            <a:r>
              <a:rPr lang="zh-TW" altLang="en-US" sz="2000" dirty="0">
                <a:solidFill>
                  <a:srgbClr val="242B41"/>
                </a:solidFill>
                <a:ea typeface="+mn-lt"/>
                <a:cs typeface="+mn-lt"/>
              </a:rPr>
              <a:t>訓練過程中自動從資料裡篩選對模型預測有用的特徵。</a:t>
            </a:r>
            <a:endParaRPr lang="zh-TW" sz="2000" dirty="0"/>
          </a:p>
          <a:p>
            <a:pPr>
              <a:lnSpc>
                <a:spcPct val="150000"/>
              </a:lnSpc>
            </a:pPr>
            <a:r>
              <a:rPr lang="zh-TW" altLang="en-US" sz="2000" dirty="0">
                <a:solidFill>
                  <a:srgbClr val="242B41"/>
                </a:solidFill>
              </a:rPr>
              <a:t>特徵選擇的算法是透過計算SHAP值。</a:t>
            </a:r>
          </a:p>
          <a:p>
            <a:pPr>
              <a:lnSpc>
                <a:spcPct val="150000"/>
              </a:lnSpc>
            </a:pPr>
            <a:r>
              <a:rPr lang="zh-TW" sz="2000" dirty="0">
                <a:solidFill>
                  <a:srgbClr val="242B41"/>
                </a:solidFill>
                <a:ea typeface="+mn-lt"/>
                <a:cs typeface="+mn-lt"/>
              </a:rPr>
              <a:t>SHAP值</a:t>
            </a:r>
            <a:r>
              <a:rPr lang="en-US" altLang="zh-TW" sz="2000" dirty="0">
                <a:solidFill>
                  <a:srgbClr val="242B41"/>
                </a:solidFill>
                <a:ea typeface="+mn-lt"/>
                <a:cs typeface="+mn-lt"/>
              </a:rPr>
              <a:t>(Shapley Values)</a:t>
            </a:r>
            <a:r>
              <a:rPr lang="zh-TW" sz="2000" dirty="0">
                <a:solidFill>
                  <a:srgbClr val="242B41"/>
                </a:solidFill>
                <a:ea typeface="+mn-lt"/>
                <a:cs typeface="+mn-lt"/>
              </a:rPr>
              <a:t>為</a:t>
            </a:r>
            <a:r>
              <a:rPr lang="zh-TW" altLang="en-US" sz="2000" dirty="0">
                <a:solidFill>
                  <a:srgbClr val="242B41"/>
                </a:solidFill>
                <a:ea typeface="+mn-lt"/>
                <a:cs typeface="+mn-lt"/>
              </a:rPr>
              <a:t>衡量個別的特徵對模型的貢獻程度。</a:t>
            </a:r>
            <a:endParaRPr lang="zh-TW" altLang="en-US" sz="2000" dirty="0">
              <a:solidFill>
                <a:srgbClr val="242B41"/>
              </a:solidFill>
            </a:endParaRPr>
          </a:p>
          <a:p>
            <a:pPr>
              <a:lnSpc>
                <a:spcPct val="150000"/>
              </a:lnSpc>
            </a:pPr>
            <a:r>
              <a:rPr lang="zh-TW" altLang="en-US" sz="2000" dirty="0">
                <a:solidFill>
                  <a:srgbClr val="242B41"/>
                </a:solidFill>
              </a:rPr>
              <a:t>設定選擇特徵的步驟數=3，每個步驟刪去14個特徵，最後只會剩下142-14*3=100個特徵當作最終模型。</a:t>
            </a:r>
          </a:p>
        </p:txBody>
      </p:sp>
      <p:sp>
        <p:nvSpPr>
          <p:cNvPr id="4" name="投影片編號版面配置區 3">
            <a:extLst>
              <a:ext uri="{FF2B5EF4-FFF2-40B4-BE49-F238E27FC236}">
                <a16:creationId xmlns:a16="http://schemas.microsoft.com/office/drawing/2014/main" id="{161D4BA5-2A24-9E47-160E-5C5CDAEDAB75}"/>
              </a:ext>
            </a:extLst>
          </p:cNvPr>
          <p:cNvSpPr>
            <a:spLocks noGrp="1"/>
          </p:cNvSpPr>
          <p:nvPr>
            <p:ph type="sldNum" sz="quarter" idx="12"/>
          </p:nvPr>
        </p:nvSpPr>
        <p:spPr/>
        <p:txBody>
          <a:bodyPr/>
          <a:lstStyle/>
          <a:p>
            <a:fld id="{312CC964-A50B-4C29-B4E4-2C30BB34CCF3}" type="slidenum">
              <a:rPr lang="en-US" smtClean="0"/>
              <a:t>32</a:t>
            </a:fld>
            <a:endParaRPr lang="zh-TW" altLang="en-US"/>
          </a:p>
        </p:txBody>
      </p:sp>
    </p:spTree>
    <p:extLst>
      <p:ext uri="{BB962C8B-B14F-4D97-AF65-F5344CB8AC3E}">
        <p14:creationId xmlns:p14="http://schemas.microsoft.com/office/powerpoint/2010/main" val="31675733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3769E1-4D44-09AD-8B7F-3FEB7887809A}"/>
              </a:ext>
            </a:extLst>
          </p:cNvPr>
          <p:cNvSpPr>
            <a:spLocks noGrp="1"/>
          </p:cNvSpPr>
          <p:nvPr>
            <p:ph type="title"/>
          </p:nvPr>
        </p:nvSpPr>
        <p:spPr/>
        <p:txBody>
          <a:bodyPr/>
          <a:lstStyle/>
          <a:p>
            <a:r>
              <a:rPr lang="zh-TW" altLang="en-US" i="0"/>
              <a:t>特徵篩選</a:t>
            </a:r>
          </a:p>
        </p:txBody>
      </p:sp>
      <p:sp>
        <p:nvSpPr>
          <p:cNvPr id="4" name="投影片編號版面配置區 3">
            <a:extLst>
              <a:ext uri="{FF2B5EF4-FFF2-40B4-BE49-F238E27FC236}">
                <a16:creationId xmlns:a16="http://schemas.microsoft.com/office/drawing/2014/main" id="{161D4BA5-2A24-9E47-160E-5C5CDAEDAB75}"/>
              </a:ext>
            </a:extLst>
          </p:cNvPr>
          <p:cNvSpPr>
            <a:spLocks noGrp="1"/>
          </p:cNvSpPr>
          <p:nvPr>
            <p:ph type="sldNum" sz="quarter" idx="12"/>
          </p:nvPr>
        </p:nvSpPr>
        <p:spPr/>
        <p:txBody>
          <a:bodyPr/>
          <a:lstStyle/>
          <a:p>
            <a:fld id="{312CC964-A50B-4C29-B4E4-2C30BB34CCF3}" type="slidenum">
              <a:rPr lang="en-US" smtClean="0"/>
              <a:t>33</a:t>
            </a:fld>
            <a:endParaRPr lang="zh-TW" altLang="en-US"/>
          </a:p>
        </p:txBody>
      </p:sp>
      <p:pic>
        <p:nvPicPr>
          <p:cNvPr id="7" name="內容版面配置區 6" descr="一張含有 文字, 螢幕擷取畫面, 圖表, 繪圖 的圖片&#10;&#10;自動產生的描述">
            <a:extLst>
              <a:ext uri="{FF2B5EF4-FFF2-40B4-BE49-F238E27FC236}">
                <a16:creationId xmlns:a16="http://schemas.microsoft.com/office/drawing/2014/main" id="{E6A8C699-48DA-5F0A-5799-376C5BCAA456}"/>
              </a:ext>
            </a:extLst>
          </p:cNvPr>
          <p:cNvPicPr>
            <a:picLocks noGrp="1" noChangeAspect="1"/>
          </p:cNvPicPr>
          <p:nvPr>
            <p:ph idx="1"/>
          </p:nvPr>
        </p:nvPicPr>
        <p:blipFill>
          <a:blip r:embed="rId2"/>
          <a:stretch>
            <a:fillRect/>
          </a:stretch>
        </p:blipFill>
        <p:spPr>
          <a:xfrm>
            <a:off x="2777249" y="1560414"/>
            <a:ext cx="6637503" cy="5207306"/>
          </a:xfrm>
        </p:spPr>
      </p:pic>
    </p:spTree>
    <p:extLst>
      <p:ext uri="{BB962C8B-B14F-4D97-AF65-F5344CB8AC3E}">
        <p14:creationId xmlns:p14="http://schemas.microsoft.com/office/powerpoint/2010/main" val="38801505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3769E1-4D44-09AD-8B7F-3FEB7887809A}"/>
              </a:ext>
            </a:extLst>
          </p:cNvPr>
          <p:cNvSpPr>
            <a:spLocks noGrp="1"/>
          </p:cNvSpPr>
          <p:nvPr>
            <p:ph type="title"/>
          </p:nvPr>
        </p:nvSpPr>
        <p:spPr/>
        <p:txBody>
          <a:bodyPr/>
          <a:lstStyle/>
          <a:p>
            <a:r>
              <a:rPr lang="zh-TW" altLang="en-US" i="0"/>
              <a:t>特徵篩選</a:t>
            </a:r>
            <a:endParaRPr lang="zh-TW" altLang="en-US"/>
          </a:p>
        </p:txBody>
      </p:sp>
      <p:sp>
        <p:nvSpPr>
          <p:cNvPr id="4" name="投影片編號版面配置區 3">
            <a:extLst>
              <a:ext uri="{FF2B5EF4-FFF2-40B4-BE49-F238E27FC236}">
                <a16:creationId xmlns:a16="http://schemas.microsoft.com/office/drawing/2014/main" id="{161D4BA5-2A24-9E47-160E-5C5CDAEDAB75}"/>
              </a:ext>
            </a:extLst>
          </p:cNvPr>
          <p:cNvSpPr>
            <a:spLocks noGrp="1"/>
          </p:cNvSpPr>
          <p:nvPr>
            <p:ph type="sldNum" sz="quarter" idx="12"/>
          </p:nvPr>
        </p:nvSpPr>
        <p:spPr/>
        <p:txBody>
          <a:bodyPr/>
          <a:lstStyle/>
          <a:p>
            <a:fld id="{312CC964-A50B-4C29-B4E4-2C30BB34CCF3}" type="slidenum">
              <a:rPr lang="en-US" smtClean="0"/>
              <a:t>34</a:t>
            </a:fld>
            <a:endParaRPr lang="zh-TW" altLang="en-US"/>
          </a:p>
        </p:txBody>
      </p:sp>
      <p:pic>
        <p:nvPicPr>
          <p:cNvPr id="6" name="內容版面配置區 5" descr="一張含有 文字, 螢幕擷取畫面, 圖表, 行 的圖片&#10;&#10;自動產生的描述">
            <a:extLst>
              <a:ext uri="{FF2B5EF4-FFF2-40B4-BE49-F238E27FC236}">
                <a16:creationId xmlns:a16="http://schemas.microsoft.com/office/drawing/2014/main" id="{4EC8B918-7223-4DD4-07CD-EE38C77C780A}"/>
              </a:ext>
            </a:extLst>
          </p:cNvPr>
          <p:cNvPicPr>
            <a:picLocks noGrp="1" noChangeAspect="1"/>
          </p:cNvPicPr>
          <p:nvPr>
            <p:ph idx="1"/>
          </p:nvPr>
        </p:nvPicPr>
        <p:blipFill>
          <a:blip r:embed="rId2"/>
          <a:stretch>
            <a:fillRect/>
          </a:stretch>
        </p:blipFill>
        <p:spPr>
          <a:xfrm>
            <a:off x="2115534" y="1454543"/>
            <a:ext cx="7959686" cy="5245973"/>
          </a:xfrm>
        </p:spPr>
      </p:pic>
    </p:spTree>
    <p:extLst>
      <p:ext uri="{BB962C8B-B14F-4D97-AF65-F5344CB8AC3E}">
        <p14:creationId xmlns:p14="http://schemas.microsoft.com/office/powerpoint/2010/main" val="11758388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3769E1-4D44-09AD-8B7F-3FEB7887809A}"/>
              </a:ext>
            </a:extLst>
          </p:cNvPr>
          <p:cNvSpPr>
            <a:spLocks noGrp="1"/>
          </p:cNvSpPr>
          <p:nvPr>
            <p:ph type="title"/>
          </p:nvPr>
        </p:nvSpPr>
        <p:spPr/>
        <p:txBody>
          <a:bodyPr/>
          <a:lstStyle/>
          <a:p>
            <a:r>
              <a:rPr lang="zh-TW" altLang="en-US" i="0"/>
              <a:t>特徵篩選</a:t>
            </a:r>
            <a:endParaRPr lang="zh-TW" altLang="en-US"/>
          </a:p>
        </p:txBody>
      </p:sp>
      <p:sp>
        <p:nvSpPr>
          <p:cNvPr id="4" name="投影片編號版面配置區 3">
            <a:extLst>
              <a:ext uri="{FF2B5EF4-FFF2-40B4-BE49-F238E27FC236}">
                <a16:creationId xmlns:a16="http://schemas.microsoft.com/office/drawing/2014/main" id="{161D4BA5-2A24-9E47-160E-5C5CDAEDAB75}"/>
              </a:ext>
            </a:extLst>
          </p:cNvPr>
          <p:cNvSpPr>
            <a:spLocks noGrp="1"/>
          </p:cNvSpPr>
          <p:nvPr>
            <p:ph type="sldNum" sz="quarter" idx="12"/>
          </p:nvPr>
        </p:nvSpPr>
        <p:spPr/>
        <p:txBody>
          <a:bodyPr/>
          <a:lstStyle/>
          <a:p>
            <a:fld id="{312CC964-A50B-4C29-B4E4-2C30BB34CCF3}" type="slidenum">
              <a:rPr lang="en-US" smtClean="0"/>
              <a:t>35</a:t>
            </a:fld>
            <a:endParaRPr lang="zh-TW" altLang="en-US"/>
          </a:p>
        </p:txBody>
      </p:sp>
      <p:pic>
        <p:nvPicPr>
          <p:cNvPr id="7" name="內容版面配置區 6" descr="一張含有 文字, 螢幕擷取畫面, 圖表, 字型 的圖片&#10;&#10;自動產生的描述">
            <a:extLst>
              <a:ext uri="{FF2B5EF4-FFF2-40B4-BE49-F238E27FC236}">
                <a16:creationId xmlns:a16="http://schemas.microsoft.com/office/drawing/2014/main" id="{337D867A-E80D-FD08-68C0-9BC073D9AC0F}"/>
              </a:ext>
            </a:extLst>
          </p:cNvPr>
          <p:cNvPicPr>
            <a:picLocks noGrp="1" noChangeAspect="1"/>
          </p:cNvPicPr>
          <p:nvPr>
            <p:ph idx="1"/>
          </p:nvPr>
        </p:nvPicPr>
        <p:blipFill>
          <a:blip r:embed="rId2"/>
          <a:stretch>
            <a:fillRect/>
          </a:stretch>
        </p:blipFill>
        <p:spPr>
          <a:xfrm>
            <a:off x="2344022" y="1505330"/>
            <a:ext cx="7513136" cy="5124679"/>
          </a:xfrm>
        </p:spPr>
      </p:pic>
    </p:spTree>
    <p:extLst>
      <p:ext uri="{BB962C8B-B14F-4D97-AF65-F5344CB8AC3E}">
        <p14:creationId xmlns:p14="http://schemas.microsoft.com/office/powerpoint/2010/main" val="9487899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3769E1-4D44-09AD-8B7F-3FEB7887809A}"/>
              </a:ext>
            </a:extLst>
          </p:cNvPr>
          <p:cNvSpPr>
            <a:spLocks noGrp="1"/>
          </p:cNvSpPr>
          <p:nvPr>
            <p:ph type="title"/>
          </p:nvPr>
        </p:nvSpPr>
        <p:spPr/>
        <p:txBody>
          <a:bodyPr/>
          <a:lstStyle/>
          <a:p>
            <a:r>
              <a:rPr lang="zh-TW" altLang="en-US" i="0"/>
              <a:t>預測結果</a:t>
            </a:r>
          </a:p>
        </p:txBody>
      </p:sp>
      <p:sp>
        <p:nvSpPr>
          <p:cNvPr id="4" name="投影片編號版面配置區 3">
            <a:extLst>
              <a:ext uri="{FF2B5EF4-FFF2-40B4-BE49-F238E27FC236}">
                <a16:creationId xmlns:a16="http://schemas.microsoft.com/office/drawing/2014/main" id="{161D4BA5-2A24-9E47-160E-5C5CDAEDAB75}"/>
              </a:ext>
            </a:extLst>
          </p:cNvPr>
          <p:cNvSpPr>
            <a:spLocks noGrp="1"/>
          </p:cNvSpPr>
          <p:nvPr>
            <p:ph type="sldNum" sz="quarter" idx="12"/>
          </p:nvPr>
        </p:nvSpPr>
        <p:spPr/>
        <p:txBody>
          <a:bodyPr/>
          <a:lstStyle/>
          <a:p>
            <a:fld id="{312CC964-A50B-4C29-B4E4-2C30BB34CCF3}" type="slidenum">
              <a:rPr lang="en-US" smtClean="0"/>
              <a:t>36</a:t>
            </a:fld>
            <a:endParaRPr lang="zh-TW" altLang="en-US"/>
          </a:p>
        </p:txBody>
      </p:sp>
      <p:sp>
        <p:nvSpPr>
          <p:cNvPr id="6" name="內容版面配置區 5">
            <a:extLst>
              <a:ext uri="{FF2B5EF4-FFF2-40B4-BE49-F238E27FC236}">
                <a16:creationId xmlns:a16="http://schemas.microsoft.com/office/drawing/2014/main" id="{FEF1A990-B8D2-02B9-4027-7C9ACF0497EE}"/>
              </a:ext>
            </a:extLst>
          </p:cNvPr>
          <p:cNvSpPr>
            <a:spLocks noGrp="1"/>
          </p:cNvSpPr>
          <p:nvPr>
            <p:ph idx="1"/>
          </p:nvPr>
        </p:nvSpPr>
        <p:spPr/>
        <p:txBody>
          <a:bodyPr vert="horz" lIns="91440" tIns="45720" rIns="91440" bIns="45720" rtlCol="0" anchor="t">
            <a:normAutofit/>
          </a:bodyPr>
          <a:lstStyle/>
          <a:p>
            <a:r>
              <a:rPr lang="zh-TW" altLang="en-US" dirty="0"/>
              <a:t>Public Score 5.3641</a:t>
            </a:r>
          </a:p>
        </p:txBody>
      </p:sp>
    </p:spTree>
    <p:extLst>
      <p:ext uri="{BB962C8B-B14F-4D97-AF65-F5344CB8AC3E}">
        <p14:creationId xmlns:p14="http://schemas.microsoft.com/office/powerpoint/2010/main" val="8675529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A566D5-0A85-1182-93A0-65D2C7102CA5}"/>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3BB080F0-61B6-00B2-AE59-3FEECB6ABC6C}"/>
              </a:ext>
            </a:extLst>
          </p:cNvPr>
          <p:cNvSpPr>
            <a:spLocks noGrp="1"/>
          </p:cNvSpPr>
          <p:nvPr>
            <p:ph type="title"/>
          </p:nvPr>
        </p:nvSpPr>
        <p:spPr/>
        <p:txBody>
          <a:bodyPr/>
          <a:lstStyle/>
          <a:p>
            <a:r>
              <a:rPr lang="zh-TW" altLang="en-US" i="0"/>
              <a:t>未來改進方向</a:t>
            </a:r>
          </a:p>
        </p:txBody>
      </p:sp>
      <p:sp>
        <p:nvSpPr>
          <p:cNvPr id="4" name="投影片編號版面配置區 3">
            <a:extLst>
              <a:ext uri="{FF2B5EF4-FFF2-40B4-BE49-F238E27FC236}">
                <a16:creationId xmlns:a16="http://schemas.microsoft.com/office/drawing/2014/main" id="{6ED1708C-7180-781B-EDD4-64B528267E04}"/>
              </a:ext>
            </a:extLst>
          </p:cNvPr>
          <p:cNvSpPr>
            <a:spLocks noGrp="1"/>
          </p:cNvSpPr>
          <p:nvPr>
            <p:ph type="sldNum" sz="quarter" idx="12"/>
          </p:nvPr>
        </p:nvSpPr>
        <p:spPr/>
        <p:txBody>
          <a:bodyPr/>
          <a:lstStyle/>
          <a:p>
            <a:fld id="{312CC964-A50B-4C29-B4E4-2C30BB34CCF3}" type="slidenum">
              <a:rPr lang="en-US" smtClean="0"/>
              <a:t>37</a:t>
            </a:fld>
            <a:endParaRPr lang="zh-TW" altLang="en-US"/>
          </a:p>
        </p:txBody>
      </p:sp>
      <p:sp>
        <p:nvSpPr>
          <p:cNvPr id="6" name="內容版面配置區 5">
            <a:extLst>
              <a:ext uri="{FF2B5EF4-FFF2-40B4-BE49-F238E27FC236}">
                <a16:creationId xmlns:a16="http://schemas.microsoft.com/office/drawing/2014/main" id="{198F1DBF-17DF-3312-E464-C7BFD1CB8480}"/>
              </a:ext>
            </a:extLst>
          </p:cNvPr>
          <p:cNvSpPr>
            <a:spLocks noGrp="1"/>
          </p:cNvSpPr>
          <p:nvPr>
            <p:ph idx="1"/>
          </p:nvPr>
        </p:nvSpPr>
        <p:spPr/>
        <p:txBody>
          <a:bodyPr vert="horz" lIns="91440" tIns="45720" rIns="91440" bIns="45720" rtlCol="0" anchor="t">
            <a:normAutofit/>
          </a:bodyPr>
          <a:lstStyle/>
          <a:p>
            <a:pPr>
              <a:lnSpc>
                <a:spcPct val="150000"/>
              </a:lnSpc>
            </a:pPr>
            <a:r>
              <a:rPr lang="en-US" altLang="zh-TW" sz="2000" dirty="0"/>
              <a:t>k-fold cross-validation</a:t>
            </a:r>
          </a:p>
          <a:p>
            <a:pPr>
              <a:lnSpc>
                <a:spcPct val="150000"/>
              </a:lnSpc>
            </a:pPr>
            <a:r>
              <a:rPr lang="zh-TW" sz="2000" dirty="0"/>
              <a:t>使用 X</a:t>
            </a:r>
            <a:r>
              <a:rPr lang="en-US" altLang="zh-TW" sz="2000" dirty="0" err="1"/>
              <a:t>Gboost</a:t>
            </a:r>
            <a:r>
              <a:rPr lang="en-US" altLang="zh-TW" sz="2000" dirty="0"/>
              <a:t> </a:t>
            </a:r>
            <a:r>
              <a:rPr lang="en-US" altLang="zh-TW" sz="2000" dirty="0" err="1"/>
              <a:t>模型</a:t>
            </a:r>
            <a:endParaRPr lang="en-US" altLang="zh-TW" sz="2000" dirty="0"/>
          </a:p>
          <a:p>
            <a:pPr>
              <a:lnSpc>
                <a:spcPct val="150000"/>
              </a:lnSpc>
            </a:pPr>
            <a:r>
              <a:rPr lang="zh-TW" altLang="zh-TW" sz="2000" dirty="0"/>
              <a:t>使用</a:t>
            </a:r>
            <a:r>
              <a:rPr lang="zh-TW" altLang="en-US" sz="2000" dirty="0"/>
              <a:t> </a:t>
            </a:r>
            <a:r>
              <a:rPr lang="en-US" altLang="zh-TW" sz="2000" dirty="0"/>
              <a:t>LGBM </a:t>
            </a:r>
            <a:r>
              <a:rPr lang="en-US" altLang="zh-TW" sz="2000" dirty="0" err="1"/>
              <a:t>模型</a:t>
            </a:r>
            <a:endParaRPr lang="en-US" altLang="zh-TW" sz="2000" dirty="0"/>
          </a:p>
          <a:p>
            <a:pPr>
              <a:lnSpc>
                <a:spcPct val="150000"/>
              </a:lnSpc>
            </a:pPr>
            <a:r>
              <a:rPr lang="en-US" altLang="zh-TW" sz="2000" dirty="0" err="1"/>
              <a:t>將多個模型結果ensemble</a:t>
            </a:r>
            <a:endParaRPr lang="en-US" altLang="zh-TW" sz="2000" dirty="0"/>
          </a:p>
        </p:txBody>
      </p:sp>
    </p:spTree>
    <p:extLst>
      <p:ext uri="{BB962C8B-B14F-4D97-AF65-F5344CB8AC3E}">
        <p14:creationId xmlns:p14="http://schemas.microsoft.com/office/powerpoint/2010/main" val="6641361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1CB68C1C-70D3-8503-C911-AFEDF3D43821}"/>
              </a:ext>
            </a:extLst>
          </p:cNvPr>
          <p:cNvSpPr>
            <a:spLocks noGrp="1"/>
          </p:cNvSpPr>
          <p:nvPr>
            <p:ph type="sldNum" sz="quarter" idx="12"/>
          </p:nvPr>
        </p:nvSpPr>
        <p:spPr/>
        <p:txBody>
          <a:bodyPr/>
          <a:lstStyle/>
          <a:p>
            <a:fld id="{312CC964-A50B-4C29-B4E4-2C30BB34CCF3}" type="slidenum">
              <a:rPr lang="en-US" smtClean="0"/>
              <a:t>38</a:t>
            </a:fld>
            <a:endParaRPr lang="en-US"/>
          </a:p>
        </p:txBody>
      </p:sp>
      <p:sp>
        <p:nvSpPr>
          <p:cNvPr id="4" name="文字方塊 3">
            <a:extLst>
              <a:ext uri="{FF2B5EF4-FFF2-40B4-BE49-F238E27FC236}">
                <a16:creationId xmlns:a16="http://schemas.microsoft.com/office/drawing/2014/main" id="{5568B721-2E62-2975-8594-7C7A012A0356}"/>
              </a:ext>
            </a:extLst>
          </p:cNvPr>
          <p:cNvSpPr txBox="1"/>
          <p:nvPr/>
        </p:nvSpPr>
        <p:spPr>
          <a:xfrm>
            <a:off x="3015531" y="2875002"/>
            <a:ext cx="6160937" cy="1107996"/>
          </a:xfrm>
          <a:prstGeom prst="rect">
            <a:avLst/>
          </a:prstGeom>
          <a:noFill/>
        </p:spPr>
        <p:txBody>
          <a:bodyPr wrap="square" rtlCol="0">
            <a:spAutoFit/>
          </a:bodyPr>
          <a:lstStyle/>
          <a:p>
            <a:r>
              <a:rPr lang="en-US" altLang="zh-TW" sz="6600"/>
              <a:t>Thanks for listening</a:t>
            </a:r>
            <a:endParaRPr lang="zh-TW" altLang="en-US" sz="6600"/>
          </a:p>
        </p:txBody>
      </p:sp>
    </p:spTree>
    <p:extLst>
      <p:ext uri="{BB962C8B-B14F-4D97-AF65-F5344CB8AC3E}">
        <p14:creationId xmlns:p14="http://schemas.microsoft.com/office/powerpoint/2010/main" val="1478219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EEEB0F-1FF4-1DA7-6AB4-7E74C07192A9}"/>
              </a:ext>
            </a:extLst>
          </p:cNvPr>
          <p:cNvSpPr>
            <a:spLocks noGrp="1"/>
          </p:cNvSpPr>
          <p:nvPr>
            <p:ph type="title"/>
          </p:nvPr>
        </p:nvSpPr>
        <p:spPr/>
        <p:txBody>
          <a:bodyPr/>
          <a:lstStyle/>
          <a:p>
            <a:r>
              <a:rPr lang="zh-TW" altLang="en-US" i="0">
                <a:ea typeface="+mj-lt"/>
                <a:cs typeface="+mj-lt"/>
              </a:rPr>
              <a:t>評估標準 </a:t>
            </a:r>
            <a:endParaRPr lang="zh-TW"/>
          </a:p>
        </p:txBody>
      </p:sp>
      <p:sp>
        <p:nvSpPr>
          <p:cNvPr id="3" name="內容版面配置區 2">
            <a:extLst>
              <a:ext uri="{FF2B5EF4-FFF2-40B4-BE49-F238E27FC236}">
                <a16:creationId xmlns:a16="http://schemas.microsoft.com/office/drawing/2014/main" id="{8C5B405C-07A8-D100-955F-D05F12E5AF8D}"/>
              </a:ext>
            </a:extLst>
          </p:cNvPr>
          <p:cNvSpPr>
            <a:spLocks noGrp="1"/>
          </p:cNvSpPr>
          <p:nvPr>
            <p:ph sz="half" idx="1"/>
          </p:nvPr>
        </p:nvSpPr>
        <p:spPr>
          <a:xfrm>
            <a:off x="1195873" y="1877840"/>
            <a:ext cx="9854682" cy="4477960"/>
          </a:xfrm>
        </p:spPr>
        <p:txBody>
          <a:bodyPr vert="horz" lIns="91440" tIns="45720" rIns="91440" bIns="45720" rtlCol="0" anchor="t">
            <a:normAutofit/>
          </a:bodyPr>
          <a:lstStyle/>
          <a:p>
            <a:pPr>
              <a:lnSpc>
                <a:spcPct val="150000"/>
              </a:lnSpc>
            </a:pPr>
            <a:r>
              <a:rPr lang="zh-TW" sz="2000">
                <a:ea typeface="+mn-lt"/>
                <a:cs typeface="+mn-lt"/>
              </a:rPr>
              <a:t>評估標準是使用預測收益和實際目標之間的平均絕對誤差（</a:t>
            </a:r>
            <a:r>
              <a:rPr lang="en-US" altLang="zh-TW" sz="2000">
                <a:ea typeface="+mn-lt"/>
                <a:cs typeface="+mn-lt"/>
              </a:rPr>
              <a:t>MAE</a:t>
            </a:r>
            <a:r>
              <a:rPr lang="zh-TW" sz="2000">
                <a:ea typeface="+mn-lt"/>
                <a:cs typeface="+mn-lt"/>
              </a:rPr>
              <a:t>）</a:t>
            </a:r>
            <a:endParaRPr lang="zh-TW" altLang="en-US" sz="2000"/>
          </a:p>
        </p:txBody>
      </p:sp>
      <p:pic>
        <p:nvPicPr>
          <p:cNvPr id="9" name="內容版面配置區 8" descr="一張含有 字型, 文字, 白色, 印刷術 的圖片&#10;&#10;自動產生的描述">
            <a:extLst>
              <a:ext uri="{FF2B5EF4-FFF2-40B4-BE49-F238E27FC236}">
                <a16:creationId xmlns:a16="http://schemas.microsoft.com/office/drawing/2014/main" id="{4BD082A9-4DC7-96A7-FA61-23C7A86DF118}"/>
              </a:ext>
            </a:extLst>
          </p:cNvPr>
          <p:cNvPicPr>
            <a:picLocks noGrp="1" noChangeAspect="1"/>
          </p:cNvPicPr>
          <p:nvPr>
            <p:ph sz="half" idx="2"/>
          </p:nvPr>
        </p:nvPicPr>
        <p:blipFill>
          <a:blip r:embed="rId2"/>
          <a:stretch>
            <a:fillRect/>
          </a:stretch>
        </p:blipFill>
        <p:spPr>
          <a:xfrm>
            <a:off x="2570292" y="2770781"/>
            <a:ext cx="3560212" cy="1315811"/>
          </a:xfrm>
        </p:spPr>
      </p:pic>
      <p:sp>
        <p:nvSpPr>
          <p:cNvPr id="4" name="投影片編號版面配置區 3">
            <a:extLst>
              <a:ext uri="{FF2B5EF4-FFF2-40B4-BE49-F238E27FC236}">
                <a16:creationId xmlns:a16="http://schemas.microsoft.com/office/drawing/2014/main" id="{5EDA1086-2FFA-EBD1-0985-DD505E29BFD8}"/>
              </a:ext>
            </a:extLst>
          </p:cNvPr>
          <p:cNvSpPr>
            <a:spLocks noGrp="1"/>
          </p:cNvSpPr>
          <p:nvPr>
            <p:ph type="sldNum" sz="quarter" idx="12"/>
          </p:nvPr>
        </p:nvSpPr>
        <p:spPr/>
        <p:txBody>
          <a:bodyPr/>
          <a:lstStyle/>
          <a:p>
            <a:fld id="{312CC964-A50B-4C29-B4E4-2C30BB34CCF3}" type="slidenum">
              <a:rPr lang="en-US" smtClean="0"/>
              <a:t>4</a:t>
            </a:fld>
            <a:endParaRPr lang="zh-TW" altLang="en-US"/>
          </a:p>
        </p:txBody>
      </p:sp>
    </p:spTree>
    <p:extLst>
      <p:ext uri="{BB962C8B-B14F-4D97-AF65-F5344CB8AC3E}">
        <p14:creationId xmlns:p14="http://schemas.microsoft.com/office/powerpoint/2010/main" val="2842292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1C57C-F069-E00C-4013-05A82740730F}"/>
              </a:ext>
            </a:extLst>
          </p:cNvPr>
          <p:cNvSpPr>
            <a:spLocks noGrp="1"/>
          </p:cNvSpPr>
          <p:nvPr>
            <p:ph type="title"/>
          </p:nvPr>
        </p:nvSpPr>
        <p:spPr/>
        <p:txBody>
          <a:bodyPr/>
          <a:lstStyle/>
          <a:p>
            <a:r>
              <a:rPr lang="zh-TW" altLang="en-US" i="0">
                <a:ea typeface="+mj-lt"/>
                <a:cs typeface="+mj-lt"/>
              </a:rPr>
              <a:t>資料</a:t>
            </a:r>
            <a:r>
              <a:rPr lang="zh-TW" i="0">
                <a:ea typeface="+mj-lt"/>
                <a:cs typeface="+mj-lt"/>
              </a:rPr>
              <a:t>介紹 </a:t>
            </a:r>
          </a:p>
        </p:txBody>
      </p:sp>
      <p:sp>
        <p:nvSpPr>
          <p:cNvPr id="3" name="內容版面配置區 2">
            <a:extLst>
              <a:ext uri="{FF2B5EF4-FFF2-40B4-BE49-F238E27FC236}">
                <a16:creationId xmlns:a16="http://schemas.microsoft.com/office/drawing/2014/main" id="{4CB2A592-7405-0A8B-AC0E-079F75EFD472}"/>
              </a:ext>
            </a:extLst>
          </p:cNvPr>
          <p:cNvSpPr>
            <a:spLocks noGrp="1"/>
          </p:cNvSpPr>
          <p:nvPr>
            <p:ph idx="1"/>
          </p:nvPr>
        </p:nvSpPr>
        <p:spPr/>
        <p:txBody>
          <a:bodyPr vert="horz" lIns="91440" tIns="45720" rIns="91440" bIns="45720" rtlCol="0" anchor="t">
            <a:normAutofit/>
          </a:bodyPr>
          <a:lstStyle/>
          <a:p>
            <a:pPr>
              <a:lnSpc>
                <a:spcPct val="150000"/>
              </a:lnSpc>
            </a:pPr>
            <a:r>
              <a:rPr lang="zh-TW" altLang="en-US" sz="2000"/>
              <a:t>Train </a:t>
            </a:r>
            <a:r>
              <a:rPr lang="en-US" altLang="zh-TW" sz="2000"/>
              <a:t>data </a:t>
            </a:r>
            <a:r>
              <a:rPr lang="zh-TW" altLang="en-US" sz="2000"/>
              <a:t>中共有 5237980 筆資料，有 17 個變數。</a:t>
            </a:r>
          </a:p>
          <a:p>
            <a:pPr>
              <a:lnSpc>
                <a:spcPct val="150000"/>
              </a:lnSpc>
            </a:pPr>
            <a:r>
              <a:rPr lang="zh-TW" altLang="en-US" sz="2000"/>
              <a:t>以美元為單位。</a:t>
            </a:r>
          </a:p>
          <a:p>
            <a:pPr>
              <a:lnSpc>
                <a:spcPct val="150000"/>
              </a:lnSpc>
            </a:pPr>
            <a:endParaRPr lang="zh-TW" altLang="en-US" sz="2000"/>
          </a:p>
          <a:p>
            <a:pPr>
              <a:lnSpc>
                <a:spcPct val="150000"/>
              </a:lnSpc>
            </a:pPr>
            <a:endParaRPr lang="zh-TW" altLang="en-US" sz="1600"/>
          </a:p>
          <a:p>
            <a:endParaRPr lang="zh-TW" altLang="en-US"/>
          </a:p>
        </p:txBody>
      </p:sp>
      <p:sp>
        <p:nvSpPr>
          <p:cNvPr id="4" name="投影片編號版面配置區 3">
            <a:extLst>
              <a:ext uri="{FF2B5EF4-FFF2-40B4-BE49-F238E27FC236}">
                <a16:creationId xmlns:a16="http://schemas.microsoft.com/office/drawing/2014/main" id="{FFE10D7C-D947-FAD9-CF5F-ACA5ECBAAC71}"/>
              </a:ext>
            </a:extLst>
          </p:cNvPr>
          <p:cNvSpPr>
            <a:spLocks noGrp="1"/>
          </p:cNvSpPr>
          <p:nvPr>
            <p:ph type="sldNum" sz="quarter" idx="12"/>
          </p:nvPr>
        </p:nvSpPr>
        <p:spPr/>
        <p:txBody>
          <a:bodyPr/>
          <a:lstStyle/>
          <a:p>
            <a:fld id="{312CC964-A50B-4C29-B4E4-2C30BB34CCF3}" type="slidenum">
              <a:rPr lang="en-US" smtClean="0"/>
              <a:t>5</a:t>
            </a:fld>
            <a:endParaRPr lang="zh-TW" altLang="en-US"/>
          </a:p>
        </p:txBody>
      </p:sp>
    </p:spTree>
    <p:extLst>
      <p:ext uri="{BB962C8B-B14F-4D97-AF65-F5344CB8AC3E}">
        <p14:creationId xmlns:p14="http://schemas.microsoft.com/office/powerpoint/2010/main" val="8511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1C57C-F069-E00C-4013-05A82740730F}"/>
              </a:ext>
            </a:extLst>
          </p:cNvPr>
          <p:cNvSpPr>
            <a:spLocks noGrp="1"/>
          </p:cNvSpPr>
          <p:nvPr>
            <p:ph type="title"/>
          </p:nvPr>
        </p:nvSpPr>
        <p:spPr/>
        <p:txBody>
          <a:bodyPr/>
          <a:lstStyle/>
          <a:p>
            <a:r>
              <a:rPr lang="zh-TW" altLang="en-US" i="0">
                <a:ea typeface="+mj-lt"/>
                <a:cs typeface="+mj-lt"/>
              </a:rPr>
              <a:t>變數</a:t>
            </a:r>
            <a:r>
              <a:rPr lang="zh-TW" i="0">
                <a:ea typeface="+mj-lt"/>
                <a:cs typeface="+mj-lt"/>
              </a:rPr>
              <a:t>介紹</a:t>
            </a:r>
            <a:endParaRPr lang="zh-TW" i="0"/>
          </a:p>
        </p:txBody>
      </p:sp>
      <p:sp>
        <p:nvSpPr>
          <p:cNvPr id="3" name="內容版面配置區 2">
            <a:extLst>
              <a:ext uri="{FF2B5EF4-FFF2-40B4-BE49-F238E27FC236}">
                <a16:creationId xmlns:a16="http://schemas.microsoft.com/office/drawing/2014/main" id="{4CB2A592-7405-0A8B-AC0E-079F75EFD472}"/>
              </a:ext>
            </a:extLst>
          </p:cNvPr>
          <p:cNvSpPr>
            <a:spLocks noGrp="1"/>
          </p:cNvSpPr>
          <p:nvPr>
            <p:ph idx="1"/>
          </p:nvPr>
        </p:nvSpPr>
        <p:spPr>
          <a:xfrm>
            <a:off x="1142999" y="2009554"/>
            <a:ext cx="10459478" cy="4315045"/>
          </a:xfrm>
        </p:spPr>
        <p:txBody>
          <a:bodyPr vert="horz" lIns="91440" tIns="45720" rIns="91440" bIns="45720" rtlCol="0" anchor="t">
            <a:normAutofit fontScale="92500" lnSpcReduction="10000"/>
          </a:bodyPr>
          <a:lstStyle/>
          <a:p>
            <a:pPr>
              <a:lnSpc>
                <a:spcPct val="160000"/>
              </a:lnSpc>
            </a:pPr>
            <a:r>
              <a:rPr lang="zh-TW" altLang="en-US" sz="2200"/>
              <a:t>stock_id：股票的唯一標識符。不是每個時間桶中都存在所有股票ID。</a:t>
            </a:r>
          </a:p>
          <a:p>
            <a:pPr>
              <a:lnSpc>
                <a:spcPct val="160000"/>
              </a:lnSpc>
            </a:pPr>
            <a:r>
              <a:rPr lang="zh-TW" altLang="en-US" sz="2200"/>
              <a:t>date_id：日期的唯一標識符。日期ID在所有股票中是順序一致的。</a:t>
            </a:r>
          </a:p>
          <a:p>
            <a:pPr>
              <a:lnSpc>
                <a:spcPct val="160000"/>
              </a:lnSpc>
            </a:pPr>
            <a:r>
              <a:rPr lang="en-US" altLang="zh-TW" sz="2200" err="1">
                <a:ea typeface="+mn-lt"/>
                <a:cs typeface="+mn-lt"/>
              </a:rPr>
              <a:t>seconds_in_bucket</a:t>
            </a:r>
            <a:r>
              <a:rPr lang="zh-TW" sz="2200">
                <a:ea typeface="+mn-lt"/>
                <a:cs typeface="+mn-lt"/>
              </a:rPr>
              <a:t>：自收盤拍賣開始以來經過的秒數，始終從</a:t>
            </a:r>
            <a:r>
              <a:rPr lang="en-US" altLang="zh-TW" sz="2200">
                <a:ea typeface="+mn-lt"/>
                <a:cs typeface="+mn-lt"/>
              </a:rPr>
              <a:t>0</a:t>
            </a:r>
            <a:r>
              <a:rPr lang="zh-TW" sz="2200">
                <a:ea typeface="+mn-lt"/>
                <a:cs typeface="+mn-lt"/>
              </a:rPr>
              <a:t>開始。</a:t>
            </a:r>
            <a:endParaRPr lang="zh-TW" altLang="en-US" sz="2200"/>
          </a:p>
          <a:p>
            <a:pPr>
              <a:lnSpc>
                <a:spcPct val="160000"/>
              </a:lnSpc>
            </a:pPr>
            <a:r>
              <a:rPr lang="zh-TW" altLang="en-US" sz="2200"/>
              <a:t>imbalance_size：在當前參考價格的未匹配量。 </a:t>
            </a:r>
            <a:endParaRPr lang="zh-TW" sz="2200"/>
          </a:p>
          <a:p>
            <a:pPr>
              <a:lnSpc>
                <a:spcPct val="160000"/>
              </a:lnSpc>
            </a:pPr>
            <a:r>
              <a:rPr lang="zh-TW" altLang="en-US" sz="2200"/>
              <a:t>imbalance_buy_sell_flag：反映拍賣不平衡方向的指示器。</a:t>
            </a:r>
            <a:endParaRPr lang="zh-TW" sz="2200"/>
          </a:p>
          <a:p>
            <a:pPr lvl="1">
              <a:lnSpc>
                <a:spcPct val="160000"/>
              </a:lnSpc>
              <a:buFont typeface="Wingdings" panose="05000000000000000000" pitchFamily="2" charset="2"/>
              <a:buChar char="Ø"/>
            </a:pPr>
            <a:r>
              <a:rPr lang="zh-TW" altLang="en-US" sz="1700"/>
              <a:t>買方不平衡：1</a:t>
            </a:r>
          </a:p>
          <a:p>
            <a:pPr lvl="1">
              <a:lnSpc>
                <a:spcPct val="160000"/>
              </a:lnSpc>
              <a:buFont typeface="Wingdings" panose="05000000000000000000" pitchFamily="2" charset="2"/>
              <a:buChar char="Ø"/>
            </a:pPr>
            <a:r>
              <a:rPr lang="zh-TW" altLang="en-US" sz="1700"/>
              <a:t>賣方不平衡：</a:t>
            </a:r>
            <a:r>
              <a:rPr lang="en-US" altLang="zh-TW" sz="1700"/>
              <a:t>-1</a:t>
            </a:r>
            <a:endParaRPr lang="zh-TW" altLang="en-US" sz="1700"/>
          </a:p>
          <a:p>
            <a:pPr lvl="1">
              <a:lnSpc>
                <a:spcPct val="160000"/>
              </a:lnSpc>
              <a:buFont typeface="Wingdings" panose="05000000000000000000" pitchFamily="2" charset="2"/>
              <a:buChar char="Ø"/>
            </a:pPr>
            <a:r>
              <a:rPr lang="zh-TW" altLang="en-US" sz="1700"/>
              <a:t>沒有不平衡：</a:t>
            </a:r>
            <a:r>
              <a:rPr lang="en-US" altLang="zh-TW" sz="1700"/>
              <a:t>0</a:t>
            </a:r>
            <a:endParaRPr lang="zh-TW" altLang="en-US" sz="1700"/>
          </a:p>
          <a:p>
            <a:pPr lvl="1">
              <a:lnSpc>
                <a:spcPct val="150000"/>
              </a:lnSpc>
            </a:pPr>
            <a:endParaRPr lang="zh-TW" altLang="en-US" sz="1600"/>
          </a:p>
          <a:p>
            <a:pPr>
              <a:lnSpc>
                <a:spcPct val="150000"/>
              </a:lnSpc>
            </a:pPr>
            <a:endParaRPr lang="zh-TW" altLang="en-US" sz="1600"/>
          </a:p>
          <a:p>
            <a:endParaRPr lang="zh-TW" altLang="en-US"/>
          </a:p>
        </p:txBody>
      </p:sp>
      <p:sp>
        <p:nvSpPr>
          <p:cNvPr id="4" name="投影片編號版面配置區 3">
            <a:extLst>
              <a:ext uri="{FF2B5EF4-FFF2-40B4-BE49-F238E27FC236}">
                <a16:creationId xmlns:a16="http://schemas.microsoft.com/office/drawing/2014/main" id="{406D373A-8E59-ECBE-4D37-060401B17D81}"/>
              </a:ext>
            </a:extLst>
          </p:cNvPr>
          <p:cNvSpPr>
            <a:spLocks noGrp="1"/>
          </p:cNvSpPr>
          <p:nvPr>
            <p:ph type="sldNum" sz="quarter" idx="12"/>
          </p:nvPr>
        </p:nvSpPr>
        <p:spPr/>
        <p:txBody>
          <a:bodyPr/>
          <a:lstStyle/>
          <a:p>
            <a:fld id="{312CC964-A50B-4C29-B4E4-2C30BB34CCF3}" type="slidenum">
              <a:rPr lang="en-US" smtClean="0"/>
              <a:t>6</a:t>
            </a:fld>
            <a:endParaRPr lang="zh-TW" altLang="en-US"/>
          </a:p>
        </p:txBody>
      </p:sp>
    </p:spTree>
    <p:extLst>
      <p:ext uri="{BB962C8B-B14F-4D97-AF65-F5344CB8AC3E}">
        <p14:creationId xmlns:p14="http://schemas.microsoft.com/office/powerpoint/2010/main" val="1181218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1C57C-F069-E00C-4013-05A82740730F}"/>
              </a:ext>
            </a:extLst>
          </p:cNvPr>
          <p:cNvSpPr>
            <a:spLocks noGrp="1"/>
          </p:cNvSpPr>
          <p:nvPr>
            <p:ph type="title"/>
          </p:nvPr>
        </p:nvSpPr>
        <p:spPr/>
        <p:txBody>
          <a:bodyPr/>
          <a:lstStyle/>
          <a:p>
            <a:r>
              <a:rPr lang="zh-TW" altLang="en-US" i="0">
                <a:ea typeface="+mj-lt"/>
                <a:cs typeface="+mj-lt"/>
              </a:rPr>
              <a:t>變數</a:t>
            </a:r>
            <a:r>
              <a:rPr lang="zh-TW" i="0">
                <a:ea typeface="+mj-lt"/>
                <a:cs typeface="+mj-lt"/>
              </a:rPr>
              <a:t>介紹</a:t>
            </a:r>
            <a:endParaRPr lang="zh-TW" i="0"/>
          </a:p>
        </p:txBody>
      </p:sp>
      <p:sp>
        <p:nvSpPr>
          <p:cNvPr id="3" name="內容版面配置區 2">
            <a:extLst>
              <a:ext uri="{FF2B5EF4-FFF2-40B4-BE49-F238E27FC236}">
                <a16:creationId xmlns:a16="http://schemas.microsoft.com/office/drawing/2014/main" id="{4CB2A592-7405-0A8B-AC0E-079F75EFD472}"/>
              </a:ext>
            </a:extLst>
          </p:cNvPr>
          <p:cNvSpPr>
            <a:spLocks noGrp="1"/>
          </p:cNvSpPr>
          <p:nvPr>
            <p:ph idx="1"/>
          </p:nvPr>
        </p:nvSpPr>
        <p:spPr>
          <a:xfrm>
            <a:off x="1143000" y="2009554"/>
            <a:ext cx="10459477" cy="4025486"/>
          </a:xfrm>
        </p:spPr>
        <p:txBody>
          <a:bodyPr vert="horz" lIns="91440" tIns="45720" rIns="91440" bIns="45720" rtlCol="0" anchor="t">
            <a:normAutofit/>
          </a:bodyPr>
          <a:lstStyle/>
          <a:p>
            <a:pPr>
              <a:lnSpc>
                <a:spcPct val="150000"/>
              </a:lnSpc>
            </a:pPr>
            <a:r>
              <a:rPr lang="zh-TW" altLang="en-US" sz="2000"/>
              <a:t>reference_price：最大化配對股票數量、最小化不平衡並最小化與最佳買賣價格之間距離的價格。也可以視為等於介於最佳買賣價格之間的近價。</a:t>
            </a:r>
          </a:p>
          <a:p>
            <a:pPr>
              <a:lnSpc>
                <a:spcPct val="150000"/>
              </a:lnSpc>
            </a:pPr>
            <a:r>
              <a:rPr lang="zh-TW" altLang="en-US" sz="2000"/>
              <a:t>matched_size：在當前參考價格可以匹配的量。 </a:t>
            </a:r>
          </a:p>
          <a:p>
            <a:pPr>
              <a:lnSpc>
                <a:spcPct val="150000"/>
              </a:lnSpc>
            </a:pPr>
            <a:r>
              <a:rPr lang="zh-TW" altLang="en-US" sz="2000"/>
              <a:t>far_price：將基於拍賣利息最大化匹配股票數量的交叉價格。此計算不包括連續市場訂單。 </a:t>
            </a:r>
            <a:endParaRPr lang="zh-TW"/>
          </a:p>
          <a:p>
            <a:pPr>
              <a:lnSpc>
                <a:spcPct val="150000"/>
              </a:lnSpc>
            </a:pPr>
            <a:r>
              <a:rPr lang="zh-TW" altLang="en-US" sz="2000"/>
              <a:t>near_price：將基於拍賣和連續市場訂單最大化匹配股票數量的交叉價格。</a:t>
            </a:r>
          </a:p>
          <a:p>
            <a:pPr>
              <a:lnSpc>
                <a:spcPct val="150000"/>
              </a:lnSpc>
            </a:pPr>
            <a:endParaRPr lang="zh-TW" altLang="en-US" sz="1600"/>
          </a:p>
          <a:p>
            <a:endParaRPr lang="zh-TW" altLang="en-US"/>
          </a:p>
        </p:txBody>
      </p:sp>
      <p:sp>
        <p:nvSpPr>
          <p:cNvPr id="5" name="投影片編號版面配置區 4">
            <a:extLst>
              <a:ext uri="{FF2B5EF4-FFF2-40B4-BE49-F238E27FC236}">
                <a16:creationId xmlns:a16="http://schemas.microsoft.com/office/drawing/2014/main" id="{94A598BA-3811-DE2B-CB90-B6D13AB7256E}"/>
              </a:ext>
            </a:extLst>
          </p:cNvPr>
          <p:cNvSpPr>
            <a:spLocks noGrp="1"/>
          </p:cNvSpPr>
          <p:nvPr>
            <p:ph type="sldNum" sz="quarter" idx="12"/>
          </p:nvPr>
        </p:nvSpPr>
        <p:spPr/>
        <p:txBody>
          <a:bodyPr/>
          <a:lstStyle/>
          <a:p>
            <a:fld id="{312CC964-A50B-4C29-B4E4-2C30BB34CCF3}" type="slidenum">
              <a:rPr lang="en-US" smtClean="0"/>
              <a:t>7</a:t>
            </a:fld>
            <a:endParaRPr lang="zh-TW" altLang="en-US"/>
          </a:p>
        </p:txBody>
      </p:sp>
    </p:spTree>
    <p:extLst>
      <p:ext uri="{BB962C8B-B14F-4D97-AF65-F5344CB8AC3E}">
        <p14:creationId xmlns:p14="http://schemas.microsoft.com/office/powerpoint/2010/main" val="3855450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1C57C-F069-E00C-4013-05A82740730F}"/>
              </a:ext>
            </a:extLst>
          </p:cNvPr>
          <p:cNvSpPr>
            <a:spLocks noGrp="1"/>
          </p:cNvSpPr>
          <p:nvPr>
            <p:ph type="title"/>
          </p:nvPr>
        </p:nvSpPr>
        <p:spPr/>
        <p:txBody>
          <a:bodyPr/>
          <a:lstStyle/>
          <a:p>
            <a:r>
              <a:rPr lang="zh-TW" altLang="en-US" i="0">
                <a:ea typeface="+mj-lt"/>
                <a:cs typeface="+mj-lt"/>
              </a:rPr>
              <a:t>變數</a:t>
            </a:r>
            <a:r>
              <a:rPr lang="zh-TW" i="0">
                <a:ea typeface="+mj-lt"/>
                <a:cs typeface="+mj-lt"/>
              </a:rPr>
              <a:t>介紹</a:t>
            </a:r>
            <a:endParaRPr lang="zh-TW" i="0"/>
          </a:p>
        </p:txBody>
      </p:sp>
      <p:sp>
        <p:nvSpPr>
          <p:cNvPr id="3" name="內容版面配置區 2">
            <a:extLst>
              <a:ext uri="{FF2B5EF4-FFF2-40B4-BE49-F238E27FC236}">
                <a16:creationId xmlns:a16="http://schemas.microsoft.com/office/drawing/2014/main" id="{4CB2A592-7405-0A8B-AC0E-079F75EFD472}"/>
              </a:ext>
            </a:extLst>
          </p:cNvPr>
          <p:cNvSpPr>
            <a:spLocks noGrp="1"/>
          </p:cNvSpPr>
          <p:nvPr>
            <p:ph idx="1"/>
          </p:nvPr>
        </p:nvSpPr>
        <p:spPr/>
        <p:txBody>
          <a:bodyPr vert="horz" lIns="91440" tIns="45720" rIns="91440" bIns="45720" rtlCol="0" anchor="t">
            <a:normAutofit/>
          </a:bodyPr>
          <a:lstStyle/>
          <a:p>
            <a:pPr>
              <a:lnSpc>
                <a:spcPct val="150000"/>
              </a:lnSpc>
            </a:pPr>
            <a:r>
              <a:rPr lang="zh-TW" altLang="en-US" sz="2000">
                <a:solidFill>
                  <a:srgbClr val="242B41"/>
                </a:solidFill>
                <a:ea typeface="+mn-lt"/>
                <a:cs typeface="+mn-lt"/>
              </a:rPr>
              <a:t>[bid／ask]_price：非拍賣書中最具競爭力的買賣水平的價格。</a:t>
            </a:r>
          </a:p>
          <a:p>
            <a:pPr>
              <a:lnSpc>
                <a:spcPct val="150000"/>
              </a:lnSpc>
            </a:pPr>
            <a:r>
              <a:rPr lang="zh-TW" altLang="en-US" sz="2000">
                <a:solidFill>
                  <a:srgbClr val="242B41"/>
                </a:solidFill>
                <a:ea typeface="+mn-lt"/>
                <a:cs typeface="+mn-lt"/>
              </a:rPr>
              <a:t>[bid／ask]_size：非拍賣書中最具競爭力的買賣水平的名義金額。 </a:t>
            </a:r>
          </a:p>
          <a:p>
            <a:pPr>
              <a:lnSpc>
                <a:spcPct val="150000"/>
              </a:lnSpc>
            </a:pPr>
            <a:r>
              <a:rPr lang="zh-TW" altLang="en-US" sz="2000">
                <a:solidFill>
                  <a:srgbClr val="242B41"/>
                </a:solidFill>
                <a:ea typeface="+mn-lt"/>
                <a:cs typeface="+mn-lt"/>
              </a:rPr>
              <a:t>wap：非拍賣書中的加權平均價格。</a:t>
            </a:r>
          </a:p>
          <a:p>
            <a:pPr>
              <a:lnSpc>
                <a:spcPct val="150000"/>
              </a:lnSpc>
            </a:pPr>
            <a:endParaRPr lang="zh-TW" altLang="en-US" sz="2000">
              <a:solidFill>
                <a:srgbClr val="242B41"/>
              </a:solidFill>
            </a:endParaRPr>
          </a:p>
          <a:p>
            <a:pPr>
              <a:lnSpc>
                <a:spcPct val="150000"/>
              </a:lnSpc>
            </a:pPr>
            <a:endParaRPr lang="zh-TW" altLang="en-US" sz="2000">
              <a:solidFill>
                <a:srgbClr val="242B41"/>
              </a:solidFill>
            </a:endParaRPr>
          </a:p>
          <a:p>
            <a:pPr marL="0" indent="0">
              <a:lnSpc>
                <a:spcPct val="150000"/>
              </a:lnSpc>
              <a:buNone/>
            </a:pPr>
            <a:endParaRPr lang="zh-TW" altLang="en-US" sz="2000">
              <a:solidFill>
                <a:srgbClr val="242B41"/>
              </a:solidFill>
            </a:endParaRPr>
          </a:p>
          <a:p>
            <a:pPr>
              <a:lnSpc>
                <a:spcPct val="150000"/>
              </a:lnSpc>
            </a:pPr>
            <a:endParaRPr lang="zh-TW" altLang="en-US" sz="2000">
              <a:solidFill>
                <a:srgbClr val="242B41"/>
              </a:solidFill>
            </a:endParaRPr>
          </a:p>
          <a:p>
            <a:pPr>
              <a:lnSpc>
                <a:spcPct val="150000"/>
              </a:lnSpc>
            </a:pPr>
            <a:endParaRPr lang="zh-TW" altLang="en-US" sz="1600"/>
          </a:p>
        </p:txBody>
      </p:sp>
      <p:pic>
        <p:nvPicPr>
          <p:cNvPr id="4" name="圖片 3" descr="一張含有 文字, 字型, 白色, 行 的圖片&#10;&#10;自動產生的描述">
            <a:extLst>
              <a:ext uri="{FF2B5EF4-FFF2-40B4-BE49-F238E27FC236}">
                <a16:creationId xmlns:a16="http://schemas.microsoft.com/office/drawing/2014/main" id="{6A8A2C4A-4FA6-11B1-4EB0-FCB592731014}"/>
              </a:ext>
            </a:extLst>
          </p:cNvPr>
          <p:cNvPicPr>
            <a:picLocks noChangeAspect="1"/>
          </p:cNvPicPr>
          <p:nvPr/>
        </p:nvPicPr>
        <p:blipFill>
          <a:blip r:embed="rId2"/>
          <a:stretch>
            <a:fillRect/>
          </a:stretch>
        </p:blipFill>
        <p:spPr>
          <a:xfrm>
            <a:off x="3394788" y="3768731"/>
            <a:ext cx="5410200" cy="834966"/>
          </a:xfrm>
          <a:prstGeom prst="rect">
            <a:avLst/>
          </a:prstGeom>
        </p:spPr>
      </p:pic>
      <p:sp>
        <p:nvSpPr>
          <p:cNvPr id="5" name="投影片編號版面配置區 4">
            <a:extLst>
              <a:ext uri="{FF2B5EF4-FFF2-40B4-BE49-F238E27FC236}">
                <a16:creationId xmlns:a16="http://schemas.microsoft.com/office/drawing/2014/main" id="{893FDCEF-1374-6AE7-C293-566A2211E1B6}"/>
              </a:ext>
            </a:extLst>
          </p:cNvPr>
          <p:cNvSpPr>
            <a:spLocks noGrp="1"/>
          </p:cNvSpPr>
          <p:nvPr>
            <p:ph type="sldNum" sz="quarter" idx="12"/>
          </p:nvPr>
        </p:nvSpPr>
        <p:spPr/>
        <p:txBody>
          <a:bodyPr/>
          <a:lstStyle/>
          <a:p>
            <a:fld id="{312CC964-A50B-4C29-B4E4-2C30BB34CCF3}" type="slidenum">
              <a:rPr lang="en-US" smtClean="0"/>
              <a:t>8</a:t>
            </a:fld>
            <a:endParaRPr lang="zh-TW" altLang="en-US"/>
          </a:p>
        </p:txBody>
      </p:sp>
    </p:spTree>
    <p:extLst>
      <p:ext uri="{BB962C8B-B14F-4D97-AF65-F5344CB8AC3E}">
        <p14:creationId xmlns:p14="http://schemas.microsoft.com/office/powerpoint/2010/main" val="1373298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1C57C-F069-E00C-4013-05A82740730F}"/>
              </a:ext>
            </a:extLst>
          </p:cNvPr>
          <p:cNvSpPr>
            <a:spLocks noGrp="1"/>
          </p:cNvSpPr>
          <p:nvPr>
            <p:ph type="title"/>
          </p:nvPr>
        </p:nvSpPr>
        <p:spPr/>
        <p:txBody>
          <a:bodyPr/>
          <a:lstStyle/>
          <a:p>
            <a:r>
              <a:rPr lang="zh-TW" altLang="en-US" i="0">
                <a:ea typeface="+mj-lt"/>
                <a:cs typeface="+mj-lt"/>
              </a:rPr>
              <a:t>變數</a:t>
            </a:r>
            <a:r>
              <a:rPr lang="zh-TW" i="0">
                <a:ea typeface="+mj-lt"/>
                <a:cs typeface="+mj-lt"/>
              </a:rPr>
              <a:t>介紹</a:t>
            </a:r>
            <a:endParaRPr lang="zh-TW" i="0"/>
          </a:p>
        </p:txBody>
      </p:sp>
      <p:sp>
        <p:nvSpPr>
          <p:cNvPr id="3" name="內容版面配置區 2">
            <a:extLst>
              <a:ext uri="{FF2B5EF4-FFF2-40B4-BE49-F238E27FC236}">
                <a16:creationId xmlns:a16="http://schemas.microsoft.com/office/drawing/2014/main" id="{4CB2A592-7405-0A8B-AC0E-079F75EFD472}"/>
              </a:ext>
            </a:extLst>
          </p:cNvPr>
          <p:cNvSpPr>
            <a:spLocks noGrp="1"/>
          </p:cNvSpPr>
          <p:nvPr>
            <p:ph idx="1"/>
          </p:nvPr>
        </p:nvSpPr>
        <p:spPr/>
        <p:txBody>
          <a:bodyPr vert="horz" lIns="91440" tIns="45720" rIns="91440" bIns="45720" rtlCol="0" anchor="t">
            <a:normAutofit/>
          </a:bodyPr>
          <a:lstStyle/>
          <a:p>
            <a:pPr>
              <a:lnSpc>
                <a:spcPct val="150000"/>
              </a:lnSpc>
            </a:pPr>
            <a:r>
              <a:rPr lang="en-US" altLang="zh-TW" sz="2000">
                <a:solidFill>
                  <a:srgbClr val="242B41"/>
                </a:solidFill>
                <a:ea typeface="Univers Condensed Light"/>
              </a:rPr>
              <a:t>T</a:t>
            </a:r>
            <a:r>
              <a:rPr lang="zh-TW" sz="2000" baseline="0">
                <a:solidFill>
                  <a:srgbClr val="242B41"/>
                </a:solidFill>
                <a:ea typeface="Univers Condensed Light"/>
              </a:rPr>
              <a:t>arget</a:t>
            </a:r>
            <a:r>
              <a:rPr lang="zh-TW" altLang="en-US" sz="2000">
                <a:solidFill>
                  <a:srgbClr val="242B41"/>
                </a:solidFill>
                <a:ea typeface="Univers Condensed Light"/>
              </a:rPr>
              <a:t>：</a:t>
            </a:r>
            <a:r>
              <a:rPr lang="zh-TW" sz="2000" baseline="0">
                <a:solidFill>
                  <a:srgbClr val="242B41"/>
                </a:solidFill>
                <a:ea typeface="Univers Condensed Light"/>
              </a:rPr>
              <a:t>股票wap的未來60秒變動，減去合成指數的未來60秒變動。僅提供給訓練集。</a:t>
            </a:r>
            <a:endParaRPr lang="zh-TW" altLang="en-US">
              <a:solidFill>
                <a:srgbClr val="242B41"/>
              </a:solidFill>
              <a:ea typeface="Univers Condensed Light"/>
            </a:endParaRPr>
          </a:p>
          <a:p>
            <a:pPr lvl="1">
              <a:lnSpc>
                <a:spcPct val="150000"/>
              </a:lnSpc>
              <a:buFont typeface="Wingdings" panose="05000000000000000000" pitchFamily="2" charset="2"/>
              <a:buChar char="Ø"/>
            </a:pPr>
            <a:r>
              <a:rPr lang="zh-TW" sz="1600" baseline="0">
                <a:solidFill>
                  <a:srgbClr val="242B41"/>
                </a:solidFill>
                <a:ea typeface="Univers Condensed Light"/>
              </a:rPr>
              <a:t>合成指數是Optiver為此競賽構建的納斯達克上市股票的自定義加權指數。</a:t>
            </a:r>
            <a:endParaRPr lang="zh-TW" altLang="en-US" sz="1600">
              <a:solidFill>
                <a:srgbClr val="242B41"/>
              </a:solidFill>
              <a:ea typeface="Univers Condensed Light"/>
            </a:endParaRPr>
          </a:p>
          <a:p>
            <a:pPr lvl="1">
              <a:lnSpc>
                <a:spcPct val="150000"/>
              </a:lnSpc>
              <a:buFont typeface="Wingdings" panose="05000000000000000000" pitchFamily="2" charset="2"/>
              <a:buChar char="Ø"/>
            </a:pPr>
            <a:r>
              <a:rPr lang="zh-TW" sz="1600" baseline="0">
                <a:solidFill>
                  <a:srgbClr val="242B41"/>
                </a:solidFill>
                <a:ea typeface="Univers Condensed Light"/>
              </a:rPr>
              <a:t>目標的單位是基點，這是金融市場中的常見計量單位。1個基點價格變動等於0.01%的價格變動。</a:t>
            </a:r>
            <a:endParaRPr lang="zh-TW" altLang="en-US" sz="1600">
              <a:solidFill>
                <a:srgbClr val="242B41"/>
              </a:solidFill>
              <a:ea typeface="Univers Condensed Light"/>
            </a:endParaRPr>
          </a:p>
          <a:p>
            <a:pPr lvl="1">
              <a:lnSpc>
                <a:spcPct val="150000"/>
              </a:lnSpc>
              <a:buFont typeface="Wingdings" panose="05000000000000000000" pitchFamily="2" charset="2"/>
              <a:buChar char="Ø"/>
            </a:pPr>
            <a:r>
              <a:rPr lang="zh-TW" sz="1600" baseline="0">
                <a:solidFill>
                  <a:srgbClr val="242B41"/>
                </a:solidFill>
                <a:ea typeface="Univers Condensed Light"/>
              </a:rPr>
              <a:t>在當前觀察時間t，我們可以定義目標：</a:t>
            </a:r>
            <a:endParaRPr lang="zh-TW" altLang="en-US" sz="1600"/>
          </a:p>
        </p:txBody>
      </p:sp>
      <p:pic>
        <p:nvPicPr>
          <p:cNvPr id="4" name="圖片 3" descr="一張含有 文字, 字型, 白色, 行 的圖片&#10;&#10;自動產生的描述">
            <a:extLst>
              <a:ext uri="{FF2B5EF4-FFF2-40B4-BE49-F238E27FC236}">
                <a16:creationId xmlns:a16="http://schemas.microsoft.com/office/drawing/2014/main" id="{455CEF08-8F2F-B97A-F185-3D2B09FB61A9}"/>
              </a:ext>
            </a:extLst>
          </p:cNvPr>
          <p:cNvPicPr>
            <a:picLocks noChangeAspect="1"/>
          </p:cNvPicPr>
          <p:nvPr/>
        </p:nvPicPr>
        <p:blipFill>
          <a:blip r:embed="rId2"/>
          <a:stretch>
            <a:fillRect/>
          </a:stretch>
        </p:blipFill>
        <p:spPr>
          <a:xfrm>
            <a:off x="3620278" y="4434940"/>
            <a:ext cx="4951046" cy="892374"/>
          </a:xfrm>
          <a:prstGeom prst="rect">
            <a:avLst/>
          </a:prstGeom>
        </p:spPr>
      </p:pic>
      <p:sp>
        <p:nvSpPr>
          <p:cNvPr id="5" name="投影片編號版面配置區 4">
            <a:extLst>
              <a:ext uri="{FF2B5EF4-FFF2-40B4-BE49-F238E27FC236}">
                <a16:creationId xmlns:a16="http://schemas.microsoft.com/office/drawing/2014/main" id="{3E4BCDB3-C975-4FBE-015A-FEBC375FBA5E}"/>
              </a:ext>
            </a:extLst>
          </p:cNvPr>
          <p:cNvSpPr>
            <a:spLocks noGrp="1"/>
          </p:cNvSpPr>
          <p:nvPr>
            <p:ph type="sldNum" sz="quarter" idx="12"/>
          </p:nvPr>
        </p:nvSpPr>
        <p:spPr/>
        <p:txBody>
          <a:bodyPr/>
          <a:lstStyle/>
          <a:p>
            <a:fld id="{312CC964-A50B-4C29-B4E4-2C30BB34CCF3}" type="slidenum">
              <a:rPr lang="en-US" smtClean="0"/>
              <a:t>9</a:t>
            </a:fld>
            <a:endParaRPr lang="zh-TW" altLang="en-US"/>
          </a:p>
        </p:txBody>
      </p:sp>
    </p:spTree>
    <p:extLst>
      <p:ext uri="{BB962C8B-B14F-4D97-AF65-F5344CB8AC3E}">
        <p14:creationId xmlns:p14="http://schemas.microsoft.com/office/powerpoint/2010/main" val="3534527529"/>
      </p:ext>
    </p:extLst>
  </p:cSld>
  <p:clrMapOvr>
    <a:masterClrMapping/>
  </p:clrMapOvr>
</p:sld>
</file>

<file path=ppt/theme/theme1.xml><?xml version="1.0" encoding="utf-8"?>
<a:theme xmlns:a="http://schemas.openxmlformats.org/drawingml/2006/main" name="AngleLinesVTI">
  <a:themeElements>
    <a:clrScheme name="AnalogousFromLightSeedLeftStep">
      <a:dk1>
        <a:srgbClr val="000000"/>
      </a:dk1>
      <a:lt1>
        <a:srgbClr val="FFFFFF"/>
      </a:lt1>
      <a:dk2>
        <a:srgbClr val="242B41"/>
      </a:dk2>
      <a:lt2>
        <a:srgbClr val="E2E8E2"/>
      </a:lt2>
      <a:accent1>
        <a:srgbClr val="D08CD0"/>
      </a:accent1>
      <a:accent2>
        <a:srgbClr val="A472C6"/>
      </a:accent2>
      <a:accent3>
        <a:srgbClr val="988CD0"/>
      </a:accent3>
      <a:accent4>
        <a:srgbClr val="7286C6"/>
      </a:accent4>
      <a:accent5>
        <a:srgbClr val="73AAC6"/>
      </a:accent5>
      <a:accent6>
        <a:srgbClr val="66B0AB"/>
      </a:accent6>
      <a:hlink>
        <a:srgbClr val="568F57"/>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TF10001119</Template>
  <TotalTime>30</TotalTime>
  <Words>2245</Words>
  <Application>Microsoft Office PowerPoint</Application>
  <PresentationFormat>寬螢幕</PresentationFormat>
  <Paragraphs>445</Paragraphs>
  <Slides>38</Slides>
  <Notes>7</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38</vt:i4>
      </vt:variant>
    </vt:vector>
  </HeadingPairs>
  <TitlesOfParts>
    <vt:vector size="44" baseType="lpstr">
      <vt:lpstr>Arial</vt:lpstr>
      <vt:lpstr>Calibri</vt:lpstr>
      <vt:lpstr>Univers Condensed Light</vt:lpstr>
      <vt:lpstr>Walbaum Display Light</vt:lpstr>
      <vt:lpstr>Wingdings</vt:lpstr>
      <vt:lpstr>AngleLinesVTI</vt:lpstr>
      <vt:lpstr>機器學習 第七組</vt:lpstr>
      <vt:lpstr>競賽介紹</vt:lpstr>
      <vt:lpstr>競賽目標</vt:lpstr>
      <vt:lpstr>評估標準 </vt:lpstr>
      <vt:lpstr>資料介紹 </vt:lpstr>
      <vt:lpstr>變數介紹</vt:lpstr>
      <vt:lpstr>變數介紹</vt:lpstr>
      <vt:lpstr>變數介紹</vt:lpstr>
      <vt:lpstr>變數介紹</vt:lpstr>
      <vt:lpstr>資料介紹 - EDA </vt:lpstr>
      <vt:lpstr>資料介紹 - EDA </vt:lpstr>
      <vt:lpstr>資料介紹 - EDA </vt:lpstr>
      <vt:lpstr>新增的特徵</vt:lpstr>
      <vt:lpstr>新增的特徵</vt:lpstr>
      <vt:lpstr>新增的特徵 </vt:lpstr>
      <vt:lpstr>新增的特徵 </vt:lpstr>
      <vt:lpstr>新增的特徵 </vt:lpstr>
      <vt:lpstr>預測模型 （catboost）</vt:lpstr>
      <vt:lpstr>特徵篩選</vt:lpstr>
      <vt:lpstr>特徵篩選</vt:lpstr>
      <vt:lpstr>特徵篩選</vt:lpstr>
      <vt:lpstr>特徵篩選</vt:lpstr>
      <vt:lpstr>預測結果</vt:lpstr>
      <vt:lpstr>未來方向</vt:lpstr>
      <vt:lpstr>reference</vt:lpstr>
      <vt:lpstr>機器學習 第七組</vt:lpstr>
      <vt:lpstr>未來方向</vt:lpstr>
      <vt:lpstr>資料介紹 </vt:lpstr>
      <vt:lpstr>資料處理</vt:lpstr>
      <vt:lpstr>新增特徵 </vt:lpstr>
      <vt:lpstr>預測模型 （catboost）</vt:lpstr>
      <vt:lpstr>特徵篩選</vt:lpstr>
      <vt:lpstr>特徵篩選</vt:lpstr>
      <vt:lpstr>特徵篩選</vt:lpstr>
      <vt:lpstr>特徵篩選</vt:lpstr>
      <vt:lpstr>預測結果</vt:lpstr>
      <vt:lpstr>未來改進方向</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何佩欣</dc:creator>
  <cp:lastModifiedBy>何佩欣 HE,PEI SIN</cp:lastModifiedBy>
  <cp:revision>4</cp:revision>
  <dcterms:created xsi:type="dcterms:W3CDTF">2023-11-27T08:47:06Z</dcterms:created>
  <dcterms:modified xsi:type="dcterms:W3CDTF">2024-01-02T05:57:50Z</dcterms:modified>
</cp:coreProperties>
</file>