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71" r:id="rId4"/>
    <p:sldId id="270" r:id="rId5"/>
    <p:sldId id="261" r:id="rId6"/>
    <p:sldId id="272" r:id="rId7"/>
    <p:sldId id="262" r:id="rId8"/>
    <p:sldId id="273" r:id="rId9"/>
    <p:sldId id="264" r:id="rId10"/>
    <p:sldId id="268" r:id="rId11"/>
    <p:sldId id="265" r:id="rId12"/>
    <p:sldId id="266" r:id="rId13"/>
    <p:sldId id="267" r:id="rId14"/>
    <p:sldId id="274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65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715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22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474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978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677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774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818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45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" name="Picture 1" descr="이진 숫자와 청사진이 포함된 CPU">
            <a:extLst>
              <a:ext uri="{FF2B5EF4-FFF2-40B4-BE49-F238E27FC236}">
                <a16:creationId xmlns:a16="http://schemas.microsoft.com/office/drawing/2014/main" id="{A14A9880-BF3B-42C4-BF65-52D7C358B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E9006-D572-4811-A8CB-D4F75DC9162D}"/>
              </a:ext>
            </a:extLst>
          </p:cNvPr>
          <p:cNvSpPr txBox="1"/>
          <p:nvPr/>
        </p:nvSpPr>
        <p:spPr>
          <a:xfrm>
            <a:off x="530351" y="1122363"/>
            <a:ext cx="7630931" cy="1978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40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센서 데이터 수집을 통한 </a:t>
            </a:r>
            <a:endParaRPr lang="en-US" altLang="ko-KR" sz="4000" i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40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예지 보전 </a:t>
            </a:r>
            <a:r>
              <a:rPr lang="en-US" altLang="ko-KR" sz="40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S/W</a:t>
            </a:r>
            <a:r>
              <a:rPr lang="ko-KR" altLang="en-US" sz="40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구현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343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8E9B3-E0DE-4E14-801E-6B5AEB3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Nonlinear Regression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F8056F-155D-4998-AEEC-E11CCACC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8" y="2847976"/>
            <a:ext cx="5268926" cy="31337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1A585-0FF9-463B-8232-A8F3443DABF1}"/>
              </a:ext>
            </a:extLst>
          </p:cNvPr>
          <p:cNvSpPr txBox="1"/>
          <p:nvPr/>
        </p:nvSpPr>
        <p:spPr>
          <a:xfrm>
            <a:off x="6096000" y="33446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관찰된 연속형 변수들에 대해 두 변수 사이의 모형을 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구한 뒤 적합도를 측정해 내는 분석 방법이다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696E5-DF1E-49AC-BBC5-6642D21C4CEC}"/>
              </a:ext>
            </a:extLst>
          </p:cNvPr>
          <p:cNvSpPr txBox="1"/>
          <p:nvPr/>
        </p:nvSpPr>
        <p:spPr>
          <a:xfrm>
            <a:off x="6096000" y="28208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회귀 분석이란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63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8E9B3-E0DE-4E14-801E-6B5AEB3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KNN(K Nearest Neighbor)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AD50201-54AA-47CA-B7AA-5D3D41AF9AE8}"/>
              </a:ext>
            </a:extLst>
          </p:cNvPr>
          <p:cNvGrpSpPr/>
          <p:nvPr/>
        </p:nvGrpSpPr>
        <p:grpSpPr>
          <a:xfrm>
            <a:off x="525718" y="2526268"/>
            <a:ext cx="4486275" cy="2676525"/>
            <a:chOff x="352424" y="2457450"/>
            <a:chExt cx="4486275" cy="267652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6F21EC-DDE1-4612-B97E-3BB371093E10}"/>
                </a:ext>
              </a:extLst>
            </p:cNvPr>
            <p:cNvSpPr/>
            <p:nvPr/>
          </p:nvSpPr>
          <p:spPr>
            <a:xfrm>
              <a:off x="352424" y="2457450"/>
              <a:ext cx="4486275" cy="267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A02839E8-E7BD-4B99-8125-7917728C285F}"/>
                </a:ext>
              </a:extLst>
            </p:cNvPr>
            <p:cNvCxnSpPr/>
            <p:nvPr/>
          </p:nvCxnSpPr>
          <p:spPr>
            <a:xfrm flipV="1">
              <a:off x="544768" y="2686050"/>
              <a:ext cx="0" cy="21526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195B020-EA4F-4E17-805B-FE274A6139FF}"/>
                </a:ext>
              </a:extLst>
            </p:cNvPr>
            <p:cNvCxnSpPr>
              <a:cxnSpLocks/>
            </p:cNvCxnSpPr>
            <p:nvPr/>
          </p:nvCxnSpPr>
          <p:spPr>
            <a:xfrm>
              <a:off x="544768" y="4838700"/>
              <a:ext cx="2198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F955085-F904-44D9-98EB-780ED24F0D51}"/>
                </a:ext>
              </a:extLst>
            </p:cNvPr>
            <p:cNvSpPr/>
            <p:nvPr/>
          </p:nvSpPr>
          <p:spPr>
            <a:xfrm>
              <a:off x="1171575" y="3262313"/>
              <a:ext cx="1171575" cy="10001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36F76B1C-2A2A-4245-9C76-315DD3313139}"/>
                </a:ext>
              </a:extLst>
            </p:cNvPr>
            <p:cNvSpPr/>
            <p:nvPr/>
          </p:nvSpPr>
          <p:spPr>
            <a:xfrm>
              <a:off x="1350553" y="3762375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별: 꼭짓점 5개 12">
              <a:extLst>
                <a:ext uri="{FF2B5EF4-FFF2-40B4-BE49-F238E27FC236}">
                  <a16:creationId xmlns:a16="http://schemas.microsoft.com/office/drawing/2014/main" id="{567E4483-C003-406D-98C2-2D7F78C2CE18}"/>
                </a:ext>
              </a:extLst>
            </p:cNvPr>
            <p:cNvSpPr/>
            <p:nvPr/>
          </p:nvSpPr>
          <p:spPr>
            <a:xfrm>
              <a:off x="1392494" y="3981450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0C5B7364-AD86-4C9D-8CFA-C690484D3A00}"/>
                </a:ext>
              </a:extLst>
            </p:cNvPr>
            <p:cNvSpPr/>
            <p:nvPr/>
          </p:nvSpPr>
          <p:spPr>
            <a:xfrm>
              <a:off x="1570089" y="4086225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149EB4E9-B115-4FBE-A4DB-9E42FD89F3AF}"/>
                </a:ext>
              </a:extLst>
            </p:cNvPr>
            <p:cNvSpPr/>
            <p:nvPr/>
          </p:nvSpPr>
          <p:spPr>
            <a:xfrm>
              <a:off x="1831566" y="4067175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064EE191-F7D5-4D32-81EC-B073FAC8ADA3}"/>
                </a:ext>
              </a:extLst>
            </p:cNvPr>
            <p:cNvSpPr/>
            <p:nvPr/>
          </p:nvSpPr>
          <p:spPr>
            <a:xfrm>
              <a:off x="1944022" y="3429000"/>
              <a:ext cx="131444" cy="114300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C08C546-BDDB-4799-9A88-31D1CAABC7E4}"/>
                </a:ext>
              </a:extLst>
            </p:cNvPr>
            <p:cNvSpPr/>
            <p:nvPr/>
          </p:nvSpPr>
          <p:spPr>
            <a:xfrm>
              <a:off x="1755366" y="3762375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2639D2-0831-4402-B54D-8A8C2DFD128F}"/>
                </a:ext>
              </a:extLst>
            </p:cNvPr>
            <p:cNvSpPr txBox="1"/>
            <p:nvPr/>
          </p:nvSpPr>
          <p:spPr>
            <a:xfrm>
              <a:off x="2075466" y="2983111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K = 5</a:t>
              </a:r>
              <a:endParaRPr lang="ko-KR" altLang="en-US" sz="1400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19DFF62-34C9-42A9-9AAC-EB9F478D869B}"/>
                </a:ext>
              </a:extLst>
            </p:cNvPr>
            <p:cNvGrpSpPr/>
            <p:nvPr/>
          </p:nvGrpSpPr>
          <p:grpSpPr>
            <a:xfrm>
              <a:off x="3467100" y="3583543"/>
              <a:ext cx="1047750" cy="369332"/>
              <a:chOff x="2628900" y="3676650"/>
              <a:chExt cx="1047750" cy="36933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C50FA94-7874-4120-80E8-AD696D2CF2BA}"/>
                  </a:ext>
                </a:extLst>
              </p:cNvPr>
              <p:cNvSpPr/>
              <p:nvPr/>
            </p:nvSpPr>
            <p:spPr>
              <a:xfrm>
                <a:off x="2805882" y="3819525"/>
                <a:ext cx="114300" cy="114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별: 꼭짓점 5개 20">
                <a:extLst>
                  <a:ext uri="{FF2B5EF4-FFF2-40B4-BE49-F238E27FC236}">
                    <a16:creationId xmlns:a16="http://schemas.microsoft.com/office/drawing/2014/main" id="{1C660AB7-1C25-4686-A80E-1BE9C8C2D784}"/>
                  </a:ext>
                </a:extLst>
              </p:cNvPr>
              <p:cNvSpPr/>
              <p:nvPr/>
            </p:nvSpPr>
            <p:spPr>
              <a:xfrm>
                <a:off x="3382914" y="3819525"/>
                <a:ext cx="83881" cy="9525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7C5B3E96-DA1D-4234-8E50-9CF299F2B067}"/>
                  </a:ext>
                </a:extLst>
              </p:cNvPr>
              <p:cNvCxnSpPr/>
              <p:nvPr/>
            </p:nvCxnSpPr>
            <p:spPr>
              <a:xfrm>
                <a:off x="3067050" y="3876675"/>
                <a:ext cx="1809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9F96F5FB-38FA-4AC9-9799-8E3495F24847}"/>
                  </a:ext>
                </a:extLst>
              </p:cNvPr>
              <p:cNvSpPr/>
              <p:nvPr/>
            </p:nvSpPr>
            <p:spPr>
              <a:xfrm>
                <a:off x="2628900" y="3676650"/>
                <a:ext cx="1047750" cy="36933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F14F83A-F357-4336-9BA9-7CE5B875D981}"/>
                </a:ext>
              </a:extLst>
            </p:cNvPr>
            <p:cNvCxnSpPr>
              <a:cxnSpLocks/>
            </p:cNvCxnSpPr>
            <p:nvPr/>
          </p:nvCxnSpPr>
          <p:spPr>
            <a:xfrm>
              <a:off x="2655478" y="3774043"/>
              <a:ext cx="487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 descr="테이블이(가) 표시된 사진&#10;&#10;자동 생성된 설명">
            <a:extLst>
              <a:ext uri="{FF2B5EF4-FFF2-40B4-BE49-F238E27FC236}">
                <a16:creationId xmlns:a16="http://schemas.microsoft.com/office/drawing/2014/main" id="{FB11A010-5481-4C39-8D68-23C49EE3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84" y="2525374"/>
            <a:ext cx="4094554" cy="26540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9DC8A06-D42B-4ADB-8EA4-C433A24A0438}"/>
              </a:ext>
            </a:extLst>
          </p:cNvPr>
          <p:cNvSpPr txBox="1"/>
          <p:nvPr/>
        </p:nvSpPr>
        <p:spPr>
          <a:xfrm>
            <a:off x="5310034" y="5295900"/>
            <a:ext cx="2286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Type 1 : normal</a:t>
            </a:r>
          </a:p>
          <a:p>
            <a:r>
              <a:rPr lang="en-US" altLang="ko-KR" sz="1100" dirty="0"/>
              <a:t>Type 2 : ERROR TYPE 2</a:t>
            </a:r>
          </a:p>
          <a:p>
            <a:r>
              <a:rPr lang="en-US" altLang="ko-KR" sz="1100" dirty="0"/>
              <a:t>Type 3 : ERROR TYPE 3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36DD6B-77EF-46B3-ABA2-6DBBBA345B84}"/>
              </a:ext>
            </a:extLst>
          </p:cNvPr>
          <p:cNvSpPr txBox="1"/>
          <p:nvPr/>
        </p:nvSpPr>
        <p:spPr>
          <a:xfrm>
            <a:off x="9461738" y="2524541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신뢰도 </a:t>
            </a:r>
            <a:r>
              <a:rPr lang="en-US" altLang="ko-KR" sz="1200" b="1" dirty="0"/>
              <a:t>-&gt; Type 1 : 100%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                 Type 2 : 100%</a:t>
            </a:r>
          </a:p>
          <a:p>
            <a:r>
              <a:rPr lang="en-US" altLang="ko-KR" sz="1200" b="1" dirty="0"/>
              <a:t> </a:t>
            </a:r>
          </a:p>
          <a:p>
            <a:r>
              <a:rPr lang="en-US" altLang="ko-KR" sz="1200" b="1" dirty="0"/>
              <a:t>                 Type 3 : 99%</a:t>
            </a:r>
            <a:endParaRPr lang="ko-KR" altLang="en-US" sz="1200" b="1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E19565-11B7-4359-93EE-50A48F91C5DF}"/>
              </a:ext>
            </a:extLst>
          </p:cNvPr>
          <p:cNvCxnSpPr>
            <a:cxnSpLocks/>
          </p:cNvCxnSpPr>
          <p:nvPr/>
        </p:nvCxnSpPr>
        <p:spPr>
          <a:xfrm>
            <a:off x="5367184" y="5295900"/>
            <a:ext cx="40945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28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947EA3-E631-4DA1-A23B-821F401B9A7B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53" y="3673449"/>
            <a:ext cx="4640483" cy="288000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FBEE8238-6204-4D20-B8AA-0F8A7C70DED3}"/>
              </a:ext>
            </a:extLst>
          </p:cNvPr>
          <p:cNvSpPr/>
          <p:nvPr/>
        </p:nvSpPr>
        <p:spPr>
          <a:xfrm>
            <a:off x="4396562" y="3919575"/>
            <a:ext cx="1718912" cy="4341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4C06EB-B02D-4E95-8679-E903B2446274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6115475" y="4136650"/>
            <a:ext cx="19455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918A824-26AD-40C3-911A-C4705D31BF7B}"/>
              </a:ext>
            </a:extLst>
          </p:cNvPr>
          <p:cNvSpPr txBox="1"/>
          <p:nvPr/>
        </p:nvSpPr>
        <p:spPr>
          <a:xfrm>
            <a:off x="8061057" y="3951984"/>
            <a:ext cx="25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3 : Error Type3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6F3E32-F345-4C8C-9639-22E45FB6AF43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54" y="596209"/>
            <a:ext cx="4640483" cy="288000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EB274860-C84B-4E4E-8462-74184D4A4FEB}"/>
              </a:ext>
            </a:extLst>
          </p:cNvPr>
          <p:cNvSpPr/>
          <p:nvPr/>
        </p:nvSpPr>
        <p:spPr>
          <a:xfrm>
            <a:off x="5558246" y="811442"/>
            <a:ext cx="557230" cy="39447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A1F9932-F7F6-4EF1-A80A-FD90ED5ABE32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6115476" y="1008682"/>
            <a:ext cx="19455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932AC5B-2477-41B1-B985-D8AA83F3CC39}"/>
              </a:ext>
            </a:extLst>
          </p:cNvPr>
          <p:cNvSpPr txBox="1"/>
          <p:nvPr/>
        </p:nvSpPr>
        <p:spPr>
          <a:xfrm>
            <a:off x="8061057" y="824015"/>
            <a:ext cx="24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2 : Error Type2</a:t>
            </a:r>
            <a:endParaRPr lang="ko-KR" altLang="en-US" dirty="0"/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A43B68C6-C38C-4847-AB86-A4C827A233F1}"/>
              </a:ext>
            </a:extLst>
          </p:cNvPr>
          <p:cNvSpPr txBox="1">
            <a:spLocks/>
          </p:cNvSpPr>
          <p:nvPr/>
        </p:nvSpPr>
        <p:spPr>
          <a:xfrm>
            <a:off x="628597" y="672409"/>
            <a:ext cx="1007755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44E13C4-D31F-471D-9F2B-40673672BE94}"/>
              </a:ext>
            </a:extLst>
          </p:cNvPr>
          <p:cNvSpPr/>
          <p:nvPr/>
        </p:nvSpPr>
        <p:spPr>
          <a:xfrm>
            <a:off x="3102655" y="1956950"/>
            <a:ext cx="4341381" cy="1085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0A4BFD3-48A5-4655-8E8D-6303FB376355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444036" y="2499494"/>
            <a:ext cx="617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FA9365-41F9-4852-93C9-F223D87FFCF3}"/>
              </a:ext>
            </a:extLst>
          </p:cNvPr>
          <p:cNvSpPr txBox="1"/>
          <p:nvPr/>
        </p:nvSpPr>
        <p:spPr>
          <a:xfrm>
            <a:off x="8061057" y="2314828"/>
            <a:ext cx="24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1 : Normal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60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sz="2400" dirty="0"/>
              <a:t>(based on R + tomcat)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CB590-BEE8-47F9-B41A-5AD69569E262}"/>
              </a:ext>
            </a:extLst>
          </p:cNvPr>
          <p:cNvSpPr txBox="1"/>
          <p:nvPr/>
        </p:nvSpPr>
        <p:spPr>
          <a:xfrm>
            <a:off x="1588725" y="3023528"/>
            <a:ext cx="288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32355-6D92-4714-897E-FD4B0B5D10C8}"/>
              </a:ext>
            </a:extLst>
          </p:cNvPr>
          <p:cNvSpPr txBox="1"/>
          <p:nvPr/>
        </p:nvSpPr>
        <p:spPr>
          <a:xfrm>
            <a:off x="7723273" y="3018352"/>
            <a:ext cx="288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KNN</a:t>
            </a:r>
            <a:r>
              <a:rPr lang="ko-KR" altLang="en-US" dirty="0"/>
              <a:t>을 통하여 데이터 예측</a:t>
            </a:r>
            <a:endParaRPr lang="en-US" altLang="ko-KR" dirty="0"/>
          </a:p>
        </p:txBody>
      </p:sp>
      <p:pic>
        <p:nvPicPr>
          <p:cNvPr id="6" name="그림 5" descr="텍스트, 실내, 욕실이(가) 표시된 사진&#10;&#10;자동 생성된 설명">
            <a:extLst>
              <a:ext uri="{FF2B5EF4-FFF2-40B4-BE49-F238E27FC236}">
                <a16:creationId xmlns:a16="http://schemas.microsoft.com/office/drawing/2014/main" id="{A255CA6C-EF09-44CF-B0BE-DA3CA05D5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28" y="3674121"/>
            <a:ext cx="2812944" cy="20028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8CBF6C-2FEA-4CC9-BE8A-A51558CD7F66}"/>
              </a:ext>
            </a:extLst>
          </p:cNvPr>
          <p:cNvSpPr txBox="1"/>
          <p:nvPr/>
        </p:nvSpPr>
        <p:spPr>
          <a:xfrm>
            <a:off x="5515923" y="3936882"/>
            <a:ext cx="116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1?</a:t>
            </a:r>
          </a:p>
          <a:p>
            <a:endParaRPr lang="en-US" altLang="ko-KR" dirty="0"/>
          </a:p>
          <a:p>
            <a:r>
              <a:rPr lang="en-US" altLang="ko-KR" dirty="0"/>
              <a:t>TYPE 2?</a:t>
            </a:r>
          </a:p>
          <a:p>
            <a:endParaRPr lang="en-US" altLang="ko-KR" dirty="0"/>
          </a:p>
          <a:p>
            <a:r>
              <a:rPr lang="en-US" altLang="ko-KR" dirty="0"/>
              <a:t>TYPE 3?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44B2B2-07A6-4DE8-9A67-D34DEEF0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276" y="3828916"/>
            <a:ext cx="2879997" cy="16932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1C2FFB6F-3F44-45F7-90C7-783CC92491B3}"/>
              </a:ext>
            </a:extLst>
          </p:cNvPr>
          <p:cNvSpPr/>
          <p:nvPr/>
        </p:nvSpPr>
        <p:spPr>
          <a:xfrm>
            <a:off x="7790328" y="4311585"/>
            <a:ext cx="46616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354D38-CA6F-4088-BD92-B361D6626652}"/>
              </a:ext>
            </a:extLst>
          </p:cNvPr>
          <p:cNvCxnSpPr>
            <a:cxnSpLocks/>
          </p:cNvCxnSpPr>
          <p:nvPr/>
        </p:nvCxnSpPr>
        <p:spPr>
          <a:xfrm>
            <a:off x="4706471" y="4675546"/>
            <a:ext cx="699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EEEA125-CE0A-4683-A627-EF509BA403A7}"/>
              </a:ext>
            </a:extLst>
          </p:cNvPr>
          <p:cNvCxnSpPr>
            <a:cxnSpLocks/>
          </p:cNvCxnSpPr>
          <p:nvPr/>
        </p:nvCxnSpPr>
        <p:spPr>
          <a:xfrm>
            <a:off x="6676077" y="4626691"/>
            <a:ext cx="699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012FB95C-5B5F-4EAE-A0D9-2CC177039A91}"/>
              </a:ext>
            </a:extLst>
          </p:cNvPr>
          <p:cNvSpPr/>
          <p:nvPr/>
        </p:nvSpPr>
        <p:spPr>
          <a:xfrm>
            <a:off x="2859740" y="3644250"/>
            <a:ext cx="46616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84F96C0C-1491-4F01-8C45-3AECE6A16CD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072897" y="169839"/>
            <a:ext cx="4180752" cy="21332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0C61ABB-56EB-4A24-B4A7-0721BA1424ED}"/>
              </a:ext>
            </a:extLst>
          </p:cNvPr>
          <p:cNvCxnSpPr>
            <a:cxnSpLocks/>
          </p:cNvCxnSpPr>
          <p:nvPr/>
        </p:nvCxnSpPr>
        <p:spPr>
          <a:xfrm>
            <a:off x="9163273" y="244736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8D88B4-4E1B-40AF-9875-DAFA750BF75A}"/>
              </a:ext>
            </a:extLst>
          </p:cNvPr>
          <p:cNvCxnSpPr/>
          <p:nvPr/>
        </p:nvCxnSpPr>
        <p:spPr>
          <a:xfrm flipV="1">
            <a:off x="8328212" y="4311585"/>
            <a:ext cx="762000" cy="161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D89BDD-A18F-43FE-8D16-3B95C519FC6E}"/>
              </a:ext>
            </a:extLst>
          </p:cNvPr>
          <p:cNvSpPr txBox="1"/>
          <p:nvPr/>
        </p:nvSpPr>
        <p:spPr>
          <a:xfrm>
            <a:off x="9161932" y="3984082"/>
            <a:ext cx="11601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TYPE 2!</a:t>
            </a:r>
          </a:p>
        </p:txBody>
      </p:sp>
    </p:spTree>
    <p:extLst>
      <p:ext uri="{BB962C8B-B14F-4D97-AF65-F5344CB8AC3E}">
        <p14:creationId xmlns:p14="http://schemas.microsoft.com/office/powerpoint/2010/main" val="211317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9323B-E2D8-437F-8816-A92F75F4947A}"/>
              </a:ext>
            </a:extLst>
          </p:cNvPr>
          <p:cNvSpPr txBox="1"/>
          <p:nvPr/>
        </p:nvSpPr>
        <p:spPr>
          <a:xfrm>
            <a:off x="2801471" y="2828835"/>
            <a:ext cx="6589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이메일 전송</a:t>
            </a:r>
          </a:p>
        </p:txBody>
      </p:sp>
    </p:spTree>
    <p:extLst>
      <p:ext uri="{BB962C8B-B14F-4D97-AF65-F5344CB8AC3E}">
        <p14:creationId xmlns:p14="http://schemas.microsoft.com/office/powerpoint/2010/main" val="225353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 전송</a:t>
            </a:r>
            <a:r>
              <a:rPr lang="en-US" altLang="ko-KR" sz="2400" dirty="0"/>
              <a:t>(base on R used </a:t>
            </a:r>
            <a:r>
              <a:rPr lang="en-US" altLang="ko-KR" sz="2400" dirty="0" err="1"/>
              <a:t>Sendgrid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89D2630-DBD6-4C2C-B2D8-6151265F1E23}"/>
              </a:ext>
            </a:extLst>
          </p:cNvPr>
          <p:cNvSpPr txBox="1">
            <a:spLocks/>
          </p:cNvSpPr>
          <p:nvPr/>
        </p:nvSpPr>
        <p:spPr>
          <a:xfrm>
            <a:off x="525718" y="4599216"/>
            <a:ext cx="10077556" cy="760081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2B7F2-C9A7-42C2-9138-A6CA73D31C5B}"/>
              </a:ext>
            </a:extLst>
          </p:cNvPr>
          <p:cNvSpPr txBox="1"/>
          <p:nvPr/>
        </p:nvSpPr>
        <p:spPr>
          <a:xfrm>
            <a:off x="525718" y="2610354"/>
            <a:ext cx="288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KNN</a:t>
            </a:r>
            <a:r>
              <a:rPr lang="ko-KR" altLang="en-US" dirty="0"/>
              <a:t>을 통하여 데이터 예측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B4BA7D-9DD2-4F2F-B6EB-03180FFD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1" y="3161025"/>
            <a:ext cx="2879997" cy="16932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A9D681-D365-435D-8C0B-2B79E8FC1F3B}"/>
              </a:ext>
            </a:extLst>
          </p:cNvPr>
          <p:cNvSpPr txBox="1"/>
          <p:nvPr/>
        </p:nvSpPr>
        <p:spPr>
          <a:xfrm>
            <a:off x="7723274" y="2610354"/>
            <a:ext cx="288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이메일 전송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5BCA2-DB94-4F1B-8998-27654A8C3904}"/>
              </a:ext>
            </a:extLst>
          </p:cNvPr>
          <p:cNvSpPr txBox="1"/>
          <p:nvPr/>
        </p:nvSpPr>
        <p:spPr>
          <a:xfrm>
            <a:off x="4316785" y="3429000"/>
            <a:ext cx="280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 Type2 </a:t>
            </a:r>
            <a:r>
              <a:rPr lang="ko-KR" altLang="en-US" dirty="0"/>
              <a:t>발생 가능성 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6E02A9C-90D3-4A86-8D6E-FF311EF62715}"/>
              </a:ext>
            </a:extLst>
          </p:cNvPr>
          <p:cNvCxnSpPr>
            <a:cxnSpLocks/>
          </p:cNvCxnSpPr>
          <p:nvPr/>
        </p:nvCxnSpPr>
        <p:spPr>
          <a:xfrm>
            <a:off x="3981450" y="4010360"/>
            <a:ext cx="3476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10CF8490-E8DD-459D-818C-DDE40730C03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23274" y="3164360"/>
            <a:ext cx="2880000" cy="169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B692544A-E05E-41E2-BEF1-269181A255D4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25718" y="5032655"/>
            <a:ext cx="2880000" cy="1692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B12509C3-FAAD-4D57-96A3-508EBAF01916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723274" y="5032655"/>
            <a:ext cx="2880000" cy="1692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F55C905-07BF-4704-B3BD-E8734F1BE2A6}"/>
              </a:ext>
            </a:extLst>
          </p:cNvPr>
          <p:cNvCxnSpPr>
            <a:cxnSpLocks/>
          </p:cNvCxnSpPr>
          <p:nvPr/>
        </p:nvCxnSpPr>
        <p:spPr>
          <a:xfrm>
            <a:off x="3995736" y="5878655"/>
            <a:ext cx="3476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87D5AD-0063-4CC2-B822-FFC5BFCE9449}"/>
              </a:ext>
            </a:extLst>
          </p:cNvPr>
          <p:cNvSpPr txBox="1"/>
          <p:nvPr/>
        </p:nvSpPr>
        <p:spPr>
          <a:xfrm>
            <a:off x="4316784" y="5359297"/>
            <a:ext cx="280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 Type3 </a:t>
            </a:r>
            <a:r>
              <a:rPr lang="ko-KR" altLang="en-US" dirty="0"/>
              <a:t>발생 가능성  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80C7D19-300E-4672-8ACD-6270DA4F623D}"/>
              </a:ext>
            </a:extLst>
          </p:cNvPr>
          <p:cNvSpPr/>
          <p:nvPr/>
        </p:nvSpPr>
        <p:spPr>
          <a:xfrm>
            <a:off x="7896225" y="4171950"/>
            <a:ext cx="57150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5C7F004-DBA4-4764-BD3E-B5821E594711}"/>
              </a:ext>
            </a:extLst>
          </p:cNvPr>
          <p:cNvSpPr/>
          <p:nvPr/>
        </p:nvSpPr>
        <p:spPr>
          <a:xfrm>
            <a:off x="7896225" y="6313965"/>
            <a:ext cx="57150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8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DE48B-2C6F-4498-A554-8B355E82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예지 보전 기술이란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4D1C3-AB56-415A-8F51-0184E14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777777"/>
                </a:solidFill>
                <a:latin typeface="Nanum Gothic"/>
              </a:rPr>
              <a:t>장비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의 이상을 상태감시에 의하여 예지하고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그 정보에 기인하여 장비를 보전하는 </a:t>
            </a:r>
            <a:endParaRPr lang="en-US" altLang="ko-KR" b="0" i="0" dirty="0">
              <a:solidFill>
                <a:srgbClr val="777777"/>
              </a:solidFill>
              <a:effectLst/>
              <a:latin typeface="Nanum Gothic"/>
            </a:endParaRPr>
          </a:p>
          <a:p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것을 의미합니다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Nanum Gothic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17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9323B-E2D8-437F-8816-A92F75F4947A}"/>
              </a:ext>
            </a:extLst>
          </p:cNvPr>
          <p:cNvSpPr txBox="1"/>
          <p:nvPr/>
        </p:nvSpPr>
        <p:spPr>
          <a:xfrm>
            <a:off x="2801471" y="2828835"/>
            <a:ext cx="6589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소프트웨어 기능</a:t>
            </a:r>
          </a:p>
        </p:txBody>
      </p:sp>
    </p:spTree>
    <p:extLst>
      <p:ext uri="{BB962C8B-B14F-4D97-AF65-F5344CB8AC3E}">
        <p14:creationId xmlns:p14="http://schemas.microsoft.com/office/powerpoint/2010/main" val="141302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DE48B-2C6F-4498-A554-8B355E82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4D1C3-AB56-415A-8F51-0184E142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4713033" cy="26597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장비등록 시스템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센서 데이터 기반 분석 및 예측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이메일 전송 기능</a:t>
            </a:r>
          </a:p>
        </p:txBody>
      </p:sp>
    </p:spTree>
    <p:extLst>
      <p:ext uri="{BB962C8B-B14F-4D97-AF65-F5344CB8AC3E}">
        <p14:creationId xmlns:p14="http://schemas.microsoft.com/office/powerpoint/2010/main" val="363225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9FE235-E7B0-4B61-BFA4-029C3370E36F}"/>
              </a:ext>
            </a:extLst>
          </p:cNvPr>
          <p:cNvSpPr/>
          <p:nvPr/>
        </p:nvSpPr>
        <p:spPr>
          <a:xfrm>
            <a:off x="2712786" y="4437223"/>
            <a:ext cx="6955087" cy="217312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C82B4DB-4790-4E60-8E3D-D6410697658C}"/>
              </a:ext>
            </a:extLst>
          </p:cNvPr>
          <p:cNvSpPr/>
          <p:nvPr/>
        </p:nvSpPr>
        <p:spPr>
          <a:xfrm>
            <a:off x="6095995" y="1419225"/>
            <a:ext cx="3571878" cy="3017997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1B80236-1C20-4C9A-9408-8772E666020A}"/>
              </a:ext>
            </a:extLst>
          </p:cNvPr>
          <p:cNvSpPr/>
          <p:nvPr/>
        </p:nvSpPr>
        <p:spPr>
          <a:xfrm>
            <a:off x="2712788" y="2440376"/>
            <a:ext cx="3383209" cy="1996848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44DFB-4E21-4AE1-BBA9-D56A8AD55E45}"/>
              </a:ext>
            </a:extLst>
          </p:cNvPr>
          <p:cNvSpPr txBox="1"/>
          <p:nvPr/>
        </p:nvSpPr>
        <p:spPr>
          <a:xfrm>
            <a:off x="3324392" y="1763721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센서 값 측정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14378B0-74E4-4A73-AD66-D057B59991B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404392" y="2133053"/>
            <a:ext cx="0" cy="610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CB3FE9-B409-4A37-AA11-FDC9AE71F5D3}"/>
              </a:ext>
            </a:extLst>
          </p:cNvPr>
          <p:cNvSpPr txBox="1"/>
          <p:nvPr/>
        </p:nvSpPr>
        <p:spPr>
          <a:xfrm>
            <a:off x="3324392" y="2743557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센서 데이터 전송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DDF940-7F08-47F4-A7AA-7A8FD35805BA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4404392" y="3112889"/>
            <a:ext cx="0" cy="712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B38B46-5504-4068-B30B-A42116955B45}"/>
              </a:ext>
            </a:extLst>
          </p:cNvPr>
          <p:cNvSpPr txBox="1"/>
          <p:nvPr/>
        </p:nvSpPr>
        <p:spPr>
          <a:xfrm>
            <a:off x="3324392" y="3825787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 베이스 저장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FECB0-BAF0-4309-B896-9CBEE687C0CA}"/>
              </a:ext>
            </a:extLst>
          </p:cNvPr>
          <p:cNvSpPr txBox="1"/>
          <p:nvPr/>
        </p:nvSpPr>
        <p:spPr>
          <a:xfrm>
            <a:off x="3324392" y="4806556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 분석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B9F2B1-247F-4F86-9B4A-2D4FFD4714DE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4404392" y="4195119"/>
            <a:ext cx="0" cy="611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BFD80-0EF8-401D-AADE-4E895FE957B2}"/>
              </a:ext>
            </a:extLst>
          </p:cNvPr>
          <p:cNvSpPr txBox="1"/>
          <p:nvPr/>
        </p:nvSpPr>
        <p:spPr>
          <a:xfrm>
            <a:off x="6801934" y="1780248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등록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E2F1C9-321E-4030-9BD3-59832F1E0530}"/>
              </a:ext>
            </a:extLst>
          </p:cNvPr>
          <p:cNvSpPr txBox="1"/>
          <p:nvPr/>
        </p:nvSpPr>
        <p:spPr>
          <a:xfrm>
            <a:off x="6801934" y="3254134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정보 </a:t>
            </a:r>
            <a:r>
              <a:rPr lang="en-US" altLang="ko-KR" b="1" dirty="0"/>
              <a:t>DB</a:t>
            </a:r>
            <a:r>
              <a:rPr lang="ko-KR" altLang="en-US" b="1" dirty="0"/>
              <a:t>저장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D5A2E1-B3AE-4141-B022-792FAA5F45EC}"/>
              </a:ext>
            </a:extLst>
          </p:cNvPr>
          <p:cNvSpPr txBox="1"/>
          <p:nvPr/>
        </p:nvSpPr>
        <p:spPr>
          <a:xfrm>
            <a:off x="6801934" y="4798245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정보 추출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8E82EB8-86C5-4BB1-AE24-707D87EF0DD0}"/>
              </a:ext>
            </a:extLst>
          </p:cNvPr>
          <p:cNvCxnSpPr>
            <a:cxnSpLocks/>
            <a:stCxn id="39" idx="2"/>
            <a:endCxn id="66" idx="3"/>
          </p:cNvCxnSpPr>
          <p:nvPr/>
        </p:nvCxnSpPr>
        <p:spPr>
          <a:xfrm flipH="1">
            <a:off x="7176000" y="5167577"/>
            <a:ext cx="705934" cy="100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1CA362-054D-4F41-8EF8-23045CA5D033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7881934" y="2149580"/>
            <a:ext cx="0" cy="1104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6195AC5-6E1C-4424-9DA4-5AFE24E4C5F1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>
            <a:off x="7881934" y="3623466"/>
            <a:ext cx="0" cy="1174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F26394A-AD51-4185-B92A-617FB283FD0D}"/>
              </a:ext>
            </a:extLst>
          </p:cNvPr>
          <p:cNvSpPr txBox="1"/>
          <p:nvPr/>
        </p:nvSpPr>
        <p:spPr>
          <a:xfrm>
            <a:off x="5016000" y="5987702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이메일 전송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CCE602E-6AB5-4ED7-B97B-655B3B70F731}"/>
              </a:ext>
            </a:extLst>
          </p:cNvPr>
          <p:cNvCxnSpPr>
            <a:cxnSpLocks/>
            <a:stCxn id="23" idx="2"/>
            <a:endCxn id="66" idx="1"/>
          </p:cNvCxnSpPr>
          <p:nvPr/>
        </p:nvCxnSpPr>
        <p:spPr>
          <a:xfrm>
            <a:off x="4404392" y="5175888"/>
            <a:ext cx="611608" cy="996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제목 1">
            <a:extLst>
              <a:ext uri="{FF2B5EF4-FFF2-40B4-BE49-F238E27FC236}">
                <a16:creationId xmlns:a16="http://schemas.microsoft.com/office/drawing/2014/main" id="{32F2EF8A-9696-4EB7-B02F-BCB912F89512}"/>
              </a:ext>
            </a:extLst>
          </p:cNvPr>
          <p:cNvSpPr txBox="1">
            <a:spLocks/>
          </p:cNvSpPr>
          <p:nvPr/>
        </p:nvSpPr>
        <p:spPr>
          <a:xfrm>
            <a:off x="4200564" y="500966"/>
            <a:ext cx="3790871" cy="697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소프트웨어 구조도</a:t>
            </a:r>
          </a:p>
        </p:txBody>
      </p:sp>
    </p:spTree>
    <p:extLst>
      <p:ext uri="{BB962C8B-B14F-4D97-AF65-F5344CB8AC3E}">
        <p14:creationId xmlns:p14="http://schemas.microsoft.com/office/powerpoint/2010/main" val="128553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9323B-E2D8-437F-8816-A92F75F4947A}"/>
              </a:ext>
            </a:extLst>
          </p:cNvPr>
          <p:cNvSpPr txBox="1"/>
          <p:nvPr/>
        </p:nvSpPr>
        <p:spPr>
          <a:xfrm>
            <a:off x="2801471" y="2828835"/>
            <a:ext cx="6589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장비 등록</a:t>
            </a:r>
          </a:p>
        </p:txBody>
      </p:sp>
    </p:spTree>
    <p:extLst>
      <p:ext uri="{BB962C8B-B14F-4D97-AF65-F5344CB8AC3E}">
        <p14:creationId xmlns:p14="http://schemas.microsoft.com/office/powerpoint/2010/main" val="295569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장비 등록</a:t>
            </a:r>
            <a:r>
              <a:rPr lang="en-US" altLang="ko-KR" sz="2400" dirty="0"/>
              <a:t>(based on JSP + ORACLE)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7816D8-70A9-455A-9F2D-A2B51330275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20339" r="20151"/>
          <a:stretch/>
        </p:blipFill>
        <p:spPr>
          <a:xfrm>
            <a:off x="525718" y="3305370"/>
            <a:ext cx="3240000" cy="288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0E55E4-A714-4E2A-832A-4EA8B3CE676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51556" y="3305370"/>
            <a:ext cx="3240000" cy="288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5C5344-60F2-49D0-BAB3-BA474BF818A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777394" y="1872945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623EAC2-5007-4D35-9B44-018148206EA0}"/>
              </a:ext>
            </a:extLst>
          </p:cNvPr>
          <p:cNvSpPr/>
          <p:nvPr/>
        </p:nvSpPr>
        <p:spPr>
          <a:xfrm>
            <a:off x="3850010" y="4625898"/>
            <a:ext cx="726142" cy="322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D27E529-8045-48B2-B727-6463525E7FA1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777394" y="4549698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B6AD134-95E7-4EF5-A550-0E127E8BB93C}"/>
              </a:ext>
            </a:extLst>
          </p:cNvPr>
          <p:cNvSpPr/>
          <p:nvPr/>
        </p:nvSpPr>
        <p:spPr>
          <a:xfrm rot="5400000">
            <a:off x="10086618" y="4156038"/>
            <a:ext cx="261551" cy="322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6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9323B-E2D8-437F-8816-A92F75F4947A}"/>
              </a:ext>
            </a:extLst>
          </p:cNvPr>
          <p:cNvSpPr txBox="1"/>
          <p:nvPr/>
        </p:nvSpPr>
        <p:spPr>
          <a:xfrm>
            <a:off x="2801471" y="2274838"/>
            <a:ext cx="658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센서 데이터 기반 분석 및 예측</a:t>
            </a:r>
          </a:p>
        </p:txBody>
      </p:sp>
    </p:spTree>
    <p:extLst>
      <p:ext uri="{BB962C8B-B14F-4D97-AF65-F5344CB8AC3E}">
        <p14:creationId xmlns:p14="http://schemas.microsoft.com/office/powerpoint/2010/main" val="71817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학습</a:t>
            </a:r>
            <a:r>
              <a:rPr lang="en-US" altLang="ko-KR" sz="2400" dirty="0"/>
              <a:t>(based on R)</a:t>
            </a:r>
            <a:endParaRPr lang="ko-KR" altLang="en-US" sz="2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A706AA3-7874-4B39-9F5A-47979F318B39}"/>
              </a:ext>
            </a:extLst>
          </p:cNvPr>
          <p:cNvSpPr txBox="1">
            <a:spLocks/>
          </p:cNvSpPr>
          <p:nvPr/>
        </p:nvSpPr>
        <p:spPr>
          <a:xfrm>
            <a:off x="525718" y="2390775"/>
            <a:ext cx="10077556" cy="33575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1. </a:t>
            </a:r>
            <a:r>
              <a:rPr lang="en-US" altLang="ko-KR" sz="2800" dirty="0" err="1"/>
              <a:t>NonLinear</a:t>
            </a:r>
            <a:r>
              <a:rPr lang="en-US" altLang="ko-KR" sz="2800" dirty="0"/>
              <a:t> Regression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2.. KNN(K Nearest Neighbor) 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89D2630-DBD6-4C2C-B2D8-6151265F1E23}"/>
              </a:ext>
            </a:extLst>
          </p:cNvPr>
          <p:cNvSpPr txBox="1">
            <a:spLocks/>
          </p:cNvSpPr>
          <p:nvPr/>
        </p:nvSpPr>
        <p:spPr>
          <a:xfrm>
            <a:off x="525718" y="4608181"/>
            <a:ext cx="10077556" cy="760081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079565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3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242</Words>
  <Application>Microsoft Office PowerPoint</Application>
  <PresentationFormat>와이드스크린</PresentationFormat>
  <Paragraphs>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Microsoft GothicNeo</vt:lpstr>
      <vt:lpstr>Microsoft GothicNeo Light</vt:lpstr>
      <vt:lpstr>Nanum Gothic</vt:lpstr>
      <vt:lpstr>Arial</vt:lpstr>
      <vt:lpstr>Avenir Next LT Pro Light</vt:lpstr>
      <vt:lpstr>RocaVTI</vt:lpstr>
      <vt:lpstr>PowerPoint 프레젠테이션</vt:lpstr>
      <vt:lpstr>예지 보전 기술이란?</vt:lpstr>
      <vt:lpstr>PowerPoint 프레젠테이션</vt:lpstr>
      <vt:lpstr>소프트웨어 기능</vt:lpstr>
      <vt:lpstr>PowerPoint 프레젠테이션</vt:lpstr>
      <vt:lpstr>PowerPoint 프레젠테이션</vt:lpstr>
      <vt:lpstr>장비 등록(based on JSP + ORACLE)</vt:lpstr>
      <vt:lpstr>PowerPoint 프레젠테이션</vt:lpstr>
      <vt:lpstr>데이터 학습(based on R)</vt:lpstr>
      <vt:lpstr>2. Nonlinear Regression</vt:lpstr>
      <vt:lpstr>1. KNN(K Nearest Neighbor)</vt:lpstr>
      <vt:lpstr>PowerPoint 프레젠테이션</vt:lpstr>
      <vt:lpstr>데이터 분석(based on R + tomcat)</vt:lpstr>
      <vt:lpstr>PowerPoint 프레젠테이션</vt:lpstr>
      <vt:lpstr>이메일 전송(base on R used Sendgrid)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SOONYONG</dc:creator>
  <cp:lastModifiedBy>KWON SOONYONG</cp:lastModifiedBy>
  <cp:revision>35</cp:revision>
  <dcterms:created xsi:type="dcterms:W3CDTF">2021-08-19T16:59:17Z</dcterms:created>
  <dcterms:modified xsi:type="dcterms:W3CDTF">2021-08-20T05:18:09Z</dcterms:modified>
</cp:coreProperties>
</file>