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8" r:id="rId4"/>
    <p:sldId id="257" r:id="rId5"/>
    <p:sldId id="266" r:id="rId6"/>
    <p:sldId id="267" r:id="rId7"/>
    <p:sldId id="259" r:id="rId8"/>
    <p:sldId id="260" r:id="rId9"/>
    <p:sldId id="268" r:id="rId10"/>
    <p:sldId id="269" r:id="rId11"/>
    <p:sldId id="261" r:id="rId12"/>
    <p:sldId id="262" r:id="rId13"/>
    <p:sldId id="263" r:id="rId14"/>
    <p:sldId id="264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2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89C4F-8641-E58D-95A1-4844BBDB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55698D-FD05-B26E-5A30-38311BE6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257E08-072C-1EA5-0FA0-7D472859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79E15-4894-0A5B-C37D-BB07BD21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524B3-7051-B839-EA3D-93E30D05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BD575C-AF9E-CD87-0F45-3320D9C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9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4AAD5-292F-32D1-5DD2-2CBA1A77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AAA914-A675-082A-F929-B78D41519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DC560-F86B-A870-29A3-F010BF5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9FFC8-7DC7-4318-A48F-2097AA36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4F98E-7E85-2E86-639A-0043AC0F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05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07309A-7266-AB5E-C83D-5FBB662A2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7B0758-7C1F-23D3-E147-CEFC7DD4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36228-B25F-20BC-31FB-B39E9DE6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5BF4D-8BA5-2A62-58A2-BABC4BEE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AEC8F-5203-86FA-3DBB-2B1C20DA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1E782-D379-7450-BBDA-2097998E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AD3FA-95A6-36D4-4084-CE8F2F22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B7604-D708-3D9B-CEBA-CD3F6354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825B8-1BF2-0FCA-6758-B5AD04E0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09E18A-D7BB-220C-2618-E372696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69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D4CF7-6560-566E-5520-8B68FB94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3D3ED-3AC3-C22D-137D-C3F73819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0D0A3-EEB0-75AE-BD2E-5F6D49C3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67B76-7417-AAEF-40B4-DD7ED1E9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F4A73-DCAF-DC91-E52F-FED6053E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4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5CFC0-C2CE-7A79-0181-981CFB7F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6A386C-4B20-F6AD-DF35-7B86CB4D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AD57D7-524E-2BB8-0155-B6518123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64245-7241-F789-C88B-BF30C20D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C504C-390A-49F0-E1F9-76AF2FB7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7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5053F-6DFE-3B31-C558-5B1D3F26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09F2C-6D86-4EF2-4181-6EB7D2527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66E68-A64F-8DEB-911E-96B3D98F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7D97FF-B8E0-8DCF-B886-1A4A965E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0DDCC-95E5-FED2-D2D8-C8E4C07D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FF543-F4BD-A441-E4A0-C1C0543B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8AE61-C4F1-0D93-6D77-0DC2B21C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C1E34-D3A5-8E4B-E1C8-210499E1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ECC969-32B9-CB57-0A2C-08CC9A224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85FDFC-1616-0FA0-A19F-264D569AB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9BAEFC-2B00-79D1-AB81-15CB687BB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87B7F0-E77C-AA30-688E-DC79F8EB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A821F1-F344-0235-3541-9E718D7C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87E2AF-28F9-D9EB-A986-244B17B1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E05A8-8C8D-99F9-8089-60EA52A6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D68A29-A8F8-4469-FCE2-5FF6EA94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20C9DB-4863-F06A-F7DE-FEDF574E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CB33C8-47E7-7E1E-BDC8-ADDDBE1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66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164D21-70CE-9B10-98C2-7FE54F7C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C5641A-F311-5B86-0C7B-E2B3EBED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8646B3-D8FA-37C5-BA12-F806CDC5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3B6BB-A4C8-EC4E-A20F-4E771411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7AED6-2B6B-B194-CEE3-B38E36A7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AC446-E023-23F5-C50E-49974D09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7F566D-C301-1B7E-E172-3C4882EA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F0CAF8-A785-3655-9501-6CEFE0C5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384360-247F-FFE2-718D-EDB2A1E7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0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056C2A-4D6D-5DDF-B936-37D7F564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0DE5D1-AD03-CE2D-F2E8-53E35D1F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DAC3D0-366D-F72E-B997-A80ABBDC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363E-04D9-443F-AC15-3E9A64664600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8B0F8-2877-5853-0D03-22376D6B3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E8834-50BB-D757-33A9-C4260075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2C73-5D39-4162-8540-D000888C8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bert.net/docs/pretrained_models.html#multi-lingual-models" TargetMode="External"/><Relationship Id="rId5" Type="http://schemas.openxmlformats.org/officeDocument/2006/relationships/hyperlink" Target="https://www.sbert.net/index.html" TargetMode="External"/><Relationship Id="rId4" Type="http://schemas.openxmlformats.org/officeDocument/2006/relationships/hyperlink" Target="https://arxiv.org/pdf/2004.098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07170" y="2294940"/>
            <a:ext cx="9080430" cy="1915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400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Item-Based-Recommendation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6007170" y="3913933"/>
            <a:ext cx="8456688" cy="2890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dynamic exhibition industry finding relevant products can be a challenge. We aim to develop an item-based recommendation model that improves attendee's experiences in finding products efficiently.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6319599" y="5644731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121511" y="7305852"/>
            <a:ext cx="194631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Yuwei Chen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773509"/>
            <a:ext cx="423683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Feature Engineering: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929877" y="330518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Key features include categories, product names, and product descriptions.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929877" y="413643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Encoding category variables: Utilize one-hot encoding to represent categories as embeddings 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929877" y="5116421"/>
            <a:ext cx="12608600" cy="1763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Text Information: Sentence-BERT generate embeddings for </a:t>
            </a:r>
            <a:r>
              <a:rPr lang="en-US" sz="2800" kern="0" spc="-35" dirty="0" err="1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800" kern="0" spc="-35" dirty="0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Description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1188601" y="3103111"/>
            <a:ext cx="12608600" cy="1011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After obtaining the embeddings, we determine the ratio of weights assigned to each embedding during the recommendation process.</a:t>
            </a:r>
            <a:endParaRPr lang="en-US" sz="2800" dirty="0">
              <a:ea typeface="Inter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88601" y="4295883"/>
            <a:ext cx="1260860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The weight allocation is based on the importance of each embedding's contribution to accurate item recommendations, allowing us to provide more relevant suggestions</a:t>
            </a:r>
            <a:endParaRPr lang="en-US" sz="2800" dirty="0"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079744"/>
            <a:ext cx="3739634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8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Evaluate </a:t>
            </a: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similarity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4364984"/>
            <a:ext cx="9842072" cy="2925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measure item similarity, we employ cosine similarity, which mitigates the impact of magnitude when calculating similarity scores.</a:t>
            </a:r>
          </a:p>
          <a:p>
            <a:pPr algn="l">
              <a:lnSpc>
                <a:spcPts val="3149"/>
              </a:lnSpc>
              <a:buSzPct val="100000"/>
            </a:pPr>
            <a:endParaRPr lang="en-US" sz="280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Cosine similarity provides a reliable measure for</a:t>
            </a:r>
            <a:r>
              <a:rPr lang="zh-TW" alt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recommendation purposes, enabling effective similarity analysis between items based on the available product features.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dirty="0"/>
          </a:p>
        </p:txBody>
      </p:sp>
      <p:pic>
        <p:nvPicPr>
          <p:cNvPr id="1028" name="Picture 4" descr="cosine similarity definition">
            <a:extLst>
              <a:ext uri="{FF2B5EF4-FFF2-40B4-BE49-F238E27FC236}">
                <a16:creationId xmlns:a16="http://schemas.microsoft.com/office/drawing/2014/main" id="{2E7C8752-3B51-D2E8-888E-F34BD520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29" y="2004139"/>
            <a:ext cx="9753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203852" y="1241654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Future Direction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6512955" y="2767231"/>
            <a:ext cx="712220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How can the performance and accuracy of the recommendation model be evaluated and measured in the context of the exhibition industry, considering the absence of explicit labels?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6512955" y="4843620"/>
            <a:ext cx="712220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Overall, the recommendations are generally accurate. However, the model occasionally generates some irrelevant items for specific products.</a:t>
            </a:r>
            <a:endParaRPr lang="en-US" sz="28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917141" y="1464203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Try to Answer</a:t>
            </a:r>
            <a:endParaRPr lang="en-US" sz="5400" dirty="0"/>
          </a:p>
        </p:txBody>
      </p:sp>
      <p:sp>
        <p:nvSpPr>
          <p:cNvPr id="6" name="Text 4"/>
          <p:cNvSpPr/>
          <p:nvPr/>
        </p:nvSpPr>
        <p:spPr>
          <a:xfrm>
            <a:off x="755095" y="3014994"/>
            <a:ext cx="13643811" cy="47788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key product features ? 
How can the item-based recommendation model effectively utilize these product features?</a:t>
            </a: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indent="-4572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How can machine learning techniques be applied?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suitable similarity analysis techniques and algorithms that can measure item?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833199" y="1587252"/>
            <a:ext cx="474452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Dataset Attributes</a:t>
            </a:r>
            <a:endParaRPr lang="en-US" sz="5400" dirty="0"/>
          </a:p>
        </p:txBody>
      </p:sp>
      <p:sp>
        <p:nvSpPr>
          <p:cNvPr id="7" name="Text 4"/>
          <p:cNvSpPr/>
          <p:nvPr/>
        </p:nvSpPr>
        <p:spPr>
          <a:xfrm>
            <a:off x="1188601" y="263486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Product_id: The unique ID of the product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188601" y="314200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Chinese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188601" y="364914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Vendor_id: The unique ID of the vendor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188601" y="415628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Main_Category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main category or exhibition type of the product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188601" y="466342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Sub_Category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sub-category or specific category of the product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1188601" y="517056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text description of the product in Chinese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1188601" y="567770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English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188601" y="618484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 The text description of the product in English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59C314-F5A6-0BE1-4731-C99EA8EC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43" y="688698"/>
            <a:ext cx="9716630" cy="72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ACCC53-A71E-4670-FAD2-510BAB31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09" y="927422"/>
            <a:ext cx="99441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205061" y="121215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Difficulties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6319599" y="27111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2744244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041713" y="2780055"/>
            <a:ext cx="5486400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Unsupervised Learning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6319599" y="4161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68904" y="4194279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041713" y="4230090"/>
            <a:ext cx="500189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Quantitative Features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6319599" y="555624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65094" y="558933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7041713" y="5625143"/>
            <a:ext cx="5386908" cy="716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Reliance on Text Information</a:t>
            </a:r>
            <a:endParaRPr lang="en-US" sz="28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29027" y="1545148"/>
            <a:ext cx="3555087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Task/Method: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2882829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Our goal is to employ machine learning techniques to overcome the mentioned difficulties and train an item-based recommendation model. To address these challenges, we propose the following methods: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84428" y="461317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Feature Engineering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84428" y="521953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084428" y="5825891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Evaluate similarity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Embeddings Structure</a:t>
            </a:r>
            <a:endParaRPr lang="en-US" sz="50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35B5A7-90AB-04C1-C3A5-5901BD61C92A}"/>
              </a:ext>
            </a:extLst>
          </p:cNvPr>
          <p:cNvGrpSpPr/>
          <p:nvPr/>
        </p:nvGrpSpPr>
        <p:grpSpPr>
          <a:xfrm>
            <a:off x="2095018" y="3503270"/>
            <a:ext cx="10139424" cy="844952"/>
            <a:chOff x="2095018" y="3925746"/>
            <a:chExt cx="10139424" cy="844952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8772E6A-10DD-563C-DC6F-4700C3803550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76E48E4-0098-778B-CCA2-A1392CD15E3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EFF73CE-271B-0A50-8213-D0167D7DBBE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F454B79-2ED1-B278-A9BC-3C02CB303137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F88D1442-053A-EC18-4F50-928A985F9519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2A340D-431E-77EF-2C60-C3EE6049E5C2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2E6120-D574-F003-2DD8-25149021234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E102DC-95D8-0FC8-6E80-219334D7D35E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826B6CA-D94F-F4A8-05FE-1553C76FD901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12AF29D-7FFB-62D9-CBAA-0497219A660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2D40C24-BDB4-332F-C1D8-8F4C4CE0658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4CFCDAC-AEA8-FE3C-9032-FF863BDCC8EA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356B023-69F5-4314-10EF-B03436272303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B9EE490-21FB-31F7-8D23-D4CEC1868C5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D18946F-989F-4F4C-E2F2-3569B0A2E02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597F15-C2C2-74E7-04E4-3DD3409B3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73" name="右大括弧 72">
            <a:extLst>
              <a:ext uri="{FF2B5EF4-FFF2-40B4-BE49-F238E27FC236}">
                <a16:creationId xmlns:a16="http://schemas.microsoft.com/office/drawing/2014/main" id="{5790D050-A0A9-3084-D181-AB93E2AD50C4}"/>
              </a:ext>
            </a:extLst>
          </p:cNvPr>
          <p:cNvSpPr/>
          <p:nvPr/>
        </p:nvSpPr>
        <p:spPr>
          <a:xfrm rot="5400000">
            <a:off x="3837971" y="2605268"/>
            <a:ext cx="738851" cy="422476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右大括弧 73">
            <a:extLst>
              <a:ext uri="{FF2B5EF4-FFF2-40B4-BE49-F238E27FC236}">
                <a16:creationId xmlns:a16="http://schemas.microsoft.com/office/drawing/2014/main" id="{20912108-A8B0-F5E7-5DE6-66AC2B0C513B}"/>
              </a:ext>
            </a:extLst>
          </p:cNvPr>
          <p:cNvSpPr/>
          <p:nvPr/>
        </p:nvSpPr>
        <p:spPr>
          <a:xfrm rot="5400000">
            <a:off x="8855597" y="1812404"/>
            <a:ext cx="738851" cy="5810490"/>
          </a:xfrm>
          <a:prstGeom prst="rightBrace">
            <a:avLst>
              <a:gd name="adj1" fmla="val 8333"/>
              <a:gd name="adj2" fmla="val 5003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54C2FFB-9D4E-1B0A-D76B-24143FD69F33}"/>
              </a:ext>
            </a:extLst>
          </p:cNvPr>
          <p:cNvSpPr txBox="1"/>
          <p:nvPr/>
        </p:nvSpPr>
        <p:spPr>
          <a:xfrm>
            <a:off x="2052212" y="5187494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One hot encoding of Category variables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360F950-4591-0E6F-33C8-18B9BCD73A2B}"/>
              </a:ext>
            </a:extLst>
          </p:cNvPr>
          <p:cNvSpPr txBox="1"/>
          <p:nvPr/>
        </p:nvSpPr>
        <p:spPr>
          <a:xfrm>
            <a:off x="7508476" y="5168023"/>
            <a:ext cx="506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text information:</a:t>
            </a:r>
          </a:p>
          <a:p>
            <a:r>
              <a:rPr lang="en-US" altLang="zh-TW" sz="2400" dirty="0"/>
              <a:t>Generated from Sentence-BERT</a:t>
            </a:r>
          </a:p>
        </p:txBody>
      </p:sp>
    </p:spTree>
    <p:extLst>
      <p:ext uri="{BB962C8B-B14F-4D97-AF65-F5344CB8AC3E}">
        <p14:creationId xmlns:p14="http://schemas.microsoft.com/office/powerpoint/2010/main" val="38562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915C6-27C0-C11B-D110-93D6DB61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443307" cy="148324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  <a:hlinkClick r:id="rId2"/>
              </a:rPr>
              <a:t>Sentence-BERT</a:t>
            </a:r>
            <a:r>
              <a:rPr lang="en-US" altLang="zh-TW" sz="4800" b="1" dirty="0">
                <a:latin typeface="+mn-lt"/>
              </a:rPr>
              <a:t> </a:t>
            </a:r>
            <a:r>
              <a:rPr lang="en-US" altLang="zh-TW" sz="4800" dirty="0">
                <a:latin typeface="+mn-lt"/>
              </a:rPr>
              <a:t>(Reimers &amp; </a:t>
            </a:r>
            <a:r>
              <a:rPr lang="en-US" altLang="zh-TW" sz="4800" dirty="0" err="1">
                <a:latin typeface="+mn-lt"/>
              </a:rPr>
              <a:t>Gurevych</a:t>
            </a:r>
            <a:r>
              <a:rPr lang="en-US" altLang="zh-TW" sz="4800" dirty="0">
                <a:latin typeface="+mn-lt"/>
              </a:rPr>
              <a:t>, 2019)</a:t>
            </a:r>
            <a:endParaRPr lang="zh-TW" altLang="en-US" sz="4800" dirty="0">
              <a:latin typeface="+mn-lt"/>
            </a:endParaRPr>
          </a:p>
        </p:txBody>
      </p:sp>
      <p:pic>
        <p:nvPicPr>
          <p:cNvPr id="1026" name="Picture 2" descr="SBERT  Network Architecture">
            <a:extLst>
              <a:ext uri="{FF2B5EF4-FFF2-40B4-BE49-F238E27FC236}">
                <a16:creationId xmlns:a16="http://schemas.microsoft.com/office/drawing/2014/main" id="{7869A200-074F-A50B-C580-F99003E6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827" y="2031658"/>
            <a:ext cx="2856955" cy="45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8B7ED2A1-6B95-7182-F4A0-1884600796DE}"/>
              </a:ext>
            </a:extLst>
          </p:cNvPr>
          <p:cNvSpPr/>
          <p:nvPr/>
        </p:nvSpPr>
        <p:spPr>
          <a:xfrm>
            <a:off x="1006475" y="2327400"/>
            <a:ext cx="8172249" cy="5317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b="1" dirty="0"/>
              <a:t>Model Detail Information</a:t>
            </a:r>
            <a:r>
              <a:rPr lang="en-US" sz="2800" dirty="0"/>
              <a:t>: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514350" indent="-5143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hlinkClick r:id="rId4"/>
              </a:rPr>
              <a:t>Distiluse-base-multilingual-cased-v1</a:t>
            </a:r>
            <a:r>
              <a:rPr lang="en-US" altLang="zh-TW" sz="2800" dirty="0"/>
              <a:t>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Supports 15 languages: Arabic, Chinese(</a:t>
            </a:r>
            <a:r>
              <a:rPr lang="en-US" altLang="zh-TW" sz="2800" dirty="0" err="1"/>
              <a:t>zh</a:t>
            </a:r>
            <a:r>
              <a:rPr lang="en-US" altLang="zh-TW" sz="2800" dirty="0"/>
              <a:t> &amp; </a:t>
            </a:r>
            <a:r>
              <a:rPr lang="en-US" altLang="zh-TW" sz="2800" dirty="0" err="1"/>
              <a:t>zh-tw</a:t>
            </a:r>
            <a:r>
              <a:rPr lang="en-US" altLang="zh-TW" sz="2800" dirty="0"/>
              <a:t>), Dutch, English, French, German, Italian, Korean, Polish, Portuguese, Russian, Spanish, Turkish.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457200" indent="-45720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Training Corpus: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OPUS website3 (Tiedemann, 2012) provides parallel data for hundreds of language pairs.</a:t>
            </a:r>
            <a:endParaRPr 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22C72-5772-B3F8-BB4E-2FE0B1C2B7A1}"/>
              </a:ext>
            </a:extLst>
          </p:cNvPr>
          <p:cNvSpPr txBox="1"/>
          <p:nvPr/>
        </p:nvSpPr>
        <p:spPr>
          <a:xfrm>
            <a:off x="10348289" y="6579905"/>
            <a:ext cx="32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Figure. Model Structure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70A498-675F-87CD-40A1-B3FE63A54161}"/>
              </a:ext>
            </a:extLst>
          </p:cNvPr>
          <p:cNvSpPr txBox="1"/>
          <p:nvPr/>
        </p:nvSpPr>
        <p:spPr>
          <a:xfrm>
            <a:off x="1006475" y="7187746"/>
            <a:ext cx="107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+mn-lt"/>
              </a:rPr>
              <a:t>Sentence-BERT</a:t>
            </a:r>
            <a:r>
              <a:rPr lang="fr-FR" altLang="zh-TW" dirty="0"/>
              <a:t> documentation: </a:t>
            </a:r>
            <a:r>
              <a:rPr lang="fr-FR" altLang="zh-TW" dirty="0">
                <a:hlinkClick r:id="rId5"/>
              </a:rPr>
              <a:t>https://www.sbert.net/index.html</a:t>
            </a:r>
            <a:endParaRPr lang="fr-FR" altLang="zh-TW" dirty="0"/>
          </a:p>
          <a:p>
            <a:r>
              <a:rPr lang="en-US" altLang="zh-TW" dirty="0"/>
              <a:t>Multi-Lingual Models</a:t>
            </a:r>
            <a:r>
              <a:rPr lang="fr-FR" altLang="zh-TW" dirty="0"/>
              <a:t> Collection: </a:t>
            </a:r>
            <a:r>
              <a:rPr lang="fr-FR" altLang="zh-TW" dirty="0">
                <a:hlinkClick r:id="rId6"/>
              </a:rPr>
              <a:t>https://www.sbert.net/docs/pretrained_models.html#multi-lingual-models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381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562</Words>
  <Application>Microsoft Office PowerPoint</Application>
  <PresentationFormat>自訂</PresentationFormat>
  <Paragraphs>80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Inter</vt:lpstr>
      <vt:lpstr>Arial</vt:lpstr>
      <vt:lpstr>Calibri</vt:lpstr>
      <vt:lpstr>Calibri Light</vt:lpstr>
      <vt:lpstr>Office Theme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Sentence-BERT (Reimers &amp; Gurevych, 2019)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昱瑋 陳</cp:lastModifiedBy>
  <cp:revision>18</cp:revision>
  <dcterms:created xsi:type="dcterms:W3CDTF">2023-07-07T17:20:22Z</dcterms:created>
  <dcterms:modified xsi:type="dcterms:W3CDTF">2023-07-10T06:50:11Z</dcterms:modified>
</cp:coreProperties>
</file>