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2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C54F-14BE-69DF-C693-4894A3493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85F89-11BD-B455-7009-78B88DD06E9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08BBC4-7633-3C4E-0621-6E7CFBD1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1276E-1E8E-77B3-12D0-5D13B714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155F6-38F6-6067-5E94-8BAD59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4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CFC7F-9879-0585-6CBF-35929665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FAC14-3B00-E879-6C95-1A303DC3D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34577-E866-9E44-D34C-B7194441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E0009-CF6C-9A03-C394-D85D710A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C4E68-DBE1-ABE4-5AD2-95F0FA66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36DCEA-6C6D-435C-C290-C0E01D78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DCEB98-038B-FB0D-CC50-F60819EC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51A96-214C-E5A7-A942-C7A94FCB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691E1-9688-93A6-453A-CD1F5554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EE83-047E-4606-89B3-9A2FEDB76F43}" type="datetimeFigureOut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A7C7-2AF8-B000-E3A7-9A38094C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C0820-2731-92F6-DFAC-99E98928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9813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bert.net/docs/pretrained_models.html#multi-lingual-models" TargetMode="External"/><Relationship Id="rId5" Type="http://schemas.openxmlformats.org/officeDocument/2006/relationships/hyperlink" Target="https://www.sbert.net/index.html" TargetMode="External"/><Relationship Id="rId4" Type="http://schemas.openxmlformats.org/officeDocument/2006/relationships/hyperlink" Target="https://arxiv.org/pdf/2004.098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07170" y="2294940"/>
            <a:ext cx="9080430" cy="191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Item-Based-Recommendation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6007170" y="3913933"/>
            <a:ext cx="8456688" cy="2890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dynamic exhibition industry finding relevant products can be a challenge. We aim to develop an item-based recommendation model that improves attendee's experiences in finding products efficiently.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121511" y="7305852"/>
            <a:ext cx="194631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Yuwei Chen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773509"/>
            <a:ext cx="423683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Feature Engineering: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929877" y="330518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Key features include categories, product names, and product descriptions.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929877" y="413643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Encoding category variables: Utilize one-hot encoding to represent categories as embeddings 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929877" y="5116421"/>
            <a:ext cx="12608600" cy="1763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Text Information: Sentence-BERT generate embeddings for </a:t>
            </a:r>
            <a:r>
              <a:rPr lang="en-US" sz="2800" kern="0" spc="-35" dirty="0" err="1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800" kern="0" spc="-35" dirty="0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Description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1188601" y="3103111"/>
            <a:ext cx="12608600" cy="1011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After obtaining the embeddings, we determine the ratio of weights assigned to each embedding during the recommendation process.</a:t>
            </a:r>
            <a:endParaRPr lang="en-US" sz="2800" dirty="0">
              <a:ea typeface="Inter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88601" y="4295883"/>
            <a:ext cx="1260860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The weight allocation is based on the importance of each embedding's contribution to accurate item recommendations, allowing us to provide more relevant suggestions</a:t>
            </a:r>
            <a:endParaRPr lang="en-US" sz="2800" dirty="0"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9744"/>
            <a:ext cx="3739634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8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Evaluate </a:t>
            </a: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similarity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4364984"/>
            <a:ext cx="9842072" cy="292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measure item similarity, we employ cosine similarity, which mitigates the impact of magnitude when calculating similarity scores.</a:t>
            </a:r>
          </a:p>
          <a:p>
            <a:pPr algn="l">
              <a:lnSpc>
                <a:spcPts val="3149"/>
              </a:lnSpc>
              <a:buSzPct val="100000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Cosine similarity provides a reliable measure for</a:t>
            </a:r>
            <a:r>
              <a:rPr lang="zh-TW" alt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recommendation purposes, enabling effective similarity analysis between items based on the available product features.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dirty="0"/>
          </a:p>
        </p:txBody>
      </p:sp>
      <p:pic>
        <p:nvPicPr>
          <p:cNvPr id="1028" name="Picture 4" descr="cosine similarity definition">
            <a:extLst>
              <a:ext uri="{FF2B5EF4-FFF2-40B4-BE49-F238E27FC236}">
                <a16:creationId xmlns:a16="http://schemas.microsoft.com/office/drawing/2014/main" id="{2E7C8752-3B51-D2E8-888E-F34BD520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9" y="2004139"/>
            <a:ext cx="9753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2DA7F-C786-8426-E623-D67C45F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</a:rPr>
              <a:t>Flask API</a:t>
            </a:r>
            <a:endParaRPr lang="zh-TW" altLang="en-US" sz="50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BF304-EC9F-C1D0-7870-41322F06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66" y="2726319"/>
            <a:ext cx="12617450" cy="308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@app.route('/', methods = ['GET'])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@app.route('/recommend_by_id', methods=['POST'])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@app.route('/recommend_by_keywords', methods=['POST'])</a:t>
            </a:r>
          </a:p>
        </p:txBody>
      </p:sp>
    </p:spTree>
    <p:extLst>
      <p:ext uri="{BB962C8B-B14F-4D97-AF65-F5344CB8AC3E}">
        <p14:creationId xmlns:p14="http://schemas.microsoft.com/office/powerpoint/2010/main" val="363116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F280B-8A2F-F2F3-EDE3-2658C714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j-lt"/>
              </a:rPr>
              <a:t>R</a:t>
            </a:r>
            <a:r>
              <a:rPr lang="en-US" altLang="zh-TW" dirty="0" err="1">
                <a:effectLst/>
                <a:latin typeface="+mj-lt"/>
              </a:rPr>
              <a:t>ecommend_by_keywords</a:t>
            </a:r>
            <a:r>
              <a:rPr lang="en-US" altLang="zh-TW" dirty="0">
                <a:effectLst/>
                <a:latin typeface="+mj-lt"/>
              </a:rPr>
              <a:t>()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086F40-7CA4-D30C-230B-6B8DB768C1D1}"/>
              </a:ext>
            </a:extLst>
          </p:cNvPr>
          <p:cNvSpPr/>
          <p:nvPr/>
        </p:nvSpPr>
        <p:spPr>
          <a:xfrm>
            <a:off x="1077902" y="3173870"/>
            <a:ext cx="1446837" cy="478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1CEF09-2455-A4A9-17E5-C9AF7578D07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24739" y="3413321"/>
            <a:ext cx="104172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165945C-5075-AD3D-CB7A-132B3D21D639}"/>
              </a:ext>
            </a:extLst>
          </p:cNvPr>
          <p:cNvGrpSpPr/>
          <p:nvPr/>
        </p:nvGrpSpPr>
        <p:grpSpPr>
          <a:xfrm>
            <a:off x="3590340" y="3198351"/>
            <a:ext cx="6759616" cy="478903"/>
            <a:chOff x="2095018" y="3925746"/>
            <a:chExt cx="10139424" cy="844952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D85E643-D72E-FC87-CBB3-D5D9978EDF7D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A5B87F5-F066-790A-01B2-E2B80C67872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3D7005A-FDF6-8503-1E50-361C7E62D34B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0.22</a:t>
                </a:r>
                <a:endParaRPr lang="zh-TW" altLang="en-US" sz="16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AC22898-8122-847A-5CA7-C0AF3348AFF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3AF63E26-164A-5AEE-85E6-A45DBC65212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2000EE-B9DD-C596-76A6-D420D78A22F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2A8456-44E1-BF10-638A-D3B9480A68BE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63B4D49-7288-313E-398B-1C6984F80B4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ACB70E7-70B2-4BC4-3E8E-04B31BD4CDF7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F38152-03C1-1FEB-26DB-BA54275338B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0.36</a:t>
                </a:r>
                <a:endParaRPr lang="zh-TW" altLang="en-US" sz="16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2D035D0-96F3-448A-89B2-939ED32657D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7D942A2-CBEA-41F4-700C-7337D267185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30313C3-2295-05C3-9727-19073F9C6315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86F8AEC-1D51-847C-320D-66F628D00DFB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E5826C-F668-6BEE-A723-4EA075496838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FF8BC7-A5AD-FF9F-E373-DF5A8C05EDB4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653A83-A3ED-3480-5B3A-D9FF2F6C14D5}"/>
              </a:ext>
            </a:extLst>
          </p:cNvPr>
          <p:cNvSpPr txBox="1"/>
          <p:nvPr/>
        </p:nvSpPr>
        <p:spPr>
          <a:xfrm>
            <a:off x="2625625" y="2893486"/>
            <a:ext cx="92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SBERT</a:t>
            </a:r>
            <a:endParaRPr lang="zh-TW" altLang="en-US" sz="20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20B8CCC-8B97-E97D-33E6-B1708A0DA630}"/>
              </a:ext>
            </a:extLst>
          </p:cNvPr>
          <p:cNvGrpSpPr/>
          <p:nvPr/>
        </p:nvGrpSpPr>
        <p:grpSpPr>
          <a:xfrm>
            <a:off x="3590340" y="4130023"/>
            <a:ext cx="6759616" cy="478903"/>
            <a:chOff x="2095018" y="3925746"/>
            <a:chExt cx="10139424" cy="844952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E5307CC-05A9-F297-6706-E1F2DE0C3A5C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A19A25A-7987-D509-B1FF-1BAD7B10D23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84C697-F0AB-B2FB-6B00-8DE2AFDDE6E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DD3B997-C39A-C3EC-5ECF-23A926D5132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642A850-DA82-A1FB-1D0D-8C2681D60EF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0C0FF39-37F0-5B6E-713B-F727C0E7000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0.34</a:t>
                </a:r>
                <a:endParaRPr lang="zh-TW" altLang="en-US" sz="16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39512E1-CC36-FEFC-96B2-4BBF36142AF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3459F8D-B174-E572-E4EE-F810E7C3E9E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0.05</a:t>
                </a:r>
                <a:endParaRPr lang="zh-TW" altLang="en-US" sz="1600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316F0F8-6A06-0CED-7FA1-C02B346BE8EC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D239480-A6BF-D316-D8A9-B8BB14942D1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0.76</a:t>
                </a:r>
                <a:endParaRPr lang="zh-TW" altLang="en-US" sz="16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A13CDB5-0479-D49E-9111-403B76F9C77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7D3AE7-11C9-9927-6D55-8505FD104B5D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78D8D84-F031-1575-A2A3-E3FFCA289E11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B5921ED-1965-9DB4-5D3B-4F3E5260A50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6902BC-4C81-8FBD-3AA3-9F8F6933D63C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56492DD-D2E0-43E3-04E8-C7CE9C6EE1F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5CFC60A-BCF2-EF98-C09D-0B462696EE50}"/>
              </a:ext>
            </a:extLst>
          </p:cNvPr>
          <p:cNvGrpSpPr/>
          <p:nvPr/>
        </p:nvGrpSpPr>
        <p:grpSpPr>
          <a:xfrm>
            <a:off x="3590340" y="4970403"/>
            <a:ext cx="6759616" cy="478903"/>
            <a:chOff x="2095018" y="3925746"/>
            <a:chExt cx="10139424" cy="844952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4E60EB59-2D45-F01B-5F4F-A86B024B7E42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F2609E9-1373-A462-3DDC-E4F713BDBAA0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679D0B-DBA2-71E5-3A5F-45541B477DE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F5982B9-F2B9-D084-69C3-14AD36729EA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4913D636-AC23-8DB6-49C0-E947114BD156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ADD3E8B-C4C9-ABB8-F3AD-30EC615522A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12B6EDF-628D-C817-35C3-1FAB2741ED5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4EB7F-E56F-84CF-0306-67F1044C164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2A1264E6-404E-CF85-3F19-9615ED5C1BB9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5D5783F-C733-5A26-C2CF-84495ECF7828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0.86</a:t>
                </a:r>
                <a:endParaRPr lang="zh-TW" altLang="en-US" sz="1600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461206-976D-C258-6292-C4563FEBCE19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3616BF4-02D6-3E2B-97FE-EFF49E9EF0C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7646102E-A8FB-0E83-E6A9-D11BF607DFCF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AE524FB-35B9-EBCD-DA2E-6D61E30A2536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FA0FEC6-018E-7E90-C812-D8D90F6A54A3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0.51</a:t>
                </a:r>
                <a:endParaRPr lang="zh-TW" altLang="en-US" sz="16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1E31515-5F6D-2051-7D7B-B2EB791B7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F6F14A-4AF5-43AA-ACEE-276617C2659A}"/>
              </a:ext>
            </a:extLst>
          </p:cNvPr>
          <p:cNvGrpSpPr/>
          <p:nvPr/>
        </p:nvGrpSpPr>
        <p:grpSpPr>
          <a:xfrm>
            <a:off x="3590340" y="5854692"/>
            <a:ext cx="6759616" cy="478903"/>
            <a:chOff x="2095018" y="3925746"/>
            <a:chExt cx="10139424" cy="844952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889B4F7-A9E1-6C6C-5083-DB96048BD67E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F96486-F530-2C3F-79DD-640BC964D42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BEB1F0B-8242-0405-0EF3-6A459ADBF726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6BCED6F-9810-0A31-7810-14C52717397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0.07</a:t>
                </a:r>
                <a:endParaRPr lang="zh-TW" altLang="en-US" sz="16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DE7C8C6-04A8-6F0D-7BB5-557097FAFF51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7426614-CE2A-4087-ADD5-F4A6E7FF4995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7648F25-E407-8A73-9243-1D30BFF2BDD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0C4DAC9-4317-CB68-7299-25448B41588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C8FD30E9-2227-F77A-7ED2-C7E79355889F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590402D-0A82-9E22-7B60-BC87FAB46ED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DD5252F-5506-1BB6-39CA-F2677049DF14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1CEC97-EE49-563A-CC14-1D129C96BCB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FD3AA844-4A84-47AE-21EC-AC70A969649D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219A8D-422F-5E10-9153-885D8EC436C1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9D295E0-D84C-DBEC-EC7C-53474013A88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555575-FEF9-34EC-18D1-4700CD5A206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103" name="左大括弧 102">
            <a:extLst>
              <a:ext uri="{FF2B5EF4-FFF2-40B4-BE49-F238E27FC236}">
                <a16:creationId xmlns:a16="http://schemas.microsoft.com/office/drawing/2014/main" id="{1623E0E9-51B2-1D2F-862F-17A57F9D9BC7}"/>
              </a:ext>
            </a:extLst>
          </p:cNvPr>
          <p:cNvSpPr/>
          <p:nvPr/>
        </p:nvSpPr>
        <p:spPr>
          <a:xfrm>
            <a:off x="3003160" y="4130023"/>
            <a:ext cx="563301" cy="2194560"/>
          </a:xfrm>
          <a:prstGeom prst="leftBrace">
            <a:avLst>
              <a:gd name="adj1" fmla="val 8333"/>
              <a:gd name="adj2" fmla="val 5464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195122-DCA0-9BE5-5758-BDA519044130}"/>
              </a:ext>
            </a:extLst>
          </p:cNvPr>
          <p:cNvSpPr txBox="1"/>
          <p:nvPr/>
        </p:nvSpPr>
        <p:spPr>
          <a:xfrm>
            <a:off x="204770" y="5103142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Other Items Embeddings</a:t>
            </a:r>
          </a:p>
        </p:txBody>
      </p:sp>
      <p:sp>
        <p:nvSpPr>
          <p:cNvPr id="108" name="右大括弧 107">
            <a:extLst>
              <a:ext uri="{FF2B5EF4-FFF2-40B4-BE49-F238E27FC236}">
                <a16:creationId xmlns:a16="http://schemas.microsoft.com/office/drawing/2014/main" id="{3AFBF622-BE7B-5221-9BC3-FB8A54A076ED}"/>
              </a:ext>
            </a:extLst>
          </p:cNvPr>
          <p:cNvSpPr/>
          <p:nvPr/>
        </p:nvSpPr>
        <p:spPr>
          <a:xfrm>
            <a:off x="10349956" y="3198351"/>
            <a:ext cx="478785" cy="312623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5388CF9-25F6-4E84-C732-71A65AB65F5A}"/>
              </a:ext>
            </a:extLst>
          </p:cNvPr>
          <p:cNvSpPr txBox="1"/>
          <p:nvPr/>
        </p:nvSpPr>
        <p:spPr>
          <a:xfrm>
            <a:off x="11059503" y="4345049"/>
            <a:ext cx="3391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Calculate similarity to</a:t>
            </a:r>
            <a:br>
              <a:rPr lang="en-US" altLang="zh-TW" sz="2800" dirty="0"/>
            </a:br>
            <a:r>
              <a:rPr lang="en-US" altLang="zh-TW" sz="2800" dirty="0"/>
              <a:t>recommend items</a:t>
            </a:r>
          </a:p>
        </p:txBody>
      </p:sp>
    </p:spTree>
    <p:extLst>
      <p:ext uri="{BB962C8B-B14F-4D97-AF65-F5344CB8AC3E}">
        <p14:creationId xmlns:p14="http://schemas.microsoft.com/office/powerpoint/2010/main" val="6016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DFE87-AC2E-9FB6-5C89-C26832A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Items Embeddings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E2967F-C286-6772-ABDE-F7E414E1B1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6475" y="2375945"/>
            <a:ext cx="12617450" cy="483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Integrate English and Chinese text embedding by summation directly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Similar inputs in different languages are mapped close in vector space in SBERT by </a:t>
            </a:r>
            <a:r>
              <a:rPr lang="en-US" altLang="zh-TW" sz="3200" i="1" dirty="0">
                <a:hlinkClick r:id="rId2"/>
              </a:rPr>
              <a:t>Making Monolingual Sentence Embeddings Multilingual using Knowledge Distillation</a:t>
            </a:r>
            <a:r>
              <a:rPr lang="en-US" altLang="zh-TW" sz="3200" dirty="0"/>
              <a:t> (Nils Reimers, 2020)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However…..</a:t>
            </a:r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F3D72C-121A-0849-7B96-3DC342CD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59" y="107936"/>
            <a:ext cx="12271796" cy="8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2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DFE87-AC2E-9FB6-5C89-C26832A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5686"/>
              </a:lnSpc>
              <a:buNone/>
            </a:pPr>
            <a:r>
              <a:rPr lang="en-US" altLang="zh-TW" sz="5400" dirty="0"/>
              <a:t>Next Week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E2967F-C286-6772-ABDE-F7E414E1B1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6475" y="3232471"/>
            <a:ext cx="12617450" cy="248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Modify Item Embedding to improve accuracy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Deploy the model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575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17141" y="1464203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Try to Answer</a:t>
            </a:r>
            <a:endParaRPr lang="en-US" sz="5400" dirty="0"/>
          </a:p>
        </p:txBody>
      </p:sp>
      <p:sp>
        <p:nvSpPr>
          <p:cNvPr id="6" name="Text 4"/>
          <p:cNvSpPr/>
          <p:nvPr/>
        </p:nvSpPr>
        <p:spPr>
          <a:xfrm>
            <a:off x="755095" y="3014994"/>
            <a:ext cx="13643811" cy="47788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key product features ? 
How can the item-based recommendation model effectively utilize these product features?</a:t>
            </a: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can machine learning techniques be applied?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suitable similarity analysis techniques and algorithms that can measure item?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833199" y="1289480"/>
            <a:ext cx="474452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Dataset Attributes</a:t>
            </a:r>
            <a:endParaRPr lang="en-US" sz="5400" dirty="0"/>
          </a:p>
        </p:txBody>
      </p:sp>
      <p:sp>
        <p:nvSpPr>
          <p:cNvPr id="7" name="Text 4"/>
          <p:cNvSpPr/>
          <p:nvPr/>
        </p:nvSpPr>
        <p:spPr>
          <a:xfrm>
            <a:off x="1188601" y="263486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Product_id: The unique ID of the product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188601" y="314200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Chinese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188601" y="364914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Vendor_id: The unique ID of the vendor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188601" y="415628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Main_Category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main category or exhibition type of the product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188601" y="466342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Sub_Category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sub-category or specific category of the product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188601" y="517056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text description of the product in Chinese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1188601" y="567770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English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188601" y="618484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 The text description of the product in English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59C314-F5A6-0BE1-4731-C99EA8EC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43" y="688698"/>
            <a:ext cx="9716630" cy="72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CCC53-A71E-4670-FAD2-510BAB31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09" y="927422"/>
            <a:ext cx="99441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05061" y="121215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Difficulties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6319599" y="27111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274424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041713" y="2780055"/>
            <a:ext cx="548640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6319599" y="4161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68904" y="419427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041713" y="4230090"/>
            <a:ext cx="500189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Quantitative Features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6319599" y="555624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65094" y="558933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7041713" y="5625143"/>
            <a:ext cx="5386908" cy="716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Reliance on Text Information</a:t>
            </a:r>
            <a:endParaRPr lang="en-US" sz="28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29027" y="1545148"/>
            <a:ext cx="3555087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Task/Method: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2882829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Our goal is to employ machine learning techniques to overcome the mentioned difficulties and train an item-based recommendation model. To address these challenges, we propose the following methods: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84428" y="461317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Feature Engineering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84428" y="521953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084428" y="582589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Evaluate similarity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Embeddings Structure</a:t>
            </a:r>
            <a:endParaRPr lang="en-US" sz="50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35B5A7-90AB-04C1-C3A5-5901BD61C92A}"/>
              </a:ext>
            </a:extLst>
          </p:cNvPr>
          <p:cNvGrpSpPr/>
          <p:nvPr/>
        </p:nvGrpSpPr>
        <p:grpSpPr>
          <a:xfrm>
            <a:off x="2095018" y="3503270"/>
            <a:ext cx="10139424" cy="844952"/>
            <a:chOff x="2095018" y="3925746"/>
            <a:chExt cx="10139424" cy="844952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8772E6A-10DD-563C-DC6F-4700C3803550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76E48E4-0098-778B-CCA2-A1392CD15E3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EFF73CE-271B-0A50-8213-D0167D7DBBE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454B79-2ED1-B278-A9BC-3C02CB303137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F88D1442-053A-EC18-4F50-928A985F9519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2A340D-431E-77EF-2C60-C3EE6049E5C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2E6120-D574-F003-2DD8-25149021234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E102DC-95D8-0FC8-6E80-219334D7D35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826B6CA-D94F-F4A8-05FE-1553C76FD901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12AF29D-7FFB-62D9-CBAA-0497219A660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2D40C24-BDB4-332F-C1D8-8F4C4CE0658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4CFCDAC-AEA8-FE3C-9032-FF863BDCC8EA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356B023-69F5-4314-10EF-B03436272303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B9EE490-21FB-31F7-8D23-D4CEC1868C5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D18946F-989F-4F4C-E2F2-3569B0A2E0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597F15-C2C2-74E7-04E4-3DD3409B3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73" name="右大括弧 72">
            <a:extLst>
              <a:ext uri="{FF2B5EF4-FFF2-40B4-BE49-F238E27FC236}">
                <a16:creationId xmlns:a16="http://schemas.microsoft.com/office/drawing/2014/main" id="{5790D050-A0A9-3084-D181-AB93E2AD50C4}"/>
              </a:ext>
            </a:extLst>
          </p:cNvPr>
          <p:cNvSpPr/>
          <p:nvPr/>
        </p:nvSpPr>
        <p:spPr>
          <a:xfrm rot="5400000">
            <a:off x="3837971" y="2605268"/>
            <a:ext cx="738851" cy="42247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20912108-A8B0-F5E7-5DE6-66AC2B0C513B}"/>
              </a:ext>
            </a:extLst>
          </p:cNvPr>
          <p:cNvSpPr/>
          <p:nvPr/>
        </p:nvSpPr>
        <p:spPr>
          <a:xfrm rot="5400000">
            <a:off x="8855597" y="1812404"/>
            <a:ext cx="738851" cy="5810490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54C2FFB-9D4E-1B0A-D76B-24143FD69F33}"/>
              </a:ext>
            </a:extLst>
          </p:cNvPr>
          <p:cNvSpPr txBox="1"/>
          <p:nvPr/>
        </p:nvSpPr>
        <p:spPr>
          <a:xfrm>
            <a:off x="2052212" y="518749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hot encoding of Category variables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360F950-4591-0E6F-33C8-18B9BCD73A2B}"/>
              </a:ext>
            </a:extLst>
          </p:cNvPr>
          <p:cNvSpPr txBox="1"/>
          <p:nvPr/>
        </p:nvSpPr>
        <p:spPr>
          <a:xfrm>
            <a:off x="7508476" y="5168023"/>
            <a:ext cx="506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text information:</a:t>
            </a:r>
          </a:p>
          <a:p>
            <a:r>
              <a:rPr lang="en-US" altLang="zh-TW" sz="2400" dirty="0"/>
              <a:t>Generated from Sentence-BERT</a:t>
            </a:r>
          </a:p>
        </p:txBody>
      </p:sp>
    </p:spTree>
    <p:extLst>
      <p:ext uri="{BB962C8B-B14F-4D97-AF65-F5344CB8AC3E}">
        <p14:creationId xmlns:p14="http://schemas.microsoft.com/office/powerpoint/2010/main" val="38562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915C6-27C0-C11B-D110-93D6DB61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443307" cy="148324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  <a:hlinkClick r:id="rId2"/>
              </a:rPr>
              <a:t>Sentence-BERT</a:t>
            </a:r>
            <a:r>
              <a:rPr lang="en-US" altLang="zh-TW" sz="4800" b="1" dirty="0">
                <a:latin typeface="+mn-lt"/>
              </a:rPr>
              <a:t> </a:t>
            </a:r>
            <a:r>
              <a:rPr lang="en-US" altLang="zh-TW" sz="4800" dirty="0">
                <a:latin typeface="+mn-lt"/>
              </a:rPr>
              <a:t>(Reimers &amp; </a:t>
            </a:r>
            <a:r>
              <a:rPr lang="en-US" altLang="zh-TW" sz="4800" dirty="0" err="1">
                <a:latin typeface="+mn-lt"/>
              </a:rPr>
              <a:t>Gurevych</a:t>
            </a:r>
            <a:r>
              <a:rPr lang="en-US" altLang="zh-TW" sz="4800" dirty="0">
                <a:latin typeface="+mn-lt"/>
              </a:rPr>
              <a:t>, 2019)</a:t>
            </a:r>
            <a:endParaRPr lang="zh-TW" altLang="en-US" sz="4800" dirty="0">
              <a:latin typeface="+mn-lt"/>
            </a:endParaRPr>
          </a:p>
        </p:txBody>
      </p:sp>
      <p:pic>
        <p:nvPicPr>
          <p:cNvPr id="1026" name="Picture 2" descr="SBERT  Network Architecture">
            <a:extLst>
              <a:ext uri="{FF2B5EF4-FFF2-40B4-BE49-F238E27FC236}">
                <a16:creationId xmlns:a16="http://schemas.microsoft.com/office/drawing/2014/main" id="{7869A200-074F-A50B-C580-F99003E6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827" y="2031658"/>
            <a:ext cx="2856955" cy="45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8B7ED2A1-6B95-7182-F4A0-1884600796DE}"/>
              </a:ext>
            </a:extLst>
          </p:cNvPr>
          <p:cNvSpPr/>
          <p:nvPr/>
        </p:nvSpPr>
        <p:spPr>
          <a:xfrm>
            <a:off x="1006475" y="2327400"/>
            <a:ext cx="8172249" cy="5317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b="1" dirty="0"/>
              <a:t>Model Detail Information</a:t>
            </a:r>
            <a:r>
              <a:rPr lang="en-US" sz="2800" dirty="0"/>
              <a:t>: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514350" indent="-5143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hlinkClick r:id="rId4"/>
              </a:rPr>
              <a:t>Distiluse-base-multilingual-cased-v1</a:t>
            </a:r>
            <a:r>
              <a:rPr lang="en-US" altLang="zh-TW" sz="2800" dirty="0"/>
              <a:t>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Supports 15 languages: Arabic, Chinese(</a:t>
            </a:r>
            <a:r>
              <a:rPr lang="en-US" altLang="zh-TW" sz="2800" dirty="0" err="1"/>
              <a:t>zh</a:t>
            </a:r>
            <a:r>
              <a:rPr lang="en-US" altLang="zh-TW" sz="2800" dirty="0"/>
              <a:t> &amp; </a:t>
            </a:r>
            <a:r>
              <a:rPr lang="en-US" altLang="zh-TW" sz="2800" dirty="0" err="1"/>
              <a:t>zh-tw</a:t>
            </a:r>
            <a:r>
              <a:rPr lang="en-US" altLang="zh-TW" sz="2800" dirty="0"/>
              <a:t>), Dutch, English, French, German, Italian, Korean, Polish, Portuguese, Russian, Spanish, Turkish.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457200" indent="-45720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Training Corpus: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OPUS website3 (Tiedemann, 2012) provides parallel data for hundreds of language pairs.</a:t>
            </a:r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22C72-5772-B3F8-BB4E-2FE0B1C2B7A1}"/>
              </a:ext>
            </a:extLst>
          </p:cNvPr>
          <p:cNvSpPr txBox="1"/>
          <p:nvPr/>
        </p:nvSpPr>
        <p:spPr>
          <a:xfrm>
            <a:off x="10348289" y="6579905"/>
            <a:ext cx="32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Figure. Model Structure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70A498-675F-87CD-40A1-B3FE63A54161}"/>
              </a:ext>
            </a:extLst>
          </p:cNvPr>
          <p:cNvSpPr txBox="1"/>
          <p:nvPr/>
        </p:nvSpPr>
        <p:spPr>
          <a:xfrm>
            <a:off x="1006475" y="7187746"/>
            <a:ext cx="107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+mn-lt"/>
              </a:rPr>
              <a:t>Sentence-BERT</a:t>
            </a:r>
            <a:r>
              <a:rPr lang="fr-FR" altLang="zh-TW" dirty="0"/>
              <a:t> documentation: </a:t>
            </a:r>
            <a:r>
              <a:rPr lang="fr-FR" altLang="zh-TW" dirty="0">
                <a:hlinkClick r:id="rId5"/>
              </a:rPr>
              <a:t>https://www.sbert.net/index.html</a:t>
            </a:r>
            <a:endParaRPr lang="fr-FR" altLang="zh-TW" dirty="0"/>
          </a:p>
          <a:p>
            <a:r>
              <a:rPr lang="en-US" altLang="zh-TW" dirty="0"/>
              <a:t>Multi-Lingual Models</a:t>
            </a:r>
            <a:r>
              <a:rPr lang="fr-FR" altLang="zh-TW" dirty="0"/>
              <a:t> Collection: </a:t>
            </a:r>
            <a:r>
              <a:rPr lang="fr-FR" altLang="zh-TW" dirty="0">
                <a:hlinkClick r:id="rId6"/>
              </a:rPr>
              <a:t>https://www.sbert.net/docs/pretrained_models.html#multi-lingual-models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381306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668</Words>
  <Application>Microsoft Office PowerPoint</Application>
  <PresentationFormat>自訂</PresentationFormat>
  <Paragraphs>140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Inter</vt:lpstr>
      <vt:lpstr>Arial</vt:lpstr>
      <vt:lpstr>Calibri</vt:lpstr>
      <vt:lpstr>Consolas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Sentence-BERT (Reimers &amp; Gurevych, 2019)</vt:lpstr>
      <vt:lpstr>PowerPoint 簡報</vt:lpstr>
      <vt:lpstr>PowerPoint 簡報</vt:lpstr>
      <vt:lpstr>PowerPoint 簡報</vt:lpstr>
      <vt:lpstr>Flask API</vt:lpstr>
      <vt:lpstr>Recommend_by_keywords()</vt:lpstr>
      <vt:lpstr>Items Embeddings</vt:lpstr>
      <vt:lpstr>PowerPoint 簡報</vt:lpstr>
      <vt:lpstr>Next Week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昱瑋 陳</cp:lastModifiedBy>
  <cp:revision>35</cp:revision>
  <dcterms:created xsi:type="dcterms:W3CDTF">2023-07-07T17:20:22Z</dcterms:created>
  <dcterms:modified xsi:type="dcterms:W3CDTF">2023-07-17T06:21:45Z</dcterms:modified>
</cp:coreProperties>
</file>