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37"/>
  </p:notesMasterIdLst>
  <p:sldIdLst>
    <p:sldId id="256" r:id="rId2"/>
    <p:sldId id="305" r:id="rId3"/>
    <p:sldId id="304" r:id="rId4"/>
    <p:sldId id="282" r:id="rId5"/>
    <p:sldId id="281" r:id="rId6"/>
    <p:sldId id="283" r:id="rId7"/>
    <p:sldId id="306" r:id="rId8"/>
    <p:sldId id="307" r:id="rId9"/>
    <p:sldId id="284" r:id="rId10"/>
    <p:sldId id="296" r:id="rId11"/>
    <p:sldId id="257" r:id="rId12"/>
    <p:sldId id="280" r:id="rId13"/>
    <p:sldId id="297" r:id="rId14"/>
    <p:sldId id="298" r:id="rId15"/>
    <p:sldId id="301" r:id="rId16"/>
    <p:sldId id="302" r:id="rId17"/>
    <p:sldId id="287" r:id="rId18"/>
    <p:sldId id="285" r:id="rId19"/>
    <p:sldId id="288" r:id="rId20"/>
    <p:sldId id="295" r:id="rId21"/>
    <p:sldId id="289" r:id="rId22"/>
    <p:sldId id="292" r:id="rId23"/>
    <p:sldId id="293" r:id="rId24"/>
    <p:sldId id="294" r:id="rId25"/>
    <p:sldId id="308" r:id="rId26"/>
    <p:sldId id="312" r:id="rId27"/>
    <p:sldId id="315" r:id="rId28"/>
    <p:sldId id="313" r:id="rId29"/>
    <p:sldId id="317" r:id="rId30"/>
    <p:sldId id="316" r:id="rId31"/>
    <p:sldId id="318" r:id="rId32"/>
    <p:sldId id="319" r:id="rId33"/>
    <p:sldId id="310" r:id="rId34"/>
    <p:sldId id="311" r:id="rId35"/>
    <p:sldId id="309" r:id="rId3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0"/>
  </p:normalViewPr>
  <p:slideViewPr>
    <p:cSldViewPr snapToGrid="0" snapToObjects="1">
      <p:cViewPr varScale="1">
        <p:scale>
          <a:sx n="55" d="100"/>
          <a:sy n="55" d="100"/>
        </p:scale>
        <p:origin x="6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1851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C1C54F-14BE-69DF-C693-4894A3493193}"/>
              </a:ext>
            </a:extLst>
          </p:cNvPr>
          <p:cNvSpPr>
            <a:spLocks noGrp="1"/>
          </p:cNvSpPr>
          <p:nvPr>
            <p:ph type="title" hasCustomPrompt="1"/>
          </p:nvPr>
        </p:nvSpPr>
        <p:spPr/>
        <p:txBody>
          <a:bodyPr/>
          <a:lstStyle>
            <a:lvl1pPr>
              <a:defRPr b="1"/>
            </a:lvl1pPr>
          </a:lstStyle>
          <a:p>
            <a:r>
              <a:rPr lang="en-US" altLang="zh-TW" dirty="0"/>
              <a:t>Headline</a:t>
            </a:r>
            <a:endParaRPr lang="zh-TW" altLang="en-US" dirty="0"/>
          </a:p>
        </p:txBody>
      </p:sp>
      <p:sp>
        <p:nvSpPr>
          <p:cNvPr id="3" name="內容版面配置區 2">
            <a:extLst>
              <a:ext uri="{FF2B5EF4-FFF2-40B4-BE49-F238E27FC236}">
                <a16:creationId xmlns:a16="http://schemas.microsoft.com/office/drawing/2014/main" id="{C1985F89-11BD-B455-7009-78B88DD06E96}"/>
              </a:ext>
            </a:extLst>
          </p:cNvPr>
          <p:cNvSpPr>
            <a:spLocks noGrp="1"/>
          </p:cNvSpPr>
          <p:nvPr>
            <p:ph idx="1" hasCustomPrompt="1"/>
          </p:nvPr>
        </p:nvSpPr>
        <p:spPr/>
        <p:txBody>
          <a:bodyPr/>
          <a:lstStyle>
            <a:lvl1pPr>
              <a:lnSpc>
                <a:spcPct val="150000"/>
              </a:lnSpc>
              <a:defRPr/>
            </a:lvl1pPr>
          </a:lstStyle>
          <a:p>
            <a:pPr lvl="0"/>
            <a:r>
              <a:rPr lang="en-US" altLang="zh-TW" dirty="0" err="1"/>
              <a:t>Conext</a:t>
            </a:r>
            <a:endParaRPr lang="zh-TW" altLang="en-US" dirty="0"/>
          </a:p>
        </p:txBody>
      </p:sp>
      <p:sp>
        <p:nvSpPr>
          <p:cNvPr id="4" name="日期版面配置區 3">
            <a:extLst>
              <a:ext uri="{FF2B5EF4-FFF2-40B4-BE49-F238E27FC236}">
                <a16:creationId xmlns:a16="http://schemas.microsoft.com/office/drawing/2014/main" id="{4908BBC4-7633-3C4E-0621-6E7CFBD13E61}"/>
              </a:ext>
            </a:extLst>
          </p:cNvPr>
          <p:cNvSpPr>
            <a:spLocks noGrp="1"/>
          </p:cNvSpPr>
          <p:nvPr>
            <p:ph type="dt" sz="half" idx="10"/>
          </p:nvPr>
        </p:nvSpPr>
        <p:spPr/>
        <p:txBody>
          <a:bodyPr/>
          <a:lstStyle/>
          <a:p>
            <a:fld id="{125EEE83-047E-4606-89B3-9A2FEDB76F43}" type="datetimeFigureOut">
              <a:rPr lang="zh-TW" altLang="en-US" smtClean="0"/>
              <a:t>2023/8/21</a:t>
            </a:fld>
            <a:endParaRPr lang="zh-TW" altLang="en-US"/>
          </a:p>
        </p:txBody>
      </p:sp>
      <p:sp>
        <p:nvSpPr>
          <p:cNvPr id="5" name="頁尾版面配置區 4">
            <a:extLst>
              <a:ext uri="{FF2B5EF4-FFF2-40B4-BE49-F238E27FC236}">
                <a16:creationId xmlns:a16="http://schemas.microsoft.com/office/drawing/2014/main" id="{5E81276E-1E8E-77B3-12D0-5D13B71408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4E155F6-38F6-6067-5E94-8BAD596F5250}"/>
              </a:ext>
            </a:extLst>
          </p:cNvPr>
          <p:cNvSpPr>
            <a:spLocks noGrp="1"/>
          </p:cNvSpPr>
          <p:nvPr>
            <p:ph type="sldNum" sz="quarter" idx="12"/>
          </p:nvPr>
        </p:nvSpPr>
        <p:spPr/>
        <p:txBody>
          <a:bodyPr/>
          <a:lstStyle/>
          <a:p>
            <a:fld id="{62B0F332-3C9A-4C2E-A10F-801FCD0AC800}" type="slidenum">
              <a:rPr lang="zh-TW" altLang="en-US" smtClean="0"/>
              <a:t>‹#›</a:t>
            </a:fld>
            <a:endParaRPr lang="zh-TW" altLang="en-US"/>
          </a:p>
        </p:txBody>
      </p:sp>
    </p:spTree>
    <p:extLst>
      <p:ext uri="{BB962C8B-B14F-4D97-AF65-F5344CB8AC3E}">
        <p14:creationId xmlns:p14="http://schemas.microsoft.com/office/powerpoint/2010/main" val="282946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BCFC7F-9879-0585-6CBF-359296659A6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C8FAC14-3B00-E879-6C95-1A303DC3D93B}"/>
              </a:ext>
            </a:extLst>
          </p:cNvPr>
          <p:cNvSpPr>
            <a:spLocks noGrp="1"/>
          </p:cNvSpPr>
          <p:nvPr>
            <p:ph sz="half" idx="1"/>
          </p:nvPr>
        </p:nvSpPr>
        <p:spPr>
          <a:xfrm>
            <a:off x="1006475" y="2190750"/>
            <a:ext cx="6232525" cy="52212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E634577-E866-9E44-D34C-B7194441FECB}"/>
              </a:ext>
            </a:extLst>
          </p:cNvPr>
          <p:cNvSpPr>
            <a:spLocks noGrp="1"/>
          </p:cNvSpPr>
          <p:nvPr>
            <p:ph sz="half" idx="2"/>
          </p:nvPr>
        </p:nvSpPr>
        <p:spPr>
          <a:xfrm>
            <a:off x="7391400" y="2190750"/>
            <a:ext cx="6232525" cy="52212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BBE0009-CF6C-9A03-C394-D85D710AFF57}"/>
              </a:ext>
            </a:extLst>
          </p:cNvPr>
          <p:cNvSpPr>
            <a:spLocks noGrp="1"/>
          </p:cNvSpPr>
          <p:nvPr>
            <p:ph type="dt" sz="half" idx="10"/>
          </p:nvPr>
        </p:nvSpPr>
        <p:spPr/>
        <p:txBody>
          <a:bodyPr/>
          <a:lstStyle/>
          <a:p>
            <a:fld id="{125EEE83-047E-4606-89B3-9A2FEDB76F43}" type="datetimeFigureOut">
              <a:rPr lang="zh-TW" altLang="en-US" smtClean="0"/>
              <a:t>2023/8/21</a:t>
            </a:fld>
            <a:endParaRPr lang="zh-TW" altLang="en-US"/>
          </a:p>
        </p:txBody>
      </p:sp>
      <p:sp>
        <p:nvSpPr>
          <p:cNvPr id="6" name="頁尾版面配置區 5">
            <a:extLst>
              <a:ext uri="{FF2B5EF4-FFF2-40B4-BE49-F238E27FC236}">
                <a16:creationId xmlns:a16="http://schemas.microsoft.com/office/drawing/2014/main" id="{B72C4E68-DBE1-ABE4-5AD2-95F0FA664C0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736DCEA-6C6D-435C-C290-C0E01D78E976}"/>
              </a:ext>
            </a:extLst>
          </p:cNvPr>
          <p:cNvSpPr>
            <a:spLocks noGrp="1"/>
          </p:cNvSpPr>
          <p:nvPr>
            <p:ph type="sldNum" sz="quarter" idx="12"/>
          </p:nvPr>
        </p:nvSpPr>
        <p:spPr/>
        <p:txBody>
          <a:bodyPr/>
          <a:lstStyle/>
          <a:p>
            <a:fld id="{62B0F332-3C9A-4C2E-A10F-801FCD0AC800}" type="slidenum">
              <a:rPr lang="zh-TW" altLang="en-US" smtClean="0"/>
              <a:t>‹#›</a:t>
            </a:fld>
            <a:endParaRPr lang="zh-TW" altLang="en-US"/>
          </a:p>
        </p:txBody>
      </p:sp>
    </p:spTree>
    <p:extLst>
      <p:ext uri="{BB962C8B-B14F-4D97-AF65-F5344CB8AC3E}">
        <p14:creationId xmlns:p14="http://schemas.microsoft.com/office/powerpoint/2010/main" val="210777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216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6DCEB98-038B-FB0D-CC50-F60819EC1FAF}"/>
              </a:ext>
            </a:extLst>
          </p:cNvPr>
          <p:cNvSpPr>
            <a:spLocks noGrp="1"/>
          </p:cNvSpPr>
          <p:nvPr>
            <p:ph type="title"/>
          </p:nvPr>
        </p:nvSpPr>
        <p:spPr>
          <a:xfrm>
            <a:off x="1006475" y="438150"/>
            <a:ext cx="12617450" cy="1590675"/>
          </a:xfrm>
          <a:prstGeom prst="rect">
            <a:avLst/>
          </a:prstGeom>
        </p:spPr>
        <p:txBody>
          <a:bodyPr vert="horz" lIns="91440" tIns="45720" rIns="91440" bIns="45720" rtlCol="0" anchor="ctr">
            <a:normAutofit/>
          </a:bodyPr>
          <a:lstStyle/>
          <a:p>
            <a:r>
              <a:rPr lang="en-US" altLang="zh-TW" dirty="0"/>
              <a:t>Headline</a:t>
            </a:r>
            <a:endParaRPr lang="zh-TW" altLang="en-US" dirty="0"/>
          </a:p>
        </p:txBody>
      </p:sp>
      <p:sp>
        <p:nvSpPr>
          <p:cNvPr id="3" name="文字版面配置區 2">
            <a:extLst>
              <a:ext uri="{FF2B5EF4-FFF2-40B4-BE49-F238E27FC236}">
                <a16:creationId xmlns:a16="http://schemas.microsoft.com/office/drawing/2014/main" id="{7D651A96-214C-E5A7-A942-C7A94FCB6235}"/>
              </a:ext>
            </a:extLst>
          </p:cNvPr>
          <p:cNvSpPr>
            <a:spLocks noGrp="1"/>
          </p:cNvSpPr>
          <p:nvPr>
            <p:ph type="body" idx="1"/>
          </p:nvPr>
        </p:nvSpPr>
        <p:spPr>
          <a:xfrm>
            <a:off x="1006475" y="2190750"/>
            <a:ext cx="12617450" cy="5221288"/>
          </a:xfrm>
          <a:prstGeom prst="rect">
            <a:avLst/>
          </a:prstGeom>
        </p:spPr>
        <p:txBody>
          <a:bodyPr vert="horz" lIns="91440" tIns="45720" rIns="91440" bIns="45720" rtlCol="0">
            <a:normAutofit/>
          </a:bodyPr>
          <a:lstStyle/>
          <a:p>
            <a:pPr lvl="0"/>
            <a:r>
              <a:rPr lang="en-US" altLang="zh-TW" dirty="0" err="1"/>
              <a:t>Conext</a:t>
            </a:r>
            <a:endParaRPr lang="zh-TW" altLang="en-US" dirty="0"/>
          </a:p>
        </p:txBody>
      </p:sp>
      <p:sp>
        <p:nvSpPr>
          <p:cNvPr id="4" name="日期版面配置區 3">
            <a:extLst>
              <a:ext uri="{FF2B5EF4-FFF2-40B4-BE49-F238E27FC236}">
                <a16:creationId xmlns:a16="http://schemas.microsoft.com/office/drawing/2014/main" id="{4EC691E1-9688-93A6-453A-CD1F5554D198}"/>
              </a:ext>
            </a:extLst>
          </p:cNvPr>
          <p:cNvSpPr>
            <a:spLocks noGrp="1"/>
          </p:cNvSpPr>
          <p:nvPr>
            <p:ph type="dt" sz="half" idx="2"/>
          </p:nvPr>
        </p:nvSpPr>
        <p:spPr>
          <a:xfrm>
            <a:off x="1006475" y="7627938"/>
            <a:ext cx="3290888"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125EEE83-047E-4606-89B3-9A2FEDB76F43}" type="datetimeFigureOut">
              <a:rPr lang="zh-TW" altLang="en-US" smtClean="0"/>
              <a:t>2023/8/21</a:t>
            </a:fld>
            <a:endParaRPr lang="zh-TW" altLang="en-US"/>
          </a:p>
        </p:txBody>
      </p:sp>
      <p:sp>
        <p:nvSpPr>
          <p:cNvPr id="5" name="頁尾版面配置區 4">
            <a:extLst>
              <a:ext uri="{FF2B5EF4-FFF2-40B4-BE49-F238E27FC236}">
                <a16:creationId xmlns:a16="http://schemas.microsoft.com/office/drawing/2014/main" id="{EFB8A7C7-2AF8-B000-E3A7-9A38094CA1B0}"/>
              </a:ext>
            </a:extLst>
          </p:cNvPr>
          <p:cNvSpPr>
            <a:spLocks noGrp="1"/>
          </p:cNvSpPr>
          <p:nvPr>
            <p:ph type="ftr" sz="quarter" idx="3"/>
          </p:nvPr>
        </p:nvSpPr>
        <p:spPr>
          <a:xfrm>
            <a:off x="4846638"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2EC0820-2731-92F6-DFAC-99E98928971C}"/>
              </a:ext>
            </a:extLst>
          </p:cNvPr>
          <p:cNvSpPr>
            <a:spLocks noGrp="1"/>
          </p:cNvSpPr>
          <p:nvPr>
            <p:ph type="sldNum" sz="quarter" idx="4"/>
          </p:nvPr>
        </p:nvSpPr>
        <p:spPr>
          <a:xfrm>
            <a:off x="10333038" y="7627938"/>
            <a:ext cx="3290887"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62B0F332-3C9A-4C2E-A10F-801FCD0AC800}" type="slidenum">
              <a:rPr lang="zh-TW" altLang="en-US" smtClean="0"/>
              <a:t>‹#›</a:t>
            </a:fld>
            <a:endParaRPr lang="zh-TW" altLang="en-US"/>
          </a:p>
        </p:txBody>
      </p:sp>
    </p:spTree>
    <p:extLst>
      <p:ext uri="{BB962C8B-B14F-4D97-AF65-F5344CB8AC3E}">
        <p14:creationId xmlns:p14="http://schemas.microsoft.com/office/powerpoint/2010/main" val="256702622"/>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Lst>
  <p:txStyles>
    <p:titleStyle>
      <a:lvl1pPr algn="l" defTabSz="914400" rtl="0" eaLnBrk="1" latinLnBrk="0" hangingPunct="1">
        <a:lnSpc>
          <a:spcPct val="90000"/>
        </a:lnSpc>
        <a:spcBef>
          <a:spcPct val="0"/>
        </a:spcBef>
        <a:buNone/>
        <a:defRPr sz="5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2"/>
          <p:cNvSpPr/>
          <p:nvPr/>
        </p:nvSpPr>
        <p:spPr>
          <a:xfrm>
            <a:off x="4216055" y="3488254"/>
            <a:ext cx="6198289" cy="1639331"/>
          </a:xfrm>
          <a:prstGeom prst="rect">
            <a:avLst/>
          </a:prstGeom>
          <a:noFill/>
          <a:ln/>
        </p:spPr>
        <p:txBody>
          <a:bodyPr wrap="square" rtlCol="0" anchor="t"/>
          <a:lstStyle/>
          <a:p>
            <a:pPr marL="0" indent="0" algn="ctr">
              <a:lnSpc>
                <a:spcPts val="6823"/>
              </a:lnSpc>
              <a:buNone/>
            </a:pPr>
            <a:r>
              <a:rPr lang="en-US" sz="5400" dirty="0" err="1"/>
              <a:t>MLForecast</a:t>
            </a:r>
            <a:endParaRPr lang="en-US" sz="5400" dirty="0"/>
          </a:p>
          <a:p>
            <a:pPr marL="0" indent="0" algn="ctr">
              <a:lnSpc>
                <a:spcPts val="6823"/>
              </a:lnSpc>
              <a:buNone/>
            </a:pPr>
            <a:endParaRPr lang="en-US" sz="5400" dirty="0"/>
          </a:p>
        </p:txBody>
      </p:sp>
      <p:sp>
        <p:nvSpPr>
          <p:cNvPr id="6" name="Shape 4"/>
          <p:cNvSpPr/>
          <p:nvPr/>
        </p:nvSpPr>
        <p:spPr>
          <a:xfrm>
            <a:off x="6319599" y="5644731"/>
            <a:ext cx="355402" cy="352788"/>
          </a:xfrm>
          <a:prstGeom prst="roundRect">
            <a:avLst>
              <a:gd name="adj" fmla="val 25916657"/>
            </a:avLst>
          </a:prstGeom>
          <a:noFill/>
          <a:ln w="7620">
            <a:solidFill>
              <a:srgbClr val="FFFFFF"/>
            </a:solidFill>
            <a:prstDash val="solid"/>
          </a:ln>
        </p:spPr>
        <p:txBody>
          <a:bodyPr/>
          <a:lstStyle/>
          <a:p>
            <a:endParaRPr lang="zh-TW" altLang="en-US"/>
          </a:p>
        </p:txBody>
      </p:sp>
      <p:sp>
        <p:nvSpPr>
          <p:cNvPr id="8" name="Text 5"/>
          <p:cNvSpPr/>
          <p:nvPr/>
        </p:nvSpPr>
        <p:spPr>
          <a:xfrm>
            <a:off x="12121511" y="7305852"/>
            <a:ext cx="1946315" cy="385999"/>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a:t>
            </a:r>
            <a:r>
              <a:rPr lang="en-US" sz="2187" b="1" kern="0" spc="-35" dirty="0">
                <a:solidFill>
                  <a:srgbClr val="272525"/>
                </a:solidFill>
                <a:latin typeface="Arial" panose="020B0604020202020204" pitchFamily="34" charset="0"/>
                <a:ea typeface="Inter" pitchFamily="34" charset="-122"/>
                <a:cs typeface="Arial" panose="020B0604020202020204" pitchFamily="34" charset="0"/>
              </a:rPr>
              <a:t>Yuwei</a:t>
            </a:r>
            <a:r>
              <a:rPr lang="en-US" sz="2187" b="1" kern="0" spc="-35" dirty="0">
                <a:solidFill>
                  <a:srgbClr val="272525"/>
                </a:solidFill>
                <a:latin typeface="Inter" pitchFamily="34" charset="0"/>
                <a:ea typeface="Inter" pitchFamily="34" charset="-122"/>
                <a:cs typeface="Inter" pitchFamily="34" charset="-120"/>
              </a:rPr>
              <a:t> Chen</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A64807B2-9323-3C95-BCDD-B7098E22CB5E}"/>
              </a:ext>
            </a:extLst>
          </p:cNvPr>
          <p:cNvSpPr/>
          <p:nvPr/>
        </p:nvSpPr>
        <p:spPr>
          <a:xfrm>
            <a:off x="3993265" y="3295134"/>
            <a:ext cx="6198289" cy="1639331"/>
          </a:xfrm>
          <a:prstGeom prst="rect">
            <a:avLst/>
          </a:prstGeom>
          <a:noFill/>
          <a:ln/>
        </p:spPr>
        <p:txBody>
          <a:bodyPr wrap="square" rtlCol="0" anchor="t"/>
          <a:lstStyle/>
          <a:p>
            <a:pPr marL="0" indent="0" algn="ctr">
              <a:lnSpc>
                <a:spcPts val="6823"/>
              </a:lnSpc>
              <a:buNone/>
            </a:pPr>
            <a:r>
              <a:rPr lang="zh-TW" altLang="en-US" sz="5400" dirty="0"/>
              <a:t>酒</a:t>
            </a:r>
            <a:endParaRPr lang="en-US" altLang="zh-TW" sz="5400" dirty="0"/>
          </a:p>
          <a:p>
            <a:pPr marL="0" indent="0" algn="ctr">
              <a:lnSpc>
                <a:spcPts val="6823"/>
              </a:lnSpc>
              <a:buNone/>
            </a:pPr>
            <a:endParaRPr lang="en-US" sz="5400" dirty="0"/>
          </a:p>
        </p:txBody>
      </p:sp>
    </p:spTree>
    <p:extLst>
      <p:ext uri="{BB962C8B-B14F-4D97-AF65-F5344CB8AC3E}">
        <p14:creationId xmlns:p14="http://schemas.microsoft.com/office/powerpoint/2010/main" val="291372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3BD5BAA-8D71-F6D1-8DE1-BD4C7108E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30" y="0"/>
            <a:ext cx="13784263"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A02F90C-A901-6812-12B2-AF02F5C00212}"/>
              </a:ext>
            </a:extLst>
          </p:cNvPr>
          <p:cNvPicPr>
            <a:picLocks noChangeAspect="1"/>
          </p:cNvPicPr>
          <p:nvPr/>
        </p:nvPicPr>
        <p:blipFill>
          <a:blip r:embed="rId2"/>
          <a:stretch>
            <a:fillRect/>
          </a:stretch>
        </p:blipFill>
        <p:spPr>
          <a:xfrm>
            <a:off x="562673" y="839657"/>
            <a:ext cx="8124833" cy="5051857"/>
          </a:xfrm>
          <a:prstGeom prst="rect">
            <a:avLst/>
          </a:prstGeom>
        </p:spPr>
      </p:pic>
      <p:sp>
        <p:nvSpPr>
          <p:cNvPr id="10" name="文字方塊 9">
            <a:extLst>
              <a:ext uri="{FF2B5EF4-FFF2-40B4-BE49-F238E27FC236}">
                <a16:creationId xmlns:a16="http://schemas.microsoft.com/office/drawing/2014/main" id="{70178CF5-46DE-8E81-DBCB-2409BB282103}"/>
              </a:ext>
            </a:extLst>
          </p:cNvPr>
          <p:cNvSpPr txBox="1"/>
          <p:nvPr/>
        </p:nvSpPr>
        <p:spPr>
          <a:xfrm>
            <a:off x="739938" y="6509440"/>
            <a:ext cx="4190036" cy="461665"/>
          </a:xfrm>
          <a:prstGeom prst="rect">
            <a:avLst/>
          </a:prstGeom>
          <a:noFill/>
        </p:spPr>
        <p:txBody>
          <a:bodyPr wrap="square">
            <a:spAutoFit/>
          </a:bodyPr>
          <a:lstStyle/>
          <a:p>
            <a:r>
              <a:rPr lang="en-US" altLang="zh-TW" sz="2400" dirty="0"/>
              <a:t>Number of </a:t>
            </a:r>
            <a:r>
              <a:rPr lang="en-US" altLang="zh-TW" sz="2400" dirty="0" err="1"/>
              <a:t>unique_id</a:t>
            </a:r>
            <a:r>
              <a:rPr lang="en-US" altLang="zh-TW" sz="2400" dirty="0"/>
              <a:t>: 1088</a:t>
            </a:r>
          </a:p>
        </p:txBody>
      </p:sp>
      <p:pic>
        <p:nvPicPr>
          <p:cNvPr id="12" name="圖片 11">
            <a:extLst>
              <a:ext uri="{FF2B5EF4-FFF2-40B4-BE49-F238E27FC236}">
                <a16:creationId xmlns:a16="http://schemas.microsoft.com/office/drawing/2014/main" id="{8CBAF078-3CDA-0233-7B59-D81A95BE3DEC}"/>
              </a:ext>
            </a:extLst>
          </p:cNvPr>
          <p:cNvPicPr>
            <a:picLocks noChangeAspect="1"/>
          </p:cNvPicPr>
          <p:nvPr/>
        </p:nvPicPr>
        <p:blipFill>
          <a:blip r:embed="rId3"/>
          <a:stretch>
            <a:fillRect/>
          </a:stretch>
        </p:blipFill>
        <p:spPr>
          <a:xfrm>
            <a:off x="9443992" y="2010457"/>
            <a:ext cx="4364280" cy="4729815"/>
          </a:xfrm>
          <a:prstGeom prst="rect">
            <a:avLst/>
          </a:prstGeom>
        </p:spPr>
      </p:pic>
    </p:spTree>
    <p:extLst>
      <p:ext uri="{BB962C8B-B14F-4D97-AF65-F5344CB8AC3E}">
        <p14:creationId xmlns:p14="http://schemas.microsoft.com/office/powerpoint/2010/main" val="230417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51D04EB3-D5C0-3566-CC81-BC969E5869E2}"/>
              </a:ext>
            </a:extLst>
          </p:cNvPr>
          <p:cNvSpPr txBox="1"/>
          <p:nvPr/>
        </p:nvSpPr>
        <p:spPr>
          <a:xfrm>
            <a:off x="5243332" y="3657600"/>
            <a:ext cx="5254906" cy="707886"/>
          </a:xfrm>
          <a:prstGeom prst="rect">
            <a:avLst/>
          </a:prstGeom>
          <a:noFill/>
        </p:spPr>
        <p:txBody>
          <a:bodyPr wrap="square" rtlCol="0">
            <a:spAutoFit/>
          </a:bodyPr>
          <a:lstStyle/>
          <a:p>
            <a:r>
              <a:rPr lang="zh-TW" altLang="en-US" sz="4000" dirty="0"/>
              <a:t>完整實驗數據</a:t>
            </a:r>
            <a:r>
              <a:rPr lang="en-US" altLang="zh-TW" sz="4000" dirty="0"/>
              <a:t>:</a:t>
            </a:r>
            <a:r>
              <a:rPr lang="zh-TW" altLang="en-US" sz="4000" dirty="0"/>
              <a:t> 酒</a:t>
            </a:r>
          </a:p>
        </p:txBody>
      </p:sp>
    </p:spTree>
    <p:extLst>
      <p:ext uri="{BB962C8B-B14F-4D97-AF65-F5344CB8AC3E}">
        <p14:creationId xmlns:p14="http://schemas.microsoft.com/office/powerpoint/2010/main" val="411952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DD93C83-B90E-2172-15CB-36006A4E4C8B}"/>
              </a:ext>
            </a:extLst>
          </p:cNvPr>
          <p:cNvGraphicFramePr>
            <a:graphicFrameLocks noGrp="1"/>
          </p:cNvGraphicFramePr>
          <p:nvPr/>
        </p:nvGraphicFramePr>
        <p:xfrm>
          <a:off x="1285754" y="1856238"/>
          <a:ext cx="12058891" cy="5053847"/>
        </p:xfrm>
        <a:graphic>
          <a:graphicData uri="http://schemas.openxmlformats.org/drawingml/2006/table">
            <a:tbl>
              <a:tblPr/>
              <a:tblGrid>
                <a:gridCol w="2258966">
                  <a:extLst>
                    <a:ext uri="{9D8B030D-6E8A-4147-A177-3AD203B41FA5}">
                      <a16:colId xmlns:a16="http://schemas.microsoft.com/office/drawing/2014/main" val="1724629870"/>
                    </a:ext>
                  </a:extLst>
                </a:gridCol>
                <a:gridCol w="2258966">
                  <a:extLst>
                    <a:ext uri="{9D8B030D-6E8A-4147-A177-3AD203B41FA5}">
                      <a16:colId xmlns:a16="http://schemas.microsoft.com/office/drawing/2014/main" val="1716467265"/>
                    </a:ext>
                  </a:extLst>
                </a:gridCol>
                <a:gridCol w="2258966">
                  <a:extLst>
                    <a:ext uri="{9D8B030D-6E8A-4147-A177-3AD203B41FA5}">
                      <a16:colId xmlns:a16="http://schemas.microsoft.com/office/drawing/2014/main" val="4160036561"/>
                    </a:ext>
                  </a:extLst>
                </a:gridCol>
                <a:gridCol w="2258966">
                  <a:extLst>
                    <a:ext uri="{9D8B030D-6E8A-4147-A177-3AD203B41FA5}">
                      <a16:colId xmlns:a16="http://schemas.microsoft.com/office/drawing/2014/main" val="3189210701"/>
                    </a:ext>
                  </a:extLst>
                </a:gridCol>
                <a:gridCol w="3023027">
                  <a:extLst>
                    <a:ext uri="{9D8B030D-6E8A-4147-A177-3AD203B41FA5}">
                      <a16:colId xmlns:a16="http://schemas.microsoft.com/office/drawing/2014/main" val="1882435753"/>
                    </a:ext>
                  </a:extLst>
                </a:gridCol>
              </a:tblGrid>
              <a:tr h="1424856">
                <a:tc>
                  <a:txBody>
                    <a:bodyPr/>
                    <a:lstStyle/>
                    <a:p>
                      <a:pPr algn="l" fontAlgn="ctr"/>
                      <a:r>
                        <a:rPr lang="en-US" sz="3200" b="0" i="0" u="none" strike="noStrike">
                          <a:solidFill>
                            <a:srgbClr val="000000"/>
                          </a:solidFill>
                          <a:effectLst/>
                          <a:latin typeface="新細明體" panose="02020500000000000000" pitchFamily="18" charset="-120"/>
                          <a:ea typeface="新細明體" panose="02020500000000000000" pitchFamily="18" charset="-120"/>
                        </a:rPr>
                        <a:t>Category</a:t>
                      </a:r>
                    </a:p>
                  </a:txBody>
                  <a:tcPr marL="6350" marR="6350" marT="6350" marB="0" anchor="ctr">
                    <a:lnL>
                      <a:noFill/>
                    </a:lnL>
                    <a:lnR>
                      <a:noFill/>
                    </a:lnR>
                    <a:lnT>
                      <a:noFill/>
                    </a:lnT>
                    <a:lnB>
                      <a:noFill/>
                    </a:lnB>
                  </a:tcPr>
                </a:tc>
                <a:tc>
                  <a:txBody>
                    <a:bodyPr/>
                    <a:lstStyle/>
                    <a:p>
                      <a:pPr algn="l" fontAlgn="ctr"/>
                      <a:r>
                        <a:rPr lang="en-US" sz="3200" b="0" i="0" u="none" strike="noStrike">
                          <a:solidFill>
                            <a:srgbClr val="000000"/>
                          </a:solidFill>
                          <a:effectLst/>
                          <a:latin typeface="新細明體" panose="02020500000000000000" pitchFamily="18" charset="-120"/>
                          <a:ea typeface="新細明體" panose="02020500000000000000" pitchFamily="18" charset="-120"/>
                        </a:rPr>
                        <a:t>LinearRegression</a:t>
                      </a:r>
                    </a:p>
                  </a:txBody>
                  <a:tcPr marL="6350" marR="6350" marT="6350" marB="0" anchor="ctr">
                    <a:lnL>
                      <a:noFill/>
                    </a:lnL>
                    <a:lnR>
                      <a:noFill/>
                    </a:lnR>
                    <a:lnT>
                      <a:noFill/>
                    </a:lnT>
                    <a:lnB>
                      <a:noFill/>
                    </a:lnB>
                  </a:tcPr>
                </a:tc>
                <a:tc>
                  <a:txBody>
                    <a:bodyPr/>
                    <a:lstStyle/>
                    <a:p>
                      <a:pPr algn="l" fontAlgn="ctr"/>
                      <a:r>
                        <a:rPr lang="en-US" sz="3200" b="0" i="0" u="none" strike="noStrike">
                          <a:solidFill>
                            <a:srgbClr val="000000"/>
                          </a:solidFill>
                          <a:effectLst/>
                          <a:latin typeface="新細明體" panose="02020500000000000000" pitchFamily="18" charset="-120"/>
                          <a:ea typeface="新細明體" panose="02020500000000000000" pitchFamily="18" charset="-120"/>
                        </a:rPr>
                        <a:t>RandomForestRegressor</a:t>
                      </a:r>
                    </a:p>
                  </a:txBody>
                  <a:tcPr marL="6350" marR="6350" marT="6350" marB="0" anchor="ctr">
                    <a:lnL>
                      <a:noFill/>
                    </a:lnL>
                    <a:lnR>
                      <a:noFill/>
                    </a:lnR>
                    <a:lnT>
                      <a:noFill/>
                    </a:lnT>
                    <a:lnB>
                      <a:noFill/>
                    </a:lnB>
                  </a:tcPr>
                </a:tc>
                <a:tc>
                  <a:txBody>
                    <a:bodyPr/>
                    <a:lstStyle/>
                    <a:p>
                      <a:pPr algn="l" fontAlgn="ctr"/>
                      <a:r>
                        <a:rPr lang="en-US" sz="3200" b="0" i="0" u="none" strike="noStrike">
                          <a:solidFill>
                            <a:srgbClr val="000000"/>
                          </a:solidFill>
                          <a:effectLst/>
                          <a:latin typeface="新細明體" panose="02020500000000000000" pitchFamily="18" charset="-120"/>
                          <a:ea typeface="新細明體" panose="02020500000000000000" pitchFamily="18" charset="-120"/>
                        </a:rPr>
                        <a:t>LGBMRegressor</a:t>
                      </a:r>
                    </a:p>
                  </a:txBody>
                  <a:tcPr marL="6350" marR="6350" marT="6350" marB="0" anchor="ctr">
                    <a:lnL>
                      <a:noFill/>
                    </a:lnL>
                    <a:lnR>
                      <a:noFill/>
                    </a:lnR>
                    <a:lnT>
                      <a:noFill/>
                    </a:lnT>
                    <a:lnB>
                      <a:noFill/>
                    </a:lnB>
                  </a:tcPr>
                </a:tc>
                <a:tc>
                  <a:txBody>
                    <a:bodyPr/>
                    <a:lstStyle/>
                    <a:p>
                      <a:pPr algn="l" fontAlgn="ctr"/>
                      <a:r>
                        <a:rPr lang="en-US" sz="3200" b="0" i="0" u="none" strike="noStrike">
                          <a:solidFill>
                            <a:srgbClr val="000000"/>
                          </a:solidFill>
                          <a:effectLst/>
                          <a:latin typeface="新細明體" panose="02020500000000000000" pitchFamily="18" charset="-120"/>
                          <a:ea typeface="新細明體" panose="02020500000000000000" pitchFamily="18" charset="-120"/>
                        </a:rPr>
                        <a:t>XGBRegressor</a:t>
                      </a:r>
                    </a:p>
                  </a:txBody>
                  <a:tcPr marL="6350" marR="6350" marT="6350" marB="0" anchor="ctr">
                    <a:lnL>
                      <a:noFill/>
                    </a:lnL>
                    <a:lnR>
                      <a:noFill/>
                    </a:lnR>
                    <a:lnT>
                      <a:noFill/>
                    </a:lnT>
                    <a:lnB>
                      <a:noFill/>
                    </a:lnB>
                  </a:tcPr>
                </a:tc>
                <a:extLst>
                  <a:ext uri="{0D108BD9-81ED-4DB2-BD59-A6C34878D82A}">
                    <a16:rowId xmlns:a16="http://schemas.microsoft.com/office/drawing/2014/main" val="1790558476"/>
                  </a:ext>
                </a:extLst>
              </a:tr>
              <a:tr h="953990">
                <a:tc>
                  <a:txBody>
                    <a:bodyPr/>
                    <a:lstStyle/>
                    <a:p>
                      <a:pPr algn="l" fontAlgn="ctr"/>
                      <a:r>
                        <a:rPr lang="zh-TW" altLang="en-US" sz="3200" b="0" i="0" u="none" strike="noStrike">
                          <a:solidFill>
                            <a:srgbClr val="000000"/>
                          </a:solidFill>
                          <a:effectLst/>
                          <a:latin typeface="新細明體" panose="02020500000000000000" pitchFamily="18" charset="-120"/>
                          <a:ea typeface="新細明體" panose="02020500000000000000" pitchFamily="18" charset="-120"/>
                        </a:rPr>
                        <a:t>白啤酒</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4.94/3.45/0.84</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5.30/3.63/0.92</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4.92/3.34/0.81</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5.17/3.48/0.83</a:t>
                      </a:r>
                    </a:p>
                  </a:txBody>
                  <a:tcPr marL="6350" marR="6350" marT="6350" marB="0" anchor="ctr">
                    <a:lnL>
                      <a:noFill/>
                    </a:lnL>
                    <a:lnR>
                      <a:noFill/>
                    </a:lnR>
                    <a:lnT>
                      <a:noFill/>
                    </a:lnT>
                    <a:lnB>
                      <a:noFill/>
                    </a:lnB>
                  </a:tcPr>
                </a:tc>
                <a:extLst>
                  <a:ext uri="{0D108BD9-81ED-4DB2-BD59-A6C34878D82A}">
                    <a16:rowId xmlns:a16="http://schemas.microsoft.com/office/drawing/2014/main" val="3631457224"/>
                  </a:ext>
                </a:extLst>
              </a:tr>
              <a:tr h="953990">
                <a:tc>
                  <a:txBody>
                    <a:bodyPr/>
                    <a:lstStyle/>
                    <a:p>
                      <a:pPr algn="l" fontAlgn="ctr"/>
                      <a:r>
                        <a:rPr lang="zh-TW" altLang="en-US" sz="3200" b="0" i="0" u="none" strike="noStrike">
                          <a:solidFill>
                            <a:srgbClr val="000000"/>
                          </a:solidFill>
                          <a:effectLst/>
                          <a:latin typeface="新細明體" panose="02020500000000000000" pitchFamily="18" charset="-120"/>
                          <a:ea typeface="新細明體" panose="02020500000000000000" pitchFamily="18" charset="-120"/>
                        </a:rPr>
                        <a:t>黑啤酒</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7.28/5.30/1.43</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6.24/4.59/1.24</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6.32/4.35/1.17</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5.96/4.32/1.16</a:t>
                      </a:r>
                    </a:p>
                  </a:txBody>
                  <a:tcPr marL="6350" marR="6350" marT="6350" marB="0" anchor="ctr">
                    <a:lnL>
                      <a:noFill/>
                    </a:lnL>
                    <a:lnR>
                      <a:noFill/>
                    </a:lnR>
                    <a:lnT>
                      <a:noFill/>
                    </a:lnT>
                    <a:lnB>
                      <a:noFill/>
                    </a:lnB>
                  </a:tcPr>
                </a:tc>
                <a:extLst>
                  <a:ext uri="{0D108BD9-81ED-4DB2-BD59-A6C34878D82A}">
                    <a16:rowId xmlns:a16="http://schemas.microsoft.com/office/drawing/2014/main" val="2349756348"/>
                  </a:ext>
                </a:extLst>
              </a:tr>
              <a:tr h="953990">
                <a:tc>
                  <a:txBody>
                    <a:bodyPr/>
                    <a:lstStyle/>
                    <a:p>
                      <a:pPr algn="l" fontAlgn="ctr"/>
                      <a:r>
                        <a:rPr lang="zh-TW" altLang="en-US" sz="3200" b="0" i="0" u="none" strike="noStrike">
                          <a:solidFill>
                            <a:srgbClr val="000000"/>
                          </a:solidFill>
                          <a:effectLst/>
                          <a:latin typeface="新細明體" panose="02020500000000000000" pitchFamily="18" charset="-120"/>
                          <a:ea typeface="新細明體" panose="02020500000000000000" pitchFamily="18" charset="-120"/>
                        </a:rPr>
                        <a:t>生啤酒</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3.96/2.93/0.80</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4.23/3.08/0.84</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3.98/2.88/0.78</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4.11/2.97/0.78</a:t>
                      </a:r>
                    </a:p>
                  </a:txBody>
                  <a:tcPr marL="6350" marR="6350" marT="6350" marB="0" anchor="ctr">
                    <a:lnL>
                      <a:noFill/>
                    </a:lnL>
                    <a:lnR>
                      <a:noFill/>
                    </a:lnR>
                    <a:lnT>
                      <a:noFill/>
                    </a:lnT>
                    <a:lnB>
                      <a:noFill/>
                    </a:lnB>
                  </a:tcPr>
                </a:tc>
                <a:extLst>
                  <a:ext uri="{0D108BD9-81ED-4DB2-BD59-A6C34878D82A}">
                    <a16:rowId xmlns:a16="http://schemas.microsoft.com/office/drawing/2014/main" val="3949110927"/>
                  </a:ext>
                </a:extLst>
              </a:tr>
              <a:tr h="767021">
                <a:tc>
                  <a:txBody>
                    <a:bodyPr/>
                    <a:lstStyle/>
                    <a:p>
                      <a:pPr algn="l" fontAlgn="ctr"/>
                      <a:r>
                        <a:rPr lang="en-US" sz="3200" b="0" i="0" u="none" strike="noStrike">
                          <a:solidFill>
                            <a:srgbClr val="000000"/>
                          </a:solidFill>
                          <a:effectLst/>
                          <a:latin typeface="新細明體" panose="02020500000000000000" pitchFamily="18" charset="-120"/>
                          <a:ea typeface="新細明體" panose="02020500000000000000" pitchFamily="18" charset="-120"/>
                        </a:rPr>
                        <a:t>Average</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5.57/3.89/1.02</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5.32/3.76/1.00</a:t>
                      </a:r>
                    </a:p>
                  </a:txBody>
                  <a:tcPr marL="6350" marR="6350" marT="6350" marB="0" anchor="ctr">
                    <a:lnL>
                      <a:noFill/>
                    </a:lnL>
                    <a:lnR>
                      <a:noFill/>
                    </a:lnR>
                    <a:lnT>
                      <a:noFill/>
                    </a:lnT>
                    <a:lnB>
                      <a:noFill/>
                    </a:lnB>
                  </a:tcPr>
                </a:tc>
                <a:tc>
                  <a:txBody>
                    <a:bodyPr/>
                    <a:lstStyle/>
                    <a:p>
                      <a:pPr algn="l" fontAlgn="ctr"/>
                      <a:r>
                        <a:rPr lang="en-US" altLang="zh-TW" sz="3200" b="0" i="0" u="none" strike="noStrike">
                          <a:solidFill>
                            <a:srgbClr val="000000"/>
                          </a:solidFill>
                          <a:effectLst/>
                          <a:latin typeface="新細明體" panose="02020500000000000000" pitchFamily="18" charset="-120"/>
                          <a:ea typeface="新細明體" panose="02020500000000000000" pitchFamily="18" charset="-120"/>
                        </a:rPr>
                        <a:t>5.16/3.52/0.92</a:t>
                      </a:r>
                    </a:p>
                  </a:txBody>
                  <a:tcPr marL="6350" marR="6350" marT="6350" marB="0" anchor="ctr">
                    <a:lnL>
                      <a:noFill/>
                    </a:lnL>
                    <a:lnR>
                      <a:noFill/>
                    </a:lnR>
                    <a:lnT>
                      <a:noFill/>
                    </a:lnT>
                    <a:lnB>
                      <a:noFill/>
                    </a:lnB>
                  </a:tcPr>
                </a:tc>
                <a:tc>
                  <a:txBody>
                    <a:bodyPr/>
                    <a:lstStyle/>
                    <a:p>
                      <a:pPr algn="l" fontAlgn="ctr"/>
                      <a:r>
                        <a:rPr lang="en-US" altLang="zh-TW" sz="3200" b="0" i="0" u="none" strike="noStrike" dirty="0">
                          <a:solidFill>
                            <a:srgbClr val="000000"/>
                          </a:solidFill>
                          <a:effectLst/>
                          <a:latin typeface="新細明體" panose="02020500000000000000" pitchFamily="18" charset="-120"/>
                          <a:ea typeface="新細明體" panose="02020500000000000000" pitchFamily="18" charset="-120"/>
                        </a:rPr>
                        <a:t>5.13/3.59/0.92</a:t>
                      </a:r>
                    </a:p>
                  </a:txBody>
                  <a:tcPr marL="6350" marR="6350" marT="6350" marB="0" anchor="ctr">
                    <a:lnL>
                      <a:noFill/>
                    </a:lnL>
                    <a:lnR>
                      <a:noFill/>
                    </a:lnR>
                    <a:lnT>
                      <a:noFill/>
                    </a:lnT>
                    <a:lnB>
                      <a:noFill/>
                    </a:lnB>
                  </a:tcPr>
                </a:tc>
                <a:extLst>
                  <a:ext uri="{0D108BD9-81ED-4DB2-BD59-A6C34878D82A}">
                    <a16:rowId xmlns:a16="http://schemas.microsoft.com/office/drawing/2014/main" val="568929100"/>
                  </a:ext>
                </a:extLst>
              </a:tr>
            </a:tbl>
          </a:graphicData>
        </a:graphic>
      </p:graphicFrame>
    </p:spTree>
    <p:extLst>
      <p:ext uri="{BB962C8B-B14F-4D97-AF65-F5344CB8AC3E}">
        <p14:creationId xmlns:p14="http://schemas.microsoft.com/office/powerpoint/2010/main" val="221141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03876D8-70F2-B16B-6403-ACC6E3C97D63}"/>
              </a:ext>
            </a:extLst>
          </p:cNvPr>
          <p:cNvSpPr txBox="1"/>
          <p:nvPr/>
        </p:nvSpPr>
        <p:spPr>
          <a:xfrm>
            <a:off x="4462041" y="3655769"/>
            <a:ext cx="7905508" cy="707886"/>
          </a:xfrm>
          <a:prstGeom prst="rect">
            <a:avLst/>
          </a:prstGeom>
          <a:noFill/>
        </p:spPr>
        <p:txBody>
          <a:bodyPr wrap="square" rtlCol="0">
            <a:spAutoFit/>
          </a:bodyPr>
          <a:lstStyle/>
          <a:p>
            <a:r>
              <a:rPr lang="zh-TW" altLang="en-US" sz="4000" dirty="0"/>
              <a:t>完整實驗數據</a:t>
            </a:r>
            <a:r>
              <a:rPr lang="en-US" altLang="zh-TW" sz="4000" dirty="0"/>
              <a:t>:</a:t>
            </a:r>
            <a:r>
              <a:rPr lang="zh-TW" altLang="en-US" sz="4000" dirty="0"/>
              <a:t>保健食品</a:t>
            </a:r>
          </a:p>
        </p:txBody>
      </p:sp>
    </p:spTree>
    <p:extLst>
      <p:ext uri="{BB962C8B-B14F-4D97-AF65-F5344CB8AC3E}">
        <p14:creationId xmlns:p14="http://schemas.microsoft.com/office/powerpoint/2010/main" val="155388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9E26124-3B30-012C-0F57-8983ACEAD76F}"/>
              </a:ext>
            </a:extLst>
          </p:cNvPr>
          <p:cNvGraphicFramePr>
            <a:graphicFrameLocks noGrp="1"/>
          </p:cNvGraphicFramePr>
          <p:nvPr>
            <p:extLst>
              <p:ext uri="{D42A27DB-BD31-4B8C-83A1-F6EECF244321}">
                <p14:modId xmlns:p14="http://schemas.microsoft.com/office/powerpoint/2010/main" val="704390851"/>
              </p:ext>
            </p:extLst>
          </p:nvPr>
        </p:nvGraphicFramePr>
        <p:xfrm>
          <a:off x="802465" y="197938"/>
          <a:ext cx="13642739" cy="7833724"/>
        </p:xfrm>
        <a:graphic>
          <a:graphicData uri="http://schemas.openxmlformats.org/drawingml/2006/table">
            <a:tbl>
              <a:tblPr/>
              <a:tblGrid>
                <a:gridCol w="2555666">
                  <a:extLst>
                    <a:ext uri="{9D8B030D-6E8A-4147-A177-3AD203B41FA5}">
                      <a16:colId xmlns:a16="http://schemas.microsoft.com/office/drawing/2014/main" val="3541054673"/>
                    </a:ext>
                  </a:extLst>
                </a:gridCol>
                <a:gridCol w="2555666">
                  <a:extLst>
                    <a:ext uri="{9D8B030D-6E8A-4147-A177-3AD203B41FA5}">
                      <a16:colId xmlns:a16="http://schemas.microsoft.com/office/drawing/2014/main" val="3264592003"/>
                    </a:ext>
                  </a:extLst>
                </a:gridCol>
                <a:gridCol w="2555666">
                  <a:extLst>
                    <a:ext uri="{9D8B030D-6E8A-4147-A177-3AD203B41FA5}">
                      <a16:colId xmlns:a16="http://schemas.microsoft.com/office/drawing/2014/main" val="740333898"/>
                    </a:ext>
                  </a:extLst>
                </a:gridCol>
                <a:gridCol w="2555666">
                  <a:extLst>
                    <a:ext uri="{9D8B030D-6E8A-4147-A177-3AD203B41FA5}">
                      <a16:colId xmlns:a16="http://schemas.microsoft.com/office/drawing/2014/main" val="2999729952"/>
                    </a:ext>
                  </a:extLst>
                </a:gridCol>
                <a:gridCol w="3420075">
                  <a:extLst>
                    <a:ext uri="{9D8B030D-6E8A-4147-A177-3AD203B41FA5}">
                      <a16:colId xmlns:a16="http://schemas.microsoft.com/office/drawing/2014/main" val="200269457"/>
                    </a:ext>
                  </a:extLst>
                </a:gridCol>
              </a:tblGrid>
              <a:tr h="270905">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Category</a:t>
                      </a:r>
                    </a:p>
                  </a:txBody>
                  <a:tcPr marL="1579" marR="1579" marT="1579" marB="0" anchor="ctr">
                    <a:lnL>
                      <a:noFill/>
                    </a:lnL>
                    <a:lnR>
                      <a:noFill/>
                    </a:lnR>
                    <a:lnT>
                      <a:noFill/>
                    </a:lnT>
                    <a:lnB>
                      <a:noFill/>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LinearRegression</a:t>
                      </a:r>
                    </a:p>
                  </a:txBody>
                  <a:tcPr marL="1579" marR="1579" marT="1579" marB="0" anchor="ctr">
                    <a:lnL>
                      <a:noFill/>
                    </a:lnL>
                    <a:lnR>
                      <a:noFill/>
                    </a:lnR>
                    <a:lnT>
                      <a:noFill/>
                    </a:lnT>
                    <a:lnB>
                      <a:noFill/>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RandomForestRegressor</a:t>
                      </a:r>
                    </a:p>
                  </a:txBody>
                  <a:tcPr marL="1579" marR="1579" marT="1579" marB="0" anchor="ctr">
                    <a:lnL>
                      <a:noFill/>
                    </a:lnL>
                    <a:lnR>
                      <a:noFill/>
                    </a:lnR>
                    <a:lnT>
                      <a:noFill/>
                    </a:lnT>
                    <a:lnB>
                      <a:noFill/>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LGBMRegressor</a:t>
                      </a:r>
                    </a:p>
                  </a:txBody>
                  <a:tcPr marL="1579" marR="1579" marT="1579" marB="0" anchor="ctr">
                    <a:lnL>
                      <a:noFill/>
                    </a:lnL>
                    <a:lnR>
                      <a:noFill/>
                    </a:lnR>
                    <a:lnT>
                      <a:noFill/>
                    </a:lnT>
                    <a:lnB>
                      <a:noFill/>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XGBRegressor</a:t>
                      </a:r>
                    </a:p>
                  </a:txBody>
                  <a:tcPr marL="1579" marR="1579" marT="1579" marB="0" anchor="ctr">
                    <a:lnL>
                      <a:noFill/>
                    </a:lnL>
                    <a:lnR>
                      <a:noFill/>
                    </a:lnR>
                    <a:lnT>
                      <a:noFill/>
                    </a:lnT>
                    <a:lnB>
                      <a:noFill/>
                    </a:lnB>
                  </a:tcPr>
                </a:tc>
                <a:extLst>
                  <a:ext uri="{0D108BD9-81ED-4DB2-BD59-A6C34878D82A}">
                    <a16:rowId xmlns:a16="http://schemas.microsoft.com/office/drawing/2014/main" val="2879670806"/>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0.69/0.49/0.09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0.91/0.59/0.10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0.82/0.58/0.11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0.94/0.59/0.12</a:t>
                      </a:r>
                    </a:p>
                  </a:txBody>
                  <a:tcPr marL="1579" marR="1579" marT="1579" marB="0" anchor="ctr">
                    <a:lnL>
                      <a:noFill/>
                    </a:lnL>
                    <a:lnR>
                      <a:noFill/>
                    </a:lnR>
                    <a:lnT>
                      <a:noFill/>
                    </a:lnT>
                    <a:lnB>
                      <a:noFill/>
                    </a:lnB>
                  </a:tcPr>
                </a:tc>
                <a:extLst>
                  <a:ext uri="{0D108BD9-81ED-4DB2-BD59-A6C34878D82A}">
                    <a16:rowId xmlns:a16="http://schemas.microsoft.com/office/drawing/2014/main" val="2799212020"/>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1.37/1.00/0.28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1.35/0.94/0.29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1.39/0.94/0.28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1.35/0.90/0.29</a:t>
                      </a:r>
                    </a:p>
                  </a:txBody>
                  <a:tcPr marL="1579" marR="1579" marT="1579" marB="0" anchor="ctr">
                    <a:lnL>
                      <a:noFill/>
                    </a:lnL>
                    <a:lnR>
                      <a:noFill/>
                    </a:lnR>
                    <a:lnT>
                      <a:noFill/>
                    </a:lnT>
                    <a:lnB>
                      <a:noFill/>
                    </a:lnB>
                  </a:tcPr>
                </a:tc>
                <a:extLst>
                  <a:ext uri="{0D108BD9-81ED-4DB2-BD59-A6C34878D82A}">
                    <a16:rowId xmlns:a16="http://schemas.microsoft.com/office/drawing/2014/main" val="1170773229"/>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0.69/0.45/0.20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0.68/0.42/0.27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0.70/0.46/0.23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0.70/0.44/0.23</a:t>
                      </a:r>
                    </a:p>
                  </a:txBody>
                  <a:tcPr marL="1579" marR="1579" marT="1579" marB="0" anchor="ctr">
                    <a:lnL>
                      <a:noFill/>
                    </a:lnL>
                    <a:lnR>
                      <a:noFill/>
                    </a:lnR>
                    <a:lnT>
                      <a:noFill/>
                    </a:lnT>
                    <a:lnB>
                      <a:noFill/>
                    </a:lnB>
                  </a:tcPr>
                </a:tc>
                <a:extLst>
                  <a:ext uri="{0D108BD9-81ED-4DB2-BD59-A6C34878D82A}">
                    <a16:rowId xmlns:a16="http://schemas.microsoft.com/office/drawing/2014/main" val="2641277511"/>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0.76/0.62/0.13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0.86/0.66/0.15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0.74/0.58/0.14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0.91/0.64/0.12</a:t>
                      </a:r>
                    </a:p>
                  </a:txBody>
                  <a:tcPr marL="1579" marR="1579" marT="1579" marB="0" anchor="ctr">
                    <a:lnL>
                      <a:noFill/>
                    </a:lnL>
                    <a:lnR>
                      <a:noFill/>
                    </a:lnR>
                    <a:lnT>
                      <a:noFill/>
                    </a:lnT>
                    <a:lnB>
                      <a:noFill/>
                    </a:lnB>
                  </a:tcPr>
                </a:tc>
                <a:extLst>
                  <a:ext uri="{0D108BD9-81ED-4DB2-BD59-A6C34878D82A}">
                    <a16:rowId xmlns:a16="http://schemas.microsoft.com/office/drawing/2014/main" val="2069550187"/>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0.90/0.50/0.13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1.14/0.64/0.29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1.05/0.60/0.19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1.24/0.64/0.28</a:t>
                      </a:r>
                    </a:p>
                  </a:txBody>
                  <a:tcPr marL="1579" marR="1579" marT="1579" marB="0" anchor="ctr">
                    <a:lnL>
                      <a:noFill/>
                    </a:lnL>
                    <a:lnR>
                      <a:noFill/>
                    </a:lnR>
                    <a:lnT>
                      <a:noFill/>
                    </a:lnT>
                    <a:lnB>
                      <a:noFill/>
                    </a:lnB>
                  </a:tcPr>
                </a:tc>
                <a:extLst>
                  <a:ext uri="{0D108BD9-81ED-4DB2-BD59-A6C34878D82A}">
                    <a16:rowId xmlns:a16="http://schemas.microsoft.com/office/drawing/2014/main" val="2889290916"/>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0.89/0.66/0.24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1.01/0.73/0.28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0.96/0.72/0.27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1.00/0.72/0.28</a:t>
                      </a:r>
                    </a:p>
                  </a:txBody>
                  <a:tcPr marL="1579" marR="1579" marT="1579" marB="0" anchor="ctr">
                    <a:lnL>
                      <a:noFill/>
                    </a:lnL>
                    <a:lnR>
                      <a:noFill/>
                    </a:lnR>
                    <a:lnT>
                      <a:noFill/>
                    </a:lnT>
                    <a:lnB>
                      <a:noFill/>
                    </a:lnB>
                  </a:tcPr>
                </a:tc>
                <a:extLst>
                  <a:ext uri="{0D108BD9-81ED-4DB2-BD59-A6C34878D82A}">
                    <a16:rowId xmlns:a16="http://schemas.microsoft.com/office/drawing/2014/main" val="4003979341"/>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0.51/0.39/0.15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0.58/0.39/0.18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0.57/0.39/0.17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0.56/0.38/0.17</a:t>
                      </a:r>
                    </a:p>
                  </a:txBody>
                  <a:tcPr marL="1579" marR="1579" marT="1579" marB="0" anchor="ctr">
                    <a:lnL>
                      <a:noFill/>
                    </a:lnL>
                    <a:lnR>
                      <a:noFill/>
                    </a:lnR>
                    <a:lnT>
                      <a:noFill/>
                    </a:lnT>
                    <a:lnB>
                      <a:noFill/>
                    </a:lnB>
                  </a:tcPr>
                </a:tc>
                <a:extLst>
                  <a:ext uri="{0D108BD9-81ED-4DB2-BD59-A6C34878D82A}">
                    <a16:rowId xmlns:a16="http://schemas.microsoft.com/office/drawing/2014/main" val="3932822214"/>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0.77/0.59/0.19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0.82/0.63/0.23</a:t>
                      </a:r>
                    </a:p>
                  </a:txBody>
                  <a:tcPr marL="1579" marR="1579" marT="1579" marB="0" anchor="ctr">
                    <a:lnL>
                      <a:noFill/>
                    </a:lnL>
                    <a:lnR>
                      <a:noFill/>
                    </a:lnR>
                    <a:lnT>
                      <a:noFill/>
                    </a:lnT>
                    <a:lnB>
                      <a:noFill/>
                    </a:lnB>
                  </a:tcPr>
                </a:tc>
                <a:tc>
                  <a:txBody>
                    <a:bodyPr/>
                    <a:lstStyle/>
                    <a:p>
                      <a:pPr algn="l" fontAlgn="ctr"/>
                      <a:r>
                        <a:rPr lang="en-US" altLang="zh-TW" sz="1200" b="0" i="0" u="none" strike="noStrike" dirty="0">
                          <a:solidFill>
                            <a:srgbClr val="000000"/>
                          </a:solidFill>
                          <a:effectLst/>
                          <a:latin typeface="新細明體" panose="02020500000000000000" pitchFamily="18" charset="-120"/>
                          <a:ea typeface="新細明體" panose="02020500000000000000" pitchFamily="18" charset="-120"/>
                        </a:rPr>
                        <a:t>0.81/0.67/0.23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0.83/0.63/0.23</a:t>
                      </a:r>
                    </a:p>
                  </a:txBody>
                  <a:tcPr marL="1579" marR="1579" marT="1579" marB="0" anchor="ctr">
                    <a:lnL>
                      <a:noFill/>
                    </a:lnL>
                    <a:lnR>
                      <a:noFill/>
                    </a:lnR>
                    <a:lnT>
                      <a:noFill/>
                    </a:lnT>
                    <a:lnB>
                      <a:noFill/>
                    </a:lnB>
                  </a:tcPr>
                </a:tc>
                <a:extLst>
                  <a:ext uri="{0D108BD9-81ED-4DB2-BD59-A6C34878D82A}">
                    <a16:rowId xmlns:a16="http://schemas.microsoft.com/office/drawing/2014/main" val="2959416249"/>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0.81/0.58/0.18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0.78/0.56/0.22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0.81/0.58/0.19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0.62/0.48/0.17</a:t>
                      </a:r>
                    </a:p>
                  </a:txBody>
                  <a:tcPr marL="1579" marR="1579" marT="1579" marB="0" anchor="ctr">
                    <a:lnL>
                      <a:noFill/>
                    </a:lnL>
                    <a:lnR>
                      <a:noFill/>
                    </a:lnR>
                    <a:lnT>
                      <a:noFill/>
                    </a:lnT>
                    <a:lnB>
                      <a:noFill/>
                    </a:lnB>
                  </a:tcPr>
                </a:tc>
                <a:extLst>
                  <a:ext uri="{0D108BD9-81ED-4DB2-BD59-A6C34878D82A}">
                    <a16:rowId xmlns:a16="http://schemas.microsoft.com/office/drawing/2014/main" val="2328276143"/>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0.57/0.46/0.17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0.64/0.44/0.26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0.60/0.45/0.19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0.68/0.48/0.23</a:t>
                      </a:r>
                    </a:p>
                  </a:txBody>
                  <a:tcPr marL="1579" marR="1579" marT="1579" marB="0" anchor="ctr">
                    <a:lnL>
                      <a:noFill/>
                    </a:lnL>
                    <a:lnR>
                      <a:noFill/>
                    </a:lnR>
                    <a:lnT>
                      <a:noFill/>
                    </a:lnT>
                    <a:lnB>
                      <a:noFill/>
                    </a:lnB>
                  </a:tcPr>
                </a:tc>
                <a:extLst>
                  <a:ext uri="{0D108BD9-81ED-4DB2-BD59-A6C34878D82A}">
                    <a16:rowId xmlns:a16="http://schemas.microsoft.com/office/drawing/2014/main" val="2454090052"/>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0.55/0.38/0.14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0.57/0.34/0.19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0.57/0.38/0.16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0.58/0.35/0.15</a:t>
                      </a:r>
                    </a:p>
                  </a:txBody>
                  <a:tcPr marL="1579" marR="1579" marT="1579" marB="0" anchor="ctr">
                    <a:lnL>
                      <a:noFill/>
                    </a:lnL>
                    <a:lnR>
                      <a:noFill/>
                    </a:lnR>
                    <a:lnT>
                      <a:noFill/>
                    </a:lnT>
                    <a:lnB>
                      <a:noFill/>
                    </a:lnB>
                  </a:tcPr>
                </a:tc>
                <a:extLst>
                  <a:ext uri="{0D108BD9-81ED-4DB2-BD59-A6C34878D82A}">
                    <a16:rowId xmlns:a16="http://schemas.microsoft.com/office/drawing/2014/main" val="473027129"/>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2.08/1.36/0.27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2.04/1.27/0.29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2.03/1.27/0.28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2.07/1.28/0.28</a:t>
                      </a:r>
                    </a:p>
                  </a:txBody>
                  <a:tcPr marL="1579" marR="1579" marT="1579" marB="0" anchor="ctr">
                    <a:lnL>
                      <a:noFill/>
                    </a:lnL>
                    <a:lnR>
                      <a:noFill/>
                    </a:lnR>
                    <a:lnT>
                      <a:noFill/>
                    </a:lnT>
                    <a:lnB>
                      <a:noFill/>
                    </a:lnB>
                  </a:tcPr>
                </a:tc>
                <a:extLst>
                  <a:ext uri="{0D108BD9-81ED-4DB2-BD59-A6C34878D82A}">
                    <a16:rowId xmlns:a16="http://schemas.microsoft.com/office/drawing/2014/main" val="2026187591"/>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0.92/0.79/0.09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0.94/0.80/0.09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0.85/0.74/0.12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1.11/0.90/0.14</a:t>
                      </a:r>
                    </a:p>
                  </a:txBody>
                  <a:tcPr marL="1579" marR="1579" marT="1579" marB="0" anchor="ctr">
                    <a:lnL>
                      <a:noFill/>
                    </a:lnL>
                    <a:lnR>
                      <a:noFill/>
                    </a:lnR>
                    <a:lnT>
                      <a:noFill/>
                    </a:lnT>
                    <a:lnB>
                      <a:noFill/>
                    </a:lnB>
                  </a:tcPr>
                </a:tc>
                <a:extLst>
                  <a:ext uri="{0D108BD9-81ED-4DB2-BD59-A6C34878D82A}">
                    <a16:rowId xmlns:a16="http://schemas.microsoft.com/office/drawing/2014/main" val="950153314"/>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0.88/0.72/0.14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1.05/0.78/0.15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0.97/0.68/0.15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1.06/0.69/0.15</a:t>
                      </a:r>
                    </a:p>
                  </a:txBody>
                  <a:tcPr marL="1579" marR="1579" marT="1579" marB="0" anchor="ctr">
                    <a:lnL>
                      <a:noFill/>
                    </a:lnL>
                    <a:lnR>
                      <a:noFill/>
                    </a:lnR>
                    <a:lnT>
                      <a:noFill/>
                    </a:lnT>
                    <a:lnB>
                      <a:noFill/>
                    </a:lnB>
                  </a:tcPr>
                </a:tc>
                <a:extLst>
                  <a:ext uri="{0D108BD9-81ED-4DB2-BD59-A6C34878D82A}">
                    <a16:rowId xmlns:a16="http://schemas.microsoft.com/office/drawing/2014/main" val="1177559887"/>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2.63/1.62/0.21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2.61/1.63/0.27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2.71/1.58/0.25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2.44/1.58/0.24</a:t>
                      </a:r>
                    </a:p>
                  </a:txBody>
                  <a:tcPr marL="1579" marR="1579" marT="1579" marB="0" anchor="ctr">
                    <a:lnL>
                      <a:noFill/>
                    </a:lnL>
                    <a:lnR>
                      <a:noFill/>
                    </a:lnR>
                    <a:lnT>
                      <a:noFill/>
                    </a:lnT>
                    <a:lnB>
                      <a:noFill/>
                    </a:lnB>
                  </a:tcPr>
                </a:tc>
                <a:extLst>
                  <a:ext uri="{0D108BD9-81ED-4DB2-BD59-A6C34878D82A}">
                    <a16:rowId xmlns:a16="http://schemas.microsoft.com/office/drawing/2014/main" val="4079195005"/>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0.68/0.47/0.20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0.77/0.51/0.24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0.71/0.47/0.21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0.75/0.47/0.22</a:t>
                      </a:r>
                    </a:p>
                  </a:txBody>
                  <a:tcPr marL="1579" marR="1579" marT="1579" marB="0" anchor="ctr">
                    <a:lnL>
                      <a:noFill/>
                    </a:lnL>
                    <a:lnR>
                      <a:noFill/>
                    </a:lnR>
                    <a:lnT>
                      <a:noFill/>
                    </a:lnT>
                    <a:lnB>
                      <a:noFill/>
                    </a:lnB>
                  </a:tcPr>
                </a:tc>
                <a:extLst>
                  <a:ext uri="{0D108BD9-81ED-4DB2-BD59-A6C34878D82A}">
                    <a16:rowId xmlns:a16="http://schemas.microsoft.com/office/drawing/2014/main" val="2690075817"/>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2.41/1.79/0.10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2.33/1.69/0.09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2.30/1.58/0.09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2.42/1.61/0.09</a:t>
                      </a:r>
                    </a:p>
                  </a:txBody>
                  <a:tcPr marL="1579" marR="1579" marT="1579" marB="0" anchor="ctr">
                    <a:lnL>
                      <a:noFill/>
                    </a:lnL>
                    <a:lnR>
                      <a:noFill/>
                    </a:lnR>
                    <a:lnT>
                      <a:noFill/>
                    </a:lnT>
                    <a:lnB>
                      <a:noFill/>
                    </a:lnB>
                  </a:tcPr>
                </a:tc>
                <a:extLst>
                  <a:ext uri="{0D108BD9-81ED-4DB2-BD59-A6C34878D82A}">
                    <a16:rowId xmlns:a16="http://schemas.microsoft.com/office/drawing/2014/main" val="2175745967"/>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1.45/1.12/0.26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1.42/1.10/0.29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1.39/1.11/0.29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1.49/1.18/0.34</a:t>
                      </a:r>
                    </a:p>
                  </a:txBody>
                  <a:tcPr marL="1579" marR="1579" marT="1579" marB="0" anchor="ctr">
                    <a:lnL>
                      <a:noFill/>
                    </a:lnL>
                    <a:lnR>
                      <a:noFill/>
                    </a:lnR>
                    <a:lnT>
                      <a:noFill/>
                    </a:lnT>
                    <a:lnB>
                      <a:noFill/>
                    </a:lnB>
                  </a:tcPr>
                </a:tc>
                <a:extLst>
                  <a:ext uri="{0D108BD9-81ED-4DB2-BD59-A6C34878D82A}">
                    <a16:rowId xmlns:a16="http://schemas.microsoft.com/office/drawing/2014/main" val="2490962830"/>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1.32/1.01/0.29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1.35/0.99/0.29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1.25/0.89/0.25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1.31/0.93/0.27</a:t>
                      </a:r>
                    </a:p>
                  </a:txBody>
                  <a:tcPr marL="1579" marR="1579" marT="1579" marB="0" anchor="ctr">
                    <a:lnL>
                      <a:noFill/>
                    </a:lnL>
                    <a:lnR>
                      <a:noFill/>
                    </a:lnR>
                    <a:lnT>
                      <a:noFill/>
                    </a:lnT>
                    <a:lnB>
                      <a:noFill/>
                    </a:lnB>
                  </a:tcPr>
                </a:tc>
                <a:extLst>
                  <a:ext uri="{0D108BD9-81ED-4DB2-BD59-A6C34878D82A}">
                    <a16:rowId xmlns:a16="http://schemas.microsoft.com/office/drawing/2014/main" val="2838994700"/>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0.71/0.57/0.15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0.69/0.52/0.15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0.55/0.43/0.12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0.69/0.49/0.15</a:t>
                      </a:r>
                    </a:p>
                  </a:txBody>
                  <a:tcPr marL="1579" marR="1579" marT="1579" marB="0" anchor="ctr">
                    <a:lnL>
                      <a:noFill/>
                    </a:lnL>
                    <a:lnR>
                      <a:noFill/>
                    </a:lnR>
                    <a:lnT>
                      <a:noFill/>
                    </a:lnT>
                    <a:lnB>
                      <a:noFill/>
                    </a:lnB>
                  </a:tcPr>
                </a:tc>
                <a:extLst>
                  <a:ext uri="{0D108BD9-81ED-4DB2-BD59-A6C34878D82A}">
                    <a16:rowId xmlns:a16="http://schemas.microsoft.com/office/drawing/2014/main" val="963018120"/>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0.31/0.09/0.02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0.32/0.08/0.06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0.31/0.09/0.02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0.31/0.08/0.02</a:t>
                      </a:r>
                    </a:p>
                  </a:txBody>
                  <a:tcPr marL="1579" marR="1579" marT="1579" marB="0" anchor="ctr">
                    <a:lnL>
                      <a:noFill/>
                    </a:lnL>
                    <a:lnR>
                      <a:noFill/>
                    </a:lnR>
                    <a:lnT>
                      <a:noFill/>
                    </a:lnT>
                    <a:lnB>
                      <a:noFill/>
                    </a:lnB>
                  </a:tcPr>
                </a:tc>
                <a:extLst>
                  <a:ext uri="{0D108BD9-81ED-4DB2-BD59-A6C34878D82A}">
                    <a16:rowId xmlns:a16="http://schemas.microsoft.com/office/drawing/2014/main" val="113762305"/>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0.70/0.47/0.09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0.69/0.37/0.10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0.66/0.39/0.09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0.61/0.36/0.08</a:t>
                      </a:r>
                    </a:p>
                  </a:txBody>
                  <a:tcPr marL="1579" marR="1579" marT="1579" marB="0" anchor="ctr">
                    <a:lnL>
                      <a:noFill/>
                    </a:lnL>
                    <a:lnR>
                      <a:noFill/>
                    </a:lnR>
                    <a:lnT>
                      <a:noFill/>
                    </a:lnT>
                    <a:lnB>
                      <a:noFill/>
                    </a:lnB>
                  </a:tcPr>
                </a:tc>
                <a:extLst>
                  <a:ext uri="{0D108BD9-81ED-4DB2-BD59-A6C34878D82A}">
                    <a16:rowId xmlns:a16="http://schemas.microsoft.com/office/drawing/2014/main" val="963896253"/>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0.90/0.68/0.25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0.83/0.60/0.27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0.87/0.61/0.21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0.75/0.54/0.23</a:t>
                      </a:r>
                    </a:p>
                  </a:txBody>
                  <a:tcPr marL="1579" marR="1579" marT="1579" marB="0" anchor="ctr">
                    <a:lnL>
                      <a:noFill/>
                    </a:lnL>
                    <a:lnR>
                      <a:noFill/>
                    </a:lnR>
                    <a:lnT>
                      <a:noFill/>
                    </a:lnT>
                    <a:lnB>
                      <a:noFill/>
                    </a:lnB>
                  </a:tcPr>
                </a:tc>
                <a:extLst>
                  <a:ext uri="{0D108BD9-81ED-4DB2-BD59-A6C34878D82A}">
                    <a16:rowId xmlns:a16="http://schemas.microsoft.com/office/drawing/2014/main" val="3877026842"/>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0.49/0.32/0.17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0.56/0.34/0.20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0.54/0.38/0.18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0.57/0.34/0.18</a:t>
                      </a:r>
                    </a:p>
                  </a:txBody>
                  <a:tcPr marL="1579" marR="1579" marT="1579" marB="0" anchor="ctr">
                    <a:lnL>
                      <a:noFill/>
                    </a:lnL>
                    <a:lnR>
                      <a:noFill/>
                    </a:lnR>
                    <a:lnT>
                      <a:noFill/>
                    </a:lnT>
                    <a:lnB>
                      <a:noFill/>
                    </a:lnB>
                  </a:tcPr>
                </a:tc>
                <a:extLst>
                  <a:ext uri="{0D108BD9-81ED-4DB2-BD59-A6C34878D82A}">
                    <a16:rowId xmlns:a16="http://schemas.microsoft.com/office/drawing/2014/main" val="2958799072"/>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0.45/0.24/0.13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0.46/0.26/0.19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0.43/0.24/0.14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0.44/0.25/0.14</a:t>
                      </a:r>
                    </a:p>
                  </a:txBody>
                  <a:tcPr marL="1579" marR="1579" marT="1579" marB="0" anchor="ctr">
                    <a:lnL>
                      <a:noFill/>
                    </a:lnL>
                    <a:lnR>
                      <a:noFill/>
                    </a:lnR>
                    <a:lnT>
                      <a:noFill/>
                    </a:lnT>
                    <a:lnB>
                      <a:noFill/>
                    </a:lnB>
                  </a:tcPr>
                </a:tc>
                <a:extLst>
                  <a:ext uri="{0D108BD9-81ED-4DB2-BD59-A6C34878D82A}">
                    <a16:rowId xmlns:a16="http://schemas.microsoft.com/office/drawing/2014/main" val="3035820221"/>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0.73/0.48/0.13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0.74/0.42/0.17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0.59/0.41/0.12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0.75/0.47/0.15</a:t>
                      </a:r>
                    </a:p>
                  </a:txBody>
                  <a:tcPr marL="1579" marR="1579" marT="1579" marB="0" anchor="ctr">
                    <a:lnL>
                      <a:noFill/>
                    </a:lnL>
                    <a:lnR>
                      <a:noFill/>
                    </a:lnR>
                    <a:lnT>
                      <a:noFill/>
                    </a:lnT>
                    <a:lnB>
                      <a:noFill/>
                    </a:lnB>
                  </a:tcPr>
                </a:tc>
                <a:extLst>
                  <a:ext uri="{0D108BD9-81ED-4DB2-BD59-A6C34878D82A}">
                    <a16:rowId xmlns:a16="http://schemas.microsoft.com/office/drawing/2014/main" val="804163481"/>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1.85/1.11/0.27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1.88/1.17/0.31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1.87/1.16/0.29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1.90/1.14/0.29</a:t>
                      </a:r>
                    </a:p>
                  </a:txBody>
                  <a:tcPr marL="1579" marR="1579" marT="1579" marB="0" anchor="ctr">
                    <a:lnL>
                      <a:noFill/>
                    </a:lnL>
                    <a:lnR>
                      <a:noFill/>
                    </a:lnR>
                    <a:lnT>
                      <a:noFill/>
                    </a:lnT>
                    <a:lnB>
                      <a:noFill/>
                    </a:lnB>
                  </a:tcPr>
                </a:tc>
                <a:extLst>
                  <a:ext uri="{0D108BD9-81ED-4DB2-BD59-A6C34878D82A}">
                    <a16:rowId xmlns:a16="http://schemas.microsoft.com/office/drawing/2014/main" val="2690552023"/>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0.01/0.01/0.00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0.06/0.02/0.00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0.11/0.03/0.00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0.06/0.01/0.00</a:t>
                      </a:r>
                    </a:p>
                  </a:txBody>
                  <a:tcPr marL="1579" marR="1579" marT="1579" marB="0" anchor="ctr">
                    <a:lnL>
                      <a:noFill/>
                    </a:lnL>
                    <a:lnR>
                      <a:noFill/>
                    </a:lnR>
                    <a:lnT>
                      <a:noFill/>
                    </a:lnT>
                    <a:lnB>
                      <a:noFill/>
                    </a:lnB>
                  </a:tcPr>
                </a:tc>
                <a:extLst>
                  <a:ext uri="{0D108BD9-81ED-4DB2-BD59-A6C34878D82A}">
                    <a16:rowId xmlns:a16="http://schemas.microsoft.com/office/drawing/2014/main" val="2037738320"/>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0.02/0.00/0.00</a:t>
                      </a:r>
                    </a:p>
                  </a:txBody>
                  <a:tcPr marL="1579" marR="1579" marT="1579" marB="0" anchor="ctr">
                    <a:lnL>
                      <a:noFill/>
                    </a:lnL>
                    <a:lnR>
                      <a:noFill/>
                    </a:lnR>
                    <a:lnT>
                      <a:noFill/>
                    </a:lnT>
                    <a:lnB>
                      <a:noFill/>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0.00/0.00/nan</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0.01/0.00/0.00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0.00/0.00/0.00</a:t>
                      </a:r>
                    </a:p>
                  </a:txBody>
                  <a:tcPr marL="1579" marR="1579" marT="1579" marB="0" anchor="ctr">
                    <a:lnL>
                      <a:noFill/>
                    </a:lnL>
                    <a:lnR>
                      <a:noFill/>
                    </a:lnR>
                    <a:lnT>
                      <a:noFill/>
                    </a:lnT>
                    <a:lnB>
                      <a:noFill/>
                    </a:lnB>
                  </a:tcPr>
                </a:tc>
                <a:extLst>
                  <a:ext uri="{0D108BD9-81ED-4DB2-BD59-A6C34878D82A}">
                    <a16:rowId xmlns:a16="http://schemas.microsoft.com/office/drawing/2014/main" val="2086944692"/>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0.26/0.18/0.06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0.44/0.25/0.07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0.35/0.24/0.06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0.50/0.28/0.05</a:t>
                      </a:r>
                    </a:p>
                  </a:txBody>
                  <a:tcPr marL="1579" marR="1579" marT="1579" marB="0" anchor="ctr">
                    <a:lnL>
                      <a:noFill/>
                    </a:lnL>
                    <a:lnR>
                      <a:noFill/>
                    </a:lnR>
                    <a:lnT>
                      <a:noFill/>
                    </a:lnT>
                    <a:lnB>
                      <a:noFill/>
                    </a:lnB>
                  </a:tcPr>
                </a:tc>
                <a:extLst>
                  <a:ext uri="{0D108BD9-81ED-4DB2-BD59-A6C34878D82A}">
                    <a16:rowId xmlns:a16="http://schemas.microsoft.com/office/drawing/2014/main" val="1688058970"/>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0.62/0.43/0.12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0.66/0.42/0.15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0.59/0.40/0.12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0.60/0.38/0.13</a:t>
                      </a:r>
                    </a:p>
                  </a:txBody>
                  <a:tcPr marL="1579" marR="1579" marT="1579" marB="0" anchor="ctr">
                    <a:lnL>
                      <a:noFill/>
                    </a:lnL>
                    <a:lnR>
                      <a:noFill/>
                    </a:lnR>
                    <a:lnT>
                      <a:noFill/>
                    </a:lnT>
                    <a:lnB>
                      <a:noFill/>
                    </a:lnB>
                  </a:tcPr>
                </a:tc>
                <a:extLst>
                  <a:ext uri="{0D108BD9-81ED-4DB2-BD59-A6C34878D82A}">
                    <a16:rowId xmlns:a16="http://schemas.microsoft.com/office/drawing/2014/main" val="1642805497"/>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0.35/0.17/0.03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0.30/0.15/0.05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0.21/0.13/0.02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0.32/0.16/0.02</a:t>
                      </a:r>
                    </a:p>
                  </a:txBody>
                  <a:tcPr marL="1579" marR="1579" marT="1579" marB="0" anchor="ctr">
                    <a:lnL>
                      <a:noFill/>
                    </a:lnL>
                    <a:lnR>
                      <a:noFill/>
                    </a:lnR>
                    <a:lnT>
                      <a:noFill/>
                    </a:lnT>
                    <a:lnB>
                      <a:noFill/>
                    </a:lnB>
                  </a:tcPr>
                </a:tc>
                <a:extLst>
                  <a:ext uri="{0D108BD9-81ED-4DB2-BD59-A6C34878D82A}">
                    <a16:rowId xmlns:a16="http://schemas.microsoft.com/office/drawing/2014/main" val="4177225966"/>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0.79/0.65/0.14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1.00/0.76/0.16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1.02/0.79/0.16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0.87/0.72/0.17</a:t>
                      </a:r>
                    </a:p>
                  </a:txBody>
                  <a:tcPr marL="1579" marR="1579" marT="1579" marB="0" anchor="ctr">
                    <a:lnL>
                      <a:noFill/>
                    </a:lnL>
                    <a:lnR>
                      <a:noFill/>
                    </a:lnR>
                    <a:lnT>
                      <a:noFill/>
                    </a:lnT>
                    <a:lnB>
                      <a:noFill/>
                    </a:lnB>
                  </a:tcPr>
                </a:tc>
                <a:extLst>
                  <a:ext uri="{0D108BD9-81ED-4DB2-BD59-A6C34878D82A}">
                    <a16:rowId xmlns:a16="http://schemas.microsoft.com/office/drawing/2014/main" val="1704442834"/>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1.26/1.02/0.07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1.45/1.05/0.07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1.31/1.01/0.08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1.53/1.11/0.08</a:t>
                      </a:r>
                    </a:p>
                  </a:txBody>
                  <a:tcPr marL="1579" marR="1579" marT="1579" marB="0" anchor="ctr">
                    <a:lnL>
                      <a:noFill/>
                    </a:lnL>
                    <a:lnR>
                      <a:noFill/>
                    </a:lnR>
                    <a:lnT>
                      <a:noFill/>
                    </a:lnT>
                    <a:lnB>
                      <a:noFill/>
                    </a:lnB>
                  </a:tcPr>
                </a:tc>
                <a:extLst>
                  <a:ext uri="{0D108BD9-81ED-4DB2-BD59-A6C34878D82A}">
                    <a16:rowId xmlns:a16="http://schemas.microsoft.com/office/drawing/2014/main" val="2953538123"/>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0.24/0.15/0.02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0.25/0.10/0.02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0.24/0.12/0.02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0.21/0.09/0.02</a:t>
                      </a:r>
                    </a:p>
                  </a:txBody>
                  <a:tcPr marL="1579" marR="1579" marT="1579" marB="0" anchor="ctr">
                    <a:lnL>
                      <a:noFill/>
                    </a:lnL>
                    <a:lnR>
                      <a:noFill/>
                    </a:lnR>
                    <a:lnT>
                      <a:noFill/>
                    </a:lnT>
                    <a:lnB>
                      <a:noFill/>
                    </a:lnB>
                  </a:tcPr>
                </a:tc>
                <a:extLst>
                  <a:ext uri="{0D108BD9-81ED-4DB2-BD59-A6C34878D82A}">
                    <a16:rowId xmlns:a16="http://schemas.microsoft.com/office/drawing/2014/main" val="4285483268"/>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37</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0.42/0.23/0.13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0.45/0.24/0.18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0.41/0.23/0.13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0.44/0.23/0.13</a:t>
                      </a:r>
                    </a:p>
                  </a:txBody>
                  <a:tcPr marL="1579" marR="1579" marT="1579" marB="0" anchor="ctr">
                    <a:lnL>
                      <a:noFill/>
                    </a:lnL>
                    <a:lnR>
                      <a:noFill/>
                    </a:lnR>
                    <a:lnT>
                      <a:noFill/>
                    </a:lnT>
                    <a:lnB>
                      <a:noFill/>
                    </a:lnB>
                  </a:tcPr>
                </a:tc>
                <a:extLst>
                  <a:ext uri="{0D108BD9-81ED-4DB2-BD59-A6C34878D82A}">
                    <a16:rowId xmlns:a16="http://schemas.microsoft.com/office/drawing/2014/main" val="3786561724"/>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38</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1.85/1.49/0.34</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1.97/1.40/0.43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1.84/1.31/0.36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2.38/1.63/0.52</a:t>
                      </a:r>
                    </a:p>
                  </a:txBody>
                  <a:tcPr marL="1579" marR="1579" marT="1579" marB="0" anchor="ctr">
                    <a:lnL>
                      <a:noFill/>
                    </a:lnL>
                    <a:lnR>
                      <a:noFill/>
                    </a:lnR>
                    <a:lnT>
                      <a:noFill/>
                    </a:lnT>
                    <a:lnB>
                      <a:noFill/>
                    </a:lnB>
                  </a:tcPr>
                </a:tc>
                <a:extLst>
                  <a:ext uri="{0D108BD9-81ED-4DB2-BD59-A6C34878D82A}">
                    <a16:rowId xmlns:a16="http://schemas.microsoft.com/office/drawing/2014/main" val="4014615910"/>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1.31/0.86/0.19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1.42/0.88/0.23</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1.47/0.95/0.21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1.42/0.87/0.19</a:t>
                      </a:r>
                    </a:p>
                  </a:txBody>
                  <a:tcPr marL="1579" marR="1579" marT="1579" marB="0" anchor="ctr">
                    <a:lnL>
                      <a:noFill/>
                    </a:lnL>
                    <a:lnR>
                      <a:noFill/>
                    </a:lnR>
                    <a:lnT>
                      <a:noFill/>
                    </a:lnT>
                    <a:lnB>
                      <a:noFill/>
                    </a:lnB>
                  </a:tcPr>
                </a:tc>
                <a:extLst>
                  <a:ext uri="{0D108BD9-81ED-4DB2-BD59-A6C34878D82A}">
                    <a16:rowId xmlns:a16="http://schemas.microsoft.com/office/drawing/2014/main" val="1825101675"/>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40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2.08/1.52/0.12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2.08/1.35/0.12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2.09/1.33/0.12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2.03/1.12/0.13</a:t>
                      </a:r>
                    </a:p>
                  </a:txBody>
                  <a:tcPr marL="1579" marR="1579" marT="1579" marB="0" anchor="ctr">
                    <a:lnL>
                      <a:noFill/>
                    </a:lnL>
                    <a:lnR>
                      <a:noFill/>
                    </a:lnR>
                    <a:lnT>
                      <a:noFill/>
                    </a:lnT>
                    <a:lnB>
                      <a:noFill/>
                    </a:lnB>
                  </a:tcPr>
                </a:tc>
                <a:extLst>
                  <a:ext uri="{0D108BD9-81ED-4DB2-BD59-A6C34878D82A}">
                    <a16:rowId xmlns:a16="http://schemas.microsoft.com/office/drawing/2014/main" val="2173670735"/>
                  </a:ext>
                </a:extLst>
              </a:tr>
              <a:tr h="181377">
                <a:tc>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保健食品</a:t>
                      </a: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41</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0.55/0.34/0.12</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0.63/0.35/0.20</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0.63/0.36/0.16</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0.65/0.36/0.17</a:t>
                      </a:r>
                    </a:p>
                  </a:txBody>
                  <a:tcPr marL="1579" marR="1579" marT="1579" marB="0" anchor="ctr">
                    <a:lnL>
                      <a:noFill/>
                    </a:lnL>
                    <a:lnR>
                      <a:noFill/>
                    </a:lnR>
                    <a:lnT>
                      <a:noFill/>
                    </a:lnT>
                    <a:lnB>
                      <a:noFill/>
                    </a:lnB>
                  </a:tcPr>
                </a:tc>
                <a:extLst>
                  <a:ext uri="{0D108BD9-81ED-4DB2-BD59-A6C34878D82A}">
                    <a16:rowId xmlns:a16="http://schemas.microsoft.com/office/drawing/2014/main" val="2232306289"/>
                  </a:ext>
                </a:extLst>
              </a:tr>
              <a:tr h="181377">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Average</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1.11/0.65/0.15</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1.15/0.65/0.19</a:t>
                      </a:r>
                    </a:p>
                  </a:txBody>
                  <a:tcPr marL="1579" marR="1579" marT="1579" marB="0" anchor="ctr">
                    <a:lnL>
                      <a:noFill/>
                    </a:lnL>
                    <a:lnR>
                      <a:noFill/>
                    </a:lnR>
                    <a:lnT>
                      <a:noFill/>
                    </a:lnT>
                    <a:lnB>
                      <a:noFill/>
                    </a:lnB>
                  </a:tcPr>
                </a:tc>
                <a:tc>
                  <a:txBody>
                    <a:bodyPr/>
                    <a:lstStyle/>
                    <a:p>
                      <a:pPr algn="l"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1.12/0.63/0.16</a:t>
                      </a:r>
                    </a:p>
                  </a:txBody>
                  <a:tcPr marL="1579" marR="1579" marT="1579" marB="0" anchor="ctr">
                    <a:lnL>
                      <a:noFill/>
                    </a:lnL>
                    <a:lnR>
                      <a:noFill/>
                    </a:lnR>
                    <a:lnT>
                      <a:noFill/>
                    </a:lnT>
                    <a:lnB>
                      <a:noFill/>
                    </a:lnB>
                  </a:tcPr>
                </a:tc>
                <a:tc>
                  <a:txBody>
                    <a:bodyPr/>
                    <a:lstStyle/>
                    <a:p>
                      <a:pPr algn="l" fontAlgn="ctr"/>
                      <a:r>
                        <a:rPr lang="en-US" altLang="zh-TW" sz="1200" b="0" i="0" u="none" strike="noStrike" dirty="0">
                          <a:solidFill>
                            <a:srgbClr val="000000"/>
                          </a:solidFill>
                          <a:effectLst/>
                          <a:latin typeface="新細明體" panose="02020500000000000000" pitchFamily="18" charset="-120"/>
                          <a:ea typeface="新細明體" panose="02020500000000000000" pitchFamily="18" charset="-120"/>
                        </a:rPr>
                        <a:t>1.16/0.64/0.17</a:t>
                      </a:r>
                    </a:p>
                  </a:txBody>
                  <a:tcPr marL="1579" marR="1579" marT="1579" marB="0" anchor="ctr">
                    <a:lnL>
                      <a:noFill/>
                    </a:lnL>
                    <a:lnR>
                      <a:noFill/>
                    </a:lnR>
                    <a:lnT>
                      <a:noFill/>
                    </a:lnT>
                    <a:lnB>
                      <a:noFill/>
                    </a:lnB>
                  </a:tcPr>
                </a:tc>
                <a:extLst>
                  <a:ext uri="{0D108BD9-81ED-4DB2-BD59-A6C34878D82A}">
                    <a16:rowId xmlns:a16="http://schemas.microsoft.com/office/drawing/2014/main" val="3849440341"/>
                  </a:ext>
                </a:extLst>
              </a:tr>
            </a:tbl>
          </a:graphicData>
        </a:graphic>
      </p:graphicFrame>
    </p:spTree>
    <p:extLst>
      <p:ext uri="{BB962C8B-B14F-4D97-AF65-F5344CB8AC3E}">
        <p14:creationId xmlns:p14="http://schemas.microsoft.com/office/powerpoint/2010/main" val="128758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3993265" y="1212315"/>
            <a:ext cx="6198289" cy="1639331"/>
          </a:xfrm>
          <a:prstGeom prst="rect">
            <a:avLst/>
          </a:prstGeom>
          <a:noFill/>
          <a:ln/>
        </p:spPr>
        <p:txBody>
          <a:bodyPr wrap="square" rtlCol="0" anchor="t"/>
          <a:lstStyle/>
          <a:p>
            <a:pPr marL="0" indent="0" algn="ctr">
              <a:lnSpc>
                <a:spcPts val="6823"/>
              </a:lnSpc>
              <a:buNone/>
            </a:pPr>
            <a:r>
              <a:rPr lang="zh-TW" altLang="en-US" sz="5400" dirty="0"/>
              <a:t>沖調飲品</a:t>
            </a:r>
            <a:r>
              <a:rPr lang="en-US" altLang="zh-TW" sz="5400" dirty="0"/>
              <a:t>2</a:t>
            </a:r>
          </a:p>
          <a:p>
            <a:pPr marL="0" indent="0" algn="ctr">
              <a:lnSpc>
                <a:spcPts val="6823"/>
              </a:lnSpc>
              <a:buNone/>
            </a:pPr>
            <a:endParaRPr lang="en-US" sz="5400" dirty="0"/>
          </a:p>
        </p:txBody>
      </p:sp>
      <p:sp>
        <p:nvSpPr>
          <p:cNvPr id="6" name="Shape 4"/>
          <p:cNvSpPr/>
          <p:nvPr/>
        </p:nvSpPr>
        <p:spPr>
          <a:xfrm>
            <a:off x="6189407" y="5683729"/>
            <a:ext cx="355402" cy="352788"/>
          </a:xfrm>
          <a:prstGeom prst="roundRect">
            <a:avLst>
              <a:gd name="adj" fmla="val 25916657"/>
            </a:avLst>
          </a:prstGeom>
          <a:noFill/>
          <a:ln w="7620">
            <a:solidFill>
              <a:srgbClr val="FFFFFF"/>
            </a:solidFill>
            <a:prstDash val="solid"/>
          </a:ln>
        </p:spPr>
        <p:txBody>
          <a:bodyPr/>
          <a:lstStyle/>
          <a:p>
            <a:endParaRPr lang="zh-TW" altLang="en-US"/>
          </a:p>
        </p:txBody>
      </p:sp>
      <p:sp>
        <p:nvSpPr>
          <p:cNvPr id="3" name="文字方塊 2">
            <a:extLst>
              <a:ext uri="{FF2B5EF4-FFF2-40B4-BE49-F238E27FC236}">
                <a16:creationId xmlns:a16="http://schemas.microsoft.com/office/drawing/2014/main" id="{C3D82AA7-CB63-DEB9-438A-66B59B4A71D6}"/>
              </a:ext>
            </a:extLst>
          </p:cNvPr>
          <p:cNvSpPr txBox="1"/>
          <p:nvPr/>
        </p:nvSpPr>
        <p:spPr>
          <a:xfrm>
            <a:off x="3657600" y="3213879"/>
            <a:ext cx="7315200" cy="4031873"/>
          </a:xfrm>
          <a:prstGeom prst="rect">
            <a:avLst/>
          </a:prstGeom>
          <a:noFill/>
        </p:spPr>
        <p:txBody>
          <a:bodyPr wrap="square">
            <a:spAutoFit/>
          </a:bodyPr>
          <a:lstStyle/>
          <a:p>
            <a:r>
              <a:rPr lang="en-US" altLang="zh-TW" sz="3200" dirty="0"/>
              <a:t>From the following page, we noted that there is no significant pattern or trend for each series across different shops selling the same products. The lack of noticeable trends indicates that there might not be a substantial relationship among the values over time. As a result, it may not be appropriate to develop a time series model.</a:t>
            </a:r>
            <a:endParaRPr lang="zh-TW" altLang="en-US" sz="3200" dirty="0"/>
          </a:p>
        </p:txBody>
      </p:sp>
    </p:spTree>
    <p:extLst>
      <p:ext uri="{BB962C8B-B14F-4D97-AF65-F5344CB8AC3E}">
        <p14:creationId xmlns:p14="http://schemas.microsoft.com/office/powerpoint/2010/main" val="156640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FB13C35E-54C2-3B4B-0683-41E1BFA6FD58}"/>
              </a:ext>
            </a:extLst>
          </p:cNvPr>
          <p:cNvPicPr>
            <a:picLocks noChangeAspect="1"/>
          </p:cNvPicPr>
          <p:nvPr/>
        </p:nvPicPr>
        <p:blipFill>
          <a:blip r:embed="rId2"/>
          <a:stretch>
            <a:fillRect/>
          </a:stretch>
        </p:blipFill>
        <p:spPr>
          <a:xfrm>
            <a:off x="614529" y="163409"/>
            <a:ext cx="13124620" cy="7902782"/>
          </a:xfrm>
          <a:prstGeom prst="rect">
            <a:avLst/>
          </a:prstGeom>
        </p:spPr>
      </p:pic>
    </p:spTree>
    <p:extLst>
      <p:ext uri="{BB962C8B-B14F-4D97-AF65-F5344CB8AC3E}">
        <p14:creationId xmlns:p14="http://schemas.microsoft.com/office/powerpoint/2010/main" val="1914301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DC7B719-8CFB-A948-6D06-B50115752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363" y="1181623"/>
            <a:ext cx="7371868" cy="6457313"/>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9A112707-9EDA-8D93-2029-C227DFCF2BE4}"/>
              </a:ext>
            </a:extLst>
          </p:cNvPr>
          <p:cNvSpPr txBox="1"/>
          <p:nvPr/>
        </p:nvSpPr>
        <p:spPr>
          <a:xfrm>
            <a:off x="949123" y="1895422"/>
            <a:ext cx="4560426" cy="4401205"/>
          </a:xfrm>
          <a:prstGeom prst="rect">
            <a:avLst/>
          </a:prstGeom>
          <a:noFill/>
        </p:spPr>
        <p:txBody>
          <a:bodyPr wrap="square" rtlCol="0">
            <a:spAutoFit/>
          </a:bodyPr>
          <a:lstStyle/>
          <a:p>
            <a:r>
              <a:rPr lang="en-US" altLang="zh-TW" sz="2800" dirty="0"/>
              <a:t>Take the average of sales volume from stores to explore the total demand. If there isn't significant regional variation, a model based on the total demand could potentially replace a model built using a dataset of n records (where n is the number of unique IDs).</a:t>
            </a:r>
            <a:endParaRPr lang="zh-TW" altLang="en-US" sz="2800" dirty="0"/>
          </a:p>
        </p:txBody>
      </p:sp>
    </p:spTree>
    <p:extLst>
      <p:ext uri="{BB962C8B-B14F-4D97-AF65-F5344CB8AC3E}">
        <p14:creationId xmlns:p14="http://schemas.microsoft.com/office/powerpoint/2010/main" val="419286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2B35B5A7-90AB-04C1-C3A5-5901BD61C92A}"/>
              </a:ext>
            </a:extLst>
          </p:cNvPr>
          <p:cNvGrpSpPr/>
          <p:nvPr/>
        </p:nvGrpSpPr>
        <p:grpSpPr>
          <a:xfrm>
            <a:off x="2245488" y="4360846"/>
            <a:ext cx="10139424" cy="844952"/>
            <a:chOff x="2095018" y="3925746"/>
            <a:chExt cx="10139424" cy="844952"/>
          </a:xfrm>
        </p:grpSpPr>
        <p:grpSp>
          <p:nvGrpSpPr>
            <p:cNvPr id="7" name="群組 6">
              <a:extLst>
                <a:ext uri="{FF2B5EF4-FFF2-40B4-BE49-F238E27FC236}">
                  <a16:creationId xmlns:a16="http://schemas.microsoft.com/office/drawing/2014/main" id="{C8772E6A-10DD-563C-DC6F-4700C3803550}"/>
                </a:ext>
              </a:extLst>
            </p:cNvPr>
            <p:cNvGrpSpPr/>
            <p:nvPr/>
          </p:nvGrpSpPr>
          <p:grpSpPr>
            <a:xfrm>
              <a:off x="2095018" y="3925746"/>
              <a:ext cx="2534856" cy="844952"/>
              <a:chOff x="1122744" y="3240911"/>
              <a:chExt cx="2534856" cy="844952"/>
            </a:xfrm>
          </p:grpSpPr>
          <p:sp>
            <p:nvSpPr>
              <p:cNvPr id="20" name="矩形 19">
                <a:extLst>
                  <a:ext uri="{FF2B5EF4-FFF2-40B4-BE49-F238E27FC236}">
                    <a16:creationId xmlns:a16="http://schemas.microsoft.com/office/drawing/2014/main" id="{476E48E4-0098-778B-CCA2-A1392CD15E33}"/>
                  </a:ext>
                </a:extLst>
              </p:cNvPr>
              <p:cNvSpPr/>
              <p:nvPr/>
            </p:nvSpPr>
            <p:spPr>
              <a:xfrm>
                <a:off x="1122744"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0</a:t>
                </a:r>
                <a:endParaRPr lang="zh-TW" altLang="en-US" sz="2400" dirty="0"/>
              </a:p>
            </p:txBody>
          </p:sp>
          <p:sp>
            <p:nvSpPr>
              <p:cNvPr id="21" name="矩形 20">
                <a:extLst>
                  <a:ext uri="{FF2B5EF4-FFF2-40B4-BE49-F238E27FC236}">
                    <a16:creationId xmlns:a16="http://schemas.microsoft.com/office/drawing/2014/main" id="{0EFF73CE-271B-0A50-8213-D0167D7DBBED}"/>
                  </a:ext>
                </a:extLst>
              </p:cNvPr>
              <p:cNvSpPr/>
              <p:nvPr/>
            </p:nvSpPr>
            <p:spPr>
              <a:xfrm>
                <a:off x="1967696"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2</a:t>
                </a:r>
                <a:endParaRPr lang="zh-TW" altLang="en-US" sz="2400" dirty="0"/>
              </a:p>
            </p:txBody>
          </p:sp>
          <p:sp>
            <p:nvSpPr>
              <p:cNvPr id="22" name="矩形 21">
                <a:extLst>
                  <a:ext uri="{FF2B5EF4-FFF2-40B4-BE49-F238E27FC236}">
                    <a16:creationId xmlns:a16="http://schemas.microsoft.com/office/drawing/2014/main" id="{6F454B79-2ED1-B278-A9BC-3C02CB303137}"/>
                  </a:ext>
                </a:extLst>
              </p:cNvPr>
              <p:cNvSpPr/>
              <p:nvPr/>
            </p:nvSpPr>
            <p:spPr>
              <a:xfrm>
                <a:off x="2812648"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3</a:t>
                </a:r>
                <a:endParaRPr lang="zh-TW" altLang="en-US" sz="2400" dirty="0"/>
              </a:p>
            </p:txBody>
          </p:sp>
        </p:grpSp>
        <p:grpSp>
          <p:nvGrpSpPr>
            <p:cNvPr id="8" name="群組 7">
              <a:extLst>
                <a:ext uri="{FF2B5EF4-FFF2-40B4-BE49-F238E27FC236}">
                  <a16:creationId xmlns:a16="http://schemas.microsoft.com/office/drawing/2014/main" id="{F88D1442-053A-EC18-4F50-928A985F9519}"/>
                </a:ext>
              </a:extLst>
            </p:cNvPr>
            <p:cNvGrpSpPr/>
            <p:nvPr/>
          </p:nvGrpSpPr>
          <p:grpSpPr>
            <a:xfrm>
              <a:off x="4629874" y="3925746"/>
              <a:ext cx="2534856" cy="844952"/>
              <a:chOff x="1122744" y="3240911"/>
              <a:chExt cx="2534856" cy="844952"/>
            </a:xfrm>
          </p:grpSpPr>
          <p:sp>
            <p:nvSpPr>
              <p:cNvPr id="17" name="矩形 16">
                <a:extLst>
                  <a:ext uri="{FF2B5EF4-FFF2-40B4-BE49-F238E27FC236}">
                    <a16:creationId xmlns:a16="http://schemas.microsoft.com/office/drawing/2014/main" id="{C22A340D-431E-77EF-2C60-C3EE6049E5C2}"/>
                  </a:ext>
                </a:extLst>
              </p:cNvPr>
              <p:cNvSpPr/>
              <p:nvPr/>
            </p:nvSpPr>
            <p:spPr>
              <a:xfrm>
                <a:off x="1122744"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1</a:t>
                </a:r>
                <a:endParaRPr lang="zh-TW" altLang="en-US" sz="2400" dirty="0"/>
              </a:p>
            </p:txBody>
          </p:sp>
          <p:sp>
            <p:nvSpPr>
              <p:cNvPr id="18" name="矩形 17">
                <a:extLst>
                  <a:ext uri="{FF2B5EF4-FFF2-40B4-BE49-F238E27FC236}">
                    <a16:creationId xmlns:a16="http://schemas.microsoft.com/office/drawing/2014/main" id="{9C2E6120-D574-F003-2DD8-251490212342}"/>
                  </a:ext>
                </a:extLst>
              </p:cNvPr>
              <p:cNvSpPr/>
              <p:nvPr/>
            </p:nvSpPr>
            <p:spPr>
              <a:xfrm>
                <a:off x="1967696"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0</a:t>
                </a:r>
                <a:endParaRPr lang="zh-TW" altLang="en-US" sz="2400" dirty="0"/>
              </a:p>
            </p:txBody>
          </p:sp>
          <p:sp>
            <p:nvSpPr>
              <p:cNvPr id="19" name="矩形 18">
                <a:extLst>
                  <a:ext uri="{FF2B5EF4-FFF2-40B4-BE49-F238E27FC236}">
                    <a16:creationId xmlns:a16="http://schemas.microsoft.com/office/drawing/2014/main" id="{B9E102DC-95D8-0FC8-6E80-219334D7D35E}"/>
                  </a:ext>
                </a:extLst>
              </p:cNvPr>
              <p:cNvSpPr/>
              <p:nvPr/>
            </p:nvSpPr>
            <p:spPr>
              <a:xfrm>
                <a:off x="2812648"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1</a:t>
                </a:r>
                <a:endParaRPr lang="zh-TW" altLang="en-US" sz="2400" dirty="0"/>
              </a:p>
            </p:txBody>
          </p:sp>
        </p:grpSp>
        <p:grpSp>
          <p:nvGrpSpPr>
            <p:cNvPr id="9" name="群組 8">
              <a:extLst>
                <a:ext uri="{FF2B5EF4-FFF2-40B4-BE49-F238E27FC236}">
                  <a16:creationId xmlns:a16="http://schemas.microsoft.com/office/drawing/2014/main" id="{E826B6CA-D94F-F4A8-05FE-1553C76FD901}"/>
                </a:ext>
              </a:extLst>
            </p:cNvPr>
            <p:cNvGrpSpPr/>
            <p:nvPr/>
          </p:nvGrpSpPr>
          <p:grpSpPr>
            <a:xfrm>
              <a:off x="9699586" y="3925746"/>
              <a:ext cx="2534856" cy="844952"/>
              <a:chOff x="1122744" y="3240911"/>
              <a:chExt cx="2534856" cy="844952"/>
            </a:xfrm>
          </p:grpSpPr>
          <p:sp>
            <p:nvSpPr>
              <p:cNvPr id="14" name="矩形 13">
                <a:extLst>
                  <a:ext uri="{FF2B5EF4-FFF2-40B4-BE49-F238E27FC236}">
                    <a16:creationId xmlns:a16="http://schemas.microsoft.com/office/drawing/2014/main" id="{E12AF29D-7FFB-62D9-CBAA-0497219A660F}"/>
                  </a:ext>
                </a:extLst>
              </p:cNvPr>
              <p:cNvSpPr/>
              <p:nvPr/>
            </p:nvSpPr>
            <p:spPr>
              <a:xfrm>
                <a:off x="1122744"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2</a:t>
                </a:r>
                <a:endParaRPr lang="zh-TW" altLang="en-US" sz="2400" dirty="0"/>
              </a:p>
            </p:txBody>
          </p:sp>
          <p:sp>
            <p:nvSpPr>
              <p:cNvPr id="15" name="矩形 14">
                <a:extLst>
                  <a:ext uri="{FF2B5EF4-FFF2-40B4-BE49-F238E27FC236}">
                    <a16:creationId xmlns:a16="http://schemas.microsoft.com/office/drawing/2014/main" id="{82D40C24-BDB4-332F-C1D8-8F4C4CE06585}"/>
                  </a:ext>
                </a:extLst>
              </p:cNvPr>
              <p:cNvSpPr/>
              <p:nvPr/>
            </p:nvSpPr>
            <p:spPr>
              <a:xfrm>
                <a:off x="1967696"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1</a:t>
                </a:r>
                <a:endParaRPr lang="zh-TW" altLang="en-US" sz="2400" dirty="0"/>
              </a:p>
            </p:txBody>
          </p:sp>
          <p:sp>
            <p:nvSpPr>
              <p:cNvPr id="16" name="矩形 15">
                <a:extLst>
                  <a:ext uri="{FF2B5EF4-FFF2-40B4-BE49-F238E27FC236}">
                    <a16:creationId xmlns:a16="http://schemas.microsoft.com/office/drawing/2014/main" id="{B4CFCDAC-AEA8-FE3C-9032-FF863BDCC8EA}"/>
                  </a:ext>
                </a:extLst>
              </p:cNvPr>
              <p:cNvSpPr/>
              <p:nvPr/>
            </p:nvSpPr>
            <p:spPr>
              <a:xfrm>
                <a:off x="2812648"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4</a:t>
                </a:r>
                <a:endParaRPr lang="zh-TW" altLang="en-US" sz="2400" dirty="0"/>
              </a:p>
            </p:txBody>
          </p:sp>
        </p:grpSp>
        <p:grpSp>
          <p:nvGrpSpPr>
            <p:cNvPr id="10" name="群組 9">
              <a:extLst>
                <a:ext uri="{FF2B5EF4-FFF2-40B4-BE49-F238E27FC236}">
                  <a16:creationId xmlns:a16="http://schemas.microsoft.com/office/drawing/2014/main" id="{C356B023-69F5-4314-10EF-B03436272303}"/>
                </a:ext>
              </a:extLst>
            </p:cNvPr>
            <p:cNvGrpSpPr/>
            <p:nvPr/>
          </p:nvGrpSpPr>
          <p:grpSpPr>
            <a:xfrm>
              <a:off x="7164730" y="3925746"/>
              <a:ext cx="2534856" cy="844952"/>
              <a:chOff x="1122744" y="3240911"/>
              <a:chExt cx="2534856" cy="844952"/>
            </a:xfrm>
          </p:grpSpPr>
          <p:sp>
            <p:nvSpPr>
              <p:cNvPr id="11" name="矩形 10">
                <a:extLst>
                  <a:ext uri="{FF2B5EF4-FFF2-40B4-BE49-F238E27FC236}">
                    <a16:creationId xmlns:a16="http://schemas.microsoft.com/office/drawing/2014/main" id="{2B9EE490-21FB-31F7-8D23-D4CEC1868C5F}"/>
                  </a:ext>
                </a:extLst>
              </p:cNvPr>
              <p:cNvSpPr/>
              <p:nvPr/>
            </p:nvSpPr>
            <p:spPr>
              <a:xfrm>
                <a:off x="1122744"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2</a:t>
                </a:r>
                <a:endParaRPr lang="zh-TW" altLang="en-US" sz="2400" dirty="0"/>
              </a:p>
            </p:txBody>
          </p:sp>
          <p:sp>
            <p:nvSpPr>
              <p:cNvPr id="12" name="矩形 11">
                <a:extLst>
                  <a:ext uri="{FF2B5EF4-FFF2-40B4-BE49-F238E27FC236}">
                    <a16:creationId xmlns:a16="http://schemas.microsoft.com/office/drawing/2014/main" id="{CD18946F-989F-4F4C-E2F2-3569B0A2E02F}"/>
                  </a:ext>
                </a:extLst>
              </p:cNvPr>
              <p:cNvSpPr/>
              <p:nvPr/>
            </p:nvSpPr>
            <p:spPr>
              <a:xfrm>
                <a:off x="1967696"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4</a:t>
                </a:r>
                <a:endParaRPr lang="zh-TW" altLang="en-US" sz="2400" dirty="0"/>
              </a:p>
            </p:txBody>
          </p:sp>
          <p:sp>
            <p:nvSpPr>
              <p:cNvPr id="13" name="矩形 12">
                <a:extLst>
                  <a:ext uri="{FF2B5EF4-FFF2-40B4-BE49-F238E27FC236}">
                    <a16:creationId xmlns:a16="http://schemas.microsoft.com/office/drawing/2014/main" id="{FA597F15-C2C2-74E7-04E4-3DD3409B3E98}"/>
                  </a:ext>
                </a:extLst>
              </p:cNvPr>
              <p:cNvSpPr/>
              <p:nvPr/>
            </p:nvSpPr>
            <p:spPr>
              <a:xfrm>
                <a:off x="2812648" y="3240911"/>
                <a:ext cx="844952" cy="8449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TW" sz="2400" dirty="0"/>
                  <a:t>3</a:t>
                </a:r>
                <a:endParaRPr lang="zh-TW" altLang="en-US" sz="2400" dirty="0"/>
              </a:p>
            </p:txBody>
          </p:sp>
        </p:grpSp>
      </p:grpSp>
      <p:sp>
        <p:nvSpPr>
          <p:cNvPr id="3" name="右大括弧 2">
            <a:extLst>
              <a:ext uri="{FF2B5EF4-FFF2-40B4-BE49-F238E27FC236}">
                <a16:creationId xmlns:a16="http://schemas.microsoft.com/office/drawing/2014/main" id="{5790D050-A0A9-3084-D181-AB93E2AD50C4}"/>
              </a:ext>
            </a:extLst>
          </p:cNvPr>
          <p:cNvSpPr/>
          <p:nvPr/>
        </p:nvSpPr>
        <p:spPr>
          <a:xfrm rot="5400000">
            <a:off x="6523298" y="927987"/>
            <a:ext cx="738851" cy="9294475"/>
          </a:xfrm>
          <a:prstGeom prst="rightBrace">
            <a:avLst>
              <a:gd name="adj1" fmla="val 8333"/>
              <a:gd name="adj2" fmla="val 50249"/>
            </a:avLst>
          </a:prstGeom>
        </p:spPr>
        <p:style>
          <a:lnRef idx="3">
            <a:schemeClr val="accent1"/>
          </a:lnRef>
          <a:fillRef idx="0">
            <a:schemeClr val="accent1"/>
          </a:fillRef>
          <a:effectRef idx="2">
            <a:schemeClr val="accent1"/>
          </a:effectRef>
          <a:fontRef idx="minor">
            <a:schemeClr val="tx1"/>
          </a:fontRef>
        </p:style>
        <p:txBody>
          <a:bodyPr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a:p>
        </p:txBody>
      </p:sp>
      <p:sp>
        <p:nvSpPr>
          <p:cNvPr id="5" name="文字方塊 74">
            <a:extLst>
              <a:ext uri="{FF2B5EF4-FFF2-40B4-BE49-F238E27FC236}">
                <a16:creationId xmlns:a16="http://schemas.microsoft.com/office/drawing/2014/main" id="{A54C2FFB-9D4E-1B0A-D76B-24143FD69F33}"/>
              </a:ext>
            </a:extLst>
          </p:cNvPr>
          <p:cNvSpPr txBox="1"/>
          <p:nvPr/>
        </p:nvSpPr>
        <p:spPr>
          <a:xfrm>
            <a:off x="4272256" y="6098031"/>
            <a:ext cx="5155324" cy="830997"/>
          </a:xfrm>
          <a:prstGeom prst="rect">
            <a:avLst/>
          </a:prstGeom>
          <a:noFill/>
        </p:spPr>
        <p:txBody>
          <a:bodyPr wrap="square"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400" dirty="0"/>
              <a:t>Train Data</a:t>
            </a:r>
            <a:br>
              <a:rPr lang="en-US" altLang="zh-TW" sz="2400" dirty="0"/>
            </a:br>
            <a:r>
              <a:rPr lang="en-US" altLang="zh-TW" sz="2400" dirty="0"/>
              <a:t>(Lags Transform 1: [</a:t>
            </a:r>
            <a:r>
              <a:rPr lang="en-US" altLang="zh-TW" sz="2400" dirty="0" err="1"/>
              <a:t>expanding_mean</a:t>
            </a:r>
            <a:r>
              <a:rPr lang="en-US" altLang="zh-TW" sz="2400" dirty="0"/>
              <a:t>])</a:t>
            </a:r>
          </a:p>
        </p:txBody>
      </p:sp>
      <p:sp>
        <p:nvSpPr>
          <p:cNvPr id="6" name="文字方塊 76">
            <a:extLst>
              <a:ext uri="{FF2B5EF4-FFF2-40B4-BE49-F238E27FC236}">
                <a16:creationId xmlns:a16="http://schemas.microsoft.com/office/drawing/2014/main" id="{8360F950-4591-0E6F-33C8-18B9BCD73A2B}"/>
              </a:ext>
            </a:extLst>
          </p:cNvPr>
          <p:cNvSpPr txBox="1"/>
          <p:nvPr/>
        </p:nvSpPr>
        <p:spPr>
          <a:xfrm>
            <a:off x="11244805" y="6154076"/>
            <a:ext cx="1510499" cy="461665"/>
          </a:xfrm>
          <a:prstGeom prst="rect">
            <a:avLst/>
          </a:prstGeom>
          <a:noFill/>
        </p:spPr>
        <p:txBody>
          <a:bodyPr wrap="square"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dirty="0"/>
              <a:t>Test Data</a:t>
            </a:r>
          </a:p>
        </p:txBody>
      </p:sp>
      <p:sp>
        <p:nvSpPr>
          <p:cNvPr id="23" name="右大括弧 22">
            <a:extLst>
              <a:ext uri="{FF2B5EF4-FFF2-40B4-BE49-F238E27FC236}">
                <a16:creationId xmlns:a16="http://schemas.microsoft.com/office/drawing/2014/main" id="{79016B69-118E-5BE2-CC52-3932B128A040}"/>
              </a:ext>
            </a:extLst>
          </p:cNvPr>
          <p:cNvSpPr/>
          <p:nvPr/>
        </p:nvSpPr>
        <p:spPr>
          <a:xfrm rot="5400000">
            <a:off x="11593009" y="5152749"/>
            <a:ext cx="738851" cy="844951"/>
          </a:xfrm>
          <a:prstGeom prst="rightBrace">
            <a:avLst>
              <a:gd name="adj1" fmla="val 17217"/>
              <a:gd name="adj2" fmla="val 48661"/>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20E6819B-26F6-B2AD-3765-2646D8A2C6A1}"/>
              </a:ext>
            </a:extLst>
          </p:cNvPr>
          <p:cNvCxnSpPr>
            <a:cxnSpLocks/>
          </p:cNvCxnSpPr>
          <p:nvPr/>
        </p:nvCxnSpPr>
        <p:spPr>
          <a:xfrm flipV="1">
            <a:off x="11117484" y="3360846"/>
            <a:ext cx="0" cy="10000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9" name="文字方塊 28">
            <a:extLst>
              <a:ext uri="{FF2B5EF4-FFF2-40B4-BE49-F238E27FC236}">
                <a16:creationId xmlns:a16="http://schemas.microsoft.com/office/drawing/2014/main" id="{1D843BFC-0398-8DBD-BAC1-B16C1222F5CA}"/>
              </a:ext>
            </a:extLst>
          </p:cNvPr>
          <p:cNvSpPr txBox="1"/>
          <p:nvPr/>
        </p:nvSpPr>
        <p:spPr>
          <a:xfrm>
            <a:off x="10695008" y="2905246"/>
            <a:ext cx="1226909" cy="461665"/>
          </a:xfrm>
          <a:prstGeom prst="rect">
            <a:avLst/>
          </a:prstGeom>
          <a:noFill/>
        </p:spPr>
        <p:txBody>
          <a:bodyPr wrap="square" rtlCol="0">
            <a:spAutoFit/>
          </a:bodyPr>
          <a:lstStyle/>
          <a:p>
            <a:r>
              <a:rPr lang="en-US" altLang="zh-TW" sz="2400" dirty="0"/>
              <a:t>Lags1</a:t>
            </a:r>
            <a:endParaRPr lang="zh-TW" altLang="en-US" sz="2400" dirty="0"/>
          </a:p>
        </p:txBody>
      </p:sp>
      <p:cxnSp>
        <p:nvCxnSpPr>
          <p:cNvPr id="30" name="直線單箭頭接點 29">
            <a:extLst>
              <a:ext uri="{FF2B5EF4-FFF2-40B4-BE49-F238E27FC236}">
                <a16:creationId xmlns:a16="http://schemas.microsoft.com/office/drawing/2014/main" id="{81604FA7-D21A-9B07-84B8-BE65C7524FCE}"/>
              </a:ext>
            </a:extLst>
          </p:cNvPr>
          <p:cNvCxnSpPr>
            <a:cxnSpLocks/>
          </p:cNvCxnSpPr>
          <p:nvPr/>
        </p:nvCxnSpPr>
        <p:spPr>
          <a:xfrm flipV="1">
            <a:off x="10240709" y="3372976"/>
            <a:ext cx="0" cy="10000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1" name="文字方塊 30">
            <a:extLst>
              <a:ext uri="{FF2B5EF4-FFF2-40B4-BE49-F238E27FC236}">
                <a16:creationId xmlns:a16="http://schemas.microsoft.com/office/drawing/2014/main" id="{DCFBB5C7-7D3D-513D-FEA8-6A0866E5BBBE}"/>
              </a:ext>
            </a:extLst>
          </p:cNvPr>
          <p:cNvSpPr txBox="1"/>
          <p:nvPr/>
        </p:nvSpPr>
        <p:spPr>
          <a:xfrm>
            <a:off x="9844267" y="2882652"/>
            <a:ext cx="1226909" cy="461665"/>
          </a:xfrm>
          <a:prstGeom prst="rect">
            <a:avLst/>
          </a:prstGeom>
          <a:noFill/>
        </p:spPr>
        <p:txBody>
          <a:bodyPr wrap="square" rtlCol="0">
            <a:spAutoFit/>
          </a:bodyPr>
          <a:lstStyle/>
          <a:p>
            <a:r>
              <a:rPr lang="en-US" altLang="zh-TW" sz="2400" dirty="0"/>
              <a:t>Lags2</a:t>
            </a:r>
          </a:p>
        </p:txBody>
      </p:sp>
      <p:cxnSp>
        <p:nvCxnSpPr>
          <p:cNvPr id="32" name="直線單箭頭接點 31">
            <a:extLst>
              <a:ext uri="{FF2B5EF4-FFF2-40B4-BE49-F238E27FC236}">
                <a16:creationId xmlns:a16="http://schemas.microsoft.com/office/drawing/2014/main" id="{9A0C23A4-E546-804B-7CFA-A0AF5E0AD3CF}"/>
              </a:ext>
            </a:extLst>
          </p:cNvPr>
          <p:cNvCxnSpPr>
            <a:cxnSpLocks/>
          </p:cNvCxnSpPr>
          <p:nvPr/>
        </p:nvCxnSpPr>
        <p:spPr>
          <a:xfrm flipV="1">
            <a:off x="9323413" y="3348716"/>
            <a:ext cx="0" cy="10000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文字方塊 32">
            <a:extLst>
              <a:ext uri="{FF2B5EF4-FFF2-40B4-BE49-F238E27FC236}">
                <a16:creationId xmlns:a16="http://schemas.microsoft.com/office/drawing/2014/main" id="{A20EBE1A-221F-C4E4-0554-7E446E88E9B6}"/>
              </a:ext>
            </a:extLst>
          </p:cNvPr>
          <p:cNvSpPr txBox="1"/>
          <p:nvPr/>
        </p:nvSpPr>
        <p:spPr>
          <a:xfrm>
            <a:off x="8900937" y="2893116"/>
            <a:ext cx="1226909" cy="461665"/>
          </a:xfrm>
          <a:prstGeom prst="rect">
            <a:avLst/>
          </a:prstGeom>
          <a:noFill/>
        </p:spPr>
        <p:txBody>
          <a:bodyPr wrap="square" rtlCol="0">
            <a:spAutoFit/>
          </a:bodyPr>
          <a:lstStyle/>
          <a:p>
            <a:r>
              <a:rPr lang="en-US" altLang="zh-TW" sz="2400" dirty="0"/>
              <a:t>Lags3</a:t>
            </a:r>
          </a:p>
        </p:txBody>
      </p:sp>
      <p:sp>
        <p:nvSpPr>
          <p:cNvPr id="34" name="右大括弧 33">
            <a:extLst>
              <a:ext uri="{FF2B5EF4-FFF2-40B4-BE49-F238E27FC236}">
                <a16:creationId xmlns:a16="http://schemas.microsoft.com/office/drawing/2014/main" id="{1088D6E4-0088-004F-E7C0-0D4E1383CE42}"/>
              </a:ext>
            </a:extLst>
          </p:cNvPr>
          <p:cNvSpPr/>
          <p:nvPr/>
        </p:nvSpPr>
        <p:spPr>
          <a:xfrm rot="16200000">
            <a:off x="9050492" y="1881841"/>
            <a:ext cx="1622264" cy="3356674"/>
          </a:xfrm>
          <a:prstGeom prst="rightBrace">
            <a:avLst>
              <a:gd name="adj1" fmla="val 8333"/>
              <a:gd name="adj2" fmla="val 7491"/>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a:p>
        </p:txBody>
      </p:sp>
      <p:sp>
        <p:nvSpPr>
          <p:cNvPr id="35" name="文字方塊 34">
            <a:extLst>
              <a:ext uri="{FF2B5EF4-FFF2-40B4-BE49-F238E27FC236}">
                <a16:creationId xmlns:a16="http://schemas.microsoft.com/office/drawing/2014/main" id="{F387FEEC-156B-1809-11F9-64648327FFA7}"/>
              </a:ext>
            </a:extLst>
          </p:cNvPr>
          <p:cNvSpPr txBox="1"/>
          <p:nvPr/>
        </p:nvSpPr>
        <p:spPr>
          <a:xfrm>
            <a:off x="6638080" y="1794939"/>
            <a:ext cx="5579000" cy="954107"/>
          </a:xfrm>
          <a:prstGeom prst="rect">
            <a:avLst/>
          </a:prstGeom>
          <a:noFill/>
        </p:spPr>
        <p:txBody>
          <a:bodyPr wrap="square" rtlCol="0">
            <a:spAutoFit/>
          </a:bodyPr>
          <a:lstStyle/>
          <a:p>
            <a:r>
              <a:rPr lang="en-US" altLang="zh-TW" sz="2800" dirty="0"/>
              <a:t>(Lags Transform 1: [</a:t>
            </a:r>
            <a:r>
              <a:rPr lang="en-US" altLang="zh-TW" sz="2800" dirty="0" err="1"/>
              <a:t>rolling_mean</a:t>
            </a:r>
            <a:r>
              <a:rPr lang="en-US" altLang="zh-TW" sz="2800" dirty="0"/>
              <a:t>, window size = 4])</a:t>
            </a:r>
            <a:endParaRPr lang="zh-TW" altLang="en-US" sz="2800" dirty="0"/>
          </a:p>
        </p:txBody>
      </p:sp>
      <p:sp>
        <p:nvSpPr>
          <p:cNvPr id="36" name="文字方塊 35">
            <a:extLst>
              <a:ext uri="{FF2B5EF4-FFF2-40B4-BE49-F238E27FC236}">
                <a16:creationId xmlns:a16="http://schemas.microsoft.com/office/drawing/2014/main" id="{FF71B4D9-7518-018A-E8AB-F059E8A15CE3}"/>
              </a:ext>
            </a:extLst>
          </p:cNvPr>
          <p:cNvSpPr txBox="1"/>
          <p:nvPr/>
        </p:nvSpPr>
        <p:spPr>
          <a:xfrm>
            <a:off x="973466" y="830558"/>
            <a:ext cx="10313044" cy="769441"/>
          </a:xfrm>
          <a:prstGeom prst="rect">
            <a:avLst/>
          </a:prstGeom>
          <a:noFill/>
        </p:spPr>
        <p:txBody>
          <a:bodyPr wrap="square" rtlCol="0">
            <a:spAutoFit/>
          </a:bodyPr>
          <a:lstStyle/>
          <a:p>
            <a:r>
              <a:rPr lang="en-US" altLang="zh-TW" sz="4400" dirty="0"/>
              <a:t>Variables Explanation</a:t>
            </a:r>
            <a:endParaRPr lang="zh-TW" altLang="en-US" sz="4400" dirty="0"/>
          </a:p>
        </p:txBody>
      </p:sp>
    </p:spTree>
    <p:extLst>
      <p:ext uri="{BB962C8B-B14F-4D97-AF65-F5344CB8AC3E}">
        <p14:creationId xmlns:p14="http://schemas.microsoft.com/office/powerpoint/2010/main" val="2990264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01C0AF8-AAC9-961F-96DE-E4543A4776E0}"/>
              </a:ext>
            </a:extLst>
          </p:cNvPr>
          <p:cNvSpPr txBox="1"/>
          <p:nvPr/>
        </p:nvSpPr>
        <p:spPr>
          <a:xfrm>
            <a:off x="1736203" y="350176"/>
            <a:ext cx="10752880" cy="7848302"/>
          </a:xfrm>
          <a:prstGeom prst="rect">
            <a:avLst/>
          </a:prstGeom>
          <a:noFill/>
        </p:spPr>
        <p:txBody>
          <a:bodyPr wrap="square">
            <a:spAutoFit/>
          </a:bodyPr>
          <a:lstStyle/>
          <a:p>
            <a:r>
              <a:rPr lang="zh-TW" altLang="en-US" sz="2800" dirty="0"/>
              <a:t>ACF (Autocorrelation Function):</a:t>
            </a:r>
          </a:p>
          <a:p>
            <a:endParaRPr lang="zh-TW" altLang="en-US" sz="2800" dirty="0"/>
          </a:p>
          <a:p>
            <a:pPr marL="457200" indent="-457200">
              <a:buFont typeface="Arial" panose="020B0604020202020204" pitchFamily="34" charset="0"/>
              <a:buChar char="•"/>
            </a:pPr>
            <a:r>
              <a:rPr lang="zh-TW" altLang="en-US" sz="2800" dirty="0"/>
              <a:t>Definition: Measures correlation between data points at different lags</a:t>
            </a:r>
          </a:p>
          <a:p>
            <a:pPr marL="457200" indent="-457200">
              <a:buFont typeface="Arial" panose="020B0604020202020204" pitchFamily="34" charset="0"/>
              <a:buChar char="•"/>
            </a:pPr>
            <a:r>
              <a:rPr lang="zh-TW" altLang="en-US" sz="2800" dirty="0"/>
              <a:t>Focus: Relationship between a data point and its past values</a:t>
            </a:r>
          </a:p>
          <a:p>
            <a:pPr marL="457200" indent="-457200">
              <a:buFont typeface="Arial" panose="020B0604020202020204" pitchFamily="34" charset="0"/>
              <a:buChar char="•"/>
            </a:pPr>
            <a:r>
              <a:rPr lang="zh-TW" altLang="en-US" sz="2800" dirty="0"/>
              <a:t>Purpose: Understand the influence of previous values on a data point</a:t>
            </a:r>
          </a:p>
          <a:p>
            <a:pPr marL="457200" indent="-457200">
              <a:buFont typeface="Arial" panose="020B0604020202020204" pitchFamily="34" charset="0"/>
              <a:buChar char="•"/>
            </a:pPr>
            <a:r>
              <a:rPr lang="zh-TW" altLang="en-US" sz="2800" dirty="0"/>
              <a:t>Interpretation: ACF values close to zero suggest little correlation between data points at different time points</a:t>
            </a:r>
          </a:p>
          <a:p>
            <a:endParaRPr lang="en-US" altLang="zh-TW" sz="2800" dirty="0"/>
          </a:p>
          <a:p>
            <a:r>
              <a:rPr lang="zh-TW" altLang="en-US" sz="2800" dirty="0"/>
              <a:t>PACF (Partial Autocorrelation Function):</a:t>
            </a:r>
          </a:p>
          <a:p>
            <a:endParaRPr lang="zh-TW" altLang="en-US" sz="2800" dirty="0"/>
          </a:p>
          <a:p>
            <a:pPr marL="457200" indent="-457200">
              <a:buFont typeface="Arial" panose="020B0604020202020204" pitchFamily="34" charset="0"/>
              <a:buChar char="•"/>
            </a:pPr>
            <a:r>
              <a:rPr lang="zh-TW" altLang="en-US" sz="2800" dirty="0"/>
              <a:t>Definition: Measures correlation between a data point and a lagged version of itself, accounting for intermediate points</a:t>
            </a:r>
          </a:p>
          <a:p>
            <a:pPr marL="457200" indent="-457200">
              <a:buFont typeface="Arial" panose="020B0604020202020204" pitchFamily="34" charset="0"/>
              <a:buChar char="•"/>
            </a:pPr>
            <a:r>
              <a:rPr lang="zh-TW" altLang="en-US" sz="2800" dirty="0"/>
              <a:t>Focus: Direct relationship between a data point and its previous values</a:t>
            </a:r>
          </a:p>
          <a:p>
            <a:pPr marL="457200" indent="-457200">
              <a:buFont typeface="Arial" panose="020B0604020202020204" pitchFamily="34" charset="0"/>
              <a:buChar char="•"/>
            </a:pPr>
            <a:r>
              <a:rPr lang="zh-TW" altLang="en-US" sz="2800" dirty="0"/>
              <a:t>Purpose: Identify specific past values' direct impact on the current data point</a:t>
            </a:r>
          </a:p>
          <a:p>
            <a:pPr marL="457200" indent="-457200">
              <a:buFont typeface="Arial" panose="020B0604020202020204" pitchFamily="34" charset="0"/>
              <a:buChar char="•"/>
            </a:pPr>
            <a:r>
              <a:rPr lang="zh-TW" altLang="en-US" sz="2800" dirty="0"/>
              <a:t>Advantage: Excludes influence of intermediate points for clearer insights</a:t>
            </a:r>
          </a:p>
        </p:txBody>
      </p:sp>
    </p:spTree>
    <p:extLst>
      <p:ext uri="{BB962C8B-B14F-4D97-AF65-F5344CB8AC3E}">
        <p14:creationId xmlns:p14="http://schemas.microsoft.com/office/powerpoint/2010/main" val="239291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CBD9FD4-6039-87CB-298B-FB2DC8B60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357" y="625592"/>
            <a:ext cx="8880254" cy="7186761"/>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6F0A9D1F-290E-C262-0D0A-309BB1DABB1E}"/>
              </a:ext>
            </a:extLst>
          </p:cNvPr>
          <p:cNvSpPr txBox="1"/>
          <p:nvPr/>
        </p:nvSpPr>
        <p:spPr>
          <a:xfrm>
            <a:off x="879674" y="1172877"/>
            <a:ext cx="3020993" cy="6370975"/>
          </a:xfrm>
          <a:prstGeom prst="rect">
            <a:avLst/>
          </a:prstGeom>
          <a:noFill/>
        </p:spPr>
        <p:txBody>
          <a:bodyPr wrap="square">
            <a:spAutoFit/>
          </a:bodyPr>
          <a:lstStyle/>
          <a:p>
            <a:r>
              <a:rPr lang="en-US" altLang="zh-TW" sz="2400" dirty="0"/>
              <a:t>From the ACF and PACF, we can determine the correlation involving lags. If this correlation is not substantial, it implies that constructing a time series model based on lags might not be effective. This is due to the limited influence of previous values on the current ones, suggesting their predictive significance is low.</a:t>
            </a:r>
            <a:endParaRPr lang="zh-TW" altLang="en-US" sz="2400" dirty="0"/>
          </a:p>
        </p:txBody>
      </p:sp>
    </p:spTree>
    <p:extLst>
      <p:ext uri="{BB962C8B-B14F-4D97-AF65-F5344CB8AC3E}">
        <p14:creationId xmlns:p14="http://schemas.microsoft.com/office/powerpoint/2010/main" val="156255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F4DF91C1-310B-8B69-E460-651721F42F3E}"/>
              </a:ext>
            </a:extLst>
          </p:cNvPr>
          <p:cNvSpPr txBox="1"/>
          <p:nvPr/>
        </p:nvSpPr>
        <p:spPr>
          <a:xfrm>
            <a:off x="1041719" y="1022746"/>
            <a:ext cx="12303889" cy="879023"/>
          </a:xfrm>
          <a:prstGeom prst="rect">
            <a:avLst/>
          </a:prstGeom>
          <a:noFill/>
        </p:spPr>
        <p:txBody>
          <a:bodyPr wrap="square">
            <a:spAutoFit/>
          </a:bodyPr>
          <a:lstStyle/>
          <a:p>
            <a:pPr marL="0" indent="0" algn="ctr">
              <a:lnSpc>
                <a:spcPts val="6823"/>
              </a:lnSpc>
              <a:buNone/>
            </a:pPr>
            <a:r>
              <a:rPr lang="zh-TW" altLang="en-US" sz="3600" dirty="0"/>
              <a:t>沖調飲品</a:t>
            </a:r>
            <a:r>
              <a:rPr lang="en-US" altLang="zh-TW" sz="3600" dirty="0"/>
              <a:t>&amp;</a:t>
            </a:r>
            <a:r>
              <a:rPr lang="zh-TW" altLang="en-US" sz="3600" dirty="0"/>
              <a:t>營養食品</a:t>
            </a:r>
            <a:r>
              <a:rPr lang="en-US" altLang="zh-TW" sz="3600" dirty="0"/>
              <a:t>:</a:t>
            </a:r>
            <a:r>
              <a:rPr lang="zh-TW" altLang="en-US" sz="3600" dirty="0"/>
              <a:t>  </a:t>
            </a:r>
            <a:r>
              <a:rPr lang="en-US" altLang="zh-TW" sz="3600" dirty="0"/>
              <a:t>Grouped versus Ungrouped</a:t>
            </a:r>
          </a:p>
        </p:txBody>
      </p:sp>
      <p:sp>
        <p:nvSpPr>
          <p:cNvPr id="6" name="文字方塊 5">
            <a:extLst>
              <a:ext uri="{FF2B5EF4-FFF2-40B4-BE49-F238E27FC236}">
                <a16:creationId xmlns:a16="http://schemas.microsoft.com/office/drawing/2014/main" id="{D09FAD51-07DA-9357-E3DA-50DA0F0172F2}"/>
              </a:ext>
            </a:extLst>
          </p:cNvPr>
          <p:cNvSpPr txBox="1"/>
          <p:nvPr/>
        </p:nvSpPr>
        <p:spPr>
          <a:xfrm>
            <a:off x="3159888" y="3514636"/>
            <a:ext cx="8646289" cy="2554545"/>
          </a:xfrm>
          <a:prstGeom prst="rect">
            <a:avLst/>
          </a:prstGeom>
          <a:noFill/>
        </p:spPr>
        <p:txBody>
          <a:bodyPr wrap="square">
            <a:spAutoFit/>
          </a:bodyPr>
          <a:lstStyle/>
          <a:p>
            <a:r>
              <a:rPr lang="en-US" altLang="zh-TW" sz="3200" dirty="0"/>
              <a:t>Build a model using a series that utilizes the average sales from the previous shops. We intend to compare this modified series with the original model. However, the results indicate that these two models do not significantly differ.</a:t>
            </a:r>
          </a:p>
        </p:txBody>
      </p:sp>
    </p:spTree>
    <p:extLst>
      <p:ext uri="{BB962C8B-B14F-4D97-AF65-F5344CB8AC3E}">
        <p14:creationId xmlns:p14="http://schemas.microsoft.com/office/powerpoint/2010/main" val="120496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FD08E37-9011-B2F2-9C8A-78BD2784A8DE}"/>
              </a:ext>
            </a:extLst>
          </p:cNvPr>
          <p:cNvGraphicFramePr>
            <a:graphicFrameLocks noGrp="1"/>
          </p:cNvGraphicFramePr>
          <p:nvPr/>
        </p:nvGraphicFramePr>
        <p:xfrm>
          <a:off x="1446835" y="574153"/>
          <a:ext cx="12593256" cy="3210768"/>
        </p:xfrm>
        <a:graphic>
          <a:graphicData uri="http://schemas.openxmlformats.org/drawingml/2006/table">
            <a:tbl>
              <a:tblPr/>
              <a:tblGrid>
                <a:gridCol w="2359068">
                  <a:extLst>
                    <a:ext uri="{9D8B030D-6E8A-4147-A177-3AD203B41FA5}">
                      <a16:colId xmlns:a16="http://schemas.microsoft.com/office/drawing/2014/main" val="3390367420"/>
                    </a:ext>
                  </a:extLst>
                </a:gridCol>
                <a:gridCol w="2359068">
                  <a:extLst>
                    <a:ext uri="{9D8B030D-6E8A-4147-A177-3AD203B41FA5}">
                      <a16:colId xmlns:a16="http://schemas.microsoft.com/office/drawing/2014/main" val="2605057131"/>
                    </a:ext>
                  </a:extLst>
                </a:gridCol>
                <a:gridCol w="2359068">
                  <a:extLst>
                    <a:ext uri="{9D8B030D-6E8A-4147-A177-3AD203B41FA5}">
                      <a16:colId xmlns:a16="http://schemas.microsoft.com/office/drawing/2014/main" val="1375495675"/>
                    </a:ext>
                  </a:extLst>
                </a:gridCol>
                <a:gridCol w="2359068">
                  <a:extLst>
                    <a:ext uri="{9D8B030D-6E8A-4147-A177-3AD203B41FA5}">
                      <a16:colId xmlns:a16="http://schemas.microsoft.com/office/drawing/2014/main" val="1276293158"/>
                    </a:ext>
                  </a:extLst>
                </a:gridCol>
                <a:gridCol w="3156984">
                  <a:extLst>
                    <a:ext uri="{9D8B030D-6E8A-4147-A177-3AD203B41FA5}">
                      <a16:colId xmlns:a16="http://schemas.microsoft.com/office/drawing/2014/main" val="3788033113"/>
                    </a:ext>
                  </a:extLst>
                </a:gridCol>
              </a:tblGrid>
              <a:tr h="872932">
                <a:tc>
                  <a:txBody>
                    <a:bodyPr/>
                    <a:lstStyle/>
                    <a:p>
                      <a:pPr algn="l" fontAlgn="ctr"/>
                      <a:r>
                        <a:rPr lang="en-US" sz="2400" b="0" i="0" u="none" strike="noStrike" dirty="0">
                          <a:solidFill>
                            <a:srgbClr val="000000"/>
                          </a:solidFill>
                          <a:effectLst/>
                          <a:latin typeface="+mn-lt"/>
                          <a:ea typeface="新細明體" panose="02020500000000000000" pitchFamily="18" charset="-120"/>
                        </a:rPr>
                        <a:t>RMSE/MAE/MAPE</a:t>
                      </a:r>
                    </a:p>
                  </a:txBody>
                  <a:tcPr marL="6350" marR="6350" marT="6350" marB="0" anchor="ctr">
                    <a:lnL>
                      <a:noFill/>
                    </a:lnL>
                    <a:lnR>
                      <a:noFill/>
                    </a:lnR>
                    <a:lnT>
                      <a:noFill/>
                    </a:lnT>
                    <a:lnB>
                      <a:noFill/>
                    </a:lnB>
                  </a:tcPr>
                </a:tc>
                <a:tc>
                  <a:txBody>
                    <a:bodyPr/>
                    <a:lstStyle/>
                    <a:p>
                      <a:pPr algn="l" fontAlgn="ctr"/>
                      <a:r>
                        <a:rPr lang="en-US" sz="2400" b="0" i="0" u="none" strike="noStrike">
                          <a:solidFill>
                            <a:srgbClr val="000000"/>
                          </a:solidFill>
                          <a:effectLst/>
                          <a:latin typeface="+mn-lt"/>
                          <a:ea typeface="新細明體" panose="02020500000000000000" pitchFamily="18" charset="-120"/>
                        </a:rPr>
                        <a:t>LinearRegression</a:t>
                      </a:r>
                    </a:p>
                  </a:txBody>
                  <a:tcPr marL="6350" marR="6350" marT="6350" marB="0" anchor="ctr">
                    <a:lnL>
                      <a:noFill/>
                    </a:lnL>
                    <a:lnR>
                      <a:noFill/>
                    </a:lnR>
                    <a:lnT>
                      <a:noFill/>
                    </a:lnT>
                    <a:lnB>
                      <a:noFill/>
                    </a:lnB>
                  </a:tcPr>
                </a:tc>
                <a:tc>
                  <a:txBody>
                    <a:bodyPr/>
                    <a:lstStyle/>
                    <a:p>
                      <a:pPr algn="l" fontAlgn="ctr"/>
                      <a:r>
                        <a:rPr lang="en-US" sz="2400" b="0" i="0" u="none" strike="noStrike">
                          <a:solidFill>
                            <a:srgbClr val="000000"/>
                          </a:solidFill>
                          <a:effectLst/>
                          <a:latin typeface="+mn-lt"/>
                          <a:ea typeface="新細明體" panose="02020500000000000000" pitchFamily="18" charset="-120"/>
                        </a:rPr>
                        <a:t>RandomForestRegressor</a:t>
                      </a:r>
                    </a:p>
                  </a:txBody>
                  <a:tcPr marL="6350" marR="6350" marT="6350" marB="0" anchor="ctr">
                    <a:lnL>
                      <a:noFill/>
                    </a:lnL>
                    <a:lnR>
                      <a:noFill/>
                    </a:lnR>
                    <a:lnT>
                      <a:noFill/>
                    </a:lnT>
                    <a:lnB>
                      <a:noFill/>
                    </a:lnB>
                  </a:tcPr>
                </a:tc>
                <a:tc>
                  <a:txBody>
                    <a:bodyPr/>
                    <a:lstStyle/>
                    <a:p>
                      <a:pPr algn="l" fontAlgn="ctr"/>
                      <a:r>
                        <a:rPr lang="en-US" sz="2400" b="0" i="0" u="none" strike="noStrike">
                          <a:solidFill>
                            <a:srgbClr val="000000"/>
                          </a:solidFill>
                          <a:effectLst/>
                          <a:latin typeface="+mn-lt"/>
                          <a:ea typeface="新細明體" panose="02020500000000000000" pitchFamily="18" charset="-120"/>
                        </a:rPr>
                        <a:t>LGBMRegressor</a:t>
                      </a:r>
                    </a:p>
                  </a:txBody>
                  <a:tcPr marL="6350" marR="6350" marT="6350" marB="0" anchor="ctr">
                    <a:lnL>
                      <a:noFill/>
                    </a:lnL>
                    <a:lnR>
                      <a:noFill/>
                    </a:lnR>
                    <a:lnT>
                      <a:noFill/>
                    </a:lnT>
                    <a:lnB>
                      <a:noFill/>
                    </a:lnB>
                  </a:tcPr>
                </a:tc>
                <a:tc>
                  <a:txBody>
                    <a:bodyPr/>
                    <a:lstStyle/>
                    <a:p>
                      <a:pPr algn="l" fontAlgn="ctr"/>
                      <a:r>
                        <a:rPr lang="en-US" sz="2400" b="0" i="0" u="none" strike="noStrike">
                          <a:solidFill>
                            <a:srgbClr val="000000"/>
                          </a:solidFill>
                          <a:effectLst/>
                          <a:latin typeface="+mn-lt"/>
                          <a:ea typeface="新細明體" panose="02020500000000000000" pitchFamily="18" charset="-120"/>
                        </a:rPr>
                        <a:t>XGBRegressor</a:t>
                      </a:r>
                    </a:p>
                  </a:txBody>
                  <a:tcPr marL="6350" marR="6350" marT="6350" marB="0" anchor="ctr">
                    <a:lnL>
                      <a:noFill/>
                    </a:lnL>
                    <a:lnR>
                      <a:noFill/>
                    </a:lnR>
                    <a:lnT>
                      <a:noFill/>
                    </a:lnT>
                    <a:lnB>
                      <a:noFill/>
                    </a:lnB>
                  </a:tcPr>
                </a:tc>
                <a:extLst>
                  <a:ext uri="{0D108BD9-81ED-4DB2-BD59-A6C34878D82A}">
                    <a16:rowId xmlns:a16="http://schemas.microsoft.com/office/drawing/2014/main" val="3586211813"/>
                  </a:ext>
                </a:extLst>
              </a:tr>
              <a:tr h="584459">
                <a:tc>
                  <a:txBody>
                    <a:bodyPr/>
                    <a:lstStyle/>
                    <a:p>
                      <a:pPr algn="l" fontAlgn="ctr"/>
                      <a:r>
                        <a:rPr lang="zh-TW" altLang="en-US" sz="2400" b="0" i="0" u="none" strike="noStrike">
                          <a:solidFill>
                            <a:srgbClr val="000000"/>
                          </a:solidFill>
                          <a:effectLst/>
                          <a:latin typeface="+mn-lt"/>
                          <a:ea typeface="新細明體" panose="02020500000000000000" pitchFamily="18" charset="-120"/>
                        </a:rPr>
                        <a:t>沖調飲品</a:t>
                      </a:r>
                      <a:r>
                        <a:rPr lang="en-US" altLang="zh-TW" sz="2400" b="0" i="0" u="none" strike="noStrike">
                          <a:solidFill>
                            <a:srgbClr val="000000"/>
                          </a:solidFill>
                          <a:effectLst/>
                          <a:latin typeface="+mn-lt"/>
                          <a:ea typeface="新細明體" panose="02020500000000000000" pitchFamily="18" charset="-120"/>
                        </a:rPr>
                        <a:t>1</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1.47/1.16/0.14</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1.53/1.05/0.29</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1.45/1.06/0.21</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2.05/1.32/0.28</a:t>
                      </a:r>
                    </a:p>
                  </a:txBody>
                  <a:tcPr marL="6350" marR="6350" marT="6350" marB="0" anchor="ctr">
                    <a:lnL>
                      <a:noFill/>
                    </a:lnL>
                    <a:lnR>
                      <a:noFill/>
                    </a:lnR>
                    <a:lnT>
                      <a:noFill/>
                    </a:lnT>
                    <a:lnB>
                      <a:noFill/>
                    </a:lnB>
                  </a:tcPr>
                </a:tc>
                <a:extLst>
                  <a:ext uri="{0D108BD9-81ED-4DB2-BD59-A6C34878D82A}">
                    <a16:rowId xmlns:a16="http://schemas.microsoft.com/office/drawing/2014/main" val="3313667460"/>
                  </a:ext>
                </a:extLst>
              </a:tr>
              <a:tr h="584459">
                <a:tc>
                  <a:txBody>
                    <a:bodyPr/>
                    <a:lstStyle/>
                    <a:p>
                      <a:pPr algn="l" fontAlgn="ctr"/>
                      <a:r>
                        <a:rPr lang="zh-TW" altLang="en-US" sz="2400" b="0" i="0" u="none" strike="noStrike">
                          <a:solidFill>
                            <a:srgbClr val="000000"/>
                          </a:solidFill>
                          <a:effectLst/>
                          <a:latin typeface="+mn-lt"/>
                          <a:ea typeface="新細明體" panose="02020500000000000000" pitchFamily="18" charset="-120"/>
                        </a:rPr>
                        <a:t>沖調飲品</a:t>
                      </a:r>
                      <a:r>
                        <a:rPr lang="en-US" altLang="zh-TW" sz="2400" b="0" i="0" u="none" strike="noStrike">
                          <a:solidFill>
                            <a:srgbClr val="000000"/>
                          </a:solidFill>
                          <a:effectLst/>
                          <a:latin typeface="+mn-lt"/>
                          <a:ea typeface="新細明體" panose="02020500000000000000" pitchFamily="18" charset="-120"/>
                        </a:rPr>
                        <a:t>2</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2.74/2.18/0.34</a:t>
                      </a:r>
                    </a:p>
                  </a:txBody>
                  <a:tcPr marL="6350" marR="6350" marT="6350" marB="0" anchor="ctr">
                    <a:lnL>
                      <a:noFill/>
                    </a:lnL>
                    <a:lnR>
                      <a:noFill/>
                    </a:lnR>
                    <a:lnT>
                      <a:noFill/>
                    </a:lnT>
                    <a:lnB>
                      <a:noFill/>
                    </a:lnB>
                  </a:tcPr>
                </a:tc>
                <a:tc>
                  <a:txBody>
                    <a:bodyPr/>
                    <a:lstStyle/>
                    <a:p>
                      <a:pPr algn="l" fontAlgn="ctr"/>
                      <a:r>
                        <a:rPr lang="en-US" altLang="zh-TW" sz="2400" b="0" i="0" u="none" strike="noStrike" dirty="0">
                          <a:solidFill>
                            <a:srgbClr val="000000"/>
                          </a:solidFill>
                          <a:effectLst/>
                          <a:latin typeface="+mn-lt"/>
                          <a:ea typeface="新細明體" panose="02020500000000000000" pitchFamily="18" charset="-120"/>
                        </a:rPr>
                        <a:t>3.11/2.00/0.54</a:t>
                      </a:r>
                    </a:p>
                  </a:txBody>
                  <a:tcPr marL="6350" marR="6350" marT="6350" marB="0" anchor="ctr">
                    <a:lnL>
                      <a:noFill/>
                    </a:lnL>
                    <a:lnR>
                      <a:noFill/>
                    </a:lnR>
                    <a:lnT>
                      <a:noFill/>
                    </a:lnT>
                    <a:lnB>
                      <a:noFill/>
                    </a:lnB>
                  </a:tcPr>
                </a:tc>
                <a:tc>
                  <a:txBody>
                    <a:bodyPr/>
                    <a:lstStyle/>
                    <a:p>
                      <a:pPr algn="l" fontAlgn="ctr"/>
                      <a:r>
                        <a:rPr lang="en-US" altLang="zh-TW" sz="2400" b="0" i="0" u="none" strike="noStrike" dirty="0">
                          <a:solidFill>
                            <a:srgbClr val="000000"/>
                          </a:solidFill>
                          <a:effectLst/>
                          <a:latin typeface="+mn-lt"/>
                          <a:ea typeface="新細明體" panose="02020500000000000000" pitchFamily="18" charset="-120"/>
                        </a:rPr>
                        <a:t>3.10/2.04/0.43</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3.72/2.12/0.41</a:t>
                      </a:r>
                    </a:p>
                  </a:txBody>
                  <a:tcPr marL="6350" marR="6350" marT="6350" marB="0" anchor="ctr">
                    <a:lnL>
                      <a:noFill/>
                    </a:lnL>
                    <a:lnR>
                      <a:noFill/>
                    </a:lnR>
                    <a:lnT>
                      <a:noFill/>
                    </a:lnT>
                    <a:lnB>
                      <a:noFill/>
                    </a:lnB>
                  </a:tcPr>
                </a:tc>
                <a:extLst>
                  <a:ext uri="{0D108BD9-81ED-4DB2-BD59-A6C34878D82A}">
                    <a16:rowId xmlns:a16="http://schemas.microsoft.com/office/drawing/2014/main" val="1128788583"/>
                  </a:ext>
                </a:extLst>
              </a:tr>
              <a:tr h="584459">
                <a:tc>
                  <a:txBody>
                    <a:bodyPr/>
                    <a:lstStyle/>
                    <a:p>
                      <a:pPr algn="l" fontAlgn="ctr"/>
                      <a:r>
                        <a:rPr lang="zh-TW" altLang="en-US" sz="2400" b="0" i="0" u="none" strike="noStrike">
                          <a:solidFill>
                            <a:srgbClr val="000000"/>
                          </a:solidFill>
                          <a:effectLst/>
                          <a:latin typeface="+mn-lt"/>
                          <a:ea typeface="新細明體" panose="02020500000000000000" pitchFamily="18" charset="-120"/>
                        </a:rPr>
                        <a:t>沖調飲品</a:t>
                      </a:r>
                      <a:r>
                        <a:rPr lang="en-US" altLang="zh-TW" sz="2400" b="0" i="0" u="none" strike="noStrike">
                          <a:solidFill>
                            <a:srgbClr val="000000"/>
                          </a:solidFill>
                          <a:effectLst/>
                          <a:latin typeface="+mn-lt"/>
                          <a:ea typeface="新細明體" panose="02020500000000000000" pitchFamily="18" charset="-120"/>
                        </a:rPr>
                        <a:t>3</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1.34/1.20/0.21</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1.43/0.97/0.25</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1.38/1.02/0.25</a:t>
                      </a:r>
                    </a:p>
                  </a:txBody>
                  <a:tcPr marL="6350" marR="6350" marT="6350" marB="0" anchor="ctr">
                    <a:lnL>
                      <a:noFill/>
                    </a:lnL>
                    <a:lnR>
                      <a:noFill/>
                    </a:lnR>
                    <a:lnT>
                      <a:noFill/>
                    </a:lnT>
                    <a:lnB>
                      <a:noFill/>
                    </a:lnB>
                  </a:tcPr>
                </a:tc>
                <a:tc>
                  <a:txBody>
                    <a:bodyPr/>
                    <a:lstStyle/>
                    <a:p>
                      <a:pPr algn="l" fontAlgn="ctr"/>
                      <a:r>
                        <a:rPr lang="en-US" altLang="zh-TW" sz="2400" b="0" i="0" u="none" strike="noStrike" dirty="0">
                          <a:solidFill>
                            <a:srgbClr val="000000"/>
                          </a:solidFill>
                          <a:effectLst/>
                          <a:latin typeface="+mn-lt"/>
                          <a:ea typeface="新細明體" panose="02020500000000000000" pitchFamily="18" charset="-120"/>
                        </a:rPr>
                        <a:t>1.76/1.25/0.28</a:t>
                      </a:r>
                    </a:p>
                  </a:txBody>
                  <a:tcPr marL="6350" marR="6350" marT="6350" marB="0" anchor="ctr">
                    <a:lnL>
                      <a:noFill/>
                    </a:lnL>
                    <a:lnR>
                      <a:noFill/>
                    </a:lnR>
                    <a:lnT>
                      <a:noFill/>
                    </a:lnT>
                    <a:lnB>
                      <a:noFill/>
                    </a:lnB>
                  </a:tcPr>
                </a:tc>
                <a:extLst>
                  <a:ext uri="{0D108BD9-81ED-4DB2-BD59-A6C34878D82A}">
                    <a16:rowId xmlns:a16="http://schemas.microsoft.com/office/drawing/2014/main" val="1238848701"/>
                  </a:ext>
                </a:extLst>
              </a:tr>
              <a:tr h="584459">
                <a:tc>
                  <a:txBody>
                    <a:bodyPr/>
                    <a:lstStyle/>
                    <a:p>
                      <a:pPr algn="l" fontAlgn="ctr"/>
                      <a:r>
                        <a:rPr lang="zh-TW" altLang="en-US" sz="2400" b="0" i="0" u="none" strike="noStrike">
                          <a:solidFill>
                            <a:srgbClr val="000000"/>
                          </a:solidFill>
                          <a:effectLst/>
                          <a:latin typeface="+mn-lt"/>
                          <a:ea typeface="新細明體" panose="02020500000000000000" pitchFamily="18" charset="-120"/>
                        </a:rPr>
                        <a:t>沖調飲品</a:t>
                      </a:r>
                      <a:r>
                        <a:rPr lang="en-US" altLang="zh-TW" sz="2400" b="0" i="0" u="none" strike="noStrike">
                          <a:solidFill>
                            <a:srgbClr val="000000"/>
                          </a:solidFill>
                          <a:effectLst/>
                          <a:latin typeface="+mn-lt"/>
                          <a:ea typeface="新細明體" panose="02020500000000000000" pitchFamily="18" charset="-120"/>
                        </a:rPr>
                        <a:t>4</a:t>
                      </a:r>
                    </a:p>
                  </a:txBody>
                  <a:tcPr marL="6350" marR="6350" marT="6350" marB="0" anchor="ctr">
                    <a:lnL>
                      <a:noFill/>
                    </a:lnL>
                    <a:lnR>
                      <a:noFill/>
                    </a:lnR>
                    <a:lnT>
                      <a:noFill/>
                    </a:lnT>
                    <a:lnB>
                      <a:noFill/>
                    </a:lnB>
                  </a:tcPr>
                </a:tc>
                <a:tc>
                  <a:txBody>
                    <a:bodyPr/>
                    <a:lstStyle/>
                    <a:p>
                      <a:pPr algn="l" fontAlgn="ctr"/>
                      <a:r>
                        <a:rPr lang="en-US" altLang="zh-TW" sz="2400" b="0" i="0" u="none" strike="noStrike" dirty="0">
                          <a:solidFill>
                            <a:srgbClr val="000000"/>
                          </a:solidFill>
                          <a:effectLst/>
                          <a:latin typeface="+mn-lt"/>
                          <a:ea typeface="新細明體" panose="02020500000000000000" pitchFamily="18" charset="-120"/>
                        </a:rPr>
                        <a:t>1.30/1.07/0.18</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1.87/1.21/0.36</a:t>
                      </a:r>
                    </a:p>
                  </a:txBody>
                  <a:tcPr marL="6350" marR="6350" marT="635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mn-lt"/>
                          <a:ea typeface="新細明體" panose="02020500000000000000" pitchFamily="18" charset="-120"/>
                        </a:rPr>
                        <a:t>1.57/1.06/0.24</a:t>
                      </a:r>
                    </a:p>
                  </a:txBody>
                  <a:tcPr marL="6350" marR="6350" marT="6350" marB="0" anchor="ctr">
                    <a:lnL>
                      <a:noFill/>
                    </a:lnL>
                    <a:lnR>
                      <a:noFill/>
                    </a:lnR>
                    <a:lnT>
                      <a:noFill/>
                    </a:lnT>
                    <a:lnB>
                      <a:noFill/>
                    </a:lnB>
                  </a:tcPr>
                </a:tc>
                <a:tc>
                  <a:txBody>
                    <a:bodyPr/>
                    <a:lstStyle/>
                    <a:p>
                      <a:pPr algn="l" fontAlgn="ctr"/>
                      <a:r>
                        <a:rPr lang="en-US" altLang="zh-TW" sz="2400" b="0" i="0" u="none" strike="noStrike" dirty="0">
                          <a:solidFill>
                            <a:srgbClr val="000000"/>
                          </a:solidFill>
                          <a:effectLst/>
                          <a:latin typeface="+mn-lt"/>
                          <a:ea typeface="新細明體" panose="02020500000000000000" pitchFamily="18" charset="-120"/>
                        </a:rPr>
                        <a:t>2.04/1.29/0.39</a:t>
                      </a:r>
                    </a:p>
                  </a:txBody>
                  <a:tcPr marL="6350" marR="6350" marT="6350" marB="0" anchor="ctr">
                    <a:lnL>
                      <a:noFill/>
                    </a:lnL>
                    <a:lnR>
                      <a:noFill/>
                    </a:lnR>
                    <a:lnT>
                      <a:noFill/>
                    </a:lnT>
                    <a:lnB>
                      <a:noFill/>
                    </a:lnB>
                  </a:tcPr>
                </a:tc>
                <a:extLst>
                  <a:ext uri="{0D108BD9-81ED-4DB2-BD59-A6C34878D82A}">
                    <a16:rowId xmlns:a16="http://schemas.microsoft.com/office/drawing/2014/main" val="3251162810"/>
                  </a:ext>
                </a:extLst>
              </a:tr>
            </a:tbl>
          </a:graphicData>
        </a:graphic>
      </p:graphicFrame>
      <p:graphicFrame>
        <p:nvGraphicFramePr>
          <p:cNvPr id="3" name="表格 2">
            <a:extLst>
              <a:ext uri="{FF2B5EF4-FFF2-40B4-BE49-F238E27FC236}">
                <a16:creationId xmlns:a16="http://schemas.microsoft.com/office/drawing/2014/main" id="{F89D3B0D-69E4-EB67-69F9-11208759BE9B}"/>
              </a:ext>
            </a:extLst>
          </p:cNvPr>
          <p:cNvGraphicFramePr>
            <a:graphicFrameLocks noGrp="1"/>
          </p:cNvGraphicFramePr>
          <p:nvPr>
            <p:extLst>
              <p:ext uri="{D42A27DB-BD31-4B8C-83A1-F6EECF244321}">
                <p14:modId xmlns:p14="http://schemas.microsoft.com/office/powerpoint/2010/main" val="694132185"/>
              </p:ext>
            </p:extLst>
          </p:nvPr>
        </p:nvGraphicFramePr>
        <p:xfrm>
          <a:off x="1446834" y="4026496"/>
          <a:ext cx="12674277" cy="3210767"/>
        </p:xfrm>
        <a:graphic>
          <a:graphicData uri="http://schemas.openxmlformats.org/drawingml/2006/table">
            <a:tbl>
              <a:tblPr/>
              <a:tblGrid>
                <a:gridCol w="2374245">
                  <a:extLst>
                    <a:ext uri="{9D8B030D-6E8A-4147-A177-3AD203B41FA5}">
                      <a16:colId xmlns:a16="http://schemas.microsoft.com/office/drawing/2014/main" val="4278991946"/>
                    </a:ext>
                  </a:extLst>
                </a:gridCol>
                <a:gridCol w="2374245">
                  <a:extLst>
                    <a:ext uri="{9D8B030D-6E8A-4147-A177-3AD203B41FA5}">
                      <a16:colId xmlns:a16="http://schemas.microsoft.com/office/drawing/2014/main" val="878174959"/>
                    </a:ext>
                  </a:extLst>
                </a:gridCol>
                <a:gridCol w="2374245">
                  <a:extLst>
                    <a:ext uri="{9D8B030D-6E8A-4147-A177-3AD203B41FA5}">
                      <a16:colId xmlns:a16="http://schemas.microsoft.com/office/drawing/2014/main" val="3679333168"/>
                    </a:ext>
                  </a:extLst>
                </a:gridCol>
                <a:gridCol w="2374245">
                  <a:extLst>
                    <a:ext uri="{9D8B030D-6E8A-4147-A177-3AD203B41FA5}">
                      <a16:colId xmlns:a16="http://schemas.microsoft.com/office/drawing/2014/main" val="1743619391"/>
                    </a:ext>
                  </a:extLst>
                </a:gridCol>
                <a:gridCol w="3177297">
                  <a:extLst>
                    <a:ext uri="{9D8B030D-6E8A-4147-A177-3AD203B41FA5}">
                      <a16:colId xmlns:a16="http://schemas.microsoft.com/office/drawing/2014/main" val="1897032741"/>
                    </a:ext>
                  </a:extLst>
                </a:gridCol>
              </a:tblGrid>
              <a:tr h="106415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2400" b="0" i="0" u="none" strike="noStrike" dirty="0">
                          <a:solidFill>
                            <a:srgbClr val="000000"/>
                          </a:solidFill>
                          <a:effectLst/>
                          <a:latin typeface="+mn-lt"/>
                          <a:ea typeface="新細明體" panose="02020500000000000000" pitchFamily="18" charset="-120"/>
                        </a:rPr>
                        <a:t>RMSE/MAE/MAPE</a:t>
                      </a:r>
                    </a:p>
                    <a:p>
                      <a:pPr marL="0" algn="l" defTabSz="914400" rtl="0" eaLnBrk="1" fontAlgn="ctr" latinLnBrk="0" hangingPunct="1"/>
                      <a:r>
                        <a:rPr lang="en-US" sz="2400" b="0" i="0" u="none" strike="noStrike" kern="1200" dirty="0">
                          <a:solidFill>
                            <a:srgbClr val="000000"/>
                          </a:solidFill>
                          <a:effectLst/>
                          <a:latin typeface="+mn-lt"/>
                          <a:ea typeface="新細明體" panose="02020500000000000000" pitchFamily="18" charset="-120"/>
                          <a:cs typeface="+mn-cs"/>
                        </a:rPr>
                        <a:t>(Grouped)</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sz="2400" b="0" i="0" u="none" strike="noStrike" kern="1200">
                          <a:solidFill>
                            <a:srgbClr val="000000"/>
                          </a:solidFill>
                          <a:effectLst/>
                          <a:latin typeface="+mn-lt"/>
                          <a:ea typeface="新細明體" panose="02020500000000000000" pitchFamily="18" charset="-120"/>
                          <a:cs typeface="+mn-cs"/>
                        </a:rPr>
                        <a:t>LinearRegression</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sz="2400" b="0" i="0" u="none" strike="noStrike" kern="1200">
                          <a:solidFill>
                            <a:srgbClr val="000000"/>
                          </a:solidFill>
                          <a:effectLst/>
                          <a:latin typeface="+mn-lt"/>
                          <a:ea typeface="新細明體" panose="02020500000000000000" pitchFamily="18" charset="-120"/>
                          <a:cs typeface="+mn-cs"/>
                        </a:rPr>
                        <a:t>RandomForestRegressor</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sz="2400" b="0" i="0" u="none" strike="noStrike" kern="1200">
                          <a:solidFill>
                            <a:srgbClr val="000000"/>
                          </a:solidFill>
                          <a:effectLst/>
                          <a:latin typeface="+mn-lt"/>
                          <a:ea typeface="新細明體" panose="02020500000000000000" pitchFamily="18" charset="-120"/>
                          <a:cs typeface="+mn-cs"/>
                        </a:rPr>
                        <a:t>LGBMRegressor</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sz="2400" b="0" i="0" u="none" strike="noStrike" kern="1200" dirty="0" err="1">
                          <a:solidFill>
                            <a:srgbClr val="000000"/>
                          </a:solidFill>
                          <a:effectLst/>
                          <a:latin typeface="+mn-lt"/>
                          <a:ea typeface="新細明體" panose="02020500000000000000" pitchFamily="18" charset="-120"/>
                          <a:cs typeface="+mn-cs"/>
                        </a:rPr>
                        <a:t>XGBRegressor</a:t>
                      </a:r>
                      <a:endParaRPr lang="en-US" sz="2400" b="0" i="0" u="none" strike="noStrike" kern="1200" dirty="0">
                        <a:solidFill>
                          <a:srgbClr val="000000"/>
                        </a:solidFill>
                        <a:effectLst/>
                        <a:latin typeface="+mn-lt"/>
                        <a:ea typeface="新細明體" panose="02020500000000000000" pitchFamily="18" charset="-120"/>
                        <a:cs typeface="+mn-cs"/>
                      </a:endParaRPr>
                    </a:p>
                  </a:txBody>
                  <a:tcPr marL="6350" marR="6350" marT="6350" marB="0" anchor="ctr">
                    <a:lnL>
                      <a:noFill/>
                    </a:lnL>
                    <a:lnR>
                      <a:noFill/>
                    </a:lnR>
                    <a:lnT>
                      <a:noFill/>
                    </a:lnT>
                    <a:lnB>
                      <a:noFill/>
                    </a:lnB>
                  </a:tcPr>
                </a:tc>
                <a:extLst>
                  <a:ext uri="{0D108BD9-81ED-4DB2-BD59-A6C34878D82A}">
                    <a16:rowId xmlns:a16="http://schemas.microsoft.com/office/drawing/2014/main" val="4093384121"/>
                  </a:ext>
                </a:extLst>
              </a:tr>
              <a:tr h="536654">
                <a:tc>
                  <a:txBody>
                    <a:bodyPr/>
                    <a:lstStyle/>
                    <a:p>
                      <a:pPr marL="0" algn="l" defTabSz="914400" rtl="0" eaLnBrk="1" fontAlgn="ctr" latinLnBrk="0" hangingPunct="1"/>
                      <a:r>
                        <a:rPr lang="zh-TW" altLang="en-US" sz="2400" b="0" i="0" u="none" strike="noStrike" kern="1200">
                          <a:solidFill>
                            <a:srgbClr val="000000"/>
                          </a:solidFill>
                          <a:effectLst/>
                          <a:latin typeface="+mn-lt"/>
                          <a:ea typeface="新細明體" panose="02020500000000000000" pitchFamily="18" charset="-120"/>
                          <a:cs typeface="+mn-cs"/>
                        </a:rPr>
                        <a:t>沖調飲品</a:t>
                      </a:r>
                      <a:r>
                        <a:rPr lang="en-US" altLang="zh-TW" sz="2400" b="0" i="0" u="none" strike="noStrike" kern="1200">
                          <a:solidFill>
                            <a:srgbClr val="000000"/>
                          </a:solidFill>
                          <a:effectLst/>
                          <a:latin typeface="+mn-lt"/>
                          <a:ea typeface="新細明體" panose="02020500000000000000" pitchFamily="18" charset="-120"/>
                          <a:cs typeface="+mn-cs"/>
                        </a:rPr>
                        <a:t>1</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a:solidFill>
                            <a:srgbClr val="000000"/>
                          </a:solidFill>
                          <a:effectLst/>
                          <a:latin typeface="+mn-lt"/>
                          <a:ea typeface="新細明體" panose="02020500000000000000" pitchFamily="18" charset="-120"/>
                          <a:cs typeface="+mn-cs"/>
                        </a:rPr>
                        <a:t>1.90/1.73/0.18</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a:solidFill>
                            <a:srgbClr val="000000"/>
                          </a:solidFill>
                          <a:effectLst/>
                          <a:latin typeface="+mn-lt"/>
                          <a:ea typeface="新細明體" panose="02020500000000000000" pitchFamily="18" charset="-120"/>
                          <a:cs typeface="+mn-cs"/>
                        </a:rPr>
                        <a:t>1.32/1.13/0.14</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a:solidFill>
                            <a:srgbClr val="000000"/>
                          </a:solidFill>
                          <a:effectLst/>
                          <a:latin typeface="+mn-lt"/>
                          <a:ea typeface="新細明體" panose="02020500000000000000" pitchFamily="18" charset="-120"/>
                          <a:cs typeface="+mn-cs"/>
                        </a:rPr>
                        <a:t>1.65/1.49/0.15</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dirty="0">
                          <a:solidFill>
                            <a:srgbClr val="000000"/>
                          </a:solidFill>
                          <a:effectLst/>
                          <a:latin typeface="+mn-lt"/>
                          <a:ea typeface="新細明體" panose="02020500000000000000" pitchFamily="18" charset="-120"/>
                          <a:cs typeface="+mn-cs"/>
                        </a:rPr>
                        <a:t>1.29/1.06/0.14</a:t>
                      </a:r>
                    </a:p>
                  </a:txBody>
                  <a:tcPr marL="6350" marR="6350" marT="6350" marB="0" anchor="ctr">
                    <a:lnL>
                      <a:noFill/>
                    </a:lnL>
                    <a:lnR>
                      <a:noFill/>
                    </a:lnR>
                    <a:lnT>
                      <a:noFill/>
                    </a:lnT>
                    <a:lnB>
                      <a:noFill/>
                    </a:lnB>
                  </a:tcPr>
                </a:tc>
                <a:extLst>
                  <a:ext uri="{0D108BD9-81ED-4DB2-BD59-A6C34878D82A}">
                    <a16:rowId xmlns:a16="http://schemas.microsoft.com/office/drawing/2014/main" val="3373404999"/>
                  </a:ext>
                </a:extLst>
              </a:tr>
              <a:tr h="536654">
                <a:tc>
                  <a:txBody>
                    <a:bodyPr/>
                    <a:lstStyle/>
                    <a:p>
                      <a:pPr marL="0" algn="l" defTabSz="914400" rtl="0" eaLnBrk="1" fontAlgn="ctr" latinLnBrk="0" hangingPunct="1"/>
                      <a:r>
                        <a:rPr lang="zh-TW" altLang="en-US" sz="2400" b="0" i="0" u="none" strike="noStrike" kern="1200">
                          <a:solidFill>
                            <a:srgbClr val="000000"/>
                          </a:solidFill>
                          <a:effectLst/>
                          <a:latin typeface="+mn-lt"/>
                          <a:ea typeface="新細明體" panose="02020500000000000000" pitchFamily="18" charset="-120"/>
                          <a:cs typeface="+mn-cs"/>
                        </a:rPr>
                        <a:t>沖調飲品</a:t>
                      </a:r>
                      <a:r>
                        <a:rPr lang="en-US" altLang="zh-TW" sz="2400" b="0" i="0" u="none" strike="noStrike" kern="1200">
                          <a:solidFill>
                            <a:srgbClr val="000000"/>
                          </a:solidFill>
                          <a:effectLst/>
                          <a:latin typeface="+mn-lt"/>
                          <a:ea typeface="新細明體" panose="02020500000000000000" pitchFamily="18" charset="-120"/>
                          <a:cs typeface="+mn-cs"/>
                        </a:rPr>
                        <a:t>2</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a:solidFill>
                            <a:srgbClr val="000000"/>
                          </a:solidFill>
                          <a:effectLst/>
                          <a:latin typeface="+mn-lt"/>
                          <a:ea typeface="新細明體" panose="02020500000000000000" pitchFamily="18" charset="-120"/>
                          <a:cs typeface="+mn-cs"/>
                        </a:rPr>
                        <a:t>2.81/2.59/0.22</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dirty="0">
                          <a:solidFill>
                            <a:srgbClr val="000000"/>
                          </a:solidFill>
                          <a:effectLst/>
                          <a:latin typeface="+mn-lt"/>
                          <a:ea typeface="新細明體" panose="02020500000000000000" pitchFamily="18" charset="-120"/>
                          <a:cs typeface="+mn-cs"/>
                        </a:rPr>
                        <a:t>2.35/2.14/0.18</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a:solidFill>
                            <a:srgbClr val="000000"/>
                          </a:solidFill>
                          <a:effectLst/>
                          <a:latin typeface="+mn-lt"/>
                          <a:ea typeface="新細明體" panose="02020500000000000000" pitchFamily="18" charset="-120"/>
                          <a:cs typeface="+mn-cs"/>
                        </a:rPr>
                        <a:t>2.78/2.56/0.22</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dirty="0">
                          <a:solidFill>
                            <a:srgbClr val="000000"/>
                          </a:solidFill>
                          <a:effectLst/>
                          <a:latin typeface="+mn-lt"/>
                          <a:ea typeface="新細明體" panose="02020500000000000000" pitchFamily="18" charset="-120"/>
                          <a:cs typeface="+mn-cs"/>
                        </a:rPr>
                        <a:t>2.07/1.78/0.16</a:t>
                      </a:r>
                    </a:p>
                  </a:txBody>
                  <a:tcPr marL="6350" marR="6350" marT="6350" marB="0" anchor="ctr">
                    <a:lnL>
                      <a:noFill/>
                    </a:lnL>
                    <a:lnR>
                      <a:noFill/>
                    </a:lnR>
                    <a:lnT>
                      <a:noFill/>
                    </a:lnT>
                    <a:lnB>
                      <a:noFill/>
                    </a:lnB>
                  </a:tcPr>
                </a:tc>
                <a:extLst>
                  <a:ext uri="{0D108BD9-81ED-4DB2-BD59-A6C34878D82A}">
                    <a16:rowId xmlns:a16="http://schemas.microsoft.com/office/drawing/2014/main" val="1990058880"/>
                  </a:ext>
                </a:extLst>
              </a:tr>
              <a:tr h="536654">
                <a:tc>
                  <a:txBody>
                    <a:bodyPr/>
                    <a:lstStyle/>
                    <a:p>
                      <a:pPr marL="0" algn="l" defTabSz="914400" rtl="0" eaLnBrk="1" fontAlgn="ctr" latinLnBrk="0" hangingPunct="1"/>
                      <a:r>
                        <a:rPr lang="zh-TW" altLang="en-US" sz="2400" b="0" i="0" u="none" strike="noStrike" kern="1200">
                          <a:solidFill>
                            <a:srgbClr val="000000"/>
                          </a:solidFill>
                          <a:effectLst/>
                          <a:latin typeface="+mn-lt"/>
                          <a:ea typeface="新細明體" panose="02020500000000000000" pitchFamily="18" charset="-120"/>
                          <a:cs typeface="+mn-cs"/>
                        </a:rPr>
                        <a:t>沖調飲品</a:t>
                      </a:r>
                      <a:r>
                        <a:rPr lang="en-US" altLang="zh-TW" sz="2400" b="0" i="0" u="none" strike="noStrike" kern="1200">
                          <a:solidFill>
                            <a:srgbClr val="000000"/>
                          </a:solidFill>
                          <a:effectLst/>
                          <a:latin typeface="+mn-lt"/>
                          <a:ea typeface="新細明體" panose="02020500000000000000" pitchFamily="18" charset="-120"/>
                          <a:cs typeface="+mn-cs"/>
                        </a:rPr>
                        <a:t>3</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a:solidFill>
                            <a:srgbClr val="000000"/>
                          </a:solidFill>
                          <a:effectLst/>
                          <a:latin typeface="+mn-lt"/>
                          <a:ea typeface="新細明體" panose="02020500000000000000" pitchFamily="18" charset="-120"/>
                          <a:cs typeface="+mn-cs"/>
                        </a:rPr>
                        <a:t>0.95/0.73/0.18</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dirty="0">
                          <a:solidFill>
                            <a:srgbClr val="000000"/>
                          </a:solidFill>
                          <a:effectLst/>
                          <a:latin typeface="+mn-lt"/>
                          <a:ea typeface="新細明體" panose="02020500000000000000" pitchFamily="18" charset="-120"/>
                          <a:cs typeface="+mn-cs"/>
                        </a:rPr>
                        <a:t>1.04/0.93/0.10</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a:solidFill>
                            <a:srgbClr val="000000"/>
                          </a:solidFill>
                          <a:effectLst/>
                          <a:latin typeface="+mn-lt"/>
                          <a:ea typeface="新細明體" panose="02020500000000000000" pitchFamily="18" charset="-120"/>
                          <a:cs typeface="+mn-cs"/>
                        </a:rPr>
                        <a:t>2.12/2.00/0.19</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dirty="0">
                          <a:solidFill>
                            <a:srgbClr val="000000"/>
                          </a:solidFill>
                          <a:effectLst/>
                          <a:latin typeface="+mn-lt"/>
                          <a:ea typeface="新細明體" panose="02020500000000000000" pitchFamily="18" charset="-120"/>
                          <a:cs typeface="+mn-cs"/>
                        </a:rPr>
                        <a:t>1.05/0.94/0.10</a:t>
                      </a:r>
                    </a:p>
                  </a:txBody>
                  <a:tcPr marL="6350" marR="6350" marT="6350" marB="0" anchor="ctr">
                    <a:lnL>
                      <a:noFill/>
                    </a:lnL>
                    <a:lnR>
                      <a:noFill/>
                    </a:lnR>
                    <a:lnT>
                      <a:noFill/>
                    </a:lnT>
                    <a:lnB>
                      <a:noFill/>
                    </a:lnB>
                  </a:tcPr>
                </a:tc>
                <a:extLst>
                  <a:ext uri="{0D108BD9-81ED-4DB2-BD59-A6C34878D82A}">
                    <a16:rowId xmlns:a16="http://schemas.microsoft.com/office/drawing/2014/main" val="2230228896"/>
                  </a:ext>
                </a:extLst>
              </a:tr>
              <a:tr h="536654">
                <a:tc>
                  <a:txBody>
                    <a:bodyPr/>
                    <a:lstStyle/>
                    <a:p>
                      <a:pPr marL="0" algn="l" defTabSz="914400" rtl="0" eaLnBrk="1" fontAlgn="ctr" latinLnBrk="0" hangingPunct="1"/>
                      <a:r>
                        <a:rPr lang="zh-TW" altLang="en-US" sz="2400" b="0" i="0" u="none" strike="noStrike" kern="1200">
                          <a:solidFill>
                            <a:srgbClr val="000000"/>
                          </a:solidFill>
                          <a:effectLst/>
                          <a:latin typeface="+mn-lt"/>
                          <a:ea typeface="新細明體" panose="02020500000000000000" pitchFamily="18" charset="-120"/>
                          <a:cs typeface="+mn-cs"/>
                        </a:rPr>
                        <a:t>沖調飲品</a:t>
                      </a:r>
                      <a:r>
                        <a:rPr lang="en-US" altLang="zh-TW" sz="2400" b="0" i="0" u="none" strike="noStrike" kern="1200">
                          <a:solidFill>
                            <a:srgbClr val="000000"/>
                          </a:solidFill>
                          <a:effectLst/>
                          <a:latin typeface="+mn-lt"/>
                          <a:ea typeface="新細明體" panose="02020500000000000000" pitchFamily="18" charset="-120"/>
                          <a:cs typeface="+mn-cs"/>
                        </a:rPr>
                        <a:t>4</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dirty="0">
                          <a:solidFill>
                            <a:srgbClr val="000000"/>
                          </a:solidFill>
                          <a:effectLst/>
                          <a:latin typeface="+mn-lt"/>
                          <a:ea typeface="新細明體" panose="02020500000000000000" pitchFamily="18" charset="-120"/>
                          <a:cs typeface="+mn-cs"/>
                        </a:rPr>
                        <a:t>1.21/1.13/0.11</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dirty="0">
                          <a:solidFill>
                            <a:srgbClr val="000000"/>
                          </a:solidFill>
                          <a:effectLst/>
                          <a:latin typeface="+mn-lt"/>
                          <a:ea typeface="新細明體" panose="02020500000000000000" pitchFamily="18" charset="-120"/>
                          <a:cs typeface="+mn-cs"/>
                        </a:rPr>
                        <a:t>1.10/1.00/0.11</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a:solidFill>
                            <a:srgbClr val="000000"/>
                          </a:solidFill>
                          <a:effectLst/>
                          <a:latin typeface="+mn-lt"/>
                          <a:ea typeface="新細明體" panose="02020500000000000000" pitchFamily="18" charset="-120"/>
                          <a:cs typeface="+mn-cs"/>
                        </a:rPr>
                        <a:t>1.69/1.54/0.11</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altLang="zh-TW" sz="2400" b="0" i="0" u="none" strike="noStrike" kern="1200" dirty="0">
                          <a:solidFill>
                            <a:srgbClr val="000000"/>
                          </a:solidFill>
                          <a:effectLst/>
                          <a:latin typeface="+mn-lt"/>
                          <a:ea typeface="新細明體" panose="02020500000000000000" pitchFamily="18" charset="-120"/>
                          <a:cs typeface="+mn-cs"/>
                        </a:rPr>
                        <a:t>1.14/1.04/0.11</a:t>
                      </a:r>
                    </a:p>
                  </a:txBody>
                  <a:tcPr marL="6350" marR="6350" marT="6350" marB="0" anchor="ctr">
                    <a:lnL>
                      <a:noFill/>
                    </a:lnL>
                    <a:lnR>
                      <a:noFill/>
                    </a:lnR>
                    <a:lnT>
                      <a:noFill/>
                    </a:lnT>
                    <a:lnB>
                      <a:noFill/>
                    </a:lnB>
                  </a:tcPr>
                </a:tc>
                <a:extLst>
                  <a:ext uri="{0D108BD9-81ED-4DB2-BD59-A6C34878D82A}">
                    <a16:rowId xmlns:a16="http://schemas.microsoft.com/office/drawing/2014/main" val="901133789"/>
                  </a:ext>
                </a:extLst>
              </a:tr>
            </a:tbl>
          </a:graphicData>
        </a:graphic>
      </p:graphicFrame>
    </p:spTree>
    <p:extLst>
      <p:ext uri="{BB962C8B-B14F-4D97-AF65-F5344CB8AC3E}">
        <p14:creationId xmlns:p14="http://schemas.microsoft.com/office/powerpoint/2010/main" val="3517318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FD08E37-9011-B2F2-9C8A-78BD2784A8DE}"/>
              </a:ext>
            </a:extLst>
          </p:cNvPr>
          <p:cNvGraphicFramePr>
            <a:graphicFrameLocks noGrp="1"/>
          </p:cNvGraphicFramePr>
          <p:nvPr>
            <p:extLst>
              <p:ext uri="{D42A27DB-BD31-4B8C-83A1-F6EECF244321}">
                <p14:modId xmlns:p14="http://schemas.microsoft.com/office/powerpoint/2010/main" val="529535033"/>
              </p:ext>
            </p:extLst>
          </p:nvPr>
        </p:nvGraphicFramePr>
        <p:xfrm>
          <a:off x="1446835" y="574153"/>
          <a:ext cx="12593256" cy="3210768"/>
        </p:xfrm>
        <a:graphic>
          <a:graphicData uri="http://schemas.openxmlformats.org/drawingml/2006/table">
            <a:tbl>
              <a:tblPr/>
              <a:tblGrid>
                <a:gridCol w="2359068">
                  <a:extLst>
                    <a:ext uri="{9D8B030D-6E8A-4147-A177-3AD203B41FA5}">
                      <a16:colId xmlns:a16="http://schemas.microsoft.com/office/drawing/2014/main" val="3390367420"/>
                    </a:ext>
                  </a:extLst>
                </a:gridCol>
                <a:gridCol w="2359068">
                  <a:extLst>
                    <a:ext uri="{9D8B030D-6E8A-4147-A177-3AD203B41FA5}">
                      <a16:colId xmlns:a16="http://schemas.microsoft.com/office/drawing/2014/main" val="2605057131"/>
                    </a:ext>
                  </a:extLst>
                </a:gridCol>
                <a:gridCol w="2359068">
                  <a:extLst>
                    <a:ext uri="{9D8B030D-6E8A-4147-A177-3AD203B41FA5}">
                      <a16:colId xmlns:a16="http://schemas.microsoft.com/office/drawing/2014/main" val="1375495675"/>
                    </a:ext>
                  </a:extLst>
                </a:gridCol>
                <a:gridCol w="2359068">
                  <a:extLst>
                    <a:ext uri="{9D8B030D-6E8A-4147-A177-3AD203B41FA5}">
                      <a16:colId xmlns:a16="http://schemas.microsoft.com/office/drawing/2014/main" val="1276293158"/>
                    </a:ext>
                  </a:extLst>
                </a:gridCol>
                <a:gridCol w="3156984">
                  <a:extLst>
                    <a:ext uri="{9D8B030D-6E8A-4147-A177-3AD203B41FA5}">
                      <a16:colId xmlns:a16="http://schemas.microsoft.com/office/drawing/2014/main" val="3788033113"/>
                    </a:ext>
                  </a:extLst>
                </a:gridCol>
              </a:tblGrid>
              <a:tr h="872932">
                <a:tc>
                  <a:txBody>
                    <a:bodyPr/>
                    <a:lstStyle/>
                    <a:p>
                      <a:pPr algn="l" fontAlgn="ctr"/>
                      <a:r>
                        <a:rPr lang="en-US" sz="2400" b="0" i="0" u="none" strike="noStrike" dirty="0">
                          <a:solidFill>
                            <a:srgbClr val="000000"/>
                          </a:solidFill>
                          <a:effectLst/>
                          <a:latin typeface="+mn-lt"/>
                          <a:ea typeface="新細明體" panose="02020500000000000000" pitchFamily="18" charset="-120"/>
                        </a:rPr>
                        <a:t>RMSE/MAE/MAPE</a:t>
                      </a:r>
                    </a:p>
                  </a:txBody>
                  <a:tcPr marL="6350" marR="6350" marT="6350" marB="0" anchor="ctr">
                    <a:lnL>
                      <a:noFill/>
                    </a:lnL>
                    <a:lnR>
                      <a:noFill/>
                    </a:lnR>
                    <a:lnT>
                      <a:noFill/>
                    </a:lnT>
                    <a:lnB>
                      <a:noFill/>
                    </a:lnB>
                  </a:tcPr>
                </a:tc>
                <a:tc>
                  <a:txBody>
                    <a:bodyPr/>
                    <a:lstStyle/>
                    <a:p>
                      <a:pPr algn="l" fontAlgn="ctr"/>
                      <a:r>
                        <a:rPr lang="en-US" sz="2400" b="0" i="0" u="none" strike="noStrike">
                          <a:solidFill>
                            <a:srgbClr val="000000"/>
                          </a:solidFill>
                          <a:effectLst/>
                          <a:latin typeface="+mn-lt"/>
                          <a:ea typeface="新細明體" panose="02020500000000000000" pitchFamily="18" charset="-120"/>
                        </a:rPr>
                        <a:t>LinearRegression</a:t>
                      </a:r>
                    </a:p>
                  </a:txBody>
                  <a:tcPr marL="6350" marR="6350" marT="6350" marB="0" anchor="ctr">
                    <a:lnL>
                      <a:noFill/>
                    </a:lnL>
                    <a:lnR>
                      <a:noFill/>
                    </a:lnR>
                    <a:lnT>
                      <a:noFill/>
                    </a:lnT>
                    <a:lnB>
                      <a:noFill/>
                    </a:lnB>
                  </a:tcPr>
                </a:tc>
                <a:tc>
                  <a:txBody>
                    <a:bodyPr/>
                    <a:lstStyle/>
                    <a:p>
                      <a:pPr algn="l" fontAlgn="ctr"/>
                      <a:r>
                        <a:rPr lang="en-US" sz="2400" b="0" i="0" u="none" strike="noStrike">
                          <a:solidFill>
                            <a:srgbClr val="000000"/>
                          </a:solidFill>
                          <a:effectLst/>
                          <a:latin typeface="+mn-lt"/>
                          <a:ea typeface="新細明體" panose="02020500000000000000" pitchFamily="18" charset="-120"/>
                        </a:rPr>
                        <a:t>RandomForestRegressor</a:t>
                      </a:r>
                    </a:p>
                  </a:txBody>
                  <a:tcPr marL="6350" marR="6350" marT="6350" marB="0" anchor="ctr">
                    <a:lnL>
                      <a:noFill/>
                    </a:lnL>
                    <a:lnR>
                      <a:noFill/>
                    </a:lnR>
                    <a:lnT>
                      <a:noFill/>
                    </a:lnT>
                    <a:lnB>
                      <a:noFill/>
                    </a:lnB>
                  </a:tcPr>
                </a:tc>
                <a:tc>
                  <a:txBody>
                    <a:bodyPr/>
                    <a:lstStyle/>
                    <a:p>
                      <a:pPr algn="l" fontAlgn="ctr"/>
                      <a:r>
                        <a:rPr lang="en-US" sz="2400" b="0" i="0" u="none" strike="noStrike">
                          <a:solidFill>
                            <a:srgbClr val="000000"/>
                          </a:solidFill>
                          <a:effectLst/>
                          <a:latin typeface="+mn-lt"/>
                          <a:ea typeface="新細明體" panose="02020500000000000000" pitchFamily="18" charset="-120"/>
                        </a:rPr>
                        <a:t>LGBMRegressor</a:t>
                      </a:r>
                    </a:p>
                  </a:txBody>
                  <a:tcPr marL="6350" marR="6350" marT="6350" marB="0" anchor="ctr">
                    <a:lnL>
                      <a:noFill/>
                    </a:lnL>
                    <a:lnR>
                      <a:noFill/>
                    </a:lnR>
                    <a:lnT>
                      <a:noFill/>
                    </a:lnT>
                    <a:lnB>
                      <a:noFill/>
                    </a:lnB>
                  </a:tcPr>
                </a:tc>
                <a:tc>
                  <a:txBody>
                    <a:bodyPr/>
                    <a:lstStyle/>
                    <a:p>
                      <a:pPr algn="l" fontAlgn="ctr"/>
                      <a:r>
                        <a:rPr lang="en-US" sz="2400" b="0" i="0" u="none" strike="noStrike">
                          <a:solidFill>
                            <a:srgbClr val="000000"/>
                          </a:solidFill>
                          <a:effectLst/>
                          <a:latin typeface="+mn-lt"/>
                          <a:ea typeface="新細明體" panose="02020500000000000000" pitchFamily="18" charset="-120"/>
                        </a:rPr>
                        <a:t>XGBRegressor</a:t>
                      </a:r>
                    </a:p>
                  </a:txBody>
                  <a:tcPr marL="6350" marR="6350" marT="6350" marB="0" anchor="ctr">
                    <a:lnL>
                      <a:noFill/>
                    </a:lnL>
                    <a:lnR>
                      <a:noFill/>
                    </a:lnR>
                    <a:lnT>
                      <a:noFill/>
                    </a:lnT>
                    <a:lnB>
                      <a:noFill/>
                    </a:lnB>
                  </a:tcPr>
                </a:tc>
                <a:extLst>
                  <a:ext uri="{0D108BD9-81ED-4DB2-BD59-A6C34878D82A}">
                    <a16:rowId xmlns:a16="http://schemas.microsoft.com/office/drawing/2014/main" val="3586211813"/>
                  </a:ext>
                </a:extLst>
              </a:tr>
              <a:tr h="584459">
                <a:tc>
                  <a:txBody>
                    <a:bodyPr/>
                    <a:lstStyle/>
                    <a:p>
                      <a:pPr algn="l" fontAlgn="ctr"/>
                      <a:r>
                        <a:rPr lang="zh-TW" altLang="en-US" sz="2400" b="0" i="0" u="none" strike="noStrike" kern="1200">
                          <a:solidFill>
                            <a:srgbClr val="000000"/>
                          </a:solidFill>
                          <a:effectLst/>
                          <a:latin typeface="+mn-lt"/>
                          <a:ea typeface="新細明體" panose="02020500000000000000" pitchFamily="18" charset="-120"/>
                          <a:cs typeface="+mn-cs"/>
                        </a:rPr>
                        <a:t>營養食品</a:t>
                      </a:r>
                      <a:r>
                        <a:rPr lang="en-US" altLang="zh-TW" sz="2400" b="0" i="0" u="none" strike="noStrike" kern="1200">
                          <a:solidFill>
                            <a:srgbClr val="000000"/>
                          </a:solidFill>
                          <a:effectLst/>
                          <a:latin typeface="+mn-lt"/>
                          <a:ea typeface="新細明體" panose="02020500000000000000" pitchFamily="18" charset="-120"/>
                          <a:cs typeface="+mn-cs"/>
                        </a:rPr>
                        <a:t>1</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1.22/0.91/0.08</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1.04/0.54/0.15</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1.02/0.58/0.09</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1.05/0.60/0.12</a:t>
                      </a:r>
                    </a:p>
                  </a:txBody>
                  <a:tcPr marL="6350" marR="6350" marT="6350" marB="0" anchor="ctr">
                    <a:lnL>
                      <a:noFill/>
                    </a:lnL>
                    <a:lnR>
                      <a:noFill/>
                    </a:lnR>
                    <a:lnT>
                      <a:noFill/>
                    </a:lnT>
                    <a:lnB>
                      <a:noFill/>
                    </a:lnB>
                  </a:tcPr>
                </a:tc>
                <a:extLst>
                  <a:ext uri="{0D108BD9-81ED-4DB2-BD59-A6C34878D82A}">
                    <a16:rowId xmlns:a16="http://schemas.microsoft.com/office/drawing/2014/main" val="3313667460"/>
                  </a:ext>
                </a:extLst>
              </a:tr>
              <a:tr h="584459">
                <a:tc>
                  <a:txBody>
                    <a:bodyPr/>
                    <a:lstStyle/>
                    <a:p>
                      <a:pPr algn="l" fontAlgn="ctr"/>
                      <a:r>
                        <a:rPr lang="zh-TW" altLang="en-US" sz="2400" b="0" i="0" u="none" strike="noStrike" kern="1200">
                          <a:solidFill>
                            <a:srgbClr val="000000"/>
                          </a:solidFill>
                          <a:effectLst/>
                          <a:latin typeface="+mn-lt"/>
                          <a:ea typeface="新細明體" panose="02020500000000000000" pitchFamily="18" charset="-120"/>
                          <a:cs typeface="+mn-cs"/>
                        </a:rPr>
                        <a:t>營養食品</a:t>
                      </a:r>
                      <a:r>
                        <a:rPr lang="en-US" altLang="zh-TW" sz="2400" b="0" i="0" u="none" strike="noStrike" kern="1200">
                          <a:solidFill>
                            <a:srgbClr val="000000"/>
                          </a:solidFill>
                          <a:effectLst/>
                          <a:latin typeface="+mn-lt"/>
                          <a:ea typeface="新細明體" panose="02020500000000000000" pitchFamily="18" charset="-120"/>
                          <a:cs typeface="+mn-cs"/>
                        </a:rPr>
                        <a:t>2</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4.84/4.01/0.63</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4.82/4.00/0.71</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4.96/3.98/0.76</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5.20/4.23/0.76</a:t>
                      </a:r>
                    </a:p>
                  </a:txBody>
                  <a:tcPr marL="6350" marR="6350" marT="6350" marB="0" anchor="ctr">
                    <a:lnL>
                      <a:noFill/>
                    </a:lnL>
                    <a:lnR>
                      <a:noFill/>
                    </a:lnR>
                    <a:lnT>
                      <a:noFill/>
                    </a:lnT>
                    <a:lnB>
                      <a:noFill/>
                    </a:lnB>
                  </a:tcPr>
                </a:tc>
                <a:extLst>
                  <a:ext uri="{0D108BD9-81ED-4DB2-BD59-A6C34878D82A}">
                    <a16:rowId xmlns:a16="http://schemas.microsoft.com/office/drawing/2014/main" val="1128788583"/>
                  </a:ext>
                </a:extLst>
              </a:tr>
              <a:tr h="584459">
                <a:tc>
                  <a:txBody>
                    <a:bodyPr/>
                    <a:lstStyle/>
                    <a:p>
                      <a:pPr algn="l" fontAlgn="ctr"/>
                      <a:r>
                        <a:rPr lang="zh-TW" altLang="en-US" sz="2400" b="0" i="0" u="none" strike="noStrike" kern="1200">
                          <a:solidFill>
                            <a:srgbClr val="000000"/>
                          </a:solidFill>
                          <a:effectLst/>
                          <a:latin typeface="+mn-lt"/>
                          <a:ea typeface="新細明體" panose="02020500000000000000" pitchFamily="18" charset="-120"/>
                          <a:cs typeface="+mn-cs"/>
                        </a:rPr>
                        <a:t>營養食品</a:t>
                      </a:r>
                      <a:r>
                        <a:rPr lang="en-US" altLang="zh-TW" sz="2400" b="0" i="0" u="none" strike="noStrike" kern="1200">
                          <a:solidFill>
                            <a:srgbClr val="000000"/>
                          </a:solidFill>
                          <a:effectLst/>
                          <a:latin typeface="+mn-lt"/>
                          <a:ea typeface="新細明體" panose="02020500000000000000" pitchFamily="18" charset="-120"/>
                          <a:cs typeface="+mn-cs"/>
                        </a:rPr>
                        <a:t>3</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1.44/1.22/0.29</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2.18/1.62/0.41</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2.04/1.61/0.46</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2.56/1.90/0.59</a:t>
                      </a:r>
                    </a:p>
                  </a:txBody>
                  <a:tcPr marL="6350" marR="6350" marT="6350" marB="0" anchor="ctr">
                    <a:lnL>
                      <a:noFill/>
                    </a:lnL>
                    <a:lnR>
                      <a:noFill/>
                    </a:lnR>
                    <a:lnT>
                      <a:noFill/>
                    </a:lnT>
                    <a:lnB>
                      <a:noFill/>
                    </a:lnB>
                  </a:tcPr>
                </a:tc>
                <a:extLst>
                  <a:ext uri="{0D108BD9-81ED-4DB2-BD59-A6C34878D82A}">
                    <a16:rowId xmlns:a16="http://schemas.microsoft.com/office/drawing/2014/main" val="1238848701"/>
                  </a:ext>
                </a:extLst>
              </a:tr>
              <a:tr h="584459">
                <a:tc>
                  <a:txBody>
                    <a:bodyPr/>
                    <a:lstStyle/>
                    <a:p>
                      <a:pPr algn="l" fontAlgn="ctr"/>
                      <a:r>
                        <a:rPr lang="zh-TW" altLang="en-US" sz="2400" b="0" i="0" u="none" strike="noStrike" kern="1200">
                          <a:solidFill>
                            <a:srgbClr val="000000"/>
                          </a:solidFill>
                          <a:effectLst/>
                          <a:latin typeface="+mn-lt"/>
                          <a:ea typeface="新細明體" panose="02020500000000000000" pitchFamily="18" charset="-120"/>
                          <a:cs typeface="+mn-cs"/>
                        </a:rPr>
                        <a:t>營養食品</a:t>
                      </a:r>
                      <a:r>
                        <a:rPr lang="en-US" altLang="zh-TW" sz="2400" b="0" i="0" u="none" strike="noStrike" kern="1200">
                          <a:solidFill>
                            <a:srgbClr val="000000"/>
                          </a:solidFill>
                          <a:effectLst/>
                          <a:latin typeface="+mn-lt"/>
                          <a:ea typeface="新細明體" panose="02020500000000000000" pitchFamily="18" charset="-120"/>
                          <a:cs typeface="+mn-cs"/>
                        </a:rPr>
                        <a:t>4</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1.49/1.23/0.35</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1.98/1.48/0.41</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1.77/1.39/0.42</a:t>
                      </a:r>
                    </a:p>
                  </a:txBody>
                  <a:tcPr marL="6350" marR="6350" marT="6350" marB="0" anchor="ctr">
                    <a:lnL>
                      <a:noFill/>
                    </a:lnL>
                    <a:lnR>
                      <a:noFill/>
                    </a:lnR>
                    <a:lnT>
                      <a:noFill/>
                    </a:lnT>
                    <a:lnB>
                      <a:noFill/>
                    </a:lnB>
                  </a:tcPr>
                </a:tc>
                <a:tc>
                  <a:txBody>
                    <a:bodyPr/>
                    <a:lstStyle/>
                    <a:p>
                      <a:pPr algn="l" fontAlgn="ctr"/>
                      <a:r>
                        <a:rPr lang="en-US" altLang="zh-TW" sz="2400" b="0" i="0" u="none" strike="noStrike" kern="1200" dirty="0">
                          <a:solidFill>
                            <a:srgbClr val="000000"/>
                          </a:solidFill>
                          <a:effectLst/>
                          <a:latin typeface="+mn-lt"/>
                          <a:ea typeface="新細明體" panose="02020500000000000000" pitchFamily="18" charset="-120"/>
                          <a:cs typeface="+mn-cs"/>
                        </a:rPr>
                        <a:t>2.57/1.67/0.42</a:t>
                      </a:r>
                    </a:p>
                  </a:txBody>
                  <a:tcPr marL="6350" marR="6350" marT="6350" marB="0" anchor="ctr">
                    <a:lnL>
                      <a:noFill/>
                    </a:lnL>
                    <a:lnR>
                      <a:noFill/>
                    </a:lnR>
                    <a:lnT>
                      <a:noFill/>
                    </a:lnT>
                    <a:lnB>
                      <a:noFill/>
                    </a:lnB>
                  </a:tcPr>
                </a:tc>
                <a:extLst>
                  <a:ext uri="{0D108BD9-81ED-4DB2-BD59-A6C34878D82A}">
                    <a16:rowId xmlns:a16="http://schemas.microsoft.com/office/drawing/2014/main" val="3251162810"/>
                  </a:ext>
                </a:extLst>
              </a:tr>
            </a:tbl>
          </a:graphicData>
        </a:graphic>
      </p:graphicFrame>
      <p:graphicFrame>
        <p:nvGraphicFramePr>
          <p:cNvPr id="3" name="表格 2">
            <a:extLst>
              <a:ext uri="{FF2B5EF4-FFF2-40B4-BE49-F238E27FC236}">
                <a16:creationId xmlns:a16="http://schemas.microsoft.com/office/drawing/2014/main" id="{F89D3B0D-69E4-EB67-69F9-11208759BE9B}"/>
              </a:ext>
            </a:extLst>
          </p:cNvPr>
          <p:cNvGraphicFramePr>
            <a:graphicFrameLocks noGrp="1"/>
          </p:cNvGraphicFramePr>
          <p:nvPr>
            <p:extLst>
              <p:ext uri="{D42A27DB-BD31-4B8C-83A1-F6EECF244321}">
                <p14:modId xmlns:p14="http://schemas.microsoft.com/office/powerpoint/2010/main" val="1849978789"/>
              </p:ext>
            </p:extLst>
          </p:nvPr>
        </p:nvGraphicFramePr>
        <p:xfrm>
          <a:off x="1446834" y="4026496"/>
          <a:ext cx="12674277" cy="3210767"/>
        </p:xfrm>
        <a:graphic>
          <a:graphicData uri="http://schemas.openxmlformats.org/drawingml/2006/table">
            <a:tbl>
              <a:tblPr/>
              <a:tblGrid>
                <a:gridCol w="2374245">
                  <a:extLst>
                    <a:ext uri="{9D8B030D-6E8A-4147-A177-3AD203B41FA5}">
                      <a16:colId xmlns:a16="http://schemas.microsoft.com/office/drawing/2014/main" val="4278991946"/>
                    </a:ext>
                  </a:extLst>
                </a:gridCol>
                <a:gridCol w="2374245">
                  <a:extLst>
                    <a:ext uri="{9D8B030D-6E8A-4147-A177-3AD203B41FA5}">
                      <a16:colId xmlns:a16="http://schemas.microsoft.com/office/drawing/2014/main" val="878174959"/>
                    </a:ext>
                  </a:extLst>
                </a:gridCol>
                <a:gridCol w="2374245">
                  <a:extLst>
                    <a:ext uri="{9D8B030D-6E8A-4147-A177-3AD203B41FA5}">
                      <a16:colId xmlns:a16="http://schemas.microsoft.com/office/drawing/2014/main" val="3679333168"/>
                    </a:ext>
                  </a:extLst>
                </a:gridCol>
                <a:gridCol w="2374245">
                  <a:extLst>
                    <a:ext uri="{9D8B030D-6E8A-4147-A177-3AD203B41FA5}">
                      <a16:colId xmlns:a16="http://schemas.microsoft.com/office/drawing/2014/main" val="1743619391"/>
                    </a:ext>
                  </a:extLst>
                </a:gridCol>
                <a:gridCol w="3177297">
                  <a:extLst>
                    <a:ext uri="{9D8B030D-6E8A-4147-A177-3AD203B41FA5}">
                      <a16:colId xmlns:a16="http://schemas.microsoft.com/office/drawing/2014/main" val="1897032741"/>
                    </a:ext>
                  </a:extLst>
                </a:gridCol>
              </a:tblGrid>
              <a:tr h="106415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2400" b="0" i="0" u="none" strike="noStrike" kern="1200" dirty="0">
                          <a:solidFill>
                            <a:srgbClr val="000000"/>
                          </a:solidFill>
                          <a:effectLst/>
                          <a:latin typeface="+mn-lt"/>
                          <a:ea typeface="新細明體" panose="02020500000000000000" pitchFamily="18" charset="-120"/>
                          <a:cs typeface="+mn-cs"/>
                        </a:rPr>
                        <a:t>RMSE/MAE/M</a:t>
                      </a:r>
                      <a:r>
                        <a:rPr lang="en-US" altLang="zh-TW" sz="2400" b="0" i="0" u="none" strike="noStrike" dirty="0">
                          <a:solidFill>
                            <a:srgbClr val="000000"/>
                          </a:solidFill>
                          <a:effectLst/>
                          <a:latin typeface="+mn-lt"/>
                          <a:ea typeface="新細明體" panose="02020500000000000000" pitchFamily="18" charset="-120"/>
                        </a:rPr>
                        <a:t>APE</a:t>
                      </a:r>
                    </a:p>
                    <a:p>
                      <a:pPr marL="0" algn="l" defTabSz="914400" rtl="0" eaLnBrk="1" fontAlgn="ctr" latinLnBrk="0" hangingPunct="1"/>
                      <a:r>
                        <a:rPr lang="en-US" sz="2400" b="0" i="0" u="none" strike="noStrike" kern="1200" dirty="0">
                          <a:solidFill>
                            <a:srgbClr val="000000"/>
                          </a:solidFill>
                          <a:effectLst/>
                          <a:latin typeface="+mn-lt"/>
                          <a:ea typeface="新細明體" panose="02020500000000000000" pitchFamily="18" charset="-120"/>
                          <a:cs typeface="+mn-cs"/>
                        </a:rPr>
                        <a:t>(Grouped)</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sz="2400" b="0" i="0" u="none" strike="noStrike" kern="1200">
                          <a:solidFill>
                            <a:srgbClr val="000000"/>
                          </a:solidFill>
                          <a:effectLst/>
                          <a:latin typeface="+mn-lt"/>
                          <a:ea typeface="新細明體" panose="02020500000000000000" pitchFamily="18" charset="-120"/>
                          <a:cs typeface="+mn-cs"/>
                        </a:rPr>
                        <a:t>LinearRegression</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sz="2400" b="0" i="0" u="none" strike="noStrike" kern="1200">
                          <a:solidFill>
                            <a:srgbClr val="000000"/>
                          </a:solidFill>
                          <a:effectLst/>
                          <a:latin typeface="+mn-lt"/>
                          <a:ea typeface="新細明體" panose="02020500000000000000" pitchFamily="18" charset="-120"/>
                          <a:cs typeface="+mn-cs"/>
                        </a:rPr>
                        <a:t>RandomForestRegressor</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sz="2400" b="0" i="0" u="none" strike="noStrike" kern="1200">
                          <a:solidFill>
                            <a:srgbClr val="000000"/>
                          </a:solidFill>
                          <a:effectLst/>
                          <a:latin typeface="+mn-lt"/>
                          <a:ea typeface="新細明體" panose="02020500000000000000" pitchFamily="18" charset="-120"/>
                          <a:cs typeface="+mn-cs"/>
                        </a:rPr>
                        <a:t>LGBMRegressor</a:t>
                      </a:r>
                    </a:p>
                  </a:txBody>
                  <a:tcPr marL="6350" marR="6350" marT="6350" marB="0" anchor="ctr">
                    <a:lnL>
                      <a:noFill/>
                    </a:lnL>
                    <a:lnR>
                      <a:noFill/>
                    </a:lnR>
                    <a:lnT>
                      <a:noFill/>
                    </a:lnT>
                    <a:lnB>
                      <a:noFill/>
                    </a:lnB>
                  </a:tcPr>
                </a:tc>
                <a:tc>
                  <a:txBody>
                    <a:bodyPr/>
                    <a:lstStyle/>
                    <a:p>
                      <a:pPr marL="0" algn="l" defTabSz="914400" rtl="0" eaLnBrk="1" fontAlgn="ctr" latinLnBrk="0" hangingPunct="1"/>
                      <a:r>
                        <a:rPr lang="en-US" sz="2400" b="0" i="0" u="none" strike="noStrike" kern="1200" dirty="0" err="1">
                          <a:solidFill>
                            <a:srgbClr val="000000"/>
                          </a:solidFill>
                          <a:effectLst/>
                          <a:latin typeface="+mn-lt"/>
                          <a:ea typeface="新細明體" panose="02020500000000000000" pitchFamily="18" charset="-120"/>
                          <a:cs typeface="+mn-cs"/>
                        </a:rPr>
                        <a:t>XGBRegressor</a:t>
                      </a:r>
                      <a:endParaRPr lang="en-US" sz="2400" b="0" i="0" u="none" strike="noStrike" kern="1200" dirty="0">
                        <a:solidFill>
                          <a:srgbClr val="000000"/>
                        </a:solidFill>
                        <a:effectLst/>
                        <a:latin typeface="+mn-lt"/>
                        <a:ea typeface="新細明體" panose="02020500000000000000" pitchFamily="18" charset="-120"/>
                        <a:cs typeface="+mn-cs"/>
                      </a:endParaRPr>
                    </a:p>
                  </a:txBody>
                  <a:tcPr marL="6350" marR="6350" marT="6350" marB="0" anchor="ctr">
                    <a:lnL>
                      <a:noFill/>
                    </a:lnL>
                    <a:lnR>
                      <a:noFill/>
                    </a:lnR>
                    <a:lnT>
                      <a:noFill/>
                    </a:lnT>
                    <a:lnB>
                      <a:noFill/>
                    </a:lnB>
                  </a:tcPr>
                </a:tc>
                <a:extLst>
                  <a:ext uri="{0D108BD9-81ED-4DB2-BD59-A6C34878D82A}">
                    <a16:rowId xmlns:a16="http://schemas.microsoft.com/office/drawing/2014/main" val="4093384121"/>
                  </a:ext>
                </a:extLst>
              </a:tr>
              <a:tr h="536654">
                <a:tc>
                  <a:txBody>
                    <a:bodyPr/>
                    <a:lstStyle/>
                    <a:p>
                      <a:pPr algn="l" fontAlgn="ctr"/>
                      <a:r>
                        <a:rPr lang="zh-TW" altLang="en-US" sz="2400" b="0" i="0" u="none" strike="noStrike" kern="1200">
                          <a:solidFill>
                            <a:srgbClr val="000000"/>
                          </a:solidFill>
                          <a:effectLst/>
                          <a:latin typeface="+mn-lt"/>
                          <a:ea typeface="新細明體" panose="02020500000000000000" pitchFamily="18" charset="-120"/>
                          <a:cs typeface="+mn-cs"/>
                        </a:rPr>
                        <a:t>營養食品</a:t>
                      </a:r>
                      <a:r>
                        <a:rPr lang="en-US" altLang="zh-TW" sz="2400" b="0" i="0" u="none" strike="noStrike" kern="1200">
                          <a:solidFill>
                            <a:srgbClr val="000000"/>
                          </a:solidFill>
                          <a:effectLst/>
                          <a:latin typeface="+mn-lt"/>
                          <a:ea typeface="新細明體" panose="02020500000000000000" pitchFamily="18" charset="-120"/>
                          <a:cs typeface="+mn-cs"/>
                        </a:rPr>
                        <a:t>1</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1.27/0.91/0.09</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1.23/0.72/0.11</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1.51/1.35/0.07</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1.23/0.71/0.11</a:t>
                      </a:r>
                    </a:p>
                  </a:txBody>
                  <a:tcPr marL="6350" marR="6350" marT="6350" marB="0" anchor="ctr">
                    <a:lnL>
                      <a:noFill/>
                    </a:lnL>
                    <a:lnR>
                      <a:noFill/>
                    </a:lnR>
                    <a:lnT>
                      <a:noFill/>
                    </a:lnT>
                    <a:lnB>
                      <a:noFill/>
                    </a:lnB>
                  </a:tcPr>
                </a:tc>
                <a:extLst>
                  <a:ext uri="{0D108BD9-81ED-4DB2-BD59-A6C34878D82A}">
                    <a16:rowId xmlns:a16="http://schemas.microsoft.com/office/drawing/2014/main" val="3373404999"/>
                  </a:ext>
                </a:extLst>
              </a:tr>
              <a:tr h="536654">
                <a:tc>
                  <a:txBody>
                    <a:bodyPr/>
                    <a:lstStyle/>
                    <a:p>
                      <a:pPr algn="l" fontAlgn="ctr"/>
                      <a:r>
                        <a:rPr lang="zh-TW" altLang="en-US" sz="2400" b="0" i="0" u="none" strike="noStrike" kern="1200">
                          <a:solidFill>
                            <a:srgbClr val="000000"/>
                          </a:solidFill>
                          <a:effectLst/>
                          <a:latin typeface="+mn-lt"/>
                          <a:ea typeface="新細明體" panose="02020500000000000000" pitchFamily="18" charset="-120"/>
                          <a:cs typeface="+mn-cs"/>
                        </a:rPr>
                        <a:t>營養食品</a:t>
                      </a:r>
                      <a:r>
                        <a:rPr lang="en-US" altLang="zh-TW" sz="2400" b="0" i="0" u="none" strike="noStrike" kern="1200">
                          <a:solidFill>
                            <a:srgbClr val="000000"/>
                          </a:solidFill>
                          <a:effectLst/>
                          <a:latin typeface="+mn-lt"/>
                          <a:ea typeface="新細明體" panose="02020500000000000000" pitchFamily="18" charset="-120"/>
                          <a:cs typeface="+mn-cs"/>
                        </a:rPr>
                        <a:t>2</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4.78/3.96/0.63</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5.17/4.28/0.63</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4.81/3.98/0.63</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5.60/4.66/0.65</a:t>
                      </a:r>
                    </a:p>
                  </a:txBody>
                  <a:tcPr marL="6350" marR="6350" marT="6350" marB="0" anchor="ctr">
                    <a:lnL>
                      <a:noFill/>
                    </a:lnL>
                    <a:lnR>
                      <a:noFill/>
                    </a:lnR>
                    <a:lnT>
                      <a:noFill/>
                    </a:lnT>
                    <a:lnB>
                      <a:noFill/>
                    </a:lnB>
                  </a:tcPr>
                </a:tc>
                <a:extLst>
                  <a:ext uri="{0D108BD9-81ED-4DB2-BD59-A6C34878D82A}">
                    <a16:rowId xmlns:a16="http://schemas.microsoft.com/office/drawing/2014/main" val="1990058880"/>
                  </a:ext>
                </a:extLst>
              </a:tr>
              <a:tr h="536654">
                <a:tc>
                  <a:txBody>
                    <a:bodyPr/>
                    <a:lstStyle/>
                    <a:p>
                      <a:pPr algn="l" fontAlgn="ctr"/>
                      <a:r>
                        <a:rPr lang="zh-TW" altLang="en-US" sz="2400" b="0" i="0" u="none" strike="noStrike" kern="1200">
                          <a:solidFill>
                            <a:srgbClr val="000000"/>
                          </a:solidFill>
                          <a:effectLst/>
                          <a:latin typeface="+mn-lt"/>
                          <a:ea typeface="新細明體" panose="02020500000000000000" pitchFamily="18" charset="-120"/>
                          <a:cs typeface="+mn-cs"/>
                        </a:rPr>
                        <a:t>營養食品</a:t>
                      </a:r>
                      <a:r>
                        <a:rPr lang="en-US" altLang="zh-TW" sz="2400" b="0" i="0" u="none" strike="noStrike" kern="1200">
                          <a:solidFill>
                            <a:srgbClr val="000000"/>
                          </a:solidFill>
                          <a:effectLst/>
                          <a:latin typeface="+mn-lt"/>
                          <a:ea typeface="新細明體" panose="02020500000000000000" pitchFamily="18" charset="-120"/>
                          <a:cs typeface="+mn-cs"/>
                        </a:rPr>
                        <a:t>3</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1.46/1.25/0.30</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1.41/1.20/0.28</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1.36/1.15/0.26</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1.75/1.54/0.43</a:t>
                      </a:r>
                    </a:p>
                  </a:txBody>
                  <a:tcPr marL="6350" marR="6350" marT="6350" marB="0" anchor="ctr">
                    <a:lnL>
                      <a:noFill/>
                    </a:lnL>
                    <a:lnR>
                      <a:noFill/>
                    </a:lnR>
                    <a:lnT>
                      <a:noFill/>
                    </a:lnT>
                    <a:lnB>
                      <a:noFill/>
                    </a:lnB>
                  </a:tcPr>
                </a:tc>
                <a:extLst>
                  <a:ext uri="{0D108BD9-81ED-4DB2-BD59-A6C34878D82A}">
                    <a16:rowId xmlns:a16="http://schemas.microsoft.com/office/drawing/2014/main" val="2230228896"/>
                  </a:ext>
                </a:extLst>
              </a:tr>
              <a:tr h="536654">
                <a:tc>
                  <a:txBody>
                    <a:bodyPr/>
                    <a:lstStyle/>
                    <a:p>
                      <a:pPr algn="l" fontAlgn="ctr"/>
                      <a:r>
                        <a:rPr lang="zh-TW" altLang="en-US" sz="2400" b="0" i="0" u="none" strike="noStrike" kern="1200">
                          <a:solidFill>
                            <a:srgbClr val="000000"/>
                          </a:solidFill>
                          <a:effectLst/>
                          <a:latin typeface="+mn-lt"/>
                          <a:ea typeface="新細明體" panose="02020500000000000000" pitchFamily="18" charset="-120"/>
                          <a:cs typeface="+mn-cs"/>
                        </a:rPr>
                        <a:t>營養食品</a:t>
                      </a:r>
                      <a:r>
                        <a:rPr lang="en-US" altLang="zh-TW" sz="2400" b="0" i="0" u="none" strike="noStrike" kern="1200">
                          <a:solidFill>
                            <a:srgbClr val="000000"/>
                          </a:solidFill>
                          <a:effectLst/>
                          <a:latin typeface="+mn-lt"/>
                          <a:ea typeface="新細明體" panose="02020500000000000000" pitchFamily="18" charset="-120"/>
                          <a:cs typeface="+mn-cs"/>
                        </a:rPr>
                        <a:t>4</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1.53/1.26/0.37</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1.52/1.24/0.36</a:t>
                      </a:r>
                    </a:p>
                  </a:txBody>
                  <a:tcPr marL="6350" marR="6350" marT="6350" marB="0" anchor="ctr">
                    <a:lnL>
                      <a:noFill/>
                    </a:lnL>
                    <a:lnR>
                      <a:noFill/>
                    </a:lnR>
                    <a:lnT>
                      <a:noFill/>
                    </a:lnT>
                    <a:lnB>
                      <a:noFill/>
                    </a:lnB>
                  </a:tcPr>
                </a:tc>
                <a:tc>
                  <a:txBody>
                    <a:bodyPr/>
                    <a:lstStyle/>
                    <a:p>
                      <a:pPr algn="l" fontAlgn="ctr"/>
                      <a:r>
                        <a:rPr lang="en-US" altLang="zh-TW" sz="2400" b="0" i="0" u="none" strike="noStrike" kern="1200">
                          <a:solidFill>
                            <a:srgbClr val="000000"/>
                          </a:solidFill>
                          <a:effectLst/>
                          <a:latin typeface="+mn-lt"/>
                          <a:ea typeface="新細明體" panose="02020500000000000000" pitchFamily="18" charset="-120"/>
                          <a:cs typeface="+mn-cs"/>
                        </a:rPr>
                        <a:t>1.54/1.26/0.37</a:t>
                      </a:r>
                    </a:p>
                  </a:txBody>
                  <a:tcPr marL="6350" marR="6350" marT="6350" marB="0" anchor="ctr">
                    <a:lnL>
                      <a:noFill/>
                    </a:lnL>
                    <a:lnR>
                      <a:noFill/>
                    </a:lnR>
                    <a:lnT>
                      <a:noFill/>
                    </a:lnT>
                    <a:lnB>
                      <a:noFill/>
                    </a:lnB>
                  </a:tcPr>
                </a:tc>
                <a:tc>
                  <a:txBody>
                    <a:bodyPr/>
                    <a:lstStyle/>
                    <a:p>
                      <a:pPr algn="l" fontAlgn="ctr"/>
                      <a:r>
                        <a:rPr lang="en-US" altLang="zh-TW" sz="2400" b="0" i="0" u="none" strike="noStrike" kern="1200" dirty="0">
                          <a:solidFill>
                            <a:srgbClr val="000000"/>
                          </a:solidFill>
                          <a:effectLst/>
                          <a:latin typeface="+mn-lt"/>
                          <a:ea typeface="新細明體" panose="02020500000000000000" pitchFamily="18" charset="-120"/>
                          <a:cs typeface="+mn-cs"/>
                        </a:rPr>
                        <a:t>1.50/1.18/0.32</a:t>
                      </a:r>
                    </a:p>
                  </a:txBody>
                  <a:tcPr marL="6350" marR="6350" marT="6350" marB="0" anchor="ctr">
                    <a:lnL>
                      <a:noFill/>
                    </a:lnL>
                    <a:lnR>
                      <a:noFill/>
                    </a:lnR>
                    <a:lnT>
                      <a:noFill/>
                    </a:lnT>
                    <a:lnB>
                      <a:noFill/>
                    </a:lnB>
                  </a:tcPr>
                </a:tc>
                <a:extLst>
                  <a:ext uri="{0D108BD9-81ED-4DB2-BD59-A6C34878D82A}">
                    <a16:rowId xmlns:a16="http://schemas.microsoft.com/office/drawing/2014/main" val="901133789"/>
                  </a:ext>
                </a:extLst>
              </a:tr>
            </a:tbl>
          </a:graphicData>
        </a:graphic>
      </p:graphicFrame>
    </p:spTree>
    <p:extLst>
      <p:ext uri="{BB962C8B-B14F-4D97-AF65-F5344CB8AC3E}">
        <p14:creationId xmlns:p14="http://schemas.microsoft.com/office/powerpoint/2010/main" val="2237170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03876D8-70F2-B16B-6403-ACC6E3C97D63}"/>
              </a:ext>
            </a:extLst>
          </p:cNvPr>
          <p:cNvSpPr txBox="1"/>
          <p:nvPr/>
        </p:nvSpPr>
        <p:spPr>
          <a:xfrm>
            <a:off x="6047772" y="3638701"/>
            <a:ext cx="7905508" cy="707886"/>
          </a:xfrm>
          <a:prstGeom prst="rect">
            <a:avLst/>
          </a:prstGeom>
          <a:noFill/>
        </p:spPr>
        <p:txBody>
          <a:bodyPr wrap="square" rtlCol="0">
            <a:spAutoFit/>
          </a:bodyPr>
          <a:lstStyle/>
          <a:p>
            <a:r>
              <a:rPr lang="en-US" altLang="zh-TW" sz="4000" dirty="0"/>
              <a:t>Top-50-csv</a:t>
            </a:r>
          </a:p>
        </p:txBody>
      </p:sp>
    </p:spTree>
    <p:extLst>
      <p:ext uri="{BB962C8B-B14F-4D97-AF65-F5344CB8AC3E}">
        <p14:creationId xmlns:p14="http://schemas.microsoft.com/office/powerpoint/2010/main" val="3371983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EAC2D83-F818-7143-424A-6F1FDDBE4751}"/>
              </a:ext>
            </a:extLst>
          </p:cNvPr>
          <p:cNvPicPr>
            <a:picLocks noChangeAspect="1"/>
          </p:cNvPicPr>
          <p:nvPr/>
        </p:nvPicPr>
        <p:blipFill>
          <a:blip r:embed="rId2"/>
          <a:stretch>
            <a:fillRect/>
          </a:stretch>
        </p:blipFill>
        <p:spPr>
          <a:xfrm>
            <a:off x="862214" y="2467082"/>
            <a:ext cx="12657016" cy="5083479"/>
          </a:xfrm>
          <a:prstGeom prst="rect">
            <a:avLst/>
          </a:prstGeom>
        </p:spPr>
      </p:pic>
      <p:sp>
        <p:nvSpPr>
          <p:cNvPr id="6" name="標題 1">
            <a:extLst>
              <a:ext uri="{FF2B5EF4-FFF2-40B4-BE49-F238E27FC236}">
                <a16:creationId xmlns:a16="http://schemas.microsoft.com/office/drawing/2014/main" id="{A5D3981C-3D7C-28BC-32EE-81CC1341A6D1}"/>
              </a:ext>
            </a:extLst>
          </p:cNvPr>
          <p:cNvSpPr txBox="1">
            <a:spLocks/>
          </p:cNvSpPr>
          <p:nvPr/>
        </p:nvSpPr>
        <p:spPr>
          <a:xfrm>
            <a:off x="901780" y="876407"/>
            <a:ext cx="12617450" cy="1590675"/>
          </a:xfrm>
          <a:prstGeom prst="rect">
            <a:avLst/>
          </a:prstGeom>
        </p:spPr>
        <p:txBody>
          <a:bodyPr/>
          <a:lstStyle>
            <a:lvl1pPr algn="l" defTabSz="914400" rtl="0" eaLnBrk="1" latinLnBrk="0" hangingPunct="1">
              <a:lnSpc>
                <a:spcPct val="90000"/>
              </a:lnSpc>
              <a:spcBef>
                <a:spcPct val="0"/>
              </a:spcBef>
              <a:buNone/>
              <a:defRPr sz="5000" b="1" kern="1200">
                <a:solidFill>
                  <a:schemeClr val="tx1"/>
                </a:solidFill>
                <a:latin typeface="+mn-lt"/>
                <a:ea typeface="+mj-ea"/>
                <a:cs typeface="+mj-cs"/>
              </a:defRPr>
            </a:lvl1pPr>
          </a:lstStyle>
          <a:p>
            <a:r>
              <a:rPr lang="en-US" altLang="zh-TW" dirty="0"/>
              <a:t>Daily Timeseries</a:t>
            </a:r>
            <a:r>
              <a:rPr lang="zh-TW" altLang="en-US" dirty="0"/>
              <a:t> </a:t>
            </a:r>
            <a:r>
              <a:rPr lang="en-US" altLang="zh-TW" dirty="0"/>
              <a:t>for a year</a:t>
            </a:r>
          </a:p>
        </p:txBody>
      </p:sp>
      <p:sp>
        <p:nvSpPr>
          <p:cNvPr id="2" name="文字方塊 1">
            <a:extLst>
              <a:ext uri="{FF2B5EF4-FFF2-40B4-BE49-F238E27FC236}">
                <a16:creationId xmlns:a16="http://schemas.microsoft.com/office/drawing/2014/main" id="{BFF271A6-8D87-2CD7-7013-A6DD8031ABD3}"/>
              </a:ext>
            </a:extLst>
          </p:cNvPr>
          <p:cNvSpPr txBox="1"/>
          <p:nvPr/>
        </p:nvSpPr>
        <p:spPr>
          <a:xfrm>
            <a:off x="901780" y="1711458"/>
            <a:ext cx="4190036" cy="461665"/>
          </a:xfrm>
          <a:prstGeom prst="rect">
            <a:avLst/>
          </a:prstGeom>
          <a:noFill/>
        </p:spPr>
        <p:txBody>
          <a:bodyPr wrap="square">
            <a:spAutoFit/>
          </a:bodyPr>
          <a:lstStyle/>
          <a:p>
            <a:r>
              <a:rPr lang="en-US" altLang="zh-TW" sz="2400" dirty="0"/>
              <a:t>Number of </a:t>
            </a:r>
            <a:r>
              <a:rPr lang="en-US" altLang="zh-TW" sz="2400" dirty="0" err="1"/>
              <a:t>unique_id</a:t>
            </a:r>
            <a:r>
              <a:rPr lang="en-US" altLang="zh-TW" sz="2400" dirty="0"/>
              <a:t>: 50</a:t>
            </a:r>
            <a:endParaRPr lang="zh-TW" altLang="en-US" sz="2400" dirty="0"/>
          </a:p>
        </p:txBody>
      </p:sp>
    </p:spTree>
    <p:extLst>
      <p:ext uri="{BB962C8B-B14F-4D97-AF65-F5344CB8AC3E}">
        <p14:creationId xmlns:p14="http://schemas.microsoft.com/office/powerpoint/2010/main" val="2593691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02FB32-48E9-7425-4413-6C37C96B19F2}"/>
              </a:ext>
            </a:extLst>
          </p:cNvPr>
          <p:cNvSpPr>
            <a:spLocks noGrp="1"/>
          </p:cNvSpPr>
          <p:nvPr>
            <p:ph type="title"/>
          </p:nvPr>
        </p:nvSpPr>
        <p:spPr>
          <a:xfrm>
            <a:off x="1006475" y="471186"/>
            <a:ext cx="12617450" cy="1590675"/>
          </a:xfrm>
        </p:spPr>
        <p:txBody>
          <a:bodyPr/>
          <a:lstStyle/>
          <a:p>
            <a:r>
              <a:rPr lang="en-US" altLang="zh-TW" dirty="0"/>
              <a:t>Model Training and Testing</a:t>
            </a:r>
            <a:endParaRPr lang="zh-TW" altLang="en-US" dirty="0"/>
          </a:p>
        </p:txBody>
      </p:sp>
      <p:sp>
        <p:nvSpPr>
          <p:cNvPr id="3" name="內容版面配置區 2">
            <a:extLst>
              <a:ext uri="{FF2B5EF4-FFF2-40B4-BE49-F238E27FC236}">
                <a16:creationId xmlns:a16="http://schemas.microsoft.com/office/drawing/2014/main" id="{AF3CEA75-52CA-8D46-C657-A0393578DB3B}"/>
              </a:ext>
            </a:extLst>
          </p:cNvPr>
          <p:cNvSpPr>
            <a:spLocks noGrp="1"/>
          </p:cNvSpPr>
          <p:nvPr>
            <p:ph idx="1"/>
          </p:nvPr>
        </p:nvSpPr>
        <p:spPr>
          <a:xfrm>
            <a:off x="1006475" y="2379081"/>
            <a:ext cx="12617450" cy="5221288"/>
          </a:xfrm>
        </p:spPr>
        <p:txBody>
          <a:bodyPr/>
          <a:lstStyle/>
          <a:p>
            <a:pPr algn="l">
              <a:buFont typeface="+mj-lt"/>
              <a:buAutoNum type="arabicPeriod"/>
            </a:pPr>
            <a:r>
              <a:rPr lang="en-US" altLang="zh-TW" b="0" i="0" dirty="0">
                <a:effectLst/>
                <a:latin typeface="+mj-lt"/>
              </a:rPr>
              <a:t>The </a:t>
            </a:r>
            <a:r>
              <a:rPr lang="en-US" altLang="zh-TW" b="0" i="0" dirty="0" err="1">
                <a:effectLst/>
                <a:latin typeface="+mj-lt"/>
              </a:rPr>
              <a:t>unique_id</a:t>
            </a:r>
            <a:r>
              <a:rPr lang="en-US" altLang="zh-TW" b="0" i="0" dirty="0">
                <a:effectLst/>
                <a:latin typeface="+mj-lt"/>
              </a:rPr>
              <a:t> count is 50, indicating a total of 50 models.</a:t>
            </a:r>
          </a:p>
          <a:p>
            <a:pPr algn="l">
              <a:buFont typeface="+mj-lt"/>
              <a:buAutoNum type="arabicPeriod"/>
            </a:pPr>
            <a:r>
              <a:rPr lang="en-US" altLang="zh-TW" b="0" i="0" dirty="0">
                <a:effectLst/>
                <a:latin typeface="+mj-lt"/>
              </a:rPr>
              <a:t>The dataset covers nearly a year of data, though some dates are discontinuous.</a:t>
            </a:r>
          </a:p>
          <a:p>
            <a:pPr algn="l">
              <a:buFont typeface="+mj-lt"/>
              <a:buAutoNum type="arabicPeriod"/>
            </a:pPr>
            <a:r>
              <a:rPr lang="en-US" altLang="zh-TW" b="0" i="0" dirty="0">
                <a:effectLst/>
                <a:latin typeface="+mj-lt"/>
              </a:rPr>
              <a:t>The last day of the dataset serves as the testing set, while the remaining days constitute the training set.</a:t>
            </a:r>
          </a:p>
          <a:p>
            <a:pPr algn="l">
              <a:buFont typeface="+mj-lt"/>
              <a:buAutoNum type="arabicPeriod"/>
            </a:pPr>
            <a:r>
              <a:rPr lang="en-US" altLang="zh-TW" dirty="0">
                <a:latin typeface="+mj-lt"/>
              </a:rPr>
              <a:t> While the series is long, the researcher could try to use rolling mean with specific window size. While the series is short, expanding mean may be more suitable option</a:t>
            </a:r>
            <a:endParaRPr lang="en-US" altLang="zh-TW" b="0" i="0" dirty="0">
              <a:effectLst/>
              <a:latin typeface="+mj-lt"/>
            </a:endParaRPr>
          </a:p>
          <a:p>
            <a:pPr algn="l">
              <a:buFont typeface="+mj-lt"/>
              <a:buAutoNum type="arabicPeriod"/>
            </a:pPr>
            <a:endParaRPr lang="en-US" altLang="zh-TW" b="0" i="0" dirty="0">
              <a:effectLst/>
              <a:latin typeface="+mj-lt"/>
            </a:endParaRPr>
          </a:p>
          <a:p>
            <a:pPr algn="l">
              <a:buFont typeface="+mj-lt"/>
              <a:buAutoNum type="arabicPeriod"/>
            </a:pPr>
            <a:endParaRPr lang="en-US" altLang="zh-TW" b="0" i="0" dirty="0">
              <a:effectLst/>
              <a:latin typeface="+mj-lt"/>
            </a:endParaRPr>
          </a:p>
          <a:p>
            <a:pPr marL="0" indent="0">
              <a:buNone/>
            </a:pPr>
            <a:endParaRPr lang="zh-TW" altLang="en-US" dirty="0">
              <a:latin typeface="+mj-lt"/>
            </a:endParaRPr>
          </a:p>
        </p:txBody>
      </p:sp>
    </p:spTree>
    <p:extLst>
      <p:ext uri="{BB962C8B-B14F-4D97-AF65-F5344CB8AC3E}">
        <p14:creationId xmlns:p14="http://schemas.microsoft.com/office/powerpoint/2010/main" val="1788586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DE8BC6D5-5269-414E-6907-EEE40BC74AC6}"/>
              </a:ext>
            </a:extLst>
          </p:cNvPr>
          <p:cNvSpPr txBox="1">
            <a:spLocks/>
          </p:cNvSpPr>
          <p:nvPr/>
        </p:nvSpPr>
        <p:spPr>
          <a:xfrm>
            <a:off x="1006475" y="624149"/>
            <a:ext cx="12825272" cy="802029"/>
          </a:xfrm>
          <a:prstGeom prst="rect">
            <a:avLst/>
          </a:prstGeom>
        </p:spPr>
        <p:txBody>
          <a:bodyPr/>
          <a:lstStyle>
            <a:lvl1pPr algn="l" defTabSz="914400" rtl="0" eaLnBrk="1" latinLnBrk="0" hangingPunct="1">
              <a:lnSpc>
                <a:spcPct val="90000"/>
              </a:lnSpc>
              <a:spcBef>
                <a:spcPct val="0"/>
              </a:spcBef>
              <a:buNone/>
              <a:defRPr sz="5000" b="1" kern="1200">
                <a:solidFill>
                  <a:schemeClr val="tx1"/>
                </a:solidFill>
                <a:latin typeface="+mn-lt"/>
                <a:ea typeface="+mj-ea"/>
                <a:cs typeface="+mj-cs"/>
              </a:defRPr>
            </a:lvl1pPr>
          </a:lstStyle>
          <a:p>
            <a:r>
              <a:rPr lang="en-US" altLang="zh-TW" dirty="0"/>
              <a:t>Model Selection</a:t>
            </a:r>
          </a:p>
          <a:p>
            <a:endParaRPr lang="zh-TW" altLang="en-US" dirty="0"/>
          </a:p>
        </p:txBody>
      </p:sp>
      <p:sp>
        <p:nvSpPr>
          <p:cNvPr id="10" name="文字方塊 9">
            <a:extLst>
              <a:ext uri="{FF2B5EF4-FFF2-40B4-BE49-F238E27FC236}">
                <a16:creationId xmlns:a16="http://schemas.microsoft.com/office/drawing/2014/main" id="{0A28B5EA-7ED3-2E2B-96E5-A44C587D254A}"/>
              </a:ext>
            </a:extLst>
          </p:cNvPr>
          <p:cNvSpPr txBox="1"/>
          <p:nvPr/>
        </p:nvSpPr>
        <p:spPr>
          <a:xfrm>
            <a:off x="1035936" y="5573772"/>
            <a:ext cx="12558527" cy="954107"/>
          </a:xfrm>
          <a:prstGeom prst="rect">
            <a:avLst/>
          </a:prstGeom>
          <a:noFill/>
        </p:spPr>
        <p:txBody>
          <a:bodyPr wrap="square" rtlCol="0">
            <a:spAutoFit/>
          </a:bodyPr>
          <a:lstStyle/>
          <a:p>
            <a:pPr marL="285750" indent="-285750">
              <a:buFont typeface="Arial" panose="020B0604020202020204" pitchFamily="34" charset="0"/>
              <a:buChar char="•"/>
            </a:pPr>
            <a:r>
              <a:rPr lang="en-US" altLang="zh-TW" sz="2800" b="1" i="0" dirty="0" err="1">
                <a:solidFill>
                  <a:srgbClr val="404040"/>
                </a:solidFill>
                <a:effectLst/>
                <a:latin typeface="Lato" panose="020F0502020204030203" pitchFamily="34" charset="0"/>
              </a:rPr>
              <a:t>reg_alpha</a:t>
            </a:r>
            <a:r>
              <a:rPr lang="en-US" altLang="zh-TW" sz="2800" b="0" i="0" dirty="0">
                <a:solidFill>
                  <a:srgbClr val="404040"/>
                </a:solidFill>
                <a:effectLst/>
                <a:latin typeface="Lato" panose="020F0502020204030203" pitchFamily="34" charset="0"/>
              </a:rPr>
              <a:t> (</a:t>
            </a:r>
            <a:r>
              <a:rPr lang="en-US" altLang="zh-TW" sz="2800" b="0" i="1" dirty="0">
                <a:solidFill>
                  <a:srgbClr val="404040"/>
                </a:solidFill>
                <a:effectLst/>
                <a:latin typeface="Lato" panose="020F0502020204030203" pitchFamily="34" charset="0"/>
              </a:rPr>
              <a:t>float, optional (default=0.)</a:t>
            </a:r>
            <a:r>
              <a:rPr lang="en-US" altLang="zh-TW" sz="2800" b="0" i="0" dirty="0">
                <a:solidFill>
                  <a:srgbClr val="404040"/>
                </a:solidFill>
                <a:effectLst/>
                <a:latin typeface="Lato" panose="020F0502020204030203" pitchFamily="34" charset="0"/>
              </a:rPr>
              <a:t>) – L1 regularization term on weights</a:t>
            </a:r>
            <a:endParaRPr lang="en-US" altLang="zh-TW" sz="2800" b="1" i="0" dirty="0">
              <a:solidFill>
                <a:srgbClr val="404040"/>
              </a:solidFill>
              <a:effectLst/>
              <a:latin typeface="Lato" panose="020F0502020204030203" pitchFamily="34" charset="0"/>
            </a:endParaRPr>
          </a:p>
          <a:p>
            <a:pPr marL="285750" indent="-285750">
              <a:buFont typeface="Arial" panose="020B0604020202020204" pitchFamily="34" charset="0"/>
              <a:buChar char="•"/>
            </a:pPr>
            <a:r>
              <a:rPr lang="en-US" altLang="zh-TW" sz="2800" b="1" i="0" dirty="0" err="1">
                <a:solidFill>
                  <a:srgbClr val="404040"/>
                </a:solidFill>
                <a:effectLst/>
                <a:latin typeface="Lato" panose="020F0502020204030203" pitchFamily="34" charset="0"/>
              </a:rPr>
              <a:t>max_depth</a:t>
            </a:r>
            <a:r>
              <a:rPr lang="en-US" altLang="zh-TW" sz="2800" dirty="0">
                <a:solidFill>
                  <a:srgbClr val="404040"/>
                </a:solidFill>
                <a:latin typeface="Lato" panose="020F0502020204030203" pitchFamily="34" charset="0"/>
              </a:rPr>
              <a:t>:</a:t>
            </a:r>
            <a:r>
              <a:rPr lang="zh-TW" altLang="en-US" sz="2800" dirty="0">
                <a:solidFill>
                  <a:srgbClr val="404040"/>
                </a:solidFill>
                <a:latin typeface="Lato" panose="020F0502020204030203" pitchFamily="34" charset="0"/>
              </a:rPr>
              <a:t> </a:t>
            </a:r>
            <a:r>
              <a:rPr lang="en-US" altLang="zh-TW" sz="2800" b="0" i="0" dirty="0">
                <a:solidFill>
                  <a:srgbClr val="404040"/>
                </a:solidFill>
                <a:effectLst/>
                <a:latin typeface="Lato" panose="020F0502020204030203" pitchFamily="34" charset="0"/>
              </a:rPr>
              <a:t>Maximum tree depth</a:t>
            </a:r>
            <a:endParaRPr lang="zh-TW" altLang="en-US" sz="2800" dirty="0"/>
          </a:p>
        </p:txBody>
      </p:sp>
      <p:sp>
        <p:nvSpPr>
          <p:cNvPr id="12" name="文字方塊 11">
            <a:extLst>
              <a:ext uri="{FF2B5EF4-FFF2-40B4-BE49-F238E27FC236}">
                <a16:creationId xmlns:a16="http://schemas.microsoft.com/office/drawing/2014/main" id="{26159183-86F7-D1AC-DF11-38B4661F06C4}"/>
              </a:ext>
            </a:extLst>
          </p:cNvPr>
          <p:cNvSpPr txBox="1"/>
          <p:nvPr/>
        </p:nvSpPr>
        <p:spPr>
          <a:xfrm>
            <a:off x="751059" y="6639152"/>
            <a:ext cx="13334559" cy="523220"/>
          </a:xfrm>
          <a:prstGeom prst="rect">
            <a:avLst/>
          </a:prstGeom>
          <a:noFill/>
        </p:spPr>
        <p:txBody>
          <a:bodyPr wrap="square">
            <a:spAutoFit/>
          </a:bodyPr>
          <a:lstStyle/>
          <a:p>
            <a:r>
              <a:rPr lang="en-US" altLang="zh-TW" sz="2800" b="0" i="0" u="none" strike="noStrike" dirty="0">
                <a:solidFill>
                  <a:srgbClr val="000000"/>
                </a:solidFill>
                <a:effectLst/>
                <a:ea typeface="新細明體" panose="02020500000000000000" pitchFamily="18" charset="-120"/>
              </a:rPr>
              <a:t>Average</a:t>
            </a:r>
            <a:r>
              <a:rPr lang="en-US" altLang="zh-TW" sz="2800" dirty="0"/>
              <a:t> Performance for one day (RMSE/MAE/MAPE): </a:t>
            </a:r>
            <a:r>
              <a:rPr lang="en-US" altLang="zh-TW" sz="2800" b="0" i="0" u="none" strike="noStrike" dirty="0">
                <a:solidFill>
                  <a:srgbClr val="000000"/>
                </a:solidFill>
                <a:effectLst/>
                <a:ea typeface="新細明體" panose="02020500000000000000" pitchFamily="18" charset="-120"/>
              </a:rPr>
              <a:t>13.46/7.18/0.23</a:t>
            </a:r>
            <a:r>
              <a:rPr lang="en-US" altLang="zh-TW" sz="2800" dirty="0"/>
              <a:t> (Lasso)</a:t>
            </a:r>
            <a:endParaRPr lang="zh-TW" altLang="en-US" sz="2800" dirty="0"/>
          </a:p>
        </p:txBody>
      </p:sp>
      <p:sp>
        <p:nvSpPr>
          <p:cNvPr id="2" name="文字方塊 1">
            <a:extLst>
              <a:ext uri="{FF2B5EF4-FFF2-40B4-BE49-F238E27FC236}">
                <a16:creationId xmlns:a16="http://schemas.microsoft.com/office/drawing/2014/main" id="{706467C9-56E9-FA61-081A-54667661E5D8}"/>
              </a:ext>
            </a:extLst>
          </p:cNvPr>
          <p:cNvSpPr txBox="1"/>
          <p:nvPr/>
        </p:nvSpPr>
        <p:spPr>
          <a:xfrm>
            <a:off x="751058" y="7162372"/>
            <a:ext cx="13636274" cy="523220"/>
          </a:xfrm>
          <a:prstGeom prst="rect">
            <a:avLst/>
          </a:prstGeom>
          <a:noFill/>
        </p:spPr>
        <p:txBody>
          <a:bodyPr wrap="square">
            <a:spAutoFit/>
          </a:bodyPr>
          <a:lstStyle/>
          <a:p>
            <a:r>
              <a:rPr lang="en-US" altLang="zh-TW" sz="2800" b="0" i="0" u="none" strike="noStrike" dirty="0">
                <a:solidFill>
                  <a:srgbClr val="000000"/>
                </a:solidFill>
                <a:effectLst/>
                <a:ea typeface="新細明體" panose="02020500000000000000" pitchFamily="18" charset="-120"/>
              </a:rPr>
              <a:t>Average</a:t>
            </a:r>
            <a:r>
              <a:rPr lang="en-US" altLang="zh-TW" sz="2800" dirty="0"/>
              <a:t> Performance for three days (RMSE/MAE/MAPE): </a:t>
            </a:r>
            <a:r>
              <a:rPr lang="en-US" altLang="zh-TW" sz="2800" b="0" i="0" u="none" strike="noStrike" dirty="0">
                <a:solidFill>
                  <a:srgbClr val="000000"/>
                </a:solidFill>
                <a:effectLst/>
                <a:ea typeface="新細明體" panose="02020500000000000000" pitchFamily="18" charset="-120"/>
              </a:rPr>
              <a:t>9.52/5.54/0.28</a:t>
            </a:r>
            <a:r>
              <a:rPr lang="en-US" altLang="zh-TW" sz="2800" dirty="0"/>
              <a:t> (Linear Regression)</a:t>
            </a:r>
            <a:endParaRPr lang="zh-TW" altLang="en-US" sz="2800" dirty="0"/>
          </a:p>
        </p:txBody>
      </p:sp>
      <p:pic>
        <p:nvPicPr>
          <p:cNvPr id="5" name="圖片 4">
            <a:extLst>
              <a:ext uri="{FF2B5EF4-FFF2-40B4-BE49-F238E27FC236}">
                <a16:creationId xmlns:a16="http://schemas.microsoft.com/office/drawing/2014/main" id="{00597651-7507-D85D-DA51-C5497C9AA6DC}"/>
              </a:ext>
            </a:extLst>
          </p:cNvPr>
          <p:cNvPicPr>
            <a:picLocks noChangeAspect="1"/>
          </p:cNvPicPr>
          <p:nvPr/>
        </p:nvPicPr>
        <p:blipFill>
          <a:blip r:embed="rId2"/>
          <a:stretch>
            <a:fillRect/>
          </a:stretch>
        </p:blipFill>
        <p:spPr>
          <a:xfrm>
            <a:off x="1035936" y="1751304"/>
            <a:ext cx="13132509" cy="3299247"/>
          </a:xfrm>
          <a:prstGeom prst="rect">
            <a:avLst/>
          </a:prstGeom>
        </p:spPr>
      </p:pic>
    </p:spTree>
    <p:extLst>
      <p:ext uri="{BB962C8B-B14F-4D97-AF65-F5344CB8AC3E}">
        <p14:creationId xmlns:p14="http://schemas.microsoft.com/office/powerpoint/2010/main" val="706123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25FBF9A-6695-6837-28A7-31048FE789F2}"/>
              </a:ext>
            </a:extLst>
          </p:cNvPr>
          <p:cNvSpPr txBox="1"/>
          <p:nvPr/>
        </p:nvSpPr>
        <p:spPr>
          <a:xfrm>
            <a:off x="3646024" y="3634452"/>
            <a:ext cx="8333773" cy="646331"/>
          </a:xfrm>
          <a:prstGeom prst="rect">
            <a:avLst/>
          </a:prstGeom>
          <a:noFill/>
        </p:spPr>
        <p:txBody>
          <a:bodyPr wrap="square" rtlCol="0">
            <a:spAutoFit/>
          </a:bodyPr>
          <a:lstStyle/>
          <a:p>
            <a:r>
              <a:rPr lang="en-US" altLang="zh-TW" sz="3600" dirty="0"/>
              <a:t>Performance of Predictions for One day</a:t>
            </a:r>
          </a:p>
        </p:txBody>
      </p:sp>
    </p:spTree>
    <p:extLst>
      <p:ext uri="{BB962C8B-B14F-4D97-AF65-F5344CB8AC3E}">
        <p14:creationId xmlns:p14="http://schemas.microsoft.com/office/powerpoint/2010/main" val="222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FFD37D9-DB21-900B-CAE4-6DB8410EB04F}"/>
              </a:ext>
            </a:extLst>
          </p:cNvPr>
          <p:cNvSpPr txBox="1"/>
          <p:nvPr/>
        </p:nvSpPr>
        <p:spPr>
          <a:xfrm>
            <a:off x="6111433" y="3578408"/>
            <a:ext cx="4386805" cy="707886"/>
          </a:xfrm>
          <a:prstGeom prst="rect">
            <a:avLst/>
          </a:prstGeom>
          <a:noFill/>
        </p:spPr>
        <p:txBody>
          <a:bodyPr wrap="square" rtlCol="0">
            <a:spAutoFit/>
          </a:bodyPr>
          <a:lstStyle/>
          <a:p>
            <a:r>
              <a:rPr lang="zh-TW" altLang="en-US" sz="4000" dirty="0"/>
              <a:t>沖調飲品</a:t>
            </a:r>
          </a:p>
        </p:txBody>
      </p:sp>
    </p:spTree>
    <p:extLst>
      <p:ext uri="{BB962C8B-B14F-4D97-AF65-F5344CB8AC3E}">
        <p14:creationId xmlns:p14="http://schemas.microsoft.com/office/powerpoint/2010/main" val="2791552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87A4AEB4-E7C0-06F4-014B-15E1C530D50D}"/>
              </a:ext>
            </a:extLst>
          </p:cNvPr>
          <p:cNvGraphicFramePr>
            <a:graphicFrameLocks noGrp="1"/>
          </p:cNvGraphicFramePr>
          <p:nvPr>
            <p:extLst>
              <p:ext uri="{D42A27DB-BD31-4B8C-83A1-F6EECF244321}">
                <p14:modId xmlns:p14="http://schemas.microsoft.com/office/powerpoint/2010/main" val="2370700896"/>
              </p:ext>
            </p:extLst>
          </p:nvPr>
        </p:nvGraphicFramePr>
        <p:xfrm>
          <a:off x="745494" y="40093"/>
          <a:ext cx="13653412" cy="8149413"/>
        </p:xfrm>
        <a:graphic>
          <a:graphicData uri="http://schemas.openxmlformats.org/drawingml/2006/table">
            <a:tbl>
              <a:tblPr/>
              <a:tblGrid>
                <a:gridCol w="2083174">
                  <a:extLst>
                    <a:ext uri="{9D8B030D-6E8A-4147-A177-3AD203B41FA5}">
                      <a16:colId xmlns:a16="http://schemas.microsoft.com/office/drawing/2014/main" val="547233126"/>
                    </a:ext>
                  </a:extLst>
                </a:gridCol>
                <a:gridCol w="2109710">
                  <a:extLst>
                    <a:ext uri="{9D8B030D-6E8A-4147-A177-3AD203B41FA5}">
                      <a16:colId xmlns:a16="http://schemas.microsoft.com/office/drawing/2014/main" val="673387992"/>
                    </a:ext>
                  </a:extLst>
                </a:gridCol>
                <a:gridCol w="2375082">
                  <a:extLst>
                    <a:ext uri="{9D8B030D-6E8A-4147-A177-3AD203B41FA5}">
                      <a16:colId xmlns:a16="http://schemas.microsoft.com/office/drawing/2014/main" val="1932948219"/>
                    </a:ext>
                  </a:extLst>
                </a:gridCol>
                <a:gridCol w="2016831">
                  <a:extLst>
                    <a:ext uri="{9D8B030D-6E8A-4147-A177-3AD203B41FA5}">
                      <a16:colId xmlns:a16="http://schemas.microsoft.com/office/drawing/2014/main" val="46862131"/>
                    </a:ext>
                  </a:extLst>
                </a:gridCol>
                <a:gridCol w="2083174">
                  <a:extLst>
                    <a:ext uri="{9D8B030D-6E8A-4147-A177-3AD203B41FA5}">
                      <a16:colId xmlns:a16="http://schemas.microsoft.com/office/drawing/2014/main" val="2584429511"/>
                    </a:ext>
                  </a:extLst>
                </a:gridCol>
                <a:gridCol w="902267">
                  <a:extLst>
                    <a:ext uri="{9D8B030D-6E8A-4147-A177-3AD203B41FA5}">
                      <a16:colId xmlns:a16="http://schemas.microsoft.com/office/drawing/2014/main" val="1775959622"/>
                    </a:ext>
                  </a:extLst>
                </a:gridCol>
                <a:gridCol w="2083174">
                  <a:extLst>
                    <a:ext uri="{9D8B030D-6E8A-4147-A177-3AD203B41FA5}">
                      <a16:colId xmlns:a16="http://schemas.microsoft.com/office/drawing/2014/main" val="861898245"/>
                    </a:ext>
                  </a:extLst>
                </a:gridCol>
              </a:tblGrid>
              <a:tr h="257928">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Category</a:t>
                      </a:r>
                    </a:p>
                  </a:txBody>
                  <a:tcPr marL="2335" marR="2335" marT="2335"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LinearRegression</a:t>
                      </a:r>
                    </a:p>
                  </a:txBody>
                  <a:tcPr marL="2335" marR="2335" marT="2335"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Lasso</a:t>
                      </a:r>
                    </a:p>
                  </a:txBody>
                  <a:tcPr marL="2335" marR="2335" marT="2335"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RandomForestRegressor</a:t>
                      </a:r>
                    </a:p>
                  </a:txBody>
                  <a:tcPr marL="2335" marR="2335" marT="2335"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LGBMRegressor</a:t>
                      </a:r>
                    </a:p>
                  </a:txBody>
                  <a:tcPr marL="2335" marR="2335" marT="2335"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Ensemble</a:t>
                      </a:r>
                    </a:p>
                  </a:txBody>
                  <a:tcPr marL="2335" marR="2335" marT="2335" marB="0" anchor="ctr">
                    <a:lnL>
                      <a:noFill/>
                    </a:lnL>
                    <a:lnR>
                      <a:noFill/>
                    </a:lnR>
                    <a:lnT>
                      <a:noFill/>
                    </a:lnT>
                    <a:lnB>
                      <a:noFill/>
                    </a:lnB>
                  </a:tcPr>
                </a:tc>
                <a:tc>
                  <a:txBody>
                    <a:bodyPr/>
                    <a:lstStyle/>
                    <a:p>
                      <a:pPr algn="l" fontAlgn="ctr"/>
                      <a:endParaRPr lang="zh-TW" altLang="en-US" sz="1000" b="0" i="0" u="none" strike="noStrike">
                        <a:solidFill>
                          <a:srgbClr val="000000"/>
                        </a:solidFill>
                        <a:effectLst/>
                        <a:latin typeface="新細明體" panose="02020500000000000000" pitchFamily="18" charset="-120"/>
                        <a:ea typeface="新細明體" panose="02020500000000000000" pitchFamily="18" charset="-120"/>
                      </a:endParaRPr>
                    </a:p>
                  </a:txBody>
                  <a:tcPr marL="2335" marR="2335" marT="2335" marB="0" anchor="ctr">
                    <a:lnL>
                      <a:noFill/>
                    </a:lnL>
                    <a:lnR>
                      <a:noFill/>
                    </a:lnR>
                    <a:lnT>
                      <a:noFill/>
                    </a:lnT>
                    <a:lnB>
                      <a:noFill/>
                    </a:lnB>
                  </a:tcPr>
                </a:tc>
                <a:extLst>
                  <a:ext uri="{0D108BD9-81ED-4DB2-BD59-A6C34878D82A}">
                    <a16:rowId xmlns:a16="http://schemas.microsoft.com/office/drawing/2014/main" val="2822264922"/>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C008:871734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2.28/2.28/0.57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2.18/2.18/0.54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1.50/1.50/0.38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1.64/1.64/0.41</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1.90/1.90/0.47</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4143549982"/>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10.38/10.38/0.35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10.33/10.33/0.34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12.63/12.63/0.42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11.52/11.52/0.38</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11.21/11.21/0.37</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117746967"/>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C008:822389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1.63/1.63/0.05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1.66/1.66/0.05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7.11/7.11/0.20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5.13/5.13/0.15</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3.88/3.88/0.11</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865995609"/>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A003:822389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1.05/1.05/0.13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0.99/0.99/0.12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1.14/1.14/0.14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2.00/2.00/0.25</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1.30/1.30/0.16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117792049"/>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A003:890285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12.89/12.89/0.32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13.02/13.02/0.33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15.60/15.60/0.39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15.61/15.61/0.39</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14.28/14.28/0.36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697283473"/>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C008:890285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28.75/28.75/0.48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28.80/28.80/0.48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28.98/28.98/0.48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26.52/26.52/0.44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28.26/28.26/0.47</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094679648"/>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0.24/0.24/0.02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0.25/0.25/0.02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0.95/0.95/0.06</a:t>
                      </a:r>
                    </a:p>
                  </a:txBody>
                  <a:tcPr marL="2335" marR="2335" marT="2335" marB="0" anchor="ctr">
                    <a:lnL>
                      <a:noFill/>
                    </a:lnL>
                    <a:lnR>
                      <a:noFill/>
                    </a:lnR>
                    <a:lnT>
                      <a:noFill/>
                    </a:lnT>
                    <a:lnB>
                      <a:noFill/>
                    </a:lnB>
                  </a:tcPr>
                </a:tc>
                <a:tc>
                  <a:txBody>
                    <a:bodyPr/>
                    <a:lstStyle/>
                    <a:p>
                      <a:pPr algn="l" fontAlgn="ct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0.26/0.26/0.02</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0.05/0.05/0.00</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4156271015"/>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D005:871734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0.08/0.08/0.01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0.10/0.10/0.01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0.55/0.55/0.05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0.19/0.19/0.02</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0.23/0.23/0.02</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348720711"/>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K006:205516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0.99/0.99/0.04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1.01/1.01/0.04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0.85/0.85/0.03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0.55/0.55/0.02</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0.85/0.85/0.03</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163617930"/>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A005:205516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0.37/0.37/0.01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0.39/0.39/0.01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0.01/0.01/0.00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0.02/0.02/0.00</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0.20/0.20/0.01</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463856520"/>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L002:890285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13.52/13.52/0.27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13.55/13.55/0.27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12.75/12.75/0.26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11.80/11.80/0.24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12.91/12.91/0.26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32441898"/>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G005:871734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1.14/1.14/0.23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0.84/0.84/0.17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1.06/1.06/0.21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1.22/1.22/0.24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1.06/1.06/0.21</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086367829"/>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4.81/4.81/0.19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4.80/4.80/0.19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3.38/3.38/0.14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6.67/6.67/0.27</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4.91/4.91/0.20</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356640424"/>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M010:205516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0.55/0.55/0.02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0.56/0.56/0.02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0.56/0.56/0.02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0.37/0.37/0.01</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0.05/0.05/0.00</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753647371"/>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B001:205516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0.34/0.34/0.01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0.38/0.38/0.01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0.17/0.17/0.00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0.81/0.81/0.02</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0.07/0.07/0.00</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581903702"/>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P009:890285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0.94/0.94/0.02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1.01/1.01/0.03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6.50/6.50/0.16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1.58/1.58/0.04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2.51/2.51/0.06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606165526"/>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G005:890285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20.67/20.67/0.34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20.71/20.71/0.35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21.11/21.11/0.35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20.14/20.14/0.34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20.66/20.66/0.34</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902974751"/>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N011:205516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1.33/1.33/0.05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1.40/1.40/0.05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0.12/0.12/0.00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0.27/0.27/0.01</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0.65/0.65/0.02</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159917982"/>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0.07/0.07/0.00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0.02/0.02/0.00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1.30/1.30/0.05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1.23/1.23/0.05</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0.65/0.65/0.03</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643668021"/>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A003:683601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0.32/0.32/0.16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0.75/0.75/0.38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0.20/0.20/0.10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0.24/0.24/0.12</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0.38/0.38/0.19</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200284306"/>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D005:228644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14.01/14.01/0.28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13.92/13.92/0.28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14.54/14.54/0.29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15.06/15.06/0.30</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14.38/14.38/0.29</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602939628"/>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A003:871734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1.15/1.15/0.23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0.74/0.74/0.15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1.03/1.03/0.21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1.14/1.14/0.23</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1.01/1.01/0.20</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684864711"/>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N003:871734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0.20/0.20/0.07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0.06/0.06/0.02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0.39/0.39/0.13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0.32/0.32/0.11</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0.21/0.21/0.07</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105159024"/>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C008:849886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0.01/0.01/0.00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0.04/0.04/0.00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1.57/1.57/0.06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0.97/0.97/0.04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0.64/0.64/0.03</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094419755"/>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J012:205516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0.55/0.55/0.04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0.52/0.52/0.04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1.62/1.62/0.12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1.98/1.98/0.14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0.63/0.63/0.05</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804897413"/>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H011:566768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7.76/7.76/0.19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7.63/7.63/0.19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9.04/9.04/0.23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9.49/9.49/0.24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8.48/8.48/0.21</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330838671"/>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A003:566768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1.65/1.65/0.21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1.98/1.98/0.25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0.13/0.13/0.02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0.23/0.23/0.03</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0.82/0.82/0.10</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156149343"/>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J011:205516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3.78/3.78/0.13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3.70/3.70/0.13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1.23/1.23/0.04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0.04/0.04/0.00</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1.55/1.55/0.06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983556903"/>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N011:228644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39.05/39.05/0.78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38.86/38.86/0.78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38.62/38.62/0.77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38.06/38.06/0.76</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38.65/38.65/0.77</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141734228"/>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N003:822389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0.93/0.93/0.19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0.75/0.75/0.15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0.76/0.76/0.15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0.76/0.76/0.15</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0.80/0.80/0.16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848276949"/>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B008:871734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1.15/1.15/0.38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1.42/1.42/0.47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0.82/0.82/0.27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1.07/1.07/0.36</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1.11/1.11/0.37</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669996721"/>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C010:205516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38.28/38.28/0.67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38.15/38.15/0.67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38.51/38.51/0.68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37.94/37.94/0.67</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38.22/38.22/0.67</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409415316"/>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P016:205516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5.56/5.56/0.20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5.39/5.39/0.19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5.62/5.62/0.20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5.23/5.23/0.19</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5.45/5.45/0.19</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974042540"/>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P012:205516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2.59/2.59/0.09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2.48/2.48/0.09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4.46/4.46/0.16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4.19/4.19/0.15</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3.43/3.43/0.12</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75797194"/>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J004:228644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2.66/2.66/0.11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2.53/2.53/0.10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2.94/2.94/0.12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2.31/2.31/0.09</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2.61/2.61/0.10</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749344904"/>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H005:205516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0.41/0.41/0.03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0.51/0.51/0.04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0.29/0.29/0.02</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0.30/0.30/0.02</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0.38/0.38/0.03</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220053697"/>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K010:228644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3.87/3.87/0.15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3.85/3.85/0.15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5.80/5.80/0.23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5.86/5.86/0.23</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4.85/4.85/0.19</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569518778"/>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K010:871734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1.74/1.74/0.43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1.90/1.90/0.47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1.15/1.15/0.29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1.05/1.05/0.26</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1.46/1.46/0.36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021951102"/>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C008:784457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0.56/0.56/0.07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0.45/0.45/0.06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1.55/1.55/0.19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1.64/1.64/0.20</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1.05/1.05/0.13</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190414214"/>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N001:205516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10.85/10.85/0.39</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10.76/10.76/0.38</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11.27/11.27/0.40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11.46/11.46/0.41</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11.08/11.08/0.40</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054206584"/>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L008:205516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4.18/4.18/0.30</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4.34/4.34/0.31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5.68/5.68/0.41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5.82/5.82/0.42</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5.01/5.01/0.36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877549933"/>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N001:871734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1.23/1.23/0.15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1.05/1.05/0.13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1.20/1.20/0.15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1.29/1.29/0.16</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1.19/1.19/0.15</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511027291"/>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N010:228644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3.25/3.25/0.33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3.41/3.41/0.34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4.62/4.62/0.46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4.41/4.41/0.44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3.92/3.92/0.39</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725504818"/>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I001:205516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12.14/12.14/0.87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12.21/12.21/0.87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11.29/11.29/0.81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11.34/11.34/0.81</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11.75/11.75/0.84</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953301240"/>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F001:228644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0.55/0.55/0.04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0.65/0.65/0.04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2.38/2.38/0.16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0.69/0.69/0.05</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1.07/1.07/0.07</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398100655"/>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M010:228644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26.53/26.53/0.53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26.44/26.44/0.53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26.91/26.91/0.54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27.53/27.53/0.55</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26.85/26.85/0.54</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509174425"/>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I001:228644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4.77/4.77/0.24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4.74/4.74/0.24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5.20/5.20/0.26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4.75/4.75/0.24</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4.86/4.86/0.24</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935155155"/>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C001:205516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11.38/11.38/0.41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11.43/11.43/0.41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17.00/17.00/0.61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13.73/13.73/0.49</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13.39/13.39/0.48</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17417678"/>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M002:205516</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2.97/2.97/0.11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2.98/2.98/0.11</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3.57/3.57/0.13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2.39/2.39/0.09</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2.98/2.98/0.11</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2305227262"/>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C009:228644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53.46/53.46/0.67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53.35/53.35/0.67</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51.81/51.81/0.65</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53.54/53.54/0.67</a:t>
                      </a:r>
                    </a:p>
                  </a:txBody>
                  <a:tcPr marL="2335" marR="2335" marT="2335" marB="0" anchor="ctr">
                    <a:lnL>
                      <a:noFill/>
                    </a:lnL>
                    <a:lnR>
                      <a:noFill/>
                    </a:lnR>
                    <a:lnT>
                      <a:noFill/>
                    </a:lnT>
                    <a:lnB>
                      <a:noFill/>
                    </a:lnB>
                  </a:tcPr>
                </a:tc>
                <a:tc gridSpan="2">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53.04/53.04/0.66</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1414587239"/>
                  </a:ext>
                </a:extLst>
              </a:tr>
              <a:tr h="139829">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Average[1, 2, 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13.49/7.19/0.23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13.46/7.18/0.23</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13.70/7.75/0.24</a:t>
                      </a:r>
                    </a:p>
                  </a:txBody>
                  <a:tcPr marL="2335" marR="2335" marT="2335"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13.54/7.45/0.24</a:t>
                      </a:r>
                    </a:p>
                  </a:txBody>
                  <a:tcPr marL="2335" marR="2335" marT="2335" marB="0" anchor="ctr">
                    <a:lnL>
                      <a:noFill/>
                    </a:lnL>
                    <a:lnR>
                      <a:noFill/>
                    </a:lnR>
                    <a:lnT>
                      <a:noFill/>
                    </a:lnT>
                    <a:lnB>
                      <a:noFill/>
                    </a:lnB>
                  </a:tcPr>
                </a:tc>
                <a:tc gridSpan="2">
                  <a:txBody>
                    <a:bodyPr/>
                    <a:lstStyle/>
                    <a:p>
                      <a:pPr algn="l" fontAlgn="ct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13.52/7.34/0.23</a:t>
                      </a:r>
                    </a:p>
                  </a:txBody>
                  <a:tcPr marL="2335" marR="2335" marT="2335" marB="0" anchor="ctr">
                    <a:lnL>
                      <a:noFill/>
                    </a:lnL>
                    <a:lnR>
                      <a:noFill/>
                    </a:lnR>
                    <a:lnT>
                      <a:noFill/>
                    </a:lnT>
                    <a:lnB>
                      <a:noFill/>
                    </a:lnB>
                  </a:tcPr>
                </a:tc>
                <a:tc hMerge="1">
                  <a:txBody>
                    <a:bodyPr/>
                    <a:lstStyle/>
                    <a:p>
                      <a:endParaRPr lang="zh-TW" altLang="en-US"/>
                    </a:p>
                  </a:txBody>
                  <a:tcPr/>
                </a:tc>
                <a:extLst>
                  <a:ext uri="{0D108BD9-81ED-4DB2-BD59-A6C34878D82A}">
                    <a16:rowId xmlns:a16="http://schemas.microsoft.com/office/drawing/2014/main" val="3101658538"/>
                  </a:ext>
                </a:extLst>
              </a:tr>
            </a:tbl>
          </a:graphicData>
        </a:graphic>
      </p:graphicFrame>
    </p:spTree>
    <p:extLst>
      <p:ext uri="{BB962C8B-B14F-4D97-AF65-F5344CB8AC3E}">
        <p14:creationId xmlns:p14="http://schemas.microsoft.com/office/powerpoint/2010/main" val="2952867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A6A9DEE9-35A6-F856-419D-3A13DE1A6CD5}"/>
              </a:ext>
            </a:extLst>
          </p:cNvPr>
          <p:cNvSpPr txBox="1"/>
          <p:nvPr/>
        </p:nvSpPr>
        <p:spPr>
          <a:xfrm>
            <a:off x="3483979" y="3634452"/>
            <a:ext cx="8333773" cy="646331"/>
          </a:xfrm>
          <a:prstGeom prst="rect">
            <a:avLst/>
          </a:prstGeom>
          <a:noFill/>
        </p:spPr>
        <p:txBody>
          <a:bodyPr wrap="square" rtlCol="0">
            <a:spAutoFit/>
          </a:bodyPr>
          <a:lstStyle/>
          <a:p>
            <a:r>
              <a:rPr lang="en-US" altLang="zh-TW" sz="3600" dirty="0"/>
              <a:t>Performance of Predictions for Three days</a:t>
            </a:r>
          </a:p>
        </p:txBody>
      </p:sp>
    </p:spTree>
    <p:extLst>
      <p:ext uri="{BB962C8B-B14F-4D97-AF65-F5344CB8AC3E}">
        <p14:creationId xmlns:p14="http://schemas.microsoft.com/office/powerpoint/2010/main" val="51662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DF97A72-ABC3-D748-8511-D158DFD05E83}"/>
              </a:ext>
            </a:extLst>
          </p:cNvPr>
          <p:cNvGraphicFramePr>
            <a:graphicFrameLocks noGrp="1"/>
          </p:cNvGraphicFramePr>
          <p:nvPr>
            <p:extLst>
              <p:ext uri="{D42A27DB-BD31-4B8C-83A1-F6EECF244321}">
                <p14:modId xmlns:p14="http://schemas.microsoft.com/office/powerpoint/2010/main" val="3296535971"/>
              </p:ext>
            </p:extLst>
          </p:nvPr>
        </p:nvGraphicFramePr>
        <p:xfrm>
          <a:off x="738004" y="122030"/>
          <a:ext cx="14066017" cy="7991932"/>
        </p:xfrm>
        <a:graphic>
          <a:graphicData uri="http://schemas.openxmlformats.org/drawingml/2006/table">
            <a:tbl>
              <a:tblPr/>
              <a:tblGrid>
                <a:gridCol w="1562892">
                  <a:extLst>
                    <a:ext uri="{9D8B030D-6E8A-4147-A177-3AD203B41FA5}">
                      <a16:colId xmlns:a16="http://schemas.microsoft.com/office/drawing/2014/main" val="2313806095"/>
                    </a:ext>
                  </a:extLst>
                </a:gridCol>
                <a:gridCol w="3401586">
                  <a:extLst>
                    <a:ext uri="{9D8B030D-6E8A-4147-A177-3AD203B41FA5}">
                      <a16:colId xmlns:a16="http://schemas.microsoft.com/office/drawing/2014/main" val="2246728874"/>
                    </a:ext>
                  </a:extLst>
                </a:gridCol>
                <a:gridCol w="2781022">
                  <a:extLst>
                    <a:ext uri="{9D8B030D-6E8A-4147-A177-3AD203B41FA5}">
                      <a16:colId xmlns:a16="http://schemas.microsoft.com/office/drawing/2014/main" val="1651741121"/>
                    </a:ext>
                  </a:extLst>
                </a:gridCol>
                <a:gridCol w="3079813">
                  <a:extLst>
                    <a:ext uri="{9D8B030D-6E8A-4147-A177-3AD203B41FA5}">
                      <a16:colId xmlns:a16="http://schemas.microsoft.com/office/drawing/2014/main" val="3138355413"/>
                    </a:ext>
                  </a:extLst>
                </a:gridCol>
                <a:gridCol w="3240704">
                  <a:extLst>
                    <a:ext uri="{9D8B030D-6E8A-4147-A177-3AD203B41FA5}">
                      <a16:colId xmlns:a16="http://schemas.microsoft.com/office/drawing/2014/main" val="3868005948"/>
                    </a:ext>
                  </a:extLst>
                </a:gridCol>
              </a:tblGrid>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Category</a:t>
                      </a:r>
                    </a:p>
                  </a:txBody>
                  <a:tcPr marL="1291" marR="1291" marT="1291"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LinearRegression</a:t>
                      </a:r>
                    </a:p>
                  </a:txBody>
                  <a:tcPr marL="1291" marR="1291" marT="1291"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Lasso</a:t>
                      </a:r>
                    </a:p>
                  </a:txBody>
                  <a:tcPr marL="1291" marR="1291" marT="1291"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RandomForestRegressor</a:t>
                      </a:r>
                    </a:p>
                  </a:txBody>
                  <a:tcPr marL="1291" marR="1291" marT="1291"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LGBMRegressor</a:t>
                      </a:r>
                    </a:p>
                  </a:txBody>
                  <a:tcPr marL="1291" marR="1291" marT="1291" marB="0" anchor="ctr">
                    <a:lnL>
                      <a:noFill/>
                    </a:lnL>
                    <a:lnR>
                      <a:noFill/>
                    </a:lnR>
                    <a:lnT>
                      <a:noFill/>
                    </a:lnT>
                    <a:lnB>
                      <a:noFill/>
                    </a:lnB>
                  </a:tcPr>
                </a:tc>
                <a:extLst>
                  <a:ext uri="{0D108BD9-81ED-4DB2-BD59-A6C34878D82A}">
                    <a16:rowId xmlns:a16="http://schemas.microsoft.com/office/drawing/2014/main" val="4248530679"/>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C008:871734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1.35/0.96/0.23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1.27/0.85/0.21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1.03/0.97/0.21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0.95/0.74/0.17</a:t>
                      </a:r>
                    </a:p>
                  </a:txBody>
                  <a:tcPr marL="1291" marR="1291" marT="1291" marB="0" anchor="ctr">
                    <a:lnL>
                      <a:noFill/>
                    </a:lnL>
                    <a:lnR>
                      <a:noFill/>
                    </a:lnR>
                    <a:lnT>
                      <a:noFill/>
                    </a:lnT>
                    <a:lnB>
                      <a:noFill/>
                    </a:lnB>
                  </a:tcPr>
                </a:tc>
                <a:extLst>
                  <a:ext uri="{0D108BD9-81ED-4DB2-BD59-A6C34878D82A}">
                    <a16:rowId xmlns:a16="http://schemas.microsoft.com/office/drawing/2014/main" val="1928465162"/>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6.19/4.14/0.15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6.14/4.06/0.14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7.59/5.75/0.22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6.85/4.98/0.18</a:t>
                      </a:r>
                    </a:p>
                  </a:txBody>
                  <a:tcPr marL="1291" marR="1291" marT="1291" marB="0" anchor="ctr">
                    <a:lnL>
                      <a:noFill/>
                    </a:lnL>
                    <a:lnR>
                      <a:noFill/>
                    </a:lnR>
                    <a:lnT>
                      <a:noFill/>
                    </a:lnT>
                    <a:lnB>
                      <a:noFill/>
                    </a:lnB>
                  </a:tcPr>
                </a:tc>
                <a:extLst>
                  <a:ext uri="{0D108BD9-81ED-4DB2-BD59-A6C34878D82A}">
                    <a16:rowId xmlns:a16="http://schemas.microsoft.com/office/drawing/2014/main" val="1570872079"/>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C008:822389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8.49/7.07/0.19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8.52/7.10/0.19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9.27/8.05/0.22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9.33/8.09/0.22</a:t>
                      </a:r>
                    </a:p>
                  </a:txBody>
                  <a:tcPr marL="1291" marR="1291" marT="1291" marB="0" anchor="ctr">
                    <a:lnL>
                      <a:noFill/>
                    </a:lnL>
                    <a:lnR>
                      <a:noFill/>
                    </a:lnR>
                    <a:lnT>
                      <a:noFill/>
                    </a:lnT>
                    <a:lnB>
                      <a:noFill/>
                    </a:lnB>
                  </a:tcPr>
                </a:tc>
                <a:extLst>
                  <a:ext uri="{0D108BD9-81ED-4DB2-BD59-A6C34878D82A}">
                    <a16:rowId xmlns:a16="http://schemas.microsoft.com/office/drawing/2014/main" val="3261819126"/>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A003:822389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1.07/0.97/0.10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1.11/0.98/0.10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1.23/0.97/0.10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1.17/0.75/0.09</a:t>
                      </a:r>
                    </a:p>
                  </a:txBody>
                  <a:tcPr marL="1291" marR="1291" marT="1291" marB="0" anchor="ctr">
                    <a:lnL>
                      <a:noFill/>
                    </a:lnL>
                    <a:lnR>
                      <a:noFill/>
                    </a:lnR>
                    <a:lnT>
                      <a:noFill/>
                    </a:lnT>
                    <a:lnB>
                      <a:noFill/>
                    </a:lnB>
                  </a:tcPr>
                </a:tc>
                <a:extLst>
                  <a:ext uri="{0D108BD9-81ED-4DB2-BD59-A6C34878D82A}">
                    <a16:rowId xmlns:a16="http://schemas.microsoft.com/office/drawing/2014/main" val="571753508"/>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A003:890285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14.86/12.18/0.31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14.93/12.29/0.31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12.97/11.41/0.31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13.60/12.12/0.33</a:t>
                      </a:r>
                    </a:p>
                  </a:txBody>
                  <a:tcPr marL="1291" marR="1291" marT="1291" marB="0" anchor="ctr">
                    <a:lnL>
                      <a:noFill/>
                    </a:lnL>
                    <a:lnR>
                      <a:noFill/>
                    </a:lnR>
                    <a:lnT>
                      <a:noFill/>
                    </a:lnT>
                    <a:lnB>
                      <a:noFill/>
                    </a:lnB>
                  </a:tcPr>
                </a:tc>
                <a:extLst>
                  <a:ext uri="{0D108BD9-81ED-4DB2-BD59-A6C34878D82A}">
                    <a16:rowId xmlns:a16="http://schemas.microsoft.com/office/drawing/2014/main" val="322649006"/>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C008:890285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23.18/19.63/0.41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23.21/19.67/0.41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25.71/22.49/0.48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24.92/21.79/0.46</a:t>
                      </a:r>
                    </a:p>
                  </a:txBody>
                  <a:tcPr marL="1291" marR="1291" marT="1291" marB="0" anchor="ctr">
                    <a:lnL>
                      <a:noFill/>
                    </a:lnL>
                    <a:lnR>
                      <a:noFill/>
                    </a:lnR>
                    <a:lnT>
                      <a:noFill/>
                    </a:lnT>
                    <a:lnB>
                      <a:noFill/>
                    </a:lnB>
                  </a:tcPr>
                </a:tc>
                <a:extLst>
                  <a:ext uri="{0D108BD9-81ED-4DB2-BD59-A6C34878D82A}">
                    <a16:rowId xmlns:a16="http://schemas.microsoft.com/office/drawing/2014/main" val="2133313523"/>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1.33/1.13/0.08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1.20/0.98/0.07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2.51/2.48/0.17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1.41/1.14/0.08</a:t>
                      </a:r>
                    </a:p>
                  </a:txBody>
                  <a:tcPr marL="1291" marR="1291" marT="1291" marB="0" anchor="ctr">
                    <a:lnL>
                      <a:noFill/>
                    </a:lnL>
                    <a:lnR>
                      <a:noFill/>
                    </a:lnR>
                    <a:lnT>
                      <a:noFill/>
                    </a:lnT>
                    <a:lnB>
                      <a:noFill/>
                    </a:lnB>
                  </a:tcPr>
                </a:tc>
                <a:extLst>
                  <a:ext uri="{0D108BD9-81ED-4DB2-BD59-A6C34878D82A}">
                    <a16:rowId xmlns:a16="http://schemas.microsoft.com/office/drawing/2014/main" val="1786996643"/>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D005:871734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1.11/1.06/0.11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1.05/1.00/0.10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1.53/1.45/0.15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1.50/1.36/0.14</a:t>
                      </a:r>
                    </a:p>
                  </a:txBody>
                  <a:tcPr marL="1291" marR="1291" marT="1291" marB="0" anchor="ctr">
                    <a:lnL>
                      <a:noFill/>
                    </a:lnL>
                    <a:lnR>
                      <a:noFill/>
                    </a:lnR>
                    <a:lnT>
                      <a:noFill/>
                    </a:lnT>
                    <a:lnB>
                      <a:noFill/>
                    </a:lnB>
                  </a:tcPr>
                </a:tc>
                <a:extLst>
                  <a:ext uri="{0D108BD9-81ED-4DB2-BD59-A6C34878D82A}">
                    <a16:rowId xmlns:a16="http://schemas.microsoft.com/office/drawing/2014/main" val="4103535645"/>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K006:205516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2.10/2.08/0.07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2.12/2.11/0.08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0.72/0.64/0.02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0.56/0.56/0.02</a:t>
                      </a:r>
                    </a:p>
                  </a:txBody>
                  <a:tcPr marL="1291" marR="1291" marT="1291" marB="0" anchor="ctr">
                    <a:lnL>
                      <a:noFill/>
                    </a:lnL>
                    <a:lnR>
                      <a:noFill/>
                    </a:lnR>
                    <a:lnT>
                      <a:noFill/>
                    </a:lnT>
                    <a:lnB>
                      <a:noFill/>
                    </a:lnB>
                  </a:tcPr>
                </a:tc>
                <a:extLst>
                  <a:ext uri="{0D108BD9-81ED-4DB2-BD59-A6C34878D82A}">
                    <a16:rowId xmlns:a16="http://schemas.microsoft.com/office/drawing/2014/main" val="869087503"/>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A005:205516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0.46/0.46/0.02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0.50/0.49/0.02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0.00/0.00/0.00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0.02/0.02/0.00</a:t>
                      </a:r>
                    </a:p>
                  </a:txBody>
                  <a:tcPr marL="1291" marR="1291" marT="1291" marB="0" anchor="ctr">
                    <a:lnL>
                      <a:noFill/>
                    </a:lnL>
                    <a:lnR>
                      <a:noFill/>
                    </a:lnR>
                    <a:lnT>
                      <a:noFill/>
                    </a:lnT>
                    <a:lnB>
                      <a:noFill/>
                    </a:lnB>
                  </a:tcPr>
                </a:tc>
                <a:extLst>
                  <a:ext uri="{0D108BD9-81ED-4DB2-BD59-A6C34878D82A}">
                    <a16:rowId xmlns:a16="http://schemas.microsoft.com/office/drawing/2014/main" val="2554948247"/>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L002:890285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10.77/8.85/0.20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10.80/8.87/0.20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11.23/8.62/0.19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11.36/9.42/0.21</a:t>
                      </a:r>
                    </a:p>
                  </a:txBody>
                  <a:tcPr marL="1291" marR="1291" marT="1291" marB="0" anchor="ctr">
                    <a:lnL>
                      <a:noFill/>
                    </a:lnL>
                    <a:lnR>
                      <a:noFill/>
                    </a:lnR>
                    <a:lnT>
                      <a:noFill/>
                    </a:lnT>
                    <a:lnB>
                      <a:noFill/>
                    </a:lnB>
                  </a:tcPr>
                </a:tc>
                <a:extLst>
                  <a:ext uri="{0D108BD9-81ED-4DB2-BD59-A6C34878D82A}">
                    <a16:rowId xmlns:a16="http://schemas.microsoft.com/office/drawing/2014/main" val="527348252"/>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G005:871734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1.93/1.62/0.69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1.90/1.60/0.68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1.87/1.57/0.66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1.87/1.56/0.66</a:t>
                      </a:r>
                    </a:p>
                  </a:txBody>
                  <a:tcPr marL="1291" marR="1291" marT="1291" marB="0" anchor="ctr">
                    <a:lnL>
                      <a:noFill/>
                    </a:lnL>
                    <a:lnR>
                      <a:noFill/>
                    </a:lnR>
                    <a:lnT>
                      <a:noFill/>
                    </a:lnT>
                    <a:lnB>
                      <a:noFill/>
                    </a:lnB>
                  </a:tcPr>
                </a:tc>
                <a:extLst>
                  <a:ext uri="{0D108BD9-81ED-4DB2-BD59-A6C34878D82A}">
                    <a16:rowId xmlns:a16="http://schemas.microsoft.com/office/drawing/2014/main" val="1397849272"/>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7.54/6.45/0.27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7.50/6.41/0.26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9.20/7.92/0.33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9.08/7.41/0.30</a:t>
                      </a:r>
                    </a:p>
                  </a:txBody>
                  <a:tcPr marL="1291" marR="1291" marT="1291" marB="0" anchor="ctr">
                    <a:lnL>
                      <a:noFill/>
                    </a:lnL>
                    <a:lnR>
                      <a:noFill/>
                    </a:lnR>
                    <a:lnT>
                      <a:noFill/>
                    </a:lnT>
                    <a:lnB>
                      <a:noFill/>
                    </a:lnB>
                  </a:tcPr>
                </a:tc>
                <a:extLst>
                  <a:ext uri="{0D108BD9-81ED-4DB2-BD59-A6C34878D82A}">
                    <a16:rowId xmlns:a16="http://schemas.microsoft.com/office/drawing/2014/main" val="64821466"/>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M010:205516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1.04/0.97/0.03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1.08/0.98/0.04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0.85/0.83/0.03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1.48/1.21/0.04</a:t>
                      </a:r>
                    </a:p>
                  </a:txBody>
                  <a:tcPr marL="1291" marR="1291" marT="1291" marB="0" anchor="ctr">
                    <a:lnL>
                      <a:noFill/>
                    </a:lnL>
                    <a:lnR>
                      <a:noFill/>
                    </a:lnR>
                    <a:lnT>
                      <a:noFill/>
                    </a:lnT>
                    <a:lnB>
                      <a:noFill/>
                    </a:lnB>
                  </a:tcPr>
                </a:tc>
                <a:extLst>
                  <a:ext uri="{0D108BD9-81ED-4DB2-BD59-A6C34878D82A}">
                    <a16:rowId xmlns:a16="http://schemas.microsoft.com/office/drawing/2014/main" val="512099406"/>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B001:205516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0.94/0.92/0.02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0.98/0.97/0.02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0.34/0.34/0.01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0.91/0.91/0.02</a:t>
                      </a:r>
                    </a:p>
                  </a:txBody>
                  <a:tcPr marL="1291" marR="1291" marT="1291" marB="0" anchor="ctr">
                    <a:lnL>
                      <a:noFill/>
                    </a:lnL>
                    <a:lnR>
                      <a:noFill/>
                    </a:lnR>
                    <a:lnT>
                      <a:noFill/>
                    </a:lnT>
                    <a:lnB>
                      <a:noFill/>
                    </a:lnB>
                  </a:tcPr>
                </a:tc>
                <a:extLst>
                  <a:ext uri="{0D108BD9-81ED-4DB2-BD59-A6C34878D82A}">
                    <a16:rowId xmlns:a16="http://schemas.microsoft.com/office/drawing/2014/main" val="3814428787"/>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P009:890285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1.62/1.59/0.04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1.72/1.69/0.04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7.25/7.25/0.18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1.69/1.69/0.04</a:t>
                      </a:r>
                    </a:p>
                  </a:txBody>
                  <a:tcPr marL="1291" marR="1291" marT="1291" marB="0" anchor="ctr">
                    <a:lnL>
                      <a:noFill/>
                    </a:lnL>
                    <a:lnR>
                      <a:noFill/>
                    </a:lnR>
                    <a:lnT>
                      <a:noFill/>
                    </a:lnT>
                    <a:lnB>
                      <a:noFill/>
                    </a:lnB>
                  </a:tcPr>
                </a:tc>
                <a:extLst>
                  <a:ext uri="{0D108BD9-81ED-4DB2-BD59-A6C34878D82A}">
                    <a16:rowId xmlns:a16="http://schemas.microsoft.com/office/drawing/2014/main" val="1153982429"/>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G005:890285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14.35/11.28/0.22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14.39/11.33/0.22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14.39/10.46/0.19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11.58/8.48/0.16</a:t>
                      </a:r>
                    </a:p>
                  </a:txBody>
                  <a:tcPr marL="1291" marR="1291" marT="1291" marB="0" anchor="ctr">
                    <a:lnL>
                      <a:noFill/>
                    </a:lnL>
                    <a:lnR>
                      <a:noFill/>
                    </a:lnR>
                    <a:lnT>
                      <a:noFill/>
                    </a:lnT>
                    <a:lnB>
                      <a:noFill/>
                    </a:lnB>
                  </a:tcPr>
                </a:tc>
                <a:extLst>
                  <a:ext uri="{0D108BD9-81ED-4DB2-BD59-A6C34878D82A}">
                    <a16:rowId xmlns:a16="http://schemas.microsoft.com/office/drawing/2014/main" val="1006829000"/>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N011:205516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6.62/4.53/0.30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6.71/4.57/0.30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7.30/4.26/0.30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8.38/5.16/0.36</a:t>
                      </a:r>
                    </a:p>
                  </a:txBody>
                  <a:tcPr marL="1291" marR="1291" marT="1291" marB="0" anchor="ctr">
                    <a:lnL>
                      <a:noFill/>
                    </a:lnL>
                    <a:lnR>
                      <a:noFill/>
                    </a:lnR>
                    <a:lnT>
                      <a:noFill/>
                    </a:lnT>
                    <a:lnB>
                      <a:noFill/>
                    </a:lnB>
                  </a:tcPr>
                </a:tc>
                <a:extLst>
                  <a:ext uri="{0D108BD9-81ED-4DB2-BD59-A6C34878D82A}">
                    <a16:rowId xmlns:a16="http://schemas.microsoft.com/office/drawing/2014/main" val="1943987349"/>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2.17/1.57/0.08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2.20/1.51/0.07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2.96/2.67/0.11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2.16/1.85/0.09</a:t>
                      </a:r>
                    </a:p>
                  </a:txBody>
                  <a:tcPr marL="1291" marR="1291" marT="1291" marB="0" anchor="ctr">
                    <a:lnL>
                      <a:noFill/>
                    </a:lnL>
                    <a:lnR>
                      <a:noFill/>
                    </a:lnR>
                    <a:lnT>
                      <a:noFill/>
                    </a:lnT>
                    <a:lnB>
                      <a:noFill/>
                    </a:lnB>
                  </a:tcPr>
                </a:tc>
                <a:extLst>
                  <a:ext uri="{0D108BD9-81ED-4DB2-BD59-A6C34878D82A}">
                    <a16:rowId xmlns:a16="http://schemas.microsoft.com/office/drawing/2014/main" val="2912138506"/>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A003:683601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0.45/0.44/0.22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0.89/0.88/0.44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0.79/0.71/0.36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0.25/0.25/0.13</a:t>
                      </a:r>
                    </a:p>
                  </a:txBody>
                  <a:tcPr marL="1291" marR="1291" marT="1291" marB="0" anchor="ctr">
                    <a:lnL>
                      <a:noFill/>
                    </a:lnL>
                    <a:lnR>
                      <a:noFill/>
                    </a:lnR>
                    <a:lnT>
                      <a:noFill/>
                    </a:lnT>
                    <a:lnB>
                      <a:noFill/>
                    </a:lnB>
                  </a:tcPr>
                </a:tc>
                <a:extLst>
                  <a:ext uri="{0D108BD9-81ED-4DB2-BD59-A6C34878D82A}">
                    <a16:rowId xmlns:a16="http://schemas.microsoft.com/office/drawing/2014/main" val="3901925270"/>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D005:228644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9.56/7.96/0.18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9.49/7.92/0.18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9.17/7.89/0.19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9.89/8.18/0.18</a:t>
                      </a:r>
                    </a:p>
                  </a:txBody>
                  <a:tcPr marL="1291" marR="1291" marT="1291" marB="0" anchor="ctr">
                    <a:lnL>
                      <a:noFill/>
                    </a:lnL>
                    <a:lnR>
                      <a:noFill/>
                    </a:lnR>
                    <a:lnT>
                      <a:noFill/>
                    </a:lnT>
                    <a:lnB>
                      <a:noFill/>
                    </a:lnB>
                  </a:tcPr>
                </a:tc>
                <a:extLst>
                  <a:ext uri="{0D108BD9-81ED-4DB2-BD59-A6C34878D82A}">
                    <a16:rowId xmlns:a16="http://schemas.microsoft.com/office/drawing/2014/main" val="2296857417"/>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A003:871734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0.97/0.94/0.28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1.27/1.04/0.35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1.01/1.01/0.29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0.92/0.91/0.26</a:t>
                      </a:r>
                    </a:p>
                  </a:txBody>
                  <a:tcPr marL="1291" marR="1291" marT="1291" marB="0" anchor="ctr">
                    <a:lnL>
                      <a:noFill/>
                    </a:lnL>
                    <a:lnR>
                      <a:noFill/>
                    </a:lnR>
                    <a:lnT>
                      <a:noFill/>
                    </a:lnT>
                    <a:lnB>
                      <a:noFill/>
                    </a:lnB>
                  </a:tcPr>
                </a:tc>
                <a:extLst>
                  <a:ext uri="{0D108BD9-81ED-4DB2-BD59-A6C34878D82A}">
                    <a16:rowId xmlns:a16="http://schemas.microsoft.com/office/drawing/2014/main" val="1487416036"/>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N003:871734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1.17/1.12/0.52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1.47/1.42/0.66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1.10/0.99/0.48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1.08/0.97/0.47</a:t>
                      </a:r>
                    </a:p>
                  </a:txBody>
                  <a:tcPr marL="1291" marR="1291" marT="1291" marB="0" anchor="ctr">
                    <a:lnL>
                      <a:noFill/>
                    </a:lnL>
                    <a:lnR>
                      <a:noFill/>
                    </a:lnR>
                    <a:lnT>
                      <a:noFill/>
                    </a:lnT>
                    <a:lnB>
                      <a:noFill/>
                    </a:lnB>
                  </a:tcPr>
                </a:tc>
                <a:extLst>
                  <a:ext uri="{0D108BD9-81ED-4DB2-BD59-A6C34878D82A}">
                    <a16:rowId xmlns:a16="http://schemas.microsoft.com/office/drawing/2014/main" val="2751256232"/>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C008:849886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5.60/4.87/0.24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5.59/4.84/0.23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5.55/4.78/0.24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6.55/5.97/0.27</a:t>
                      </a:r>
                    </a:p>
                  </a:txBody>
                  <a:tcPr marL="1291" marR="1291" marT="1291" marB="0" anchor="ctr">
                    <a:lnL>
                      <a:noFill/>
                    </a:lnL>
                    <a:lnR>
                      <a:noFill/>
                    </a:lnR>
                    <a:lnT>
                      <a:noFill/>
                    </a:lnT>
                    <a:lnB>
                      <a:noFill/>
                    </a:lnB>
                  </a:tcPr>
                </a:tc>
                <a:extLst>
                  <a:ext uri="{0D108BD9-81ED-4DB2-BD59-A6C34878D82A}">
                    <a16:rowId xmlns:a16="http://schemas.microsoft.com/office/drawing/2014/main" val="1061551388"/>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J012:205516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0.67/0.67/0.05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0.63/0.62/0.04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1.77/1.77/0.13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2.05/2.05/0.15</a:t>
                      </a:r>
                    </a:p>
                  </a:txBody>
                  <a:tcPr marL="1291" marR="1291" marT="1291" marB="0" anchor="ctr">
                    <a:lnL>
                      <a:noFill/>
                    </a:lnL>
                    <a:lnR>
                      <a:noFill/>
                    </a:lnR>
                    <a:lnT>
                      <a:noFill/>
                    </a:lnT>
                    <a:lnB>
                      <a:noFill/>
                    </a:lnB>
                  </a:tcPr>
                </a:tc>
                <a:extLst>
                  <a:ext uri="{0D108BD9-81ED-4DB2-BD59-A6C34878D82A}">
                    <a16:rowId xmlns:a16="http://schemas.microsoft.com/office/drawing/2014/main" val="4044578271"/>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H011:566768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7.37/6.51/0.25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7.41/6.58/0.25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6.75/5.62/0.20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6.80/5.87/0.22</a:t>
                      </a:r>
                    </a:p>
                  </a:txBody>
                  <a:tcPr marL="1291" marR="1291" marT="1291" marB="0" anchor="ctr">
                    <a:lnL>
                      <a:noFill/>
                    </a:lnL>
                    <a:lnR>
                      <a:noFill/>
                    </a:lnR>
                    <a:lnT>
                      <a:noFill/>
                    </a:lnT>
                    <a:lnB>
                      <a:noFill/>
                    </a:lnB>
                  </a:tcPr>
                </a:tc>
                <a:extLst>
                  <a:ext uri="{0D108BD9-81ED-4DB2-BD59-A6C34878D82A}">
                    <a16:rowId xmlns:a16="http://schemas.microsoft.com/office/drawing/2014/main" val="2625739576"/>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A003:566768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1.79/1.77/0.22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2.19/2.17/0.27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1.08/1.03/0.13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1.08/1.05/0.13</a:t>
                      </a:r>
                    </a:p>
                  </a:txBody>
                  <a:tcPr marL="1291" marR="1291" marT="1291" marB="0" anchor="ctr">
                    <a:lnL>
                      <a:noFill/>
                    </a:lnL>
                    <a:lnR>
                      <a:noFill/>
                    </a:lnR>
                    <a:lnT>
                      <a:noFill/>
                    </a:lnT>
                    <a:lnB>
                      <a:noFill/>
                    </a:lnB>
                  </a:tcPr>
                </a:tc>
                <a:extLst>
                  <a:ext uri="{0D108BD9-81ED-4DB2-BD59-A6C34878D82A}">
                    <a16:rowId xmlns:a16="http://schemas.microsoft.com/office/drawing/2014/main" val="282566213"/>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J011:205516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8.67/5.76/0.38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8.73/5.71/0.38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10.14/7.42/0.47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9.98/6.06/0.42</a:t>
                      </a:r>
                    </a:p>
                  </a:txBody>
                  <a:tcPr marL="1291" marR="1291" marT="1291" marB="0" anchor="ctr">
                    <a:lnL>
                      <a:noFill/>
                    </a:lnL>
                    <a:lnR>
                      <a:noFill/>
                    </a:lnR>
                    <a:lnT>
                      <a:noFill/>
                    </a:lnT>
                    <a:lnB>
                      <a:noFill/>
                    </a:lnB>
                  </a:tcPr>
                </a:tc>
                <a:extLst>
                  <a:ext uri="{0D108BD9-81ED-4DB2-BD59-A6C34878D82A}">
                    <a16:rowId xmlns:a16="http://schemas.microsoft.com/office/drawing/2014/main" val="2528937194"/>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N011:228644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21.10/15.12/0.51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20.95/15.05/0.51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20.71/14.89/0.51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21.45/15.33/0.55</a:t>
                      </a:r>
                    </a:p>
                  </a:txBody>
                  <a:tcPr marL="1291" marR="1291" marT="1291" marB="0" anchor="ctr">
                    <a:lnL>
                      <a:noFill/>
                    </a:lnL>
                    <a:lnR>
                      <a:noFill/>
                    </a:lnR>
                    <a:lnT>
                      <a:noFill/>
                    </a:lnT>
                    <a:lnB>
                      <a:noFill/>
                    </a:lnB>
                  </a:tcPr>
                </a:tc>
                <a:extLst>
                  <a:ext uri="{0D108BD9-81ED-4DB2-BD59-A6C34878D82A}">
                    <a16:rowId xmlns:a16="http://schemas.microsoft.com/office/drawing/2014/main" val="1802091945"/>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N003:822389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2.49/2.35/0.73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2.64/2.52/0.78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2.37/2.15/0.68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2.56/2.37/0.75</a:t>
                      </a:r>
                    </a:p>
                  </a:txBody>
                  <a:tcPr marL="1291" marR="1291" marT="1291" marB="0" anchor="ctr">
                    <a:lnL>
                      <a:noFill/>
                    </a:lnL>
                    <a:lnR>
                      <a:noFill/>
                    </a:lnR>
                    <a:lnT>
                      <a:noFill/>
                    </a:lnT>
                    <a:lnB>
                      <a:noFill/>
                    </a:lnB>
                  </a:tcPr>
                </a:tc>
                <a:extLst>
                  <a:ext uri="{0D108BD9-81ED-4DB2-BD59-A6C34878D82A}">
                    <a16:rowId xmlns:a16="http://schemas.microsoft.com/office/drawing/2014/main" val="1958307964"/>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B008:871734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2.06/2.06/0.69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2.32/2.32/0.77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1.60/1.60/0.53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2.12/2.10/0.70</a:t>
                      </a:r>
                    </a:p>
                  </a:txBody>
                  <a:tcPr marL="1291" marR="1291" marT="1291" marB="0" anchor="ctr">
                    <a:lnL>
                      <a:noFill/>
                    </a:lnL>
                    <a:lnR>
                      <a:noFill/>
                    </a:lnR>
                    <a:lnT>
                      <a:noFill/>
                    </a:lnT>
                    <a:lnB>
                      <a:noFill/>
                    </a:lnB>
                  </a:tcPr>
                </a:tc>
                <a:extLst>
                  <a:ext uri="{0D108BD9-81ED-4DB2-BD59-A6C34878D82A}">
                    <a16:rowId xmlns:a16="http://schemas.microsoft.com/office/drawing/2014/main" val="491908051"/>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C010:205516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23.45/19.08/0.45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23.42/19.06/0.45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23.68/19.36/0.46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23.48/19.09/0.45</a:t>
                      </a:r>
                    </a:p>
                  </a:txBody>
                  <a:tcPr marL="1291" marR="1291" marT="1291" marB="0" anchor="ctr">
                    <a:lnL>
                      <a:noFill/>
                    </a:lnL>
                    <a:lnR>
                      <a:noFill/>
                    </a:lnR>
                    <a:lnT>
                      <a:noFill/>
                    </a:lnT>
                    <a:lnB>
                      <a:noFill/>
                    </a:lnB>
                  </a:tcPr>
                </a:tc>
                <a:extLst>
                  <a:ext uri="{0D108BD9-81ED-4DB2-BD59-A6C34878D82A}">
                    <a16:rowId xmlns:a16="http://schemas.microsoft.com/office/drawing/2014/main" val="4081451622"/>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P016:205516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9.78/9.12/0.60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9.85/9.15/0.61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9.55/8.45/0.58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9.95/8.99/0.61</a:t>
                      </a:r>
                    </a:p>
                  </a:txBody>
                  <a:tcPr marL="1291" marR="1291" marT="1291" marB="0" anchor="ctr">
                    <a:lnL>
                      <a:noFill/>
                    </a:lnL>
                    <a:lnR>
                      <a:noFill/>
                    </a:lnR>
                    <a:lnT>
                      <a:noFill/>
                    </a:lnT>
                    <a:lnB>
                      <a:noFill/>
                    </a:lnB>
                  </a:tcPr>
                </a:tc>
                <a:extLst>
                  <a:ext uri="{0D108BD9-81ED-4DB2-BD59-A6C34878D82A}">
                    <a16:rowId xmlns:a16="http://schemas.microsoft.com/office/drawing/2014/main" val="4243376262"/>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P012:205516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6.94/5.37/0.33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6.98/5.35/0.33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6.38/5.62/0.32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6.40/5.51/0.32</a:t>
                      </a:r>
                    </a:p>
                  </a:txBody>
                  <a:tcPr marL="1291" marR="1291" marT="1291" marB="0" anchor="ctr">
                    <a:lnL>
                      <a:noFill/>
                    </a:lnL>
                    <a:lnR>
                      <a:noFill/>
                    </a:lnR>
                    <a:lnT>
                      <a:noFill/>
                    </a:lnT>
                    <a:lnB>
                      <a:noFill/>
                    </a:lnB>
                  </a:tcPr>
                </a:tc>
                <a:extLst>
                  <a:ext uri="{0D108BD9-81ED-4DB2-BD59-A6C34878D82A}">
                    <a16:rowId xmlns:a16="http://schemas.microsoft.com/office/drawing/2014/main" val="3518479417"/>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J004:228644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6.67/6.50/0.23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6.56/6.38/0.22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8.27/8.14/0.29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6.56/6.18/0.21</a:t>
                      </a:r>
                    </a:p>
                  </a:txBody>
                  <a:tcPr marL="1291" marR="1291" marT="1291" marB="0" anchor="ctr">
                    <a:lnL>
                      <a:noFill/>
                    </a:lnL>
                    <a:lnR>
                      <a:noFill/>
                    </a:lnR>
                    <a:lnT>
                      <a:noFill/>
                    </a:lnT>
                    <a:lnB>
                      <a:noFill/>
                    </a:lnB>
                  </a:tcPr>
                </a:tc>
                <a:extLst>
                  <a:ext uri="{0D108BD9-81ED-4DB2-BD59-A6C34878D82A}">
                    <a16:rowId xmlns:a16="http://schemas.microsoft.com/office/drawing/2014/main" val="1006267838"/>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H005:205516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0.47/0.46/0.03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0.57/0.57/0.04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0.29/0.29/0.02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0.29/0.29/0.02</a:t>
                      </a:r>
                    </a:p>
                  </a:txBody>
                  <a:tcPr marL="1291" marR="1291" marT="1291" marB="0" anchor="ctr">
                    <a:lnL>
                      <a:noFill/>
                    </a:lnL>
                    <a:lnR>
                      <a:noFill/>
                    </a:lnR>
                    <a:lnT>
                      <a:noFill/>
                    </a:lnT>
                    <a:lnB>
                      <a:noFill/>
                    </a:lnB>
                  </a:tcPr>
                </a:tc>
                <a:extLst>
                  <a:ext uri="{0D108BD9-81ED-4DB2-BD59-A6C34878D82A}">
                    <a16:rowId xmlns:a16="http://schemas.microsoft.com/office/drawing/2014/main" val="3367193131"/>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K010:228644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9.56/9.35/0.35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9.42/9.20/0.34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10.24/10.02/0.37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10.63/10.37/0.38</a:t>
                      </a:r>
                    </a:p>
                  </a:txBody>
                  <a:tcPr marL="1291" marR="1291" marT="1291" marB="0" anchor="ctr">
                    <a:lnL>
                      <a:noFill/>
                    </a:lnL>
                    <a:lnR>
                      <a:noFill/>
                    </a:lnR>
                    <a:lnT>
                      <a:noFill/>
                    </a:lnT>
                    <a:lnB>
                      <a:noFill/>
                    </a:lnB>
                  </a:tcPr>
                </a:tc>
                <a:extLst>
                  <a:ext uri="{0D108BD9-81ED-4DB2-BD59-A6C34878D82A}">
                    <a16:rowId xmlns:a16="http://schemas.microsoft.com/office/drawing/2014/main" val="3415768837"/>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K010:871734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1.45/1.32/0.30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1.65/1.52/0.34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0.68/0.49/0.12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0.61/0.39/0.09</a:t>
                      </a:r>
                    </a:p>
                  </a:txBody>
                  <a:tcPr marL="1291" marR="1291" marT="1291" marB="0" anchor="ctr">
                    <a:lnL>
                      <a:noFill/>
                    </a:lnL>
                    <a:lnR>
                      <a:noFill/>
                    </a:lnR>
                    <a:lnT>
                      <a:noFill/>
                    </a:lnT>
                    <a:lnB>
                      <a:noFill/>
                    </a:lnB>
                  </a:tcPr>
                </a:tc>
                <a:extLst>
                  <a:ext uri="{0D108BD9-81ED-4DB2-BD59-A6C34878D82A}">
                    <a16:rowId xmlns:a16="http://schemas.microsoft.com/office/drawing/2014/main" val="1934732127"/>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C008:784457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2.30/2.16/0.30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2.24/2.09/0.29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2.25/2.08/0.27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2.53/2.31/0.29</a:t>
                      </a:r>
                    </a:p>
                  </a:txBody>
                  <a:tcPr marL="1291" marR="1291" marT="1291" marB="0" anchor="ctr">
                    <a:lnL>
                      <a:noFill/>
                    </a:lnL>
                    <a:lnR>
                      <a:noFill/>
                    </a:lnR>
                    <a:lnT>
                      <a:noFill/>
                    </a:lnT>
                    <a:lnB>
                      <a:noFill/>
                    </a:lnB>
                  </a:tcPr>
                </a:tc>
                <a:extLst>
                  <a:ext uri="{0D108BD9-81ED-4DB2-BD59-A6C34878D82A}">
                    <a16:rowId xmlns:a16="http://schemas.microsoft.com/office/drawing/2014/main" val="792463685"/>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N001:205516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8.79/8.11/0.28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8.75/8.09/0.28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9.44/8.47/0.29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9.56/8.53/0.30</a:t>
                      </a:r>
                    </a:p>
                  </a:txBody>
                  <a:tcPr marL="1291" marR="1291" marT="1291" marB="0" anchor="ctr">
                    <a:lnL>
                      <a:noFill/>
                    </a:lnL>
                    <a:lnR>
                      <a:noFill/>
                    </a:lnR>
                    <a:lnT>
                      <a:noFill/>
                    </a:lnT>
                    <a:lnB>
                      <a:noFill/>
                    </a:lnB>
                  </a:tcPr>
                </a:tc>
                <a:extLst>
                  <a:ext uri="{0D108BD9-81ED-4DB2-BD59-A6C34878D82A}">
                    <a16:rowId xmlns:a16="http://schemas.microsoft.com/office/drawing/2014/main" val="2918207514"/>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L008:205516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9.26/9.23/0.66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9.42/9.39/0.67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12.29/12.29/0.88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11.35/11.35/0.81</a:t>
                      </a:r>
                    </a:p>
                  </a:txBody>
                  <a:tcPr marL="1291" marR="1291" marT="1291" marB="0" anchor="ctr">
                    <a:lnL>
                      <a:noFill/>
                    </a:lnL>
                    <a:lnR>
                      <a:noFill/>
                    </a:lnR>
                    <a:lnT>
                      <a:noFill/>
                    </a:lnT>
                    <a:lnB>
                      <a:noFill/>
                    </a:lnB>
                  </a:tcPr>
                </a:tc>
                <a:extLst>
                  <a:ext uri="{0D108BD9-81ED-4DB2-BD59-A6C34878D82A}">
                    <a16:rowId xmlns:a16="http://schemas.microsoft.com/office/drawing/2014/main" val="2091079570"/>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N001:871734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1.59/1.23/0.22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1.61/1.19/0.22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1.40/1.33/0.21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1.46/1.41/0.23</a:t>
                      </a:r>
                    </a:p>
                  </a:txBody>
                  <a:tcPr marL="1291" marR="1291" marT="1291" marB="0" anchor="ctr">
                    <a:lnL>
                      <a:noFill/>
                    </a:lnL>
                    <a:lnR>
                      <a:noFill/>
                    </a:lnR>
                    <a:lnT>
                      <a:noFill/>
                    </a:lnT>
                    <a:lnB>
                      <a:noFill/>
                    </a:lnB>
                  </a:tcPr>
                </a:tc>
                <a:extLst>
                  <a:ext uri="{0D108BD9-81ED-4DB2-BD59-A6C34878D82A}">
                    <a16:rowId xmlns:a16="http://schemas.microsoft.com/office/drawing/2014/main" val="4208097855"/>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N010:228644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4.46/4.26/0.43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4.60/4.40/0.44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7.03/6.73/0.67</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6.71/6.59/0.66</a:t>
                      </a:r>
                    </a:p>
                  </a:txBody>
                  <a:tcPr marL="1291" marR="1291" marT="1291" marB="0" anchor="ctr">
                    <a:lnL>
                      <a:noFill/>
                    </a:lnL>
                    <a:lnR>
                      <a:noFill/>
                    </a:lnR>
                    <a:lnT>
                      <a:noFill/>
                    </a:lnT>
                    <a:lnB>
                      <a:noFill/>
                    </a:lnB>
                  </a:tcPr>
                </a:tc>
                <a:extLst>
                  <a:ext uri="{0D108BD9-81ED-4DB2-BD59-A6C34878D82A}">
                    <a16:rowId xmlns:a16="http://schemas.microsoft.com/office/drawing/2014/main" val="1650051665"/>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I001:205516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7.11/5.29/0.33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7.13/5.26/0.33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6.89/5.66/0.34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6.88/5.57/0.33</a:t>
                      </a:r>
                    </a:p>
                  </a:txBody>
                  <a:tcPr marL="1291" marR="1291" marT="1291" marB="0" anchor="ctr">
                    <a:lnL>
                      <a:noFill/>
                    </a:lnL>
                    <a:lnR>
                      <a:noFill/>
                    </a:lnR>
                    <a:lnT>
                      <a:noFill/>
                    </a:lnT>
                    <a:lnB>
                      <a:noFill/>
                    </a:lnB>
                  </a:tcPr>
                </a:tc>
                <a:extLst>
                  <a:ext uri="{0D108BD9-81ED-4DB2-BD59-A6C34878D82A}">
                    <a16:rowId xmlns:a16="http://schemas.microsoft.com/office/drawing/2014/main" val="1002384702"/>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F001:228644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6.07/5.49/0.28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5.93/5.34/0.28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2.56/2.53/0.14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6.13/5.65/0.30</a:t>
                      </a:r>
                    </a:p>
                  </a:txBody>
                  <a:tcPr marL="1291" marR="1291" marT="1291" marB="0" anchor="ctr">
                    <a:lnL>
                      <a:noFill/>
                    </a:lnL>
                    <a:lnR>
                      <a:noFill/>
                    </a:lnR>
                    <a:lnT>
                      <a:noFill/>
                    </a:lnT>
                    <a:lnB>
                      <a:noFill/>
                    </a:lnB>
                  </a:tcPr>
                </a:tc>
                <a:extLst>
                  <a:ext uri="{0D108BD9-81ED-4DB2-BD59-A6C34878D82A}">
                    <a16:rowId xmlns:a16="http://schemas.microsoft.com/office/drawing/2014/main" val="2454746041"/>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M010:228644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17.55/13.02/0.31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17.46/12.96/0.31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19.14/14.38/0.35</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18.92/14.23/0.34</a:t>
                      </a:r>
                    </a:p>
                  </a:txBody>
                  <a:tcPr marL="1291" marR="1291" marT="1291" marB="0" anchor="ctr">
                    <a:lnL>
                      <a:noFill/>
                    </a:lnL>
                    <a:lnR>
                      <a:noFill/>
                    </a:lnR>
                    <a:lnT>
                      <a:noFill/>
                    </a:lnT>
                    <a:lnB>
                      <a:noFill/>
                    </a:lnB>
                  </a:tcPr>
                </a:tc>
                <a:extLst>
                  <a:ext uri="{0D108BD9-81ED-4DB2-BD59-A6C34878D82A}">
                    <a16:rowId xmlns:a16="http://schemas.microsoft.com/office/drawing/2014/main" val="2786604786"/>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I001:228644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2.91/2.23/0.12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2.84/2.22/0.12</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3.22/2.57/0.14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3.05/2.66/0.15</a:t>
                      </a:r>
                    </a:p>
                  </a:txBody>
                  <a:tcPr marL="1291" marR="1291" marT="1291" marB="0" anchor="ctr">
                    <a:lnL>
                      <a:noFill/>
                    </a:lnL>
                    <a:lnR>
                      <a:noFill/>
                    </a:lnR>
                    <a:lnT>
                      <a:noFill/>
                    </a:lnT>
                    <a:lnB>
                      <a:noFill/>
                    </a:lnB>
                  </a:tcPr>
                </a:tc>
                <a:extLst>
                  <a:ext uri="{0D108BD9-81ED-4DB2-BD59-A6C34878D82A}">
                    <a16:rowId xmlns:a16="http://schemas.microsoft.com/office/drawing/2014/main" val="1214499759"/>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C001:205516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9.62/8.21/0.29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9.67/8.23/0.29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15.44/14.35/0.48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12.19/10.52/0.37</a:t>
                      </a:r>
                    </a:p>
                  </a:txBody>
                  <a:tcPr marL="1291" marR="1291" marT="1291" marB="0" anchor="ctr">
                    <a:lnL>
                      <a:noFill/>
                    </a:lnL>
                    <a:lnR>
                      <a:noFill/>
                    </a:lnR>
                    <a:lnT>
                      <a:noFill/>
                    </a:lnT>
                    <a:lnB>
                      <a:noFill/>
                    </a:lnB>
                  </a:tcPr>
                </a:tc>
                <a:extLst>
                  <a:ext uri="{0D108BD9-81ED-4DB2-BD59-A6C34878D82A}">
                    <a16:rowId xmlns:a16="http://schemas.microsoft.com/office/drawing/2014/main" val="2115686500"/>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M002:205516</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7.80/7.61/0.39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7.76/7.55/0.39</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6.80/5.79/0.34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6.60/5.51/0.32</a:t>
                      </a:r>
                    </a:p>
                  </a:txBody>
                  <a:tcPr marL="1291" marR="1291" marT="1291" marB="0" anchor="ctr">
                    <a:lnL>
                      <a:noFill/>
                    </a:lnL>
                    <a:lnR>
                      <a:noFill/>
                    </a:lnR>
                    <a:lnT>
                      <a:noFill/>
                    </a:lnT>
                    <a:lnB>
                      <a:noFill/>
                    </a:lnB>
                  </a:tcPr>
                </a:tc>
                <a:extLst>
                  <a:ext uri="{0D108BD9-81ED-4DB2-BD59-A6C34878D82A}">
                    <a16:rowId xmlns:a16="http://schemas.microsoft.com/office/drawing/2014/main" val="231374017"/>
                  </a:ext>
                </a:extLst>
              </a:tr>
              <a:tr h="147294">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C009:228644</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30.41/22.05/0.51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30.38/22.05/0.51</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30.80/24.04/0.63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31.21/21.91/0.48</a:t>
                      </a:r>
                    </a:p>
                  </a:txBody>
                  <a:tcPr marL="1291" marR="1291" marT="1291" marB="0" anchor="ctr">
                    <a:lnL>
                      <a:noFill/>
                    </a:lnL>
                    <a:lnR>
                      <a:noFill/>
                    </a:lnR>
                    <a:lnT>
                      <a:noFill/>
                    </a:lnT>
                    <a:lnB>
                      <a:noFill/>
                    </a:lnB>
                  </a:tcPr>
                </a:tc>
                <a:extLst>
                  <a:ext uri="{0D108BD9-81ED-4DB2-BD59-A6C34878D82A}">
                    <a16:rowId xmlns:a16="http://schemas.microsoft.com/office/drawing/2014/main" val="3695860222"/>
                  </a:ext>
                </a:extLst>
              </a:tr>
              <a:tr h="147294">
                <a:tc>
                  <a:txBody>
                    <a:bodyPr/>
                    <a:lstStyle/>
                    <a:p>
                      <a:pPr algn="l" fontAlgn="ctr"/>
                      <a:r>
                        <a:rPr lang="en-US" sz="1000" b="0" i="0" u="none" strike="noStrike" dirty="0">
                          <a:solidFill>
                            <a:srgbClr val="000000"/>
                          </a:solidFill>
                          <a:effectLst/>
                          <a:latin typeface="新細明體" panose="02020500000000000000" pitchFamily="18" charset="-120"/>
                          <a:ea typeface="新細明體" panose="02020500000000000000" pitchFamily="18" charset="-120"/>
                        </a:rPr>
                        <a:t>Average[1, 2, 3]</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9.52/5.54/0.28</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9.52/5.57/0.30</a:t>
                      </a:r>
                    </a:p>
                  </a:txBody>
                  <a:tcPr marL="1291" marR="1291" marT="1291"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10.06/6.01/0.30</a:t>
                      </a:r>
                    </a:p>
                  </a:txBody>
                  <a:tcPr marL="1291" marR="1291" marT="1291" marB="0" anchor="ctr">
                    <a:lnL>
                      <a:noFill/>
                    </a:lnL>
                    <a:lnR>
                      <a:noFill/>
                    </a:lnR>
                    <a:lnT>
                      <a:noFill/>
                    </a:lnT>
                    <a:lnB>
                      <a:noFill/>
                    </a:lnB>
                  </a:tcPr>
                </a:tc>
                <a:tc>
                  <a:txBody>
                    <a:bodyPr/>
                    <a:lstStyle/>
                    <a:p>
                      <a:pPr algn="l" fontAlgn="ct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9.88/5.75/0.29</a:t>
                      </a:r>
                    </a:p>
                  </a:txBody>
                  <a:tcPr marL="1291" marR="1291" marT="1291" marB="0" anchor="ctr">
                    <a:lnL>
                      <a:noFill/>
                    </a:lnL>
                    <a:lnR>
                      <a:noFill/>
                    </a:lnR>
                    <a:lnT>
                      <a:noFill/>
                    </a:lnT>
                    <a:lnB>
                      <a:noFill/>
                    </a:lnB>
                  </a:tcPr>
                </a:tc>
                <a:extLst>
                  <a:ext uri="{0D108BD9-81ED-4DB2-BD59-A6C34878D82A}">
                    <a16:rowId xmlns:a16="http://schemas.microsoft.com/office/drawing/2014/main" val="248639420"/>
                  </a:ext>
                </a:extLst>
              </a:tr>
            </a:tbl>
          </a:graphicData>
        </a:graphic>
      </p:graphicFrame>
    </p:spTree>
    <p:extLst>
      <p:ext uri="{BB962C8B-B14F-4D97-AF65-F5344CB8AC3E}">
        <p14:creationId xmlns:p14="http://schemas.microsoft.com/office/powerpoint/2010/main" val="1228461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CF102A-E25C-1FCA-484E-1329D3EA02E3}"/>
              </a:ext>
            </a:extLst>
          </p:cNvPr>
          <p:cNvSpPr>
            <a:spLocks noGrp="1"/>
          </p:cNvSpPr>
          <p:nvPr>
            <p:ph type="title"/>
          </p:nvPr>
        </p:nvSpPr>
        <p:spPr>
          <a:xfrm>
            <a:off x="1006475" y="310829"/>
            <a:ext cx="12617450" cy="1590675"/>
          </a:xfrm>
        </p:spPr>
        <p:txBody>
          <a:bodyPr/>
          <a:lstStyle/>
          <a:p>
            <a:r>
              <a:rPr lang="en-US" altLang="zh-TW" dirty="0"/>
              <a:t>Aggregate Daily Data to Monthly Timeseries</a:t>
            </a:r>
            <a:endParaRPr lang="zh-TW" altLang="en-US" dirty="0"/>
          </a:p>
        </p:txBody>
      </p:sp>
      <p:pic>
        <p:nvPicPr>
          <p:cNvPr id="4" name="內容版面配置區 3">
            <a:extLst>
              <a:ext uri="{FF2B5EF4-FFF2-40B4-BE49-F238E27FC236}">
                <a16:creationId xmlns:a16="http://schemas.microsoft.com/office/drawing/2014/main" id="{07BE0C33-60D8-B605-A5E3-83BA1972600C}"/>
              </a:ext>
            </a:extLst>
          </p:cNvPr>
          <p:cNvPicPr>
            <a:picLocks noGrp="1" noChangeAspect="1"/>
          </p:cNvPicPr>
          <p:nvPr>
            <p:ph idx="1"/>
          </p:nvPr>
        </p:nvPicPr>
        <p:blipFill>
          <a:blip r:embed="rId2"/>
          <a:stretch>
            <a:fillRect/>
          </a:stretch>
        </p:blipFill>
        <p:spPr>
          <a:xfrm>
            <a:off x="925450" y="2260318"/>
            <a:ext cx="12975743" cy="5311839"/>
          </a:xfrm>
          <a:prstGeom prst="rect">
            <a:avLst/>
          </a:prstGeom>
        </p:spPr>
      </p:pic>
      <p:sp>
        <p:nvSpPr>
          <p:cNvPr id="5" name="文字方塊 4">
            <a:extLst>
              <a:ext uri="{FF2B5EF4-FFF2-40B4-BE49-F238E27FC236}">
                <a16:creationId xmlns:a16="http://schemas.microsoft.com/office/drawing/2014/main" id="{5232821D-EBC4-DEC5-D542-5C3FC29ACC4B}"/>
              </a:ext>
            </a:extLst>
          </p:cNvPr>
          <p:cNvSpPr txBox="1"/>
          <p:nvPr/>
        </p:nvSpPr>
        <p:spPr>
          <a:xfrm>
            <a:off x="1006475" y="1670671"/>
            <a:ext cx="4190036" cy="461665"/>
          </a:xfrm>
          <a:prstGeom prst="rect">
            <a:avLst/>
          </a:prstGeom>
          <a:noFill/>
        </p:spPr>
        <p:txBody>
          <a:bodyPr wrap="square">
            <a:spAutoFit/>
          </a:bodyPr>
          <a:lstStyle/>
          <a:p>
            <a:r>
              <a:rPr lang="en-US" altLang="zh-TW" sz="2400" dirty="0"/>
              <a:t>Number of </a:t>
            </a:r>
            <a:r>
              <a:rPr lang="en-US" altLang="zh-TW" sz="2400" dirty="0" err="1"/>
              <a:t>unique_id</a:t>
            </a:r>
            <a:r>
              <a:rPr lang="en-US" altLang="zh-TW" sz="2400" dirty="0"/>
              <a:t>: 50</a:t>
            </a:r>
            <a:endParaRPr lang="zh-TW" altLang="en-US" sz="2400" dirty="0"/>
          </a:p>
        </p:txBody>
      </p:sp>
    </p:spTree>
    <p:extLst>
      <p:ext uri="{BB962C8B-B14F-4D97-AF65-F5344CB8AC3E}">
        <p14:creationId xmlns:p14="http://schemas.microsoft.com/office/powerpoint/2010/main" val="3026059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928CA72-C8AE-3F39-4F18-9D04204147BE}"/>
              </a:ext>
            </a:extLst>
          </p:cNvPr>
          <p:cNvPicPr>
            <a:picLocks noChangeAspect="1"/>
          </p:cNvPicPr>
          <p:nvPr/>
        </p:nvPicPr>
        <p:blipFill>
          <a:blip r:embed="rId2"/>
          <a:stretch>
            <a:fillRect/>
          </a:stretch>
        </p:blipFill>
        <p:spPr>
          <a:xfrm>
            <a:off x="1102717" y="924489"/>
            <a:ext cx="8677169" cy="5395288"/>
          </a:xfrm>
          <a:prstGeom prst="rect">
            <a:avLst/>
          </a:prstGeom>
        </p:spPr>
      </p:pic>
      <p:sp>
        <p:nvSpPr>
          <p:cNvPr id="5" name="文字方塊 4">
            <a:extLst>
              <a:ext uri="{FF2B5EF4-FFF2-40B4-BE49-F238E27FC236}">
                <a16:creationId xmlns:a16="http://schemas.microsoft.com/office/drawing/2014/main" id="{BF1D25C5-C3F2-3456-E37C-4E34107F7AA2}"/>
              </a:ext>
            </a:extLst>
          </p:cNvPr>
          <p:cNvSpPr txBox="1"/>
          <p:nvPr/>
        </p:nvSpPr>
        <p:spPr>
          <a:xfrm>
            <a:off x="1227756" y="6661058"/>
            <a:ext cx="11247470" cy="461665"/>
          </a:xfrm>
          <a:prstGeom prst="rect">
            <a:avLst/>
          </a:prstGeom>
          <a:noFill/>
        </p:spPr>
        <p:txBody>
          <a:bodyPr wrap="square">
            <a:spAutoFit/>
          </a:bodyPr>
          <a:lstStyle/>
          <a:p>
            <a:r>
              <a:rPr lang="en-US" altLang="zh-TW" sz="2400" b="0" i="0" u="none" strike="noStrike" dirty="0">
                <a:solidFill>
                  <a:srgbClr val="000000"/>
                </a:solidFill>
                <a:effectLst/>
                <a:ea typeface="新細明體" panose="02020500000000000000" pitchFamily="18" charset="-120"/>
              </a:rPr>
              <a:t>Average</a:t>
            </a:r>
            <a:r>
              <a:rPr lang="en-US" altLang="zh-TW" sz="2400" dirty="0"/>
              <a:t> Performance (RMSE/MAE/MAPE): </a:t>
            </a:r>
            <a:r>
              <a:rPr lang="en-US" altLang="zh-TW" sz="2400" b="0" i="0" u="none" strike="noStrike" dirty="0">
                <a:solidFill>
                  <a:srgbClr val="000000"/>
                </a:solidFill>
                <a:effectLst/>
                <a:ea typeface="新細明體" panose="02020500000000000000" pitchFamily="18" charset="-120"/>
              </a:rPr>
              <a:t>157.16/101.08/0.18</a:t>
            </a:r>
            <a:r>
              <a:rPr lang="en-US" altLang="zh-TW" sz="2400" dirty="0"/>
              <a:t> (</a:t>
            </a:r>
            <a:r>
              <a:rPr lang="en-US" altLang="zh-TW" sz="2400" dirty="0" err="1"/>
              <a:t>XGBoost</a:t>
            </a:r>
            <a:r>
              <a:rPr lang="en-US" altLang="zh-TW" sz="2400" dirty="0"/>
              <a:t>)</a:t>
            </a:r>
            <a:endParaRPr lang="zh-TW" altLang="en-US" sz="2400" dirty="0"/>
          </a:p>
        </p:txBody>
      </p:sp>
    </p:spTree>
    <p:extLst>
      <p:ext uri="{BB962C8B-B14F-4D97-AF65-F5344CB8AC3E}">
        <p14:creationId xmlns:p14="http://schemas.microsoft.com/office/powerpoint/2010/main" val="2493191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F85E8B3E-A499-6F2D-DDE3-F5EA1432917A}"/>
              </a:ext>
            </a:extLst>
          </p:cNvPr>
          <p:cNvGraphicFramePr>
            <a:graphicFrameLocks noGrp="1"/>
          </p:cNvGraphicFramePr>
          <p:nvPr>
            <p:extLst>
              <p:ext uri="{D42A27DB-BD31-4B8C-83A1-F6EECF244321}">
                <p14:modId xmlns:p14="http://schemas.microsoft.com/office/powerpoint/2010/main" val="1688636777"/>
              </p:ext>
            </p:extLst>
          </p:nvPr>
        </p:nvGraphicFramePr>
        <p:xfrm>
          <a:off x="520104" y="89544"/>
          <a:ext cx="13543136" cy="8050511"/>
        </p:xfrm>
        <a:graphic>
          <a:graphicData uri="http://schemas.openxmlformats.org/drawingml/2006/table">
            <a:tbl>
              <a:tblPr/>
              <a:tblGrid>
                <a:gridCol w="2537007">
                  <a:extLst>
                    <a:ext uri="{9D8B030D-6E8A-4147-A177-3AD203B41FA5}">
                      <a16:colId xmlns:a16="http://schemas.microsoft.com/office/drawing/2014/main" val="2177455804"/>
                    </a:ext>
                  </a:extLst>
                </a:gridCol>
                <a:gridCol w="2537007">
                  <a:extLst>
                    <a:ext uri="{9D8B030D-6E8A-4147-A177-3AD203B41FA5}">
                      <a16:colId xmlns:a16="http://schemas.microsoft.com/office/drawing/2014/main" val="1408245410"/>
                    </a:ext>
                  </a:extLst>
                </a:gridCol>
                <a:gridCol w="2537007">
                  <a:extLst>
                    <a:ext uri="{9D8B030D-6E8A-4147-A177-3AD203B41FA5}">
                      <a16:colId xmlns:a16="http://schemas.microsoft.com/office/drawing/2014/main" val="339095028"/>
                    </a:ext>
                  </a:extLst>
                </a:gridCol>
                <a:gridCol w="2537007">
                  <a:extLst>
                    <a:ext uri="{9D8B030D-6E8A-4147-A177-3AD203B41FA5}">
                      <a16:colId xmlns:a16="http://schemas.microsoft.com/office/drawing/2014/main" val="310610096"/>
                    </a:ext>
                  </a:extLst>
                </a:gridCol>
                <a:gridCol w="3395108">
                  <a:extLst>
                    <a:ext uri="{9D8B030D-6E8A-4147-A177-3AD203B41FA5}">
                      <a16:colId xmlns:a16="http://schemas.microsoft.com/office/drawing/2014/main" val="989811546"/>
                    </a:ext>
                  </a:extLst>
                </a:gridCol>
              </a:tblGrid>
              <a:tr h="212933">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Category</a:t>
                      </a:r>
                    </a:p>
                  </a:txBody>
                  <a:tcPr marL="1278" marR="1278" marT="1278"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LinearRegression</a:t>
                      </a:r>
                    </a:p>
                  </a:txBody>
                  <a:tcPr marL="1278" marR="1278" marT="1278"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RandomForestRegressor</a:t>
                      </a:r>
                    </a:p>
                  </a:txBody>
                  <a:tcPr marL="1278" marR="1278" marT="1278"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LGBMRegressor</a:t>
                      </a:r>
                    </a:p>
                  </a:txBody>
                  <a:tcPr marL="1278" marR="1278" marT="1278" marB="0" anchor="ctr">
                    <a:lnL>
                      <a:noFill/>
                    </a:lnL>
                    <a:lnR>
                      <a:noFill/>
                    </a:lnR>
                    <a:lnT>
                      <a:noFill/>
                    </a:lnT>
                    <a:lnB>
                      <a:noFill/>
                    </a:lnB>
                  </a:tcPr>
                </a:tc>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XGBRegressor</a:t>
                      </a:r>
                    </a:p>
                  </a:txBody>
                  <a:tcPr marL="1278" marR="1278" marT="1278" marB="0" anchor="ctr">
                    <a:lnL>
                      <a:noFill/>
                    </a:lnL>
                    <a:lnR>
                      <a:noFill/>
                    </a:lnR>
                    <a:lnT>
                      <a:noFill/>
                    </a:lnT>
                    <a:lnB>
                      <a:noFill/>
                    </a:lnB>
                  </a:tcPr>
                </a:tc>
                <a:extLst>
                  <a:ext uri="{0D108BD9-81ED-4DB2-BD59-A6C34878D82A}">
                    <a16:rowId xmlns:a16="http://schemas.microsoft.com/office/drawing/2014/main" val="3144055650"/>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612.22/612.22/1.06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22.22/22.22/0.04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102.12/102.12/0.18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66.84/66.84/0.12</a:t>
                      </a:r>
                    </a:p>
                  </a:txBody>
                  <a:tcPr marL="1278" marR="1278" marT="1278" marB="0" anchor="ctr">
                    <a:lnL>
                      <a:noFill/>
                    </a:lnL>
                    <a:lnR>
                      <a:noFill/>
                    </a:lnR>
                    <a:lnT>
                      <a:noFill/>
                    </a:lnT>
                    <a:lnB>
                      <a:noFill/>
                    </a:lnB>
                  </a:tcPr>
                </a:tc>
                <a:extLst>
                  <a:ext uri="{0D108BD9-81ED-4DB2-BD59-A6C34878D82A}">
                    <a16:rowId xmlns:a16="http://schemas.microsoft.com/office/drawing/2014/main" val="4172370583"/>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A003:566768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72.57/72.57/0.33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128.28/128.28/0.58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90.50/90.50/0.41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104.99/104.99/0.47</a:t>
                      </a:r>
                    </a:p>
                  </a:txBody>
                  <a:tcPr marL="1278" marR="1278" marT="1278" marB="0" anchor="ctr">
                    <a:lnL>
                      <a:noFill/>
                    </a:lnL>
                    <a:lnR>
                      <a:noFill/>
                    </a:lnR>
                    <a:lnT>
                      <a:noFill/>
                    </a:lnT>
                    <a:lnB>
                      <a:noFill/>
                    </a:lnB>
                  </a:tcPr>
                </a:tc>
                <a:extLst>
                  <a:ext uri="{0D108BD9-81ED-4DB2-BD59-A6C34878D82A}">
                    <a16:rowId xmlns:a16="http://schemas.microsoft.com/office/drawing/2014/main" val="521999884"/>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A003:683601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5.37/5.37/0.08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25.34/25.34/0.37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24.62/24.62/0.36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30.76/30.76/0.45</a:t>
                      </a:r>
                    </a:p>
                  </a:txBody>
                  <a:tcPr marL="1278" marR="1278" marT="1278" marB="0" anchor="ctr">
                    <a:lnL>
                      <a:noFill/>
                    </a:lnL>
                    <a:lnR>
                      <a:noFill/>
                    </a:lnR>
                    <a:lnT>
                      <a:noFill/>
                    </a:lnT>
                    <a:lnB>
                      <a:noFill/>
                    </a:lnB>
                  </a:tcPr>
                </a:tc>
                <a:extLst>
                  <a:ext uri="{0D108BD9-81ED-4DB2-BD59-A6C34878D82A}">
                    <a16:rowId xmlns:a16="http://schemas.microsoft.com/office/drawing/2014/main" val="3728752135"/>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A003:822389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397.05/397.05/1.59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23.01/23.01/0.09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7.38/7.38/0.03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76.94/76.94/0.31</a:t>
                      </a:r>
                    </a:p>
                  </a:txBody>
                  <a:tcPr marL="1278" marR="1278" marT="1278" marB="0" anchor="ctr">
                    <a:lnL>
                      <a:noFill/>
                    </a:lnL>
                    <a:lnR>
                      <a:noFill/>
                    </a:lnR>
                    <a:lnT>
                      <a:noFill/>
                    </a:lnT>
                    <a:lnB>
                      <a:noFill/>
                    </a:lnB>
                  </a:tcPr>
                </a:tc>
                <a:extLst>
                  <a:ext uri="{0D108BD9-81ED-4DB2-BD59-A6C34878D82A}">
                    <a16:rowId xmlns:a16="http://schemas.microsoft.com/office/drawing/2014/main" val="139377509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A003:871734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10.15/10.15/0.08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44.06/44.06/0.37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38.25/38.25/0.32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37.43/37.43/0.31</a:t>
                      </a:r>
                    </a:p>
                  </a:txBody>
                  <a:tcPr marL="1278" marR="1278" marT="1278" marB="0" anchor="ctr">
                    <a:lnL>
                      <a:noFill/>
                    </a:lnL>
                    <a:lnR>
                      <a:noFill/>
                    </a:lnR>
                    <a:lnT>
                      <a:noFill/>
                    </a:lnT>
                    <a:lnB>
                      <a:noFill/>
                    </a:lnB>
                  </a:tcPr>
                </a:tc>
                <a:extLst>
                  <a:ext uri="{0D108BD9-81ED-4DB2-BD59-A6C34878D82A}">
                    <a16:rowId xmlns:a16="http://schemas.microsoft.com/office/drawing/2014/main" val="400590086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A003:890285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84.55/84.55/0.11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298.40/298.40/0.40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303.12/303.12/0.41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255.18/255.18/0.35</a:t>
                      </a:r>
                    </a:p>
                  </a:txBody>
                  <a:tcPr marL="1278" marR="1278" marT="1278" marB="0" anchor="ctr">
                    <a:lnL>
                      <a:noFill/>
                    </a:lnL>
                    <a:lnR>
                      <a:noFill/>
                    </a:lnR>
                    <a:lnT>
                      <a:noFill/>
                    </a:lnT>
                    <a:lnB>
                      <a:noFill/>
                    </a:lnB>
                  </a:tcPr>
                </a:tc>
                <a:extLst>
                  <a:ext uri="{0D108BD9-81ED-4DB2-BD59-A6C34878D82A}">
                    <a16:rowId xmlns:a16="http://schemas.microsoft.com/office/drawing/2014/main" val="2533056330"/>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A005:205516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264.69/264.69/0.30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50.40/50.40/0.06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225.75/225.75/0.26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14.00/14.00/0.02</a:t>
                      </a:r>
                    </a:p>
                  </a:txBody>
                  <a:tcPr marL="1278" marR="1278" marT="1278" marB="0" anchor="ctr">
                    <a:lnL>
                      <a:noFill/>
                    </a:lnL>
                    <a:lnR>
                      <a:noFill/>
                    </a:lnR>
                    <a:lnT>
                      <a:noFill/>
                    </a:lnT>
                    <a:lnB>
                      <a:noFill/>
                    </a:lnB>
                  </a:tcPr>
                </a:tc>
                <a:extLst>
                  <a:ext uri="{0D108BD9-81ED-4DB2-BD59-A6C34878D82A}">
                    <a16:rowId xmlns:a16="http://schemas.microsoft.com/office/drawing/2014/main" val="3448209413"/>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B001:205516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332.28/332.28/0.28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249.12/249.12/0.21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487.75/487.75/0.41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275.79/275.79/0.23</a:t>
                      </a:r>
                    </a:p>
                  </a:txBody>
                  <a:tcPr marL="1278" marR="1278" marT="1278" marB="0" anchor="ctr">
                    <a:lnL>
                      <a:noFill/>
                    </a:lnL>
                    <a:lnR>
                      <a:noFill/>
                    </a:lnR>
                    <a:lnT>
                      <a:noFill/>
                    </a:lnT>
                    <a:lnB>
                      <a:noFill/>
                    </a:lnB>
                  </a:tcPr>
                </a:tc>
                <a:extLst>
                  <a:ext uri="{0D108BD9-81ED-4DB2-BD59-A6C34878D82A}">
                    <a16:rowId xmlns:a16="http://schemas.microsoft.com/office/drawing/2014/main" val="428971396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B008:871734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70.74/70.74/0.60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8.64/8.64/0.07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26.12/26.12/0.22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22.20/22.20/0.19</a:t>
                      </a:r>
                    </a:p>
                  </a:txBody>
                  <a:tcPr marL="1278" marR="1278" marT="1278" marB="0" anchor="ctr">
                    <a:lnL>
                      <a:noFill/>
                    </a:lnL>
                    <a:lnR>
                      <a:noFill/>
                    </a:lnR>
                    <a:lnT>
                      <a:noFill/>
                    </a:lnT>
                    <a:lnB>
                      <a:noFill/>
                    </a:lnB>
                  </a:tcPr>
                </a:tc>
                <a:extLst>
                  <a:ext uri="{0D108BD9-81ED-4DB2-BD59-A6C34878D82A}">
                    <a16:rowId xmlns:a16="http://schemas.microsoft.com/office/drawing/2014/main" val="370855484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C001:205516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376.86/376.86/0.35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271.60/271.60/0.25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353.50/353.50/0.32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238.00/238.00/0.22</a:t>
                      </a:r>
                    </a:p>
                  </a:txBody>
                  <a:tcPr marL="1278" marR="1278" marT="1278" marB="0" anchor="ctr">
                    <a:lnL>
                      <a:noFill/>
                    </a:lnL>
                    <a:lnR>
                      <a:noFill/>
                    </a:lnR>
                    <a:lnT>
                      <a:noFill/>
                    </a:lnT>
                    <a:lnB>
                      <a:noFill/>
                    </a:lnB>
                  </a:tcPr>
                </a:tc>
                <a:extLst>
                  <a:ext uri="{0D108BD9-81ED-4DB2-BD59-A6C34878D82A}">
                    <a16:rowId xmlns:a16="http://schemas.microsoft.com/office/drawing/2014/main" val="1383678072"/>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11.22/11.22/0.02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112.95/112.95/0.23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69.12/69.12/0.14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119.60/119.60/0.24</a:t>
                      </a:r>
                    </a:p>
                  </a:txBody>
                  <a:tcPr marL="1278" marR="1278" marT="1278" marB="0" anchor="ctr">
                    <a:lnL>
                      <a:noFill/>
                    </a:lnL>
                    <a:lnR>
                      <a:noFill/>
                    </a:lnR>
                    <a:lnT>
                      <a:noFill/>
                    </a:lnT>
                    <a:lnB>
                      <a:noFill/>
                    </a:lnB>
                  </a:tcPr>
                </a:tc>
                <a:extLst>
                  <a:ext uri="{0D108BD9-81ED-4DB2-BD59-A6C34878D82A}">
                    <a16:rowId xmlns:a16="http://schemas.microsoft.com/office/drawing/2014/main" val="1756693901"/>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C008:784457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28.23/28.23/0.15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0.75/0.75/0.00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29.88/29.88/0.16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3.21/3.21/0.02</a:t>
                      </a:r>
                    </a:p>
                  </a:txBody>
                  <a:tcPr marL="1278" marR="1278" marT="1278" marB="0" anchor="ctr">
                    <a:lnL>
                      <a:noFill/>
                    </a:lnL>
                    <a:lnR>
                      <a:noFill/>
                    </a:lnR>
                    <a:lnT>
                      <a:noFill/>
                    </a:lnT>
                    <a:lnB>
                      <a:noFill/>
                    </a:lnB>
                  </a:tcPr>
                </a:tc>
                <a:extLst>
                  <a:ext uri="{0D108BD9-81ED-4DB2-BD59-A6C34878D82A}">
                    <a16:rowId xmlns:a16="http://schemas.microsoft.com/office/drawing/2014/main" val="3471350323"/>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C008:822389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527.73/527.73/0.73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38.97/38.97/0.05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52.12/52.12/0.07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144.71/144.71/0.20</a:t>
                      </a:r>
                    </a:p>
                  </a:txBody>
                  <a:tcPr marL="1278" marR="1278" marT="1278" marB="0" anchor="ctr">
                    <a:lnL>
                      <a:noFill/>
                    </a:lnL>
                    <a:lnR>
                      <a:noFill/>
                    </a:lnR>
                    <a:lnT>
                      <a:noFill/>
                    </a:lnT>
                    <a:lnB>
                      <a:noFill/>
                    </a:lnB>
                  </a:tcPr>
                </a:tc>
                <a:extLst>
                  <a:ext uri="{0D108BD9-81ED-4DB2-BD59-A6C34878D82A}">
                    <a16:rowId xmlns:a16="http://schemas.microsoft.com/office/drawing/2014/main" val="351038743"/>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C008:849886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73.07/73.07/0.10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210.77/210.77/0.29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242.75/242.75/0.34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177.95/177.95/0.25</a:t>
                      </a:r>
                    </a:p>
                  </a:txBody>
                  <a:tcPr marL="1278" marR="1278" marT="1278" marB="0" anchor="ctr">
                    <a:lnL>
                      <a:noFill/>
                    </a:lnL>
                    <a:lnR>
                      <a:noFill/>
                    </a:lnR>
                    <a:lnT>
                      <a:noFill/>
                    </a:lnT>
                    <a:lnB>
                      <a:noFill/>
                    </a:lnB>
                  </a:tcPr>
                </a:tc>
                <a:extLst>
                  <a:ext uri="{0D108BD9-81ED-4DB2-BD59-A6C34878D82A}">
                    <a16:rowId xmlns:a16="http://schemas.microsoft.com/office/drawing/2014/main" val="2148549175"/>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C008:871734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38.76/38.76/0.21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29.91/29.91/0.16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27.25/27.25/0.15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31.00/31.00/0.17</a:t>
                      </a:r>
                    </a:p>
                  </a:txBody>
                  <a:tcPr marL="1278" marR="1278" marT="1278" marB="0" anchor="ctr">
                    <a:lnL>
                      <a:noFill/>
                    </a:lnL>
                    <a:lnR>
                      <a:noFill/>
                    </a:lnR>
                    <a:lnT>
                      <a:noFill/>
                    </a:lnT>
                    <a:lnB>
                      <a:noFill/>
                    </a:lnB>
                  </a:tcPr>
                </a:tc>
                <a:extLst>
                  <a:ext uri="{0D108BD9-81ED-4DB2-BD59-A6C34878D82A}">
                    <a16:rowId xmlns:a16="http://schemas.microsoft.com/office/drawing/2014/main" val="1670277297"/>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C008:890285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116.95/116.95/0.14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115.14/115.14/0.14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190.00/190.00/0.23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75.07/75.07/0.09</a:t>
                      </a:r>
                    </a:p>
                  </a:txBody>
                  <a:tcPr marL="1278" marR="1278" marT="1278" marB="0" anchor="ctr">
                    <a:lnL>
                      <a:noFill/>
                    </a:lnL>
                    <a:lnR>
                      <a:noFill/>
                    </a:lnR>
                    <a:lnT>
                      <a:noFill/>
                    </a:lnT>
                    <a:lnB>
                      <a:noFill/>
                    </a:lnB>
                  </a:tcPr>
                </a:tc>
                <a:extLst>
                  <a:ext uri="{0D108BD9-81ED-4DB2-BD59-A6C34878D82A}">
                    <a16:rowId xmlns:a16="http://schemas.microsoft.com/office/drawing/2014/main" val="2527679399"/>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C009:228644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3.35/3.35/0.00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117.53/117.53/0.15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115.75/115.75/0.15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99.74/99.74/0.13</a:t>
                      </a:r>
                    </a:p>
                  </a:txBody>
                  <a:tcPr marL="1278" marR="1278" marT="1278" marB="0" anchor="ctr">
                    <a:lnL>
                      <a:noFill/>
                    </a:lnL>
                    <a:lnR>
                      <a:noFill/>
                    </a:lnR>
                    <a:lnT>
                      <a:noFill/>
                    </a:lnT>
                    <a:lnB>
                      <a:noFill/>
                    </a:lnB>
                  </a:tcPr>
                </a:tc>
                <a:extLst>
                  <a:ext uri="{0D108BD9-81ED-4DB2-BD59-A6C34878D82A}">
                    <a16:rowId xmlns:a16="http://schemas.microsoft.com/office/drawing/2014/main" val="1192406892"/>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C010:205516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5.94/5.94/0.01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73.66/73.66/0.13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69.00/69.00/0.12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16.50/16.50/0.03</a:t>
                      </a:r>
                    </a:p>
                  </a:txBody>
                  <a:tcPr marL="1278" marR="1278" marT="1278" marB="0" anchor="ctr">
                    <a:lnL>
                      <a:noFill/>
                    </a:lnL>
                    <a:lnR>
                      <a:noFill/>
                    </a:lnR>
                    <a:lnT>
                      <a:noFill/>
                    </a:lnT>
                    <a:lnB>
                      <a:noFill/>
                    </a:lnB>
                  </a:tcPr>
                </a:tc>
                <a:extLst>
                  <a:ext uri="{0D108BD9-81ED-4DB2-BD59-A6C34878D82A}">
                    <a16:rowId xmlns:a16="http://schemas.microsoft.com/office/drawing/2014/main" val="2592217459"/>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D005:228644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178.07/178.07/0.17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36.43/36.43/0.04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134.50/134.50/0.13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39.41/39.41/0.04</a:t>
                      </a:r>
                    </a:p>
                  </a:txBody>
                  <a:tcPr marL="1278" marR="1278" marT="1278" marB="0" anchor="ctr">
                    <a:lnL>
                      <a:noFill/>
                    </a:lnL>
                    <a:lnR>
                      <a:noFill/>
                    </a:lnR>
                    <a:lnT>
                      <a:noFill/>
                    </a:lnT>
                    <a:lnB>
                      <a:noFill/>
                    </a:lnB>
                  </a:tcPr>
                </a:tc>
                <a:extLst>
                  <a:ext uri="{0D108BD9-81ED-4DB2-BD59-A6C34878D82A}">
                    <a16:rowId xmlns:a16="http://schemas.microsoft.com/office/drawing/2014/main" val="1045367682"/>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D005:871734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57.46/57.46/0.20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22.03/22.03/0.08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9.88/9.88/0.03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13.92/13.92/0.05</a:t>
                      </a:r>
                    </a:p>
                  </a:txBody>
                  <a:tcPr marL="1278" marR="1278" marT="1278" marB="0" anchor="ctr">
                    <a:lnL>
                      <a:noFill/>
                    </a:lnL>
                    <a:lnR>
                      <a:noFill/>
                    </a:lnR>
                    <a:lnT>
                      <a:noFill/>
                    </a:lnT>
                    <a:lnB>
                      <a:noFill/>
                    </a:lnB>
                  </a:tcPr>
                </a:tc>
                <a:extLst>
                  <a:ext uri="{0D108BD9-81ED-4DB2-BD59-A6C34878D82A}">
                    <a16:rowId xmlns:a16="http://schemas.microsoft.com/office/drawing/2014/main" val="3120511802"/>
                  </a:ext>
                </a:extLst>
              </a:tr>
              <a:tr h="132895">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F001:228644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155.06/155.06/0.40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77.24/77.24/0.20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220.12/220.12/0.57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2.73/2.73/0.01</a:t>
                      </a:r>
                    </a:p>
                  </a:txBody>
                  <a:tcPr marL="1278" marR="1278" marT="1278" marB="0" anchor="ctr">
                    <a:lnL>
                      <a:noFill/>
                    </a:lnL>
                    <a:lnR>
                      <a:noFill/>
                    </a:lnR>
                    <a:lnT>
                      <a:noFill/>
                    </a:lnT>
                    <a:lnB>
                      <a:noFill/>
                    </a:lnB>
                  </a:tcPr>
                </a:tc>
                <a:extLst>
                  <a:ext uri="{0D108BD9-81ED-4DB2-BD59-A6C34878D82A}">
                    <a16:rowId xmlns:a16="http://schemas.microsoft.com/office/drawing/2014/main" val="215013097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173.51/173.51/0.25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66.10/66.10/0.10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162.62/162.62/0.24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3.57/3.57/0.01</a:t>
                      </a:r>
                    </a:p>
                  </a:txBody>
                  <a:tcPr marL="1278" marR="1278" marT="1278" marB="0" anchor="ctr">
                    <a:lnL>
                      <a:noFill/>
                    </a:lnL>
                    <a:lnR>
                      <a:noFill/>
                    </a:lnR>
                    <a:lnT>
                      <a:noFill/>
                    </a:lnT>
                    <a:lnB>
                      <a:noFill/>
                    </a:lnB>
                  </a:tcPr>
                </a:tc>
                <a:extLst>
                  <a:ext uri="{0D108BD9-81ED-4DB2-BD59-A6C34878D82A}">
                    <a16:rowId xmlns:a16="http://schemas.microsoft.com/office/drawing/2014/main" val="795083570"/>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G005:871734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75.85/75.85/0.61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13.48/13.48/0.11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13.38/13.38/0.11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3.38/3.38/0.03</a:t>
                      </a:r>
                    </a:p>
                  </a:txBody>
                  <a:tcPr marL="1278" marR="1278" marT="1278" marB="0" anchor="ctr">
                    <a:lnL>
                      <a:noFill/>
                    </a:lnL>
                    <a:lnR>
                      <a:noFill/>
                    </a:lnR>
                    <a:lnT>
                      <a:noFill/>
                    </a:lnT>
                    <a:lnB>
                      <a:noFill/>
                    </a:lnB>
                  </a:tcPr>
                </a:tc>
                <a:extLst>
                  <a:ext uri="{0D108BD9-81ED-4DB2-BD59-A6C34878D82A}">
                    <a16:rowId xmlns:a16="http://schemas.microsoft.com/office/drawing/2014/main" val="326899482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G005:890285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373.62/373.62/0.27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652.24/652.24/0.47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719.25/719.25/0.52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696.58/696.58/0.50</a:t>
                      </a:r>
                    </a:p>
                  </a:txBody>
                  <a:tcPr marL="1278" marR="1278" marT="1278" marB="0" anchor="ctr">
                    <a:lnL>
                      <a:noFill/>
                    </a:lnL>
                    <a:lnR>
                      <a:noFill/>
                    </a:lnR>
                    <a:lnT>
                      <a:noFill/>
                    </a:lnT>
                    <a:lnB>
                      <a:noFill/>
                    </a:lnB>
                  </a:tcPr>
                </a:tc>
                <a:extLst>
                  <a:ext uri="{0D108BD9-81ED-4DB2-BD59-A6C34878D82A}">
                    <a16:rowId xmlns:a16="http://schemas.microsoft.com/office/drawing/2014/main" val="2220825627"/>
                  </a:ext>
                </a:extLst>
              </a:tr>
              <a:tr h="0">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H005:205516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61.89/61.89/0.14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11.62/11.62/0.03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105.00/105.00/0.24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14.00/14.00/0.03</a:t>
                      </a:r>
                    </a:p>
                  </a:txBody>
                  <a:tcPr marL="1278" marR="1278" marT="1278" marB="0" anchor="ctr">
                    <a:lnL>
                      <a:noFill/>
                    </a:lnL>
                    <a:lnR>
                      <a:noFill/>
                    </a:lnR>
                    <a:lnT>
                      <a:noFill/>
                    </a:lnT>
                    <a:lnB>
                      <a:noFill/>
                    </a:lnB>
                  </a:tcPr>
                </a:tc>
                <a:extLst>
                  <a:ext uri="{0D108BD9-81ED-4DB2-BD59-A6C34878D82A}">
                    <a16:rowId xmlns:a16="http://schemas.microsoft.com/office/drawing/2014/main" val="218505759"/>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H011:566768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343.60/343.60/0.38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50.90/50.90/0.06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150.62/150.62/0.17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85.83/85.83/0.10</a:t>
                      </a:r>
                    </a:p>
                  </a:txBody>
                  <a:tcPr marL="1278" marR="1278" marT="1278" marB="0" anchor="ctr">
                    <a:lnL>
                      <a:noFill/>
                    </a:lnL>
                    <a:lnR>
                      <a:noFill/>
                    </a:lnR>
                    <a:lnT>
                      <a:noFill/>
                    </a:lnT>
                    <a:lnB>
                      <a:noFill/>
                    </a:lnB>
                  </a:tcPr>
                </a:tc>
                <a:extLst>
                  <a:ext uri="{0D108BD9-81ED-4DB2-BD59-A6C34878D82A}">
                    <a16:rowId xmlns:a16="http://schemas.microsoft.com/office/drawing/2014/main" val="657629363"/>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I001:205516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61.02/61.02/0.08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11.62/11.62/0.02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0.00/0.00/0.00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22.92/22.92/0.03</a:t>
                      </a:r>
                    </a:p>
                  </a:txBody>
                  <a:tcPr marL="1278" marR="1278" marT="1278" marB="0" anchor="ctr">
                    <a:lnL>
                      <a:noFill/>
                    </a:lnL>
                    <a:lnR>
                      <a:noFill/>
                    </a:lnR>
                    <a:lnT>
                      <a:noFill/>
                    </a:lnT>
                    <a:lnB>
                      <a:noFill/>
                    </a:lnB>
                  </a:tcPr>
                </a:tc>
                <a:extLst>
                  <a:ext uri="{0D108BD9-81ED-4DB2-BD59-A6C34878D82A}">
                    <a16:rowId xmlns:a16="http://schemas.microsoft.com/office/drawing/2014/main" val="406321865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I001:228644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98.09/98.09/0.23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72.71/72.71/0.17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99.88/99.88/0.23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102.36/102.36/0.24</a:t>
                      </a:r>
                    </a:p>
                  </a:txBody>
                  <a:tcPr marL="1278" marR="1278" marT="1278" marB="0" anchor="ctr">
                    <a:lnL>
                      <a:noFill/>
                    </a:lnL>
                    <a:lnR>
                      <a:noFill/>
                    </a:lnR>
                    <a:lnT>
                      <a:noFill/>
                    </a:lnT>
                    <a:lnB>
                      <a:noFill/>
                    </a:lnB>
                  </a:tcPr>
                </a:tc>
                <a:extLst>
                  <a:ext uri="{0D108BD9-81ED-4DB2-BD59-A6C34878D82A}">
                    <a16:rowId xmlns:a16="http://schemas.microsoft.com/office/drawing/2014/main" val="1694179348"/>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J004:228644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124.09/124.09/0.20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13.97/13.97/0.02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199.62/199.62/0.33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2.00/2.00/0.00</a:t>
                      </a:r>
                    </a:p>
                  </a:txBody>
                  <a:tcPr marL="1278" marR="1278" marT="1278" marB="0" anchor="ctr">
                    <a:lnL>
                      <a:noFill/>
                    </a:lnL>
                    <a:lnR>
                      <a:noFill/>
                    </a:lnR>
                    <a:lnT>
                      <a:noFill/>
                    </a:lnT>
                    <a:lnB>
                      <a:noFill/>
                    </a:lnB>
                  </a:tcPr>
                </a:tc>
                <a:extLst>
                  <a:ext uri="{0D108BD9-81ED-4DB2-BD59-A6C34878D82A}">
                    <a16:rowId xmlns:a16="http://schemas.microsoft.com/office/drawing/2014/main" val="2370839307"/>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J011:205516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176.30/176.30/0.22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108.81/108.81/0.13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376.62/376.62/0.46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78.67/78.67/0.10</a:t>
                      </a:r>
                    </a:p>
                  </a:txBody>
                  <a:tcPr marL="1278" marR="1278" marT="1278" marB="0" anchor="ctr">
                    <a:lnL>
                      <a:noFill/>
                    </a:lnL>
                    <a:lnR>
                      <a:noFill/>
                    </a:lnR>
                    <a:lnT>
                      <a:noFill/>
                    </a:lnT>
                    <a:lnB>
                      <a:noFill/>
                    </a:lnB>
                  </a:tcPr>
                </a:tc>
                <a:extLst>
                  <a:ext uri="{0D108BD9-81ED-4DB2-BD59-A6C34878D82A}">
                    <a16:rowId xmlns:a16="http://schemas.microsoft.com/office/drawing/2014/main" val="493419198"/>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J012:205516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36.74/36.74/0.09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109.48/109.48/0.26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332.50/332.50/0.79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91.41/91.41/0.22</a:t>
                      </a:r>
                    </a:p>
                  </a:txBody>
                  <a:tcPr marL="1278" marR="1278" marT="1278" marB="0" anchor="ctr">
                    <a:lnL>
                      <a:noFill/>
                    </a:lnL>
                    <a:lnR>
                      <a:noFill/>
                    </a:lnR>
                    <a:lnT>
                      <a:noFill/>
                    </a:lnT>
                    <a:lnB>
                      <a:noFill/>
                    </a:lnB>
                  </a:tcPr>
                </a:tc>
                <a:extLst>
                  <a:ext uri="{0D108BD9-81ED-4DB2-BD59-A6C34878D82A}">
                    <a16:rowId xmlns:a16="http://schemas.microsoft.com/office/drawing/2014/main" val="3329661248"/>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K006:205516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394.57/394.57/0.44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0.56/0.56/0.00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267.75/267.75/0.30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7.85/7.85/0.01</a:t>
                      </a:r>
                    </a:p>
                  </a:txBody>
                  <a:tcPr marL="1278" marR="1278" marT="1278" marB="0" anchor="ctr">
                    <a:lnL>
                      <a:noFill/>
                    </a:lnL>
                    <a:lnR>
                      <a:noFill/>
                    </a:lnR>
                    <a:lnT>
                      <a:noFill/>
                    </a:lnT>
                    <a:lnB>
                      <a:noFill/>
                    </a:lnB>
                  </a:tcPr>
                </a:tc>
                <a:extLst>
                  <a:ext uri="{0D108BD9-81ED-4DB2-BD59-A6C34878D82A}">
                    <a16:rowId xmlns:a16="http://schemas.microsoft.com/office/drawing/2014/main" val="2881818512"/>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K010:228644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311.84/311.84/0.58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5.92/5.92/0.01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111.38/111.38/0.21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115.14/115.14/0.22</a:t>
                      </a:r>
                    </a:p>
                  </a:txBody>
                  <a:tcPr marL="1278" marR="1278" marT="1278" marB="0" anchor="ctr">
                    <a:lnL>
                      <a:noFill/>
                    </a:lnL>
                    <a:lnR>
                      <a:noFill/>
                    </a:lnR>
                    <a:lnT>
                      <a:noFill/>
                    </a:lnT>
                    <a:lnB>
                      <a:noFill/>
                    </a:lnB>
                  </a:tcPr>
                </a:tc>
                <a:extLst>
                  <a:ext uri="{0D108BD9-81ED-4DB2-BD59-A6C34878D82A}">
                    <a16:rowId xmlns:a16="http://schemas.microsoft.com/office/drawing/2014/main" val="2255900614"/>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K010:871734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2.92/2.92/0.02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29.39/29.39/0.16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20.75/20.75/0.11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31.27/31.27/0.17</a:t>
                      </a:r>
                    </a:p>
                  </a:txBody>
                  <a:tcPr marL="1278" marR="1278" marT="1278" marB="0" anchor="ctr">
                    <a:lnL>
                      <a:noFill/>
                    </a:lnL>
                    <a:lnR>
                      <a:noFill/>
                    </a:lnR>
                    <a:lnT>
                      <a:noFill/>
                    </a:lnT>
                    <a:lnB>
                      <a:noFill/>
                    </a:lnB>
                  </a:tcPr>
                </a:tc>
                <a:extLst>
                  <a:ext uri="{0D108BD9-81ED-4DB2-BD59-A6C34878D82A}">
                    <a16:rowId xmlns:a16="http://schemas.microsoft.com/office/drawing/2014/main" val="2077636008"/>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L002:890285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312.68/312.68/0.26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503.48/503.48/0.42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496.00/496.00/0.41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421.33/421.33/0.35</a:t>
                      </a:r>
                    </a:p>
                  </a:txBody>
                  <a:tcPr marL="1278" marR="1278" marT="1278" marB="0" anchor="ctr">
                    <a:lnL>
                      <a:noFill/>
                    </a:lnL>
                    <a:lnR>
                      <a:noFill/>
                    </a:lnR>
                    <a:lnT>
                      <a:noFill/>
                    </a:lnT>
                    <a:lnB>
                      <a:noFill/>
                    </a:lnB>
                  </a:tcPr>
                </a:tc>
                <a:extLst>
                  <a:ext uri="{0D108BD9-81ED-4DB2-BD59-A6C34878D82A}">
                    <a16:rowId xmlns:a16="http://schemas.microsoft.com/office/drawing/2014/main" val="3112604432"/>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L008:205516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254.91/254.91/0.51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209.44/209.44/0.42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260.75/260.75/0.52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196.68/196.68/0.39</a:t>
                      </a:r>
                    </a:p>
                  </a:txBody>
                  <a:tcPr marL="1278" marR="1278" marT="1278" marB="0" anchor="ctr">
                    <a:lnL>
                      <a:noFill/>
                    </a:lnL>
                    <a:lnR>
                      <a:noFill/>
                    </a:lnR>
                    <a:lnT>
                      <a:noFill/>
                    </a:lnT>
                    <a:lnB>
                      <a:noFill/>
                    </a:lnB>
                  </a:tcPr>
                </a:tc>
                <a:extLst>
                  <a:ext uri="{0D108BD9-81ED-4DB2-BD59-A6C34878D82A}">
                    <a16:rowId xmlns:a16="http://schemas.microsoft.com/office/drawing/2014/main" val="3492902399"/>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M002:205516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186.04/186.04/0.29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29.96/29.96/0.05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273.00/273.00/0.42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28.64/28.64/0.04</a:t>
                      </a:r>
                    </a:p>
                  </a:txBody>
                  <a:tcPr marL="1278" marR="1278" marT="1278" marB="0" anchor="ctr">
                    <a:lnL>
                      <a:noFill/>
                    </a:lnL>
                    <a:lnR>
                      <a:noFill/>
                    </a:lnR>
                    <a:lnT>
                      <a:noFill/>
                    </a:lnT>
                    <a:lnB>
                      <a:noFill/>
                    </a:lnB>
                  </a:tcPr>
                </a:tc>
                <a:extLst>
                  <a:ext uri="{0D108BD9-81ED-4DB2-BD59-A6C34878D82A}">
                    <a16:rowId xmlns:a16="http://schemas.microsoft.com/office/drawing/2014/main" val="761180550"/>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M010:205516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23.31/23.31/0.03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112.56/112.56/0.13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24.50/24.50/0.03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140.00/140.00/0.16</a:t>
                      </a:r>
                    </a:p>
                  </a:txBody>
                  <a:tcPr marL="1278" marR="1278" marT="1278" marB="0" anchor="ctr">
                    <a:lnL>
                      <a:noFill/>
                    </a:lnL>
                    <a:lnR>
                      <a:noFill/>
                    </a:lnR>
                    <a:lnT>
                      <a:noFill/>
                    </a:lnT>
                    <a:lnB>
                      <a:noFill/>
                    </a:lnB>
                  </a:tcPr>
                </a:tc>
                <a:extLst>
                  <a:ext uri="{0D108BD9-81ED-4DB2-BD59-A6C34878D82A}">
                    <a16:rowId xmlns:a16="http://schemas.microsoft.com/office/drawing/2014/main" val="35193827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M010:228644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156.07/156.07/0.28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32.45/32.45/0.06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162.25/162.25/0.29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64.03/64.03/0.11</a:t>
                      </a:r>
                    </a:p>
                  </a:txBody>
                  <a:tcPr marL="1278" marR="1278" marT="1278" marB="0" anchor="ctr">
                    <a:lnL>
                      <a:noFill/>
                    </a:lnL>
                    <a:lnR>
                      <a:noFill/>
                    </a:lnR>
                    <a:lnT>
                      <a:noFill/>
                    </a:lnT>
                    <a:lnB>
                      <a:noFill/>
                    </a:lnB>
                  </a:tcPr>
                </a:tc>
                <a:extLst>
                  <a:ext uri="{0D108BD9-81ED-4DB2-BD59-A6C34878D82A}">
                    <a16:rowId xmlns:a16="http://schemas.microsoft.com/office/drawing/2014/main" val="1147187175"/>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N001:205516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130.67/130.67/0.12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78.54/78.54/0.07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21.00/21.00/0.02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128.68/128.68/0.11</a:t>
                      </a:r>
                    </a:p>
                  </a:txBody>
                  <a:tcPr marL="1278" marR="1278" marT="1278" marB="0" anchor="ctr">
                    <a:lnL>
                      <a:noFill/>
                    </a:lnL>
                    <a:lnR>
                      <a:noFill/>
                    </a:lnR>
                    <a:lnT>
                      <a:noFill/>
                    </a:lnT>
                    <a:lnB>
                      <a:noFill/>
                    </a:lnB>
                  </a:tcPr>
                </a:tc>
                <a:extLst>
                  <a:ext uri="{0D108BD9-81ED-4DB2-BD59-A6C34878D82A}">
                    <a16:rowId xmlns:a16="http://schemas.microsoft.com/office/drawing/2014/main" val="3416881559"/>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N001:871734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4.22/4.22/0.02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38.43/38.43/0.18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22.62/22.62/0.10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39.00/39.00/0.18</a:t>
                      </a:r>
                    </a:p>
                  </a:txBody>
                  <a:tcPr marL="1278" marR="1278" marT="1278" marB="0" anchor="ctr">
                    <a:lnL>
                      <a:noFill/>
                    </a:lnL>
                    <a:lnR>
                      <a:noFill/>
                    </a:lnR>
                    <a:lnT>
                      <a:noFill/>
                    </a:lnT>
                    <a:lnB>
                      <a:noFill/>
                    </a:lnB>
                  </a:tcPr>
                </a:tc>
                <a:extLst>
                  <a:ext uri="{0D108BD9-81ED-4DB2-BD59-A6C34878D82A}">
                    <a16:rowId xmlns:a16="http://schemas.microsoft.com/office/drawing/2014/main" val="2027731540"/>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365.71/365.71/0.85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52.30/52.30/0.12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164.62/164.62/0.38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41.00/41.00/0.10</a:t>
                      </a:r>
                    </a:p>
                  </a:txBody>
                  <a:tcPr marL="1278" marR="1278" marT="1278" marB="0" anchor="ctr">
                    <a:lnL>
                      <a:noFill/>
                    </a:lnL>
                    <a:lnR>
                      <a:noFill/>
                    </a:lnR>
                    <a:lnT>
                      <a:noFill/>
                    </a:lnT>
                    <a:lnB>
                      <a:noFill/>
                    </a:lnB>
                  </a:tcPr>
                </a:tc>
                <a:extLst>
                  <a:ext uri="{0D108BD9-81ED-4DB2-BD59-A6C34878D82A}">
                    <a16:rowId xmlns:a16="http://schemas.microsoft.com/office/drawing/2014/main" val="1997884744"/>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N003:822389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271.00/271.00/1.69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95.07/95.07/0.59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84.12/84.12/0.53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104.00/104.00/0.65</a:t>
                      </a:r>
                    </a:p>
                  </a:txBody>
                  <a:tcPr marL="1278" marR="1278" marT="1278" marB="0" anchor="ctr">
                    <a:lnL>
                      <a:noFill/>
                    </a:lnL>
                    <a:lnR>
                      <a:noFill/>
                    </a:lnR>
                    <a:lnT>
                      <a:noFill/>
                    </a:lnT>
                    <a:lnB>
                      <a:noFill/>
                    </a:lnB>
                  </a:tcPr>
                </a:tc>
                <a:extLst>
                  <a:ext uri="{0D108BD9-81ED-4DB2-BD59-A6C34878D82A}">
                    <a16:rowId xmlns:a16="http://schemas.microsoft.com/office/drawing/2014/main" val="454106200"/>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N003:871734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10.27/10.27/0.10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6.26/6.26/0.06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11.12/11.12/0.11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16.14/16.14/0.15</a:t>
                      </a:r>
                    </a:p>
                  </a:txBody>
                  <a:tcPr marL="1278" marR="1278" marT="1278" marB="0" anchor="ctr">
                    <a:lnL>
                      <a:noFill/>
                    </a:lnL>
                    <a:lnR>
                      <a:noFill/>
                    </a:lnR>
                    <a:lnT>
                      <a:noFill/>
                    </a:lnT>
                    <a:lnB>
                      <a:noFill/>
                    </a:lnB>
                  </a:tcPr>
                </a:tc>
                <a:extLst>
                  <a:ext uri="{0D108BD9-81ED-4DB2-BD59-A6C34878D82A}">
                    <a16:rowId xmlns:a16="http://schemas.microsoft.com/office/drawing/2014/main" val="1855942162"/>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N010:228644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176.04/176.04/0.48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222.94/222.94/0.61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265.38/265.38/0.72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212.06/212.06/0.58</a:t>
                      </a:r>
                    </a:p>
                  </a:txBody>
                  <a:tcPr marL="1278" marR="1278" marT="1278" marB="0" anchor="ctr">
                    <a:lnL>
                      <a:noFill/>
                    </a:lnL>
                    <a:lnR>
                      <a:noFill/>
                    </a:lnR>
                    <a:lnT>
                      <a:noFill/>
                    </a:lnT>
                    <a:lnB>
                      <a:noFill/>
                    </a:lnB>
                  </a:tcPr>
                </a:tc>
                <a:extLst>
                  <a:ext uri="{0D108BD9-81ED-4DB2-BD59-A6C34878D82A}">
                    <a16:rowId xmlns:a16="http://schemas.microsoft.com/office/drawing/2014/main" val="3246241209"/>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N011:205516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54.81/54.81/0.06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51.38/51.38/0.06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176.75/176.75/0.20</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88.32/88.32/0.10</a:t>
                      </a:r>
                    </a:p>
                  </a:txBody>
                  <a:tcPr marL="1278" marR="1278" marT="1278" marB="0" anchor="ctr">
                    <a:lnL>
                      <a:noFill/>
                    </a:lnL>
                    <a:lnR>
                      <a:noFill/>
                    </a:lnR>
                    <a:lnT>
                      <a:noFill/>
                    </a:lnT>
                    <a:lnB>
                      <a:noFill/>
                    </a:lnB>
                  </a:tcPr>
                </a:tc>
                <a:extLst>
                  <a:ext uri="{0D108BD9-81ED-4DB2-BD59-A6C34878D82A}">
                    <a16:rowId xmlns:a16="http://schemas.microsoft.com/office/drawing/2014/main" val="1501544850"/>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N011:228644</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337.85/337.85/0.71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89.78/89.78/0.19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174.38/174.38/0.37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145.00/145.00/0.30</a:t>
                      </a:r>
                    </a:p>
                  </a:txBody>
                  <a:tcPr marL="1278" marR="1278" marT="1278" marB="0" anchor="ctr">
                    <a:lnL>
                      <a:noFill/>
                    </a:lnL>
                    <a:lnR>
                      <a:noFill/>
                    </a:lnR>
                    <a:lnT>
                      <a:noFill/>
                    </a:lnT>
                    <a:lnB>
                      <a:noFill/>
                    </a:lnB>
                  </a:tcPr>
                </a:tc>
                <a:extLst>
                  <a:ext uri="{0D108BD9-81ED-4DB2-BD59-A6C34878D82A}">
                    <a16:rowId xmlns:a16="http://schemas.microsoft.com/office/drawing/2014/main" val="473578896"/>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P009:890285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129.49/129.49/0.11</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410.58/410.58/0.35</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491.00/491.00/0.42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199.70/199.70/0.17</a:t>
                      </a:r>
                    </a:p>
                  </a:txBody>
                  <a:tcPr marL="1278" marR="1278" marT="1278" marB="0" anchor="ctr">
                    <a:lnL>
                      <a:noFill/>
                    </a:lnL>
                    <a:lnR>
                      <a:noFill/>
                    </a:lnR>
                    <a:lnT>
                      <a:noFill/>
                    </a:lnT>
                    <a:lnB>
                      <a:noFill/>
                    </a:lnB>
                  </a:tcPr>
                </a:tc>
                <a:extLst>
                  <a:ext uri="{0D108BD9-81ED-4DB2-BD59-A6C34878D82A}">
                    <a16:rowId xmlns:a16="http://schemas.microsoft.com/office/drawing/2014/main" val="4046880369"/>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P012:205516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54.11/54.11/0.07</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93.52/93.52/0.12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141.75/141.75/0.19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42.00/42.00/0.06</a:t>
                      </a:r>
                    </a:p>
                  </a:txBody>
                  <a:tcPr marL="1278" marR="1278" marT="1278" marB="0" anchor="ctr">
                    <a:lnL>
                      <a:noFill/>
                    </a:lnL>
                    <a:lnR>
                      <a:noFill/>
                    </a:lnR>
                    <a:lnT>
                      <a:noFill/>
                    </a:lnT>
                    <a:lnB>
                      <a:noFill/>
                    </a:lnB>
                  </a:tcPr>
                </a:tc>
                <a:extLst>
                  <a:ext uri="{0D108BD9-81ED-4DB2-BD59-A6C34878D82A}">
                    <a16:rowId xmlns:a16="http://schemas.microsoft.com/office/drawing/2014/main" val="2752350451"/>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P016:205516</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21.46/21.46/0.03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126.14/126.14/0.19</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152.25/152.25/0.23</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86.40/86.40/0.13</a:t>
                      </a:r>
                    </a:p>
                  </a:txBody>
                  <a:tcPr marL="1278" marR="1278" marT="1278" marB="0" anchor="ctr">
                    <a:lnL>
                      <a:noFill/>
                    </a:lnL>
                    <a:lnR>
                      <a:noFill/>
                    </a:lnR>
                    <a:lnT>
                      <a:noFill/>
                    </a:lnT>
                    <a:lnB>
                      <a:noFill/>
                    </a:lnB>
                  </a:tcPr>
                </a:tc>
                <a:extLst>
                  <a:ext uri="{0D108BD9-81ED-4DB2-BD59-A6C34878D82A}">
                    <a16:rowId xmlns:a16="http://schemas.microsoft.com/office/drawing/2014/main" val="1234381883"/>
                  </a:ext>
                </a:extLst>
              </a:tr>
              <a:tr h="142566">
                <a:tc>
                  <a:txBody>
                    <a:bodyPr/>
                    <a:lstStyle/>
                    <a:p>
                      <a:pPr algn="l"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Average</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221.72/162.90/0.32</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167.06/105.12/0.18</a:t>
                      </a:r>
                    </a:p>
                  </a:txBody>
                  <a:tcPr marL="1278" marR="1278" marT="1278" marB="0" anchor="ctr">
                    <a:lnL>
                      <a:noFill/>
                    </a:lnL>
                    <a:lnR>
                      <a:noFill/>
                    </a:lnR>
                    <a:lnT>
                      <a:noFill/>
                    </a:lnT>
                    <a:lnB>
                      <a:noFill/>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225.73/166.01/0.27</a:t>
                      </a:r>
                    </a:p>
                  </a:txBody>
                  <a:tcPr marL="1278" marR="1278" marT="1278" marB="0" anchor="ctr">
                    <a:lnL>
                      <a:noFill/>
                    </a:lnL>
                    <a:lnR>
                      <a:noFill/>
                    </a:lnR>
                    <a:lnT>
                      <a:noFill/>
                    </a:lnT>
                    <a:lnB>
                      <a:noFill/>
                    </a:lnB>
                  </a:tcPr>
                </a:tc>
                <a:tc>
                  <a:txBody>
                    <a:bodyPr/>
                    <a:lstStyle/>
                    <a:p>
                      <a:pPr algn="l" fontAlgn="ct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157.16/101.08/0.18</a:t>
                      </a:r>
                    </a:p>
                  </a:txBody>
                  <a:tcPr marL="1278" marR="1278" marT="1278" marB="0" anchor="ctr">
                    <a:lnL>
                      <a:noFill/>
                    </a:lnL>
                    <a:lnR>
                      <a:noFill/>
                    </a:lnR>
                    <a:lnT>
                      <a:noFill/>
                    </a:lnT>
                    <a:lnB>
                      <a:noFill/>
                    </a:lnB>
                  </a:tcPr>
                </a:tc>
                <a:extLst>
                  <a:ext uri="{0D108BD9-81ED-4DB2-BD59-A6C34878D82A}">
                    <a16:rowId xmlns:a16="http://schemas.microsoft.com/office/drawing/2014/main" val="3198206429"/>
                  </a:ext>
                </a:extLst>
              </a:tr>
            </a:tbl>
          </a:graphicData>
        </a:graphic>
      </p:graphicFrame>
    </p:spTree>
    <p:extLst>
      <p:ext uri="{BB962C8B-B14F-4D97-AF65-F5344CB8AC3E}">
        <p14:creationId xmlns:p14="http://schemas.microsoft.com/office/powerpoint/2010/main" val="103228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380B727-4891-3E00-3B3D-3C04EE36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92" y="138897"/>
            <a:ext cx="13768387"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50EE7F9-682F-BFED-3999-3EDF3FE13EA5}"/>
              </a:ext>
            </a:extLst>
          </p:cNvPr>
          <p:cNvPicPr>
            <a:picLocks noChangeAspect="1"/>
          </p:cNvPicPr>
          <p:nvPr/>
        </p:nvPicPr>
        <p:blipFill>
          <a:blip r:embed="rId2"/>
          <a:stretch>
            <a:fillRect/>
          </a:stretch>
        </p:blipFill>
        <p:spPr>
          <a:xfrm>
            <a:off x="8830107" y="1502566"/>
            <a:ext cx="4764151" cy="4921383"/>
          </a:xfrm>
          <a:prstGeom prst="rect">
            <a:avLst/>
          </a:prstGeom>
        </p:spPr>
      </p:pic>
      <p:pic>
        <p:nvPicPr>
          <p:cNvPr id="4" name="圖片 3">
            <a:extLst>
              <a:ext uri="{FF2B5EF4-FFF2-40B4-BE49-F238E27FC236}">
                <a16:creationId xmlns:a16="http://schemas.microsoft.com/office/drawing/2014/main" id="{69D6CD6F-DFCD-CAB4-CC6B-7657C770C8E8}"/>
              </a:ext>
            </a:extLst>
          </p:cNvPr>
          <p:cNvPicPr>
            <a:picLocks noChangeAspect="1"/>
          </p:cNvPicPr>
          <p:nvPr/>
        </p:nvPicPr>
        <p:blipFill>
          <a:blip r:embed="rId3"/>
          <a:stretch>
            <a:fillRect/>
          </a:stretch>
        </p:blipFill>
        <p:spPr>
          <a:xfrm>
            <a:off x="562674" y="770209"/>
            <a:ext cx="7914994" cy="4921383"/>
          </a:xfrm>
          <a:prstGeom prst="rect">
            <a:avLst/>
          </a:prstGeom>
        </p:spPr>
      </p:pic>
      <p:sp>
        <p:nvSpPr>
          <p:cNvPr id="5" name="文字方塊 4">
            <a:extLst>
              <a:ext uri="{FF2B5EF4-FFF2-40B4-BE49-F238E27FC236}">
                <a16:creationId xmlns:a16="http://schemas.microsoft.com/office/drawing/2014/main" id="{10A96201-E3D4-7B88-7819-90389A295585}"/>
              </a:ext>
            </a:extLst>
          </p:cNvPr>
          <p:cNvSpPr txBox="1"/>
          <p:nvPr/>
        </p:nvSpPr>
        <p:spPr>
          <a:xfrm>
            <a:off x="651306" y="6100516"/>
            <a:ext cx="4190036" cy="461665"/>
          </a:xfrm>
          <a:prstGeom prst="rect">
            <a:avLst/>
          </a:prstGeom>
          <a:noFill/>
        </p:spPr>
        <p:txBody>
          <a:bodyPr wrap="square">
            <a:spAutoFit/>
          </a:bodyPr>
          <a:lstStyle/>
          <a:p>
            <a:r>
              <a:rPr lang="en-US" altLang="zh-TW" sz="2400" dirty="0"/>
              <a:t>Number of </a:t>
            </a:r>
            <a:r>
              <a:rPr lang="en-US" altLang="zh-TW" sz="2400" dirty="0" err="1"/>
              <a:t>unique_id</a:t>
            </a:r>
            <a:r>
              <a:rPr lang="en-US" altLang="zh-TW" sz="2400" dirty="0"/>
              <a:t>: 64</a:t>
            </a:r>
            <a:endParaRPr lang="zh-TW" altLang="en-US" sz="2400" dirty="0"/>
          </a:p>
        </p:txBody>
      </p:sp>
    </p:spTree>
    <p:extLst>
      <p:ext uri="{BB962C8B-B14F-4D97-AF65-F5344CB8AC3E}">
        <p14:creationId xmlns:p14="http://schemas.microsoft.com/office/powerpoint/2010/main" val="331868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E4D7474-01FB-3F9C-CEF2-534CFC6DB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66" y="0"/>
            <a:ext cx="13793787"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25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51D04EB3-D5C0-3566-CC81-BC969E5869E2}"/>
              </a:ext>
            </a:extLst>
          </p:cNvPr>
          <p:cNvSpPr txBox="1"/>
          <p:nvPr/>
        </p:nvSpPr>
        <p:spPr>
          <a:xfrm>
            <a:off x="3362446" y="3610386"/>
            <a:ext cx="7905508" cy="707886"/>
          </a:xfrm>
          <a:prstGeom prst="rect">
            <a:avLst/>
          </a:prstGeom>
          <a:noFill/>
        </p:spPr>
        <p:txBody>
          <a:bodyPr wrap="square" rtlCol="0">
            <a:spAutoFit/>
          </a:bodyPr>
          <a:lstStyle/>
          <a:p>
            <a:r>
              <a:rPr lang="zh-TW" altLang="en-US" sz="4000" dirty="0"/>
              <a:t>完整實驗數據</a:t>
            </a:r>
            <a:r>
              <a:rPr lang="en-US" altLang="zh-TW" sz="4000" dirty="0"/>
              <a:t>:</a:t>
            </a:r>
            <a:r>
              <a:rPr lang="zh-TW" altLang="en-US" sz="4000" dirty="0"/>
              <a:t>沖調飲品</a:t>
            </a:r>
            <a:r>
              <a:rPr lang="en-US" altLang="zh-TW" sz="4000" dirty="0"/>
              <a:t>&amp;</a:t>
            </a:r>
            <a:r>
              <a:rPr lang="zh-TW" altLang="en-US" sz="4000" dirty="0"/>
              <a:t>營養食品</a:t>
            </a:r>
          </a:p>
        </p:txBody>
      </p:sp>
    </p:spTree>
    <p:extLst>
      <p:ext uri="{BB962C8B-B14F-4D97-AF65-F5344CB8AC3E}">
        <p14:creationId xmlns:p14="http://schemas.microsoft.com/office/powerpoint/2010/main" val="421269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6808FDD-9300-1E19-F495-088D550AB0AA}"/>
              </a:ext>
            </a:extLst>
          </p:cNvPr>
          <p:cNvGraphicFramePr>
            <a:graphicFrameLocks noGrp="1"/>
          </p:cNvGraphicFramePr>
          <p:nvPr/>
        </p:nvGraphicFramePr>
        <p:xfrm>
          <a:off x="1814677" y="773617"/>
          <a:ext cx="11924469" cy="7069880"/>
        </p:xfrm>
        <a:graphic>
          <a:graphicData uri="http://schemas.openxmlformats.org/drawingml/2006/table">
            <a:tbl>
              <a:tblPr/>
              <a:tblGrid>
                <a:gridCol w="2233785">
                  <a:extLst>
                    <a:ext uri="{9D8B030D-6E8A-4147-A177-3AD203B41FA5}">
                      <a16:colId xmlns:a16="http://schemas.microsoft.com/office/drawing/2014/main" val="2149084513"/>
                    </a:ext>
                  </a:extLst>
                </a:gridCol>
                <a:gridCol w="2233785">
                  <a:extLst>
                    <a:ext uri="{9D8B030D-6E8A-4147-A177-3AD203B41FA5}">
                      <a16:colId xmlns:a16="http://schemas.microsoft.com/office/drawing/2014/main" val="2637562210"/>
                    </a:ext>
                  </a:extLst>
                </a:gridCol>
                <a:gridCol w="2233785">
                  <a:extLst>
                    <a:ext uri="{9D8B030D-6E8A-4147-A177-3AD203B41FA5}">
                      <a16:colId xmlns:a16="http://schemas.microsoft.com/office/drawing/2014/main" val="2509513344"/>
                    </a:ext>
                  </a:extLst>
                </a:gridCol>
                <a:gridCol w="2233785">
                  <a:extLst>
                    <a:ext uri="{9D8B030D-6E8A-4147-A177-3AD203B41FA5}">
                      <a16:colId xmlns:a16="http://schemas.microsoft.com/office/drawing/2014/main" val="3833486585"/>
                    </a:ext>
                  </a:extLst>
                </a:gridCol>
                <a:gridCol w="2989329">
                  <a:extLst>
                    <a:ext uri="{9D8B030D-6E8A-4147-A177-3AD203B41FA5}">
                      <a16:colId xmlns:a16="http://schemas.microsoft.com/office/drawing/2014/main" val="323791342"/>
                    </a:ext>
                  </a:extLst>
                </a:gridCol>
              </a:tblGrid>
              <a:tr h="727770">
                <a:tc>
                  <a:txBody>
                    <a:bodyPr/>
                    <a:lstStyle/>
                    <a:p>
                      <a:pPr algn="l" fontAlgn="ctr"/>
                      <a:r>
                        <a:rPr lang="en-US" sz="2400" b="0" i="0" u="none" strike="noStrike">
                          <a:solidFill>
                            <a:srgbClr val="000000"/>
                          </a:solidFill>
                          <a:effectLst/>
                          <a:latin typeface="新細明體" panose="02020500000000000000" pitchFamily="18" charset="-120"/>
                          <a:ea typeface="新細明體" panose="02020500000000000000" pitchFamily="18" charset="-120"/>
                        </a:rPr>
                        <a:t>Category</a:t>
                      </a:r>
                    </a:p>
                  </a:txBody>
                  <a:tcPr marL="4630" marR="4630" marT="4630" marB="0" anchor="ctr">
                    <a:lnL>
                      <a:noFill/>
                    </a:lnL>
                    <a:lnR>
                      <a:noFill/>
                    </a:lnR>
                    <a:lnT>
                      <a:noFill/>
                    </a:lnT>
                    <a:lnB>
                      <a:noFill/>
                    </a:lnB>
                  </a:tcPr>
                </a:tc>
                <a:tc>
                  <a:txBody>
                    <a:bodyPr/>
                    <a:lstStyle/>
                    <a:p>
                      <a:pPr algn="l" fontAlgn="ctr"/>
                      <a:r>
                        <a:rPr lang="en-US" sz="2400" b="0" i="0" u="none" strike="noStrike">
                          <a:solidFill>
                            <a:srgbClr val="000000"/>
                          </a:solidFill>
                          <a:effectLst/>
                          <a:latin typeface="新細明體" panose="02020500000000000000" pitchFamily="18" charset="-120"/>
                          <a:ea typeface="新細明體" panose="02020500000000000000" pitchFamily="18" charset="-120"/>
                        </a:rPr>
                        <a:t>LinearRegression</a:t>
                      </a:r>
                    </a:p>
                  </a:txBody>
                  <a:tcPr marL="4630" marR="4630" marT="4630" marB="0" anchor="ctr">
                    <a:lnL>
                      <a:noFill/>
                    </a:lnL>
                    <a:lnR>
                      <a:noFill/>
                    </a:lnR>
                    <a:lnT>
                      <a:noFill/>
                    </a:lnT>
                    <a:lnB>
                      <a:noFill/>
                    </a:lnB>
                  </a:tcPr>
                </a:tc>
                <a:tc>
                  <a:txBody>
                    <a:bodyPr/>
                    <a:lstStyle/>
                    <a:p>
                      <a:pPr algn="l" fontAlgn="ctr"/>
                      <a:r>
                        <a:rPr lang="en-US" sz="2400" b="0" i="0" u="none" strike="noStrike">
                          <a:solidFill>
                            <a:srgbClr val="000000"/>
                          </a:solidFill>
                          <a:effectLst/>
                          <a:latin typeface="新細明體" panose="02020500000000000000" pitchFamily="18" charset="-120"/>
                          <a:ea typeface="新細明體" panose="02020500000000000000" pitchFamily="18" charset="-120"/>
                        </a:rPr>
                        <a:t>RandomForestRegressor</a:t>
                      </a:r>
                    </a:p>
                  </a:txBody>
                  <a:tcPr marL="4630" marR="4630" marT="4630" marB="0" anchor="ctr">
                    <a:lnL>
                      <a:noFill/>
                    </a:lnL>
                    <a:lnR>
                      <a:noFill/>
                    </a:lnR>
                    <a:lnT>
                      <a:noFill/>
                    </a:lnT>
                    <a:lnB>
                      <a:noFill/>
                    </a:lnB>
                  </a:tcPr>
                </a:tc>
                <a:tc>
                  <a:txBody>
                    <a:bodyPr/>
                    <a:lstStyle/>
                    <a:p>
                      <a:pPr algn="l" fontAlgn="ctr"/>
                      <a:r>
                        <a:rPr lang="en-US" sz="2400" b="0" i="0" u="none" strike="noStrike">
                          <a:solidFill>
                            <a:srgbClr val="000000"/>
                          </a:solidFill>
                          <a:effectLst/>
                          <a:latin typeface="新細明體" panose="02020500000000000000" pitchFamily="18" charset="-120"/>
                          <a:ea typeface="新細明體" panose="02020500000000000000" pitchFamily="18" charset="-120"/>
                        </a:rPr>
                        <a:t>LGBMRegressor</a:t>
                      </a:r>
                    </a:p>
                  </a:txBody>
                  <a:tcPr marL="4630" marR="4630" marT="4630" marB="0" anchor="ctr">
                    <a:lnL>
                      <a:noFill/>
                    </a:lnL>
                    <a:lnR>
                      <a:noFill/>
                    </a:lnR>
                    <a:lnT>
                      <a:noFill/>
                    </a:lnT>
                    <a:lnB>
                      <a:noFill/>
                    </a:lnB>
                  </a:tcPr>
                </a:tc>
                <a:tc>
                  <a:txBody>
                    <a:bodyPr/>
                    <a:lstStyle/>
                    <a:p>
                      <a:pPr algn="l" fontAlgn="ctr"/>
                      <a:r>
                        <a:rPr lang="en-US" sz="2400" b="0" i="0" u="none" strike="noStrike">
                          <a:solidFill>
                            <a:srgbClr val="000000"/>
                          </a:solidFill>
                          <a:effectLst/>
                          <a:latin typeface="新細明體" panose="02020500000000000000" pitchFamily="18" charset="-120"/>
                          <a:ea typeface="新細明體" panose="02020500000000000000" pitchFamily="18" charset="-120"/>
                        </a:rPr>
                        <a:t>XGBRegressor</a:t>
                      </a:r>
                    </a:p>
                  </a:txBody>
                  <a:tcPr marL="4630" marR="4630" marT="4630" marB="0" anchor="ctr">
                    <a:lnL>
                      <a:noFill/>
                    </a:lnL>
                    <a:lnR>
                      <a:noFill/>
                    </a:lnR>
                    <a:lnT>
                      <a:noFill/>
                    </a:lnT>
                    <a:lnB>
                      <a:noFill/>
                    </a:lnB>
                  </a:tcPr>
                </a:tc>
                <a:extLst>
                  <a:ext uri="{0D108BD9-81ED-4DB2-BD59-A6C34878D82A}">
                    <a16:rowId xmlns:a16="http://schemas.microsoft.com/office/drawing/2014/main" val="86873090"/>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沖調飲品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1.47/1.16/0.14</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1.53/1.05/0.29</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1.45/1.06/0.21</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2.05/1.32/0.28</a:t>
                      </a:r>
                    </a:p>
                  </a:txBody>
                  <a:tcPr marL="4630" marR="4630" marT="4630" marB="0" anchor="ctr">
                    <a:lnL>
                      <a:noFill/>
                    </a:lnL>
                    <a:lnR>
                      <a:noFill/>
                    </a:lnR>
                    <a:lnT>
                      <a:noFill/>
                    </a:lnT>
                    <a:lnB>
                      <a:noFill/>
                    </a:lnB>
                  </a:tcPr>
                </a:tc>
                <a:extLst>
                  <a:ext uri="{0D108BD9-81ED-4DB2-BD59-A6C34878D82A}">
                    <a16:rowId xmlns:a16="http://schemas.microsoft.com/office/drawing/2014/main" val="4193970669"/>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沖調飲品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2.74/2.18/0.34</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3.11/2.00/0.54</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3.10/2.04/0.43</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3.72/2.12/0.41</a:t>
                      </a:r>
                    </a:p>
                  </a:txBody>
                  <a:tcPr marL="4630" marR="4630" marT="4630" marB="0" anchor="ctr">
                    <a:lnL>
                      <a:noFill/>
                    </a:lnL>
                    <a:lnR>
                      <a:noFill/>
                    </a:lnR>
                    <a:lnT>
                      <a:noFill/>
                    </a:lnT>
                    <a:lnB>
                      <a:noFill/>
                    </a:lnB>
                  </a:tcPr>
                </a:tc>
                <a:extLst>
                  <a:ext uri="{0D108BD9-81ED-4DB2-BD59-A6C34878D82A}">
                    <a16:rowId xmlns:a16="http://schemas.microsoft.com/office/drawing/2014/main" val="3538245834"/>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沖調飲品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3</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1.34/1.20/0.21</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1.43/0.97/0.25</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1.38/1.02/0.25</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1.76/1.25/0.28</a:t>
                      </a:r>
                    </a:p>
                  </a:txBody>
                  <a:tcPr marL="4630" marR="4630" marT="4630" marB="0" anchor="ctr">
                    <a:lnL>
                      <a:noFill/>
                    </a:lnL>
                    <a:lnR>
                      <a:noFill/>
                    </a:lnR>
                    <a:lnT>
                      <a:noFill/>
                    </a:lnT>
                    <a:lnB>
                      <a:noFill/>
                    </a:lnB>
                  </a:tcPr>
                </a:tc>
                <a:extLst>
                  <a:ext uri="{0D108BD9-81ED-4DB2-BD59-A6C34878D82A}">
                    <a16:rowId xmlns:a16="http://schemas.microsoft.com/office/drawing/2014/main" val="3246179818"/>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沖調飲品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4</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1.30/1.07/0.18</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1.87/1.21/0.36</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1.57/1.06/0.24</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2.04/1.29/0.39</a:t>
                      </a:r>
                    </a:p>
                  </a:txBody>
                  <a:tcPr marL="4630" marR="4630" marT="4630" marB="0" anchor="ctr">
                    <a:lnL>
                      <a:noFill/>
                    </a:lnL>
                    <a:lnR>
                      <a:noFill/>
                    </a:lnR>
                    <a:lnT>
                      <a:noFill/>
                    </a:lnT>
                    <a:lnB>
                      <a:noFill/>
                    </a:lnB>
                  </a:tcPr>
                </a:tc>
                <a:extLst>
                  <a:ext uri="{0D108BD9-81ED-4DB2-BD59-A6C34878D82A}">
                    <a16:rowId xmlns:a16="http://schemas.microsoft.com/office/drawing/2014/main" val="3782382274"/>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營養食品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1.22/0.91/0.08</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1.04/0.54/0.15</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1.02/0.58/0.09</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1.05/0.60/0.12</a:t>
                      </a:r>
                    </a:p>
                  </a:txBody>
                  <a:tcPr marL="4630" marR="4630" marT="4630" marB="0" anchor="ctr">
                    <a:lnL>
                      <a:noFill/>
                    </a:lnL>
                    <a:lnR>
                      <a:noFill/>
                    </a:lnR>
                    <a:lnT>
                      <a:noFill/>
                    </a:lnT>
                    <a:lnB>
                      <a:noFill/>
                    </a:lnB>
                  </a:tcPr>
                </a:tc>
                <a:extLst>
                  <a:ext uri="{0D108BD9-81ED-4DB2-BD59-A6C34878D82A}">
                    <a16:rowId xmlns:a16="http://schemas.microsoft.com/office/drawing/2014/main" val="828967962"/>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營養食品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4.84/4.01/0.63</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4.82/4.00/0.71</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4.96/3.98/0.76</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5.20/4.23/0.76</a:t>
                      </a:r>
                    </a:p>
                  </a:txBody>
                  <a:tcPr marL="4630" marR="4630" marT="4630" marB="0" anchor="ctr">
                    <a:lnL>
                      <a:noFill/>
                    </a:lnL>
                    <a:lnR>
                      <a:noFill/>
                    </a:lnR>
                    <a:lnT>
                      <a:noFill/>
                    </a:lnT>
                    <a:lnB>
                      <a:noFill/>
                    </a:lnB>
                  </a:tcPr>
                </a:tc>
                <a:extLst>
                  <a:ext uri="{0D108BD9-81ED-4DB2-BD59-A6C34878D82A}">
                    <a16:rowId xmlns:a16="http://schemas.microsoft.com/office/drawing/2014/main" val="660824133"/>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營養食品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3</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1.44/1.22/0.29</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2.18/1.62/0.41</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2.04/1.61/0.46</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2.56/1.90/0.59</a:t>
                      </a:r>
                    </a:p>
                  </a:txBody>
                  <a:tcPr marL="4630" marR="4630" marT="4630" marB="0" anchor="ctr">
                    <a:lnL>
                      <a:noFill/>
                    </a:lnL>
                    <a:lnR>
                      <a:noFill/>
                    </a:lnR>
                    <a:lnT>
                      <a:noFill/>
                    </a:lnT>
                    <a:lnB>
                      <a:noFill/>
                    </a:lnB>
                  </a:tcPr>
                </a:tc>
                <a:extLst>
                  <a:ext uri="{0D108BD9-81ED-4DB2-BD59-A6C34878D82A}">
                    <a16:rowId xmlns:a16="http://schemas.microsoft.com/office/drawing/2014/main" val="1221783815"/>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營養食品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4</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1.49/1.23/0.35</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1.98/1.48/0.41</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1.77/1.39/0.42</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2.57/1.67/0.42</a:t>
                      </a:r>
                    </a:p>
                  </a:txBody>
                  <a:tcPr marL="4630" marR="4630" marT="4630" marB="0" anchor="ctr">
                    <a:lnL>
                      <a:noFill/>
                    </a:lnL>
                    <a:lnR>
                      <a:noFill/>
                    </a:lnR>
                    <a:lnT>
                      <a:noFill/>
                    </a:lnT>
                    <a:lnB>
                      <a:noFill/>
                    </a:lnB>
                  </a:tcPr>
                </a:tc>
                <a:extLst>
                  <a:ext uri="{0D108BD9-81ED-4DB2-BD59-A6C34878D82A}">
                    <a16:rowId xmlns:a16="http://schemas.microsoft.com/office/drawing/2014/main" val="980944692"/>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營養食品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5</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2.07/1.43/0.35</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2.25/1.50/0.42</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2.25/1.55/0.39</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2.32/1.61/0.45</a:t>
                      </a:r>
                    </a:p>
                  </a:txBody>
                  <a:tcPr marL="4630" marR="4630" marT="4630" marB="0" anchor="ctr">
                    <a:lnL>
                      <a:noFill/>
                    </a:lnL>
                    <a:lnR>
                      <a:noFill/>
                    </a:lnR>
                    <a:lnT>
                      <a:noFill/>
                    </a:lnT>
                    <a:lnB>
                      <a:noFill/>
                    </a:lnB>
                  </a:tcPr>
                </a:tc>
                <a:extLst>
                  <a:ext uri="{0D108BD9-81ED-4DB2-BD59-A6C34878D82A}">
                    <a16:rowId xmlns:a16="http://schemas.microsoft.com/office/drawing/2014/main" val="356194204"/>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營養食品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6</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2.04/1.58/0.36</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2.25/1.74/0.49</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2.37/1.87/0.47</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2.29/1.85/0.49</a:t>
                      </a:r>
                    </a:p>
                  </a:txBody>
                  <a:tcPr marL="4630" marR="4630" marT="4630" marB="0" anchor="ctr">
                    <a:lnL>
                      <a:noFill/>
                    </a:lnL>
                    <a:lnR>
                      <a:noFill/>
                    </a:lnR>
                    <a:lnT>
                      <a:noFill/>
                    </a:lnT>
                    <a:lnB>
                      <a:noFill/>
                    </a:lnB>
                  </a:tcPr>
                </a:tc>
                <a:extLst>
                  <a:ext uri="{0D108BD9-81ED-4DB2-BD59-A6C34878D82A}">
                    <a16:rowId xmlns:a16="http://schemas.microsoft.com/office/drawing/2014/main" val="3755028806"/>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營養食品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7</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2.27/1.61/0.36</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2.34/1.69/0.47</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2.36/1.62/0.46</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2.69/1.91/0.57</a:t>
                      </a:r>
                    </a:p>
                  </a:txBody>
                  <a:tcPr marL="4630" marR="4630" marT="4630" marB="0" anchor="ctr">
                    <a:lnL>
                      <a:noFill/>
                    </a:lnL>
                    <a:lnR>
                      <a:noFill/>
                    </a:lnR>
                    <a:lnT>
                      <a:noFill/>
                    </a:lnT>
                    <a:lnB>
                      <a:noFill/>
                    </a:lnB>
                  </a:tcPr>
                </a:tc>
                <a:extLst>
                  <a:ext uri="{0D108BD9-81ED-4DB2-BD59-A6C34878D82A}">
                    <a16:rowId xmlns:a16="http://schemas.microsoft.com/office/drawing/2014/main" val="3671001732"/>
                  </a:ext>
                </a:extLst>
              </a:tr>
              <a:tr h="487210">
                <a:tc>
                  <a:txBody>
                    <a:bodyPr/>
                    <a:lstStyle/>
                    <a:p>
                      <a:pPr algn="l" fontAlgn="ctr"/>
                      <a:r>
                        <a:rPr lang="zh-TW" altLang="en-US" sz="2400" b="0" i="0" u="none" strike="noStrike">
                          <a:solidFill>
                            <a:srgbClr val="000000"/>
                          </a:solidFill>
                          <a:effectLst/>
                          <a:latin typeface="新細明體" panose="02020500000000000000" pitchFamily="18" charset="-120"/>
                          <a:ea typeface="新細明體" panose="02020500000000000000" pitchFamily="18" charset="-120"/>
                        </a:rPr>
                        <a:t>營養食品</a:t>
                      </a: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8</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6.37/4.95/0.59</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6.19/4.77/0.63</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6.59/5.20/0.74</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6.85/5.24/0.71</a:t>
                      </a:r>
                    </a:p>
                  </a:txBody>
                  <a:tcPr marL="4630" marR="4630" marT="4630" marB="0" anchor="ctr">
                    <a:lnL>
                      <a:noFill/>
                    </a:lnL>
                    <a:lnR>
                      <a:noFill/>
                    </a:lnR>
                    <a:lnT>
                      <a:noFill/>
                    </a:lnT>
                    <a:lnB>
                      <a:noFill/>
                    </a:lnB>
                  </a:tcPr>
                </a:tc>
                <a:extLst>
                  <a:ext uri="{0D108BD9-81ED-4DB2-BD59-A6C34878D82A}">
                    <a16:rowId xmlns:a16="http://schemas.microsoft.com/office/drawing/2014/main" val="4229038770"/>
                  </a:ext>
                </a:extLst>
              </a:tr>
              <a:tr h="487210">
                <a:tc>
                  <a:txBody>
                    <a:bodyPr/>
                    <a:lstStyle/>
                    <a:p>
                      <a:pPr algn="l" fontAlgn="ctr"/>
                      <a:r>
                        <a:rPr lang="en-US" sz="2400" b="0" i="0" u="none" strike="noStrike">
                          <a:solidFill>
                            <a:srgbClr val="000000"/>
                          </a:solidFill>
                          <a:effectLst/>
                          <a:latin typeface="新細明體" panose="02020500000000000000" pitchFamily="18" charset="-120"/>
                          <a:ea typeface="新細明體" panose="02020500000000000000" pitchFamily="18" charset="-120"/>
                        </a:rPr>
                        <a:t>Average</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2.84/1.88/0.32</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2.95/1.88/0.44</a:t>
                      </a:r>
                    </a:p>
                  </a:txBody>
                  <a:tcPr marL="4630" marR="4630" marT="4630" marB="0" anchor="ctr">
                    <a:lnL>
                      <a:noFill/>
                    </a:lnL>
                    <a:lnR>
                      <a:noFill/>
                    </a:lnR>
                    <a:lnT>
                      <a:noFill/>
                    </a:lnT>
                    <a:lnB>
                      <a:noFill/>
                    </a:lnB>
                  </a:tcPr>
                </a:tc>
                <a:tc>
                  <a:txBody>
                    <a:bodyPr/>
                    <a:lstStyle/>
                    <a:p>
                      <a:pPr algn="l" fontAlgn="ctr"/>
                      <a:r>
                        <a:rPr lang="en-US" altLang="zh-TW" sz="2400" b="0" i="0" u="none" strike="noStrike">
                          <a:solidFill>
                            <a:srgbClr val="000000"/>
                          </a:solidFill>
                          <a:effectLst/>
                          <a:latin typeface="新細明體" panose="02020500000000000000" pitchFamily="18" charset="-120"/>
                          <a:ea typeface="新細明體" panose="02020500000000000000" pitchFamily="18" charset="-120"/>
                        </a:rPr>
                        <a:t>3.01/1.92/0.41</a:t>
                      </a:r>
                    </a:p>
                  </a:txBody>
                  <a:tcPr marL="4630" marR="4630" marT="4630" marB="0" anchor="ctr">
                    <a:lnL>
                      <a:noFill/>
                    </a:lnL>
                    <a:lnR>
                      <a:noFill/>
                    </a:lnR>
                    <a:lnT>
                      <a:noFill/>
                    </a:lnT>
                    <a:lnB>
                      <a:noFill/>
                    </a:lnB>
                  </a:tcPr>
                </a:tc>
                <a:tc>
                  <a:txBody>
                    <a:bodyPr/>
                    <a:lstStyle/>
                    <a:p>
                      <a:pPr algn="l" fontAlgn="ctr"/>
                      <a:r>
                        <a:rPr lang="en-US" altLang="zh-TW" sz="2400" b="0" i="0" u="none" strike="noStrike" dirty="0">
                          <a:solidFill>
                            <a:srgbClr val="000000"/>
                          </a:solidFill>
                          <a:effectLst/>
                          <a:latin typeface="新細明體" panose="02020500000000000000" pitchFamily="18" charset="-120"/>
                          <a:ea typeface="新細明體" panose="02020500000000000000" pitchFamily="18" charset="-120"/>
                        </a:rPr>
                        <a:t>3.31/2.08/0.46</a:t>
                      </a:r>
                    </a:p>
                  </a:txBody>
                  <a:tcPr marL="4630" marR="4630" marT="4630" marB="0" anchor="ctr">
                    <a:lnL>
                      <a:noFill/>
                    </a:lnL>
                    <a:lnR>
                      <a:noFill/>
                    </a:lnR>
                    <a:lnT>
                      <a:noFill/>
                    </a:lnT>
                    <a:lnB>
                      <a:noFill/>
                    </a:lnB>
                  </a:tcPr>
                </a:tc>
                <a:extLst>
                  <a:ext uri="{0D108BD9-81ED-4DB2-BD59-A6C34878D82A}">
                    <a16:rowId xmlns:a16="http://schemas.microsoft.com/office/drawing/2014/main" val="3932211710"/>
                  </a:ext>
                </a:extLst>
              </a:tr>
            </a:tbl>
          </a:graphicData>
        </a:graphic>
      </p:graphicFrame>
    </p:spTree>
    <p:extLst>
      <p:ext uri="{BB962C8B-B14F-4D97-AF65-F5344CB8AC3E}">
        <p14:creationId xmlns:p14="http://schemas.microsoft.com/office/powerpoint/2010/main" val="393663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928CA72-C8AE-3F39-4F18-9D04204147BE}"/>
              </a:ext>
            </a:extLst>
          </p:cNvPr>
          <p:cNvPicPr>
            <a:picLocks noChangeAspect="1"/>
          </p:cNvPicPr>
          <p:nvPr/>
        </p:nvPicPr>
        <p:blipFill>
          <a:blip r:embed="rId2"/>
          <a:stretch>
            <a:fillRect/>
          </a:stretch>
        </p:blipFill>
        <p:spPr>
          <a:xfrm>
            <a:off x="651306" y="1179133"/>
            <a:ext cx="7914994" cy="4921383"/>
          </a:xfrm>
          <a:prstGeom prst="rect">
            <a:avLst/>
          </a:prstGeom>
        </p:spPr>
      </p:pic>
      <p:sp>
        <p:nvSpPr>
          <p:cNvPr id="4" name="文字方塊 3">
            <a:extLst>
              <a:ext uri="{FF2B5EF4-FFF2-40B4-BE49-F238E27FC236}">
                <a16:creationId xmlns:a16="http://schemas.microsoft.com/office/drawing/2014/main" id="{43ED88F6-F3E3-26FF-48CE-DF724740E61A}"/>
              </a:ext>
            </a:extLst>
          </p:cNvPr>
          <p:cNvSpPr txBox="1"/>
          <p:nvPr/>
        </p:nvSpPr>
        <p:spPr>
          <a:xfrm>
            <a:off x="739938" y="6509440"/>
            <a:ext cx="4190036" cy="461665"/>
          </a:xfrm>
          <a:prstGeom prst="rect">
            <a:avLst/>
          </a:prstGeom>
          <a:noFill/>
        </p:spPr>
        <p:txBody>
          <a:bodyPr wrap="square">
            <a:spAutoFit/>
          </a:bodyPr>
          <a:lstStyle/>
          <a:p>
            <a:r>
              <a:rPr lang="en-US" altLang="zh-TW" sz="2400" dirty="0"/>
              <a:t>Number of </a:t>
            </a:r>
            <a:r>
              <a:rPr lang="en-US" altLang="zh-TW" sz="2400" dirty="0" err="1"/>
              <a:t>unique_id</a:t>
            </a:r>
            <a:r>
              <a:rPr lang="en-US" altLang="zh-TW" sz="2400" dirty="0"/>
              <a:t>: 64</a:t>
            </a:r>
            <a:endParaRPr lang="zh-TW" altLang="en-US" sz="2400" dirty="0"/>
          </a:p>
        </p:txBody>
      </p:sp>
      <p:pic>
        <p:nvPicPr>
          <p:cNvPr id="6" name="圖片 5">
            <a:extLst>
              <a:ext uri="{FF2B5EF4-FFF2-40B4-BE49-F238E27FC236}">
                <a16:creationId xmlns:a16="http://schemas.microsoft.com/office/drawing/2014/main" id="{79E9B5E7-8920-3896-90D7-7AE09D30EBC7}"/>
              </a:ext>
            </a:extLst>
          </p:cNvPr>
          <p:cNvPicPr>
            <a:picLocks noChangeAspect="1"/>
          </p:cNvPicPr>
          <p:nvPr/>
        </p:nvPicPr>
        <p:blipFill>
          <a:blip r:embed="rId3"/>
          <a:stretch>
            <a:fillRect/>
          </a:stretch>
        </p:blipFill>
        <p:spPr>
          <a:xfrm>
            <a:off x="9305097" y="2490730"/>
            <a:ext cx="4297378" cy="4384633"/>
          </a:xfrm>
          <a:prstGeom prst="rect">
            <a:avLst/>
          </a:prstGeom>
        </p:spPr>
      </p:pic>
    </p:spTree>
    <p:extLst>
      <p:ext uri="{BB962C8B-B14F-4D97-AF65-F5344CB8AC3E}">
        <p14:creationId xmlns:p14="http://schemas.microsoft.com/office/powerpoint/2010/main" val="1679645529"/>
      </p:ext>
    </p:extLst>
  </p:cSld>
  <p:clrMapOvr>
    <a:masterClrMapping/>
  </p:clrMapOvr>
</p:sld>
</file>

<file path=ppt/theme/theme1.xml><?xml version="1.0" encoding="utf-8"?>
<a:theme xmlns:a="http://schemas.openxmlformats.org/drawingml/2006/main" name="1_自訂設計">
  <a:themeElements>
    <a:clrScheme name="Office">
      <a:dk1>
        <a:sysClr val="windowText" lastClr="000000"/>
      </a:dk1>
      <a:lt1>
        <a:sysClr val="window" lastClr="F5F5F5"/>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5F5F5"/>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1351</TotalTime>
  <Words>2081</Words>
  <Application>Microsoft Office PowerPoint</Application>
  <PresentationFormat>自訂</PresentationFormat>
  <Paragraphs>1309</Paragraphs>
  <Slides>35</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35</vt:i4>
      </vt:variant>
    </vt:vector>
  </HeadingPairs>
  <TitlesOfParts>
    <vt:vector size="41" baseType="lpstr">
      <vt:lpstr>Inter</vt:lpstr>
      <vt:lpstr>新細明體</vt:lpstr>
      <vt:lpstr>Arial</vt:lpstr>
      <vt:lpstr>Calibri</vt:lpstr>
      <vt:lpstr>Lato</vt:lpstr>
      <vt:lpstr>1_自訂設計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Model Training and Testing</vt:lpstr>
      <vt:lpstr>PowerPoint 簡報</vt:lpstr>
      <vt:lpstr>PowerPoint 簡報</vt:lpstr>
      <vt:lpstr>PowerPoint 簡報</vt:lpstr>
      <vt:lpstr>PowerPoint 簡報</vt:lpstr>
      <vt:lpstr>PowerPoint 簡報</vt:lpstr>
      <vt:lpstr>Aggregate Daily Data to Monthly Timeseries</vt:lpstr>
      <vt:lpstr>PowerPoint 簡報</vt:lpstr>
      <vt:lpstr>PowerPoint 簡報</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昱瑋 陳</cp:lastModifiedBy>
  <cp:revision>72</cp:revision>
  <dcterms:created xsi:type="dcterms:W3CDTF">2023-07-07T17:20:22Z</dcterms:created>
  <dcterms:modified xsi:type="dcterms:W3CDTF">2023-08-21T12:02:29Z</dcterms:modified>
</cp:coreProperties>
</file>