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69" r:id="rId2"/>
    <p:sldId id="297" r:id="rId3"/>
    <p:sldId id="270" r:id="rId4"/>
    <p:sldId id="273" r:id="rId5"/>
    <p:sldId id="271" r:id="rId6"/>
    <p:sldId id="274" r:id="rId7"/>
    <p:sldId id="272" r:id="rId8"/>
    <p:sldId id="276" r:id="rId9"/>
    <p:sldId id="275" r:id="rId10"/>
    <p:sldId id="277" r:id="rId11"/>
    <p:sldId id="257" r:id="rId12"/>
    <p:sldId id="278" r:id="rId13"/>
    <p:sldId id="258" r:id="rId14"/>
    <p:sldId id="279" r:id="rId15"/>
    <p:sldId id="259" r:id="rId16"/>
    <p:sldId id="280" r:id="rId17"/>
    <p:sldId id="260" r:id="rId18"/>
    <p:sldId id="281" r:id="rId19"/>
    <p:sldId id="261" r:id="rId20"/>
    <p:sldId id="282" r:id="rId21"/>
    <p:sldId id="262" r:id="rId22"/>
    <p:sldId id="283" r:id="rId23"/>
    <p:sldId id="263" r:id="rId24"/>
    <p:sldId id="284" r:id="rId25"/>
    <p:sldId id="264" r:id="rId26"/>
    <p:sldId id="285" r:id="rId27"/>
    <p:sldId id="265" r:id="rId28"/>
    <p:sldId id="286" r:id="rId29"/>
    <p:sldId id="266" r:id="rId30"/>
    <p:sldId id="287" r:id="rId31"/>
    <p:sldId id="267" r:id="rId32"/>
    <p:sldId id="288" r:id="rId33"/>
    <p:sldId id="268" r:id="rId34"/>
    <p:sldId id="289" r:id="rId35"/>
    <p:sldId id="290" r:id="rId36"/>
    <p:sldId id="292" r:id="rId37"/>
    <p:sldId id="293" r:id="rId38"/>
    <p:sldId id="298" r:id="rId39"/>
    <p:sldId id="299" r:id="rId40"/>
    <p:sldId id="29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16C"/>
    <a:srgbClr val="8C0D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-84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B8292-8C62-4A59-9659-1C84F6AA1F0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4171F-74D1-43F6-A693-A263FAB6D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63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9D2F-6727-404C-ABCC-57C225739FFC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02B3F-C967-4A91-8A59-A6BBE1D3371E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58D1-2C03-41D8-9145-52A5A0AC6103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FED8-2C61-49EB-ACCC-AE96F2F8B9E2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F148-8C7B-408A-AC5B-F1471B45B367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9A96-DC1E-44E4-91A9-6F4BF4AE7FE8}" type="datetime1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94E8-5076-42FB-BB89-FF33A3ABB9C4}" type="datetime1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2698-70F3-4F28-A879-6B3FA426887E}" type="datetime1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7921-FC10-4803-9471-5B3695FA3118}" type="datetime1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5C61-B039-44DA-9EA4-E95FCBE82E3C}" type="datetime1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2AA3-84AB-447D-9B16-05FCC2B0B4EA}" type="datetime1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4FEE8-644D-442E-A589-51B2823FC65A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ends.google.com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ighspeedinternet.com/providers/cable-one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www.sparklight.com/press/Pages/Cable-ONE-Captures-Top-Spot-in-the-West-in-J.D.-Power-Residential-Internet-Satisfaction-Study.asp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hyperlink" Target="https://broadbandnow.com/Sparklight-reviews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hyperlink" Target="https://www.highspeedinternet.com/providers/cable-one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417145" y="2053388"/>
            <a:ext cx="4918945" cy="488476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Cable One: Customer Churn Analysis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417145" y="3089315"/>
            <a:ext cx="9012773" cy="13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en-US" sz="5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1: Final Presentation</a:t>
            </a:r>
            <a:endParaRPr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417145" y="5523067"/>
            <a:ext cx="78437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 : Sreevatsan Agoramurthy, Marlee Coolidge, Yi-Wun (Wendy) Chen, Mohammad Aramimehr</a:t>
            </a:r>
            <a:endParaRPr sz="1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A92055-8A0C-48B1-89EB-AF123E8400E0}"/>
              </a:ext>
            </a:extLst>
          </p:cNvPr>
          <p:cNvGrpSpPr/>
          <p:nvPr/>
        </p:nvGrpSpPr>
        <p:grpSpPr>
          <a:xfrm>
            <a:off x="9280127" y="253615"/>
            <a:ext cx="2616647" cy="440678"/>
            <a:chOff x="9280127" y="253615"/>
            <a:chExt cx="2616647" cy="440678"/>
          </a:xfrm>
        </p:grpSpPr>
        <p:pic>
          <p:nvPicPr>
            <p:cNvPr id="88" name="Google Shape;88;p1" descr="Image result for wp carey log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795795" y="253615"/>
              <a:ext cx="1100979" cy="440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" descr="Image result for sparklight logo"/>
            <p:cNvPicPr preferRelativeResize="0"/>
            <p:nvPr/>
          </p:nvPicPr>
          <p:blipFill rotWithShape="1">
            <a:blip r:embed="rId4">
              <a:alphaModFix/>
            </a:blip>
            <a:srcRect t="30552" r="50038" b="35193"/>
            <a:stretch/>
          </p:blipFill>
          <p:spPr>
            <a:xfrm>
              <a:off x="9280127" y="253615"/>
              <a:ext cx="1387873" cy="3958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3" name="Google Shape;93;p1"/>
            <p:cNvCxnSpPr/>
            <p:nvPr/>
          </p:nvCxnSpPr>
          <p:spPr>
            <a:xfrm>
              <a:off x="10668000" y="253615"/>
              <a:ext cx="0" cy="44067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6B014B-8E50-4771-BC4A-D3CFE906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7AEB696-C408-4761-B79D-4B7AF586B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72" y="311347"/>
            <a:ext cx="10515600" cy="817723"/>
          </a:xfrm>
        </p:spPr>
        <p:txBody>
          <a:bodyPr/>
          <a:lstStyle/>
          <a:p>
            <a:r>
              <a:rPr lang="en-US" dirty="0">
                <a:solidFill>
                  <a:srgbClr val="8C0D42"/>
                </a:solidFill>
              </a:rPr>
              <a:t>Storyline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6ED3EB-11E4-4D63-9BEF-AC397D70F857}"/>
              </a:ext>
            </a:extLst>
          </p:cNvPr>
          <p:cNvGrpSpPr/>
          <p:nvPr/>
        </p:nvGrpSpPr>
        <p:grpSpPr>
          <a:xfrm>
            <a:off x="1212210" y="1208015"/>
            <a:ext cx="125834" cy="5461029"/>
            <a:chOff x="1212210" y="1208015"/>
            <a:chExt cx="125834" cy="546102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8C5B9C3-B9B3-4EBF-B3AD-4C25DC5E1A0B}"/>
                </a:ext>
              </a:extLst>
            </p:cNvPr>
            <p:cNvCxnSpPr>
              <a:cxnSpLocks/>
            </p:cNvCxnSpPr>
            <p:nvPr/>
          </p:nvCxnSpPr>
          <p:spPr>
            <a:xfrm>
              <a:off x="1275127" y="1208015"/>
              <a:ext cx="0" cy="5461029"/>
            </a:xfrm>
            <a:prstGeom prst="line">
              <a:avLst/>
            </a:prstGeom>
            <a:ln w="28575">
              <a:solidFill>
                <a:srgbClr val="8C0D4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457DC3-C26C-42D2-A9C7-18805AD1F272}"/>
                </a:ext>
              </a:extLst>
            </p:cNvPr>
            <p:cNvSpPr/>
            <p:nvPr/>
          </p:nvSpPr>
          <p:spPr>
            <a:xfrm>
              <a:off x="1212210" y="1350628"/>
              <a:ext cx="125834" cy="12583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8A0C09-1BB3-4F50-9566-A385FA4F20AA}"/>
                </a:ext>
              </a:extLst>
            </p:cNvPr>
            <p:cNvSpPr/>
            <p:nvPr/>
          </p:nvSpPr>
          <p:spPr>
            <a:xfrm>
              <a:off x="1212210" y="1820411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5A3427B-7CB5-44A4-8CBD-5C560902FF13}"/>
                </a:ext>
              </a:extLst>
            </p:cNvPr>
            <p:cNvSpPr/>
            <p:nvPr/>
          </p:nvSpPr>
          <p:spPr>
            <a:xfrm>
              <a:off x="1212210" y="2252444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00436D-F6F3-4240-9075-9855103F2667}"/>
                </a:ext>
              </a:extLst>
            </p:cNvPr>
            <p:cNvSpPr/>
            <p:nvPr/>
          </p:nvSpPr>
          <p:spPr>
            <a:xfrm>
              <a:off x="1212210" y="2726421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D9231C5-C4B6-4368-8517-B4650D9A012B}"/>
                </a:ext>
              </a:extLst>
            </p:cNvPr>
            <p:cNvSpPr/>
            <p:nvPr/>
          </p:nvSpPr>
          <p:spPr>
            <a:xfrm>
              <a:off x="1212210" y="3171040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A0B1899-E10C-4F6E-B5FB-E5A1ADEDF223}"/>
                </a:ext>
              </a:extLst>
            </p:cNvPr>
            <p:cNvSpPr/>
            <p:nvPr/>
          </p:nvSpPr>
          <p:spPr>
            <a:xfrm>
              <a:off x="1212210" y="3624043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BA98D7-13B6-4B06-9165-E8E23C031D4E}"/>
                </a:ext>
              </a:extLst>
            </p:cNvPr>
            <p:cNvSpPr/>
            <p:nvPr/>
          </p:nvSpPr>
          <p:spPr>
            <a:xfrm>
              <a:off x="1212210" y="4067303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FC55255-AF18-4D85-AB7A-9C492FDCF1AA}"/>
                </a:ext>
              </a:extLst>
            </p:cNvPr>
            <p:cNvSpPr/>
            <p:nvPr/>
          </p:nvSpPr>
          <p:spPr>
            <a:xfrm>
              <a:off x="1212210" y="4510563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970708-D893-4967-B304-6FE0C0F6EBFC}"/>
                </a:ext>
              </a:extLst>
            </p:cNvPr>
            <p:cNvSpPr/>
            <p:nvPr/>
          </p:nvSpPr>
          <p:spPr>
            <a:xfrm>
              <a:off x="1212210" y="4966282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CE2BFBB-A3C8-4A21-A7F0-F8B6E6C72175}"/>
                </a:ext>
              </a:extLst>
            </p:cNvPr>
            <p:cNvSpPr/>
            <p:nvPr/>
          </p:nvSpPr>
          <p:spPr>
            <a:xfrm>
              <a:off x="1212210" y="5422001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328993-E024-4C3F-98E4-99648DE15E6F}"/>
                </a:ext>
              </a:extLst>
            </p:cNvPr>
            <p:cNvSpPr/>
            <p:nvPr/>
          </p:nvSpPr>
          <p:spPr>
            <a:xfrm>
              <a:off x="1212210" y="5874007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17E977-1260-487F-9204-CCAD7C264C60}"/>
                </a:ext>
              </a:extLst>
            </p:cNvPr>
            <p:cNvSpPr/>
            <p:nvPr/>
          </p:nvSpPr>
          <p:spPr>
            <a:xfrm>
              <a:off x="1212210" y="6321652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0076D07-1EA4-4534-BBA5-BF90D21A2E8B}"/>
              </a:ext>
            </a:extLst>
          </p:cNvPr>
          <p:cNvSpPr txBox="1"/>
          <p:nvPr/>
        </p:nvSpPr>
        <p:spPr>
          <a:xfrm>
            <a:off x="1400961" y="1259476"/>
            <a:ext cx="8992970" cy="5988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Overview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Overall Tenure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monthly recurring charges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promotions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promotion length remaining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forced upgrades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Forced upgrades through the overall tenure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Forced upgrades vs Product plans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Forced upgrade vs Product Offers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</a:t>
            </a:r>
            <a:r>
              <a:rPr lang="en-US" sz="1400" dirty="0" err="1">
                <a:solidFill>
                  <a:srgbClr val="8C0D42"/>
                </a:solidFill>
              </a:rPr>
              <a:t>LifeTimeValue</a:t>
            </a: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Customer attrition through packages</a:t>
            </a: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orders</a:t>
            </a: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endParaRPr lang="en-US" sz="14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4171A9-3EA8-44F0-9B29-4258A38316A1}"/>
              </a:ext>
            </a:extLst>
          </p:cNvPr>
          <p:cNvGrpSpPr/>
          <p:nvPr/>
        </p:nvGrpSpPr>
        <p:grpSpPr>
          <a:xfrm>
            <a:off x="9280127" y="253615"/>
            <a:ext cx="2616647" cy="440678"/>
            <a:chOff x="9280127" y="253615"/>
            <a:chExt cx="2616647" cy="440678"/>
          </a:xfrm>
        </p:grpSpPr>
        <p:pic>
          <p:nvPicPr>
            <p:cNvPr id="27" name="Google Shape;88;p1" descr="Image result for wp carey logo">
              <a:extLst>
                <a:ext uri="{FF2B5EF4-FFF2-40B4-BE49-F238E27FC236}">
                  <a16:creationId xmlns:a16="http://schemas.microsoft.com/office/drawing/2014/main" id="{EEBFADC7-99D5-4793-B0EE-738D3CCB03F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795795" y="253615"/>
              <a:ext cx="1100979" cy="440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89;p1" descr="Image result for sparklight logo">
              <a:extLst>
                <a:ext uri="{FF2B5EF4-FFF2-40B4-BE49-F238E27FC236}">
                  <a16:creationId xmlns:a16="http://schemas.microsoft.com/office/drawing/2014/main" id="{AFB33300-5C75-41E0-8984-7DCE8CA3C2E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30552" r="50038" b="35193"/>
            <a:stretch/>
          </p:blipFill>
          <p:spPr>
            <a:xfrm>
              <a:off x="9280127" y="253615"/>
              <a:ext cx="1387873" cy="3958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" name="Google Shape;93;p1">
              <a:extLst>
                <a:ext uri="{FF2B5EF4-FFF2-40B4-BE49-F238E27FC236}">
                  <a16:creationId xmlns:a16="http://schemas.microsoft.com/office/drawing/2014/main" id="{21B6E5B1-F88E-4A90-AD8B-AE5FAEE50E88}"/>
                </a:ext>
              </a:extLst>
            </p:cNvPr>
            <p:cNvCxnSpPr/>
            <p:nvPr/>
          </p:nvCxnSpPr>
          <p:spPr>
            <a:xfrm>
              <a:off x="10668000" y="253615"/>
              <a:ext cx="0" cy="44067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118A9-2F3F-4B67-BCEA-3C947416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23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he story so far3">
            <a:extLst>
              <a:ext uri="{FF2B5EF4-FFF2-40B4-BE49-F238E27FC236}">
                <a16:creationId xmlns:a16="http://schemas.microsoft.com/office/drawing/2014/main" id="{CC6CFD0B-0656-4BC8-B150-75BEE8CD98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36"/>
          <a:stretch/>
        </p:blipFill>
        <p:spPr>
          <a:xfrm>
            <a:off x="30760" y="1140903"/>
            <a:ext cx="12161240" cy="571709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48155E-1B40-4EE9-BBC3-E29B17A01C5E}"/>
              </a:ext>
            </a:extLst>
          </p:cNvPr>
          <p:cNvSpPr/>
          <p:nvPr/>
        </p:nvSpPr>
        <p:spPr>
          <a:xfrm>
            <a:off x="9538283" y="906010"/>
            <a:ext cx="1233181" cy="360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427ED27-5BD9-4D49-AB2E-67588AFD27BE}"/>
              </a:ext>
            </a:extLst>
          </p:cNvPr>
          <p:cNvGrpSpPr/>
          <p:nvPr/>
        </p:nvGrpSpPr>
        <p:grpSpPr>
          <a:xfrm>
            <a:off x="9280127" y="253615"/>
            <a:ext cx="2616647" cy="440678"/>
            <a:chOff x="9280127" y="253615"/>
            <a:chExt cx="2616647" cy="440678"/>
          </a:xfrm>
        </p:grpSpPr>
        <p:pic>
          <p:nvPicPr>
            <p:cNvPr id="5" name="Google Shape;88;p1" descr="Image result for wp carey logo">
              <a:extLst>
                <a:ext uri="{FF2B5EF4-FFF2-40B4-BE49-F238E27FC236}">
                  <a16:creationId xmlns:a16="http://schemas.microsoft.com/office/drawing/2014/main" id="{C204EDD4-B34C-41CF-AED0-0F84385C678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795795" y="253615"/>
              <a:ext cx="1100979" cy="440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89;p1" descr="Image result for sparklight logo">
              <a:extLst>
                <a:ext uri="{FF2B5EF4-FFF2-40B4-BE49-F238E27FC236}">
                  <a16:creationId xmlns:a16="http://schemas.microsoft.com/office/drawing/2014/main" id="{FF4359EA-B57F-4AE5-80C5-1E76E2B9A118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30552" r="50038" b="35193"/>
            <a:stretch/>
          </p:blipFill>
          <p:spPr>
            <a:xfrm>
              <a:off x="9280127" y="253615"/>
              <a:ext cx="1387873" cy="3958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" name="Google Shape;93;p1">
              <a:extLst>
                <a:ext uri="{FF2B5EF4-FFF2-40B4-BE49-F238E27FC236}">
                  <a16:creationId xmlns:a16="http://schemas.microsoft.com/office/drawing/2014/main" id="{7C1D3DD8-7270-4DD8-BDAF-5C45A03C553F}"/>
                </a:ext>
              </a:extLst>
            </p:cNvPr>
            <p:cNvCxnSpPr/>
            <p:nvPr/>
          </p:nvCxnSpPr>
          <p:spPr>
            <a:xfrm>
              <a:off x="10668000" y="253615"/>
              <a:ext cx="0" cy="44067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2482254-DFCC-4711-92E4-789BA4DE00BC}"/>
              </a:ext>
            </a:extLst>
          </p:cNvPr>
          <p:cNvSpPr txBox="1">
            <a:spLocks/>
          </p:cNvSpPr>
          <p:nvPr/>
        </p:nvSpPr>
        <p:spPr>
          <a:xfrm>
            <a:off x="295226" y="354300"/>
            <a:ext cx="2016769" cy="5408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8C0D42"/>
                </a:solidFill>
              </a:rPr>
              <a:t>Overview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A538C-F8C5-4900-93E2-DE17E32B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7AEB696-C408-4761-B79D-4B7AF586B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72" y="311347"/>
            <a:ext cx="10515600" cy="817723"/>
          </a:xfrm>
        </p:spPr>
        <p:txBody>
          <a:bodyPr/>
          <a:lstStyle/>
          <a:p>
            <a:r>
              <a:rPr lang="en-US" dirty="0">
                <a:solidFill>
                  <a:srgbClr val="8C0D42"/>
                </a:solidFill>
              </a:rPr>
              <a:t>Storyline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6ED3EB-11E4-4D63-9BEF-AC397D70F857}"/>
              </a:ext>
            </a:extLst>
          </p:cNvPr>
          <p:cNvGrpSpPr/>
          <p:nvPr/>
        </p:nvGrpSpPr>
        <p:grpSpPr>
          <a:xfrm>
            <a:off x="1212210" y="1208015"/>
            <a:ext cx="125834" cy="5461029"/>
            <a:chOff x="1212210" y="1208015"/>
            <a:chExt cx="125834" cy="546102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8C5B9C3-B9B3-4EBF-B3AD-4C25DC5E1A0B}"/>
                </a:ext>
              </a:extLst>
            </p:cNvPr>
            <p:cNvCxnSpPr>
              <a:cxnSpLocks/>
            </p:cNvCxnSpPr>
            <p:nvPr/>
          </p:nvCxnSpPr>
          <p:spPr>
            <a:xfrm>
              <a:off x="1275127" y="1208015"/>
              <a:ext cx="0" cy="5461029"/>
            </a:xfrm>
            <a:prstGeom prst="line">
              <a:avLst/>
            </a:prstGeom>
            <a:ln w="28575">
              <a:solidFill>
                <a:srgbClr val="8C0D4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457DC3-C26C-42D2-A9C7-18805AD1F272}"/>
                </a:ext>
              </a:extLst>
            </p:cNvPr>
            <p:cNvSpPr/>
            <p:nvPr/>
          </p:nvSpPr>
          <p:spPr>
            <a:xfrm>
              <a:off x="1212210" y="1350628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8A0C09-1BB3-4F50-9566-A385FA4F20AA}"/>
                </a:ext>
              </a:extLst>
            </p:cNvPr>
            <p:cNvSpPr/>
            <p:nvPr/>
          </p:nvSpPr>
          <p:spPr>
            <a:xfrm>
              <a:off x="1212210" y="1820411"/>
              <a:ext cx="125834" cy="12583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5A3427B-7CB5-44A4-8CBD-5C560902FF13}"/>
                </a:ext>
              </a:extLst>
            </p:cNvPr>
            <p:cNvSpPr/>
            <p:nvPr/>
          </p:nvSpPr>
          <p:spPr>
            <a:xfrm>
              <a:off x="1212210" y="2252444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00436D-F6F3-4240-9075-9855103F2667}"/>
                </a:ext>
              </a:extLst>
            </p:cNvPr>
            <p:cNvSpPr/>
            <p:nvPr/>
          </p:nvSpPr>
          <p:spPr>
            <a:xfrm>
              <a:off x="1212210" y="2726421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D9231C5-C4B6-4368-8517-B4650D9A012B}"/>
                </a:ext>
              </a:extLst>
            </p:cNvPr>
            <p:cNvSpPr/>
            <p:nvPr/>
          </p:nvSpPr>
          <p:spPr>
            <a:xfrm>
              <a:off x="1212210" y="3171040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A0B1899-E10C-4F6E-B5FB-E5A1ADEDF223}"/>
                </a:ext>
              </a:extLst>
            </p:cNvPr>
            <p:cNvSpPr/>
            <p:nvPr/>
          </p:nvSpPr>
          <p:spPr>
            <a:xfrm>
              <a:off x="1212210" y="3624043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BA98D7-13B6-4B06-9165-E8E23C031D4E}"/>
                </a:ext>
              </a:extLst>
            </p:cNvPr>
            <p:cNvSpPr/>
            <p:nvPr/>
          </p:nvSpPr>
          <p:spPr>
            <a:xfrm>
              <a:off x="1212210" y="4067303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FC55255-AF18-4D85-AB7A-9C492FDCF1AA}"/>
                </a:ext>
              </a:extLst>
            </p:cNvPr>
            <p:cNvSpPr/>
            <p:nvPr/>
          </p:nvSpPr>
          <p:spPr>
            <a:xfrm>
              <a:off x="1212210" y="4510563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970708-D893-4967-B304-6FE0C0F6EBFC}"/>
                </a:ext>
              </a:extLst>
            </p:cNvPr>
            <p:cNvSpPr/>
            <p:nvPr/>
          </p:nvSpPr>
          <p:spPr>
            <a:xfrm>
              <a:off x="1212210" y="4966282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CE2BFBB-A3C8-4A21-A7F0-F8B6E6C72175}"/>
                </a:ext>
              </a:extLst>
            </p:cNvPr>
            <p:cNvSpPr/>
            <p:nvPr/>
          </p:nvSpPr>
          <p:spPr>
            <a:xfrm>
              <a:off x="1212210" y="5422001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328993-E024-4C3F-98E4-99648DE15E6F}"/>
                </a:ext>
              </a:extLst>
            </p:cNvPr>
            <p:cNvSpPr/>
            <p:nvPr/>
          </p:nvSpPr>
          <p:spPr>
            <a:xfrm>
              <a:off x="1212210" y="5874007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17E977-1260-487F-9204-CCAD7C264C60}"/>
                </a:ext>
              </a:extLst>
            </p:cNvPr>
            <p:cNvSpPr/>
            <p:nvPr/>
          </p:nvSpPr>
          <p:spPr>
            <a:xfrm>
              <a:off x="1212210" y="6321652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0076D07-1EA4-4534-BBA5-BF90D21A2E8B}"/>
              </a:ext>
            </a:extLst>
          </p:cNvPr>
          <p:cNvSpPr txBox="1"/>
          <p:nvPr/>
        </p:nvSpPr>
        <p:spPr>
          <a:xfrm>
            <a:off x="1400961" y="1259476"/>
            <a:ext cx="8992970" cy="5988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Overview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Overall Tenure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monthly recurring charges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promotions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promotion length remaining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forced upgrades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Forced upgrades through the overall tenure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Forced upgrades vs Product plans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Forced upgrade vs Product Offers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</a:t>
            </a:r>
            <a:r>
              <a:rPr lang="en-US" sz="1400" dirty="0" err="1">
                <a:solidFill>
                  <a:srgbClr val="8C0D42"/>
                </a:solidFill>
              </a:rPr>
              <a:t>LifeTimeValue</a:t>
            </a: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Customer attrition through packages</a:t>
            </a: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orders</a:t>
            </a: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3F6E938-B6C9-4E2A-A267-6E4FB8CFF8AB}"/>
              </a:ext>
            </a:extLst>
          </p:cNvPr>
          <p:cNvGrpSpPr/>
          <p:nvPr/>
        </p:nvGrpSpPr>
        <p:grpSpPr>
          <a:xfrm>
            <a:off x="9280127" y="253615"/>
            <a:ext cx="2616647" cy="440678"/>
            <a:chOff x="9280127" y="253615"/>
            <a:chExt cx="2616647" cy="440678"/>
          </a:xfrm>
        </p:grpSpPr>
        <p:pic>
          <p:nvPicPr>
            <p:cNvPr id="22" name="Google Shape;88;p1" descr="Image result for wp carey logo">
              <a:extLst>
                <a:ext uri="{FF2B5EF4-FFF2-40B4-BE49-F238E27FC236}">
                  <a16:creationId xmlns:a16="http://schemas.microsoft.com/office/drawing/2014/main" id="{B5AAC8F2-48FB-4F9C-BEDB-65F0DB4E817C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795795" y="253615"/>
              <a:ext cx="1100979" cy="440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89;p1" descr="Image result for sparklight logo">
              <a:extLst>
                <a:ext uri="{FF2B5EF4-FFF2-40B4-BE49-F238E27FC236}">
                  <a16:creationId xmlns:a16="http://schemas.microsoft.com/office/drawing/2014/main" id="{66603FD1-0857-4352-B99D-9F007075431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30552" r="50038" b="35193"/>
            <a:stretch/>
          </p:blipFill>
          <p:spPr>
            <a:xfrm>
              <a:off x="9280127" y="253615"/>
              <a:ext cx="1387873" cy="3958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" name="Google Shape;93;p1">
              <a:extLst>
                <a:ext uri="{FF2B5EF4-FFF2-40B4-BE49-F238E27FC236}">
                  <a16:creationId xmlns:a16="http://schemas.microsoft.com/office/drawing/2014/main" id="{1C71C43D-D426-4EE5-BB12-0BDCD8E6419A}"/>
                </a:ext>
              </a:extLst>
            </p:cNvPr>
            <p:cNvCxnSpPr/>
            <p:nvPr/>
          </p:nvCxnSpPr>
          <p:spPr>
            <a:xfrm>
              <a:off x="10668000" y="253615"/>
              <a:ext cx="0" cy="44067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D0021E-37A8-42D9-AC8E-C65AA3FF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0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he story so far1">
            <a:extLst>
              <a:ext uri="{FF2B5EF4-FFF2-40B4-BE49-F238E27FC236}">
                <a16:creationId xmlns:a16="http://schemas.microsoft.com/office/drawing/2014/main" id="{03F247AF-2E02-47F5-9E28-0785B18FD9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7" r="10138"/>
          <a:stretch/>
        </p:blipFill>
        <p:spPr>
          <a:xfrm>
            <a:off x="515924" y="853732"/>
            <a:ext cx="10956020" cy="5750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6EC2F5-42B3-414D-AC4E-B2DDAD4EB52B}"/>
              </a:ext>
            </a:extLst>
          </p:cNvPr>
          <p:cNvSpPr/>
          <p:nvPr/>
        </p:nvSpPr>
        <p:spPr>
          <a:xfrm>
            <a:off x="10855354" y="1551963"/>
            <a:ext cx="1233181" cy="2004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8E632F5-D5C6-4C30-8E35-2D80E8D71F4F}"/>
              </a:ext>
            </a:extLst>
          </p:cNvPr>
          <p:cNvGrpSpPr/>
          <p:nvPr/>
        </p:nvGrpSpPr>
        <p:grpSpPr>
          <a:xfrm>
            <a:off x="9280127" y="253615"/>
            <a:ext cx="2616647" cy="440678"/>
            <a:chOff x="9280127" y="253615"/>
            <a:chExt cx="2616647" cy="440678"/>
          </a:xfrm>
        </p:grpSpPr>
        <p:pic>
          <p:nvPicPr>
            <p:cNvPr id="7" name="Google Shape;88;p1" descr="Image result for wp carey logo">
              <a:extLst>
                <a:ext uri="{FF2B5EF4-FFF2-40B4-BE49-F238E27FC236}">
                  <a16:creationId xmlns:a16="http://schemas.microsoft.com/office/drawing/2014/main" id="{1672B036-6926-4663-80E8-3C4A9A0C509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795795" y="253615"/>
              <a:ext cx="1100979" cy="440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89;p1" descr="Image result for sparklight logo">
              <a:extLst>
                <a:ext uri="{FF2B5EF4-FFF2-40B4-BE49-F238E27FC236}">
                  <a16:creationId xmlns:a16="http://schemas.microsoft.com/office/drawing/2014/main" id="{0E79A278-41EC-4412-82E6-1AFC9903F498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30552" r="50038" b="35193"/>
            <a:stretch/>
          </p:blipFill>
          <p:spPr>
            <a:xfrm>
              <a:off x="9280127" y="253615"/>
              <a:ext cx="1387873" cy="3958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Google Shape;93;p1">
              <a:extLst>
                <a:ext uri="{FF2B5EF4-FFF2-40B4-BE49-F238E27FC236}">
                  <a16:creationId xmlns:a16="http://schemas.microsoft.com/office/drawing/2014/main" id="{DF74CCDE-596D-401A-9FCE-E9C35EE8F337}"/>
                </a:ext>
              </a:extLst>
            </p:cNvPr>
            <p:cNvCxnSpPr/>
            <p:nvPr/>
          </p:nvCxnSpPr>
          <p:spPr>
            <a:xfrm>
              <a:off x="10668000" y="253615"/>
              <a:ext cx="0" cy="44067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4A44A1BB-2849-440F-8C21-5EE8BCF91CCE}"/>
              </a:ext>
            </a:extLst>
          </p:cNvPr>
          <p:cNvSpPr txBox="1">
            <a:spLocks/>
          </p:cNvSpPr>
          <p:nvPr/>
        </p:nvSpPr>
        <p:spPr>
          <a:xfrm>
            <a:off x="295226" y="354300"/>
            <a:ext cx="2624137" cy="5408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8C0D42"/>
                </a:solidFill>
              </a:rPr>
              <a:t>Overall Tenure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91348F-55BF-4FB1-945A-D446F57F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7AEB696-C408-4761-B79D-4B7AF586B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72" y="311347"/>
            <a:ext cx="10515600" cy="817723"/>
          </a:xfrm>
        </p:spPr>
        <p:txBody>
          <a:bodyPr/>
          <a:lstStyle/>
          <a:p>
            <a:r>
              <a:rPr lang="en-US" dirty="0">
                <a:solidFill>
                  <a:srgbClr val="8C0D42"/>
                </a:solidFill>
              </a:rPr>
              <a:t>Storyline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6ED3EB-11E4-4D63-9BEF-AC397D70F857}"/>
              </a:ext>
            </a:extLst>
          </p:cNvPr>
          <p:cNvGrpSpPr/>
          <p:nvPr/>
        </p:nvGrpSpPr>
        <p:grpSpPr>
          <a:xfrm>
            <a:off x="1212210" y="1208015"/>
            <a:ext cx="125834" cy="5461029"/>
            <a:chOff x="1212210" y="1208015"/>
            <a:chExt cx="125834" cy="546102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8C5B9C3-B9B3-4EBF-B3AD-4C25DC5E1A0B}"/>
                </a:ext>
              </a:extLst>
            </p:cNvPr>
            <p:cNvCxnSpPr>
              <a:cxnSpLocks/>
            </p:cNvCxnSpPr>
            <p:nvPr/>
          </p:nvCxnSpPr>
          <p:spPr>
            <a:xfrm>
              <a:off x="1275127" y="1208015"/>
              <a:ext cx="0" cy="5461029"/>
            </a:xfrm>
            <a:prstGeom prst="line">
              <a:avLst/>
            </a:prstGeom>
            <a:ln w="28575">
              <a:solidFill>
                <a:srgbClr val="8C0D4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457DC3-C26C-42D2-A9C7-18805AD1F272}"/>
                </a:ext>
              </a:extLst>
            </p:cNvPr>
            <p:cNvSpPr/>
            <p:nvPr/>
          </p:nvSpPr>
          <p:spPr>
            <a:xfrm>
              <a:off x="1212210" y="1350628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8A0C09-1BB3-4F50-9566-A385FA4F20AA}"/>
                </a:ext>
              </a:extLst>
            </p:cNvPr>
            <p:cNvSpPr/>
            <p:nvPr/>
          </p:nvSpPr>
          <p:spPr>
            <a:xfrm>
              <a:off x="1212210" y="1820411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5A3427B-7CB5-44A4-8CBD-5C560902FF13}"/>
                </a:ext>
              </a:extLst>
            </p:cNvPr>
            <p:cNvSpPr/>
            <p:nvPr/>
          </p:nvSpPr>
          <p:spPr>
            <a:xfrm>
              <a:off x="1212210" y="2252444"/>
              <a:ext cx="125834" cy="12583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00436D-F6F3-4240-9075-9855103F2667}"/>
                </a:ext>
              </a:extLst>
            </p:cNvPr>
            <p:cNvSpPr/>
            <p:nvPr/>
          </p:nvSpPr>
          <p:spPr>
            <a:xfrm>
              <a:off x="1212210" y="2726421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D9231C5-C4B6-4368-8517-B4650D9A012B}"/>
                </a:ext>
              </a:extLst>
            </p:cNvPr>
            <p:cNvSpPr/>
            <p:nvPr/>
          </p:nvSpPr>
          <p:spPr>
            <a:xfrm>
              <a:off x="1212210" y="3171040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A0B1899-E10C-4F6E-B5FB-E5A1ADEDF223}"/>
                </a:ext>
              </a:extLst>
            </p:cNvPr>
            <p:cNvSpPr/>
            <p:nvPr/>
          </p:nvSpPr>
          <p:spPr>
            <a:xfrm>
              <a:off x="1212210" y="3624043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BA98D7-13B6-4B06-9165-E8E23C031D4E}"/>
                </a:ext>
              </a:extLst>
            </p:cNvPr>
            <p:cNvSpPr/>
            <p:nvPr/>
          </p:nvSpPr>
          <p:spPr>
            <a:xfrm>
              <a:off x="1212210" y="4067303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FC55255-AF18-4D85-AB7A-9C492FDCF1AA}"/>
                </a:ext>
              </a:extLst>
            </p:cNvPr>
            <p:cNvSpPr/>
            <p:nvPr/>
          </p:nvSpPr>
          <p:spPr>
            <a:xfrm>
              <a:off x="1212210" y="4510563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970708-D893-4967-B304-6FE0C0F6EBFC}"/>
                </a:ext>
              </a:extLst>
            </p:cNvPr>
            <p:cNvSpPr/>
            <p:nvPr/>
          </p:nvSpPr>
          <p:spPr>
            <a:xfrm>
              <a:off x="1212210" y="4966282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CE2BFBB-A3C8-4A21-A7F0-F8B6E6C72175}"/>
                </a:ext>
              </a:extLst>
            </p:cNvPr>
            <p:cNvSpPr/>
            <p:nvPr/>
          </p:nvSpPr>
          <p:spPr>
            <a:xfrm>
              <a:off x="1212210" y="5422001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328993-E024-4C3F-98E4-99648DE15E6F}"/>
                </a:ext>
              </a:extLst>
            </p:cNvPr>
            <p:cNvSpPr/>
            <p:nvPr/>
          </p:nvSpPr>
          <p:spPr>
            <a:xfrm>
              <a:off x="1212210" y="5874007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17E977-1260-487F-9204-CCAD7C264C60}"/>
                </a:ext>
              </a:extLst>
            </p:cNvPr>
            <p:cNvSpPr/>
            <p:nvPr/>
          </p:nvSpPr>
          <p:spPr>
            <a:xfrm>
              <a:off x="1212210" y="6321652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0076D07-1EA4-4534-BBA5-BF90D21A2E8B}"/>
              </a:ext>
            </a:extLst>
          </p:cNvPr>
          <p:cNvSpPr txBox="1"/>
          <p:nvPr/>
        </p:nvSpPr>
        <p:spPr>
          <a:xfrm>
            <a:off x="1400961" y="1259476"/>
            <a:ext cx="8992970" cy="5988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Overview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Overall Tenure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monthly recurring charges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promotions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promotion length remaining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forced upgrades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Forced upgrades through the overall tenure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Forced upgrades vs Product plans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Forced upgrade vs Product Offers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</a:t>
            </a:r>
            <a:r>
              <a:rPr lang="en-US" sz="1400" dirty="0" err="1">
                <a:solidFill>
                  <a:srgbClr val="8C0D42"/>
                </a:solidFill>
              </a:rPr>
              <a:t>LifeTimeValue</a:t>
            </a: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Customer attrition through packages</a:t>
            </a: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orders</a:t>
            </a: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734CAF-8E62-47B8-99A8-C3944B3A8C6F}"/>
              </a:ext>
            </a:extLst>
          </p:cNvPr>
          <p:cNvGrpSpPr/>
          <p:nvPr/>
        </p:nvGrpSpPr>
        <p:grpSpPr>
          <a:xfrm>
            <a:off x="9280127" y="253615"/>
            <a:ext cx="2616647" cy="440678"/>
            <a:chOff x="9280127" y="253615"/>
            <a:chExt cx="2616647" cy="440678"/>
          </a:xfrm>
        </p:grpSpPr>
        <p:pic>
          <p:nvPicPr>
            <p:cNvPr id="22" name="Google Shape;88;p1" descr="Image result for wp carey logo">
              <a:extLst>
                <a:ext uri="{FF2B5EF4-FFF2-40B4-BE49-F238E27FC236}">
                  <a16:creationId xmlns:a16="http://schemas.microsoft.com/office/drawing/2014/main" id="{FB87334A-8E84-46CD-9C3B-EC1DCE005BEA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795795" y="253615"/>
              <a:ext cx="1100979" cy="440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89;p1" descr="Image result for sparklight logo">
              <a:extLst>
                <a:ext uri="{FF2B5EF4-FFF2-40B4-BE49-F238E27FC236}">
                  <a16:creationId xmlns:a16="http://schemas.microsoft.com/office/drawing/2014/main" id="{188713FF-CA35-418F-866E-D160CA7F5B8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30552" r="50038" b="35193"/>
            <a:stretch/>
          </p:blipFill>
          <p:spPr>
            <a:xfrm>
              <a:off x="9280127" y="253615"/>
              <a:ext cx="1387873" cy="3958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" name="Google Shape;93;p1">
              <a:extLst>
                <a:ext uri="{FF2B5EF4-FFF2-40B4-BE49-F238E27FC236}">
                  <a16:creationId xmlns:a16="http://schemas.microsoft.com/office/drawing/2014/main" id="{14F20F27-08A2-43E3-B7B9-80C857F3A7A4}"/>
                </a:ext>
              </a:extLst>
            </p:cNvPr>
            <p:cNvCxnSpPr/>
            <p:nvPr/>
          </p:nvCxnSpPr>
          <p:spPr>
            <a:xfrm>
              <a:off x="10668000" y="253615"/>
              <a:ext cx="0" cy="44067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5BD1BE-F1B2-4BC7-9A60-6A033AB3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30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he story so far2">
            <a:extLst>
              <a:ext uri="{FF2B5EF4-FFF2-40B4-BE49-F238E27FC236}">
                <a16:creationId xmlns:a16="http://schemas.microsoft.com/office/drawing/2014/main" id="{53A81C0A-5282-4DA1-A17E-F19C62A935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5"/>
          <a:stretch/>
        </p:blipFill>
        <p:spPr>
          <a:xfrm>
            <a:off x="0" y="1065402"/>
            <a:ext cx="12192000" cy="579259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D3B539-55CB-4D07-B18D-8B785B29CDAE}"/>
              </a:ext>
            </a:extLst>
          </p:cNvPr>
          <p:cNvSpPr/>
          <p:nvPr/>
        </p:nvSpPr>
        <p:spPr>
          <a:xfrm flipH="1" flipV="1">
            <a:off x="8590325" y="981509"/>
            <a:ext cx="3601673" cy="4865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900C2F1-FB3E-44BF-82CE-A288C5297B47}"/>
              </a:ext>
            </a:extLst>
          </p:cNvPr>
          <p:cNvGrpSpPr/>
          <p:nvPr/>
        </p:nvGrpSpPr>
        <p:grpSpPr>
          <a:xfrm>
            <a:off x="9280127" y="253615"/>
            <a:ext cx="2616647" cy="440678"/>
            <a:chOff x="9280127" y="253615"/>
            <a:chExt cx="2616647" cy="440678"/>
          </a:xfrm>
        </p:grpSpPr>
        <p:pic>
          <p:nvPicPr>
            <p:cNvPr id="6" name="Google Shape;88;p1" descr="Image result for wp carey logo">
              <a:extLst>
                <a:ext uri="{FF2B5EF4-FFF2-40B4-BE49-F238E27FC236}">
                  <a16:creationId xmlns:a16="http://schemas.microsoft.com/office/drawing/2014/main" id="{7CB61D7E-A8CD-469D-BB01-E12063DE7B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795795" y="253615"/>
              <a:ext cx="1100979" cy="440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89;p1" descr="Image result for sparklight logo">
              <a:extLst>
                <a:ext uri="{FF2B5EF4-FFF2-40B4-BE49-F238E27FC236}">
                  <a16:creationId xmlns:a16="http://schemas.microsoft.com/office/drawing/2014/main" id="{0BAA888F-476D-4F40-98DE-76F818961552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30552" r="50038" b="35193"/>
            <a:stretch/>
          </p:blipFill>
          <p:spPr>
            <a:xfrm>
              <a:off x="9280127" y="253615"/>
              <a:ext cx="1387873" cy="3958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Google Shape;93;p1">
              <a:extLst>
                <a:ext uri="{FF2B5EF4-FFF2-40B4-BE49-F238E27FC236}">
                  <a16:creationId xmlns:a16="http://schemas.microsoft.com/office/drawing/2014/main" id="{2A5FCE5B-8930-4312-B7E1-014053655BC2}"/>
                </a:ext>
              </a:extLst>
            </p:cNvPr>
            <p:cNvCxnSpPr/>
            <p:nvPr/>
          </p:nvCxnSpPr>
          <p:spPr>
            <a:xfrm>
              <a:off x="10668000" y="253615"/>
              <a:ext cx="0" cy="44067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BF25D34B-1325-416B-91E4-CC7D8739401D}"/>
              </a:ext>
            </a:extLst>
          </p:cNvPr>
          <p:cNvSpPr txBox="1">
            <a:spLocks/>
          </p:cNvSpPr>
          <p:nvPr/>
        </p:nvSpPr>
        <p:spPr>
          <a:xfrm>
            <a:off x="295226" y="328683"/>
            <a:ext cx="6348857" cy="6415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rgbClr val="8C0D42"/>
                </a:solidFill>
              </a:rPr>
              <a:t>Effect of monthly recurring charges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D2EA0E-87D7-40D1-8884-7CCB7908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7AEB696-C408-4761-B79D-4B7AF586B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72" y="311347"/>
            <a:ext cx="10515600" cy="817723"/>
          </a:xfrm>
        </p:spPr>
        <p:txBody>
          <a:bodyPr/>
          <a:lstStyle/>
          <a:p>
            <a:r>
              <a:rPr lang="en-US" dirty="0">
                <a:solidFill>
                  <a:srgbClr val="8C0D42"/>
                </a:solidFill>
              </a:rPr>
              <a:t>Storyline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6ED3EB-11E4-4D63-9BEF-AC397D70F857}"/>
              </a:ext>
            </a:extLst>
          </p:cNvPr>
          <p:cNvGrpSpPr/>
          <p:nvPr/>
        </p:nvGrpSpPr>
        <p:grpSpPr>
          <a:xfrm>
            <a:off x="1212210" y="1208015"/>
            <a:ext cx="125834" cy="5461029"/>
            <a:chOff x="1212210" y="1208015"/>
            <a:chExt cx="125834" cy="546102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8C5B9C3-B9B3-4EBF-B3AD-4C25DC5E1A0B}"/>
                </a:ext>
              </a:extLst>
            </p:cNvPr>
            <p:cNvCxnSpPr>
              <a:cxnSpLocks/>
            </p:cNvCxnSpPr>
            <p:nvPr/>
          </p:nvCxnSpPr>
          <p:spPr>
            <a:xfrm>
              <a:off x="1275127" y="1208015"/>
              <a:ext cx="0" cy="5461029"/>
            </a:xfrm>
            <a:prstGeom prst="line">
              <a:avLst/>
            </a:prstGeom>
            <a:ln w="28575">
              <a:solidFill>
                <a:srgbClr val="8C0D4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457DC3-C26C-42D2-A9C7-18805AD1F272}"/>
                </a:ext>
              </a:extLst>
            </p:cNvPr>
            <p:cNvSpPr/>
            <p:nvPr/>
          </p:nvSpPr>
          <p:spPr>
            <a:xfrm>
              <a:off x="1212210" y="1350628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8A0C09-1BB3-4F50-9566-A385FA4F20AA}"/>
                </a:ext>
              </a:extLst>
            </p:cNvPr>
            <p:cNvSpPr/>
            <p:nvPr/>
          </p:nvSpPr>
          <p:spPr>
            <a:xfrm>
              <a:off x="1212210" y="1820411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5A3427B-7CB5-44A4-8CBD-5C560902FF13}"/>
                </a:ext>
              </a:extLst>
            </p:cNvPr>
            <p:cNvSpPr/>
            <p:nvPr/>
          </p:nvSpPr>
          <p:spPr>
            <a:xfrm>
              <a:off x="1212210" y="2252444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00436D-F6F3-4240-9075-9855103F2667}"/>
                </a:ext>
              </a:extLst>
            </p:cNvPr>
            <p:cNvSpPr/>
            <p:nvPr/>
          </p:nvSpPr>
          <p:spPr>
            <a:xfrm>
              <a:off x="1212210" y="2726421"/>
              <a:ext cx="125834" cy="12583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D9231C5-C4B6-4368-8517-B4650D9A012B}"/>
                </a:ext>
              </a:extLst>
            </p:cNvPr>
            <p:cNvSpPr/>
            <p:nvPr/>
          </p:nvSpPr>
          <p:spPr>
            <a:xfrm>
              <a:off x="1212210" y="3171040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A0B1899-E10C-4F6E-B5FB-E5A1ADEDF223}"/>
                </a:ext>
              </a:extLst>
            </p:cNvPr>
            <p:cNvSpPr/>
            <p:nvPr/>
          </p:nvSpPr>
          <p:spPr>
            <a:xfrm>
              <a:off x="1212210" y="3624043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BA98D7-13B6-4B06-9165-E8E23C031D4E}"/>
                </a:ext>
              </a:extLst>
            </p:cNvPr>
            <p:cNvSpPr/>
            <p:nvPr/>
          </p:nvSpPr>
          <p:spPr>
            <a:xfrm>
              <a:off x="1212210" y="4067303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FC55255-AF18-4D85-AB7A-9C492FDCF1AA}"/>
                </a:ext>
              </a:extLst>
            </p:cNvPr>
            <p:cNvSpPr/>
            <p:nvPr/>
          </p:nvSpPr>
          <p:spPr>
            <a:xfrm>
              <a:off x="1212210" y="4510563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970708-D893-4967-B304-6FE0C0F6EBFC}"/>
                </a:ext>
              </a:extLst>
            </p:cNvPr>
            <p:cNvSpPr/>
            <p:nvPr/>
          </p:nvSpPr>
          <p:spPr>
            <a:xfrm>
              <a:off x="1212210" y="4966282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CE2BFBB-A3C8-4A21-A7F0-F8B6E6C72175}"/>
                </a:ext>
              </a:extLst>
            </p:cNvPr>
            <p:cNvSpPr/>
            <p:nvPr/>
          </p:nvSpPr>
          <p:spPr>
            <a:xfrm>
              <a:off x="1212210" y="5422001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328993-E024-4C3F-98E4-99648DE15E6F}"/>
                </a:ext>
              </a:extLst>
            </p:cNvPr>
            <p:cNvSpPr/>
            <p:nvPr/>
          </p:nvSpPr>
          <p:spPr>
            <a:xfrm>
              <a:off x="1212210" y="5874007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17E977-1260-487F-9204-CCAD7C264C60}"/>
                </a:ext>
              </a:extLst>
            </p:cNvPr>
            <p:cNvSpPr/>
            <p:nvPr/>
          </p:nvSpPr>
          <p:spPr>
            <a:xfrm>
              <a:off x="1212210" y="6321652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0076D07-1EA4-4534-BBA5-BF90D21A2E8B}"/>
              </a:ext>
            </a:extLst>
          </p:cNvPr>
          <p:cNvSpPr txBox="1"/>
          <p:nvPr/>
        </p:nvSpPr>
        <p:spPr>
          <a:xfrm>
            <a:off x="1400961" y="1259476"/>
            <a:ext cx="8992970" cy="5988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Overview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Overall Tenure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monthly recurring charges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promotions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promotion length remaining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forced upgrades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Forced upgrades through the overall tenure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Forced upgrades vs Product plans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Forced upgrade vs Product Offers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</a:t>
            </a:r>
            <a:r>
              <a:rPr lang="en-US" sz="1400" dirty="0" err="1">
                <a:solidFill>
                  <a:srgbClr val="8C0D42"/>
                </a:solidFill>
              </a:rPr>
              <a:t>LifeTimeValue</a:t>
            </a: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Customer attrition through packages</a:t>
            </a: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orders</a:t>
            </a: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059CFA-3417-4455-8D4B-B4014B63D062}"/>
              </a:ext>
            </a:extLst>
          </p:cNvPr>
          <p:cNvGrpSpPr/>
          <p:nvPr/>
        </p:nvGrpSpPr>
        <p:grpSpPr>
          <a:xfrm>
            <a:off x="9280127" y="253615"/>
            <a:ext cx="2616647" cy="440678"/>
            <a:chOff x="9280127" y="253615"/>
            <a:chExt cx="2616647" cy="440678"/>
          </a:xfrm>
        </p:grpSpPr>
        <p:pic>
          <p:nvPicPr>
            <p:cNvPr id="22" name="Google Shape;88;p1" descr="Image result for wp carey logo">
              <a:extLst>
                <a:ext uri="{FF2B5EF4-FFF2-40B4-BE49-F238E27FC236}">
                  <a16:creationId xmlns:a16="http://schemas.microsoft.com/office/drawing/2014/main" id="{64C1B7C6-0C54-4AAF-AAFE-440A5762220E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795795" y="253615"/>
              <a:ext cx="1100979" cy="440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89;p1" descr="Image result for sparklight logo">
              <a:extLst>
                <a:ext uri="{FF2B5EF4-FFF2-40B4-BE49-F238E27FC236}">
                  <a16:creationId xmlns:a16="http://schemas.microsoft.com/office/drawing/2014/main" id="{2F2E0E77-2B3D-4948-B024-752505EC0F4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30552" r="50038" b="35193"/>
            <a:stretch/>
          </p:blipFill>
          <p:spPr>
            <a:xfrm>
              <a:off x="9280127" y="253615"/>
              <a:ext cx="1387873" cy="3958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" name="Google Shape;93;p1">
              <a:extLst>
                <a:ext uri="{FF2B5EF4-FFF2-40B4-BE49-F238E27FC236}">
                  <a16:creationId xmlns:a16="http://schemas.microsoft.com/office/drawing/2014/main" id="{EC8EB728-24C7-4FDF-B350-C570F559D978}"/>
                </a:ext>
              </a:extLst>
            </p:cNvPr>
            <p:cNvCxnSpPr/>
            <p:nvPr/>
          </p:nvCxnSpPr>
          <p:spPr>
            <a:xfrm>
              <a:off x="10668000" y="253615"/>
              <a:ext cx="0" cy="44067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8C703-BBBE-478A-8B47-F01174A3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14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he story so far4">
            <a:extLst>
              <a:ext uri="{FF2B5EF4-FFF2-40B4-BE49-F238E27FC236}">
                <a16:creationId xmlns:a16="http://schemas.microsoft.com/office/drawing/2014/main" id="{82C3700C-6E8E-493D-8337-BBB3EFCC51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1"/>
          <a:stretch/>
        </p:blipFill>
        <p:spPr>
          <a:xfrm>
            <a:off x="0" y="1157680"/>
            <a:ext cx="12192000" cy="570031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A4DF189-8125-49BE-9148-74EC6C088C51}"/>
              </a:ext>
            </a:extLst>
          </p:cNvPr>
          <p:cNvGrpSpPr/>
          <p:nvPr/>
        </p:nvGrpSpPr>
        <p:grpSpPr>
          <a:xfrm>
            <a:off x="9280127" y="253615"/>
            <a:ext cx="2616647" cy="440678"/>
            <a:chOff x="9280127" y="253615"/>
            <a:chExt cx="2616647" cy="440678"/>
          </a:xfrm>
        </p:grpSpPr>
        <p:pic>
          <p:nvPicPr>
            <p:cNvPr id="4" name="Google Shape;88;p1" descr="Image result for wp carey logo">
              <a:extLst>
                <a:ext uri="{FF2B5EF4-FFF2-40B4-BE49-F238E27FC236}">
                  <a16:creationId xmlns:a16="http://schemas.microsoft.com/office/drawing/2014/main" id="{B7ECBB59-C212-4A3C-AEC3-EB1B7C18E88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795795" y="253615"/>
              <a:ext cx="1100979" cy="440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89;p1" descr="Image result for sparklight logo">
              <a:extLst>
                <a:ext uri="{FF2B5EF4-FFF2-40B4-BE49-F238E27FC236}">
                  <a16:creationId xmlns:a16="http://schemas.microsoft.com/office/drawing/2014/main" id="{430BBD7B-4DD4-4965-BF77-7D31FD80E8A4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30552" r="50038" b="35193"/>
            <a:stretch/>
          </p:blipFill>
          <p:spPr>
            <a:xfrm>
              <a:off x="9280127" y="253615"/>
              <a:ext cx="1387873" cy="3958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" name="Google Shape;93;p1">
              <a:extLst>
                <a:ext uri="{FF2B5EF4-FFF2-40B4-BE49-F238E27FC236}">
                  <a16:creationId xmlns:a16="http://schemas.microsoft.com/office/drawing/2014/main" id="{C6D270A0-3A08-4931-BEB3-A5358EC76C2B}"/>
                </a:ext>
              </a:extLst>
            </p:cNvPr>
            <p:cNvCxnSpPr/>
            <p:nvPr/>
          </p:nvCxnSpPr>
          <p:spPr>
            <a:xfrm>
              <a:off x="10668000" y="253615"/>
              <a:ext cx="0" cy="44067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A80D85D1-796A-415B-8DFC-7DA07E708524}"/>
              </a:ext>
            </a:extLst>
          </p:cNvPr>
          <p:cNvSpPr txBox="1">
            <a:spLocks/>
          </p:cNvSpPr>
          <p:nvPr/>
        </p:nvSpPr>
        <p:spPr>
          <a:xfrm>
            <a:off x="93888" y="289116"/>
            <a:ext cx="6348857" cy="641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rgbClr val="8C0D42"/>
                </a:solidFill>
              </a:rPr>
              <a:t>Effect of promotions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A23C5-8C20-4177-A6D4-BF024C3C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7AEB696-C408-4761-B79D-4B7AF586B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72" y="311347"/>
            <a:ext cx="10515600" cy="817723"/>
          </a:xfrm>
        </p:spPr>
        <p:txBody>
          <a:bodyPr/>
          <a:lstStyle/>
          <a:p>
            <a:r>
              <a:rPr lang="en-US" dirty="0">
                <a:solidFill>
                  <a:srgbClr val="8C0D42"/>
                </a:solidFill>
              </a:rPr>
              <a:t>Storyline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6ED3EB-11E4-4D63-9BEF-AC397D70F857}"/>
              </a:ext>
            </a:extLst>
          </p:cNvPr>
          <p:cNvGrpSpPr/>
          <p:nvPr/>
        </p:nvGrpSpPr>
        <p:grpSpPr>
          <a:xfrm>
            <a:off x="1212210" y="1208015"/>
            <a:ext cx="125834" cy="5461029"/>
            <a:chOff x="1212210" y="1208015"/>
            <a:chExt cx="125834" cy="546102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8C5B9C3-B9B3-4EBF-B3AD-4C25DC5E1A0B}"/>
                </a:ext>
              </a:extLst>
            </p:cNvPr>
            <p:cNvCxnSpPr>
              <a:cxnSpLocks/>
            </p:cNvCxnSpPr>
            <p:nvPr/>
          </p:nvCxnSpPr>
          <p:spPr>
            <a:xfrm>
              <a:off x="1275127" y="1208015"/>
              <a:ext cx="0" cy="5461029"/>
            </a:xfrm>
            <a:prstGeom prst="line">
              <a:avLst/>
            </a:prstGeom>
            <a:ln w="28575">
              <a:solidFill>
                <a:srgbClr val="8C0D4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457DC3-C26C-42D2-A9C7-18805AD1F272}"/>
                </a:ext>
              </a:extLst>
            </p:cNvPr>
            <p:cNvSpPr/>
            <p:nvPr/>
          </p:nvSpPr>
          <p:spPr>
            <a:xfrm>
              <a:off x="1212210" y="1350628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8A0C09-1BB3-4F50-9566-A385FA4F20AA}"/>
                </a:ext>
              </a:extLst>
            </p:cNvPr>
            <p:cNvSpPr/>
            <p:nvPr/>
          </p:nvSpPr>
          <p:spPr>
            <a:xfrm>
              <a:off x="1212210" y="1820411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5A3427B-7CB5-44A4-8CBD-5C560902FF13}"/>
                </a:ext>
              </a:extLst>
            </p:cNvPr>
            <p:cNvSpPr/>
            <p:nvPr/>
          </p:nvSpPr>
          <p:spPr>
            <a:xfrm>
              <a:off x="1212210" y="2252444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00436D-F6F3-4240-9075-9855103F2667}"/>
                </a:ext>
              </a:extLst>
            </p:cNvPr>
            <p:cNvSpPr/>
            <p:nvPr/>
          </p:nvSpPr>
          <p:spPr>
            <a:xfrm>
              <a:off x="1212210" y="2726421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D9231C5-C4B6-4368-8517-B4650D9A012B}"/>
                </a:ext>
              </a:extLst>
            </p:cNvPr>
            <p:cNvSpPr/>
            <p:nvPr/>
          </p:nvSpPr>
          <p:spPr>
            <a:xfrm>
              <a:off x="1212210" y="3171040"/>
              <a:ext cx="125834" cy="12583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A0B1899-E10C-4F6E-B5FB-E5A1ADEDF223}"/>
                </a:ext>
              </a:extLst>
            </p:cNvPr>
            <p:cNvSpPr/>
            <p:nvPr/>
          </p:nvSpPr>
          <p:spPr>
            <a:xfrm>
              <a:off x="1212210" y="3624043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BA98D7-13B6-4B06-9165-E8E23C031D4E}"/>
                </a:ext>
              </a:extLst>
            </p:cNvPr>
            <p:cNvSpPr/>
            <p:nvPr/>
          </p:nvSpPr>
          <p:spPr>
            <a:xfrm>
              <a:off x="1212210" y="4067303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FC55255-AF18-4D85-AB7A-9C492FDCF1AA}"/>
                </a:ext>
              </a:extLst>
            </p:cNvPr>
            <p:cNvSpPr/>
            <p:nvPr/>
          </p:nvSpPr>
          <p:spPr>
            <a:xfrm>
              <a:off x="1212210" y="4510563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970708-D893-4967-B304-6FE0C0F6EBFC}"/>
                </a:ext>
              </a:extLst>
            </p:cNvPr>
            <p:cNvSpPr/>
            <p:nvPr/>
          </p:nvSpPr>
          <p:spPr>
            <a:xfrm>
              <a:off x="1212210" y="4966282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CE2BFBB-A3C8-4A21-A7F0-F8B6E6C72175}"/>
                </a:ext>
              </a:extLst>
            </p:cNvPr>
            <p:cNvSpPr/>
            <p:nvPr/>
          </p:nvSpPr>
          <p:spPr>
            <a:xfrm>
              <a:off x="1212210" y="5422001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328993-E024-4C3F-98E4-99648DE15E6F}"/>
                </a:ext>
              </a:extLst>
            </p:cNvPr>
            <p:cNvSpPr/>
            <p:nvPr/>
          </p:nvSpPr>
          <p:spPr>
            <a:xfrm>
              <a:off x="1212210" y="5874007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17E977-1260-487F-9204-CCAD7C264C60}"/>
                </a:ext>
              </a:extLst>
            </p:cNvPr>
            <p:cNvSpPr/>
            <p:nvPr/>
          </p:nvSpPr>
          <p:spPr>
            <a:xfrm>
              <a:off x="1212210" y="6321652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0076D07-1EA4-4534-BBA5-BF90D21A2E8B}"/>
              </a:ext>
            </a:extLst>
          </p:cNvPr>
          <p:cNvSpPr txBox="1"/>
          <p:nvPr/>
        </p:nvSpPr>
        <p:spPr>
          <a:xfrm>
            <a:off x="1400961" y="1259476"/>
            <a:ext cx="8992970" cy="5988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Overview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Overall Tenure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monthly recurring charges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promotions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promotion length remaining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forced upgrades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Forced upgrades through the overall tenure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Forced upgrades vs Product plans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Forced upgrade vs Product Offers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</a:t>
            </a:r>
            <a:r>
              <a:rPr lang="en-US" sz="1400" dirty="0" err="1">
                <a:solidFill>
                  <a:srgbClr val="8C0D42"/>
                </a:solidFill>
              </a:rPr>
              <a:t>LifeTimeValue</a:t>
            </a: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Customer attrition through packages</a:t>
            </a: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orders</a:t>
            </a: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591565-CA6E-466D-93B7-C332E1EE28FE}"/>
              </a:ext>
            </a:extLst>
          </p:cNvPr>
          <p:cNvGrpSpPr/>
          <p:nvPr/>
        </p:nvGrpSpPr>
        <p:grpSpPr>
          <a:xfrm>
            <a:off x="9280127" y="253615"/>
            <a:ext cx="2616647" cy="440678"/>
            <a:chOff x="9280127" y="253615"/>
            <a:chExt cx="2616647" cy="440678"/>
          </a:xfrm>
        </p:grpSpPr>
        <p:pic>
          <p:nvPicPr>
            <p:cNvPr id="22" name="Google Shape;88;p1" descr="Image result for wp carey logo">
              <a:extLst>
                <a:ext uri="{FF2B5EF4-FFF2-40B4-BE49-F238E27FC236}">
                  <a16:creationId xmlns:a16="http://schemas.microsoft.com/office/drawing/2014/main" id="{BE5D233B-B0AE-47D0-BF36-315FEED8B4E9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795795" y="253615"/>
              <a:ext cx="1100979" cy="440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89;p1" descr="Image result for sparklight logo">
              <a:extLst>
                <a:ext uri="{FF2B5EF4-FFF2-40B4-BE49-F238E27FC236}">
                  <a16:creationId xmlns:a16="http://schemas.microsoft.com/office/drawing/2014/main" id="{FE8C59A1-86ED-4A9B-90BF-61F62C6ECB8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30552" r="50038" b="35193"/>
            <a:stretch/>
          </p:blipFill>
          <p:spPr>
            <a:xfrm>
              <a:off x="9280127" y="253615"/>
              <a:ext cx="1387873" cy="3958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" name="Google Shape;93;p1">
              <a:extLst>
                <a:ext uri="{FF2B5EF4-FFF2-40B4-BE49-F238E27FC236}">
                  <a16:creationId xmlns:a16="http://schemas.microsoft.com/office/drawing/2014/main" id="{11A8C73E-2D4D-4D12-B1A0-B1A81B814D33}"/>
                </a:ext>
              </a:extLst>
            </p:cNvPr>
            <p:cNvCxnSpPr/>
            <p:nvPr/>
          </p:nvCxnSpPr>
          <p:spPr>
            <a:xfrm>
              <a:off x="10668000" y="253615"/>
              <a:ext cx="0" cy="44067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93DB52-B049-4EC3-B4BB-EE0506F6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31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he story so far5">
            <a:extLst>
              <a:ext uri="{FF2B5EF4-FFF2-40B4-BE49-F238E27FC236}">
                <a16:creationId xmlns:a16="http://schemas.microsoft.com/office/drawing/2014/main" id="{8411B602-F745-40BE-8127-DDA192C78F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7"/>
          <a:stretch/>
        </p:blipFill>
        <p:spPr>
          <a:xfrm>
            <a:off x="0" y="1107346"/>
            <a:ext cx="12192000" cy="575065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E41D477-D28E-4C94-84E5-020830BA3AE2}"/>
              </a:ext>
            </a:extLst>
          </p:cNvPr>
          <p:cNvGrpSpPr/>
          <p:nvPr/>
        </p:nvGrpSpPr>
        <p:grpSpPr>
          <a:xfrm>
            <a:off x="9280127" y="253615"/>
            <a:ext cx="2616647" cy="440678"/>
            <a:chOff x="9280127" y="253615"/>
            <a:chExt cx="2616647" cy="440678"/>
          </a:xfrm>
        </p:grpSpPr>
        <p:pic>
          <p:nvPicPr>
            <p:cNvPr id="4" name="Google Shape;88;p1" descr="Image result for wp carey logo">
              <a:extLst>
                <a:ext uri="{FF2B5EF4-FFF2-40B4-BE49-F238E27FC236}">
                  <a16:creationId xmlns:a16="http://schemas.microsoft.com/office/drawing/2014/main" id="{4CB34B2B-BAA6-4704-9101-06A334F0315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795795" y="253615"/>
              <a:ext cx="1100979" cy="440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89;p1" descr="Image result for sparklight logo">
              <a:extLst>
                <a:ext uri="{FF2B5EF4-FFF2-40B4-BE49-F238E27FC236}">
                  <a16:creationId xmlns:a16="http://schemas.microsoft.com/office/drawing/2014/main" id="{1BCB2C1C-C267-4A09-AF61-BF7B1F8B2D4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30552" r="50038" b="35193"/>
            <a:stretch/>
          </p:blipFill>
          <p:spPr>
            <a:xfrm>
              <a:off x="9280127" y="253615"/>
              <a:ext cx="1387873" cy="3958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" name="Google Shape;93;p1">
              <a:extLst>
                <a:ext uri="{FF2B5EF4-FFF2-40B4-BE49-F238E27FC236}">
                  <a16:creationId xmlns:a16="http://schemas.microsoft.com/office/drawing/2014/main" id="{468021BE-FCBC-42A0-B377-0ABE74A9D7DC}"/>
                </a:ext>
              </a:extLst>
            </p:cNvPr>
            <p:cNvCxnSpPr/>
            <p:nvPr/>
          </p:nvCxnSpPr>
          <p:spPr>
            <a:xfrm>
              <a:off x="10668000" y="253615"/>
              <a:ext cx="0" cy="44067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40CE928-BF75-48DD-BA99-CEF1E683C1D4}"/>
              </a:ext>
            </a:extLst>
          </p:cNvPr>
          <p:cNvSpPr txBox="1">
            <a:spLocks/>
          </p:cNvSpPr>
          <p:nvPr/>
        </p:nvSpPr>
        <p:spPr>
          <a:xfrm>
            <a:off x="93888" y="289116"/>
            <a:ext cx="7489754" cy="641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rgbClr val="8C0D42"/>
                </a:solidFill>
              </a:rPr>
              <a:t>Effect of promotion length remaining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4EF880-84AF-4E97-8998-AF617E45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AA3BA-AE89-470A-92AB-CAED9CE7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C0D42"/>
                </a:solidFill>
              </a:rPr>
              <a:t>Agenda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DA94D-5BFA-44D1-BE39-5CA6F6A28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r>
              <a:rPr lang="en-US" dirty="0"/>
              <a:t>Customer Information Available </a:t>
            </a:r>
          </a:p>
          <a:p>
            <a:r>
              <a:rPr lang="en-US" dirty="0"/>
              <a:t>Current Status &amp; Competition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Key Findings</a:t>
            </a:r>
          </a:p>
          <a:p>
            <a:r>
              <a:rPr lang="en-US" dirty="0"/>
              <a:t>Recommendations</a:t>
            </a:r>
          </a:p>
          <a:p>
            <a:r>
              <a:rPr lang="en-US" dirty="0"/>
              <a:t>Conclusion </a:t>
            </a:r>
          </a:p>
          <a:p>
            <a:r>
              <a:rPr lang="en-US" dirty="0"/>
              <a:t>Future scope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6D2574E-002F-4ED2-A39B-621728415C35}"/>
              </a:ext>
            </a:extLst>
          </p:cNvPr>
          <p:cNvGrpSpPr/>
          <p:nvPr/>
        </p:nvGrpSpPr>
        <p:grpSpPr>
          <a:xfrm>
            <a:off x="9280127" y="253615"/>
            <a:ext cx="2616647" cy="440678"/>
            <a:chOff x="9280127" y="253615"/>
            <a:chExt cx="2616647" cy="440678"/>
          </a:xfrm>
        </p:grpSpPr>
        <p:pic>
          <p:nvPicPr>
            <p:cNvPr id="5" name="Google Shape;88;p1" descr="Image result for wp carey logo">
              <a:extLst>
                <a:ext uri="{FF2B5EF4-FFF2-40B4-BE49-F238E27FC236}">
                  <a16:creationId xmlns:a16="http://schemas.microsoft.com/office/drawing/2014/main" id="{73A80AD7-2CF5-4DAB-B91F-38F211E388D2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795795" y="253615"/>
              <a:ext cx="1100979" cy="440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89;p1" descr="Image result for sparklight logo">
              <a:extLst>
                <a:ext uri="{FF2B5EF4-FFF2-40B4-BE49-F238E27FC236}">
                  <a16:creationId xmlns:a16="http://schemas.microsoft.com/office/drawing/2014/main" id="{9798A9FA-8F42-4B8A-A027-F1B49483CCE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30552" r="50038" b="35193"/>
            <a:stretch/>
          </p:blipFill>
          <p:spPr>
            <a:xfrm>
              <a:off x="9280127" y="253615"/>
              <a:ext cx="1387873" cy="3958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" name="Google Shape;93;p1">
              <a:extLst>
                <a:ext uri="{FF2B5EF4-FFF2-40B4-BE49-F238E27FC236}">
                  <a16:creationId xmlns:a16="http://schemas.microsoft.com/office/drawing/2014/main" id="{21AEFAC6-0DDC-4909-8BFF-33C5FB619BCE}"/>
                </a:ext>
              </a:extLst>
            </p:cNvPr>
            <p:cNvCxnSpPr/>
            <p:nvPr/>
          </p:nvCxnSpPr>
          <p:spPr>
            <a:xfrm>
              <a:off x="10668000" y="253615"/>
              <a:ext cx="0" cy="44067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815C54-7D76-4EE3-A4B7-C4146AC6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3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7AEB696-C408-4761-B79D-4B7AF586B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72" y="311347"/>
            <a:ext cx="10515600" cy="817723"/>
          </a:xfrm>
        </p:spPr>
        <p:txBody>
          <a:bodyPr/>
          <a:lstStyle/>
          <a:p>
            <a:r>
              <a:rPr lang="en-US" dirty="0">
                <a:solidFill>
                  <a:srgbClr val="8C0D42"/>
                </a:solidFill>
              </a:rPr>
              <a:t>Storyline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6ED3EB-11E4-4D63-9BEF-AC397D70F857}"/>
              </a:ext>
            </a:extLst>
          </p:cNvPr>
          <p:cNvGrpSpPr/>
          <p:nvPr/>
        </p:nvGrpSpPr>
        <p:grpSpPr>
          <a:xfrm>
            <a:off x="1212210" y="1208015"/>
            <a:ext cx="125834" cy="5461029"/>
            <a:chOff x="1212210" y="1208015"/>
            <a:chExt cx="125834" cy="546102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8C5B9C3-B9B3-4EBF-B3AD-4C25DC5E1A0B}"/>
                </a:ext>
              </a:extLst>
            </p:cNvPr>
            <p:cNvCxnSpPr>
              <a:cxnSpLocks/>
            </p:cNvCxnSpPr>
            <p:nvPr/>
          </p:nvCxnSpPr>
          <p:spPr>
            <a:xfrm>
              <a:off x="1275127" y="1208015"/>
              <a:ext cx="0" cy="5461029"/>
            </a:xfrm>
            <a:prstGeom prst="line">
              <a:avLst/>
            </a:prstGeom>
            <a:ln w="28575">
              <a:solidFill>
                <a:srgbClr val="8C0D4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457DC3-C26C-42D2-A9C7-18805AD1F272}"/>
                </a:ext>
              </a:extLst>
            </p:cNvPr>
            <p:cNvSpPr/>
            <p:nvPr/>
          </p:nvSpPr>
          <p:spPr>
            <a:xfrm>
              <a:off x="1212210" y="1350628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8A0C09-1BB3-4F50-9566-A385FA4F20AA}"/>
                </a:ext>
              </a:extLst>
            </p:cNvPr>
            <p:cNvSpPr/>
            <p:nvPr/>
          </p:nvSpPr>
          <p:spPr>
            <a:xfrm>
              <a:off x="1212210" y="1820411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5A3427B-7CB5-44A4-8CBD-5C560902FF13}"/>
                </a:ext>
              </a:extLst>
            </p:cNvPr>
            <p:cNvSpPr/>
            <p:nvPr/>
          </p:nvSpPr>
          <p:spPr>
            <a:xfrm>
              <a:off x="1212210" y="2252444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00436D-F6F3-4240-9075-9855103F2667}"/>
                </a:ext>
              </a:extLst>
            </p:cNvPr>
            <p:cNvSpPr/>
            <p:nvPr/>
          </p:nvSpPr>
          <p:spPr>
            <a:xfrm>
              <a:off x="1212210" y="2726421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D9231C5-C4B6-4368-8517-B4650D9A012B}"/>
                </a:ext>
              </a:extLst>
            </p:cNvPr>
            <p:cNvSpPr/>
            <p:nvPr/>
          </p:nvSpPr>
          <p:spPr>
            <a:xfrm>
              <a:off x="1212210" y="3171040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A0B1899-E10C-4F6E-B5FB-E5A1ADEDF223}"/>
                </a:ext>
              </a:extLst>
            </p:cNvPr>
            <p:cNvSpPr/>
            <p:nvPr/>
          </p:nvSpPr>
          <p:spPr>
            <a:xfrm>
              <a:off x="1212210" y="3624043"/>
              <a:ext cx="125834" cy="12583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BA98D7-13B6-4B06-9165-E8E23C031D4E}"/>
                </a:ext>
              </a:extLst>
            </p:cNvPr>
            <p:cNvSpPr/>
            <p:nvPr/>
          </p:nvSpPr>
          <p:spPr>
            <a:xfrm>
              <a:off x="1212210" y="4067303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FC55255-AF18-4D85-AB7A-9C492FDCF1AA}"/>
                </a:ext>
              </a:extLst>
            </p:cNvPr>
            <p:cNvSpPr/>
            <p:nvPr/>
          </p:nvSpPr>
          <p:spPr>
            <a:xfrm>
              <a:off x="1212210" y="4510563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970708-D893-4967-B304-6FE0C0F6EBFC}"/>
                </a:ext>
              </a:extLst>
            </p:cNvPr>
            <p:cNvSpPr/>
            <p:nvPr/>
          </p:nvSpPr>
          <p:spPr>
            <a:xfrm>
              <a:off x="1212210" y="4966282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CE2BFBB-A3C8-4A21-A7F0-F8B6E6C72175}"/>
                </a:ext>
              </a:extLst>
            </p:cNvPr>
            <p:cNvSpPr/>
            <p:nvPr/>
          </p:nvSpPr>
          <p:spPr>
            <a:xfrm>
              <a:off x="1212210" y="5422001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328993-E024-4C3F-98E4-99648DE15E6F}"/>
                </a:ext>
              </a:extLst>
            </p:cNvPr>
            <p:cNvSpPr/>
            <p:nvPr/>
          </p:nvSpPr>
          <p:spPr>
            <a:xfrm>
              <a:off x="1212210" y="5874007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17E977-1260-487F-9204-CCAD7C264C60}"/>
                </a:ext>
              </a:extLst>
            </p:cNvPr>
            <p:cNvSpPr/>
            <p:nvPr/>
          </p:nvSpPr>
          <p:spPr>
            <a:xfrm>
              <a:off x="1212210" y="6321652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0076D07-1EA4-4534-BBA5-BF90D21A2E8B}"/>
              </a:ext>
            </a:extLst>
          </p:cNvPr>
          <p:cNvSpPr txBox="1"/>
          <p:nvPr/>
        </p:nvSpPr>
        <p:spPr>
          <a:xfrm>
            <a:off x="1400961" y="1259476"/>
            <a:ext cx="8992970" cy="5988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Overview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Overall Tenure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monthly recurring charges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promotions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promotion length remaining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forced upgrades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Forced upgrades through the overall tenure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Forced upgrades vs Product plans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Forced upgrade vs Product Offers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</a:t>
            </a:r>
            <a:r>
              <a:rPr lang="en-US" sz="1400" dirty="0" err="1">
                <a:solidFill>
                  <a:srgbClr val="8C0D42"/>
                </a:solidFill>
              </a:rPr>
              <a:t>LifeTimeValue</a:t>
            </a: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Customer attrition through packages</a:t>
            </a: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orders</a:t>
            </a: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EF457E-7A27-4304-832C-5BF36F0CE717}"/>
              </a:ext>
            </a:extLst>
          </p:cNvPr>
          <p:cNvGrpSpPr/>
          <p:nvPr/>
        </p:nvGrpSpPr>
        <p:grpSpPr>
          <a:xfrm>
            <a:off x="9280127" y="253615"/>
            <a:ext cx="2616647" cy="440678"/>
            <a:chOff x="9280127" y="253615"/>
            <a:chExt cx="2616647" cy="440678"/>
          </a:xfrm>
        </p:grpSpPr>
        <p:pic>
          <p:nvPicPr>
            <p:cNvPr id="22" name="Google Shape;88;p1" descr="Image result for wp carey logo">
              <a:extLst>
                <a:ext uri="{FF2B5EF4-FFF2-40B4-BE49-F238E27FC236}">
                  <a16:creationId xmlns:a16="http://schemas.microsoft.com/office/drawing/2014/main" id="{9B859A29-D933-4AE4-873C-AB1DD53D816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795795" y="253615"/>
              <a:ext cx="1100979" cy="440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89;p1" descr="Image result for sparklight logo">
              <a:extLst>
                <a:ext uri="{FF2B5EF4-FFF2-40B4-BE49-F238E27FC236}">
                  <a16:creationId xmlns:a16="http://schemas.microsoft.com/office/drawing/2014/main" id="{E6D708CF-ED0E-4D7A-950D-A2F8AEDEB94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30552" r="50038" b="35193"/>
            <a:stretch/>
          </p:blipFill>
          <p:spPr>
            <a:xfrm>
              <a:off x="9280127" y="253615"/>
              <a:ext cx="1387873" cy="3958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" name="Google Shape;93;p1">
              <a:extLst>
                <a:ext uri="{FF2B5EF4-FFF2-40B4-BE49-F238E27FC236}">
                  <a16:creationId xmlns:a16="http://schemas.microsoft.com/office/drawing/2014/main" id="{5EA1ECF0-0EFE-42F0-8B60-DC00AE9EBC7B}"/>
                </a:ext>
              </a:extLst>
            </p:cNvPr>
            <p:cNvCxnSpPr/>
            <p:nvPr/>
          </p:nvCxnSpPr>
          <p:spPr>
            <a:xfrm>
              <a:off x="10668000" y="253615"/>
              <a:ext cx="0" cy="44067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AD8ACE-A724-4378-B777-F6996D119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67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he story so far6">
            <a:extLst>
              <a:ext uri="{FF2B5EF4-FFF2-40B4-BE49-F238E27FC236}">
                <a16:creationId xmlns:a16="http://schemas.microsoft.com/office/drawing/2014/main" id="{9299BC7B-93FF-446F-B8EA-0FC84922B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1"/>
          <a:stretch/>
        </p:blipFill>
        <p:spPr>
          <a:xfrm>
            <a:off x="0" y="1124124"/>
            <a:ext cx="12192000" cy="573387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2BCCF6F-C81F-4BE1-9A3B-B957DC9AD846}"/>
              </a:ext>
            </a:extLst>
          </p:cNvPr>
          <p:cNvGrpSpPr/>
          <p:nvPr/>
        </p:nvGrpSpPr>
        <p:grpSpPr>
          <a:xfrm>
            <a:off x="9280127" y="253615"/>
            <a:ext cx="2616647" cy="440678"/>
            <a:chOff x="9280127" y="253615"/>
            <a:chExt cx="2616647" cy="440678"/>
          </a:xfrm>
        </p:grpSpPr>
        <p:pic>
          <p:nvPicPr>
            <p:cNvPr id="4" name="Google Shape;88;p1" descr="Image result for wp carey logo">
              <a:extLst>
                <a:ext uri="{FF2B5EF4-FFF2-40B4-BE49-F238E27FC236}">
                  <a16:creationId xmlns:a16="http://schemas.microsoft.com/office/drawing/2014/main" id="{83924CC3-05F3-45EA-B22F-4FCE923BC7F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795795" y="253615"/>
              <a:ext cx="1100979" cy="440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89;p1" descr="Image result for sparklight logo">
              <a:extLst>
                <a:ext uri="{FF2B5EF4-FFF2-40B4-BE49-F238E27FC236}">
                  <a16:creationId xmlns:a16="http://schemas.microsoft.com/office/drawing/2014/main" id="{8788DDB0-A4E2-455E-87D3-ADAE9D9CB28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30552" r="50038" b="35193"/>
            <a:stretch/>
          </p:blipFill>
          <p:spPr>
            <a:xfrm>
              <a:off x="9280127" y="253615"/>
              <a:ext cx="1387873" cy="3958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" name="Google Shape;93;p1">
              <a:extLst>
                <a:ext uri="{FF2B5EF4-FFF2-40B4-BE49-F238E27FC236}">
                  <a16:creationId xmlns:a16="http://schemas.microsoft.com/office/drawing/2014/main" id="{E28942E3-CB20-4C09-9CD7-F86F89A2549F}"/>
                </a:ext>
              </a:extLst>
            </p:cNvPr>
            <p:cNvCxnSpPr/>
            <p:nvPr/>
          </p:nvCxnSpPr>
          <p:spPr>
            <a:xfrm>
              <a:off x="10668000" y="253615"/>
              <a:ext cx="0" cy="44067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F9FFA512-9517-462D-B3B9-224985373434}"/>
              </a:ext>
            </a:extLst>
          </p:cNvPr>
          <p:cNvSpPr txBox="1">
            <a:spLocks/>
          </p:cNvSpPr>
          <p:nvPr/>
        </p:nvSpPr>
        <p:spPr>
          <a:xfrm>
            <a:off x="93888" y="289116"/>
            <a:ext cx="7489754" cy="641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rgbClr val="8C0D42"/>
                </a:solidFill>
              </a:rPr>
              <a:t>Effect of forced upgrades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F923D6-9695-4F2C-A780-703B5E8A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21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CC1E94-5518-461F-8293-B3207351F5E2}"/>
              </a:ext>
            </a:extLst>
          </p:cNvPr>
          <p:cNvSpPr/>
          <p:nvPr/>
        </p:nvSpPr>
        <p:spPr>
          <a:xfrm>
            <a:off x="1289050" y="1978819"/>
            <a:ext cx="336550" cy="4180681"/>
          </a:xfrm>
          <a:prstGeom prst="rect">
            <a:avLst/>
          </a:prstGeom>
          <a:solidFill>
            <a:srgbClr val="F6B16C"/>
          </a:solidFill>
          <a:ln>
            <a:solidFill>
              <a:srgbClr val="F6B1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7AEB696-C408-4761-B79D-4B7AF586B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72" y="311347"/>
            <a:ext cx="10515600" cy="817723"/>
          </a:xfrm>
        </p:spPr>
        <p:txBody>
          <a:bodyPr/>
          <a:lstStyle/>
          <a:p>
            <a:r>
              <a:rPr lang="en-US" dirty="0">
                <a:solidFill>
                  <a:srgbClr val="8C0D42"/>
                </a:solidFill>
              </a:rPr>
              <a:t>Storyline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6ED3EB-11E4-4D63-9BEF-AC397D70F857}"/>
              </a:ext>
            </a:extLst>
          </p:cNvPr>
          <p:cNvGrpSpPr/>
          <p:nvPr/>
        </p:nvGrpSpPr>
        <p:grpSpPr>
          <a:xfrm>
            <a:off x="1212210" y="1208015"/>
            <a:ext cx="125834" cy="5461029"/>
            <a:chOff x="1212210" y="1208015"/>
            <a:chExt cx="125834" cy="546102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8C5B9C3-B9B3-4EBF-B3AD-4C25DC5E1A0B}"/>
                </a:ext>
              </a:extLst>
            </p:cNvPr>
            <p:cNvCxnSpPr>
              <a:cxnSpLocks/>
            </p:cNvCxnSpPr>
            <p:nvPr/>
          </p:nvCxnSpPr>
          <p:spPr>
            <a:xfrm>
              <a:off x="1275127" y="1208015"/>
              <a:ext cx="0" cy="5461029"/>
            </a:xfrm>
            <a:prstGeom prst="line">
              <a:avLst/>
            </a:prstGeom>
            <a:ln w="28575">
              <a:solidFill>
                <a:srgbClr val="8C0D4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457DC3-C26C-42D2-A9C7-18805AD1F272}"/>
                </a:ext>
              </a:extLst>
            </p:cNvPr>
            <p:cNvSpPr/>
            <p:nvPr/>
          </p:nvSpPr>
          <p:spPr>
            <a:xfrm>
              <a:off x="1212210" y="1350628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C0D42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8A0C09-1BB3-4F50-9566-A385FA4F20AA}"/>
                </a:ext>
              </a:extLst>
            </p:cNvPr>
            <p:cNvSpPr/>
            <p:nvPr/>
          </p:nvSpPr>
          <p:spPr>
            <a:xfrm>
              <a:off x="1212210" y="1820411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5A3427B-7CB5-44A4-8CBD-5C560902FF13}"/>
                </a:ext>
              </a:extLst>
            </p:cNvPr>
            <p:cNvSpPr/>
            <p:nvPr/>
          </p:nvSpPr>
          <p:spPr>
            <a:xfrm>
              <a:off x="1212210" y="2252444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00436D-F6F3-4240-9075-9855103F2667}"/>
                </a:ext>
              </a:extLst>
            </p:cNvPr>
            <p:cNvSpPr/>
            <p:nvPr/>
          </p:nvSpPr>
          <p:spPr>
            <a:xfrm>
              <a:off x="1212210" y="2726421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D9231C5-C4B6-4368-8517-B4650D9A012B}"/>
                </a:ext>
              </a:extLst>
            </p:cNvPr>
            <p:cNvSpPr/>
            <p:nvPr/>
          </p:nvSpPr>
          <p:spPr>
            <a:xfrm>
              <a:off x="1212210" y="3171040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A0B1899-E10C-4F6E-B5FB-E5A1ADEDF223}"/>
                </a:ext>
              </a:extLst>
            </p:cNvPr>
            <p:cNvSpPr/>
            <p:nvPr/>
          </p:nvSpPr>
          <p:spPr>
            <a:xfrm>
              <a:off x="1212210" y="3624043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BA98D7-13B6-4B06-9165-E8E23C031D4E}"/>
                </a:ext>
              </a:extLst>
            </p:cNvPr>
            <p:cNvSpPr/>
            <p:nvPr/>
          </p:nvSpPr>
          <p:spPr>
            <a:xfrm>
              <a:off x="1212210" y="4067303"/>
              <a:ext cx="125834" cy="12583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FC55255-AF18-4D85-AB7A-9C492FDCF1AA}"/>
                </a:ext>
              </a:extLst>
            </p:cNvPr>
            <p:cNvSpPr/>
            <p:nvPr/>
          </p:nvSpPr>
          <p:spPr>
            <a:xfrm>
              <a:off x="1212210" y="4510563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970708-D893-4967-B304-6FE0C0F6EBFC}"/>
                </a:ext>
              </a:extLst>
            </p:cNvPr>
            <p:cNvSpPr/>
            <p:nvPr/>
          </p:nvSpPr>
          <p:spPr>
            <a:xfrm>
              <a:off x="1212210" y="4966282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CE2BFBB-A3C8-4A21-A7F0-F8B6E6C72175}"/>
                </a:ext>
              </a:extLst>
            </p:cNvPr>
            <p:cNvSpPr/>
            <p:nvPr/>
          </p:nvSpPr>
          <p:spPr>
            <a:xfrm>
              <a:off x="1212210" y="5422001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328993-E024-4C3F-98E4-99648DE15E6F}"/>
                </a:ext>
              </a:extLst>
            </p:cNvPr>
            <p:cNvSpPr/>
            <p:nvPr/>
          </p:nvSpPr>
          <p:spPr>
            <a:xfrm>
              <a:off x="1212210" y="5874007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17E977-1260-487F-9204-CCAD7C264C60}"/>
                </a:ext>
              </a:extLst>
            </p:cNvPr>
            <p:cNvSpPr/>
            <p:nvPr/>
          </p:nvSpPr>
          <p:spPr>
            <a:xfrm>
              <a:off x="1212210" y="6321652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0076D07-1EA4-4534-BBA5-BF90D21A2E8B}"/>
              </a:ext>
            </a:extLst>
          </p:cNvPr>
          <p:cNvSpPr txBox="1"/>
          <p:nvPr/>
        </p:nvSpPr>
        <p:spPr>
          <a:xfrm>
            <a:off x="1400961" y="1259476"/>
            <a:ext cx="8992970" cy="5988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Overview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Overall Tenure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monthly recurring charges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promotions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promotion length remaining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forced upgrades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Forced upgrades through the overall tenure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Forced upgrades vs Product plans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Forced upgrade vs Product Offers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</a:t>
            </a:r>
            <a:r>
              <a:rPr lang="en-US" sz="1400" dirty="0" err="1">
                <a:solidFill>
                  <a:srgbClr val="8C0D42"/>
                </a:solidFill>
              </a:rPr>
              <a:t>LifeTimeValue</a:t>
            </a: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Customer attrition through packages</a:t>
            </a: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orders</a:t>
            </a: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CD5CDC-8419-4B33-BD8D-9304417FB292}"/>
              </a:ext>
            </a:extLst>
          </p:cNvPr>
          <p:cNvGrpSpPr/>
          <p:nvPr/>
        </p:nvGrpSpPr>
        <p:grpSpPr>
          <a:xfrm>
            <a:off x="9280127" y="253615"/>
            <a:ext cx="2616647" cy="440678"/>
            <a:chOff x="9280127" y="253615"/>
            <a:chExt cx="2616647" cy="440678"/>
          </a:xfrm>
        </p:grpSpPr>
        <p:pic>
          <p:nvPicPr>
            <p:cNvPr id="22" name="Google Shape;88;p1" descr="Image result for wp carey logo">
              <a:extLst>
                <a:ext uri="{FF2B5EF4-FFF2-40B4-BE49-F238E27FC236}">
                  <a16:creationId xmlns:a16="http://schemas.microsoft.com/office/drawing/2014/main" id="{16BE9F20-C844-4FDB-899D-E1A2B7EDA457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795795" y="253615"/>
              <a:ext cx="1100979" cy="440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89;p1" descr="Image result for sparklight logo">
              <a:extLst>
                <a:ext uri="{FF2B5EF4-FFF2-40B4-BE49-F238E27FC236}">
                  <a16:creationId xmlns:a16="http://schemas.microsoft.com/office/drawing/2014/main" id="{735C1649-4B3F-420E-B464-5EEC294E4EF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30552" r="50038" b="35193"/>
            <a:stretch/>
          </p:blipFill>
          <p:spPr>
            <a:xfrm>
              <a:off x="9280127" y="253615"/>
              <a:ext cx="1387873" cy="3958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" name="Google Shape;93;p1">
              <a:extLst>
                <a:ext uri="{FF2B5EF4-FFF2-40B4-BE49-F238E27FC236}">
                  <a16:creationId xmlns:a16="http://schemas.microsoft.com/office/drawing/2014/main" id="{61BE0D89-1D42-410F-80BF-0D582CB45386}"/>
                </a:ext>
              </a:extLst>
            </p:cNvPr>
            <p:cNvCxnSpPr/>
            <p:nvPr/>
          </p:nvCxnSpPr>
          <p:spPr>
            <a:xfrm>
              <a:off x="10668000" y="253615"/>
              <a:ext cx="0" cy="44067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D515A1-511B-4B2A-ADC1-B5F6197E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63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The story so far7">
            <a:extLst>
              <a:ext uri="{FF2B5EF4-FFF2-40B4-BE49-F238E27FC236}">
                <a16:creationId xmlns:a16="http://schemas.microsoft.com/office/drawing/2014/main" id="{4C0C64E0-24A8-42F1-91B9-7E366A9B2C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03"/>
          <a:stretch/>
        </p:blipFill>
        <p:spPr>
          <a:xfrm>
            <a:off x="0" y="1090568"/>
            <a:ext cx="12192000" cy="576743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14B6D07-7541-456C-9B98-C933AD99CA73}"/>
              </a:ext>
            </a:extLst>
          </p:cNvPr>
          <p:cNvGrpSpPr/>
          <p:nvPr/>
        </p:nvGrpSpPr>
        <p:grpSpPr>
          <a:xfrm>
            <a:off x="9280127" y="253615"/>
            <a:ext cx="2616647" cy="440678"/>
            <a:chOff x="9280127" y="253615"/>
            <a:chExt cx="2616647" cy="440678"/>
          </a:xfrm>
        </p:grpSpPr>
        <p:pic>
          <p:nvPicPr>
            <p:cNvPr id="4" name="Google Shape;88;p1" descr="Image result for wp carey logo">
              <a:extLst>
                <a:ext uri="{FF2B5EF4-FFF2-40B4-BE49-F238E27FC236}">
                  <a16:creationId xmlns:a16="http://schemas.microsoft.com/office/drawing/2014/main" id="{09172BEE-E2BD-4C9A-B045-299182B9C43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795795" y="253615"/>
              <a:ext cx="1100979" cy="440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89;p1" descr="Image result for sparklight logo">
              <a:extLst>
                <a:ext uri="{FF2B5EF4-FFF2-40B4-BE49-F238E27FC236}">
                  <a16:creationId xmlns:a16="http://schemas.microsoft.com/office/drawing/2014/main" id="{61AEDF69-90F8-433A-92E9-CE6158AE9FF2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30552" r="50038" b="35193"/>
            <a:stretch/>
          </p:blipFill>
          <p:spPr>
            <a:xfrm>
              <a:off x="9280127" y="253615"/>
              <a:ext cx="1387873" cy="3958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" name="Google Shape;93;p1">
              <a:extLst>
                <a:ext uri="{FF2B5EF4-FFF2-40B4-BE49-F238E27FC236}">
                  <a16:creationId xmlns:a16="http://schemas.microsoft.com/office/drawing/2014/main" id="{90603F03-1F13-400D-93DF-1BF59E7B6067}"/>
                </a:ext>
              </a:extLst>
            </p:cNvPr>
            <p:cNvCxnSpPr/>
            <p:nvPr/>
          </p:nvCxnSpPr>
          <p:spPr>
            <a:xfrm>
              <a:off x="10668000" y="253615"/>
              <a:ext cx="0" cy="44067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EEF7A775-1815-40CA-9172-EF251E48AF9E}"/>
              </a:ext>
            </a:extLst>
          </p:cNvPr>
          <p:cNvSpPr txBox="1">
            <a:spLocks/>
          </p:cNvSpPr>
          <p:nvPr/>
        </p:nvSpPr>
        <p:spPr>
          <a:xfrm>
            <a:off x="93887" y="289116"/>
            <a:ext cx="8907493" cy="641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rgbClr val="8C0D42"/>
                </a:solidFill>
              </a:rPr>
              <a:t>Forced upgrades through the overall tenure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A99DAC-978C-46AD-9E50-4A206B31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7AEB696-C408-4761-B79D-4B7AF586B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72" y="311347"/>
            <a:ext cx="10515600" cy="817723"/>
          </a:xfrm>
        </p:spPr>
        <p:txBody>
          <a:bodyPr/>
          <a:lstStyle/>
          <a:p>
            <a:r>
              <a:rPr lang="en-US" dirty="0">
                <a:solidFill>
                  <a:srgbClr val="8C0D42"/>
                </a:solidFill>
              </a:rPr>
              <a:t>Storyline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6ED3EB-11E4-4D63-9BEF-AC397D70F857}"/>
              </a:ext>
            </a:extLst>
          </p:cNvPr>
          <p:cNvGrpSpPr/>
          <p:nvPr/>
        </p:nvGrpSpPr>
        <p:grpSpPr>
          <a:xfrm>
            <a:off x="1212210" y="1208015"/>
            <a:ext cx="125834" cy="5461029"/>
            <a:chOff x="1212210" y="1208015"/>
            <a:chExt cx="125834" cy="546102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8C5B9C3-B9B3-4EBF-B3AD-4C25DC5E1A0B}"/>
                </a:ext>
              </a:extLst>
            </p:cNvPr>
            <p:cNvCxnSpPr>
              <a:cxnSpLocks/>
            </p:cNvCxnSpPr>
            <p:nvPr/>
          </p:nvCxnSpPr>
          <p:spPr>
            <a:xfrm>
              <a:off x="1275127" y="1208015"/>
              <a:ext cx="0" cy="5461029"/>
            </a:xfrm>
            <a:prstGeom prst="line">
              <a:avLst/>
            </a:prstGeom>
            <a:ln w="28575">
              <a:solidFill>
                <a:srgbClr val="8C0D4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457DC3-C26C-42D2-A9C7-18805AD1F272}"/>
                </a:ext>
              </a:extLst>
            </p:cNvPr>
            <p:cNvSpPr/>
            <p:nvPr/>
          </p:nvSpPr>
          <p:spPr>
            <a:xfrm>
              <a:off x="1212210" y="1350628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8A0C09-1BB3-4F50-9566-A385FA4F20AA}"/>
                </a:ext>
              </a:extLst>
            </p:cNvPr>
            <p:cNvSpPr/>
            <p:nvPr/>
          </p:nvSpPr>
          <p:spPr>
            <a:xfrm>
              <a:off x="1212210" y="1820411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5A3427B-7CB5-44A4-8CBD-5C560902FF13}"/>
                </a:ext>
              </a:extLst>
            </p:cNvPr>
            <p:cNvSpPr/>
            <p:nvPr/>
          </p:nvSpPr>
          <p:spPr>
            <a:xfrm>
              <a:off x="1212210" y="2252444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00436D-F6F3-4240-9075-9855103F2667}"/>
                </a:ext>
              </a:extLst>
            </p:cNvPr>
            <p:cNvSpPr/>
            <p:nvPr/>
          </p:nvSpPr>
          <p:spPr>
            <a:xfrm>
              <a:off x="1212210" y="2726421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D9231C5-C4B6-4368-8517-B4650D9A012B}"/>
                </a:ext>
              </a:extLst>
            </p:cNvPr>
            <p:cNvSpPr/>
            <p:nvPr/>
          </p:nvSpPr>
          <p:spPr>
            <a:xfrm>
              <a:off x="1212210" y="3171040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A0B1899-E10C-4F6E-B5FB-E5A1ADEDF223}"/>
                </a:ext>
              </a:extLst>
            </p:cNvPr>
            <p:cNvSpPr/>
            <p:nvPr/>
          </p:nvSpPr>
          <p:spPr>
            <a:xfrm>
              <a:off x="1212210" y="3624043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BA98D7-13B6-4B06-9165-E8E23C031D4E}"/>
                </a:ext>
              </a:extLst>
            </p:cNvPr>
            <p:cNvSpPr/>
            <p:nvPr/>
          </p:nvSpPr>
          <p:spPr>
            <a:xfrm>
              <a:off x="1212210" y="4067303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FC55255-AF18-4D85-AB7A-9C492FDCF1AA}"/>
                </a:ext>
              </a:extLst>
            </p:cNvPr>
            <p:cNvSpPr/>
            <p:nvPr/>
          </p:nvSpPr>
          <p:spPr>
            <a:xfrm>
              <a:off x="1212210" y="4510563"/>
              <a:ext cx="125834" cy="12583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970708-D893-4967-B304-6FE0C0F6EBFC}"/>
                </a:ext>
              </a:extLst>
            </p:cNvPr>
            <p:cNvSpPr/>
            <p:nvPr/>
          </p:nvSpPr>
          <p:spPr>
            <a:xfrm>
              <a:off x="1212210" y="4966282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CE2BFBB-A3C8-4A21-A7F0-F8B6E6C72175}"/>
                </a:ext>
              </a:extLst>
            </p:cNvPr>
            <p:cNvSpPr/>
            <p:nvPr/>
          </p:nvSpPr>
          <p:spPr>
            <a:xfrm>
              <a:off x="1212210" y="5422001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328993-E024-4C3F-98E4-99648DE15E6F}"/>
                </a:ext>
              </a:extLst>
            </p:cNvPr>
            <p:cNvSpPr/>
            <p:nvPr/>
          </p:nvSpPr>
          <p:spPr>
            <a:xfrm>
              <a:off x="1212210" y="5874007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17E977-1260-487F-9204-CCAD7C264C60}"/>
                </a:ext>
              </a:extLst>
            </p:cNvPr>
            <p:cNvSpPr/>
            <p:nvPr/>
          </p:nvSpPr>
          <p:spPr>
            <a:xfrm>
              <a:off x="1212210" y="6321652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0076D07-1EA4-4534-BBA5-BF90D21A2E8B}"/>
              </a:ext>
            </a:extLst>
          </p:cNvPr>
          <p:cNvSpPr txBox="1"/>
          <p:nvPr/>
        </p:nvSpPr>
        <p:spPr>
          <a:xfrm>
            <a:off x="1400961" y="1259476"/>
            <a:ext cx="8992970" cy="5988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Overview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Overall Tenure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monthly recurring charges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promotions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promotion length remaining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forced upgrades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Forced upgrades through the overall tenure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Forced upgrades vs Product plans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Forced upgrade vs Product Offers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</a:t>
            </a:r>
            <a:r>
              <a:rPr lang="en-US" sz="1400" dirty="0" err="1">
                <a:solidFill>
                  <a:srgbClr val="8C0D42"/>
                </a:solidFill>
              </a:rPr>
              <a:t>LifeTimeValue</a:t>
            </a: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Customer attrition through packages</a:t>
            </a: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orders</a:t>
            </a: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2083193-266C-4EED-837C-2E8F7FD5044D}"/>
              </a:ext>
            </a:extLst>
          </p:cNvPr>
          <p:cNvGrpSpPr/>
          <p:nvPr/>
        </p:nvGrpSpPr>
        <p:grpSpPr>
          <a:xfrm>
            <a:off x="9280127" y="253615"/>
            <a:ext cx="2616647" cy="440678"/>
            <a:chOff x="9280127" y="253615"/>
            <a:chExt cx="2616647" cy="440678"/>
          </a:xfrm>
        </p:grpSpPr>
        <p:pic>
          <p:nvPicPr>
            <p:cNvPr id="22" name="Google Shape;88;p1" descr="Image result for wp carey logo">
              <a:extLst>
                <a:ext uri="{FF2B5EF4-FFF2-40B4-BE49-F238E27FC236}">
                  <a16:creationId xmlns:a16="http://schemas.microsoft.com/office/drawing/2014/main" id="{69F4569D-66D6-426D-9DDD-FFD896CF5F48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795795" y="253615"/>
              <a:ext cx="1100979" cy="440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89;p1" descr="Image result for sparklight logo">
              <a:extLst>
                <a:ext uri="{FF2B5EF4-FFF2-40B4-BE49-F238E27FC236}">
                  <a16:creationId xmlns:a16="http://schemas.microsoft.com/office/drawing/2014/main" id="{32F68089-B5EE-448C-A482-CDAAC76ADBB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30552" r="50038" b="35193"/>
            <a:stretch/>
          </p:blipFill>
          <p:spPr>
            <a:xfrm>
              <a:off x="9280127" y="253615"/>
              <a:ext cx="1387873" cy="3958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" name="Google Shape;93;p1">
              <a:extLst>
                <a:ext uri="{FF2B5EF4-FFF2-40B4-BE49-F238E27FC236}">
                  <a16:creationId xmlns:a16="http://schemas.microsoft.com/office/drawing/2014/main" id="{E781056E-F4F3-4323-92BC-09D245986A60}"/>
                </a:ext>
              </a:extLst>
            </p:cNvPr>
            <p:cNvCxnSpPr/>
            <p:nvPr/>
          </p:nvCxnSpPr>
          <p:spPr>
            <a:xfrm>
              <a:off x="10668000" y="253615"/>
              <a:ext cx="0" cy="44067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F9F49D-D7CB-434D-A875-C4F202B7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66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The story so far8">
            <a:extLst>
              <a:ext uri="{FF2B5EF4-FFF2-40B4-BE49-F238E27FC236}">
                <a16:creationId xmlns:a16="http://schemas.microsoft.com/office/drawing/2014/main" id="{AE98984C-5D17-4F24-98B6-6D97D91C57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1"/>
          <a:stretch/>
        </p:blipFill>
        <p:spPr>
          <a:xfrm>
            <a:off x="0" y="1124124"/>
            <a:ext cx="12192000" cy="573387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FABCB1A-2F94-4308-9F73-E573548FA318}"/>
              </a:ext>
            </a:extLst>
          </p:cNvPr>
          <p:cNvGrpSpPr/>
          <p:nvPr/>
        </p:nvGrpSpPr>
        <p:grpSpPr>
          <a:xfrm>
            <a:off x="9280127" y="253615"/>
            <a:ext cx="2616647" cy="440678"/>
            <a:chOff x="9280127" y="253615"/>
            <a:chExt cx="2616647" cy="440678"/>
          </a:xfrm>
        </p:grpSpPr>
        <p:pic>
          <p:nvPicPr>
            <p:cNvPr id="4" name="Google Shape;88;p1" descr="Image result for wp carey logo">
              <a:extLst>
                <a:ext uri="{FF2B5EF4-FFF2-40B4-BE49-F238E27FC236}">
                  <a16:creationId xmlns:a16="http://schemas.microsoft.com/office/drawing/2014/main" id="{60C0B04D-AFE7-45CB-85F1-C4822426063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795795" y="253615"/>
              <a:ext cx="1100979" cy="440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89;p1" descr="Image result for sparklight logo">
              <a:extLst>
                <a:ext uri="{FF2B5EF4-FFF2-40B4-BE49-F238E27FC236}">
                  <a16:creationId xmlns:a16="http://schemas.microsoft.com/office/drawing/2014/main" id="{9B4E9455-E618-44E3-9981-90D5C6487E9B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30552" r="50038" b="35193"/>
            <a:stretch/>
          </p:blipFill>
          <p:spPr>
            <a:xfrm>
              <a:off x="9280127" y="253615"/>
              <a:ext cx="1387873" cy="3958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" name="Google Shape;93;p1">
              <a:extLst>
                <a:ext uri="{FF2B5EF4-FFF2-40B4-BE49-F238E27FC236}">
                  <a16:creationId xmlns:a16="http://schemas.microsoft.com/office/drawing/2014/main" id="{16EE3144-0D0D-4835-AFC6-AD64F4496D1D}"/>
                </a:ext>
              </a:extLst>
            </p:cNvPr>
            <p:cNvCxnSpPr/>
            <p:nvPr/>
          </p:nvCxnSpPr>
          <p:spPr>
            <a:xfrm>
              <a:off x="10668000" y="253615"/>
              <a:ext cx="0" cy="44067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5A049CD4-1414-4D52-A5E5-91C60EA60D16}"/>
              </a:ext>
            </a:extLst>
          </p:cNvPr>
          <p:cNvSpPr txBox="1">
            <a:spLocks/>
          </p:cNvSpPr>
          <p:nvPr/>
        </p:nvSpPr>
        <p:spPr>
          <a:xfrm>
            <a:off x="93888" y="289116"/>
            <a:ext cx="7489754" cy="641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rgbClr val="8C0D42"/>
                </a:solidFill>
              </a:rPr>
              <a:t>Forced upgrades vs Product plans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09ECDF-1737-44D1-9F6C-0A556A78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7AEB696-C408-4761-B79D-4B7AF586B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72" y="311347"/>
            <a:ext cx="10515600" cy="817723"/>
          </a:xfrm>
        </p:spPr>
        <p:txBody>
          <a:bodyPr/>
          <a:lstStyle/>
          <a:p>
            <a:r>
              <a:rPr lang="en-US" dirty="0">
                <a:solidFill>
                  <a:srgbClr val="8C0D42"/>
                </a:solidFill>
              </a:rPr>
              <a:t>Storyline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6ED3EB-11E4-4D63-9BEF-AC397D70F857}"/>
              </a:ext>
            </a:extLst>
          </p:cNvPr>
          <p:cNvGrpSpPr/>
          <p:nvPr/>
        </p:nvGrpSpPr>
        <p:grpSpPr>
          <a:xfrm>
            <a:off x="1212210" y="1208015"/>
            <a:ext cx="125834" cy="5461029"/>
            <a:chOff x="1212210" y="1208015"/>
            <a:chExt cx="125834" cy="546102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8C5B9C3-B9B3-4EBF-B3AD-4C25DC5E1A0B}"/>
                </a:ext>
              </a:extLst>
            </p:cNvPr>
            <p:cNvCxnSpPr>
              <a:cxnSpLocks/>
            </p:cNvCxnSpPr>
            <p:nvPr/>
          </p:nvCxnSpPr>
          <p:spPr>
            <a:xfrm>
              <a:off x="1275127" y="1208015"/>
              <a:ext cx="0" cy="5461029"/>
            </a:xfrm>
            <a:prstGeom prst="line">
              <a:avLst/>
            </a:prstGeom>
            <a:ln w="28575">
              <a:solidFill>
                <a:srgbClr val="8C0D4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457DC3-C26C-42D2-A9C7-18805AD1F272}"/>
                </a:ext>
              </a:extLst>
            </p:cNvPr>
            <p:cNvSpPr/>
            <p:nvPr/>
          </p:nvSpPr>
          <p:spPr>
            <a:xfrm>
              <a:off x="1212210" y="1350628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8A0C09-1BB3-4F50-9566-A385FA4F20AA}"/>
                </a:ext>
              </a:extLst>
            </p:cNvPr>
            <p:cNvSpPr/>
            <p:nvPr/>
          </p:nvSpPr>
          <p:spPr>
            <a:xfrm>
              <a:off x="1212210" y="1820411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5A3427B-7CB5-44A4-8CBD-5C560902FF13}"/>
                </a:ext>
              </a:extLst>
            </p:cNvPr>
            <p:cNvSpPr/>
            <p:nvPr/>
          </p:nvSpPr>
          <p:spPr>
            <a:xfrm>
              <a:off x="1212210" y="2252444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00436D-F6F3-4240-9075-9855103F2667}"/>
                </a:ext>
              </a:extLst>
            </p:cNvPr>
            <p:cNvSpPr/>
            <p:nvPr/>
          </p:nvSpPr>
          <p:spPr>
            <a:xfrm>
              <a:off x="1212210" y="2726421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D9231C5-C4B6-4368-8517-B4650D9A012B}"/>
                </a:ext>
              </a:extLst>
            </p:cNvPr>
            <p:cNvSpPr/>
            <p:nvPr/>
          </p:nvSpPr>
          <p:spPr>
            <a:xfrm>
              <a:off x="1212210" y="3171040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A0B1899-E10C-4F6E-B5FB-E5A1ADEDF223}"/>
                </a:ext>
              </a:extLst>
            </p:cNvPr>
            <p:cNvSpPr/>
            <p:nvPr/>
          </p:nvSpPr>
          <p:spPr>
            <a:xfrm>
              <a:off x="1212210" y="3624043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BA98D7-13B6-4B06-9165-E8E23C031D4E}"/>
                </a:ext>
              </a:extLst>
            </p:cNvPr>
            <p:cNvSpPr/>
            <p:nvPr/>
          </p:nvSpPr>
          <p:spPr>
            <a:xfrm>
              <a:off x="1212210" y="4067303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FC55255-AF18-4D85-AB7A-9C492FDCF1AA}"/>
                </a:ext>
              </a:extLst>
            </p:cNvPr>
            <p:cNvSpPr/>
            <p:nvPr/>
          </p:nvSpPr>
          <p:spPr>
            <a:xfrm>
              <a:off x="1212210" y="4510563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970708-D893-4967-B304-6FE0C0F6EBFC}"/>
                </a:ext>
              </a:extLst>
            </p:cNvPr>
            <p:cNvSpPr/>
            <p:nvPr/>
          </p:nvSpPr>
          <p:spPr>
            <a:xfrm>
              <a:off x="1212210" y="4966282"/>
              <a:ext cx="125834" cy="12583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CE2BFBB-A3C8-4A21-A7F0-F8B6E6C72175}"/>
                </a:ext>
              </a:extLst>
            </p:cNvPr>
            <p:cNvSpPr/>
            <p:nvPr/>
          </p:nvSpPr>
          <p:spPr>
            <a:xfrm>
              <a:off x="1212210" y="5422001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328993-E024-4C3F-98E4-99648DE15E6F}"/>
                </a:ext>
              </a:extLst>
            </p:cNvPr>
            <p:cNvSpPr/>
            <p:nvPr/>
          </p:nvSpPr>
          <p:spPr>
            <a:xfrm>
              <a:off x="1212210" y="5874007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17E977-1260-487F-9204-CCAD7C264C60}"/>
                </a:ext>
              </a:extLst>
            </p:cNvPr>
            <p:cNvSpPr/>
            <p:nvPr/>
          </p:nvSpPr>
          <p:spPr>
            <a:xfrm>
              <a:off x="1212210" y="6321652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0076D07-1EA4-4534-BBA5-BF90D21A2E8B}"/>
              </a:ext>
            </a:extLst>
          </p:cNvPr>
          <p:cNvSpPr txBox="1"/>
          <p:nvPr/>
        </p:nvSpPr>
        <p:spPr>
          <a:xfrm>
            <a:off x="1400961" y="1259476"/>
            <a:ext cx="8992970" cy="5988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Overview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Overall Tenure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monthly recurring charges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promotions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promotion length remaining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forced upgrades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Forced upgrades through the overall tenure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Forced upgrades vs Product plans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Forced upgrade vs Product Offers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</a:t>
            </a:r>
            <a:r>
              <a:rPr lang="en-US" sz="1400" dirty="0" err="1">
                <a:solidFill>
                  <a:srgbClr val="8C0D42"/>
                </a:solidFill>
              </a:rPr>
              <a:t>LifeTimeValue</a:t>
            </a: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Customer attrition through packages</a:t>
            </a: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orders</a:t>
            </a: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268C4D-4457-4716-99CC-BD88F95E95B3}"/>
              </a:ext>
            </a:extLst>
          </p:cNvPr>
          <p:cNvGrpSpPr/>
          <p:nvPr/>
        </p:nvGrpSpPr>
        <p:grpSpPr>
          <a:xfrm>
            <a:off x="9280127" y="253615"/>
            <a:ext cx="2616647" cy="440678"/>
            <a:chOff x="9280127" y="253615"/>
            <a:chExt cx="2616647" cy="440678"/>
          </a:xfrm>
        </p:grpSpPr>
        <p:pic>
          <p:nvPicPr>
            <p:cNvPr id="22" name="Google Shape;88;p1" descr="Image result for wp carey logo">
              <a:extLst>
                <a:ext uri="{FF2B5EF4-FFF2-40B4-BE49-F238E27FC236}">
                  <a16:creationId xmlns:a16="http://schemas.microsoft.com/office/drawing/2014/main" id="{8B724DC6-6167-462E-B3A8-5285BD1A777E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795795" y="253615"/>
              <a:ext cx="1100979" cy="440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89;p1" descr="Image result for sparklight logo">
              <a:extLst>
                <a:ext uri="{FF2B5EF4-FFF2-40B4-BE49-F238E27FC236}">
                  <a16:creationId xmlns:a16="http://schemas.microsoft.com/office/drawing/2014/main" id="{087CDCF2-FF3B-46D8-8832-C28C14C8FAD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30552" r="50038" b="35193"/>
            <a:stretch/>
          </p:blipFill>
          <p:spPr>
            <a:xfrm>
              <a:off x="9280127" y="253615"/>
              <a:ext cx="1387873" cy="3958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" name="Google Shape;93;p1">
              <a:extLst>
                <a:ext uri="{FF2B5EF4-FFF2-40B4-BE49-F238E27FC236}">
                  <a16:creationId xmlns:a16="http://schemas.microsoft.com/office/drawing/2014/main" id="{A849F058-1C9C-4878-B578-E9C017AAD9F2}"/>
                </a:ext>
              </a:extLst>
            </p:cNvPr>
            <p:cNvCxnSpPr/>
            <p:nvPr/>
          </p:nvCxnSpPr>
          <p:spPr>
            <a:xfrm>
              <a:off x="10668000" y="253615"/>
              <a:ext cx="0" cy="44067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7740EA-F842-4840-9C0E-8CFFF942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24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The story so far9">
            <a:extLst>
              <a:ext uri="{FF2B5EF4-FFF2-40B4-BE49-F238E27FC236}">
                <a16:creationId xmlns:a16="http://schemas.microsoft.com/office/drawing/2014/main" id="{0E4B4402-716D-4583-A365-D1FCDDE243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8"/>
          <a:stretch/>
        </p:blipFill>
        <p:spPr>
          <a:xfrm>
            <a:off x="0" y="1149292"/>
            <a:ext cx="12192000" cy="570870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557F546-323D-43E5-828D-AAC81ABBF279}"/>
              </a:ext>
            </a:extLst>
          </p:cNvPr>
          <p:cNvGrpSpPr/>
          <p:nvPr/>
        </p:nvGrpSpPr>
        <p:grpSpPr>
          <a:xfrm>
            <a:off x="9280127" y="253615"/>
            <a:ext cx="2616647" cy="440678"/>
            <a:chOff x="9280127" y="253615"/>
            <a:chExt cx="2616647" cy="440678"/>
          </a:xfrm>
        </p:grpSpPr>
        <p:pic>
          <p:nvPicPr>
            <p:cNvPr id="4" name="Google Shape;88;p1" descr="Image result for wp carey logo">
              <a:extLst>
                <a:ext uri="{FF2B5EF4-FFF2-40B4-BE49-F238E27FC236}">
                  <a16:creationId xmlns:a16="http://schemas.microsoft.com/office/drawing/2014/main" id="{9AAFCFC4-42E6-4F2C-9538-865295F3EAA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795795" y="253615"/>
              <a:ext cx="1100979" cy="440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89;p1" descr="Image result for sparklight logo">
              <a:extLst>
                <a:ext uri="{FF2B5EF4-FFF2-40B4-BE49-F238E27FC236}">
                  <a16:creationId xmlns:a16="http://schemas.microsoft.com/office/drawing/2014/main" id="{7FD41E19-6752-4BBD-8E49-77ABA575B99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30552" r="50038" b="35193"/>
            <a:stretch/>
          </p:blipFill>
          <p:spPr>
            <a:xfrm>
              <a:off x="9280127" y="253615"/>
              <a:ext cx="1387873" cy="3958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" name="Google Shape;93;p1">
              <a:extLst>
                <a:ext uri="{FF2B5EF4-FFF2-40B4-BE49-F238E27FC236}">
                  <a16:creationId xmlns:a16="http://schemas.microsoft.com/office/drawing/2014/main" id="{180A9B5B-D0D3-49E8-BEB0-85CA4737AE42}"/>
                </a:ext>
              </a:extLst>
            </p:cNvPr>
            <p:cNvCxnSpPr/>
            <p:nvPr/>
          </p:nvCxnSpPr>
          <p:spPr>
            <a:xfrm>
              <a:off x="10668000" y="253615"/>
              <a:ext cx="0" cy="44067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2517436-68B1-425C-A8E7-71301A97DE2C}"/>
              </a:ext>
            </a:extLst>
          </p:cNvPr>
          <p:cNvSpPr txBox="1">
            <a:spLocks/>
          </p:cNvSpPr>
          <p:nvPr/>
        </p:nvSpPr>
        <p:spPr>
          <a:xfrm>
            <a:off x="93888" y="289116"/>
            <a:ext cx="7489754" cy="641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rgbClr val="8C0D42"/>
                </a:solidFill>
              </a:rPr>
              <a:t>Forced upgrade vs Product Offers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A27FB1-F77B-4EEE-A43E-52EAA90E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7AEB696-C408-4761-B79D-4B7AF586B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72" y="311347"/>
            <a:ext cx="10515600" cy="817723"/>
          </a:xfrm>
        </p:spPr>
        <p:txBody>
          <a:bodyPr/>
          <a:lstStyle/>
          <a:p>
            <a:r>
              <a:rPr lang="en-US" dirty="0">
                <a:solidFill>
                  <a:srgbClr val="8C0D42"/>
                </a:solidFill>
              </a:rPr>
              <a:t>Storyline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6ED3EB-11E4-4D63-9BEF-AC397D70F857}"/>
              </a:ext>
            </a:extLst>
          </p:cNvPr>
          <p:cNvGrpSpPr/>
          <p:nvPr/>
        </p:nvGrpSpPr>
        <p:grpSpPr>
          <a:xfrm>
            <a:off x="1212210" y="1208015"/>
            <a:ext cx="125834" cy="5461029"/>
            <a:chOff x="1212210" y="1208015"/>
            <a:chExt cx="125834" cy="546102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8C5B9C3-B9B3-4EBF-B3AD-4C25DC5E1A0B}"/>
                </a:ext>
              </a:extLst>
            </p:cNvPr>
            <p:cNvCxnSpPr>
              <a:cxnSpLocks/>
            </p:cNvCxnSpPr>
            <p:nvPr/>
          </p:nvCxnSpPr>
          <p:spPr>
            <a:xfrm>
              <a:off x="1275127" y="1208015"/>
              <a:ext cx="0" cy="5461029"/>
            </a:xfrm>
            <a:prstGeom prst="line">
              <a:avLst/>
            </a:prstGeom>
            <a:ln w="28575">
              <a:solidFill>
                <a:srgbClr val="8C0D4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457DC3-C26C-42D2-A9C7-18805AD1F272}"/>
                </a:ext>
              </a:extLst>
            </p:cNvPr>
            <p:cNvSpPr/>
            <p:nvPr/>
          </p:nvSpPr>
          <p:spPr>
            <a:xfrm>
              <a:off x="1212210" y="1350628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8A0C09-1BB3-4F50-9566-A385FA4F20AA}"/>
                </a:ext>
              </a:extLst>
            </p:cNvPr>
            <p:cNvSpPr/>
            <p:nvPr/>
          </p:nvSpPr>
          <p:spPr>
            <a:xfrm>
              <a:off x="1212210" y="1820411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5A3427B-7CB5-44A4-8CBD-5C560902FF13}"/>
                </a:ext>
              </a:extLst>
            </p:cNvPr>
            <p:cNvSpPr/>
            <p:nvPr/>
          </p:nvSpPr>
          <p:spPr>
            <a:xfrm>
              <a:off x="1212210" y="2252444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00436D-F6F3-4240-9075-9855103F2667}"/>
                </a:ext>
              </a:extLst>
            </p:cNvPr>
            <p:cNvSpPr/>
            <p:nvPr/>
          </p:nvSpPr>
          <p:spPr>
            <a:xfrm>
              <a:off x="1212210" y="2726421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D9231C5-C4B6-4368-8517-B4650D9A012B}"/>
                </a:ext>
              </a:extLst>
            </p:cNvPr>
            <p:cNvSpPr/>
            <p:nvPr/>
          </p:nvSpPr>
          <p:spPr>
            <a:xfrm>
              <a:off x="1212210" y="3171040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A0B1899-E10C-4F6E-B5FB-E5A1ADEDF223}"/>
                </a:ext>
              </a:extLst>
            </p:cNvPr>
            <p:cNvSpPr/>
            <p:nvPr/>
          </p:nvSpPr>
          <p:spPr>
            <a:xfrm>
              <a:off x="1212210" y="3624043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BA98D7-13B6-4B06-9165-E8E23C031D4E}"/>
                </a:ext>
              </a:extLst>
            </p:cNvPr>
            <p:cNvSpPr/>
            <p:nvPr/>
          </p:nvSpPr>
          <p:spPr>
            <a:xfrm>
              <a:off x="1212210" y="4067303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FC55255-AF18-4D85-AB7A-9C492FDCF1AA}"/>
                </a:ext>
              </a:extLst>
            </p:cNvPr>
            <p:cNvSpPr/>
            <p:nvPr/>
          </p:nvSpPr>
          <p:spPr>
            <a:xfrm>
              <a:off x="1212210" y="4510563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970708-D893-4967-B304-6FE0C0F6EBFC}"/>
                </a:ext>
              </a:extLst>
            </p:cNvPr>
            <p:cNvSpPr/>
            <p:nvPr/>
          </p:nvSpPr>
          <p:spPr>
            <a:xfrm>
              <a:off x="1212210" y="4966282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CE2BFBB-A3C8-4A21-A7F0-F8B6E6C72175}"/>
                </a:ext>
              </a:extLst>
            </p:cNvPr>
            <p:cNvSpPr/>
            <p:nvPr/>
          </p:nvSpPr>
          <p:spPr>
            <a:xfrm>
              <a:off x="1212210" y="5422001"/>
              <a:ext cx="125834" cy="12583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328993-E024-4C3F-98E4-99648DE15E6F}"/>
                </a:ext>
              </a:extLst>
            </p:cNvPr>
            <p:cNvSpPr/>
            <p:nvPr/>
          </p:nvSpPr>
          <p:spPr>
            <a:xfrm>
              <a:off x="1212210" y="5874007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17E977-1260-487F-9204-CCAD7C264C60}"/>
                </a:ext>
              </a:extLst>
            </p:cNvPr>
            <p:cNvSpPr/>
            <p:nvPr/>
          </p:nvSpPr>
          <p:spPr>
            <a:xfrm>
              <a:off x="1212210" y="6321652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0076D07-1EA4-4534-BBA5-BF90D21A2E8B}"/>
              </a:ext>
            </a:extLst>
          </p:cNvPr>
          <p:cNvSpPr txBox="1"/>
          <p:nvPr/>
        </p:nvSpPr>
        <p:spPr>
          <a:xfrm>
            <a:off x="1400961" y="1259476"/>
            <a:ext cx="8992970" cy="5988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Overview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Overall Tenure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monthly recurring charges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promotions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promotion length remaining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forced upgrades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Forced upgrades through the overall tenure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Forced upgrades vs Product plans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Forced upgrade vs Product Offers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</a:t>
            </a:r>
            <a:r>
              <a:rPr lang="en-US" sz="1400" dirty="0" err="1">
                <a:solidFill>
                  <a:srgbClr val="8C0D42"/>
                </a:solidFill>
              </a:rPr>
              <a:t>LifeTimeValue</a:t>
            </a: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Customer attrition through packages</a:t>
            </a: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orders</a:t>
            </a: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6F65CF5-A409-49A4-B6F1-5A54C54B25DA}"/>
              </a:ext>
            </a:extLst>
          </p:cNvPr>
          <p:cNvGrpSpPr/>
          <p:nvPr/>
        </p:nvGrpSpPr>
        <p:grpSpPr>
          <a:xfrm>
            <a:off x="9280127" y="253615"/>
            <a:ext cx="2616647" cy="440678"/>
            <a:chOff x="9280127" y="253615"/>
            <a:chExt cx="2616647" cy="440678"/>
          </a:xfrm>
        </p:grpSpPr>
        <p:pic>
          <p:nvPicPr>
            <p:cNvPr id="22" name="Google Shape;88;p1" descr="Image result for wp carey logo">
              <a:extLst>
                <a:ext uri="{FF2B5EF4-FFF2-40B4-BE49-F238E27FC236}">
                  <a16:creationId xmlns:a16="http://schemas.microsoft.com/office/drawing/2014/main" id="{5651E902-5E74-4759-9752-2BBECD0410DC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795795" y="253615"/>
              <a:ext cx="1100979" cy="440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89;p1" descr="Image result for sparklight logo">
              <a:extLst>
                <a:ext uri="{FF2B5EF4-FFF2-40B4-BE49-F238E27FC236}">
                  <a16:creationId xmlns:a16="http://schemas.microsoft.com/office/drawing/2014/main" id="{9BB6BC84-128C-44ED-BA23-8F2F21E3A82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30552" r="50038" b="35193"/>
            <a:stretch/>
          </p:blipFill>
          <p:spPr>
            <a:xfrm>
              <a:off x="9280127" y="253615"/>
              <a:ext cx="1387873" cy="3958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" name="Google Shape;93;p1">
              <a:extLst>
                <a:ext uri="{FF2B5EF4-FFF2-40B4-BE49-F238E27FC236}">
                  <a16:creationId xmlns:a16="http://schemas.microsoft.com/office/drawing/2014/main" id="{D3676CE0-315A-4FA5-9F56-637D41D56E3F}"/>
                </a:ext>
              </a:extLst>
            </p:cNvPr>
            <p:cNvCxnSpPr/>
            <p:nvPr/>
          </p:nvCxnSpPr>
          <p:spPr>
            <a:xfrm>
              <a:off x="10668000" y="253615"/>
              <a:ext cx="0" cy="44067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7379AD-C808-413B-AEC9-3B1C7F09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60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The story so far10">
            <a:extLst>
              <a:ext uri="{FF2B5EF4-FFF2-40B4-BE49-F238E27FC236}">
                <a16:creationId xmlns:a16="http://schemas.microsoft.com/office/drawing/2014/main" id="{B762A6B6-5FA6-427D-8C0B-EA8AEB029C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4"/>
          <a:stretch/>
        </p:blipFill>
        <p:spPr>
          <a:xfrm>
            <a:off x="0" y="1132514"/>
            <a:ext cx="12192000" cy="572548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AC64BE7-AC7A-4294-B4A8-3C14400432CB}"/>
              </a:ext>
            </a:extLst>
          </p:cNvPr>
          <p:cNvGrpSpPr/>
          <p:nvPr/>
        </p:nvGrpSpPr>
        <p:grpSpPr>
          <a:xfrm>
            <a:off x="9280127" y="253615"/>
            <a:ext cx="2616647" cy="440678"/>
            <a:chOff x="9280127" y="253615"/>
            <a:chExt cx="2616647" cy="440678"/>
          </a:xfrm>
        </p:grpSpPr>
        <p:pic>
          <p:nvPicPr>
            <p:cNvPr id="4" name="Google Shape;88;p1" descr="Image result for wp carey logo">
              <a:extLst>
                <a:ext uri="{FF2B5EF4-FFF2-40B4-BE49-F238E27FC236}">
                  <a16:creationId xmlns:a16="http://schemas.microsoft.com/office/drawing/2014/main" id="{5515D0A9-AA67-4A1E-ACF0-95C189640F3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795795" y="253615"/>
              <a:ext cx="1100979" cy="440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89;p1" descr="Image result for sparklight logo">
              <a:extLst>
                <a:ext uri="{FF2B5EF4-FFF2-40B4-BE49-F238E27FC236}">
                  <a16:creationId xmlns:a16="http://schemas.microsoft.com/office/drawing/2014/main" id="{C20DACA3-75D0-49C7-99E4-27415DC94F0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30552" r="50038" b="35193"/>
            <a:stretch/>
          </p:blipFill>
          <p:spPr>
            <a:xfrm>
              <a:off x="9280127" y="253615"/>
              <a:ext cx="1387873" cy="3958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" name="Google Shape;93;p1">
              <a:extLst>
                <a:ext uri="{FF2B5EF4-FFF2-40B4-BE49-F238E27FC236}">
                  <a16:creationId xmlns:a16="http://schemas.microsoft.com/office/drawing/2014/main" id="{653DE514-A213-4566-8F5B-1E8BFA94A020}"/>
                </a:ext>
              </a:extLst>
            </p:cNvPr>
            <p:cNvCxnSpPr/>
            <p:nvPr/>
          </p:nvCxnSpPr>
          <p:spPr>
            <a:xfrm>
              <a:off x="10668000" y="253615"/>
              <a:ext cx="0" cy="44067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C959E719-CF74-4290-9A98-759F47792DF4}"/>
              </a:ext>
            </a:extLst>
          </p:cNvPr>
          <p:cNvSpPr txBox="1">
            <a:spLocks/>
          </p:cNvSpPr>
          <p:nvPr/>
        </p:nvSpPr>
        <p:spPr>
          <a:xfrm>
            <a:off x="93888" y="289116"/>
            <a:ext cx="7489754" cy="641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rgbClr val="8C0D42"/>
                </a:solidFill>
              </a:rPr>
              <a:t>Effect of </a:t>
            </a:r>
            <a:r>
              <a:rPr lang="en-US" sz="3600" dirty="0" err="1">
                <a:solidFill>
                  <a:srgbClr val="8C0D42"/>
                </a:solidFill>
              </a:rPr>
              <a:t>LifeTimeValue</a:t>
            </a:r>
            <a:endParaRPr lang="en-US" sz="3600" dirty="0">
              <a:solidFill>
                <a:srgbClr val="8C0D4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AB38C4-8917-4ED1-B4E6-51D5D60E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solidFill>
                  <a:srgbClr val="8C0D42"/>
                </a:solidFill>
              </a:rPr>
              <a:t>Objective</a:t>
            </a:r>
            <a:endParaRPr dirty="0">
              <a:solidFill>
                <a:srgbClr val="8C0D42"/>
              </a:solidFill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991522"/>
            <a:ext cx="10515600" cy="399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Analyze customer data to find possible causes of customer attrition. </a:t>
            </a:r>
            <a:endParaRPr dirty="0"/>
          </a:p>
          <a:p>
            <a:pPr>
              <a:spcBef>
                <a:spcPts val="0"/>
              </a:spcBef>
            </a:pPr>
            <a:endParaRPr dirty="0"/>
          </a:p>
          <a:p>
            <a:pPr>
              <a:spcBef>
                <a:spcPts val="0"/>
              </a:spcBef>
            </a:pPr>
            <a:r>
              <a:rPr lang="en-US" dirty="0"/>
              <a:t>Recommend solutions to provide </a:t>
            </a:r>
            <a:r>
              <a:rPr lang="en-US" dirty="0" err="1"/>
              <a:t>CableOne</a:t>
            </a:r>
            <a:r>
              <a:rPr lang="en-US" dirty="0"/>
              <a:t> to increase customer retention, improve customer experience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Enable </a:t>
            </a:r>
            <a:r>
              <a:rPr lang="en-US" dirty="0" err="1"/>
              <a:t>CableOne</a:t>
            </a:r>
            <a:r>
              <a:rPr lang="en-US" dirty="0"/>
              <a:t> to gain an advantage over their competitors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Provide a prediction model that we can use to predict customer churn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B7560B-7DD9-4B8D-B7F9-83E05D24A8D9}"/>
              </a:ext>
            </a:extLst>
          </p:cNvPr>
          <p:cNvGrpSpPr/>
          <p:nvPr/>
        </p:nvGrpSpPr>
        <p:grpSpPr>
          <a:xfrm>
            <a:off x="9280127" y="253615"/>
            <a:ext cx="2616647" cy="440678"/>
            <a:chOff x="9280127" y="253615"/>
            <a:chExt cx="2616647" cy="440678"/>
          </a:xfrm>
        </p:grpSpPr>
        <p:pic>
          <p:nvPicPr>
            <p:cNvPr id="14" name="Google Shape;88;p1" descr="Image result for wp carey logo">
              <a:extLst>
                <a:ext uri="{FF2B5EF4-FFF2-40B4-BE49-F238E27FC236}">
                  <a16:creationId xmlns:a16="http://schemas.microsoft.com/office/drawing/2014/main" id="{3066DD82-C5FA-403D-BC44-CD266F7C376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795795" y="253615"/>
              <a:ext cx="1100979" cy="440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89;p1" descr="Image result for sparklight logo">
              <a:extLst>
                <a:ext uri="{FF2B5EF4-FFF2-40B4-BE49-F238E27FC236}">
                  <a16:creationId xmlns:a16="http://schemas.microsoft.com/office/drawing/2014/main" id="{4AFC2C12-6FE8-4DAE-854F-2280199BEB6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30552" r="50038" b="35193"/>
            <a:stretch/>
          </p:blipFill>
          <p:spPr>
            <a:xfrm>
              <a:off x="9280127" y="253615"/>
              <a:ext cx="1387873" cy="3958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" name="Google Shape;93;p1">
              <a:extLst>
                <a:ext uri="{FF2B5EF4-FFF2-40B4-BE49-F238E27FC236}">
                  <a16:creationId xmlns:a16="http://schemas.microsoft.com/office/drawing/2014/main" id="{46FDE373-9CCF-46C1-83A1-DA847C91C263}"/>
                </a:ext>
              </a:extLst>
            </p:cNvPr>
            <p:cNvCxnSpPr/>
            <p:nvPr/>
          </p:nvCxnSpPr>
          <p:spPr>
            <a:xfrm>
              <a:off x="10668000" y="253615"/>
              <a:ext cx="0" cy="44067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7D558-8E41-42BA-ADFC-634A5827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7AEB696-C408-4761-B79D-4B7AF586B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72" y="311347"/>
            <a:ext cx="10515600" cy="817723"/>
          </a:xfrm>
        </p:spPr>
        <p:txBody>
          <a:bodyPr/>
          <a:lstStyle/>
          <a:p>
            <a:r>
              <a:rPr lang="en-US" dirty="0">
                <a:solidFill>
                  <a:srgbClr val="8C0D42"/>
                </a:solidFill>
              </a:rPr>
              <a:t>Storyline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6ED3EB-11E4-4D63-9BEF-AC397D70F857}"/>
              </a:ext>
            </a:extLst>
          </p:cNvPr>
          <p:cNvGrpSpPr/>
          <p:nvPr/>
        </p:nvGrpSpPr>
        <p:grpSpPr>
          <a:xfrm>
            <a:off x="1212210" y="1208015"/>
            <a:ext cx="125834" cy="5461029"/>
            <a:chOff x="1212210" y="1208015"/>
            <a:chExt cx="125834" cy="546102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8C5B9C3-B9B3-4EBF-B3AD-4C25DC5E1A0B}"/>
                </a:ext>
              </a:extLst>
            </p:cNvPr>
            <p:cNvCxnSpPr>
              <a:cxnSpLocks/>
            </p:cNvCxnSpPr>
            <p:nvPr/>
          </p:nvCxnSpPr>
          <p:spPr>
            <a:xfrm>
              <a:off x="1275127" y="1208015"/>
              <a:ext cx="0" cy="5461029"/>
            </a:xfrm>
            <a:prstGeom prst="line">
              <a:avLst/>
            </a:prstGeom>
            <a:ln w="28575">
              <a:solidFill>
                <a:srgbClr val="8C0D4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457DC3-C26C-42D2-A9C7-18805AD1F272}"/>
                </a:ext>
              </a:extLst>
            </p:cNvPr>
            <p:cNvSpPr/>
            <p:nvPr/>
          </p:nvSpPr>
          <p:spPr>
            <a:xfrm>
              <a:off x="1212210" y="1350628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8A0C09-1BB3-4F50-9566-A385FA4F20AA}"/>
                </a:ext>
              </a:extLst>
            </p:cNvPr>
            <p:cNvSpPr/>
            <p:nvPr/>
          </p:nvSpPr>
          <p:spPr>
            <a:xfrm>
              <a:off x="1212210" y="1820411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5A3427B-7CB5-44A4-8CBD-5C560902FF13}"/>
                </a:ext>
              </a:extLst>
            </p:cNvPr>
            <p:cNvSpPr/>
            <p:nvPr/>
          </p:nvSpPr>
          <p:spPr>
            <a:xfrm>
              <a:off x="1212210" y="2252444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00436D-F6F3-4240-9075-9855103F2667}"/>
                </a:ext>
              </a:extLst>
            </p:cNvPr>
            <p:cNvSpPr/>
            <p:nvPr/>
          </p:nvSpPr>
          <p:spPr>
            <a:xfrm>
              <a:off x="1212210" y="2726421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D9231C5-C4B6-4368-8517-B4650D9A012B}"/>
                </a:ext>
              </a:extLst>
            </p:cNvPr>
            <p:cNvSpPr/>
            <p:nvPr/>
          </p:nvSpPr>
          <p:spPr>
            <a:xfrm>
              <a:off x="1212210" y="3171040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A0B1899-E10C-4F6E-B5FB-E5A1ADEDF223}"/>
                </a:ext>
              </a:extLst>
            </p:cNvPr>
            <p:cNvSpPr/>
            <p:nvPr/>
          </p:nvSpPr>
          <p:spPr>
            <a:xfrm>
              <a:off x="1212210" y="3624043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BA98D7-13B6-4B06-9165-E8E23C031D4E}"/>
                </a:ext>
              </a:extLst>
            </p:cNvPr>
            <p:cNvSpPr/>
            <p:nvPr/>
          </p:nvSpPr>
          <p:spPr>
            <a:xfrm>
              <a:off x="1212210" y="4067303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FC55255-AF18-4D85-AB7A-9C492FDCF1AA}"/>
                </a:ext>
              </a:extLst>
            </p:cNvPr>
            <p:cNvSpPr/>
            <p:nvPr/>
          </p:nvSpPr>
          <p:spPr>
            <a:xfrm>
              <a:off x="1212210" y="4510563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970708-D893-4967-B304-6FE0C0F6EBFC}"/>
                </a:ext>
              </a:extLst>
            </p:cNvPr>
            <p:cNvSpPr/>
            <p:nvPr/>
          </p:nvSpPr>
          <p:spPr>
            <a:xfrm>
              <a:off x="1212210" y="4966282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CE2BFBB-A3C8-4A21-A7F0-F8B6E6C72175}"/>
                </a:ext>
              </a:extLst>
            </p:cNvPr>
            <p:cNvSpPr/>
            <p:nvPr/>
          </p:nvSpPr>
          <p:spPr>
            <a:xfrm>
              <a:off x="1212210" y="5422001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328993-E024-4C3F-98E4-99648DE15E6F}"/>
                </a:ext>
              </a:extLst>
            </p:cNvPr>
            <p:cNvSpPr/>
            <p:nvPr/>
          </p:nvSpPr>
          <p:spPr>
            <a:xfrm>
              <a:off x="1212210" y="5874007"/>
              <a:ext cx="125834" cy="12583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17E977-1260-487F-9204-CCAD7C264C60}"/>
                </a:ext>
              </a:extLst>
            </p:cNvPr>
            <p:cNvSpPr/>
            <p:nvPr/>
          </p:nvSpPr>
          <p:spPr>
            <a:xfrm>
              <a:off x="1212210" y="6321652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0076D07-1EA4-4534-BBA5-BF90D21A2E8B}"/>
              </a:ext>
            </a:extLst>
          </p:cNvPr>
          <p:cNvSpPr txBox="1"/>
          <p:nvPr/>
        </p:nvSpPr>
        <p:spPr>
          <a:xfrm>
            <a:off x="1400961" y="1259476"/>
            <a:ext cx="8992970" cy="5988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Overview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Overall Tenure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monthly recurring charges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promotions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promotion length remaining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forced upgrades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Forced upgrades through the overall tenure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Forced upgrades vs Product plans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Forced upgrade vs Product Offers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</a:t>
            </a:r>
            <a:r>
              <a:rPr lang="en-US" sz="1400" dirty="0" err="1">
                <a:solidFill>
                  <a:srgbClr val="8C0D42"/>
                </a:solidFill>
              </a:rPr>
              <a:t>LifeTimeValue</a:t>
            </a: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Customer attrition through packages</a:t>
            </a: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orders</a:t>
            </a: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844374-A8F4-4D9F-956C-CF8FB6EF86B3}"/>
              </a:ext>
            </a:extLst>
          </p:cNvPr>
          <p:cNvGrpSpPr/>
          <p:nvPr/>
        </p:nvGrpSpPr>
        <p:grpSpPr>
          <a:xfrm>
            <a:off x="9280127" y="253615"/>
            <a:ext cx="2616647" cy="440678"/>
            <a:chOff x="9280127" y="253615"/>
            <a:chExt cx="2616647" cy="440678"/>
          </a:xfrm>
        </p:grpSpPr>
        <p:pic>
          <p:nvPicPr>
            <p:cNvPr id="22" name="Google Shape;88;p1" descr="Image result for wp carey logo">
              <a:extLst>
                <a:ext uri="{FF2B5EF4-FFF2-40B4-BE49-F238E27FC236}">
                  <a16:creationId xmlns:a16="http://schemas.microsoft.com/office/drawing/2014/main" id="{726D458B-E178-4F71-A57A-82CE2492A49F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795795" y="253615"/>
              <a:ext cx="1100979" cy="440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89;p1" descr="Image result for sparklight logo">
              <a:extLst>
                <a:ext uri="{FF2B5EF4-FFF2-40B4-BE49-F238E27FC236}">
                  <a16:creationId xmlns:a16="http://schemas.microsoft.com/office/drawing/2014/main" id="{0A1210FD-E225-47FA-AFA4-8B762196EED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30552" r="50038" b="35193"/>
            <a:stretch/>
          </p:blipFill>
          <p:spPr>
            <a:xfrm>
              <a:off x="9280127" y="253615"/>
              <a:ext cx="1387873" cy="3958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" name="Google Shape;93;p1">
              <a:extLst>
                <a:ext uri="{FF2B5EF4-FFF2-40B4-BE49-F238E27FC236}">
                  <a16:creationId xmlns:a16="http://schemas.microsoft.com/office/drawing/2014/main" id="{303E7C27-DBA1-465F-9031-58AF32CEC98E}"/>
                </a:ext>
              </a:extLst>
            </p:cNvPr>
            <p:cNvCxnSpPr/>
            <p:nvPr/>
          </p:nvCxnSpPr>
          <p:spPr>
            <a:xfrm>
              <a:off x="10668000" y="253615"/>
              <a:ext cx="0" cy="44067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6A5F6B-CD42-4BB0-A8A2-B3944439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77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The story so far11">
            <a:extLst>
              <a:ext uri="{FF2B5EF4-FFF2-40B4-BE49-F238E27FC236}">
                <a16:creationId xmlns:a16="http://schemas.microsoft.com/office/drawing/2014/main" id="{B710BACE-B5F5-4ACA-B294-E3C00CEF12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3"/>
          <a:stretch/>
        </p:blipFill>
        <p:spPr>
          <a:xfrm>
            <a:off x="0" y="1057012"/>
            <a:ext cx="12192000" cy="580098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0BF15B8-9635-4573-B4D3-715254389039}"/>
              </a:ext>
            </a:extLst>
          </p:cNvPr>
          <p:cNvGrpSpPr/>
          <p:nvPr/>
        </p:nvGrpSpPr>
        <p:grpSpPr>
          <a:xfrm>
            <a:off x="9280127" y="253615"/>
            <a:ext cx="2616647" cy="440678"/>
            <a:chOff x="9280127" y="253615"/>
            <a:chExt cx="2616647" cy="440678"/>
          </a:xfrm>
        </p:grpSpPr>
        <p:pic>
          <p:nvPicPr>
            <p:cNvPr id="4" name="Google Shape;88;p1" descr="Image result for wp carey logo">
              <a:extLst>
                <a:ext uri="{FF2B5EF4-FFF2-40B4-BE49-F238E27FC236}">
                  <a16:creationId xmlns:a16="http://schemas.microsoft.com/office/drawing/2014/main" id="{A20A1938-6B04-48C1-B1C2-5C44EBB50D6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795795" y="253615"/>
              <a:ext cx="1100979" cy="440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89;p1" descr="Image result for sparklight logo">
              <a:extLst>
                <a:ext uri="{FF2B5EF4-FFF2-40B4-BE49-F238E27FC236}">
                  <a16:creationId xmlns:a16="http://schemas.microsoft.com/office/drawing/2014/main" id="{78B7BDA5-37A5-40E6-A807-3535D75763B8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30552" r="50038" b="35193"/>
            <a:stretch/>
          </p:blipFill>
          <p:spPr>
            <a:xfrm>
              <a:off x="9280127" y="253615"/>
              <a:ext cx="1387873" cy="3958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" name="Google Shape;93;p1">
              <a:extLst>
                <a:ext uri="{FF2B5EF4-FFF2-40B4-BE49-F238E27FC236}">
                  <a16:creationId xmlns:a16="http://schemas.microsoft.com/office/drawing/2014/main" id="{481EB6C4-62E3-40EB-B396-912AE1F12C76}"/>
                </a:ext>
              </a:extLst>
            </p:cNvPr>
            <p:cNvCxnSpPr/>
            <p:nvPr/>
          </p:nvCxnSpPr>
          <p:spPr>
            <a:xfrm>
              <a:off x="10668000" y="253615"/>
              <a:ext cx="0" cy="44067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026990FD-635C-4116-97ED-D4378F469A8E}"/>
              </a:ext>
            </a:extLst>
          </p:cNvPr>
          <p:cNvSpPr txBox="1">
            <a:spLocks/>
          </p:cNvSpPr>
          <p:nvPr/>
        </p:nvSpPr>
        <p:spPr>
          <a:xfrm>
            <a:off x="93888" y="289116"/>
            <a:ext cx="7489754" cy="641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rgbClr val="8C0D42"/>
                </a:solidFill>
              </a:rPr>
              <a:t>Customer attrition through packages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BC773C-1A06-4899-AD98-8D6E333B3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7AEB696-C408-4761-B79D-4B7AF586B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72" y="311347"/>
            <a:ext cx="10515600" cy="817723"/>
          </a:xfrm>
        </p:spPr>
        <p:txBody>
          <a:bodyPr/>
          <a:lstStyle/>
          <a:p>
            <a:r>
              <a:rPr lang="en-US" dirty="0">
                <a:solidFill>
                  <a:srgbClr val="8C0D42"/>
                </a:solidFill>
              </a:rPr>
              <a:t>Storyline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6ED3EB-11E4-4D63-9BEF-AC397D70F857}"/>
              </a:ext>
            </a:extLst>
          </p:cNvPr>
          <p:cNvGrpSpPr/>
          <p:nvPr/>
        </p:nvGrpSpPr>
        <p:grpSpPr>
          <a:xfrm>
            <a:off x="1212210" y="1208015"/>
            <a:ext cx="125834" cy="5461029"/>
            <a:chOff x="1212210" y="1208015"/>
            <a:chExt cx="125834" cy="546102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8C5B9C3-B9B3-4EBF-B3AD-4C25DC5E1A0B}"/>
                </a:ext>
              </a:extLst>
            </p:cNvPr>
            <p:cNvCxnSpPr>
              <a:cxnSpLocks/>
            </p:cNvCxnSpPr>
            <p:nvPr/>
          </p:nvCxnSpPr>
          <p:spPr>
            <a:xfrm>
              <a:off x="1275127" y="1208015"/>
              <a:ext cx="0" cy="5461029"/>
            </a:xfrm>
            <a:prstGeom prst="line">
              <a:avLst/>
            </a:prstGeom>
            <a:ln w="28575">
              <a:solidFill>
                <a:srgbClr val="8C0D4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457DC3-C26C-42D2-A9C7-18805AD1F272}"/>
                </a:ext>
              </a:extLst>
            </p:cNvPr>
            <p:cNvSpPr/>
            <p:nvPr/>
          </p:nvSpPr>
          <p:spPr>
            <a:xfrm>
              <a:off x="1212210" y="1350628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8A0C09-1BB3-4F50-9566-A385FA4F20AA}"/>
                </a:ext>
              </a:extLst>
            </p:cNvPr>
            <p:cNvSpPr/>
            <p:nvPr/>
          </p:nvSpPr>
          <p:spPr>
            <a:xfrm>
              <a:off x="1212210" y="1820411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5A3427B-7CB5-44A4-8CBD-5C560902FF13}"/>
                </a:ext>
              </a:extLst>
            </p:cNvPr>
            <p:cNvSpPr/>
            <p:nvPr/>
          </p:nvSpPr>
          <p:spPr>
            <a:xfrm>
              <a:off x="1212210" y="2252444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00436D-F6F3-4240-9075-9855103F2667}"/>
                </a:ext>
              </a:extLst>
            </p:cNvPr>
            <p:cNvSpPr/>
            <p:nvPr/>
          </p:nvSpPr>
          <p:spPr>
            <a:xfrm>
              <a:off x="1212210" y="2726421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D9231C5-C4B6-4368-8517-B4650D9A012B}"/>
                </a:ext>
              </a:extLst>
            </p:cNvPr>
            <p:cNvSpPr/>
            <p:nvPr/>
          </p:nvSpPr>
          <p:spPr>
            <a:xfrm>
              <a:off x="1212210" y="3171040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A0B1899-E10C-4F6E-B5FB-E5A1ADEDF223}"/>
                </a:ext>
              </a:extLst>
            </p:cNvPr>
            <p:cNvSpPr/>
            <p:nvPr/>
          </p:nvSpPr>
          <p:spPr>
            <a:xfrm>
              <a:off x="1212210" y="3624043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BA98D7-13B6-4B06-9165-E8E23C031D4E}"/>
                </a:ext>
              </a:extLst>
            </p:cNvPr>
            <p:cNvSpPr/>
            <p:nvPr/>
          </p:nvSpPr>
          <p:spPr>
            <a:xfrm>
              <a:off x="1212210" y="4067303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FC55255-AF18-4D85-AB7A-9C492FDCF1AA}"/>
                </a:ext>
              </a:extLst>
            </p:cNvPr>
            <p:cNvSpPr/>
            <p:nvPr/>
          </p:nvSpPr>
          <p:spPr>
            <a:xfrm>
              <a:off x="1212210" y="4510563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970708-D893-4967-B304-6FE0C0F6EBFC}"/>
                </a:ext>
              </a:extLst>
            </p:cNvPr>
            <p:cNvSpPr/>
            <p:nvPr/>
          </p:nvSpPr>
          <p:spPr>
            <a:xfrm>
              <a:off x="1212210" y="4966282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CE2BFBB-A3C8-4A21-A7F0-F8B6E6C72175}"/>
                </a:ext>
              </a:extLst>
            </p:cNvPr>
            <p:cNvSpPr/>
            <p:nvPr/>
          </p:nvSpPr>
          <p:spPr>
            <a:xfrm>
              <a:off x="1212210" y="5422001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328993-E024-4C3F-98E4-99648DE15E6F}"/>
                </a:ext>
              </a:extLst>
            </p:cNvPr>
            <p:cNvSpPr/>
            <p:nvPr/>
          </p:nvSpPr>
          <p:spPr>
            <a:xfrm>
              <a:off x="1212210" y="5874007"/>
              <a:ext cx="125834" cy="125834"/>
            </a:xfrm>
            <a:prstGeom prst="ellipse">
              <a:avLst/>
            </a:prstGeom>
            <a:solidFill>
              <a:srgbClr val="8C0D42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17E977-1260-487F-9204-CCAD7C264C60}"/>
                </a:ext>
              </a:extLst>
            </p:cNvPr>
            <p:cNvSpPr/>
            <p:nvPr/>
          </p:nvSpPr>
          <p:spPr>
            <a:xfrm>
              <a:off x="1212210" y="6321652"/>
              <a:ext cx="125834" cy="12583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C0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0076D07-1EA4-4534-BBA5-BF90D21A2E8B}"/>
              </a:ext>
            </a:extLst>
          </p:cNvPr>
          <p:cNvSpPr txBox="1"/>
          <p:nvPr/>
        </p:nvSpPr>
        <p:spPr>
          <a:xfrm>
            <a:off x="1400961" y="1259476"/>
            <a:ext cx="8992970" cy="5988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Overview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Overall Tenure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monthly recurring charges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promotions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promotion length remaining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forced upgrades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Forced upgrades through the overall tenure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Forced upgrades vs Product plans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Forced upgrade vs Product Offers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</a:t>
            </a:r>
            <a:r>
              <a:rPr lang="en-US" sz="1400" dirty="0" err="1">
                <a:solidFill>
                  <a:srgbClr val="8C0D42"/>
                </a:solidFill>
              </a:rPr>
              <a:t>LifeTimeValue</a:t>
            </a: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Customer attrition through packages</a:t>
            </a: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8C0D42"/>
                </a:solidFill>
              </a:rPr>
              <a:t>Effect of orders</a:t>
            </a: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endParaRPr lang="en-US" sz="1400" dirty="0">
              <a:solidFill>
                <a:srgbClr val="8C0D42"/>
              </a:solidFill>
            </a:endParaRPr>
          </a:p>
          <a:p>
            <a:pPr>
              <a:spcAft>
                <a:spcPts val="50"/>
              </a:spcAft>
            </a:pPr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14F38F-571F-44D2-A28E-453DDD6CC1BE}"/>
              </a:ext>
            </a:extLst>
          </p:cNvPr>
          <p:cNvGrpSpPr/>
          <p:nvPr/>
        </p:nvGrpSpPr>
        <p:grpSpPr>
          <a:xfrm>
            <a:off x="9280127" y="253615"/>
            <a:ext cx="2616647" cy="440678"/>
            <a:chOff x="9280127" y="253615"/>
            <a:chExt cx="2616647" cy="440678"/>
          </a:xfrm>
        </p:grpSpPr>
        <p:pic>
          <p:nvPicPr>
            <p:cNvPr id="22" name="Google Shape;88;p1" descr="Image result for wp carey logo">
              <a:extLst>
                <a:ext uri="{FF2B5EF4-FFF2-40B4-BE49-F238E27FC236}">
                  <a16:creationId xmlns:a16="http://schemas.microsoft.com/office/drawing/2014/main" id="{95544405-9892-4645-BF44-DE71B8BC9ECD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795795" y="253615"/>
              <a:ext cx="1100979" cy="440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89;p1" descr="Image result for sparklight logo">
              <a:extLst>
                <a:ext uri="{FF2B5EF4-FFF2-40B4-BE49-F238E27FC236}">
                  <a16:creationId xmlns:a16="http://schemas.microsoft.com/office/drawing/2014/main" id="{FEF646A8-FD45-4ABC-B936-F4127E6EEFB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30552" r="50038" b="35193"/>
            <a:stretch/>
          </p:blipFill>
          <p:spPr>
            <a:xfrm>
              <a:off x="9280127" y="253615"/>
              <a:ext cx="1387873" cy="3958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" name="Google Shape;93;p1">
              <a:extLst>
                <a:ext uri="{FF2B5EF4-FFF2-40B4-BE49-F238E27FC236}">
                  <a16:creationId xmlns:a16="http://schemas.microsoft.com/office/drawing/2014/main" id="{AA739CCE-2BB7-45A3-B9E9-0E4A1A8FE850}"/>
                </a:ext>
              </a:extLst>
            </p:cNvPr>
            <p:cNvCxnSpPr/>
            <p:nvPr/>
          </p:nvCxnSpPr>
          <p:spPr>
            <a:xfrm>
              <a:off x="10668000" y="253615"/>
              <a:ext cx="0" cy="44067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59C463-761C-480C-A60C-C02469E0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86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The story so far12">
            <a:extLst>
              <a:ext uri="{FF2B5EF4-FFF2-40B4-BE49-F238E27FC236}">
                <a16:creationId xmlns:a16="http://schemas.microsoft.com/office/drawing/2014/main" id="{FDFFB4E6-9FA4-444D-AB1B-6C9C33CE99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4"/>
          <a:stretch/>
        </p:blipFill>
        <p:spPr>
          <a:xfrm>
            <a:off x="0" y="1132514"/>
            <a:ext cx="12192000" cy="572548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5DBFAE5-C254-4CD5-91B0-7AD5F3E7B7AA}"/>
              </a:ext>
            </a:extLst>
          </p:cNvPr>
          <p:cNvGrpSpPr/>
          <p:nvPr/>
        </p:nvGrpSpPr>
        <p:grpSpPr>
          <a:xfrm>
            <a:off x="9280127" y="253615"/>
            <a:ext cx="2616647" cy="440678"/>
            <a:chOff x="9280127" y="253615"/>
            <a:chExt cx="2616647" cy="440678"/>
          </a:xfrm>
        </p:grpSpPr>
        <p:pic>
          <p:nvPicPr>
            <p:cNvPr id="4" name="Google Shape;88;p1" descr="Image result for wp carey logo">
              <a:extLst>
                <a:ext uri="{FF2B5EF4-FFF2-40B4-BE49-F238E27FC236}">
                  <a16:creationId xmlns:a16="http://schemas.microsoft.com/office/drawing/2014/main" id="{BA4A6149-2B20-41E5-9813-05C16D5493E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795795" y="253615"/>
              <a:ext cx="1100979" cy="440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89;p1" descr="Image result for sparklight logo">
              <a:extLst>
                <a:ext uri="{FF2B5EF4-FFF2-40B4-BE49-F238E27FC236}">
                  <a16:creationId xmlns:a16="http://schemas.microsoft.com/office/drawing/2014/main" id="{31E3F8D1-1C86-4DC9-82AE-DDEF2C6C0313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30552" r="50038" b="35193"/>
            <a:stretch/>
          </p:blipFill>
          <p:spPr>
            <a:xfrm>
              <a:off x="9280127" y="253615"/>
              <a:ext cx="1387873" cy="3958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" name="Google Shape;93;p1">
              <a:extLst>
                <a:ext uri="{FF2B5EF4-FFF2-40B4-BE49-F238E27FC236}">
                  <a16:creationId xmlns:a16="http://schemas.microsoft.com/office/drawing/2014/main" id="{20808A86-0EBB-4CD1-8BE6-8A604C319FE4}"/>
                </a:ext>
              </a:extLst>
            </p:cNvPr>
            <p:cNvCxnSpPr/>
            <p:nvPr/>
          </p:nvCxnSpPr>
          <p:spPr>
            <a:xfrm>
              <a:off x="10668000" y="253615"/>
              <a:ext cx="0" cy="44067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9DAA6DBB-E851-45BB-A73C-CE4CAE41FD14}"/>
              </a:ext>
            </a:extLst>
          </p:cNvPr>
          <p:cNvSpPr txBox="1">
            <a:spLocks/>
          </p:cNvSpPr>
          <p:nvPr/>
        </p:nvSpPr>
        <p:spPr>
          <a:xfrm>
            <a:off x="93888" y="289116"/>
            <a:ext cx="7489754" cy="641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rgbClr val="8C0D42"/>
                </a:solidFill>
              </a:rPr>
              <a:t>Effect of orders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F02842-B859-49F2-B73A-931C6BAA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625D2B-28B1-4DEC-A769-63AF0839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C0D42"/>
                </a:solidFill>
              </a:rPr>
              <a:t>Key Findings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73648-9D7E-451D-B51C-E4C72D8FB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attrition rates in the first 36 months of a customer’s tenure</a:t>
            </a:r>
          </a:p>
          <a:p>
            <a:r>
              <a:rPr lang="en-US" dirty="0"/>
              <a:t>Promotions help with customer retention, but lead to churn when promotion period ends</a:t>
            </a:r>
          </a:p>
          <a:p>
            <a:r>
              <a:rPr lang="en-US" dirty="0"/>
              <a:t>Forced upgrade cause major customer churn</a:t>
            </a:r>
          </a:p>
          <a:p>
            <a:r>
              <a:rPr lang="en-US" dirty="0"/>
              <a:t>The more plans a customer is on, the less likely they are to leave</a:t>
            </a:r>
          </a:p>
          <a:p>
            <a:r>
              <a:rPr lang="en-US" dirty="0" err="1"/>
              <a:t>LifeTimeValue</a:t>
            </a:r>
            <a:r>
              <a:rPr lang="en-US" dirty="0"/>
              <a:t> is a strong indicator of customer churn</a:t>
            </a:r>
          </a:p>
          <a:p>
            <a:r>
              <a:rPr lang="en-US" dirty="0"/>
              <a:t>Phone and Video services see significantly higher rates of churn</a:t>
            </a:r>
          </a:p>
          <a:p>
            <a:r>
              <a:rPr lang="en-US" dirty="0"/>
              <a:t>One Time charges seem to cause customer churn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46D8D49-7622-4CFB-969B-B66AF8F18E6A}"/>
              </a:ext>
            </a:extLst>
          </p:cNvPr>
          <p:cNvGrpSpPr/>
          <p:nvPr/>
        </p:nvGrpSpPr>
        <p:grpSpPr>
          <a:xfrm>
            <a:off x="9280127" y="253615"/>
            <a:ext cx="2616647" cy="440678"/>
            <a:chOff x="9280127" y="253615"/>
            <a:chExt cx="2616647" cy="440678"/>
          </a:xfrm>
        </p:grpSpPr>
        <p:pic>
          <p:nvPicPr>
            <p:cNvPr id="8" name="Google Shape;88;p1" descr="Image result for wp carey logo">
              <a:extLst>
                <a:ext uri="{FF2B5EF4-FFF2-40B4-BE49-F238E27FC236}">
                  <a16:creationId xmlns:a16="http://schemas.microsoft.com/office/drawing/2014/main" id="{41D59A18-9DF7-4DA2-BB21-F5731C04B266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795795" y="253615"/>
              <a:ext cx="1100979" cy="440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89;p1" descr="Image result for sparklight logo">
              <a:extLst>
                <a:ext uri="{FF2B5EF4-FFF2-40B4-BE49-F238E27FC236}">
                  <a16:creationId xmlns:a16="http://schemas.microsoft.com/office/drawing/2014/main" id="{A9A25AF5-508A-437C-B408-49459D9C587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30552" r="50038" b="35193"/>
            <a:stretch/>
          </p:blipFill>
          <p:spPr>
            <a:xfrm>
              <a:off x="9280127" y="253615"/>
              <a:ext cx="1387873" cy="3958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Google Shape;93;p1">
              <a:extLst>
                <a:ext uri="{FF2B5EF4-FFF2-40B4-BE49-F238E27FC236}">
                  <a16:creationId xmlns:a16="http://schemas.microsoft.com/office/drawing/2014/main" id="{33CEFF2D-EA50-4AE6-B9CB-7AD32CFA51C0}"/>
                </a:ext>
              </a:extLst>
            </p:cNvPr>
            <p:cNvCxnSpPr/>
            <p:nvPr/>
          </p:nvCxnSpPr>
          <p:spPr>
            <a:xfrm>
              <a:off x="10668000" y="253615"/>
              <a:ext cx="0" cy="44067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B8955E-6BA4-494D-8825-58CA58AE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73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625D2B-28B1-4DEC-A769-63AF0839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C0D42"/>
                </a:solidFill>
              </a:rPr>
              <a:t>Recommendations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73648-9D7E-451D-B51C-E4C72D8FB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Customer satisfaction does seem to be high, but we have to consider improving customer experience in the first 3 years of their tenure.</a:t>
            </a:r>
          </a:p>
          <a:p>
            <a:r>
              <a:rPr lang="en-US" dirty="0"/>
              <a:t>An increase in number of promotions offered or reducing the price reduction when a customer is on a promotion </a:t>
            </a:r>
          </a:p>
          <a:p>
            <a:r>
              <a:rPr lang="en-US" dirty="0"/>
              <a:t>Forced upgrade is a major problem</a:t>
            </a:r>
          </a:p>
          <a:p>
            <a:pPr lvl="1"/>
            <a:r>
              <a:rPr lang="en-US" dirty="0"/>
              <a:t>Educate sales representatives to better understand customer needs thereby selling appropriate plans</a:t>
            </a:r>
          </a:p>
          <a:p>
            <a:pPr lvl="1"/>
            <a:r>
              <a:rPr lang="en-US" dirty="0"/>
              <a:t>Drop plans that have a low data and bandwidth limit</a:t>
            </a:r>
          </a:p>
          <a:p>
            <a:pPr lvl="1"/>
            <a:r>
              <a:rPr lang="en-US" dirty="0"/>
              <a:t>Provide customers with a ‘Pay as you go’ plan in the first 2 months to gauge their usage requirements</a:t>
            </a:r>
          </a:p>
          <a:p>
            <a:pPr lvl="1"/>
            <a:r>
              <a:rPr lang="en-US" dirty="0"/>
              <a:t>Offer promotion immediately after a customer is forced to upgrade</a:t>
            </a:r>
          </a:p>
          <a:p>
            <a:r>
              <a:rPr lang="en-US" dirty="0"/>
              <a:t>Focus on selling more bundled packages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46D8D49-7622-4CFB-969B-B66AF8F18E6A}"/>
              </a:ext>
            </a:extLst>
          </p:cNvPr>
          <p:cNvGrpSpPr/>
          <p:nvPr/>
        </p:nvGrpSpPr>
        <p:grpSpPr>
          <a:xfrm>
            <a:off x="9280127" y="253615"/>
            <a:ext cx="2616647" cy="440678"/>
            <a:chOff x="9280127" y="253615"/>
            <a:chExt cx="2616647" cy="440678"/>
          </a:xfrm>
        </p:grpSpPr>
        <p:pic>
          <p:nvPicPr>
            <p:cNvPr id="8" name="Google Shape;88;p1" descr="Image result for wp carey logo">
              <a:extLst>
                <a:ext uri="{FF2B5EF4-FFF2-40B4-BE49-F238E27FC236}">
                  <a16:creationId xmlns:a16="http://schemas.microsoft.com/office/drawing/2014/main" id="{41D59A18-9DF7-4DA2-BB21-F5731C04B266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795795" y="253615"/>
              <a:ext cx="1100979" cy="440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89;p1" descr="Image result for sparklight logo">
              <a:extLst>
                <a:ext uri="{FF2B5EF4-FFF2-40B4-BE49-F238E27FC236}">
                  <a16:creationId xmlns:a16="http://schemas.microsoft.com/office/drawing/2014/main" id="{A9A25AF5-508A-437C-B408-49459D9C587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30552" r="50038" b="35193"/>
            <a:stretch/>
          </p:blipFill>
          <p:spPr>
            <a:xfrm>
              <a:off x="9280127" y="253615"/>
              <a:ext cx="1387873" cy="3958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Google Shape;93;p1">
              <a:extLst>
                <a:ext uri="{FF2B5EF4-FFF2-40B4-BE49-F238E27FC236}">
                  <a16:creationId xmlns:a16="http://schemas.microsoft.com/office/drawing/2014/main" id="{33CEFF2D-EA50-4AE6-B9CB-7AD32CFA51C0}"/>
                </a:ext>
              </a:extLst>
            </p:cNvPr>
            <p:cNvCxnSpPr/>
            <p:nvPr/>
          </p:nvCxnSpPr>
          <p:spPr>
            <a:xfrm>
              <a:off x="10668000" y="253615"/>
              <a:ext cx="0" cy="44067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5B170A-F0FD-46C4-AA4B-F5E93408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35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625D2B-28B1-4DEC-A769-63AF0839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C0D42"/>
                </a:solidFill>
              </a:rPr>
              <a:t>Recommendations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73648-9D7E-451D-B51C-E4C72D8FB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Offer phone and video services only as a bundle with internet</a:t>
            </a:r>
          </a:p>
          <a:p>
            <a:r>
              <a:rPr lang="en-US" dirty="0"/>
              <a:t>Implement zero one-time charges as much as possible</a:t>
            </a:r>
          </a:p>
          <a:p>
            <a:r>
              <a:rPr lang="en-US" dirty="0"/>
              <a:t>Customers are satisfied with low rates, offers us some wiggle room to reduce one time charges</a:t>
            </a:r>
          </a:p>
          <a:p>
            <a:r>
              <a:rPr lang="en-US" dirty="0"/>
              <a:t>Refrain from offering promotions during the first 1-2 years of a customer’s tenure</a:t>
            </a:r>
          </a:p>
          <a:p>
            <a:pPr lvl="1"/>
            <a:r>
              <a:rPr lang="en-US" dirty="0"/>
              <a:t>Reduces cost to company when a large proportion of customers leave in the beginning anyway</a:t>
            </a:r>
          </a:p>
          <a:p>
            <a:pPr lvl="1"/>
            <a:r>
              <a:rPr lang="en-US" dirty="0"/>
              <a:t>Instead offer promotions after 24-30 months to keep the customer enticed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46D8D49-7622-4CFB-969B-B66AF8F18E6A}"/>
              </a:ext>
            </a:extLst>
          </p:cNvPr>
          <p:cNvGrpSpPr/>
          <p:nvPr/>
        </p:nvGrpSpPr>
        <p:grpSpPr>
          <a:xfrm>
            <a:off x="9280127" y="253615"/>
            <a:ext cx="2616647" cy="440678"/>
            <a:chOff x="9280127" y="253615"/>
            <a:chExt cx="2616647" cy="440678"/>
          </a:xfrm>
        </p:grpSpPr>
        <p:pic>
          <p:nvPicPr>
            <p:cNvPr id="8" name="Google Shape;88;p1" descr="Image result for wp carey logo">
              <a:extLst>
                <a:ext uri="{FF2B5EF4-FFF2-40B4-BE49-F238E27FC236}">
                  <a16:creationId xmlns:a16="http://schemas.microsoft.com/office/drawing/2014/main" id="{41D59A18-9DF7-4DA2-BB21-F5731C04B266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795795" y="253615"/>
              <a:ext cx="1100979" cy="440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89;p1" descr="Image result for sparklight logo">
              <a:extLst>
                <a:ext uri="{FF2B5EF4-FFF2-40B4-BE49-F238E27FC236}">
                  <a16:creationId xmlns:a16="http://schemas.microsoft.com/office/drawing/2014/main" id="{A9A25AF5-508A-437C-B408-49459D9C587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30552" r="50038" b="35193"/>
            <a:stretch/>
          </p:blipFill>
          <p:spPr>
            <a:xfrm>
              <a:off x="9280127" y="253615"/>
              <a:ext cx="1387873" cy="3958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Google Shape;93;p1">
              <a:extLst>
                <a:ext uri="{FF2B5EF4-FFF2-40B4-BE49-F238E27FC236}">
                  <a16:creationId xmlns:a16="http://schemas.microsoft.com/office/drawing/2014/main" id="{33CEFF2D-EA50-4AE6-B9CB-7AD32CFA51C0}"/>
                </a:ext>
              </a:extLst>
            </p:cNvPr>
            <p:cNvCxnSpPr/>
            <p:nvPr/>
          </p:nvCxnSpPr>
          <p:spPr>
            <a:xfrm>
              <a:off x="10668000" y="253615"/>
              <a:ext cx="0" cy="44067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DA34B1-1A37-46A5-A8AE-93B8AEFD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677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DC74-46CF-4E43-8FEC-78129DB4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C0D42"/>
                </a:solidFill>
              </a:rPr>
              <a:t>Prediction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71E01-A84C-4E6B-B195-8BD809ADF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464"/>
            <a:ext cx="10515600" cy="45494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Random Forest Classifier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2980AC-F0D9-432B-A51A-7463DBA432E2}"/>
              </a:ext>
            </a:extLst>
          </p:cNvPr>
          <p:cNvGrpSpPr/>
          <p:nvPr/>
        </p:nvGrpSpPr>
        <p:grpSpPr>
          <a:xfrm>
            <a:off x="9280127" y="253615"/>
            <a:ext cx="2616647" cy="440678"/>
            <a:chOff x="9280127" y="253615"/>
            <a:chExt cx="2616647" cy="440678"/>
          </a:xfrm>
        </p:grpSpPr>
        <p:pic>
          <p:nvPicPr>
            <p:cNvPr id="5" name="Google Shape;88;p1" descr="Image result for wp carey logo">
              <a:extLst>
                <a:ext uri="{FF2B5EF4-FFF2-40B4-BE49-F238E27FC236}">
                  <a16:creationId xmlns:a16="http://schemas.microsoft.com/office/drawing/2014/main" id="{7194C52F-E1C2-452B-AA1B-FF05B2E9BAD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795795" y="253615"/>
              <a:ext cx="1100979" cy="440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89;p1" descr="Image result for sparklight logo">
              <a:extLst>
                <a:ext uri="{FF2B5EF4-FFF2-40B4-BE49-F238E27FC236}">
                  <a16:creationId xmlns:a16="http://schemas.microsoft.com/office/drawing/2014/main" id="{F6F505E5-E335-438A-93A7-FB1200AFFDB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30552" r="50038" b="35193"/>
            <a:stretch/>
          </p:blipFill>
          <p:spPr>
            <a:xfrm>
              <a:off x="9280127" y="253615"/>
              <a:ext cx="1387873" cy="3958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" name="Google Shape;93;p1">
              <a:extLst>
                <a:ext uri="{FF2B5EF4-FFF2-40B4-BE49-F238E27FC236}">
                  <a16:creationId xmlns:a16="http://schemas.microsoft.com/office/drawing/2014/main" id="{030F1269-21AC-4B7E-9A6E-DBC27D5A1578}"/>
                </a:ext>
              </a:extLst>
            </p:cNvPr>
            <p:cNvCxnSpPr/>
            <p:nvPr/>
          </p:nvCxnSpPr>
          <p:spPr>
            <a:xfrm>
              <a:off x="10668000" y="253615"/>
              <a:ext cx="0" cy="44067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6CC8022-1B2B-4537-BB14-043B3AE1D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607" y="2325121"/>
            <a:ext cx="5187193" cy="37909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F5C38A-A0B7-41E3-B039-BA35EAA984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807" y="2708532"/>
            <a:ext cx="4162425" cy="29718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5CDCE41-43BE-44A2-AC9C-38F002C59029}"/>
              </a:ext>
            </a:extLst>
          </p:cNvPr>
          <p:cNvSpPr/>
          <p:nvPr/>
        </p:nvSpPr>
        <p:spPr>
          <a:xfrm>
            <a:off x="9280127" y="3436340"/>
            <a:ext cx="325267" cy="153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472C50-2955-4936-89F8-6410547FA5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6176" y="5285710"/>
            <a:ext cx="952500" cy="42862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C666501-9554-4F3F-8532-4602780FEE81}"/>
              </a:ext>
            </a:extLst>
          </p:cNvPr>
          <p:cNvSpPr/>
          <p:nvPr/>
        </p:nvSpPr>
        <p:spPr>
          <a:xfrm>
            <a:off x="1795244" y="4697835"/>
            <a:ext cx="780176" cy="343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420DD1-9E17-44E4-8092-9F37B264CF03}"/>
              </a:ext>
            </a:extLst>
          </p:cNvPr>
          <p:cNvCxnSpPr>
            <a:cxnSpLocks/>
          </p:cNvCxnSpPr>
          <p:nvPr/>
        </p:nvCxnSpPr>
        <p:spPr>
          <a:xfrm flipV="1">
            <a:off x="2483141" y="3589439"/>
            <a:ext cx="0" cy="15446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5933682-84A1-450F-9D89-64291E78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373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0AF2-8B58-489A-B930-BB18E15D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C0D42"/>
                </a:solidFill>
              </a:rPr>
              <a:t>Conclusion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3445B2E-1928-4989-9A28-9E677280E85D}"/>
              </a:ext>
            </a:extLst>
          </p:cNvPr>
          <p:cNvGrpSpPr/>
          <p:nvPr/>
        </p:nvGrpSpPr>
        <p:grpSpPr>
          <a:xfrm>
            <a:off x="9280127" y="253615"/>
            <a:ext cx="2616647" cy="440678"/>
            <a:chOff x="9280127" y="253615"/>
            <a:chExt cx="2616647" cy="440678"/>
          </a:xfrm>
        </p:grpSpPr>
        <p:pic>
          <p:nvPicPr>
            <p:cNvPr id="5" name="Google Shape;88;p1" descr="Image result for wp carey logo">
              <a:extLst>
                <a:ext uri="{FF2B5EF4-FFF2-40B4-BE49-F238E27FC236}">
                  <a16:creationId xmlns:a16="http://schemas.microsoft.com/office/drawing/2014/main" id="{00F8E492-7220-4277-9B83-0258D30E6736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795795" y="253615"/>
              <a:ext cx="1100979" cy="440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89;p1" descr="Image result for sparklight logo">
              <a:extLst>
                <a:ext uri="{FF2B5EF4-FFF2-40B4-BE49-F238E27FC236}">
                  <a16:creationId xmlns:a16="http://schemas.microsoft.com/office/drawing/2014/main" id="{01A52E62-733C-4EFE-B8C8-851F6E2FD54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30552" r="50038" b="35193"/>
            <a:stretch/>
          </p:blipFill>
          <p:spPr>
            <a:xfrm>
              <a:off x="9280127" y="253615"/>
              <a:ext cx="1387873" cy="3958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" name="Google Shape;93;p1">
              <a:extLst>
                <a:ext uri="{FF2B5EF4-FFF2-40B4-BE49-F238E27FC236}">
                  <a16:creationId xmlns:a16="http://schemas.microsoft.com/office/drawing/2014/main" id="{7AEBDB4A-B2F9-4156-AB82-156A94ADE4DC}"/>
                </a:ext>
              </a:extLst>
            </p:cNvPr>
            <p:cNvCxnSpPr/>
            <p:nvPr/>
          </p:nvCxnSpPr>
          <p:spPr>
            <a:xfrm>
              <a:off x="10668000" y="253615"/>
              <a:ext cx="0" cy="44067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D4739A-5D75-450F-AB3F-134E4F06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38</a:t>
            </a:fld>
            <a:endParaRPr lang="en-US"/>
          </a:p>
        </p:txBody>
      </p:sp>
      <p:pic>
        <p:nvPicPr>
          <p:cNvPr id="1026" name="Picture 2" descr="Free SWOT Analysis Templates | Aha!">
            <a:extLst>
              <a:ext uri="{FF2B5EF4-FFF2-40B4-BE49-F238E27FC236}">
                <a16:creationId xmlns:a16="http://schemas.microsoft.com/office/drawing/2014/main" id="{271DBC6E-150C-4393-8418-CAB8D7965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"/>
          <a:stretch/>
        </p:blipFill>
        <p:spPr bwMode="auto">
          <a:xfrm>
            <a:off x="1047750" y="1537085"/>
            <a:ext cx="10042491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54A2C6-BB84-4DBB-935E-4B2D0F9B8AE4}"/>
              </a:ext>
            </a:extLst>
          </p:cNvPr>
          <p:cNvSpPr txBox="1"/>
          <p:nvPr/>
        </p:nvSpPr>
        <p:spPr>
          <a:xfrm>
            <a:off x="1211789" y="2114026"/>
            <a:ext cx="4534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Pricing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Wide range of plans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contracts required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6377C0-4FC2-47A2-A83E-37C8AEFEE69B}"/>
              </a:ext>
            </a:extLst>
          </p:cNvPr>
          <p:cNvSpPr txBox="1"/>
          <p:nvPr/>
        </p:nvSpPr>
        <p:spPr>
          <a:xfrm>
            <a:off x="6293143" y="2114026"/>
            <a:ext cx="4534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churn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Marketing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Flexibility of plans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75E272-8145-4CD3-AD55-2FE58EB446ED}"/>
              </a:ext>
            </a:extLst>
          </p:cNvPr>
          <p:cNvSpPr txBox="1"/>
          <p:nvPr/>
        </p:nvSpPr>
        <p:spPr>
          <a:xfrm>
            <a:off x="1211789" y="4859250"/>
            <a:ext cx="45346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COVID-19 crisis increases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internet corporations have poor customer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Market is still untapped in rural areas where company already has presence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8D8EB3-B66A-4355-AC44-78175DBEB5AA}"/>
              </a:ext>
            </a:extLst>
          </p:cNvPr>
          <p:cNvSpPr txBox="1"/>
          <p:nvPr/>
        </p:nvSpPr>
        <p:spPr>
          <a:xfrm>
            <a:off x="6445543" y="4861274"/>
            <a:ext cx="4534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in popularity of video streaming services like Netflix, Amazon Prime Customer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Competition is very intense</a:t>
            </a:r>
          </a:p>
        </p:txBody>
      </p:sp>
    </p:spTree>
    <p:extLst>
      <p:ext uri="{BB962C8B-B14F-4D97-AF65-F5344CB8AC3E}">
        <p14:creationId xmlns:p14="http://schemas.microsoft.com/office/powerpoint/2010/main" val="34738175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19EB-9EA5-4296-A6A5-61E177ECA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C0D42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4C7B5-E182-410A-8CC4-047088CF1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surveys before &amp; after </a:t>
            </a:r>
          </a:p>
          <a:p>
            <a:pPr lvl="1"/>
            <a:r>
              <a:rPr lang="en-US" dirty="0"/>
              <a:t>Promotion</a:t>
            </a:r>
          </a:p>
          <a:p>
            <a:pPr lvl="1"/>
            <a:r>
              <a:rPr lang="en-US" dirty="0"/>
              <a:t>Product offers</a:t>
            </a:r>
          </a:p>
          <a:p>
            <a:pPr lvl="1"/>
            <a:r>
              <a:rPr lang="en-US" dirty="0"/>
              <a:t>Forced upgrade</a:t>
            </a:r>
          </a:p>
          <a:p>
            <a:pPr lvl="1"/>
            <a:r>
              <a:rPr lang="en-US" dirty="0"/>
              <a:t>Exit</a:t>
            </a:r>
          </a:p>
          <a:p>
            <a:r>
              <a:rPr lang="en-US" dirty="0"/>
              <a:t>Prediction model – Time series classification too complex</a:t>
            </a:r>
          </a:p>
          <a:p>
            <a:r>
              <a:rPr lang="en-US" dirty="0"/>
              <a:t>Obtaining marketing data to supplement churn analysis by geographical region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66061-26D4-46F3-9CAE-12C2B979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39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8E5BFC-C7F5-4C5C-A59C-4FBCBA81ABDC}"/>
              </a:ext>
            </a:extLst>
          </p:cNvPr>
          <p:cNvGrpSpPr/>
          <p:nvPr/>
        </p:nvGrpSpPr>
        <p:grpSpPr>
          <a:xfrm>
            <a:off x="9280127" y="253615"/>
            <a:ext cx="2616647" cy="440678"/>
            <a:chOff x="9280127" y="253615"/>
            <a:chExt cx="2616647" cy="440678"/>
          </a:xfrm>
        </p:grpSpPr>
        <p:pic>
          <p:nvPicPr>
            <p:cNvPr id="6" name="Google Shape;88;p1" descr="Image result for wp carey logo">
              <a:extLst>
                <a:ext uri="{FF2B5EF4-FFF2-40B4-BE49-F238E27FC236}">
                  <a16:creationId xmlns:a16="http://schemas.microsoft.com/office/drawing/2014/main" id="{63808C9B-A0F2-4FC0-8AE0-4FD312D367DE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795795" y="253615"/>
              <a:ext cx="1100979" cy="440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89;p1" descr="Image result for sparklight logo">
              <a:extLst>
                <a:ext uri="{FF2B5EF4-FFF2-40B4-BE49-F238E27FC236}">
                  <a16:creationId xmlns:a16="http://schemas.microsoft.com/office/drawing/2014/main" id="{7CCF81F1-7E69-47D8-ABE6-EC5345472F2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30552" r="50038" b="35193"/>
            <a:stretch/>
          </p:blipFill>
          <p:spPr>
            <a:xfrm>
              <a:off x="9280127" y="253615"/>
              <a:ext cx="1387873" cy="3958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Google Shape;93;p1">
              <a:extLst>
                <a:ext uri="{FF2B5EF4-FFF2-40B4-BE49-F238E27FC236}">
                  <a16:creationId xmlns:a16="http://schemas.microsoft.com/office/drawing/2014/main" id="{50DC642D-8481-458B-BC5F-BBBEC638431B}"/>
                </a:ext>
              </a:extLst>
            </p:cNvPr>
            <p:cNvCxnSpPr/>
            <p:nvPr/>
          </p:nvCxnSpPr>
          <p:spPr>
            <a:xfrm>
              <a:off x="10668000" y="253615"/>
              <a:ext cx="0" cy="44067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199190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7FD4-DE2A-4806-9926-8CAFB734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C0D42"/>
                </a:solidFill>
              </a:rPr>
              <a:t>Customer Information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1FB48-3CDB-4FA6-A1C7-ABB23C21E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data from January 2018 – October 2019 (22 months) that contains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Demographical information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Product information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Usage information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Orders placed information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FD86AC-84F4-4662-8B78-6A9C8CFF9C42}"/>
              </a:ext>
            </a:extLst>
          </p:cNvPr>
          <p:cNvGrpSpPr/>
          <p:nvPr/>
        </p:nvGrpSpPr>
        <p:grpSpPr>
          <a:xfrm>
            <a:off x="9280127" y="253615"/>
            <a:ext cx="2616647" cy="440678"/>
            <a:chOff x="9280127" y="253615"/>
            <a:chExt cx="2616647" cy="440678"/>
          </a:xfrm>
        </p:grpSpPr>
        <p:pic>
          <p:nvPicPr>
            <p:cNvPr id="5" name="Google Shape;88;p1" descr="Image result for wp carey logo">
              <a:extLst>
                <a:ext uri="{FF2B5EF4-FFF2-40B4-BE49-F238E27FC236}">
                  <a16:creationId xmlns:a16="http://schemas.microsoft.com/office/drawing/2014/main" id="{753A692A-4668-47F4-8CC8-E40316E3FE2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795795" y="253615"/>
              <a:ext cx="1100979" cy="440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89;p1" descr="Image result for sparklight logo">
              <a:extLst>
                <a:ext uri="{FF2B5EF4-FFF2-40B4-BE49-F238E27FC236}">
                  <a16:creationId xmlns:a16="http://schemas.microsoft.com/office/drawing/2014/main" id="{A9F0D8D8-3FD2-447A-B51A-5E1A5C540D2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30552" r="50038" b="35193"/>
            <a:stretch/>
          </p:blipFill>
          <p:spPr>
            <a:xfrm>
              <a:off x="9280127" y="253615"/>
              <a:ext cx="1387873" cy="3958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" name="Google Shape;93;p1">
              <a:extLst>
                <a:ext uri="{FF2B5EF4-FFF2-40B4-BE49-F238E27FC236}">
                  <a16:creationId xmlns:a16="http://schemas.microsoft.com/office/drawing/2014/main" id="{74A6620D-6852-4783-AA14-EF16B76A0CB0}"/>
                </a:ext>
              </a:extLst>
            </p:cNvPr>
            <p:cNvCxnSpPr/>
            <p:nvPr/>
          </p:nvCxnSpPr>
          <p:spPr>
            <a:xfrm>
              <a:off x="10668000" y="253615"/>
              <a:ext cx="0" cy="44067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CD89C19-BC98-40F1-928D-7A65BFE9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585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"/>
          <p:cNvSpPr txBox="1"/>
          <p:nvPr/>
        </p:nvSpPr>
        <p:spPr>
          <a:xfrm>
            <a:off x="618481" y="3580184"/>
            <a:ext cx="4918945" cy="488476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MSBA Capstone Team 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1"/>
          <p:cNvSpPr/>
          <p:nvPr/>
        </p:nvSpPr>
        <p:spPr>
          <a:xfrm>
            <a:off x="541797" y="2472188"/>
            <a:ext cx="4097314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p31" descr="Image result for wp care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795" y="253615"/>
            <a:ext cx="1100979" cy="440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1" descr="Image result for sparklight logo"/>
          <p:cNvPicPr preferRelativeResize="0"/>
          <p:nvPr/>
        </p:nvPicPr>
        <p:blipFill rotWithShape="1">
          <a:blip r:embed="rId4">
            <a:alphaModFix/>
          </a:blip>
          <a:srcRect t="30552" r="50038" b="35193"/>
          <a:stretch/>
        </p:blipFill>
        <p:spPr>
          <a:xfrm>
            <a:off x="9280127" y="253615"/>
            <a:ext cx="1387873" cy="3958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5" name="Google Shape;385;p31"/>
          <p:cNvCxnSpPr/>
          <p:nvPr/>
        </p:nvCxnSpPr>
        <p:spPr>
          <a:xfrm>
            <a:off x="10668000" y="253615"/>
            <a:ext cx="0" cy="44067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42297B-66FC-4606-B490-B9C6243F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93D2-F3F1-4B3D-8502-7665F2AE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C0D42"/>
                </a:solidFill>
              </a:rPr>
              <a:t>Current Status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8B0A67-35EA-4AA4-AE44-B7C25CE3F123}"/>
              </a:ext>
            </a:extLst>
          </p:cNvPr>
          <p:cNvGrpSpPr/>
          <p:nvPr/>
        </p:nvGrpSpPr>
        <p:grpSpPr>
          <a:xfrm>
            <a:off x="9280127" y="253615"/>
            <a:ext cx="2616647" cy="440678"/>
            <a:chOff x="9280127" y="253615"/>
            <a:chExt cx="2616647" cy="440678"/>
          </a:xfrm>
        </p:grpSpPr>
        <p:pic>
          <p:nvPicPr>
            <p:cNvPr id="5" name="Google Shape;88;p1" descr="Image result for wp carey logo">
              <a:extLst>
                <a:ext uri="{FF2B5EF4-FFF2-40B4-BE49-F238E27FC236}">
                  <a16:creationId xmlns:a16="http://schemas.microsoft.com/office/drawing/2014/main" id="{F677AFEE-0790-435A-B128-64314240A8E7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795795" y="253615"/>
              <a:ext cx="1100979" cy="440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89;p1" descr="Image result for sparklight logo">
              <a:extLst>
                <a:ext uri="{FF2B5EF4-FFF2-40B4-BE49-F238E27FC236}">
                  <a16:creationId xmlns:a16="http://schemas.microsoft.com/office/drawing/2014/main" id="{21F2F275-0175-468B-99BA-DBE69EF8093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30552" r="50038" b="35193"/>
            <a:stretch/>
          </p:blipFill>
          <p:spPr>
            <a:xfrm>
              <a:off x="9280127" y="253615"/>
              <a:ext cx="1387873" cy="3958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" name="Google Shape;93;p1">
              <a:extLst>
                <a:ext uri="{FF2B5EF4-FFF2-40B4-BE49-F238E27FC236}">
                  <a16:creationId xmlns:a16="http://schemas.microsoft.com/office/drawing/2014/main" id="{BC3A41CE-5EDA-4E7E-83BB-6ADEFBC39AFC}"/>
                </a:ext>
              </a:extLst>
            </p:cNvPr>
            <p:cNvCxnSpPr/>
            <p:nvPr/>
          </p:nvCxnSpPr>
          <p:spPr>
            <a:xfrm>
              <a:off x="10668000" y="253615"/>
              <a:ext cx="0" cy="44067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1C7A049-FD82-4138-9AB0-4047C97F4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469" y="1575881"/>
            <a:ext cx="6252397" cy="15492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3F04BC-CF65-46BB-8A98-940FDE2CA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806" y="4107289"/>
            <a:ext cx="6540400" cy="17049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E45EB3-9785-47C3-B75E-3E2221523332}"/>
              </a:ext>
            </a:extLst>
          </p:cNvPr>
          <p:cNvSpPr txBox="1"/>
          <p:nvPr/>
        </p:nvSpPr>
        <p:spPr>
          <a:xfrm>
            <a:off x="7376399" y="3034501"/>
            <a:ext cx="2668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accent1"/>
                </a:solidFill>
              </a:rPr>
              <a:t>Interest over time – Google Trends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05432E-17A7-4091-8ACB-0883B61E77FA}"/>
              </a:ext>
            </a:extLst>
          </p:cNvPr>
          <p:cNvSpPr txBox="1"/>
          <p:nvPr/>
        </p:nvSpPr>
        <p:spPr>
          <a:xfrm>
            <a:off x="2047797" y="5812215"/>
            <a:ext cx="3216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accent1"/>
                </a:solidFill>
              </a:rPr>
              <a:t>Interest through location – Google Trends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5404DE-BF34-4197-A92D-8FF60C7ACC46}"/>
              </a:ext>
            </a:extLst>
          </p:cNvPr>
          <p:cNvSpPr txBox="1"/>
          <p:nvPr/>
        </p:nvSpPr>
        <p:spPr>
          <a:xfrm>
            <a:off x="838200" y="2043774"/>
            <a:ext cx="4018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Cable One has been reasonably popular when considering internet searches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F879C7-4B8E-4FE3-A148-1D0E9CD77C74}"/>
              </a:ext>
            </a:extLst>
          </p:cNvPr>
          <p:cNvSpPr txBox="1"/>
          <p:nvPr/>
        </p:nvSpPr>
        <p:spPr>
          <a:xfrm>
            <a:off x="7787868" y="4607266"/>
            <a:ext cx="4018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Idaho seems to be the state where we are popular and well known as well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622C59-BAE8-458A-80CF-278ED44CB61F}"/>
              </a:ext>
            </a:extLst>
          </p:cNvPr>
          <p:cNvSpPr/>
          <p:nvPr/>
        </p:nvSpPr>
        <p:spPr>
          <a:xfrm>
            <a:off x="838200" y="6107632"/>
            <a:ext cx="10398350" cy="4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Sources</a:t>
            </a:r>
            <a:br>
              <a:rPr lang="en-US" sz="1400" dirty="0"/>
            </a:br>
            <a:r>
              <a:rPr lang="en-US" sz="1050" dirty="0"/>
              <a:t>1. </a:t>
            </a:r>
            <a:r>
              <a:rPr lang="en-US" sz="1050" dirty="0">
                <a:hlinkClick r:id="rId6"/>
              </a:rPr>
              <a:t>https://trends.google.com/</a:t>
            </a:r>
            <a:endParaRPr lang="en-US" sz="105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C24107-2550-4EEB-ABC0-EE741F94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2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14EA-357F-4DCF-B751-6A972711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C0D42"/>
                </a:solidFill>
              </a:rPr>
              <a:t>Current Status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DF57DC0-AA3E-409E-9195-4C0309446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8307" y="2027522"/>
            <a:ext cx="5837207" cy="110126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3B30166-A6A1-4CA5-B24A-828D80E64D7D}"/>
              </a:ext>
            </a:extLst>
          </p:cNvPr>
          <p:cNvGrpSpPr/>
          <p:nvPr/>
        </p:nvGrpSpPr>
        <p:grpSpPr>
          <a:xfrm>
            <a:off x="9280127" y="253615"/>
            <a:ext cx="2616647" cy="440678"/>
            <a:chOff x="9280127" y="253615"/>
            <a:chExt cx="2616647" cy="440678"/>
          </a:xfrm>
        </p:grpSpPr>
        <p:pic>
          <p:nvPicPr>
            <p:cNvPr id="5" name="Google Shape;88;p1" descr="Image result for wp carey logo">
              <a:extLst>
                <a:ext uri="{FF2B5EF4-FFF2-40B4-BE49-F238E27FC236}">
                  <a16:creationId xmlns:a16="http://schemas.microsoft.com/office/drawing/2014/main" id="{F0B33895-80DC-499C-86F9-C9FBE28237E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795795" y="253615"/>
              <a:ext cx="1100979" cy="440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89;p1" descr="Image result for sparklight logo">
              <a:extLst>
                <a:ext uri="{FF2B5EF4-FFF2-40B4-BE49-F238E27FC236}">
                  <a16:creationId xmlns:a16="http://schemas.microsoft.com/office/drawing/2014/main" id="{7B2DB9DA-8A81-44C5-B589-A448365C829B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30552" r="50038" b="35193"/>
            <a:stretch/>
          </p:blipFill>
          <p:spPr>
            <a:xfrm>
              <a:off x="9280127" y="253615"/>
              <a:ext cx="1387873" cy="3958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" name="Google Shape;93;p1">
              <a:extLst>
                <a:ext uri="{FF2B5EF4-FFF2-40B4-BE49-F238E27FC236}">
                  <a16:creationId xmlns:a16="http://schemas.microsoft.com/office/drawing/2014/main" id="{0D83E458-0083-456B-9481-3B6A32D52C4A}"/>
                </a:ext>
              </a:extLst>
            </p:cNvPr>
            <p:cNvCxnSpPr/>
            <p:nvPr/>
          </p:nvCxnSpPr>
          <p:spPr>
            <a:xfrm>
              <a:off x="10668000" y="253615"/>
              <a:ext cx="0" cy="44067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DD52304-0703-4B97-BFF3-C80CBBBB36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65" y="2027522"/>
            <a:ext cx="5241330" cy="35172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67B829-2539-47F3-A2B7-4B9B3BAE85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8948" y="3313345"/>
            <a:ext cx="2543175" cy="20097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7998E0-5F1A-478B-9836-F02A0D4E9547}"/>
              </a:ext>
            </a:extLst>
          </p:cNvPr>
          <p:cNvSpPr txBox="1"/>
          <p:nvPr/>
        </p:nvSpPr>
        <p:spPr>
          <a:xfrm>
            <a:off x="645952" y="5763237"/>
            <a:ext cx="10022048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Sources</a:t>
            </a:r>
            <a:br>
              <a:rPr lang="en-US" sz="1400" dirty="0"/>
            </a:br>
            <a:r>
              <a:rPr lang="en-US" sz="1050" dirty="0"/>
              <a:t>1. </a:t>
            </a:r>
            <a:r>
              <a:rPr lang="en-US" sz="1050" dirty="0">
                <a:hlinkClick r:id="rId7"/>
              </a:rPr>
              <a:t>https://www.sparklight.com/press/Pages/Cable-ONE-Captures-Top-Spot-in-the-West-in-J.D.-Power-Residential-Internet-Satisfaction-Study.aspx</a:t>
            </a:r>
            <a:endParaRPr lang="en-US" sz="1050" dirty="0"/>
          </a:p>
          <a:p>
            <a:r>
              <a:rPr lang="en-US" sz="1050" dirty="0"/>
              <a:t>2. </a:t>
            </a:r>
            <a:r>
              <a:rPr lang="en-US" sz="1050" dirty="0">
                <a:hlinkClick r:id="rId8"/>
              </a:rPr>
              <a:t>https://www.highspeedinternet.com/providers/cable-one</a:t>
            </a:r>
            <a:endParaRPr lang="en-US" sz="1050" dirty="0"/>
          </a:p>
          <a:p>
            <a:r>
              <a:rPr lang="en-US" sz="1050" dirty="0"/>
              <a:t>3. </a:t>
            </a:r>
            <a:r>
              <a:rPr lang="en-US" sz="1050" dirty="0">
                <a:hlinkClick r:id="rId9"/>
              </a:rPr>
              <a:t>https://broadbandnow.com/Sparklight-reviews</a:t>
            </a:r>
            <a:r>
              <a:rPr lang="en-US" sz="1050" dirty="0"/>
              <a:t> </a:t>
            </a: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D1470-D793-4E54-83CC-55ADEFC8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97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3E21-C639-4FA9-AA6F-43756745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C0D42"/>
                </a:solidFill>
              </a:rPr>
              <a:t>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6F8A6-18E8-4FA4-A988-2191AEAFD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consider the states with the most churn – Minnesota, North Dakota and Kansas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65C5A0-44D5-40DC-8B81-13EBD4B54A93}"/>
              </a:ext>
            </a:extLst>
          </p:cNvPr>
          <p:cNvGrpSpPr/>
          <p:nvPr/>
        </p:nvGrpSpPr>
        <p:grpSpPr>
          <a:xfrm>
            <a:off x="9280127" y="253615"/>
            <a:ext cx="2616647" cy="440678"/>
            <a:chOff x="9280127" y="253615"/>
            <a:chExt cx="2616647" cy="440678"/>
          </a:xfrm>
        </p:grpSpPr>
        <p:pic>
          <p:nvPicPr>
            <p:cNvPr id="5" name="Google Shape;88;p1" descr="Image result for wp carey logo">
              <a:extLst>
                <a:ext uri="{FF2B5EF4-FFF2-40B4-BE49-F238E27FC236}">
                  <a16:creationId xmlns:a16="http://schemas.microsoft.com/office/drawing/2014/main" id="{62D02549-C653-4D0E-8EBD-291DB7553E4A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795795" y="253615"/>
              <a:ext cx="1100979" cy="440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89;p1" descr="Image result for sparklight logo">
              <a:extLst>
                <a:ext uri="{FF2B5EF4-FFF2-40B4-BE49-F238E27FC236}">
                  <a16:creationId xmlns:a16="http://schemas.microsoft.com/office/drawing/2014/main" id="{C291D2DA-767E-43EB-A2BE-E5677F78FE9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30552" r="50038" b="35193"/>
            <a:stretch/>
          </p:blipFill>
          <p:spPr>
            <a:xfrm>
              <a:off x="9280127" y="253615"/>
              <a:ext cx="1387873" cy="3958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" name="Google Shape;93;p1">
              <a:extLst>
                <a:ext uri="{FF2B5EF4-FFF2-40B4-BE49-F238E27FC236}">
                  <a16:creationId xmlns:a16="http://schemas.microsoft.com/office/drawing/2014/main" id="{515A8436-3D40-4BD1-81B2-7613F7A2CC96}"/>
                </a:ext>
              </a:extLst>
            </p:cNvPr>
            <p:cNvCxnSpPr/>
            <p:nvPr/>
          </p:nvCxnSpPr>
          <p:spPr>
            <a:xfrm>
              <a:off x="10668000" y="253615"/>
              <a:ext cx="0" cy="44067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2449C90-1F7F-4E3C-BFE4-2F75386B274F}"/>
              </a:ext>
            </a:extLst>
          </p:cNvPr>
          <p:cNvSpPr txBox="1"/>
          <p:nvPr/>
        </p:nvSpPr>
        <p:spPr>
          <a:xfrm>
            <a:off x="14336" y="3192813"/>
            <a:ext cx="872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Ranked higher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FC8FF2-7FD2-425D-9BB4-1F42158DAFB5}"/>
              </a:ext>
            </a:extLst>
          </p:cNvPr>
          <p:cNvGrpSpPr/>
          <p:nvPr/>
        </p:nvGrpSpPr>
        <p:grpSpPr>
          <a:xfrm>
            <a:off x="861011" y="2836746"/>
            <a:ext cx="10599920" cy="1325563"/>
            <a:chOff x="894126" y="3338512"/>
            <a:chExt cx="10599920" cy="1325563"/>
          </a:xfrm>
        </p:grpSpPr>
        <p:pic>
          <p:nvPicPr>
            <p:cNvPr id="1026" name="Picture 2" descr="More Logos">
              <a:extLst>
                <a:ext uri="{FF2B5EF4-FFF2-40B4-BE49-F238E27FC236}">
                  <a16:creationId xmlns:a16="http://schemas.microsoft.com/office/drawing/2014/main" id="{15192DF6-0791-4147-9D6C-EEAF258108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126" y="3338512"/>
              <a:ext cx="2356556" cy="1325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AT&amp;T Seeks Delay of Carriage License Sunset, Citing Pandemic ...">
              <a:extLst>
                <a:ext uri="{FF2B5EF4-FFF2-40B4-BE49-F238E27FC236}">
                  <a16:creationId xmlns:a16="http://schemas.microsoft.com/office/drawing/2014/main" id="{9DE14BA2-C75F-4013-9B2F-12AD0E615A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404" b="14724"/>
            <a:stretch/>
          </p:blipFill>
          <p:spPr bwMode="auto">
            <a:xfrm>
              <a:off x="3489151" y="3594026"/>
              <a:ext cx="2187751" cy="814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D44969DC-D2AE-4659-A2C3-56B74CE46D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572" b="17980"/>
            <a:stretch/>
          </p:blipFill>
          <p:spPr bwMode="auto">
            <a:xfrm>
              <a:off x="6303098" y="3594026"/>
              <a:ext cx="2386013" cy="814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ox Communications - Cox Image Gallery">
              <a:extLst>
                <a:ext uri="{FF2B5EF4-FFF2-40B4-BE49-F238E27FC236}">
                  <a16:creationId xmlns:a16="http://schemas.microsoft.com/office/drawing/2014/main" id="{3F3882D8-3AC0-486C-A89B-728AC90666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3531" y="3594026"/>
              <a:ext cx="2080515" cy="690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1796077-AD12-4466-9C30-71A580108B3F}"/>
                </a:ext>
              </a:extLst>
            </p:cNvPr>
            <p:cNvCxnSpPr/>
            <p:nvPr/>
          </p:nvCxnSpPr>
          <p:spPr>
            <a:xfrm>
              <a:off x="973123" y="3338512"/>
              <a:ext cx="10520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CDF1FCC-AC70-44DF-9C3A-E085633F2F9A}"/>
                </a:ext>
              </a:extLst>
            </p:cNvPr>
            <p:cNvCxnSpPr/>
            <p:nvPr/>
          </p:nvCxnSpPr>
          <p:spPr>
            <a:xfrm>
              <a:off x="973123" y="4581481"/>
              <a:ext cx="10520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Google Shape;89;p1" descr="Image result for sparklight logo">
            <a:extLst>
              <a:ext uri="{FF2B5EF4-FFF2-40B4-BE49-F238E27FC236}">
                <a16:creationId xmlns:a16="http://schemas.microsoft.com/office/drawing/2014/main" id="{B1DA2352-4543-4EAA-8AB8-1B14E7D8414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30552" r="50038" b="35193"/>
          <a:stretch/>
        </p:blipFill>
        <p:spPr>
          <a:xfrm>
            <a:off x="4549911" y="4185557"/>
            <a:ext cx="2684011" cy="76554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B92C825-7F93-48D4-96E9-352917171626}"/>
              </a:ext>
            </a:extLst>
          </p:cNvPr>
          <p:cNvSpPr txBox="1"/>
          <p:nvPr/>
        </p:nvSpPr>
        <p:spPr>
          <a:xfrm>
            <a:off x="17304" y="5274396"/>
            <a:ext cx="872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Ranked lower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89BB94-8006-41C9-A54C-A35DED705191}"/>
              </a:ext>
            </a:extLst>
          </p:cNvPr>
          <p:cNvGrpSpPr/>
          <p:nvPr/>
        </p:nvGrpSpPr>
        <p:grpSpPr>
          <a:xfrm>
            <a:off x="940008" y="4865546"/>
            <a:ext cx="10520923" cy="1445275"/>
            <a:chOff x="940008" y="5038993"/>
            <a:chExt cx="10520923" cy="1445275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4585BD-3E12-45AB-AECB-9EC65771C41F}"/>
                </a:ext>
              </a:extLst>
            </p:cNvPr>
            <p:cNvCxnSpPr/>
            <p:nvPr/>
          </p:nvCxnSpPr>
          <p:spPr>
            <a:xfrm>
              <a:off x="940008" y="5158704"/>
              <a:ext cx="10520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61341D2-FBA4-4927-8FDD-8C3BDFF7EE17}"/>
                </a:ext>
              </a:extLst>
            </p:cNvPr>
            <p:cNvCxnSpPr/>
            <p:nvPr/>
          </p:nvCxnSpPr>
          <p:spPr>
            <a:xfrm>
              <a:off x="940008" y="6334102"/>
              <a:ext cx="10520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4" name="Picture 10" descr="Viasat, Inc. - Wikipedia">
              <a:extLst>
                <a:ext uri="{FF2B5EF4-FFF2-40B4-BE49-F238E27FC236}">
                  <a16:creationId xmlns:a16="http://schemas.microsoft.com/office/drawing/2014/main" id="{50D94D66-8A1C-4427-A3AF-D14F33D04B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9142" y="5038993"/>
              <a:ext cx="2680961" cy="1325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Media - EarthLink">
              <a:extLst>
                <a:ext uri="{FF2B5EF4-FFF2-40B4-BE49-F238E27FC236}">
                  <a16:creationId xmlns:a16="http://schemas.microsoft.com/office/drawing/2014/main" id="{F0622066-D9DC-45AB-8E8B-5503C57A86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6558" y="5158704"/>
              <a:ext cx="3723603" cy="1325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98075CEE-3690-46F8-91C5-CAB2DBC9D8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2050" y="5295484"/>
              <a:ext cx="2185316" cy="735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82C036E-F96D-4125-AED0-5B7CCB143454}"/>
              </a:ext>
            </a:extLst>
          </p:cNvPr>
          <p:cNvSpPr txBox="1"/>
          <p:nvPr/>
        </p:nvSpPr>
        <p:spPr>
          <a:xfrm>
            <a:off x="398626" y="6322410"/>
            <a:ext cx="10022048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Sources</a:t>
            </a:r>
            <a:endParaRPr lang="en-US" sz="1050" dirty="0"/>
          </a:p>
          <a:p>
            <a:r>
              <a:rPr lang="en-US" sz="1050" dirty="0"/>
              <a:t>1. </a:t>
            </a:r>
            <a:r>
              <a:rPr lang="en-US" sz="1050" dirty="0">
                <a:hlinkClick r:id="rId11"/>
              </a:rPr>
              <a:t>https://www.highspeedinternet.com/</a:t>
            </a:r>
            <a:endParaRPr lang="en-US" sz="1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CFE701-6702-4110-A1EA-F25CF34C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1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94E899-9B4E-4074-924A-850A04DE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C0D42"/>
                </a:solidFill>
              </a:rPr>
              <a:t>Glossary of terms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8C605-8A5D-4309-8849-3472EFFA6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2400" dirty="0"/>
              <a:t>Churn customer – a customer leaving the services of the company</a:t>
            </a:r>
          </a:p>
          <a:p>
            <a:r>
              <a:rPr lang="en-US" sz="2400" dirty="0"/>
              <a:t>Overall Tenure – The number of months a customer has been with the company</a:t>
            </a:r>
          </a:p>
          <a:p>
            <a:r>
              <a:rPr lang="en-US" sz="2400" dirty="0"/>
              <a:t>Forced upgrade – When a customer is forced to upgrade his plans after two notices that he has exceeded his data limit</a:t>
            </a:r>
          </a:p>
          <a:p>
            <a:r>
              <a:rPr lang="en-US" sz="2400" dirty="0"/>
              <a:t>MRC – Monthly recurring charges</a:t>
            </a:r>
          </a:p>
          <a:p>
            <a:r>
              <a:rPr lang="en-US" sz="2400" dirty="0" err="1"/>
              <a:t>LifeTimeValue</a:t>
            </a:r>
            <a:r>
              <a:rPr lang="en-US" sz="2400" dirty="0"/>
              <a:t> – The value, ranging from one star to five star, assigned by the company to reflect the value of the customer</a:t>
            </a:r>
          </a:p>
          <a:p>
            <a:r>
              <a:rPr lang="en-US" sz="2400" dirty="0"/>
              <a:t>Packages :</a:t>
            </a:r>
          </a:p>
          <a:p>
            <a:pPr lvl="1"/>
            <a:r>
              <a:rPr lang="en-US" sz="2000" dirty="0"/>
              <a:t>I – Internet</a:t>
            </a:r>
          </a:p>
          <a:p>
            <a:pPr lvl="1"/>
            <a:r>
              <a:rPr lang="en-US" sz="2000" dirty="0"/>
              <a:t>V – Video </a:t>
            </a:r>
          </a:p>
          <a:p>
            <a:pPr lvl="1"/>
            <a:r>
              <a:rPr lang="en-US" sz="2000" dirty="0"/>
              <a:t>P - Phone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4B1A30-F549-4380-AA19-7D125C6C68A3}"/>
              </a:ext>
            </a:extLst>
          </p:cNvPr>
          <p:cNvGrpSpPr/>
          <p:nvPr/>
        </p:nvGrpSpPr>
        <p:grpSpPr>
          <a:xfrm>
            <a:off x="9280127" y="253615"/>
            <a:ext cx="2616647" cy="440678"/>
            <a:chOff x="9280127" y="253615"/>
            <a:chExt cx="2616647" cy="440678"/>
          </a:xfrm>
        </p:grpSpPr>
        <p:pic>
          <p:nvPicPr>
            <p:cNvPr id="6" name="Google Shape;88;p1" descr="Image result for wp carey logo">
              <a:extLst>
                <a:ext uri="{FF2B5EF4-FFF2-40B4-BE49-F238E27FC236}">
                  <a16:creationId xmlns:a16="http://schemas.microsoft.com/office/drawing/2014/main" id="{340D2D2D-66C4-4E93-B0A5-74F000D36DA7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795795" y="253615"/>
              <a:ext cx="1100979" cy="440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89;p1" descr="Image result for sparklight logo">
              <a:extLst>
                <a:ext uri="{FF2B5EF4-FFF2-40B4-BE49-F238E27FC236}">
                  <a16:creationId xmlns:a16="http://schemas.microsoft.com/office/drawing/2014/main" id="{E5517285-D5A5-4089-93FB-D118915056B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30552" r="50038" b="35193"/>
            <a:stretch/>
          </p:blipFill>
          <p:spPr>
            <a:xfrm>
              <a:off x="9280127" y="253615"/>
              <a:ext cx="1387873" cy="3958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Google Shape;93;p1">
              <a:extLst>
                <a:ext uri="{FF2B5EF4-FFF2-40B4-BE49-F238E27FC236}">
                  <a16:creationId xmlns:a16="http://schemas.microsoft.com/office/drawing/2014/main" id="{C7502718-8C95-4299-BB63-E41AD104E247}"/>
                </a:ext>
              </a:extLst>
            </p:cNvPr>
            <p:cNvCxnSpPr/>
            <p:nvPr/>
          </p:nvCxnSpPr>
          <p:spPr>
            <a:xfrm>
              <a:off x="10668000" y="253615"/>
              <a:ext cx="0" cy="44067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247A0C-A7A1-4398-B105-718AB0C7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5979-CEAA-4173-9B14-0D172B7D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8C0D42"/>
                </a:solidFill>
              </a:rPr>
              <a:t>Exploratory data analysis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567AC8-86EA-4292-8729-7A5493C58909}"/>
              </a:ext>
            </a:extLst>
          </p:cNvPr>
          <p:cNvGrpSpPr/>
          <p:nvPr/>
        </p:nvGrpSpPr>
        <p:grpSpPr>
          <a:xfrm>
            <a:off x="9280127" y="253615"/>
            <a:ext cx="2616647" cy="440678"/>
            <a:chOff x="9280127" y="253615"/>
            <a:chExt cx="2616647" cy="440678"/>
          </a:xfrm>
        </p:grpSpPr>
        <p:pic>
          <p:nvPicPr>
            <p:cNvPr id="4" name="Google Shape;88;p1" descr="Image result for wp carey logo">
              <a:extLst>
                <a:ext uri="{FF2B5EF4-FFF2-40B4-BE49-F238E27FC236}">
                  <a16:creationId xmlns:a16="http://schemas.microsoft.com/office/drawing/2014/main" id="{4FBF9901-4023-4822-A577-B08B6C639E3B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795795" y="253615"/>
              <a:ext cx="1100979" cy="440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89;p1" descr="Image result for sparklight logo">
              <a:extLst>
                <a:ext uri="{FF2B5EF4-FFF2-40B4-BE49-F238E27FC236}">
                  <a16:creationId xmlns:a16="http://schemas.microsoft.com/office/drawing/2014/main" id="{0875B161-D233-4DFF-BCB9-13CAA1E7440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30552" r="50038" b="35193"/>
            <a:stretch/>
          </p:blipFill>
          <p:spPr>
            <a:xfrm>
              <a:off x="9280127" y="253615"/>
              <a:ext cx="1387873" cy="3958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" name="Google Shape;93;p1">
              <a:extLst>
                <a:ext uri="{FF2B5EF4-FFF2-40B4-BE49-F238E27FC236}">
                  <a16:creationId xmlns:a16="http://schemas.microsoft.com/office/drawing/2014/main" id="{5C1493BF-607F-4BC9-93DD-6726B04A2881}"/>
                </a:ext>
              </a:extLst>
            </p:cNvPr>
            <p:cNvCxnSpPr/>
            <p:nvPr/>
          </p:nvCxnSpPr>
          <p:spPr>
            <a:xfrm>
              <a:off x="10668000" y="253615"/>
              <a:ext cx="0" cy="44067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5A96F-4DD3-4606-B047-811E2B15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1379</Words>
  <Application>Microsoft Office PowerPoint</Application>
  <PresentationFormat>Widescreen</PresentationFormat>
  <Paragraphs>455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Office Theme</vt:lpstr>
      <vt:lpstr>PowerPoint Presentation</vt:lpstr>
      <vt:lpstr>Agenda </vt:lpstr>
      <vt:lpstr>Objective</vt:lpstr>
      <vt:lpstr>Customer Information Available</vt:lpstr>
      <vt:lpstr>Current Status</vt:lpstr>
      <vt:lpstr>Current Status</vt:lpstr>
      <vt:lpstr>Competition</vt:lpstr>
      <vt:lpstr>Glossary of terms</vt:lpstr>
      <vt:lpstr>Exploratory data analysis</vt:lpstr>
      <vt:lpstr>Storyline</vt:lpstr>
      <vt:lpstr>PowerPoint Presentation</vt:lpstr>
      <vt:lpstr>Storyline</vt:lpstr>
      <vt:lpstr>PowerPoint Presentation</vt:lpstr>
      <vt:lpstr>Storyline</vt:lpstr>
      <vt:lpstr>PowerPoint Presentation</vt:lpstr>
      <vt:lpstr>Storyline</vt:lpstr>
      <vt:lpstr>PowerPoint Presentation</vt:lpstr>
      <vt:lpstr>Storyline</vt:lpstr>
      <vt:lpstr>PowerPoint Presentation</vt:lpstr>
      <vt:lpstr>Storyline</vt:lpstr>
      <vt:lpstr>PowerPoint Presentation</vt:lpstr>
      <vt:lpstr>Storyline</vt:lpstr>
      <vt:lpstr>PowerPoint Presentation</vt:lpstr>
      <vt:lpstr>Storyline</vt:lpstr>
      <vt:lpstr>PowerPoint Presentation</vt:lpstr>
      <vt:lpstr>Storyline</vt:lpstr>
      <vt:lpstr>PowerPoint Presentation</vt:lpstr>
      <vt:lpstr>Storyline</vt:lpstr>
      <vt:lpstr>PowerPoint Presentation</vt:lpstr>
      <vt:lpstr>Storyline</vt:lpstr>
      <vt:lpstr>PowerPoint Presentation</vt:lpstr>
      <vt:lpstr>Storyline</vt:lpstr>
      <vt:lpstr>PowerPoint Presentation</vt:lpstr>
      <vt:lpstr>Key Findings</vt:lpstr>
      <vt:lpstr>Recommendations</vt:lpstr>
      <vt:lpstr>Recommendations</vt:lpstr>
      <vt:lpstr>Prediction Model </vt:lpstr>
      <vt:lpstr>Conclusion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Sreevatsan Agoramurthy (Student)</cp:lastModifiedBy>
  <cp:revision>34</cp:revision>
  <dcterms:created xsi:type="dcterms:W3CDTF">2020-04-29T00:48:15Z</dcterms:created>
  <dcterms:modified xsi:type="dcterms:W3CDTF">2020-04-30T08:37:11Z</dcterms:modified>
</cp:coreProperties>
</file>