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9" r:id="rId26"/>
    <p:sldId id="287" r:id="rId27"/>
    <p:sldId id="288" r:id="rId28"/>
    <p:sldId id="283" r:id="rId29"/>
    <p:sldId id="284" r:id="rId30"/>
    <p:sldId id="282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555BD-A4BC-4492-BC25-A089E500DB4E}" v="4" dt="2020-03-17T18:20:38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wun Chen" userId="d8dd2ba9896b84f9" providerId="LiveId" clId="{4B0555BD-A4BC-4492-BC25-A089E500DB4E}"/>
    <pc:docChg chg="addSld modSld">
      <pc:chgData name="Yiwun Chen" userId="d8dd2ba9896b84f9" providerId="LiveId" clId="{4B0555BD-A4BC-4492-BC25-A089E500DB4E}" dt="2020-03-17T18:20:54.795" v="29" actId="14100"/>
      <pc:docMkLst>
        <pc:docMk/>
      </pc:docMkLst>
      <pc:sldChg chg="addSp delSp modSp add mod">
        <pc:chgData name="Yiwun Chen" userId="d8dd2ba9896b84f9" providerId="LiveId" clId="{4B0555BD-A4BC-4492-BC25-A089E500DB4E}" dt="2020-03-17T18:20:54.795" v="29" actId="14100"/>
        <pc:sldMkLst>
          <pc:docMk/>
          <pc:sldMk cId="739549822" sldId="289"/>
        </pc:sldMkLst>
        <pc:spChg chg="mod">
          <ac:chgData name="Yiwun Chen" userId="d8dd2ba9896b84f9" providerId="LiveId" clId="{4B0555BD-A4BC-4492-BC25-A089E500DB4E}" dt="2020-03-17T18:20:54.795" v="29" actId="14100"/>
          <ac:spMkLst>
            <pc:docMk/>
            <pc:sldMk cId="739549822" sldId="289"/>
            <ac:spMk id="2" creationId="{D2FA9082-4ABE-40A9-A8E7-2D5EF9627E8E}"/>
          </ac:spMkLst>
        </pc:spChg>
        <pc:spChg chg="del">
          <ac:chgData name="Yiwun Chen" userId="d8dd2ba9896b84f9" providerId="LiveId" clId="{4B0555BD-A4BC-4492-BC25-A089E500DB4E}" dt="2020-03-17T18:19:20.226" v="1"/>
          <ac:spMkLst>
            <pc:docMk/>
            <pc:sldMk cId="739549822" sldId="289"/>
            <ac:spMk id="3" creationId="{E37C598E-7C6B-485E-94AF-1DBCC2F39C13}"/>
          </ac:spMkLst>
        </pc:spChg>
        <pc:picChg chg="add mod">
          <ac:chgData name="Yiwun Chen" userId="d8dd2ba9896b84f9" providerId="LiveId" clId="{4B0555BD-A4BC-4492-BC25-A089E500DB4E}" dt="2020-03-17T18:20:32.139" v="13" actId="1076"/>
          <ac:picMkLst>
            <pc:docMk/>
            <pc:sldMk cId="739549822" sldId="289"/>
            <ac:picMk id="4" creationId="{376EE493-D227-40E6-8C7E-6928CAB9B6F2}"/>
          </ac:picMkLst>
        </pc:picChg>
        <pc:picChg chg="add mod">
          <ac:chgData name="Yiwun Chen" userId="d8dd2ba9896b84f9" providerId="LiveId" clId="{4B0555BD-A4BC-4492-BC25-A089E500DB4E}" dt="2020-03-17T18:20:30.802" v="12" actId="1076"/>
          <ac:picMkLst>
            <pc:docMk/>
            <pc:sldMk cId="739549822" sldId="289"/>
            <ac:picMk id="5" creationId="{519AE75B-B2FD-4A62-B53F-71100B6811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CD1845-2C4A-4380-800F-70A5550CFB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7CDDB-90DA-43EB-ABF9-F37F5C2B5F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921C0-7343-49D8-BFA2-2EDCFE759F3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728FF-1FE7-4294-9315-68F4BDE5D4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84C12-7F1B-4645-83B5-BB88A331D1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32FAB-7B6F-45E8-B81C-21F5806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751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FE806-6D94-48F2-A141-07544762192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3B70A-A52B-404F-8504-0F90DB2C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6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(Besides, </a:t>
            </a:r>
            <a:r>
              <a:rPr lang="en-US" u="sng" strike="sngStrike" dirty="0"/>
              <a:t>let’s see this graph, </a:t>
            </a:r>
            <a:r>
              <a:rPr lang="en-US" dirty="0"/>
              <a:t>I do notice that the pattern of disconnect order type is similar to the removal order, which pretty makes sense) though I didn’t attach the graph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3B70A-A52B-404F-8504-0F90DB2C10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the scatter plot which shows the relationship between the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3B70A-A52B-404F-8504-0F90DB2C10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4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D2E6-7DD4-42A4-95EC-D3DD4ECA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9AAA6-3EB0-4CEB-98D6-758BDEE28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8DDA-FCED-4A79-8A79-048B5E9E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5E4E-0BFF-47AD-9063-61E23679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E7816-09AD-45AB-A652-9F9B5A8C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6441-7DD6-49A1-87ED-AF9FE156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B1422-EB4F-4147-8547-93EE67EE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AFC6-0CDD-4CEA-9EA8-5FC8FFD5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C8FA-2475-4064-ACB8-2CD4B122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B148-94C0-4D60-9AD5-6776126A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31CFC-AE0D-48A6-A971-24C323BF6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63E34-F2BC-4149-BE86-A9020FFFD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4C01D-030B-40C4-9DE0-7F4E21C6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EC56-BE76-44F2-B2DB-B675B35D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50F8-84AE-44D3-A94D-6E4BAEB1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E2B4-87B6-4B2B-AEC7-7056FEA4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C545-828A-4B0F-8879-C7FA95EC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E1D3-7847-431D-B419-29D8B6C9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4A83-22D3-4981-BA98-4BFC444E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32913-2DC4-4978-A034-AEBD6BB0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0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CC9D-E98C-4B25-804B-AADB476F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F272-1CFB-4CBC-BF6E-19FC617B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EEB9-860F-4279-AAA7-B66D892A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3936-5475-4183-975E-CCC7915B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99585-1A5F-4EA2-835B-438370D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DD48-D259-4941-BD9E-EC6B62AD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D2FA9-FDAC-484D-860C-2FF9A40B0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68B4E-4148-4DEB-8B8A-E49880590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B630D-525C-4839-B49E-66161D95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CF0C-AD99-4EC6-9B00-EBA94EB4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A077-AF3F-40EB-9810-949CFF2B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958E-925A-4E28-A705-1E30545F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D148-791E-4526-AE31-92A6CF9F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36468-C999-4755-8136-CCBA2C20B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6B8E3-60CE-4CB6-82A2-68144B087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0D0FF-6256-474F-9D22-4A1F3CE50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F74B9-06A3-453E-A613-8C2F6B3E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F3A53-522A-4266-BA26-6D7CAC6A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E8CA-8BC3-44E7-B47B-589DCBA8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1BC1-591B-49A6-9C25-B9A198BA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9D245-7841-4555-994F-B819889F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5726E-6073-4788-A123-36BF3700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C8278-592F-4344-8D86-DB2309F0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49377-7875-4FFB-98EC-49F48237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C94E0-55C6-4CB1-A1B7-86310C23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254E5-CC0D-4F22-9BC8-670115B3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AC60-497D-4F2C-9515-CE559210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F894-D9C9-4B72-B6ED-D6086BB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4E584-E301-4D43-AB3E-EE67F4F2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28F4-0C9F-492D-9396-F808B5A4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CF737-919B-4052-949D-5A53193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9934E-EF6F-4CCB-9738-7BBA2D0F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248B-B2E5-4CAB-9484-EE2C4B9B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3FC52-0DB1-4886-AF1D-96A8ED37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4BA8-BF1A-4143-81AF-4D7BE283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3E2F4-EE0E-49E5-BD69-F1BEBB38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7F70-6012-4DD6-9B07-1252F6B8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1FE97-3085-481D-9D6E-61795EAE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96BDD-2DEA-4BB0-91A4-426E74AE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4F75-9F69-459C-988F-119286E9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6E18-CFD4-4F93-941C-091D1375A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6AC7-B627-4790-A318-05CA449A5DB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2B3D-E980-4C48-AE82-F740E4CAC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2E7A-9EE1-4E20-BE62-EB5A5434F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51B1-4C90-449B-9A8C-042D6A3DF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p carey logo">
            <a:extLst>
              <a:ext uri="{FF2B5EF4-FFF2-40B4-BE49-F238E27FC236}">
                <a16:creationId xmlns:a16="http://schemas.microsoft.com/office/drawing/2014/main" id="{0F1EEA5C-580A-4883-96F4-A093038A1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arklight logo">
            <a:extLst>
              <a:ext uri="{FF2B5EF4-FFF2-40B4-BE49-F238E27FC236}">
                <a16:creationId xmlns:a16="http://schemas.microsoft.com/office/drawing/2014/main" id="{B3BBDFA8-1398-41A8-9D83-7FCABCA6D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1;p25">
            <a:extLst>
              <a:ext uri="{FF2B5EF4-FFF2-40B4-BE49-F238E27FC236}">
                <a16:creationId xmlns:a16="http://schemas.microsoft.com/office/drawing/2014/main" id="{D10FA88F-393C-4C10-9E34-7D271C792D45}"/>
              </a:ext>
            </a:extLst>
          </p:cNvPr>
          <p:cNvSpPr txBox="1"/>
          <p:nvPr/>
        </p:nvSpPr>
        <p:spPr>
          <a:xfrm>
            <a:off x="417145" y="2053388"/>
            <a:ext cx="4918945" cy="488476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</a:rPr>
              <a:t>Cable One: Customer Churn Analysis</a:t>
            </a:r>
            <a:endParaRPr sz="1400" dirty="0"/>
          </a:p>
        </p:txBody>
      </p:sp>
      <p:sp>
        <p:nvSpPr>
          <p:cNvPr id="9" name="Google Shape;130;p25">
            <a:extLst>
              <a:ext uri="{FF2B5EF4-FFF2-40B4-BE49-F238E27FC236}">
                <a16:creationId xmlns:a16="http://schemas.microsoft.com/office/drawing/2014/main" id="{B704CC1F-61AA-4957-99AC-6750349B3184}"/>
              </a:ext>
            </a:extLst>
          </p:cNvPr>
          <p:cNvSpPr/>
          <p:nvPr/>
        </p:nvSpPr>
        <p:spPr>
          <a:xfrm>
            <a:off x="417145" y="3089315"/>
            <a:ext cx="9012773" cy="13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en" sz="5400" b="1" dirty="0">
                <a:solidFill>
                  <a:schemeClr val="dk1"/>
                </a:solidFill>
              </a:rPr>
              <a:t>Team 1: Mid Semester Update</a:t>
            </a:r>
            <a:endParaRPr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E4868-EB85-463E-AC6B-3A5AB2D2FAE7}"/>
              </a:ext>
            </a:extLst>
          </p:cNvPr>
          <p:cNvSpPr txBox="1"/>
          <p:nvPr/>
        </p:nvSpPr>
        <p:spPr>
          <a:xfrm>
            <a:off x="417145" y="5523067"/>
            <a:ext cx="7843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Team  : Sreevatsan Agoramurthy, </a:t>
            </a:r>
            <a:r>
              <a:rPr lang="en-US" sz="1400" i="1" dirty="0" err="1"/>
              <a:t>Marlee</a:t>
            </a:r>
            <a:r>
              <a:rPr lang="en-US" sz="1400" i="1" dirty="0"/>
              <a:t> Coolidge, Yi-</a:t>
            </a:r>
            <a:r>
              <a:rPr lang="en-US" sz="1400" i="1" dirty="0" err="1"/>
              <a:t>Wun</a:t>
            </a:r>
            <a:r>
              <a:rPr lang="en-US" sz="1400" i="1" dirty="0"/>
              <a:t> (Wendy) Chen, Mohammad </a:t>
            </a:r>
            <a:r>
              <a:rPr lang="en-US" sz="1400" i="1" dirty="0" err="1"/>
              <a:t>Aramimehr</a:t>
            </a:r>
            <a:endParaRPr lang="en-US" sz="14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9A952-2FD1-4B3A-9AFC-5E8FBFC78145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5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82A3-12BF-4E00-989E-B5C24270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Serviceability information</a:t>
            </a:r>
          </a:p>
        </p:txBody>
      </p:sp>
      <p:pic>
        <p:nvPicPr>
          <p:cNvPr id="8" name="Content Placeholder 7" descr="A picture containing stereo&#10;&#10;Description automatically generated">
            <a:extLst>
              <a:ext uri="{FF2B5EF4-FFF2-40B4-BE49-F238E27FC236}">
                <a16:creationId xmlns:a16="http://schemas.microsoft.com/office/drawing/2014/main" id="{D323AE41-1849-46D6-9228-A56C1C258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12" y="1585518"/>
            <a:ext cx="3758269" cy="2416030"/>
          </a:xfrm>
        </p:spPr>
      </p:pic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A8845F66-5C02-4EFE-BA83-FD248D4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BF27BF1C-2FE7-4113-817D-572723AFE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96FCA7-039F-45C7-AB97-F57535AEEB92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picture containing stereo&#10;&#10;Description automatically generated">
            <a:extLst>
              <a:ext uri="{FF2B5EF4-FFF2-40B4-BE49-F238E27FC236}">
                <a16:creationId xmlns:a16="http://schemas.microsoft.com/office/drawing/2014/main" id="{4ABB12CC-0020-4E58-BADB-22D5CAC48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6" y="1585519"/>
            <a:ext cx="3758269" cy="2416030"/>
          </a:xfrm>
          <a:prstGeom prst="rect">
            <a:avLst/>
          </a:prstGeom>
        </p:spPr>
      </p:pic>
      <p:pic>
        <p:nvPicPr>
          <p:cNvPr id="12" name="Picture 11" descr="A picture containing stereo&#10;&#10;Description automatically generated">
            <a:extLst>
              <a:ext uri="{FF2B5EF4-FFF2-40B4-BE49-F238E27FC236}">
                <a16:creationId xmlns:a16="http://schemas.microsoft.com/office/drawing/2014/main" id="{83E23548-0C2A-4485-8792-DEB1E5176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69" y="1585518"/>
            <a:ext cx="3758269" cy="2416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7284E-3A85-4A92-9F52-6B6B53870AD5}"/>
              </a:ext>
            </a:extLst>
          </p:cNvPr>
          <p:cNvSpPr txBox="1"/>
          <p:nvPr/>
        </p:nvSpPr>
        <p:spPr>
          <a:xfrm>
            <a:off x="2371288" y="5595457"/>
            <a:ext cx="7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: Serviceability gives us no new information that is significant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11DF6-9AB0-4804-B393-82EC24CC4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569" y="4546090"/>
            <a:ext cx="495300" cy="5048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D91154-0AB2-46FD-8BA0-DEAA0DC2DE2A}"/>
              </a:ext>
            </a:extLst>
          </p:cNvPr>
          <p:cNvCxnSpPr/>
          <p:nvPr/>
        </p:nvCxnSpPr>
        <p:spPr>
          <a:xfrm>
            <a:off x="4633869" y="4655890"/>
            <a:ext cx="810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77D986-5A27-4008-86E5-DF1535A7B82B}"/>
              </a:ext>
            </a:extLst>
          </p:cNvPr>
          <p:cNvCxnSpPr/>
          <p:nvPr/>
        </p:nvCxnSpPr>
        <p:spPr>
          <a:xfrm>
            <a:off x="4633869" y="4883791"/>
            <a:ext cx="810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7A36C0-FE8B-40C6-86F1-D37EFDA60920}"/>
              </a:ext>
            </a:extLst>
          </p:cNvPr>
          <p:cNvSpPr txBox="1"/>
          <p:nvPr/>
        </p:nvSpPr>
        <p:spPr>
          <a:xfrm>
            <a:off x="5444455" y="4539009"/>
            <a:ext cx="1610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 Serviceable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D2662-BBF9-4D83-929D-070FA34C291F}"/>
              </a:ext>
            </a:extLst>
          </p:cNvPr>
          <p:cNvSpPr txBox="1"/>
          <p:nvPr/>
        </p:nvSpPr>
        <p:spPr>
          <a:xfrm>
            <a:off x="5444455" y="4777666"/>
            <a:ext cx="1610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Serviceable</a:t>
            </a:r>
          </a:p>
        </p:txBody>
      </p:sp>
    </p:spTree>
    <p:extLst>
      <p:ext uri="{BB962C8B-B14F-4D97-AF65-F5344CB8AC3E}">
        <p14:creationId xmlns:p14="http://schemas.microsoft.com/office/powerpoint/2010/main" val="372653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B620-4771-4404-BCA3-C3761913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value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254A2C-A0DE-49B6-9834-D1280FC00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8"/>
          <a:stretch/>
        </p:blipFill>
        <p:spPr>
          <a:xfrm>
            <a:off x="1185120" y="1929468"/>
            <a:ext cx="6667500" cy="36948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BC131-7ED7-4221-9A85-4EDF3C060727}"/>
              </a:ext>
            </a:extLst>
          </p:cNvPr>
          <p:cNvSpPr txBox="1"/>
          <p:nvPr/>
        </p:nvSpPr>
        <p:spPr>
          <a:xfrm>
            <a:off x="838200" y="1491134"/>
            <a:ext cx="1014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 - We don’t consider customers with values – Zero Rate, Bulk or Business (since they represent a very small percentage ~2% of the population </a:t>
            </a:r>
          </a:p>
        </p:txBody>
      </p:sp>
      <p:pic>
        <p:nvPicPr>
          <p:cNvPr id="7" name="Picture 4" descr="Image result for wp carey logo">
            <a:extLst>
              <a:ext uri="{FF2B5EF4-FFF2-40B4-BE49-F238E27FC236}">
                <a16:creationId xmlns:a16="http://schemas.microsoft.com/office/drawing/2014/main" id="{1CB523E7-3ACE-47F6-9AD3-96764926C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sparklight logo">
            <a:extLst>
              <a:ext uri="{FF2B5EF4-FFF2-40B4-BE49-F238E27FC236}">
                <a16:creationId xmlns:a16="http://schemas.microsoft.com/office/drawing/2014/main" id="{BFF708F7-F917-4869-9DC2-AF497B0B5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459FDC-76E1-484B-BA0E-B9AF101E0229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37AC4B-0239-466A-9AA0-BF1DFF550D8B}"/>
              </a:ext>
            </a:extLst>
          </p:cNvPr>
          <p:cNvSpPr txBox="1"/>
          <p:nvPr/>
        </p:nvSpPr>
        <p:spPr>
          <a:xfrm>
            <a:off x="1104551" y="5785637"/>
            <a:ext cx="10145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Inference : </a:t>
            </a:r>
            <a:r>
              <a:rPr lang="en-US" sz="1600" dirty="0" err="1"/>
              <a:t>LifeTimeValue</a:t>
            </a:r>
            <a:r>
              <a:rPr lang="en-US" sz="1600" dirty="0"/>
              <a:t> gives us no new information that is significant. Perhaps , there is a larger representation of lower order lifetime value customers who have left. We confirm this with a correlation check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8E015-FCA9-4CBB-83EB-593F97D21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658" y="2030463"/>
            <a:ext cx="2400432" cy="1164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F6271D-E394-437A-9147-77B3913BCF54}"/>
              </a:ext>
            </a:extLst>
          </p:cNvPr>
          <p:cNvSpPr txBox="1"/>
          <p:nvPr/>
        </p:nvSpPr>
        <p:spPr>
          <a:xfrm>
            <a:off x="9280127" y="2428299"/>
            <a:ext cx="76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1436E-EDE3-4D4F-8171-6C71F5DC4189}"/>
              </a:ext>
            </a:extLst>
          </p:cNvPr>
          <p:cNvSpPr txBox="1"/>
          <p:nvPr/>
        </p:nvSpPr>
        <p:spPr>
          <a:xfrm>
            <a:off x="8460657" y="3330404"/>
            <a:ext cx="3241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 – Customer Status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(0 – Disconnect, 1 – Active</a:t>
            </a:r>
          </a:p>
          <a:p>
            <a:r>
              <a:rPr lang="en-US" dirty="0">
                <a:solidFill>
                  <a:srgbClr val="FF0000"/>
                </a:solidFill>
              </a:rPr>
              <a:t>LTV – Lifetime Value (from 1 – 5)</a:t>
            </a:r>
          </a:p>
        </p:txBody>
      </p:sp>
    </p:spTree>
    <p:extLst>
      <p:ext uri="{BB962C8B-B14F-4D97-AF65-F5344CB8AC3E}">
        <p14:creationId xmlns:p14="http://schemas.microsoft.com/office/powerpoint/2010/main" val="274010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DF1F-7006-45E0-9580-2D4DDD39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Subscriber-wise score</a:t>
            </a:r>
          </a:p>
        </p:txBody>
      </p:sp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F537913E-8FD4-4302-93A3-B8EE7D3E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71993BF9-D500-4E78-96DE-129A5AB69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C7C7E1-396C-4D8B-9CDE-0FEABB1743F5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9DB9720-1243-42B2-985E-FAA37190B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25"/>
          <a:stretch/>
        </p:blipFill>
        <p:spPr>
          <a:xfrm>
            <a:off x="2325782" y="1690688"/>
            <a:ext cx="7540436" cy="3363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171E15-D295-4853-BCFF-A149A30F56EC}"/>
              </a:ext>
            </a:extLst>
          </p:cNvPr>
          <p:cNvSpPr txBox="1"/>
          <p:nvPr/>
        </p:nvSpPr>
        <p:spPr>
          <a:xfrm>
            <a:off x="2371288" y="5595457"/>
            <a:ext cx="744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: This gives us no new information that is significant. Representation seems to be similarly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64653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0DAE-9197-4C25-A801-50C0F954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Tenure</a:t>
            </a:r>
          </a:p>
        </p:txBody>
      </p:sp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BD4D5F98-C610-4D86-A4D6-FFACF12D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180CEC6C-EB96-484D-99ED-B143B648B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FF66E1-4811-451D-843F-DBDC0B7F287A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5C6372A-5F49-4980-972B-1DA79C5F5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07811" y="1802198"/>
            <a:ext cx="7776377" cy="3909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78168-6EE1-4294-A377-0B4543B32C36}"/>
              </a:ext>
            </a:extLst>
          </p:cNvPr>
          <p:cNvSpPr txBox="1"/>
          <p:nvPr/>
        </p:nvSpPr>
        <p:spPr>
          <a:xfrm>
            <a:off x="838200" y="1491134"/>
            <a:ext cx="1014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 – Range for Tenure = (0,810) with a mean of 46. Therefore, we only consider customers with tenure </a:t>
            </a:r>
            <a:r>
              <a:rPr lang="en-US" sz="1200" dirty="0" err="1"/>
              <a:t>upto</a:t>
            </a:r>
            <a:r>
              <a:rPr lang="en-US" sz="1200" dirty="0"/>
              <a:t> 160 months for the following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26310-B545-48A5-A747-AB1304A204AC}"/>
              </a:ext>
            </a:extLst>
          </p:cNvPr>
          <p:cNvSpPr txBox="1"/>
          <p:nvPr/>
        </p:nvSpPr>
        <p:spPr>
          <a:xfrm>
            <a:off x="2371288" y="5595457"/>
            <a:ext cx="744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: We can see a sharp increase in percentage of customer attrition in the first 15 months</a:t>
            </a:r>
          </a:p>
        </p:txBody>
      </p:sp>
    </p:spTree>
    <p:extLst>
      <p:ext uri="{BB962C8B-B14F-4D97-AF65-F5344CB8AC3E}">
        <p14:creationId xmlns:p14="http://schemas.microsoft.com/office/powerpoint/2010/main" val="291094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0B1D-2D58-4A09-96F4-D28C7356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Tenure by </a:t>
            </a:r>
            <a:r>
              <a:rPr lang="en-US" dirty="0" err="1"/>
              <a:t>ConneXion</a:t>
            </a:r>
            <a:r>
              <a:rPr lang="en-US" dirty="0"/>
              <a:t> Cluster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6D3738-58BC-464D-95CF-01D547B89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7"/>
          <a:stretch/>
        </p:blipFill>
        <p:spPr>
          <a:xfrm>
            <a:off x="1373776" y="1690688"/>
            <a:ext cx="6184705" cy="4278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99958E-1ECF-4BB6-86DD-302622984BDF}"/>
              </a:ext>
            </a:extLst>
          </p:cNvPr>
          <p:cNvSpPr txBox="1"/>
          <p:nvPr/>
        </p:nvSpPr>
        <p:spPr>
          <a:xfrm>
            <a:off x="2371288" y="6042026"/>
            <a:ext cx="744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: Granted, this chart does not make such sense on its own, we also observe the clusters in which churn rates are high (with %difference shown)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222E5-D4E9-4C65-93E5-696D875D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209" y="1690688"/>
            <a:ext cx="1668462" cy="4048591"/>
          </a:xfrm>
          <a:prstGeom prst="rect">
            <a:avLst/>
          </a:prstGeom>
        </p:spPr>
      </p:pic>
      <p:pic>
        <p:nvPicPr>
          <p:cNvPr id="7" name="Picture 4" descr="Image result for wp carey logo">
            <a:extLst>
              <a:ext uri="{FF2B5EF4-FFF2-40B4-BE49-F238E27FC236}">
                <a16:creationId xmlns:a16="http://schemas.microsoft.com/office/drawing/2014/main" id="{61B17FE2-1FC1-459C-BD44-FDC020ECF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sparklight logo">
            <a:extLst>
              <a:ext uri="{FF2B5EF4-FFF2-40B4-BE49-F238E27FC236}">
                <a16:creationId xmlns:a16="http://schemas.microsoft.com/office/drawing/2014/main" id="{9955BDDA-FFFD-4F52-B761-0C2836460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23AD39-83A1-4CDC-9AC9-BBF699701961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9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5D1C-9C19-402F-A329-EE61E80F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information - </a:t>
            </a:r>
            <a:r>
              <a:rPr lang="en-US" dirty="0" err="1"/>
              <a:t>Statewise</a:t>
            </a:r>
            <a:endParaRPr lang="en-US" dirty="0"/>
          </a:p>
        </p:txBody>
      </p:sp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590EBD18-1A86-45B7-B613-0D51167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72D03387-59FF-4FAE-88E8-63614FB9B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219541-66BC-4FB3-BC30-829C55DDE944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4" name="Picture 4">
            <a:extLst>
              <a:ext uri="{FF2B5EF4-FFF2-40B4-BE49-F238E27FC236}">
                <a16:creationId xmlns:a16="http://schemas.microsoft.com/office/drawing/2014/main" id="{004A0F2C-ECAF-4DA4-894D-AEEEE8B34B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5"/>
          <a:stretch/>
        </p:blipFill>
        <p:spPr bwMode="auto">
          <a:xfrm>
            <a:off x="3181643" y="1581631"/>
            <a:ext cx="5198957" cy="43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8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D3BF-711C-4834-9A4B-CD4C6DB9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4ECC-2846-4F00-8660-3B70C336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84" y="2672913"/>
            <a:ext cx="10515600" cy="1823586"/>
          </a:xfrm>
        </p:spPr>
        <p:txBody>
          <a:bodyPr/>
          <a:lstStyle/>
          <a:p>
            <a:r>
              <a:rPr lang="en-US" dirty="0"/>
              <a:t>Contains product information that a customer has subscribed to/owns.</a:t>
            </a:r>
          </a:p>
          <a:p>
            <a:endParaRPr lang="en-US" dirty="0"/>
          </a:p>
        </p:txBody>
      </p:sp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DA0390A7-FCB9-4BF1-87D1-00244B5E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0124FAFB-2CF0-49EE-A207-EADA5EFE0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9AABF2-C3C2-48B9-BB68-6A2F6D200CEC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6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76D7-CB7E-468C-88A6-8B77B85E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Count of customers by product type over time</a:t>
            </a:r>
          </a:p>
        </p:txBody>
      </p:sp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76E05372-16F2-43F4-9745-C3E8EE85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28EB1F8F-DF91-40EC-820B-C5C44C615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97E0A3-03B8-4AFB-BD53-D9D84C466C91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388" name="Picture 4">
            <a:extLst>
              <a:ext uri="{FF2B5EF4-FFF2-40B4-BE49-F238E27FC236}">
                <a16:creationId xmlns:a16="http://schemas.microsoft.com/office/drawing/2014/main" id="{489552EE-3813-416D-A6A7-5AE96DD8D4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54" y="1599122"/>
            <a:ext cx="87688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54A26C-5DA6-4D7E-ABEB-21CD4802DD70}"/>
              </a:ext>
            </a:extLst>
          </p:cNvPr>
          <p:cNvSpPr txBox="1"/>
          <p:nvPr/>
        </p:nvSpPr>
        <p:spPr>
          <a:xfrm>
            <a:off x="2371288" y="6042026"/>
            <a:ext cx="744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: There seems to be a decreasing trend in video services ,meanwhile internet subscriptions have increased as expected</a:t>
            </a:r>
          </a:p>
        </p:txBody>
      </p:sp>
    </p:spTree>
    <p:extLst>
      <p:ext uri="{BB962C8B-B14F-4D97-AF65-F5344CB8AC3E}">
        <p14:creationId xmlns:p14="http://schemas.microsoft.com/office/powerpoint/2010/main" val="189845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35C3-96BF-45DE-97C5-8856EB23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426F-0FBB-494B-9170-D7B5EC2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information on product usage by the customer – </a:t>
            </a:r>
          </a:p>
          <a:p>
            <a:pPr lvl="1"/>
            <a:r>
              <a:rPr lang="en-US" dirty="0"/>
              <a:t>Amount of internet usage : Upload, Download, Overall</a:t>
            </a:r>
          </a:p>
          <a:p>
            <a:pPr lvl="1"/>
            <a:r>
              <a:rPr lang="en-US" dirty="0"/>
              <a:t>Number of warnings given to customer for over-usage</a:t>
            </a:r>
          </a:p>
          <a:p>
            <a:pPr lvl="1"/>
            <a:r>
              <a:rPr lang="en-US" dirty="0"/>
              <a:t>Amount of over-usage of data</a:t>
            </a:r>
          </a:p>
          <a:p>
            <a:pPr lvl="1"/>
            <a:r>
              <a:rPr lang="en-US" dirty="0"/>
              <a:t>Forced upgrade information</a:t>
            </a:r>
          </a:p>
        </p:txBody>
      </p:sp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DE29EA0E-6B8F-4240-8AAF-D289BCC6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07641BED-82D2-457E-A594-1A499312A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BB3AB8-1C39-49F7-9129-4EF94F9FA510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28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FD13-4170-48E9-9E3E-E864DCD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customers by plan type</a:t>
            </a:r>
          </a:p>
        </p:txBody>
      </p:sp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D024CB8A-7142-4238-8FC8-8F5FFD9C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25436BCD-46AE-4F49-A050-53A6FBC2F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177CB0-4A05-4854-95ED-9BE5F3D2BE38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434" name="Picture 2">
            <a:extLst>
              <a:ext uri="{FF2B5EF4-FFF2-40B4-BE49-F238E27FC236}">
                <a16:creationId xmlns:a16="http://schemas.microsoft.com/office/drawing/2014/main" id="{540053B7-48D9-4C77-A024-6CEE74D51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t="14340"/>
          <a:stretch/>
        </p:blipFill>
        <p:spPr bwMode="auto">
          <a:xfrm>
            <a:off x="2143529" y="2114026"/>
            <a:ext cx="7904941" cy="37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91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F003-E19A-413C-971E-22492FE6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E7E4-85DD-4088-99F0-41004085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089"/>
            <a:ext cx="10515600" cy="3349873"/>
          </a:xfrm>
        </p:spPr>
        <p:txBody>
          <a:bodyPr/>
          <a:lstStyle/>
          <a:p>
            <a:r>
              <a:rPr lang="en-US" dirty="0"/>
              <a:t>Analyze datasets to find possible causes of customer attrition and recommend solutions to the team</a:t>
            </a:r>
          </a:p>
        </p:txBody>
      </p:sp>
      <p:pic>
        <p:nvPicPr>
          <p:cNvPr id="6" name="Picture 4" descr="Image result for wp carey logo">
            <a:extLst>
              <a:ext uri="{FF2B5EF4-FFF2-40B4-BE49-F238E27FC236}">
                <a16:creationId xmlns:a16="http://schemas.microsoft.com/office/drawing/2014/main" id="{D263DDF4-1B37-46CE-B602-DFE09AE7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parklight logo">
            <a:extLst>
              <a:ext uri="{FF2B5EF4-FFF2-40B4-BE49-F238E27FC236}">
                <a16:creationId xmlns:a16="http://schemas.microsoft.com/office/drawing/2014/main" id="{BCF673BC-035A-45A6-B8FC-98483FCE1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EFCBF5-AFBB-492A-8C38-DB7D268B35FB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4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A8BD-8B3B-49E2-94FA-AE5CE993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forced upgrade</a:t>
            </a:r>
          </a:p>
        </p:txBody>
      </p:sp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A2F73745-71B6-4B65-ADAB-23816D5C6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05032301-AE0F-4808-B307-66364EA40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F7CF21-E5CD-4A04-8D8D-C08A2B8FFBCC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4" name="Picture 4">
            <a:extLst>
              <a:ext uri="{FF2B5EF4-FFF2-40B4-BE49-F238E27FC236}">
                <a16:creationId xmlns:a16="http://schemas.microsoft.com/office/drawing/2014/main" id="{4DFDE801-18A8-4236-A54E-4254D21B35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7" t="13568" r="1283" b="3339"/>
          <a:stretch/>
        </p:blipFill>
        <p:spPr bwMode="auto">
          <a:xfrm>
            <a:off x="2718031" y="1690688"/>
            <a:ext cx="6384023" cy="36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332912-7D39-40B1-B6E0-C144E78CF717}"/>
              </a:ext>
            </a:extLst>
          </p:cNvPr>
          <p:cNvSpPr txBox="1"/>
          <p:nvPr/>
        </p:nvSpPr>
        <p:spPr>
          <a:xfrm>
            <a:off x="8179265" y="3370277"/>
            <a:ext cx="4530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30ECE-CA3D-4858-AA70-C4DD0880CE2B}"/>
              </a:ext>
            </a:extLst>
          </p:cNvPr>
          <p:cNvSpPr txBox="1"/>
          <p:nvPr/>
        </p:nvSpPr>
        <p:spPr>
          <a:xfrm>
            <a:off x="8189052" y="3623345"/>
            <a:ext cx="4530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50620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4303-9D37-41AE-ABC4-F6F12277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7A1E-B0A5-41DB-8857-9719625C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information on orders placed by customer</a:t>
            </a:r>
          </a:p>
          <a:p>
            <a:pPr lvl="1"/>
            <a:r>
              <a:rPr lang="en-US" dirty="0"/>
              <a:t>Addition of services</a:t>
            </a:r>
          </a:p>
          <a:p>
            <a:pPr lvl="1"/>
            <a:r>
              <a:rPr lang="en-US" dirty="0"/>
              <a:t>Removal of services</a:t>
            </a:r>
          </a:p>
          <a:p>
            <a:pPr lvl="1"/>
            <a:r>
              <a:rPr lang="en-US" dirty="0"/>
              <a:t>Change of services</a:t>
            </a:r>
          </a:p>
          <a:p>
            <a:pPr lvl="1"/>
            <a:r>
              <a:rPr lang="en-US" dirty="0"/>
              <a:t>General service</a:t>
            </a:r>
          </a:p>
        </p:txBody>
      </p:sp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2CCF3946-FA11-4CCA-8780-A71B9FFF4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72791D83-B829-429B-94BF-AFD22708D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40DF0C-21A0-45BC-A2AC-277EFB17A275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5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15D897D8-98A4-4606-8DB2-D9A95A772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3AD45344-D804-436E-A333-368EAE58B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6DC0AF-9A0B-457A-8E38-1ACA15310AE2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5DE6975-7DED-456B-A326-3193703252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488" y="921354"/>
            <a:ext cx="9021023" cy="544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89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AE5A1F61-23D9-46AF-BC76-27A7A0FE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08" y="1116038"/>
            <a:ext cx="7673383" cy="5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wp carey logo">
            <a:extLst>
              <a:ext uri="{FF2B5EF4-FFF2-40B4-BE49-F238E27FC236}">
                <a16:creationId xmlns:a16="http://schemas.microsoft.com/office/drawing/2014/main" id="{9C6F886E-8FDD-401A-9157-A9E70E881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sparklight logo">
            <a:extLst>
              <a:ext uri="{FF2B5EF4-FFF2-40B4-BE49-F238E27FC236}">
                <a16:creationId xmlns:a16="http://schemas.microsoft.com/office/drawing/2014/main" id="{ABAFF974-CB9D-4F32-9186-4B33048D8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73732B-EF78-4FDA-BFD8-DDAEADE25854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3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A2AA32-1579-43A5-A6DB-C51665C12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201" y="1027906"/>
            <a:ext cx="9405808" cy="5464969"/>
          </a:xfrm>
          <a:prstGeom prst="rect">
            <a:avLst/>
          </a:prstGeom>
        </p:spPr>
      </p:pic>
      <p:pic>
        <p:nvPicPr>
          <p:cNvPr id="11" name="Picture 4" descr="Image result for wp carey logo">
            <a:extLst>
              <a:ext uri="{FF2B5EF4-FFF2-40B4-BE49-F238E27FC236}">
                <a16:creationId xmlns:a16="http://schemas.microsoft.com/office/drawing/2014/main" id="{E15CE2F7-E355-43A4-9042-F4B3BCC2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sparklight logo">
            <a:extLst>
              <a:ext uri="{FF2B5EF4-FFF2-40B4-BE49-F238E27FC236}">
                <a16:creationId xmlns:a16="http://schemas.microsoft.com/office/drawing/2014/main" id="{88A2465F-A786-4CA0-8E84-70BF90A75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8013C-ED6E-4BD8-A45D-70D4EF05FEBF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5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9082-4ABE-40A9-A8E7-2D5EF962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8164" cy="1325563"/>
          </a:xfrm>
        </p:spPr>
        <p:txBody>
          <a:bodyPr/>
          <a:lstStyle/>
          <a:p>
            <a:r>
              <a:rPr lang="en-US" b="1" dirty="0"/>
              <a:t>Sum of Sales Order </a:t>
            </a:r>
            <a:r>
              <a:rPr lang="en-US" dirty="0"/>
              <a:t>vs. </a:t>
            </a:r>
            <a:r>
              <a:rPr lang="en-US" b="1" dirty="0"/>
              <a:t>Product Added Order</a:t>
            </a:r>
            <a:r>
              <a:rPr lang="en-US" dirty="0"/>
              <a:t> through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6EE493-D227-40E6-8C7E-6928CAB9B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46" y="3994292"/>
            <a:ext cx="4246595" cy="2498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AE75B-B2FD-4A62-B53F-71100B68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27" y="1690688"/>
            <a:ext cx="7341027" cy="49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49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428B-9B22-44FF-A656-9FF220B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 of Disconnect Order </a:t>
            </a:r>
            <a:r>
              <a:rPr lang="en-US" dirty="0"/>
              <a:t>vs. </a:t>
            </a:r>
            <a:r>
              <a:rPr lang="en-US" b="1" dirty="0"/>
              <a:t>Product Removal Order</a:t>
            </a:r>
            <a:r>
              <a:rPr lang="en-US" dirty="0"/>
              <a:t> through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CFD42-C0F9-49B5-9363-87DB3282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307" y="3831341"/>
            <a:ext cx="3887351" cy="2661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18CB7-3CD3-42B5-8434-01C5673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423" y="1970202"/>
            <a:ext cx="6453028" cy="44070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212E2-ADF2-43AB-AFF3-C39BA5201159}"/>
              </a:ext>
            </a:extLst>
          </p:cNvPr>
          <p:cNvSpPr/>
          <p:nvPr/>
        </p:nvSpPr>
        <p:spPr>
          <a:xfrm>
            <a:off x="533307" y="3504177"/>
            <a:ext cx="3707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Sum of Disconnect Order Type </a:t>
            </a:r>
            <a:r>
              <a:rPr lang="en-US" sz="1200" dirty="0"/>
              <a:t>thorough time</a:t>
            </a:r>
          </a:p>
        </p:txBody>
      </p:sp>
    </p:spTree>
    <p:extLst>
      <p:ext uri="{BB962C8B-B14F-4D97-AF65-F5344CB8AC3E}">
        <p14:creationId xmlns:p14="http://schemas.microsoft.com/office/powerpoint/2010/main" val="3323101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F21F-E02B-420D-9B1B-D200CA68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998"/>
            <a:ext cx="10153440" cy="9176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Total Ordered MRC</a:t>
            </a:r>
            <a:r>
              <a:rPr lang="en-US" dirty="0"/>
              <a:t> vs. </a:t>
            </a:r>
            <a:r>
              <a:rPr lang="en-US" b="1" dirty="0"/>
              <a:t>the change of the service</a:t>
            </a:r>
            <a:r>
              <a:rPr lang="en-US" dirty="0"/>
              <a:t> through time</a:t>
            </a:r>
          </a:p>
        </p:txBody>
      </p:sp>
      <p:pic>
        <p:nvPicPr>
          <p:cNvPr id="5" name="Picture 4" descr="Image result for wp carey logo">
            <a:extLst>
              <a:ext uri="{FF2B5EF4-FFF2-40B4-BE49-F238E27FC236}">
                <a16:creationId xmlns:a16="http://schemas.microsoft.com/office/drawing/2014/main" id="{7E6E253E-7E21-4021-901F-36BAABF7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sparklight logo">
            <a:extLst>
              <a:ext uri="{FF2B5EF4-FFF2-40B4-BE49-F238E27FC236}">
                <a16:creationId xmlns:a16="http://schemas.microsoft.com/office/drawing/2014/main" id="{42AD8803-BE47-4B8D-BC5B-555456570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B03DD7-9738-458E-B457-F890F8783FC4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903053-1C15-4E26-BF8F-52B1B54AB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574" y="1814218"/>
            <a:ext cx="6879710" cy="4633274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08F3B8F-172D-4EF5-92DE-892524ACF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/>
          <a:stretch/>
        </p:blipFill>
        <p:spPr bwMode="auto">
          <a:xfrm>
            <a:off x="536042" y="4130855"/>
            <a:ext cx="3647387" cy="231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D61799-058E-4BA9-A60F-54C5CF12C904}"/>
              </a:ext>
            </a:extLst>
          </p:cNvPr>
          <p:cNvSpPr/>
          <p:nvPr/>
        </p:nvSpPr>
        <p:spPr>
          <a:xfrm>
            <a:off x="476209" y="3761523"/>
            <a:ext cx="3707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Total Ordered MRC</a:t>
            </a:r>
            <a:r>
              <a:rPr lang="en-US" sz="1200" dirty="0"/>
              <a:t> thorough time</a:t>
            </a:r>
          </a:p>
        </p:txBody>
      </p:sp>
    </p:spTree>
    <p:extLst>
      <p:ext uri="{BB962C8B-B14F-4D97-AF65-F5344CB8AC3E}">
        <p14:creationId xmlns:p14="http://schemas.microsoft.com/office/powerpoint/2010/main" val="2764681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55C0-A3D8-4F96-A0D4-F7C1360D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D907-0BD4-4990-81EE-1FB99DCA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r>
              <a:rPr lang="en-US" dirty="0"/>
              <a:t>Customer attrition rates are high during the first 2-3 years of service. Possible causes –</a:t>
            </a:r>
          </a:p>
          <a:p>
            <a:pPr lvl="1"/>
            <a:r>
              <a:rPr lang="en-US" dirty="0"/>
              <a:t>Dissatisfaction with customer service during installation</a:t>
            </a:r>
          </a:p>
          <a:p>
            <a:pPr lvl="1"/>
            <a:r>
              <a:rPr lang="en-US" dirty="0"/>
              <a:t>Hidden charges that irked the customer </a:t>
            </a:r>
          </a:p>
          <a:p>
            <a:pPr lvl="1"/>
            <a:r>
              <a:rPr lang="en-US" dirty="0"/>
              <a:t>Competitors offering to buy out existing contract to switch to their network</a:t>
            </a:r>
          </a:p>
          <a:p>
            <a:r>
              <a:rPr lang="en-US" dirty="0"/>
              <a:t>Customer attrition rates are high among the younger groups (defined by </a:t>
            </a:r>
            <a:r>
              <a:rPr lang="en-US" dirty="0" err="1"/>
              <a:t>ConneXion</a:t>
            </a:r>
            <a:r>
              <a:rPr lang="en-US" dirty="0"/>
              <a:t> clusters). Possible causes –</a:t>
            </a:r>
          </a:p>
          <a:p>
            <a:pPr lvl="1"/>
            <a:r>
              <a:rPr lang="en-US" dirty="0"/>
              <a:t>Not satisfied with the internet quality – Require higher bandwidth perhaps</a:t>
            </a:r>
          </a:p>
          <a:p>
            <a:endParaRPr lang="en-US" dirty="0"/>
          </a:p>
        </p:txBody>
      </p:sp>
      <p:pic>
        <p:nvPicPr>
          <p:cNvPr id="4" name="Picture 3" descr="Image result for wp carey logo">
            <a:extLst>
              <a:ext uri="{FF2B5EF4-FFF2-40B4-BE49-F238E27FC236}">
                <a16:creationId xmlns:a16="http://schemas.microsoft.com/office/drawing/2014/main" id="{02F3D364-9F76-447F-9D54-449C76BA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C2D865D5-D955-40D5-8942-37C4196DE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ED9B94-7215-4DF9-BFC8-6AAC2CD35323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68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55C0-A3D8-4F96-A0D4-F7C1360D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D907-0BD4-4990-81EE-1FB99DCA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r>
              <a:rPr lang="en-US" dirty="0"/>
              <a:t>Decrease in overall Video and Phone service . Possible causes-</a:t>
            </a:r>
          </a:p>
          <a:p>
            <a:pPr lvl="1"/>
            <a:r>
              <a:rPr lang="en-US" dirty="0"/>
              <a:t>Rise in popularity of streaming services : Netflix, Amazon Prime etc. </a:t>
            </a:r>
          </a:p>
          <a:p>
            <a:pPr lvl="1"/>
            <a:r>
              <a:rPr lang="en-US" dirty="0"/>
              <a:t>Reduction in popularity of phone services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Image result for wp carey logo">
            <a:extLst>
              <a:ext uri="{FF2B5EF4-FFF2-40B4-BE49-F238E27FC236}">
                <a16:creationId xmlns:a16="http://schemas.microsoft.com/office/drawing/2014/main" id="{02F3D364-9F76-447F-9D54-449C76BA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C2D865D5-D955-40D5-8942-37C4196DE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ED9B94-7215-4DF9-BFC8-6AAC2CD35323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2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6427-2095-4D84-9DAB-1D2ECE76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928A-5077-4D0F-BAAF-D86E7D4A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Demographical information</a:t>
            </a:r>
          </a:p>
          <a:p>
            <a:r>
              <a:rPr lang="en-US" dirty="0"/>
              <a:t>Product information </a:t>
            </a:r>
          </a:p>
          <a:p>
            <a:r>
              <a:rPr lang="en-US" dirty="0"/>
              <a:t>Product usage information</a:t>
            </a:r>
          </a:p>
          <a:p>
            <a:r>
              <a:rPr lang="en-US" dirty="0"/>
              <a:t>Service orders information</a:t>
            </a:r>
          </a:p>
        </p:txBody>
      </p:sp>
      <p:pic>
        <p:nvPicPr>
          <p:cNvPr id="6" name="Picture 4" descr="Image result for wp carey logo">
            <a:extLst>
              <a:ext uri="{FF2B5EF4-FFF2-40B4-BE49-F238E27FC236}">
                <a16:creationId xmlns:a16="http://schemas.microsoft.com/office/drawing/2014/main" id="{3C91A5F8-9D1A-4485-904A-FC26BA772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parklight logo">
            <a:extLst>
              <a:ext uri="{FF2B5EF4-FFF2-40B4-BE49-F238E27FC236}">
                <a16:creationId xmlns:a16="http://schemas.microsoft.com/office/drawing/2014/main" id="{FBE6BD9F-C142-4E91-B33B-E8AF2390A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14B50D-25AD-48E1-BD63-2594E31F83E9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47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2A31-59F6-4F8C-B20D-9E5409E7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C81E-7EBE-4470-9485-C6D5BE45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datasets to get a more coherent analysis of the information</a:t>
            </a:r>
          </a:p>
          <a:p>
            <a:r>
              <a:rPr lang="en-US" dirty="0"/>
              <a:t>Train a model to predict customer churn</a:t>
            </a:r>
          </a:p>
          <a:p>
            <a:r>
              <a:rPr lang="en-US" dirty="0"/>
              <a:t>Final Report</a:t>
            </a:r>
          </a:p>
        </p:txBody>
      </p:sp>
      <p:pic>
        <p:nvPicPr>
          <p:cNvPr id="4" name="Picture 3" descr="Image result for wp carey logo">
            <a:extLst>
              <a:ext uri="{FF2B5EF4-FFF2-40B4-BE49-F238E27FC236}">
                <a16:creationId xmlns:a16="http://schemas.microsoft.com/office/drawing/2014/main" id="{CD48CB8A-86ED-4333-BD1B-1F041A85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C1E566C0-68BC-4602-B57F-6AFC3567B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C67EDC-DA49-4E46-AD8D-65CA461B04A5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33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;p25">
            <a:extLst>
              <a:ext uri="{FF2B5EF4-FFF2-40B4-BE49-F238E27FC236}">
                <a16:creationId xmlns:a16="http://schemas.microsoft.com/office/drawing/2014/main" id="{FEF85426-E5E7-46AB-8C38-257412FB9352}"/>
              </a:ext>
            </a:extLst>
          </p:cNvPr>
          <p:cNvSpPr txBox="1"/>
          <p:nvPr/>
        </p:nvSpPr>
        <p:spPr>
          <a:xfrm>
            <a:off x="618481" y="3580184"/>
            <a:ext cx="4918945" cy="488476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MSBA Capstone Team 1</a:t>
            </a:r>
            <a:endParaRPr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BCA277-BCDA-4E69-93F3-C211A72EEAB2}"/>
              </a:ext>
            </a:extLst>
          </p:cNvPr>
          <p:cNvSpPr/>
          <p:nvPr/>
        </p:nvSpPr>
        <p:spPr>
          <a:xfrm>
            <a:off x="541797" y="2472188"/>
            <a:ext cx="40973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000000"/>
                </a:solidFill>
              </a:rPr>
              <a:t>Thank you!</a:t>
            </a:r>
            <a:endParaRPr lang="en-US" sz="6600" dirty="0"/>
          </a:p>
        </p:txBody>
      </p:sp>
      <p:pic>
        <p:nvPicPr>
          <p:cNvPr id="8" name="Picture 7" descr="Image result for wp carey logo">
            <a:extLst>
              <a:ext uri="{FF2B5EF4-FFF2-40B4-BE49-F238E27FC236}">
                <a16:creationId xmlns:a16="http://schemas.microsoft.com/office/drawing/2014/main" id="{0A009A45-2107-4F16-82CA-0F8AF8A98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sparklight logo">
            <a:extLst>
              <a:ext uri="{FF2B5EF4-FFF2-40B4-BE49-F238E27FC236}">
                <a16:creationId xmlns:a16="http://schemas.microsoft.com/office/drawing/2014/main" id="{06B8469C-CD5A-491D-B0BF-1A1FD03B6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AF04CA-C151-4C99-B261-36233E2C78A5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7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FA51-694C-4812-8FA0-BBEA9B8C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5B56-479D-4B95-8673-F2B5018C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– preprocessing data to make it useful to work with</a:t>
            </a:r>
          </a:p>
          <a:p>
            <a:r>
              <a:rPr lang="en-US" dirty="0"/>
              <a:t>Exploring each dataset</a:t>
            </a:r>
          </a:p>
          <a:p>
            <a:r>
              <a:rPr lang="en-US" dirty="0"/>
              <a:t>Plotting key infographics – revealing possible causes of defection</a:t>
            </a:r>
          </a:p>
          <a:p>
            <a:r>
              <a:rPr lang="en-US" dirty="0"/>
              <a:t>Time series forecasting – predict when a customer is likely to leave </a:t>
            </a:r>
          </a:p>
          <a:p>
            <a:r>
              <a:rPr lang="en-US" dirty="0"/>
              <a:t>Final report on Findings </a:t>
            </a:r>
          </a:p>
        </p:txBody>
      </p:sp>
      <p:pic>
        <p:nvPicPr>
          <p:cNvPr id="6" name="Picture 4" descr="Image result for wp carey logo">
            <a:extLst>
              <a:ext uri="{FF2B5EF4-FFF2-40B4-BE49-F238E27FC236}">
                <a16:creationId xmlns:a16="http://schemas.microsoft.com/office/drawing/2014/main" id="{401474F3-AE55-4027-BCA5-C631862D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parklight logo">
            <a:extLst>
              <a:ext uri="{FF2B5EF4-FFF2-40B4-BE49-F238E27FC236}">
                <a16:creationId xmlns:a16="http://schemas.microsoft.com/office/drawing/2014/main" id="{A61D08C7-C9C6-4164-B25D-DA058EFD0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6F7F22-2BE4-4B61-A32C-D692E2002358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2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8948-A482-453E-B24B-5A6F5021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8B2B-CB10-438B-9D8A-275D6C33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Preprocessed the four datasets</a:t>
            </a:r>
          </a:p>
          <a:p>
            <a:r>
              <a:rPr lang="en-US" dirty="0"/>
              <a:t>Performed Exploratory Data Analysis on the datasets-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Orders</a:t>
            </a:r>
          </a:p>
        </p:txBody>
      </p:sp>
      <p:pic>
        <p:nvPicPr>
          <p:cNvPr id="6" name="Picture 4" descr="Image result for wp carey logo">
            <a:extLst>
              <a:ext uri="{FF2B5EF4-FFF2-40B4-BE49-F238E27FC236}">
                <a16:creationId xmlns:a16="http://schemas.microsoft.com/office/drawing/2014/main" id="{8AF3F2CA-2D3B-4F72-AB2C-81C5D70B6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parklight logo">
            <a:extLst>
              <a:ext uri="{FF2B5EF4-FFF2-40B4-BE49-F238E27FC236}">
                <a16:creationId xmlns:a16="http://schemas.microsoft.com/office/drawing/2014/main" id="{CAC95478-D198-4DE7-AD79-F76603841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EFDFBD-FFAC-40D2-8C95-374D4474552D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0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AA1B214-513D-4969-A999-D380DC24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84" y="2531326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" name="Picture 4" descr="Image result for wp carey logo">
            <a:extLst>
              <a:ext uri="{FF2B5EF4-FFF2-40B4-BE49-F238E27FC236}">
                <a16:creationId xmlns:a16="http://schemas.microsoft.com/office/drawing/2014/main" id="{EF070A3C-2397-4D97-87E9-7EF9EC9E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sparklight logo">
            <a:extLst>
              <a:ext uri="{FF2B5EF4-FFF2-40B4-BE49-F238E27FC236}">
                <a16:creationId xmlns:a16="http://schemas.microsoft.com/office/drawing/2014/main" id="{97C7899D-9782-454C-8658-C3260CB2E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D74F3F-FFBB-4A13-B090-41DA1877796A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4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7A06C1-BD5D-4993-90D8-B164D1EB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4ADE2-C504-46A0-AB1A-5EA136EB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key information on customer’s</a:t>
            </a:r>
          </a:p>
          <a:p>
            <a:pPr lvl="1"/>
            <a:r>
              <a:rPr lang="en-US" dirty="0"/>
              <a:t>Geographical location</a:t>
            </a:r>
          </a:p>
          <a:p>
            <a:pPr lvl="1"/>
            <a:r>
              <a:rPr lang="en-US" dirty="0"/>
              <a:t>Lifetime Value</a:t>
            </a:r>
          </a:p>
          <a:p>
            <a:pPr lvl="1"/>
            <a:r>
              <a:rPr lang="en-US" dirty="0" err="1"/>
              <a:t>Subscriberwise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Clusters defined by </a:t>
            </a:r>
            <a:r>
              <a:rPr lang="en-US" dirty="0" err="1"/>
              <a:t>ConneXions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Account information</a:t>
            </a:r>
          </a:p>
          <a:p>
            <a:pPr lvl="1"/>
            <a:r>
              <a:rPr lang="en-US" dirty="0"/>
              <a:t>Customer Status – Active/Disconnected</a:t>
            </a:r>
          </a:p>
          <a:p>
            <a:r>
              <a:rPr lang="en-US" dirty="0"/>
              <a:t>Number of customers identified = 252573 unique customers</a:t>
            </a:r>
          </a:p>
        </p:txBody>
      </p:sp>
      <p:pic>
        <p:nvPicPr>
          <p:cNvPr id="5" name="Picture 4" descr="Image result for wp carey logo">
            <a:extLst>
              <a:ext uri="{FF2B5EF4-FFF2-40B4-BE49-F238E27FC236}">
                <a16:creationId xmlns:a16="http://schemas.microsoft.com/office/drawing/2014/main" id="{E9CB130B-3ABD-4273-84D8-1C9ECCB8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sparklight logo">
            <a:extLst>
              <a:ext uri="{FF2B5EF4-FFF2-40B4-BE49-F238E27FC236}">
                <a16:creationId xmlns:a16="http://schemas.microsoft.com/office/drawing/2014/main" id="{624F62E7-638A-4DCD-AE36-024EF6199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108160-2F6D-45A2-9556-787C79E93848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9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9600-9441-4196-A4ED-713C645C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attrition in data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8EDE2C1C-205B-4D7D-9E36-9E856C5E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6" t="13663" r="124" b="15308"/>
          <a:stretch/>
        </p:blipFill>
        <p:spPr>
          <a:xfrm>
            <a:off x="3069523" y="2006851"/>
            <a:ext cx="6052954" cy="3582961"/>
          </a:xfrm>
        </p:spPr>
      </p:pic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FE4E642E-6D63-4A8E-9978-0BB453D8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0C267806-9D7A-41FC-B603-990DD91B1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48C4ED-DF62-443B-BD2C-15CB196A9CD6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0D344B-FF83-40A9-AF6E-85D0D0C05036}"/>
              </a:ext>
            </a:extLst>
          </p:cNvPr>
          <p:cNvCxnSpPr>
            <a:cxnSpLocks/>
          </p:cNvCxnSpPr>
          <p:nvPr/>
        </p:nvCxnSpPr>
        <p:spPr>
          <a:xfrm flipH="1" flipV="1">
            <a:off x="1543574" y="3598877"/>
            <a:ext cx="2030136" cy="1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746EE9-347B-48F2-8F17-6176183D096A}"/>
              </a:ext>
            </a:extLst>
          </p:cNvPr>
          <p:cNvSpPr txBox="1"/>
          <p:nvPr/>
        </p:nvSpPr>
        <p:spPr>
          <a:xfrm>
            <a:off x="696286" y="342900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196503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BFB792-F612-4D3F-8ABA-9C1607244407}"/>
              </a:ext>
            </a:extLst>
          </p:cNvPr>
          <p:cNvCxnSpPr/>
          <p:nvPr/>
        </p:nvCxnSpPr>
        <p:spPr>
          <a:xfrm>
            <a:off x="6266576" y="3798331"/>
            <a:ext cx="37074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6A93A9-381B-4DC8-9FCA-84DF2E500507}"/>
              </a:ext>
            </a:extLst>
          </p:cNvPr>
          <p:cNvSpPr txBox="1"/>
          <p:nvPr/>
        </p:nvSpPr>
        <p:spPr>
          <a:xfrm>
            <a:off x="9974063" y="3615655"/>
            <a:ext cx="109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56070</a:t>
            </a:r>
          </a:p>
        </p:txBody>
      </p:sp>
    </p:spTree>
    <p:extLst>
      <p:ext uri="{BB962C8B-B14F-4D97-AF65-F5344CB8AC3E}">
        <p14:creationId xmlns:p14="http://schemas.microsoft.com/office/powerpoint/2010/main" val="72474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3E94-FEAB-4F1B-B837-BD54E058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Deposit Account information by customer status </a:t>
            </a:r>
          </a:p>
        </p:txBody>
      </p:sp>
      <p:pic>
        <p:nvPicPr>
          <p:cNvPr id="8" name="Content Placeholder 7" descr="A picture containing device&#10;&#10;Description automatically generated">
            <a:extLst>
              <a:ext uri="{FF2B5EF4-FFF2-40B4-BE49-F238E27FC236}">
                <a16:creationId xmlns:a16="http://schemas.microsoft.com/office/drawing/2014/main" id="{23630309-0AC7-42C2-91FD-1CF8B7F5D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9" b="12807"/>
          <a:stretch/>
        </p:blipFill>
        <p:spPr>
          <a:xfrm>
            <a:off x="2556982" y="1799288"/>
            <a:ext cx="7078036" cy="3259423"/>
          </a:xfrm>
        </p:spPr>
      </p:pic>
      <p:pic>
        <p:nvPicPr>
          <p:cNvPr id="4" name="Picture 4" descr="Image result for wp carey logo">
            <a:extLst>
              <a:ext uri="{FF2B5EF4-FFF2-40B4-BE49-F238E27FC236}">
                <a16:creationId xmlns:a16="http://schemas.microsoft.com/office/drawing/2014/main" id="{40730A4B-FB4F-479E-A120-0D43D96D8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95" y="253615"/>
            <a:ext cx="1100979" cy="4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parklight logo">
            <a:extLst>
              <a:ext uri="{FF2B5EF4-FFF2-40B4-BE49-F238E27FC236}">
                <a16:creationId xmlns:a16="http://schemas.microsoft.com/office/drawing/2014/main" id="{56AC6C40-CB01-44C2-91B9-580079341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3" r="50038" b="35193"/>
          <a:stretch/>
        </p:blipFill>
        <p:spPr bwMode="auto">
          <a:xfrm>
            <a:off x="9280127" y="253615"/>
            <a:ext cx="1387873" cy="3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4CE4E8-6040-425A-B200-1BB662E17F38}"/>
              </a:ext>
            </a:extLst>
          </p:cNvPr>
          <p:cNvCxnSpPr/>
          <p:nvPr/>
        </p:nvCxnSpPr>
        <p:spPr>
          <a:xfrm>
            <a:off x="10668000" y="253615"/>
            <a:ext cx="0" cy="440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46D4C0-059F-4B15-90B0-096B6A4F6AC6}"/>
              </a:ext>
            </a:extLst>
          </p:cNvPr>
          <p:cNvCxnSpPr/>
          <p:nvPr/>
        </p:nvCxnSpPr>
        <p:spPr>
          <a:xfrm>
            <a:off x="9513116" y="2239861"/>
            <a:ext cx="385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1DD43-C11A-4A68-95E2-2647FDDDE83B}"/>
              </a:ext>
            </a:extLst>
          </p:cNvPr>
          <p:cNvCxnSpPr/>
          <p:nvPr/>
        </p:nvCxnSpPr>
        <p:spPr>
          <a:xfrm>
            <a:off x="9513116" y="2450984"/>
            <a:ext cx="385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9BC642-0AD4-4F88-B283-7A3F1601E0A0}"/>
              </a:ext>
            </a:extLst>
          </p:cNvPr>
          <p:cNvSpPr txBox="1"/>
          <p:nvPr/>
        </p:nvSpPr>
        <p:spPr>
          <a:xfrm>
            <a:off x="9879435" y="2143261"/>
            <a:ext cx="1610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 no deposit account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1CE01D-974B-4A2D-BFAB-8B820114BFB1}"/>
              </a:ext>
            </a:extLst>
          </p:cNvPr>
          <p:cNvSpPr txBox="1"/>
          <p:nvPr/>
        </p:nvSpPr>
        <p:spPr>
          <a:xfrm>
            <a:off x="9879435" y="2338941"/>
            <a:ext cx="1610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 deposit account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2A5352-5DF7-45F6-BE9C-2BC482A5A780}"/>
              </a:ext>
            </a:extLst>
          </p:cNvPr>
          <p:cNvSpPr txBox="1"/>
          <p:nvPr/>
        </p:nvSpPr>
        <p:spPr>
          <a:xfrm>
            <a:off x="2371288" y="5595457"/>
            <a:ext cx="7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: Customers that leave are less likely to have a deposit account</a:t>
            </a:r>
          </a:p>
        </p:txBody>
      </p:sp>
    </p:spTree>
    <p:extLst>
      <p:ext uri="{BB962C8B-B14F-4D97-AF65-F5344CB8AC3E}">
        <p14:creationId xmlns:p14="http://schemas.microsoft.com/office/powerpoint/2010/main" val="423739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734</Words>
  <Application>Microsoft Office PowerPoint</Application>
  <PresentationFormat>Widescreen</PresentationFormat>
  <Paragraphs>104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Objective</vt:lpstr>
      <vt:lpstr>Information available</vt:lpstr>
      <vt:lpstr>Approach</vt:lpstr>
      <vt:lpstr>Progress so far</vt:lpstr>
      <vt:lpstr>Exploratory Data Analysis</vt:lpstr>
      <vt:lpstr>Demographics</vt:lpstr>
      <vt:lpstr>Representation of attrition in data</vt:lpstr>
      <vt:lpstr>Deposit Account information by customer status </vt:lpstr>
      <vt:lpstr>Serviceability information</vt:lpstr>
      <vt:lpstr>Lifetime value</vt:lpstr>
      <vt:lpstr>Subscriber-wise score</vt:lpstr>
      <vt:lpstr>Overall Tenure</vt:lpstr>
      <vt:lpstr>Overall Tenure by ConneXion Cluster</vt:lpstr>
      <vt:lpstr>Geographical information - Statewise</vt:lpstr>
      <vt:lpstr>Product </vt:lpstr>
      <vt:lpstr>Count of customers by product type over time</vt:lpstr>
      <vt:lpstr>Usage</vt:lpstr>
      <vt:lpstr>Representation of customers by plan type</vt:lpstr>
      <vt:lpstr>Representation of forced upgrade</vt:lpstr>
      <vt:lpstr>Orders</vt:lpstr>
      <vt:lpstr>PowerPoint Presentation</vt:lpstr>
      <vt:lpstr>PowerPoint Presentation</vt:lpstr>
      <vt:lpstr>PowerPoint Presentation</vt:lpstr>
      <vt:lpstr>Sum of Sales Order vs. Product Added Order through time</vt:lpstr>
      <vt:lpstr>Sum of Disconnect Order vs. Product Removal Order through time</vt:lpstr>
      <vt:lpstr>Total Ordered MRC vs. the change of the service through time</vt:lpstr>
      <vt:lpstr>Key Findings</vt:lpstr>
      <vt:lpstr>Key Findings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Sreevatsan Agoramurthy (Student)</dc:creator>
  <cp:lastModifiedBy>Yiwun Chen</cp:lastModifiedBy>
  <cp:revision>14</cp:revision>
  <dcterms:created xsi:type="dcterms:W3CDTF">2020-03-16T18:34:11Z</dcterms:created>
  <dcterms:modified xsi:type="dcterms:W3CDTF">2020-03-17T18:20:56Z</dcterms:modified>
</cp:coreProperties>
</file>