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2" r:id="rId4"/>
    <p:sldId id="263" r:id="rId5"/>
    <p:sldId id="265" r:id="rId6"/>
    <p:sldId id="266" r:id="rId7"/>
    <p:sldId id="268" r:id="rId8"/>
    <p:sldId id="267" r:id="rId9"/>
    <p:sldId id="269" r:id="rId10"/>
    <p:sldId id="275" r:id="rId11"/>
    <p:sldId id="276" r:id="rId12"/>
    <p:sldId id="271" r:id="rId13"/>
    <p:sldId id="258" r:id="rId14"/>
    <p:sldId id="259" r:id="rId15"/>
    <p:sldId id="260" r:id="rId16"/>
    <p:sldId id="274" r:id="rId17"/>
    <p:sldId id="270" r:id="rId18"/>
    <p:sldId id="278" r:id="rId19"/>
    <p:sldId id="277" r:id="rId20"/>
  </p:sldIdLst>
  <p:sldSz cx="12192000" cy="6858000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ambria Math" panose="02040503050406030204" pitchFamily="18" charset="0"/>
      <p:regular r:id="rId26"/>
    </p:embeddedFont>
    <p:embeddedFont>
      <p:font typeface="나눔바른고딕" panose="020B0603020101020101" pitchFamily="50" charset="-127"/>
      <p:regular r:id="rId27"/>
      <p:bold r:id="rId28"/>
    </p:embeddedFont>
    <p:embeddedFont>
      <p:font typeface="나눔바른고딕 Light" panose="020B0603020101020101" pitchFamily="50" charset="-127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42D6CD-2E06-4887-99E7-841880331071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3AF879-4369-4AB9-A35D-16873DAC8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82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25193-8191-472C-A706-71BC54796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194487-06AA-49F5-A5F7-3E904DBC8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25427-14E8-4026-A6F4-8A7677691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838F-0D7B-4CF5-9809-4CBEC7FDD4D3}" type="datetime1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1EA2A-31AC-4C2F-A572-E411B9847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F92FE-4EE1-44E9-9F0C-7CD464590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8C32B-0F92-40C7-B0AC-66A86176D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88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6EE98-A705-40B1-A8F2-5C432195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302FE-7A5B-4990-8384-C376E6128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AFA02-6F9E-4D1B-ADED-3FDDDA14B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3EBB-F9A8-4A15-A371-0CB54F176ACE}" type="datetime1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DDD7F-E5F1-459D-8A7C-7DC980242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B0759-27BA-430B-B59D-169FA909F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8C32B-0F92-40C7-B0AC-66A86176D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67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7FB525-9BA3-412B-8886-4B7D13E9F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71166-F1FD-481A-AC7F-7550C3C1B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D3834-1DEC-4E24-815A-4D1867F2A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8828-BE72-425D-8431-31A5DDE200D5}" type="datetime1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0666B-74D5-47A8-84C1-8C5C62D52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43B20-11CF-4BD0-8D1E-EA968642E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8C32B-0F92-40C7-B0AC-66A86176D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9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99EBF-2776-4BFA-A137-1CEDE74C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623EE-E513-4D77-A6A7-63338DB06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31504-5230-4EE8-8A25-3800F8AF6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5482-3CB7-440D-911A-AD6285C900A7}" type="datetime1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190AC-17AB-4D97-AD7F-CE2443FCC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35838-79B5-4E26-82CD-F642DA381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8C32B-0F92-40C7-B0AC-66A86176D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01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BBE8B-8EE7-4EFC-886A-CC826F959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1FF66-568D-4430-B4F5-8774C54BC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E5324-D5B3-47F0-95E5-1E82BACA9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A397-2140-46C9-B687-9EC7D0D5B00F}" type="datetime1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359F0-0736-4BF7-885C-19B5D939D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8BA9C-14A1-4C6E-871E-C581293F3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8C32B-0F92-40C7-B0AC-66A86176D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9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F3064-D1AA-40ED-84A3-56FC570F9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006F6-CA0B-4786-B84A-F785FD2C7D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21A3F0-C689-4136-9015-CC46AA9BD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05D65-599F-40FA-85B1-96856C0BB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CB522-4743-468C-B60A-7D2BCEA17D3D}" type="datetime1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2CF43-BAEF-40B8-9376-4A7A4FA48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E128E-7D4E-41C2-AADC-33FB46B3B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8C32B-0F92-40C7-B0AC-66A86176D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94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30417-95EF-4F59-9600-100832B00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E52C7-9B51-41B5-8478-AC5B7F9AC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ED98E7-F184-4A3E-8096-9B180D610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8BC5F9-857A-4383-8A97-599F98D309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27FA37-3C44-46C6-B21C-23DEFB01F5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009C35-685B-44AB-A553-4FCACB914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5232-A8E1-489C-9B50-4C833022B76A}" type="datetime1">
              <a:rPr lang="en-US" smtClean="0"/>
              <a:t>5/10/2020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77AA27-2CBE-4AB0-ADC7-1E7D9832D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705D1A-B257-461E-A39D-E16FE9F75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8C32B-0F92-40C7-B0AC-66A86176D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44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3AE71-FDE3-4D50-84B5-981B2E91A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3D9B45-0792-410D-B087-F2DE2C1FC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D35A-D4FC-4D38-83CA-5F0A65F3016C}" type="datetime1">
              <a:rPr lang="en-US" smtClean="0"/>
              <a:t>5/10/2020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393F5-8BAA-4200-A057-4C968BD2B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57888A-C0A0-4687-8452-E3C437A21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8C32B-0F92-40C7-B0AC-66A86176D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9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2DB95-AE9B-4233-A53E-9AB5ECE04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1F64-5205-4EC7-B5FD-6651A841CF1D}" type="datetime1">
              <a:rPr lang="en-US" smtClean="0"/>
              <a:t>5/10/2020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14712A-8E7E-4700-A718-EE12C38B2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D413F6-B107-4EF2-B0F1-A14C8CD98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8C32B-0F92-40C7-B0AC-66A86176D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65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B3AE6-C962-4952-BA2C-63868E1A4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9C6DF-77EC-4FA8-A886-7F294CF42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3DF7B1-67BE-4FDF-B584-5FBCBCFD1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CCB776-0148-4E2F-BBAC-0C54C5DCB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3F0D3-549A-4BCE-A986-A55B92121A63}" type="datetime1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409100-7A02-4D48-B884-B8167D4AD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07FBA-A6C8-45DB-82B3-C6E9238A6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8C32B-0F92-40C7-B0AC-66A86176D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22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08EEF-4D19-4127-BB17-AC6A6FB23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6D643E-E6AC-4302-BB43-85A339E49B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E7636-7F30-4A6C-B699-63E512F44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A0DB7F-23A3-4E72-A019-6733FB935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D73A-8874-4C9E-8B26-27D51474F3CE}" type="datetime1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07C91-BE5E-43F4-9AB2-BE60D6317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3DD0E-BC26-44EE-BC6C-F7A2C60CD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8C32B-0F92-40C7-B0AC-66A86176D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93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42563EE-C5C8-44C6-8392-190954CCA7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265BC0-73C8-4C90-B8E6-92F19A440AE9}"/>
              </a:ext>
            </a:extLst>
          </p:cNvPr>
          <p:cNvSpPr/>
          <p:nvPr userDrawn="1"/>
        </p:nvSpPr>
        <p:spPr>
          <a:xfrm>
            <a:off x="8798690" y="5295899"/>
            <a:ext cx="3486136" cy="1691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2C1331-745D-4534-8B98-2B6C1C89D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6E650-4FF2-4824-A585-C75F4F8B2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E30B2-B55C-4AC4-91FA-E8C075AE9F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1F6EC-446E-47C9-8872-3F130A8139C1}" type="datetime1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456A6-1DD8-4555-B9B0-AEED6732D9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BE6E1-EA84-4B44-A5FE-3AF05369EB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8C32B-0F92-40C7-B0AC-66A86176DA6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EF654503-5DBF-43C0-A1F7-6DB2EF7B511F}"/>
              </a:ext>
            </a:extLst>
          </p:cNvPr>
          <p:cNvSpPr/>
          <p:nvPr userDrawn="1"/>
        </p:nvSpPr>
        <p:spPr>
          <a:xfrm rot="5400000">
            <a:off x="11773094" y="6523919"/>
            <a:ext cx="549638" cy="47382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33E85818-B200-4E54-9766-4BA5F9A94687}"/>
              </a:ext>
            </a:extLst>
          </p:cNvPr>
          <p:cNvSpPr/>
          <p:nvPr userDrawn="1"/>
        </p:nvSpPr>
        <p:spPr>
          <a:xfrm rot="5400000">
            <a:off x="11202287" y="6523919"/>
            <a:ext cx="549638" cy="473826"/>
          </a:xfrm>
          <a:prstGeom prst="hexagon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D7EF5972-DBD9-482E-A3BA-59338DB8E7CA}"/>
              </a:ext>
            </a:extLst>
          </p:cNvPr>
          <p:cNvSpPr/>
          <p:nvPr userDrawn="1"/>
        </p:nvSpPr>
        <p:spPr>
          <a:xfrm rot="5400000">
            <a:off x="10060673" y="6523919"/>
            <a:ext cx="549638" cy="47382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696037CD-B944-459F-8E7B-6FFF37D62E4A}"/>
              </a:ext>
            </a:extLst>
          </p:cNvPr>
          <p:cNvSpPr/>
          <p:nvPr userDrawn="1"/>
        </p:nvSpPr>
        <p:spPr>
          <a:xfrm rot="5400000">
            <a:off x="8919059" y="6523919"/>
            <a:ext cx="549638" cy="47382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B569D7A7-13E6-430F-823B-5AA27C801E68}"/>
              </a:ext>
            </a:extLst>
          </p:cNvPr>
          <p:cNvSpPr/>
          <p:nvPr userDrawn="1"/>
        </p:nvSpPr>
        <p:spPr>
          <a:xfrm rot="5400000">
            <a:off x="12059885" y="6040785"/>
            <a:ext cx="549638" cy="473826"/>
          </a:xfrm>
          <a:prstGeom prst="hexagon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CE55253F-FB74-4DA2-BE37-F3386AB15C82}"/>
              </a:ext>
            </a:extLst>
          </p:cNvPr>
          <p:cNvSpPr/>
          <p:nvPr userDrawn="1"/>
        </p:nvSpPr>
        <p:spPr>
          <a:xfrm rot="5400000">
            <a:off x="11489078" y="6040785"/>
            <a:ext cx="549638" cy="473826"/>
          </a:xfrm>
          <a:prstGeom prst="hexagon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4FF76B72-51F5-4D15-BE37-14D41E1DD8AC}"/>
              </a:ext>
            </a:extLst>
          </p:cNvPr>
          <p:cNvSpPr/>
          <p:nvPr userDrawn="1"/>
        </p:nvSpPr>
        <p:spPr>
          <a:xfrm rot="5400000">
            <a:off x="10918271" y="6040785"/>
            <a:ext cx="549638" cy="47382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EF8E0284-CB72-441C-ACB0-A85CBC6F80F6}"/>
              </a:ext>
            </a:extLst>
          </p:cNvPr>
          <p:cNvSpPr/>
          <p:nvPr userDrawn="1"/>
        </p:nvSpPr>
        <p:spPr>
          <a:xfrm rot="5400000">
            <a:off x="9205850" y="6040785"/>
            <a:ext cx="549638" cy="473826"/>
          </a:xfrm>
          <a:prstGeom prst="hexagon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8C4A643-B0CC-4850-92CA-976AD54825EA}"/>
              </a:ext>
            </a:extLst>
          </p:cNvPr>
          <p:cNvSpPr/>
          <p:nvPr userDrawn="1"/>
        </p:nvSpPr>
        <p:spPr>
          <a:xfrm rot="5400000">
            <a:off x="11775869" y="5557651"/>
            <a:ext cx="549638" cy="47382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C17F8636-DFFF-4AF9-A47D-0F6CA24A69AC}"/>
              </a:ext>
            </a:extLst>
          </p:cNvPr>
          <p:cNvSpPr/>
          <p:nvPr userDrawn="1"/>
        </p:nvSpPr>
        <p:spPr>
          <a:xfrm rot="5400000">
            <a:off x="11205062" y="5557651"/>
            <a:ext cx="549638" cy="473826"/>
          </a:xfrm>
          <a:prstGeom prst="hexagon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190D4C0D-B95E-48A8-BE46-A9444B076A56}"/>
              </a:ext>
            </a:extLst>
          </p:cNvPr>
          <p:cNvSpPr/>
          <p:nvPr userDrawn="1"/>
        </p:nvSpPr>
        <p:spPr>
          <a:xfrm rot="5400000">
            <a:off x="10063448" y="5557651"/>
            <a:ext cx="549638" cy="47382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530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D98AF-C2D1-4BDF-B950-5F9B0441A1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Infection 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519D82-E0CD-4FFC-9B93-41E036A1F6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18-100 Youngwoon Cheong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491B8-656E-49A0-B46C-C36D3A5A0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488C32B-0F92-40C7-B0AC-66A86176DA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83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4941AD6-FAAB-4A48-890F-05C7F740A374}"/>
              </a:ext>
            </a:extLst>
          </p:cNvPr>
          <p:cNvSpPr/>
          <p:nvPr/>
        </p:nvSpPr>
        <p:spPr>
          <a:xfrm>
            <a:off x="0" y="-3175"/>
            <a:ext cx="12192000" cy="6861175"/>
          </a:xfrm>
          <a:prstGeom prst="rect">
            <a:avLst/>
          </a:pr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521608F-9F4A-4E9D-86DE-C9C38F264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8" name="Simulation_Exp1_Nr=10">
            <a:hlinkClick r:id="" action="ppaction://media"/>
            <a:extLst>
              <a:ext uri="{FF2B5EF4-FFF2-40B4-BE49-F238E27FC236}">
                <a16:creationId xmlns:a16="http://schemas.microsoft.com/office/drawing/2014/main" id="{2C03D3A8-9E92-408F-98D8-B6D7CA42D6A3}"/>
              </a:ext>
            </a:extLst>
          </p:cNvPr>
          <p:cNvPicPr>
            <a:picLocks noGrp="1" noChangeAspect="1"/>
          </p:cNvPicPr>
          <p:nvPr>
            <p:ph idx="1"/>
            <a:videoFile r:link="rId1"/>
            <p:extLst>
              <p:ext uri="{DAA4B4D4-6D71-4841-9C94-3DE7FCFB9230}">
                <p14:media xmlns:p14="http://schemas.microsoft.com/office/powerpoint/2010/main" r:embed="rId2">
                  <p14:trim end="6067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227263" y="1825625"/>
            <a:ext cx="7735887" cy="4351338"/>
          </a:xfrm>
          <a:ln w="12700">
            <a:solidFill>
              <a:schemeClr val="tx1"/>
            </a:solidFill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73DCB1-7F9D-4AAF-90D4-896B9C494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8C32B-0F92-40C7-B0AC-66A86176DA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2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06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6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  <p:bldLst>
      <p:bldP spid="9" grpId="0" animBg="1"/>
      <p:bldP spid="9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67367-42D9-41A1-9395-85EA6866D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Socially Stable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43E24-6921-400D-8802-976046C9A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observation, after the number of immune people passes highest point, the pandemic gets ‘stopped’.</a:t>
            </a:r>
          </a:p>
          <a:p>
            <a:r>
              <a:rPr lang="en-US" dirty="0"/>
              <a:t>So we can say that the SSS is the point when </a:t>
            </a:r>
            <a:r>
              <a:rPr lang="en-US" dirty="0">
                <a:highlight>
                  <a:srgbClr val="FFFF00"/>
                </a:highlight>
              </a:rPr>
              <a:t>the number of immune people are local maximum and the highest</a:t>
            </a:r>
            <a:r>
              <a:rPr lang="en-US" dirty="0"/>
              <a:t>.</a:t>
            </a:r>
          </a:p>
          <a:p>
            <a:r>
              <a:rPr lang="en-US" dirty="0"/>
              <a:t>Notice: There might be no SSS. We will see the example in later.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07FA8-35B8-47E4-A082-DFF5DFFC0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8C32B-0F92-40C7-B0AC-66A86176DA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08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F9332ED-9533-4036-92E4-C5EC5ABCA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with the network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33820CB-EE8F-48B3-95EE-6AB64E1B6E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Youngwoon Cheong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C6BD3A-1991-4782-845C-BE8044551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8C32B-0F92-40C7-B0AC-66A86176DA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50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72399-E938-4795-8742-4DB5D7E7A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1: Social Distancing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D98E1-F292-4507-8DA6-78DAFFB46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 effective is social distancing?</a:t>
            </a:r>
          </a:p>
          <a:p>
            <a:r>
              <a:rPr lang="en-US"/>
              <a:t>We can try experiment via controlling connection rate R</a:t>
            </a:r>
          </a:p>
          <a:p>
            <a:endParaRPr lang="en-US"/>
          </a:p>
          <a:p>
            <a:r>
              <a:rPr lang="en-US"/>
              <a:t>In a 1,000 population society, I tried experiment by controlling R as below.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140E47C-AF53-46BD-B30F-FA33BF0AF0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796409"/>
              </p:ext>
            </p:extLst>
          </p:nvPr>
        </p:nvGraphicFramePr>
        <p:xfrm>
          <a:off x="838200" y="4902190"/>
          <a:ext cx="10515603" cy="1440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187479389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12970709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14264553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51912334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5582803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34187514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222341017"/>
                    </a:ext>
                  </a:extLst>
                </a:gridCol>
              </a:tblGrid>
              <a:tr h="4800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 value</a:t>
                      </a:r>
                    </a:p>
                  </a:txBody>
                  <a:tcPr marL="118301" marR="118301" marT="59151" marB="591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0.03</a:t>
                      </a:r>
                    </a:p>
                  </a:txBody>
                  <a:tcPr marL="118301" marR="118301" marT="59151" marB="591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0.025</a:t>
                      </a:r>
                    </a:p>
                  </a:txBody>
                  <a:tcPr marL="118301" marR="118301" marT="59151" marB="591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0.02</a:t>
                      </a:r>
                    </a:p>
                  </a:txBody>
                  <a:tcPr marL="118301" marR="118301" marT="59151" marB="591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0.015</a:t>
                      </a:r>
                    </a:p>
                  </a:txBody>
                  <a:tcPr marL="118301" marR="118301" marT="59151" marB="591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0.01</a:t>
                      </a:r>
                    </a:p>
                  </a:txBody>
                  <a:tcPr marL="118301" marR="118301" marT="59151" marB="591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0.005</a:t>
                      </a:r>
                    </a:p>
                  </a:txBody>
                  <a:tcPr marL="118301" marR="118301" marT="59151" marB="59151" anchor="ctr"/>
                </a:tc>
                <a:extLst>
                  <a:ext uri="{0D108BD9-81ED-4DB2-BD59-A6C34878D82A}">
                    <a16:rowId xmlns:a16="http://schemas.microsoft.com/office/drawing/2014/main" val="2907097935"/>
                  </a:ext>
                </a:extLst>
              </a:tr>
              <a:tr h="480006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Avg con.</a:t>
                      </a:r>
                    </a:p>
                  </a:txBody>
                  <a:tcPr marL="118301" marR="118301" marT="59151" marB="591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30</a:t>
                      </a:r>
                    </a:p>
                  </a:txBody>
                  <a:tcPr marL="118301" marR="118301" marT="59151" marB="591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25</a:t>
                      </a:r>
                    </a:p>
                  </a:txBody>
                  <a:tcPr marL="118301" marR="118301" marT="59151" marB="591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20</a:t>
                      </a:r>
                    </a:p>
                  </a:txBody>
                  <a:tcPr marL="118301" marR="118301" marT="59151" marB="591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15</a:t>
                      </a:r>
                    </a:p>
                  </a:txBody>
                  <a:tcPr marL="118301" marR="118301" marT="59151" marB="591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</a:p>
                  </a:txBody>
                  <a:tcPr marL="118301" marR="118301" marT="59151" marB="591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 marL="118301" marR="118301" marT="59151" marB="59151" anchor="ctr"/>
                </a:tc>
                <a:extLst>
                  <a:ext uri="{0D108BD9-81ED-4DB2-BD59-A6C34878D82A}">
                    <a16:rowId xmlns:a16="http://schemas.microsoft.com/office/drawing/2014/main" val="1400572805"/>
                  </a:ext>
                </a:extLst>
              </a:tr>
              <a:tr h="480006">
                <a:tc gridSpan="7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Other values are Control variables</a:t>
                      </a:r>
                    </a:p>
                  </a:txBody>
                  <a:tcPr marL="118301" marR="118301" marT="59151" marB="59151" anchor="ctr"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18301" marR="118301" marT="59151" marB="59151"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18301" marR="118301" marT="59151" marB="59151"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18301" marR="118301" marT="59151" marB="59151"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18301" marR="118301" marT="59151" marB="59151"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18301" marR="118301" marT="59151" marB="59151"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18301" marR="118301" marT="59151" marB="59151"/>
                </a:tc>
                <a:extLst>
                  <a:ext uri="{0D108BD9-81ED-4DB2-BD59-A6C34878D82A}">
                    <a16:rowId xmlns:a16="http://schemas.microsoft.com/office/drawing/2014/main" val="746839884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11EF72-D636-4497-B7D9-C67B0D79C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8C32B-0F92-40C7-B0AC-66A86176DA6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02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5A27C-8ACC-41AB-9C41-69A10BB69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Values that I used in the exp.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93D7200-8B71-4DBC-B549-85B201C5D5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6644493"/>
              </p:ext>
            </p:extLst>
          </p:nvPr>
        </p:nvGraphicFramePr>
        <p:xfrm>
          <a:off x="838200" y="1825624"/>
          <a:ext cx="10515600" cy="543017"/>
        </p:xfrm>
        <a:graphic>
          <a:graphicData uri="http://schemas.openxmlformats.org/drawingml/2006/table">
            <a:tbl>
              <a:tblPr firstRow="1" bandCol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25308733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8491388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6395780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02651577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538240422"/>
                    </a:ext>
                  </a:extLst>
                </a:gridCol>
              </a:tblGrid>
              <a:tr h="543017"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latin typeface="+mj-ea"/>
                          <a:ea typeface="+mj-ea"/>
                        </a:rPr>
                        <a:t>Population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latin typeface="+mj-ea"/>
                          <a:ea typeface="+mj-ea"/>
                        </a:rPr>
                        <a:t>Exp. Period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latin typeface="+mj-ea"/>
                          <a:ea typeface="+mj-ea"/>
                        </a:rPr>
                        <a:t>Connection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43840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ACB311E-4B06-4FE6-B4E8-EAC9A1232C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391088"/>
              </p:ext>
            </p:extLst>
          </p:nvPr>
        </p:nvGraphicFramePr>
        <p:xfrm>
          <a:off x="838200" y="1825625"/>
          <a:ext cx="10515600" cy="1086034"/>
        </p:xfrm>
        <a:graphic>
          <a:graphicData uri="http://schemas.openxmlformats.org/drawingml/2006/table">
            <a:tbl>
              <a:tblPr firstRow="1" bandCol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67739287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1482675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54004086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71841765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706858458"/>
                    </a:ext>
                  </a:extLst>
                </a:gridCol>
              </a:tblGrid>
              <a:tr h="543017"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latin typeface="+mj-ea"/>
                          <a:ea typeface="+mj-ea"/>
                        </a:rPr>
                        <a:t>Population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latin typeface="+mj-ea"/>
                          <a:ea typeface="+mj-ea"/>
                        </a:rPr>
                        <a:t>Exp. Period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latin typeface="+mj-ea"/>
                          <a:ea typeface="+mj-ea"/>
                        </a:rPr>
                        <a:t>Connection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latin typeface="+mj-ea"/>
                          <a:ea typeface="+mj-ea"/>
                        </a:rPr>
                        <a:t>Patient Zero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latin typeface="+mj-ea"/>
                          <a:ea typeface="+mj-ea"/>
                        </a:rPr>
                        <a:t>Kappa</a:t>
                      </a:r>
                      <a:r>
                        <a:rPr lang="ko-KR" altLang="en-US" b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b="0">
                          <a:latin typeface="+mj-ea"/>
                          <a:ea typeface="+mj-ea"/>
                        </a:rPr>
                        <a:t>(κ)</a:t>
                      </a:r>
                      <a:endParaRPr lang="en-US" b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4873205"/>
                  </a:ext>
                </a:extLst>
              </a:tr>
              <a:tr h="54301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1,000 people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300 days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u="sng"/>
                        <a:t>Independent var.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 people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535606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EEA9E8F-44F2-4E2A-9753-9056DDC20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034902"/>
              </p:ext>
            </p:extLst>
          </p:nvPr>
        </p:nvGraphicFramePr>
        <p:xfrm>
          <a:off x="838200" y="4700511"/>
          <a:ext cx="10515603" cy="128016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167739287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31482675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54004086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718417652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70685845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76253669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167955446"/>
                    </a:ext>
                  </a:extLst>
                </a:gridCol>
              </a:tblGrid>
              <a:tr h="54301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Connection Rate</a:t>
                      </a:r>
                      <a:endParaRPr lang="en-US" b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0.03</a:t>
                      </a:r>
                      <a:endParaRPr lang="en-US" b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0.025</a:t>
                      </a:r>
                      <a:endParaRPr lang="en-US" b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0.02</a:t>
                      </a:r>
                      <a:endParaRPr lang="en-US" b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0.015</a:t>
                      </a:r>
                      <a:endParaRPr lang="en-US" b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0.01</a:t>
                      </a:r>
                      <a:endParaRPr lang="en-US" b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0.005</a:t>
                      </a:r>
                      <a:endParaRPr lang="en-US" b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4873205"/>
                  </a:ext>
                </a:extLst>
              </a:tr>
              <a:tr h="54301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Average connections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/>
                        <a:t>25</a:t>
                      </a:r>
                      <a:endParaRPr lang="en-US" i="0" u="non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535606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9F8492D-470D-4591-B152-3BF1DF7BCD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741986"/>
              </p:ext>
            </p:extLst>
          </p:nvPr>
        </p:nvGraphicFramePr>
        <p:xfrm>
          <a:off x="838200" y="2911659"/>
          <a:ext cx="10515600" cy="1086034"/>
        </p:xfrm>
        <a:graphic>
          <a:graphicData uri="http://schemas.openxmlformats.org/drawingml/2006/table">
            <a:tbl>
              <a:tblPr firstRow="1" bandCol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86338845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76246917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47649277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61691074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60435179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694482485"/>
                    </a:ext>
                  </a:extLst>
                </a:gridCol>
              </a:tblGrid>
              <a:tr h="543017"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Beta</a:t>
                      </a:r>
                      <a:r>
                        <a:rPr lang="ko-KR" altLang="en-US" b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b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(β)</a:t>
                      </a:r>
                      <a:endParaRPr lang="en-US" b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Gamma (</a:t>
                      </a:r>
                      <a:r>
                        <a:rPr lang="en-US" altLang="ko-KR" b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γ)</a:t>
                      </a:r>
                      <a:endParaRPr lang="en-US" b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Delta (</a:t>
                      </a:r>
                      <a:r>
                        <a:rPr lang="en-US" altLang="ko-KR" b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δ)</a:t>
                      </a:r>
                      <a:endParaRPr lang="en-US" b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Epsilon (</a:t>
                      </a:r>
                      <a:r>
                        <a:rPr lang="en-US" altLang="ko-KR" b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ε)</a:t>
                      </a:r>
                      <a:endParaRPr lang="en-US" b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Lambda (</a:t>
                      </a:r>
                      <a:r>
                        <a:rPr lang="en-US" altLang="ko-KR" b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λ)</a:t>
                      </a:r>
                      <a:endParaRPr lang="en-US" b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Tau (</a:t>
                      </a:r>
                      <a:r>
                        <a:rPr lang="en-US" altLang="ko-KR" b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τ)</a:t>
                      </a:r>
                      <a:endParaRPr lang="en-US" b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630508"/>
                  </a:ext>
                </a:extLst>
              </a:tr>
              <a:tr h="54301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0.06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0.06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0.00006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0.009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0.006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0.0003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78950206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828FE1-C283-42CF-B4A4-819CF208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8C32B-0F92-40C7-B0AC-66A86176DA6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77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04140-354F-49B7-AA0F-5B3D39F3A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(1)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5CED49F-AB0E-4C82-965B-BB8532D369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7439307"/>
              </p:ext>
            </p:extLst>
          </p:nvPr>
        </p:nvGraphicFramePr>
        <p:xfrm>
          <a:off x="838199" y="1644905"/>
          <a:ext cx="10515600" cy="43940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56061171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12870523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832937224"/>
                    </a:ext>
                  </a:extLst>
                </a:gridCol>
              </a:tblGrid>
              <a:tr h="4394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NR=30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NR=25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NR=20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874123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23E2965-2146-4F67-AE8B-548CF05B8480}"/>
              </a:ext>
            </a:extLst>
          </p:cNvPr>
          <p:cNvSpPr txBox="1"/>
          <p:nvPr/>
        </p:nvSpPr>
        <p:spPr>
          <a:xfrm>
            <a:off x="838199" y="6155859"/>
            <a:ext cx="3720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NR = N * R = Average connection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CBEFD8-09E9-45E3-A88C-4268D2CB0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8C32B-0F92-40C7-B0AC-66A86176DA6E}" type="slidenum">
              <a:rPr lang="en-US" smtClean="0"/>
              <a:t>15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43FB9F-4D1C-44E9-9A06-F00140E9A2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5" t="7845" r="51383" b="7845"/>
          <a:stretch/>
        </p:blipFill>
        <p:spPr>
          <a:xfrm>
            <a:off x="889023" y="2129306"/>
            <a:ext cx="3376857" cy="39278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164BDB2-2D0D-4D3F-B395-C1716E22CA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7" t="8767" r="51058" b="8767"/>
          <a:stretch/>
        </p:blipFill>
        <p:spPr>
          <a:xfrm>
            <a:off x="7929603" y="2182991"/>
            <a:ext cx="3440829" cy="39728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90378F6-BCB5-4D8C-8508-860AA9D6E56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8581" r="50577" b="8581"/>
          <a:stretch/>
        </p:blipFill>
        <p:spPr>
          <a:xfrm>
            <a:off x="4387874" y="2182991"/>
            <a:ext cx="3416252" cy="397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937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04140-354F-49B7-AA0F-5B3D39F3A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(2)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5CED49F-AB0E-4C82-965B-BB8532D369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7178479"/>
              </p:ext>
            </p:extLst>
          </p:nvPr>
        </p:nvGraphicFramePr>
        <p:xfrm>
          <a:off x="838199" y="1644905"/>
          <a:ext cx="10515600" cy="43940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56061171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12870523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832937224"/>
                    </a:ext>
                  </a:extLst>
                </a:gridCol>
              </a:tblGrid>
              <a:tr h="4394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NR=15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NR=10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NR=5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874123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23E2965-2146-4F67-AE8B-548CF05B8480}"/>
              </a:ext>
            </a:extLst>
          </p:cNvPr>
          <p:cNvSpPr txBox="1"/>
          <p:nvPr/>
        </p:nvSpPr>
        <p:spPr>
          <a:xfrm>
            <a:off x="838199" y="6155859"/>
            <a:ext cx="3720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NR = N * R = Average connection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CBEFD8-09E9-45E3-A88C-4268D2CB0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8C32B-0F92-40C7-B0AC-66A86176DA6E}" type="slidenum">
              <a:rPr lang="en-US" smtClean="0"/>
              <a:t>16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0FB77F-5F37-475A-81F4-59EF20A65B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8171" r="50000" b="8171"/>
          <a:stretch/>
        </p:blipFill>
        <p:spPr>
          <a:xfrm>
            <a:off x="7859255" y="2182991"/>
            <a:ext cx="3443722" cy="38741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B36CA0-1232-4993-84DB-5B62BA7297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7" t="8767" r="51546" b="8767"/>
          <a:stretch/>
        </p:blipFill>
        <p:spPr>
          <a:xfrm>
            <a:off x="889023" y="2182991"/>
            <a:ext cx="3314582" cy="38741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4FD9D4-8FDD-4CCD-B5CD-703FAECD645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3" t="8623" r="51058" b="8623"/>
          <a:stretch/>
        </p:blipFill>
        <p:spPr>
          <a:xfrm>
            <a:off x="4376599" y="2182991"/>
            <a:ext cx="3438799" cy="397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06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8E64F-563B-49EF-A20C-B1196B1A6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DEF41-A128-468F-893A-ECCC71D0D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Social distancing is effective in significantly low NR values</a:t>
            </a:r>
          </a:p>
          <a:p>
            <a:r>
              <a:rPr lang="en-US" dirty="0"/>
              <a:t>Not only very low NR values,</a:t>
            </a:r>
            <a:br>
              <a:rPr lang="en-US" dirty="0"/>
            </a:br>
            <a:r>
              <a:rPr lang="en-US" dirty="0"/>
              <a:t>but there are still effects of</a:t>
            </a:r>
            <a:br>
              <a:rPr lang="en-US" dirty="0"/>
            </a:br>
            <a:r>
              <a:rPr lang="en-US" dirty="0"/>
              <a:t>decreasing peak numbers</a:t>
            </a:r>
            <a:br>
              <a:rPr lang="en-US" dirty="0"/>
            </a:br>
            <a:r>
              <a:rPr lang="en-US" dirty="0"/>
              <a:t>of patients</a:t>
            </a:r>
          </a:p>
          <a:p>
            <a:r>
              <a:rPr lang="en-US" dirty="0"/>
              <a:t>Peak numbers are important</a:t>
            </a:r>
            <a:br>
              <a:rPr lang="en-US" dirty="0"/>
            </a:br>
            <a:r>
              <a:rPr lang="en-US" dirty="0"/>
              <a:t>because there are threshold</a:t>
            </a:r>
            <a:br>
              <a:rPr lang="en-US" dirty="0"/>
            </a:br>
            <a:r>
              <a:rPr lang="en-US" dirty="0"/>
              <a:t>of medical services</a:t>
            </a:r>
          </a:p>
          <a:p>
            <a:r>
              <a:rPr lang="en-US" dirty="0"/>
              <a:t>While time of social distancing </a:t>
            </a:r>
            <a:br>
              <a:rPr lang="en-US" dirty="0"/>
            </a:br>
            <a:r>
              <a:rPr lang="en-US" dirty="0"/>
              <a:t>it is hard to reach SSS.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D67FBE-75AC-4C01-A270-91B3634BE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8C32B-0F92-40C7-B0AC-66A86176DA6E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2ABB2F50-0FCD-44B4-9C81-19B14ADC07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1625786"/>
              </p:ext>
            </p:extLst>
          </p:nvPr>
        </p:nvGraphicFramePr>
        <p:xfrm>
          <a:off x="6095998" y="2514551"/>
          <a:ext cx="5206978" cy="365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03489">
                  <a:extLst>
                    <a:ext uri="{9D8B030D-6E8A-4147-A177-3AD203B41FA5}">
                      <a16:colId xmlns:a16="http://schemas.microsoft.com/office/drawing/2014/main" val="560611711"/>
                    </a:ext>
                  </a:extLst>
                </a:gridCol>
                <a:gridCol w="2603489">
                  <a:extLst>
                    <a:ext uri="{9D8B030D-6E8A-4147-A177-3AD203B41FA5}">
                      <a16:colId xmlns:a16="http://schemas.microsoft.com/office/drawing/2014/main" val="1864370990"/>
                    </a:ext>
                  </a:extLst>
                </a:gridCol>
              </a:tblGrid>
              <a:tr h="3442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NR=30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NR=5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8741239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2B32FC0-52A3-4960-9D0F-69EE253880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5" t="9257" r="51399" b="3462"/>
          <a:stretch/>
        </p:blipFill>
        <p:spPr>
          <a:xfrm>
            <a:off x="6095998" y="3192579"/>
            <a:ext cx="2536343" cy="29843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DB2158B-A9FF-4796-98B9-B2689507AF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" t="9258" r="50980" b="3463"/>
          <a:stretch/>
        </p:blipFill>
        <p:spPr>
          <a:xfrm>
            <a:off x="8699487" y="3192579"/>
            <a:ext cx="2547346" cy="298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858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5139D-D72A-40BC-9D61-A0FD0FE81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TMI: Also working on larger population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BB6993E-0624-4999-B37A-D97C046CDA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79" y="1887522"/>
            <a:ext cx="6355510" cy="357497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ED6890-1643-476F-AF24-5A1EEA4B4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8C32B-0F92-40C7-B0AC-66A86176DA6E}" type="slidenum">
              <a:rPr lang="en-US" smtClean="0"/>
              <a:t>18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D51266-49E2-4A00-8327-35930AAA7F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1"/>
          <a:stretch/>
        </p:blipFill>
        <p:spPr>
          <a:xfrm>
            <a:off x="5905850" y="1887523"/>
            <a:ext cx="6058673" cy="357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590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C150804-CF38-4B2C-9876-5FED8B43D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50907C-B3CC-4808-BD27-946A1AC72A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05128F-D32B-4F3C-95A5-C8661E4BD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8C32B-0F92-40C7-B0AC-66A86176DA6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836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80A1F2-39D5-4AB2-8A63-4DA57E307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AD7D06-9DDC-479B-9DA0-EE2FF1064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Infection network</a:t>
            </a:r>
          </a:p>
          <a:p>
            <a:pPr lvl="1"/>
            <a:r>
              <a:rPr lang="en-US" dirty="0"/>
              <a:t>SII Model</a:t>
            </a:r>
          </a:p>
          <a:p>
            <a:pPr lvl="1"/>
            <a:r>
              <a:rPr lang="en-US" dirty="0"/>
              <a:t>SEIR / SEIRS Model</a:t>
            </a:r>
          </a:p>
          <a:p>
            <a:pPr lvl="1"/>
            <a:r>
              <a:rPr lang="en-US" dirty="0"/>
              <a:t>SI3D Model (+parameters)</a:t>
            </a:r>
          </a:p>
          <a:p>
            <a:r>
              <a:rPr lang="en-US" dirty="0"/>
              <a:t>Play with the network</a:t>
            </a:r>
          </a:p>
          <a:p>
            <a:pPr lvl="1"/>
            <a:r>
              <a:rPr lang="en-US" dirty="0"/>
              <a:t>Experiment 1: Social distancing</a:t>
            </a:r>
          </a:p>
          <a:p>
            <a:pPr lvl="1"/>
            <a:r>
              <a:rPr lang="en-US" dirty="0"/>
              <a:t>Experiment 2: Personal Hygiene</a:t>
            </a:r>
          </a:p>
          <a:p>
            <a:r>
              <a:rPr lang="en-US" dirty="0"/>
              <a:t>What we can know from this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57487B-E129-4DC3-939E-3438C5ECA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8C32B-0F92-40C7-B0AC-66A86176DA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04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B3EE7C-7D89-4C66-8E34-2B08F090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Infection Network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53C6DD-8DCB-4E9A-A2EF-9CF60A0A95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Youngwoon Cheong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BB260-840C-45F5-8E47-D8F8C8D1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8C32B-0F92-40C7-B0AC-66A86176DA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92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97CAFF-2BFC-4E86-BD1E-BD1495F2E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Infection</a:t>
            </a:r>
            <a:r>
              <a:rPr lang="ko-KR" altLang="en-US" dirty="0"/>
              <a:t> </a:t>
            </a:r>
            <a:r>
              <a:rPr lang="en-US" altLang="ko-KR" dirty="0"/>
              <a:t>Networks that I refer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076512-90F7-408D-90B4-8A4C185EC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SII Model</a:t>
            </a:r>
          </a:p>
          <a:p>
            <a:pPr lvl="1"/>
            <a:r>
              <a:rPr lang="en-US" dirty="0"/>
              <a:t>Reference: Used for analyzing </a:t>
            </a:r>
            <a:r>
              <a:rPr lang="en-US" dirty="0">
                <a:highlight>
                  <a:srgbClr val="FFFF00"/>
                </a:highlight>
              </a:rPr>
              <a:t>Diabetes</a:t>
            </a:r>
            <a:r>
              <a:rPr lang="en-US" sz="1000" dirty="0"/>
              <a:t>[1]</a:t>
            </a:r>
          </a:p>
          <a:p>
            <a:pPr lvl="1"/>
            <a:r>
              <a:rPr lang="en-US" dirty="0"/>
              <a:t>Not what I was looking for – It doesn’t consider infection! (Diabetes infection=???)</a:t>
            </a:r>
          </a:p>
          <a:p>
            <a:pPr lvl="1"/>
            <a:r>
              <a:rPr lang="en-US" dirty="0"/>
              <a:t>Still It well describes entire population’s status in the differential eq.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965A32-6FEC-487D-A9F6-1AEF9422C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8C32B-0F92-40C7-B0AC-66A86176DA6E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E65E28-C9F7-493A-9273-55D5CB139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646" y="4213233"/>
            <a:ext cx="4324954" cy="17528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075AC9-0095-4669-9197-7C0F431EF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84628"/>
            <a:ext cx="3124636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553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97CAFF-2BFC-4E86-BD1E-BD1495F2E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Infection</a:t>
            </a:r>
            <a:r>
              <a:rPr lang="ko-KR" altLang="en-US" dirty="0"/>
              <a:t> </a:t>
            </a:r>
            <a:r>
              <a:rPr lang="en-US" altLang="ko-KR" dirty="0"/>
              <a:t>Networks that I refer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076512-90F7-408D-90B4-8A4C185EC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SEIR / SEIRS Model</a:t>
            </a:r>
          </a:p>
          <a:p>
            <a:pPr lvl="1"/>
            <a:r>
              <a:rPr lang="en-US" dirty="0"/>
              <a:t>Reference: Used for </a:t>
            </a:r>
            <a:r>
              <a:rPr lang="en-US" i="1" dirty="0"/>
              <a:t>infectible </a:t>
            </a:r>
            <a:r>
              <a:rPr lang="en-US" dirty="0"/>
              <a:t>but not </a:t>
            </a:r>
            <a:r>
              <a:rPr lang="en-US" i="1" dirty="0">
                <a:highlight>
                  <a:srgbClr val="FFFF00"/>
                </a:highlight>
              </a:rPr>
              <a:t>infectious </a:t>
            </a:r>
            <a:r>
              <a:rPr lang="en-US" dirty="0">
                <a:highlight>
                  <a:srgbClr val="FFFF00"/>
                </a:highlight>
              </a:rPr>
              <a:t>diseases </a:t>
            </a:r>
            <a:r>
              <a:rPr lang="en-US" sz="1600" dirty="0"/>
              <a:t>(e.g. chicken pox)</a:t>
            </a:r>
            <a:r>
              <a:rPr lang="en-US" sz="1100" dirty="0"/>
              <a:t>[2]</a:t>
            </a:r>
            <a:endParaRPr lang="en-US" dirty="0"/>
          </a:p>
          <a:p>
            <a:pPr lvl="1"/>
            <a:r>
              <a:rPr lang="en-US" dirty="0"/>
              <a:t>SERIS considers infection and immune people(recovered), and also </a:t>
            </a:r>
            <a:r>
              <a:rPr lang="en-US" dirty="0">
                <a:highlight>
                  <a:srgbClr val="FFFF00"/>
                </a:highlight>
              </a:rPr>
              <a:t>incubation period</a:t>
            </a:r>
            <a:r>
              <a:rPr lang="en-US" dirty="0"/>
              <a:t>(exposed)!</a:t>
            </a:r>
          </a:p>
          <a:p>
            <a:pPr lvl="1"/>
            <a:r>
              <a:rPr lang="en-US" dirty="0"/>
              <a:t>Still, there are no death in the model(Because in the article, they considers only endemic diseases)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965A32-6FEC-487D-A9F6-1AEF9422C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8C32B-0F92-40C7-B0AC-66A86176DA6E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31DA8CA-0152-48DB-8DD4-3406E25A3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675831"/>
            <a:ext cx="5724525" cy="140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\begin{aligned}&#10;\frac{dS}{dt} &amp; = -\frac{\beta SI}{N}\\&#10;\frac{dE}{dt} &amp; = \frac{\beta SI}{N} - \sigma E\\&#10;\frac{dI}{dt} &amp; = \sigma E - \gamma I\\&#10;\frac{dR}{dt} &amp; = \gamma I&#10;\end{aligned}">
            <a:extLst>
              <a:ext uri="{FF2B5EF4-FFF2-40B4-BE49-F238E27FC236}">
                <a16:creationId xmlns:a16="http://schemas.microsoft.com/office/drawing/2014/main" id="{5586BA8D-5659-4682-9C8A-CCD48EC1C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850" y="4576763"/>
            <a:ext cx="12573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964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3162-DEBF-422B-9CEB-2142D0E4F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Thought: What I should make?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1F919-DC53-4558-8AD8-A21865A25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Differential eq. models are quite good, but NOT FITS into my system(they are the graph, not a number)</a:t>
            </a:r>
          </a:p>
          <a:p>
            <a:r>
              <a:rPr lang="en-US" dirty="0"/>
              <a:t>So, slight modification of SEIRS from D.E. to discrete models are feasible.</a:t>
            </a:r>
          </a:p>
          <a:p>
            <a:r>
              <a:rPr lang="en-US" dirty="0"/>
              <a:t>Also we should add death in the model.</a:t>
            </a:r>
          </a:p>
          <a:p>
            <a:r>
              <a:rPr lang="en-US" dirty="0">
                <a:highlight>
                  <a:srgbClr val="FFFF00"/>
                </a:highlight>
              </a:rPr>
              <a:t>Vital dynamics</a:t>
            </a:r>
            <a:r>
              <a:rPr lang="en-US" dirty="0"/>
              <a:t>? We don’t need it.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3F1D3-CB23-45B1-AC6D-9BE9AEE3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8C32B-0F92-40C7-B0AC-66A86176DA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39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DA322-B95D-44FA-9A10-3198A8B07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SI3D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D36F9-D2F0-4444-9F1C-66AC5C47B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/>
          <a:lstStyle/>
          <a:p>
            <a:r>
              <a:rPr lang="en-US" dirty="0"/>
              <a:t>Build a model for these situations</a:t>
            </a:r>
          </a:p>
          <a:p>
            <a:pPr lvl="1"/>
            <a:r>
              <a:rPr lang="en-US" dirty="0"/>
              <a:t>Infectious, lethal, and immune</a:t>
            </a:r>
          </a:p>
          <a:p>
            <a:pPr lvl="1"/>
            <a:r>
              <a:rPr lang="en-US" dirty="0"/>
              <a:t>And It must be consider every individual’s 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9B1C2-2D98-4B79-8D73-40FD72BB8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8C32B-0F92-40C7-B0AC-66A86176DA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514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DA322-B95D-44FA-9A10-3198A8B07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SI3D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D36F9-D2F0-4444-9F1C-66AC5C47B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/>
          <a:lstStyle/>
          <a:p>
            <a:r>
              <a:rPr lang="en-US" dirty="0"/>
              <a:t>SI3D: Susceptible, Incubated, Infected, Immune, Dead</a:t>
            </a:r>
          </a:p>
          <a:p>
            <a:pPr lvl="1"/>
            <a:r>
              <a:rPr lang="en-US" dirty="0"/>
              <a:t>Every individual’s state transit by certain probability</a:t>
            </a:r>
          </a:p>
          <a:p>
            <a:pPr lvl="1"/>
            <a:r>
              <a:rPr lang="en-US" dirty="0"/>
              <a:t>Most importantly, the infection probability determined by adjacent infected people. The more your friends infected, the more likely you will.</a:t>
            </a:r>
          </a:p>
          <a:p>
            <a:r>
              <a:rPr lang="en-US" dirty="0"/>
              <a:t>So what parameters would determine the system uniquely?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9B1C2-2D98-4B79-8D73-40FD72BB8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8C32B-0F92-40C7-B0AC-66A86176DA6E}" type="slidenum">
              <a:rPr lang="en-US" smtClean="0"/>
              <a:t>8</a:t>
            </a:fld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853CBCE-F789-4732-932E-AB6436F1EE9A}"/>
              </a:ext>
            </a:extLst>
          </p:cNvPr>
          <p:cNvGrpSpPr/>
          <p:nvPr/>
        </p:nvGrpSpPr>
        <p:grpSpPr>
          <a:xfrm>
            <a:off x="1162051" y="4867004"/>
            <a:ext cx="4461367" cy="1489346"/>
            <a:chOff x="1162051" y="4013200"/>
            <a:chExt cx="6372225" cy="2127251"/>
          </a:xfrm>
        </p:grpSpPr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CBBC046C-F0DC-4899-BD89-788D9E7E52D2}"/>
                </a:ext>
              </a:extLst>
            </p:cNvPr>
            <p:cNvCxnSpPr>
              <a:cxnSpLocks/>
              <a:stCxn id="6" idx="2"/>
              <a:endCxn id="8" idx="2"/>
            </p:cNvCxnSpPr>
            <p:nvPr/>
          </p:nvCxnSpPr>
          <p:spPr>
            <a:xfrm rot="16200000" flipH="1">
              <a:off x="5362576" y="2962275"/>
              <a:ext cx="12700" cy="3600450"/>
            </a:xfrm>
            <a:prstGeom prst="bentConnector3">
              <a:avLst>
                <a:gd name="adj1" fmla="val 2250000"/>
              </a:avLst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46219FF-1C1A-454A-A412-88F2A75A922D}"/>
                </a:ext>
              </a:extLst>
            </p:cNvPr>
            <p:cNvSpPr/>
            <p:nvPr/>
          </p:nvSpPr>
          <p:spPr>
            <a:xfrm>
              <a:off x="1162051" y="4019550"/>
              <a:ext cx="742950" cy="7429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  <a:latin typeface="+mj-ea"/>
                  <a:ea typeface="+mj-ea"/>
                </a:rPr>
                <a:t>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D98A2BC-E1EB-4E53-BA66-F9C404B14248}"/>
                </a:ext>
              </a:extLst>
            </p:cNvPr>
            <p:cNvSpPr/>
            <p:nvPr/>
          </p:nvSpPr>
          <p:spPr>
            <a:xfrm>
              <a:off x="3190876" y="4019550"/>
              <a:ext cx="742950" cy="7429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  <a:latin typeface="+mj-ea"/>
                  <a:ea typeface="+mj-ea"/>
                </a:rPr>
                <a:t>I</a:t>
              </a:r>
              <a:r>
                <a:rPr lang="en-US" sz="2000" baseline="-25000" dirty="0">
                  <a:solidFill>
                    <a:sysClr val="windowText" lastClr="000000"/>
                  </a:solidFill>
                  <a:latin typeface="+mj-ea"/>
                  <a:ea typeface="+mj-ea"/>
                </a:rPr>
                <a:t>C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A8F5374-464E-464A-8671-BEC20FB7A219}"/>
                </a:ext>
              </a:extLst>
            </p:cNvPr>
            <p:cNvSpPr/>
            <p:nvPr/>
          </p:nvSpPr>
          <p:spPr>
            <a:xfrm>
              <a:off x="4991101" y="4019550"/>
              <a:ext cx="742950" cy="7429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  <a:latin typeface="+mj-ea"/>
                  <a:ea typeface="+mj-ea"/>
                </a:rPr>
                <a:t>I</a:t>
              </a:r>
              <a:r>
                <a:rPr lang="en-US" sz="2000" baseline="-25000" dirty="0">
                  <a:solidFill>
                    <a:sysClr val="windowText" lastClr="000000"/>
                  </a:solidFill>
                  <a:latin typeface="+mj-ea"/>
                  <a:ea typeface="+mj-ea"/>
                </a:rPr>
                <a:t>F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F99C35-1FF3-4758-AC4B-EF07B16248FE}"/>
                </a:ext>
              </a:extLst>
            </p:cNvPr>
            <p:cNvSpPr/>
            <p:nvPr/>
          </p:nvSpPr>
          <p:spPr>
            <a:xfrm>
              <a:off x="6791326" y="4019550"/>
              <a:ext cx="742950" cy="7429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  <a:latin typeface="+mj-ea"/>
                  <a:ea typeface="+mj-ea"/>
                </a:rPr>
                <a:t>I</a:t>
              </a:r>
              <a:r>
                <a:rPr lang="en-US" sz="2000" baseline="-25000" dirty="0">
                  <a:solidFill>
                    <a:sysClr val="windowText" lastClr="000000"/>
                  </a:solidFill>
                  <a:latin typeface="+mj-ea"/>
                  <a:ea typeface="+mj-ea"/>
                </a:rPr>
                <a:t>M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87E4D44-D7D9-49ED-8664-D695CF1F3ADF}"/>
                </a:ext>
              </a:extLst>
            </p:cNvPr>
            <p:cNvSpPr/>
            <p:nvPr/>
          </p:nvSpPr>
          <p:spPr>
            <a:xfrm>
              <a:off x="6791327" y="5397502"/>
              <a:ext cx="742949" cy="7429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  <a:latin typeface="+mj-ea"/>
                  <a:ea typeface="+mj-ea"/>
                </a:rPr>
                <a:t>D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4580F40-9E66-41E8-A868-D550F8971A1C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1905001" y="4391025"/>
              <a:ext cx="128587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8C8CEBE-93A8-47BE-A7D9-ED62F2FEF41E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>
              <a:off x="3933826" y="4391025"/>
              <a:ext cx="105727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380DBFA-23E3-4716-9E6D-5265982DDD69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5734051" y="4391025"/>
              <a:ext cx="105727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CDEFE4CD-3FA0-464A-98D3-03FBB61C30E0}"/>
                </a:ext>
              </a:extLst>
            </p:cNvPr>
            <p:cNvCxnSpPr>
              <a:stCxn id="8" idx="0"/>
              <a:endCxn id="5" idx="0"/>
            </p:cNvCxnSpPr>
            <p:nvPr/>
          </p:nvCxnSpPr>
          <p:spPr>
            <a:xfrm rot="16200000" flipV="1">
              <a:off x="4348164" y="1204912"/>
              <a:ext cx="12700" cy="5629275"/>
            </a:xfrm>
            <a:prstGeom prst="bentConnector3">
              <a:avLst>
                <a:gd name="adj1" fmla="val 4499953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66A390BD-CC7A-4DC6-A7CB-90A3C63B2217}"/>
                </a:ext>
              </a:extLst>
            </p:cNvPr>
            <p:cNvCxnSpPr>
              <a:cxnSpLocks/>
              <a:stCxn id="7" idx="2"/>
              <a:endCxn id="9" idx="1"/>
            </p:cNvCxnSpPr>
            <p:nvPr/>
          </p:nvCxnSpPr>
          <p:spPr>
            <a:xfrm rot="16200000" flipH="1">
              <a:off x="5573712" y="4551362"/>
              <a:ext cx="1006477" cy="1428751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2514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46A74-706B-4673-A60E-9299FF898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Table 31">
                <a:extLst>
                  <a:ext uri="{FF2B5EF4-FFF2-40B4-BE49-F238E27FC236}">
                    <a16:creationId xmlns:a16="http://schemas.microsoft.com/office/drawing/2014/main" id="{BEFA4378-92CC-4BEF-8E5A-6012B8A0DFA2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2988335317"/>
                  </p:ext>
                </p:extLst>
              </p:nvPr>
            </p:nvGraphicFramePr>
            <p:xfrm>
              <a:off x="838200" y="1825625"/>
              <a:ext cx="5181600" cy="18548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90800">
                      <a:extLst>
                        <a:ext uri="{9D8B030D-6E8A-4147-A177-3AD203B41FA5}">
                          <a16:colId xmlns:a16="http://schemas.microsoft.com/office/drawing/2014/main" val="365464410"/>
                        </a:ext>
                      </a:extLst>
                    </a:gridCol>
                    <a:gridCol w="2590800">
                      <a:extLst>
                        <a:ext uri="{9D8B030D-6E8A-4147-A177-3AD203B41FA5}">
                          <a16:colId xmlns:a16="http://schemas.microsoft.com/office/drawing/2014/main" val="2842288426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+mj-ea"/>
                              <a:ea typeface="+mj-ea"/>
                            </a:rPr>
                            <a:t>Infection Parameter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atin typeface="+mj-ea"/>
                            <a:ea typeface="+mj-ea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60103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/>
                            <a:t>Infection rate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oMath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/>
                            <a:t>Random</a:t>
                          </a:r>
                          <a:r>
                            <a:rPr lang="en-US" sz="1400" b="0" baseline="0" dirty="0"/>
                            <a:t> </a:t>
                          </a:r>
                          <a:r>
                            <a:rPr lang="en-US" sz="1400" b="0" dirty="0"/>
                            <a:t>Infection rate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oMath>
                          </a14:m>
                          <a:endParaRPr 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513534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/>
                            <a:t>Incubation end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sub>
                              </m:sSub>
                            </m:oMath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/>
                            <a:t>No symptom self-cure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oMath>
                          </a14:m>
                          <a:endParaRPr 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553362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/>
                            <a:t>Cure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sub>
                              </m:sSub>
                            </m:oMath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/>
                            <a:t>Death</a:t>
                          </a:r>
                          <a:r>
                            <a:rPr lang="en-US" sz="1400" b="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oMath>
                          </a14:m>
                          <a:endParaRPr 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66203039"/>
                      </a:ext>
                    </a:extLst>
                  </a:tr>
                  <a:tr h="3714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/>
                            <a:t>Immune loss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sub>
                              </m:sSub>
                            </m:oMath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444436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Table 31">
                <a:extLst>
                  <a:ext uri="{FF2B5EF4-FFF2-40B4-BE49-F238E27FC236}">
                    <a16:creationId xmlns:a16="http://schemas.microsoft.com/office/drawing/2014/main" id="{BEFA4378-92CC-4BEF-8E5A-6012B8A0DFA2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2988335317"/>
                  </p:ext>
                </p:extLst>
              </p:nvPr>
            </p:nvGraphicFramePr>
            <p:xfrm>
              <a:off x="838200" y="1825625"/>
              <a:ext cx="5181600" cy="18548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90800">
                      <a:extLst>
                        <a:ext uri="{9D8B030D-6E8A-4147-A177-3AD203B41FA5}">
                          <a16:colId xmlns:a16="http://schemas.microsoft.com/office/drawing/2014/main" val="365464410"/>
                        </a:ext>
                      </a:extLst>
                    </a:gridCol>
                    <a:gridCol w="2590800">
                      <a:extLst>
                        <a:ext uri="{9D8B030D-6E8A-4147-A177-3AD203B41FA5}">
                          <a16:colId xmlns:a16="http://schemas.microsoft.com/office/drawing/2014/main" val="2842288426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+mj-ea"/>
                              <a:ea typeface="+mj-ea"/>
                            </a:rPr>
                            <a:t>Infection Parameter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atin typeface="+mj-ea"/>
                            <a:ea typeface="+mj-ea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60103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35" t="-108197" r="-100704" b="-3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471" t="-108197" r="-941" b="-3081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13534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35" t="-208197" r="-100704" b="-2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471" t="-208197" r="-941" b="-2081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53362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35" t="-308197" r="-100704" b="-1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471" t="-308197" r="-941" b="-1081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6203039"/>
                      </a:ext>
                    </a:extLst>
                  </a:tr>
                  <a:tr h="3714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35" t="-408197" r="-100704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4444364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34" name="Table 34">
            <a:extLst>
              <a:ext uri="{FF2B5EF4-FFF2-40B4-BE49-F238E27FC236}">
                <a16:creationId xmlns:a16="http://schemas.microsoft.com/office/drawing/2014/main" id="{A72E89BA-62DB-4872-8B6C-BEE05C78173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2399672"/>
              </p:ext>
            </p:extLst>
          </p:nvPr>
        </p:nvGraphicFramePr>
        <p:xfrm>
          <a:off x="6172200" y="1825625"/>
          <a:ext cx="518160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244713777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40123954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j-ea"/>
                          <a:ea typeface="+mj-ea"/>
                        </a:rPr>
                        <a:t>Social Parameter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933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Connection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Population size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5490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Patient zero</a:t>
                      </a:r>
                      <a:r>
                        <a:rPr lang="en-US" sz="1400" dirty="0"/>
                        <a:t> 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(Simulation date)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988850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40DDF-564E-4342-BD32-827D18C10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8C32B-0F92-40C7-B0AC-66A86176DA6E}" type="slidenum">
              <a:rPr lang="en-US" smtClean="0"/>
              <a:t>9</a:t>
            </a:fld>
            <a:endParaRPr lang="en-US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3C9AE9D7-AF27-4805-A6CC-8CF0C400922D}"/>
              </a:ext>
            </a:extLst>
          </p:cNvPr>
          <p:cNvCxnSpPr>
            <a:cxnSpLocks/>
            <a:stCxn id="8" idx="2"/>
            <a:endCxn id="10" idx="2"/>
          </p:cNvCxnSpPr>
          <p:nvPr/>
        </p:nvCxnSpPr>
        <p:spPr>
          <a:xfrm rot="16200000" flipH="1">
            <a:off x="4139217" y="4131223"/>
            <a:ext cx="8892" cy="2520772"/>
          </a:xfrm>
          <a:prstGeom prst="bentConnector3">
            <a:avLst>
              <a:gd name="adj1" fmla="val 22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25B437C3-5C52-4B5D-891A-0B2B79F4071F}"/>
              </a:ext>
            </a:extLst>
          </p:cNvPr>
          <p:cNvSpPr/>
          <p:nvPr/>
        </p:nvSpPr>
        <p:spPr>
          <a:xfrm>
            <a:off x="1198316" y="4871450"/>
            <a:ext cx="520159" cy="5201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+mj-ea"/>
                <a:ea typeface="+mj-ea"/>
              </a:rPr>
              <a:t>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63626A-F4DD-433A-A017-F11C91B57239}"/>
              </a:ext>
            </a:extLst>
          </p:cNvPr>
          <p:cNvSpPr/>
          <p:nvPr/>
        </p:nvSpPr>
        <p:spPr>
          <a:xfrm>
            <a:off x="2618751" y="4871450"/>
            <a:ext cx="520159" cy="520159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+mj-ea"/>
                <a:ea typeface="+mj-ea"/>
              </a:rPr>
              <a:t>I</a:t>
            </a:r>
            <a:r>
              <a:rPr lang="en-US" sz="2000" baseline="-25000" dirty="0">
                <a:solidFill>
                  <a:sysClr val="windowText" lastClr="000000"/>
                </a:solidFill>
                <a:latin typeface="+mj-ea"/>
                <a:ea typeface="+mj-ea"/>
              </a:rPr>
              <a:t>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5FC777-F6B7-4E18-A04E-F93D4C99632B}"/>
              </a:ext>
            </a:extLst>
          </p:cNvPr>
          <p:cNvSpPr/>
          <p:nvPr/>
        </p:nvSpPr>
        <p:spPr>
          <a:xfrm>
            <a:off x="3879137" y="4871450"/>
            <a:ext cx="520159" cy="520159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+mj-ea"/>
                <a:ea typeface="+mj-ea"/>
              </a:rPr>
              <a:t>I</a:t>
            </a:r>
            <a:r>
              <a:rPr lang="en-US" sz="2000" baseline="-25000" dirty="0">
                <a:solidFill>
                  <a:sysClr val="windowText" lastClr="000000"/>
                </a:solidFill>
                <a:latin typeface="+mj-ea"/>
                <a:ea typeface="+mj-ea"/>
              </a:rPr>
              <a:t>F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6B3042-44BE-48F7-B211-6B7E165EB5DE}"/>
              </a:ext>
            </a:extLst>
          </p:cNvPr>
          <p:cNvSpPr/>
          <p:nvPr/>
        </p:nvSpPr>
        <p:spPr>
          <a:xfrm>
            <a:off x="5139524" y="4871450"/>
            <a:ext cx="520159" cy="520159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+mj-ea"/>
                <a:ea typeface="+mj-ea"/>
              </a:rPr>
              <a:t>I</a:t>
            </a:r>
            <a:r>
              <a:rPr lang="en-US" sz="2000" baseline="-25000" dirty="0">
                <a:solidFill>
                  <a:sysClr val="windowText" lastClr="000000"/>
                </a:solidFill>
                <a:latin typeface="+mj-ea"/>
                <a:ea typeface="+mj-ea"/>
              </a:rPr>
              <a:t>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D3F014-D944-4F0E-8B37-B9306EE7446D}"/>
              </a:ext>
            </a:extLst>
          </p:cNvPr>
          <p:cNvSpPr/>
          <p:nvPr/>
        </p:nvSpPr>
        <p:spPr>
          <a:xfrm>
            <a:off x="5139524" y="5836191"/>
            <a:ext cx="520159" cy="520159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ea"/>
                <a:ea typeface="+mj-ea"/>
              </a:rPr>
              <a:t>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3E1BE7-8C74-4A78-B580-143F1DB41824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1718475" y="5131530"/>
            <a:ext cx="90027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B6587A-FA91-41EF-8239-9D457F88FA9B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3138911" y="5131530"/>
            <a:ext cx="7402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6D003A-C10A-4599-A213-01A06FFDDB6B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4399297" y="5131530"/>
            <a:ext cx="7402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D49175A-C384-4F81-A39B-D2A7155FC734}"/>
              </a:ext>
            </a:extLst>
          </p:cNvPr>
          <p:cNvCxnSpPr>
            <a:stCxn id="10" idx="0"/>
            <a:endCxn id="7" idx="0"/>
          </p:cNvCxnSpPr>
          <p:nvPr/>
        </p:nvCxnSpPr>
        <p:spPr>
          <a:xfrm rot="16200000" flipV="1">
            <a:off x="3429000" y="2900846"/>
            <a:ext cx="8892" cy="3941208"/>
          </a:xfrm>
          <a:prstGeom prst="bentConnector3">
            <a:avLst>
              <a:gd name="adj1" fmla="val 449995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9398C1C9-3E9C-4049-BB39-355589B62A3D}"/>
              </a:ext>
            </a:extLst>
          </p:cNvPr>
          <p:cNvCxnSpPr>
            <a:cxnSpLocks/>
            <a:stCxn id="9" idx="2"/>
            <a:endCxn id="11" idx="1"/>
          </p:cNvCxnSpPr>
          <p:nvPr/>
        </p:nvCxnSpPr>
        <p:spPr>
          <a:xfrm rot="16200000" flipH="1">
            <a:off x="4287039" y="5243786"/>
            <a:ext cx="704662" cy="100030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9A1AF3A6-253C-4ADB-8618-5175C3C2592D}"/>
              </a:ext>
            </a:extLst>
          </p:cNvPr>
          <p:cNvSpPr/>
          <p:nvPr/>
        </p:nvSpPr>
        <p:spPr>
          <a:xfrm>
            <a:off x="6858000" y="4648200"/>
            <a:ext cx="314325" cy="3143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230F25-114E-47A6-BF10-B5F38F7551FC}"/>
              </a:ext>
            </a:extLst>
          </p:cNvPr>
          <p:cNvSpPr/>
          <p:nvPr/>
        </p:nvSpPr>
        <p:spPr>
          <a:xfrm>
            <a:off x="9151560" y="5061007"/>
            <a:ext cx="314325" cy="314325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1799E43-B538-4AE5-891D-016562E97A35}"/>
              </a:ext>
            </a:extLst>
          </p:cNvPr>
          <p:cNvSpPr/>
          <p:nvPr/>
        </p:nvSpPr>
        <p:spPr>
          <a:xfrm>
            <a:off x="7052478" y="5807936"/>
            <a:ext cx="314325" cy="3143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7845069-0263-4F13-86CC-BA01A734E459}"/>
              </a:ext>
            </a:extLst>
          </p:cNvPr>
          <p:cNvSpPr/>
          <p:nvPr/>
        </p:nvSpPr>
        <p:spPr>
          <a:xfrm>
            <a:off x="8296275" y="4431686"/>
            <a:ext cx="314325" cy="314325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1833808-75D4-48BC-BC56-3D07C659A806}"/>
              </a:ext>
            </a:extLst>
          </p:cNvPr>
          <p:cNvSpPr/>
          <p:nvPr/>
        </p:nvSpPr>
        <p:spPr>
          <a:xfrm>
            <a:off x="8139112" y="5429614"/>
            <a:ext cx="314325" cy="3143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4B3776A-A087-4F17-B9C6-188E51F4BC4B}"/>
              </a:ext>
            </a:extLst>
          </p:cNvPr>
          <p:cNvSpPr/>
          <p:nvPr/>
        </p:nvSpPr>
        <p:spPr>
          <a:xfrm>
            <a:off x="10316362" y="5079693"/>
            <a:ext cx="314325" cy="3143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A38AAE4-5DA5-4BDB-867D-2099B83D7E78}"/>
              </a:ext>
            </a:extLst>
          </p:cNvPr>
          <p:cNvCxnSpPr>
            <a:stCxn id="39" idx="6"/>
            <a:endCxn id="43" idx="2"/>
          </p:cNvCxnSpPr>
          <p:nvPr/>
        </p:nvCxnSpPr>
        <p:spPr>
          <a:xfrm>
            <a:off x="9465885" y="5218170"/>
            <a:ext cx="850477" cy="186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5581778-BBCF-492F-A6CD-E0D69179FE82}"/>
              </a:ext>
            </a:extLst>
          </p:cNvPr>
          <p:cNvCxnSpPr>
            <a:stCxn id="42" idx="6"/>
            <a:endCxn id="39" idx="2"/>
          </p:cNvCxnSpPr>
          <p:nvPr/>
        </p:nvCxnSpPr>
        <p:spPr>
          <a:xfrm flipV="1">
            <a:off x="8453437" y="5218170"/>
            <a:ext cx="698123" cy="3686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DE13C85-4969-4515-9880-BABEE6E05BDF}"/>
              </a:ext>
            </a:extLst>
          </p:cNvPr>
          <p:cNvCxnSpPr>
            <a:stCxn id="42" idx="0"/>
            <a:endCxn id="41" idx="4"/>
          </p:cNvCxnSpPr>
          <p:nvPr/>
        </p:nvCxnSpPr>
        <p:spPr>
          <a:xfrm flipV="1">
            <a:off x="8296275" y="4746011"/>
            <a:ext cx="157163" cy="6836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E72FB98-2A38-4ECF-94B9-237309C400D2}"/>
              </a:ext>
            </a:extLst>
          </p:cNvPr>
          <p:cNvCxnSpPr>
            <a:stCxn id="41" idx="6"/>
            <a:endCxn id="39" idx="1"/>
          </p:cNvCxnSpPr>
          <p:nvPr/>
        </p:nvCxnSpPr>
        <p:spPr>
          <a:xfrm>
            <a:off x="8610600" y="4588849"/>
            <a:ext cx="586992" cy="5181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3ABBC80-93FA-4D9E-91D7-DB115164A096}"/>
              </a:ext>
            </a:extLst>
          </p:cNvPr>
          <p:cNvCxnSpPr>
            <a:stCxn id="41" idx="2"/>
            <a:endCxn id="36" idx="6"/>
          </p:cNvCxnSpPr>
          <p:nvPr/>
        </p:nvCxnSpPr>
        <p:spPr>
          <a:xfrm flipH="1">
            <a:off x="7172325" y="4588849"/>
            <a:ext cx="1123950" cy="2165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00238FB-FE0C-4E65-AFC8-D6C38297BCAB}"/>
              </a:ext>
            </a:extLst>
          </p:cNvPr>
          <p:cNvCxnSpPr>
            <a:stCxn id="42" idx="2"/>
            <a:endCxn id="40" idx="6"/>
          </p:cNvCxnSpPr>
          <p:nvPr/>
        </p:nvCxnSpPr>
        <p:spPr>
          <a:xfrm flipH="1">
            <a:off x="7366803" y="5586777"/>
            <a:ext cx="772309" cy="3783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DB5F161-8CC9-42D1-A73A-F30AD6A64C08}"/>
                  </a:ext>
                </a:extLst>
              </p:cNvPr>
              <p:cNvSpPr txBox="1"/>
              <p:nvPr/>
            </p:nvSpPr>
            <p:spPr>
              <a:xfrm>
                <a:off x="1658772" y="4880342"/>
                <a:ext cx="99129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d>
                        <m:d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DB5F161-8CC9-42D1-A73A-F30AD6A64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772" y="4880342"/>
                <a:ext cx="991297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6A447F0-0A53-419C-8942-68B3F954442E}"/>
                  </a:ext>
                </a:extLst>
              </p:cNvPr>
              <p:cNvSpPr txBox="1"/>
              <p:nvPr/>
            </p:nvSpPr>
            <p:spPr>
              <a:xfrm>
                <a:off x="1083960" y="5836191"/>
                <a:ext cx="2521524" cy="4049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b="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sz="105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=1−</m:t>
                    </m:r>
                    <m:nary>
                      <m:naryPr>
                        <m:chr m:val="∏"/>
                        <m:ctrlPr>
                          <a:rPr lang="en-US" sz="105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eqArr>
                          <m:eqArrPr>
                            <m:ctrlPr>
                              <a:rPr lang="en-US" sz="105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𝑎𝑑𝑗</m:t>
                            </m:r>
                            <m:d>
                              <m:dPr>
                                <m:ctrlPr>
                                  <a:rPr lang="en-US" sz="105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5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  <m:e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105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5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105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e>
                        </m:eqArr>
                      </m:sub>
                      <m:sup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  <m:e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105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6A447F0-0A53-419C-8942-68B3F9544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960" y="5836191"/>
                <a:ext cx="2521524" cy="404919"/>
              </a:xfrm>
              <a:prstGeom prst="rect">
                <a:avLst/>
              </a:prstGeom>
              <a:blipFill>
                <a:blip r:embed="rId4"/>
                <a:stretch>
                  <a:fillRect t="-61194" b="-597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0266523-514C-4D52-A2C4-7858D2A88D8E}"/>
                  </a:ext>
                </a:extLst>
              </p:cNvPr>
              <p:cNvSpPr txBox="1"/>
              <p:nvPr/>
            </p:nvSpPr>
            <p:spPr>
              <a:xfrm>
                <a:off x="3304053" y="4856928"/>
                <a:ext cx="361060" cy="2682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0266523-514C-4D52-A2C4-7858D2A88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053" y="4856928"/>
                <a:ext cx="361060" cy="2682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ADB1E22-A962-4036-A5D2-760C087B20B3}"/>
                  </a:ext>
                </a:extLst>
              </p:cNvPr>
              <p:cNvSpPr txBox="1"/>
              <p:nvPr/>
            </p:nvSpPr>
            <p:spPr>
              <a:xfrm>
                <a:off x="4588880" y="4856928"/>
                <a:ext cx="351122" cy="266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ADB1E22-A962-4036-A5D2-760C087B2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8880" y="4856928"/>
                <a:ext cx="351122" cy="2668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1D2DB22-8E9F-4643-91EF-05BE63CD963F}"/>
                  </a:ext>
                </a:extLst>
              </p:cNvPr>
              <p:cNvSpPr txBox="1"/>
              <p:nvPr/>
            </p:nvSpPr>
            <p:spPr>
              <a:xfrm>
                <a:off x="3333463" y="4194843"/>
                <a:ext cx="35394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sub>
                      </m:sSub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1D2DB22-8E9F-4643-91EF-05BE63CD9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463" y="4194843"/>
                <a:ext cx="353943" cy="2539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7ADC13F-B28E-4B51-99F5-EF2A7AB9CCD8}"/>
                  </a:ext>
                </a:extLst>
              </p:cNvPr>
              <p:cNvSpPr txBox="1"/>
              <p:nvPr/>
            </p:nvSpPr>
            <p:spPr>
              <a:xfrm>
                <a:off x="3697719" y="5614759"/>
                <a:ext cx="28636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7ADC13F-B28E-4B51-99F5-EF2A7AB9C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719" y="5614759"/>
                <a:ext cx="286360" cy="25391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E2BC949-9B2B-4203-961E-0C3D770D1656}"/>
                  </a:ext>
                </a:extLst>
              </p:cNvPr>
              <p:cNvSpPr txBox="1"/>
              <p:nvPr/>
            </p:nvSpPr>
            <p:spPr>
              <a:xfrm>
                <a:off x="4497978" y="5868675"/>
                <a:ext cx="28193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E2BC949-9B2B-4203-961E-0C3D770D1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978" y="5868675"/>
                <a:ext cx="281937" cy="2539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383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바른고딕">
      <a:majorFont>
        <a:latin typeface="나눔바른고딕"/>
        <a:ea typeface="나눔바른고딕"/>
        <a:cs typeface=""/>
      </a:majorFont>
      <a:minorFont>
        <a:latin typeface="나눔바른고딕 Light"/>
        <a:ea typeface="나눔바른고딕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707</Words>
  <Application>Microsoft Office PowerPoint</Application>
  <PresentationFormat>Widescreen</PresentationFormat>
  <Paragraphs>174</Paragraphs>
  <Slides>19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나눔바른고딕</vt:lpstr>
      <vt:lpstr>Cambria Math</vt:lpstr>
      <vt:lpstr>나눔바른고딕 Light</vt:lpstr>
      <vt:lpstr>Office Theme</vt:lpstr>
      <vt:lpstr>Infection Network</vt:lpstr>
      <vt:lpstr>Table of Contents</vt:lpstr>
      <vt:lpstr>Defining Infection Network</vt:lpstr>
      <vt:lpstr>Infection Networks that I refer</vt:lpstr>
      <vt:lpstr>Infection Networks that I refer</vt:lpstr>
      <vt:lpstr>Quick Thought: What I should make?</vt:lpstr>
      <vt:lpstr>SI3D Model</vt:lpstr>
      <vt:lpstr>SI3D Model</vt:lpstr>
      <vt:lpstr>Parameters</vt:lpstr>
      <vt:lpstr>Result</vt:lpstr>
      <vt:lpstr>Socially Stable State</vt:lpstr>
      <vt:lpstr>Playing with the network</vt:lpstr>
      <vt:lpstr>Experiment 1: Social Distancing</vt:lpstr>
      <vt:lpstr>Values that I used in the exp.</vt:lpstr>
      <vt:lpstr>Results (1)</vt:lpstr>
      <vt:lpstr>Results (2)</vt:lpstr>
      <vt:lpstr>Conclusion</vt:lpstr>
      <vt:lpstr>TMI: Also working on larger population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Infection Network</dc:title>
  <dc:creator>Skytree Play</dc:creator>
  <cp:lastModifiedBy>Skytree Play</cp:lastModifiedBy>
  <cp:revision>45</cp:revision>
  <dcterms:created xsi:type="dcterms:W3CDTF">2020-05-08T09:01:57Z</dcterms:created>
  <dcterms:modified xsi:type="dcterms:W3CDTF">2020-05-09T15:07:20Z</dcterms:modified>
</cp:coreProperties>
</file>