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104"/>
  </p:notesMasterIdLst>
  <p:sldIdLst>
    <p:sldId id="379" r:id="rId2"/>
    <p:sldId id="1001" r:id="rId3"/>
    <p:sldId id="1086" r:id="rId4"/>
    <p:sldId id="1087" r:id="rId5"/>
    <p:sldId id="1129" r:id="rId6"/>
    <p:sldId id="1130" r:id="rId7"/>
    <p:sldId id="1131" r:id="rId8"/>
    <p:sldId id="1132" r:id="rId9"/>
    <p:sldId id="1134" r:id="rId10"/>
    <p:sldId id="1135" r:id="rId11"/>
    <p:sldId id="1136" r:id="rId12"/>
    <p:sldId id="1091" r:id="rId13"/>
    <p:sldId id="1105" r:id="rId14"/>
    <p:sldId id="1106" r:id="rId15"/>
    <p:sldId id="1107" r:id="rId16"/>
    <p:sldId id="1003" r:id="rId17"/>
    <p:sldId id="1088" r:id="rId18"/>
    <p:sldId id="1090" r:id="rId19"/>
    <p:sldId id="1092" r:id="rId20"/>
    <p:sldId id="1089" r:id="rId21"/>
    <p:sldId id="1093" r:id="rId22"/>
    <p:sldId id="1094" r:id="rId23"/>
    <p:sldId id="1100" r:id="rId24"/>
    <p:sldId id="1095" r:id="rId25"/>
    <p:sldId id="1097" r:id="rId26"/>
    <p:sldId id="1098" r:id="rId27"/>
    <p:sldId id="1099" r:id="rId28"/>
    <p:sldId id="1101" r:id="rId29"/>
    <p:sldId id="1102" r:id="rId30"/>
    <p:sldId id="1103" r:id="rId31"/>
    <p:sldId id="1111" r:id="rId32"/>
    <p:sldId id="1110" r:id="rId33"/>
    <p:sldId id="1108" r:id="rId34"/>
    <p:sldId id="1109" r:id="rId35"/>
    <p:sldId id="1112" r:id="rId36"/>
    <p:sldId id="1113" r:id="rId37"/>
    <p:sldId id="1114" r:id="rId38"/>
    <p:sldId id="1115" r:id="rId39"/>
    <p:sldId id="1000" r:id="rId40"/>
    <p:sldId id="1137" r:id="rId41"/>
    <p:sldId id="1138" r:id="rId42"/>
    <p:sldId id="1139" r:id="rId43"/>
    <p:sldId id="1116" r:id="rId44"/>
    <p:sldId id="1141" r:id="rId45"/>
    <p:sldId id="1117" r:id="rId46"/>
    <p:sldId id="1119" r:id="rId47"/>
    <p:sldId id="1123" r:id="rId48"/>
    <p:sldId id="1124" r:id="rId49"/>
    <p:sldId id="1125" r:id="rId50"/>
    <p:sldId id="1128" r:id="rId51"/>
    <p:sldId id="1121" r:id="rId52"/>
    <p:sldId id="1126" r:id="rId53"/>
    <p:sldId id="1127" r:id="rId54"/>
    <p:sldId id="1120" r:id="rId55"/>
    <p:sldId id="1122" r:id="rId56"/>
    <p:sldId id="1142" r:id="rId57"/>
    <p:sldId id="1140" r:id="rId58"/>
    <p:sldId id="1143" r:id="rId59"/>
    <p:sldId id="1144" r:id="rId60"/>
    <p:sldId id="1145" r:id="rId61"/>
    <p:sldId id="1146" r:id="rId62"/>
    <p:sldId id="1147" r:id="rId63"/>
    <p:sldId id="1148" r:id="rId64"/>
    <p:sldId id="1149" r:id="rId65"/>
    <p:sldId id="1150" r:id="rId66"/>
    <p:sldId id="1151" r:id="rId67"/>
    <p:sldId id="1152" r:id="rId68"/>
    <p:sldId id="1153" r:id="rId69"/>
    <p:sldId id="1154" r:id="rId70"/>
    <p:sldId id="1155" r:id="rId71"/>
    <p:sldId id="1156" r:id="rId72"/>
    <p:sldId id="1157" r:id="rId73"/>
    <p:sldId id="1158" r:id="rId74"/>
    <p:sldId id="1159" r:id="rId75"/>
    <p:sldId id="1160" r:id="rId76"/>
    <p:sldId id="1161" r:id="rId77"/>
    <p:sldId id="1162" r:id="rId78"/>
    <p:sldId id="1163" r:id="rId79"/>
    <p:sldId id="1164" r:id="rId80"/>
    <p:sldId id="1165" r:id="rId81"/>
    <p:sldId id="1166" r:id="rId82"/>
    <p:sldId id="1167" r:id="rId83"/>
    <p:sldId id="1168" r:id="rId84"/>
    <p:sldId id="1169" r:id="rId85"/>
    <p:sldId id="1170" r:id="rId86"/>
    <p:sldId id="1171" r:id="rId87"/>
    <p:sldId id="1172" r:id="rId88"/>
    <p:sldId id="1173" r:id="rId89"/>
    <p:sldId id="1174" r:id="rId90"/>
    <p:sldId id="1175" r:id="rId91"/>
    <p:sldId id="1176" r:id="rId92"/>
    <p:sldId id="1177" r:id="rId93"/>
    <p:sldId id="1178" r:id="rId94"/>
    <p:sldId id="1179" r:id="rId95"/>
    <p:sldId id="1180" r:id="rId96"/>
    <p:sldId id="1181" r:id="rId97"/>
    <p:sldId id="1182" r:id="rId98"/>
    <p:sldId id="1183" r:id="rId99"/>
    <p:sldId id="1184" r:id="rId100"/>
    <p:sldId id="1185" r:id="rId101"/>
    <p:sldId id="1186" r:id="rId102"/>
    <p:sldId id="294" r:id="rId10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B6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000" autoAdjust="0"/>
    <p:restoredTop sz="84936" autoAdjust="0"/>
  </p:normalViewPr>
  <p:slideViewPr>
    <p:cSldViewPr>
      <p:cViewPr varScale="1">
        <p:scale>
          <a:sx n="51" d="100"/>
          <a:sy n="51" d="100"/>
        </p:scale>
        <p:origin x="-18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120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D742D68A-9E50-4BC6-A130-4EEBADDC709F}" type="datetimeFigureOut">
              <a:rPr lang="zh-TW" altLang="en-US"/>
              <a:pPr/>
              <a:t>2015/4/17</a:t>
            </a:fld>
            <a:endParaRPr lang="zh-TW" altLang="en-US"/>
          </a:p>
        </p:txBody>
      </p:sp>
      <p:sp>
        <p:nvSpPr>
          <p:cNvPr id="51204" name="投影片圖像版面配置區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0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120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A51A17F7-40DB-48EF-B1EE-0B33A3CCDF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385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153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3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19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486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B577403-F0BD-4A95-9773-D26CDF7B7197}" type="slidenum">
              <a:rPr kumimoji="0" lang="zh-TW" altLang="en-US">
                <a:latin typeface="Calibri" pitchFamily="34" charset="0"/>
              </a:rPr>
              <a:pPr eaLnBrk="1" hangingPunct="1"/>
              <a:t>102</a:t>
            </a:fld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48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閔氏距離的缺點主要有兩個：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(1)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將各個份量的量綱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(scale)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，也就是「單位」當作相同的看待了。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(2)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沒有考慮各個份量的分佈（期望，方差等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)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可能是不同的。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新細明體" charset="0"/>
            </a:endParaRPr>
          </a:p>
          <a:p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馬氏距離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(</a:t>
            </a:r>
            <a:r>
              <a:rPr kumimoji="1"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Mahalanobis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 Distance)</a:t>
            </a:r>
            <a:endParaRPr kumimoji="1"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（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1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）馬氏距離定義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       有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M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個樣本向量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X1~Xm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，協方差矩陣記為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S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，均值記為向量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μ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，則其中樣本向量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X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到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u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新細明體" charset="0"/>
              </a:rPr>
              <a:t>的馬氏距離表示為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5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4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15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48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 smtClean="0"/>
              <a:t>Random.forest.inportance</a:t>
            </a:r>
            <a:endParaRPr lang="en-US" altLang="zh-TW" b="1" dirty="0" smtClean="0"/>
          </a:p>
          <a:p>
            <a:r>
              <a:rPr lang="en-US" altLang="zh-TW" dirty="0" smtClean="0"/>
              <a:t>Permutation Test, non-significant, rearrange</a:t>
            </a:r>
            <a:r>
              <a:rPr lang="en-US" altLang="zh-TW" baseline="0" dirty="0" smtClean="0"/>
              <a:t> won’t affect outcome</a:t>
            </a:r>
          </a:p>
          <a:p>
            <a:r>
              <a:rPr lang="en-US" altLang="zh-TW" baseline="0" dirty="0" smtClean="0"/>
              <a:t>Information Gain, the decrease of impurity.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7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Copy\BOY&amp;SKYME\2013.10 大數資訊有限公司簡報頁\設計檔\PSD\大數資訊簡報頁-1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87342" y="2924944"/>
            <a:ext cx="5182344" cy="57606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56176" y="5301208"/>
            <a:ext cx="2339752" cy="9488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7" name="副標題 2"/>
          <p:cNvSpPr>
            <a:spLocks noGrp="1"/>
          </p:cNvSpPr>
          <p:nvPr>
            <p:ph type="subTitle" idx="1"/>
          </p:nvPr>
        </p:nvSpPr>
        <p:spPr>
          <a:xfrm>
            <a:off x="2555776" y="3597542"/>
            <a:ext cx="5040560" cy="4789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08708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6B9A5-4102-4BE5-ADCF-FB0FB4D917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98270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Copy\BOY&amp;SKYME\2013.10 大數資訊有限公司簡報頁\設計檔\PSD\大數資訊簡報頁-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59A88-FC47-430C-AD16-62CD555985C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2079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Copy\BOY&amp;SKYME\2013.10 大數資訊有限公司簡報頁\設計檔\PSD\大數資訊簡報頁-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16832"/>
            <a:ext cx="7772400" cy="1362075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8973"/>
            <a:ext cx="7772400" cy="1500187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B1599-7836-4A51-A5A2-5DCA85FFB4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46654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3">
                  <a:lumMod val="50000"/>
                </a:schemeClr>
              </a:buClr>
              <a:defRPr/>
            </a:lvl2pPr>
            <a:lvl3pPr>
              <a:buClr>
                <a:schemeClr val="accent3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20688" y="260350"/>
            <a:ext cx="8229600" cy="5619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6909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3E47B-88B2-428F-8C7C-05B0F9CA9DF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4778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23E79-2633-48FD-BFEC-9C851B89FF4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385778"/>
      </p:ext>
    </p:extLst>
  </p:cSld>
  <p:clrMapOvr>
    <a:masterClrMapping/>
  </p:clrMapOvr>
  <p:transition spd="slow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CA07-8A20-4597-BC93-6732556D349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448018"/>
      </p:ext>
    </p:extLst>
  </p:cSld>
  <p:clrMapOvr>
    <a:masterClrMapping/>
  </p:clrMapOvr>
  <p:transition spd="slow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03FCC-971D-458D-A7B7-7781388F703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4604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8967D-32F7-4CE2-855F-A63A43FCD1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858197"/>
      </p:ext>
    </p:extLst>
  </p:cSld>
  <p:clrMapOvr>
    <a:masterClrMapping/>
  </p:clrMapOvr>
  <p:transition spd="slow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AAA28-BAA3-4938-B50A-23079306EFD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4733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Users\Administrator\Copy\BOY&amp;SKYME\2013.10 大數資訊有限公司簡報頁\設計檔\PSD\大數資訊簡報頁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20638"/>
            <a:ext cx="9144001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0688" y="2603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9" name="日期版面配置區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0" name="頁尾版面配置區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1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6913563" y="63817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B3F395F-68F7-412E-859F-D82841B8397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3" r:id="rId11"/>
  </p:sldLayoutIdLst>
  <p:transition spd="slow"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n"/>
        <a:defRPr kumimoji="1" sz="28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p"/>
        <a:defRPr kumimoji="1" sz="24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n"/>
        <a:defRPr kumimoji="1" sz="20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p"/>
        <a:defRPr kumimoji="1" sz="16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n"/>
        <a:defRPr kumimoji="1" sz="14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-gettingStarted/download/train.csv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3"/>
          <p:cNvSpPr>
            <a:spLocks noGrp="1"/>
          </p:cNvSpPr>
          <p:nvPr>
            <p:ph type="ctrTitle"/>
          </p:nvPr>
        </p:nvSpPr>
        <p:spPr>
          <a:xfrm>
            <a:off x="1287463" y="2924944"/>
            <a:ext cx="5805487" cy="576263"/>
          </a:xfrm>
        </p:spPr>
        <p:txBody>
          <a:bodyPr/>
          <a:lstStyle/>
          <a:p>
            <a:r>
              <a:rPr lang="zh-TW" altLang="en-US" dirty="0" smtClean="0">
                <a:cs typeface="Arial" charset="0"/>
              </a:rPr>
              <a:t>分群問題與降低維度</a:t>
            </a:r>
          </a:p>
        </p:txBody>
      </p:sp>
      <p:sp>
        <p:nvSpPr>
          <p:cNvPr id="6147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6156325" y="5720035"/>
            <a:ext cx="2339975" cy="94932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David Chiu</a:t>
            </a:r>
          </a:p>
          <a:p>
            <a:r>
              <a:rPr lang="en-US" altLang="zh-TW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2015/04/10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x 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s-E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y 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s-E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s-E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s-E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s-E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s-E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s-E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s-E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s-E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s-E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s-E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s-E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s-E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s-E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s-E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s-E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zh-TW" altLang="en-US" b="1" dirty="0"/>
              <a:t>歐氏</a:t>
            </a:r>
            <a:r>
              <a:rPr lang="zh-TW" altLang="en-US" b="1" dirty="0" smtClean="0"/>
              <a:t>距離</a:t>
            </a:r>
            <a:endParaRPr lang="es-E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rbind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x,y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method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euclidean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rbind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x,y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method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minkowski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r>
              <a:rPr lang="zh-TW" altLang="en-US" b="1" dirty="0"/>
              <a:t>曼哈頓</a:t>
            </a:r>
            <a:r>
              <a:rPr lang="zh-TW" altLang="en-US" b="1" dirty="0" smtClean="0"/>
              <a:t>距離</a:t>
            </a:r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rbind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x,y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method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manhattan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rbind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x,y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method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minkowski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R </a:t>
            </a:r>
            <a:r>
              <a:rPr lang="zh-TW" altLang="en-US" dirty="0" smtClean="0"/>
              <a:t>計算距離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491817"/>
      </p:ext>
    </p:extLst>
  </p:cSld>
  <p:clrMapOvr>
    <a:masterClrMapping/>
  </p:clrMapOvr>
  <p:transition spd="slow">
    <p:pull dir="r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train.ctree.pred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predict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testset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train.ctree.prob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unlist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treeresponse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testset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use.names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F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seq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nrow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testset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)*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TW" sz="2000" dirty="0" smtClean="0">
              <a:solidFill>
                <a:srgbClr val="005F5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5F5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require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ROCR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train.ctree.prob.rocr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prediction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train.ctree.prob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testset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train.ctree.perf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performance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train.ctree.prob.rocr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tpr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fpr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train.ctree.auc.perf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performance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train.ctree.prob.rocr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measure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auc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x.measure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"cutoff"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繪製</a:t>
            </a:r>
            <a:r>
              <a:rPr lang="en-US" altLang="zh-TW" dirty="0" smtClean="0"/>
              <a:t>ROC</a:t>
            </a:r>
            <a:r>
              <a:rPr lang="zh-TW" altLang="en-US" dirty="0" smtClean="0"/>
              <a:t> </a:t>
            </a:r>
            <a:r>
              <a:rPr lang="zh-TW" altLang="en-US" dirty="0"/>
              <a:t>曲線</a:t>
            </a:r>
          </a:p>
        </p:txBody>
      </p:sp>
    </p:spTree>
    <p:extLst>
      <p:ext uri="{BB962C8B-B14F-4D97-AF65-F5344CB8AC3E}">
        <p14:creationId xmlns:p14="http://schemas.microsoft.com/office/powerpoint/2010/main" val="357109915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train.ctree.perf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,colorize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T, main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paste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"AUC:"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train.ctree.auc.perf@y.values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zh-TW" altLang="en-US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</a:t>
            </a:r>
            <a:r>
              <a:rPr lang="en-US" altLang="zh-TW" dirty="0"/>
              <a:t>ROC</a:t>
            </a:r>
            <a:r>
              <a:rPr lang="zh-TW" altLang="en-US" dirty="0"/>
              <a:t> 曲線</a:t>
            </a:r>
          </a:p>
        </p:txBody>
      </p:sp>
      <p:pic>
        <p:nvPicPr>
          <p:cNvPr id="4" name="圖片 3" descr="C:\Users\david\Desktop\Machine Learning With R Cookbook\Data Exploration\au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2238851"/>
            <a:ext cx="7416824" cy="3836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49779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點間距離能衡量兩點間的距離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相近的點可被視為類似樣本點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但如何去計算群與群之間的相似度</a:t>
            </a:r>
            <a:endParaRPr lang="en-US" altLang="zh-TW" dirty="0" smtClean="0"/>
          </a:p>
          <a:p>
            <a:pPr lvl="1"/>
            <a:r>
              <a:rPr lang="zh-TW" altLang="en-US" dirty="0"/>
              <a:t>單一連結聚合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lvl="1"/>
            <a:r>
              <a:rPr lang="zh-TW" altLang="en-US" dirty="0"/>
              <a:t>完整連結聚合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lvl="1"/>
            <a:r>
              <a:rPr lang="zh-TW" altLang="en-US" dirty="0"/>
              <a:t>完整連結聚合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lvl="1"/>
            <a:r>
              <a:rPr lang="zh-TW" altLang="en-US" dirty="0"/>
              <a:t>沃德法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點間距離與群間距離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951358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41850"/>
          </a:xfrm>
        </p:spPr>
        <p:txBody>
          <a:bodyPr/>
          <a:lstStyle/>
          <a:p>
            <a:r>
              <a:rPr lang="zh-TW" altLang="en-US" dirty="0"/>
              <a:t>單一連結聚合演算法（</a:t>
            </a:r>
            <a:r>
              <a:rPr lang="en-US" altLang="zh-TW" dirty="0" smtClean="0"/>
              <a:t>single-linkage</a:t>
            </a:r>
            <a:r>
              <a:rPr lang="zh-TW" altLang="en-US" dirty="0" smtClean="0"/>
              <a:t>）：</a:t>
            </a:r>
            <a:r>
              <a:rPr lang="zh-TW" altLang="en-US" dirty="0"/>
              <a:t>群聚與群聚間的距離可以定義為不同群聚中最接近兩點間的</a:t>
            </a:r>
            <a:r>
              <a:rPr lang="zh-TW" altLang="en-US" dirty="0" smtClean="0"/>
              <a:t>距離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單一連結聚合演算法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4892598" cy="99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72099"/>
            <a:ext cx="3469754" cy="232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203329"/>
      </p:ext>
    </p:extLst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完整連結聚合演算法（</a:t>
            </a:r>
            <a:r>
              <a:rPr lang="en-US" altLang="zh-TW" dirty="0"/>
              <a:t>complete-linkage</a:t>
            </a:r>
            <a:r>
              <a:rPr lang="zh-TW" altLang="en-US" dirty="0"/>
              <a:t>）：群聚間的距離定義為不同群聚中最遠兩點間的距離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完整連結聚合演算法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73" y="2556242"/>
            <a:ext cx="4497103" cy="100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02" y="3608631"/>
            <a:ext cx="3935406" cy="259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735953"/>
      </p:ext>
    </p:extLst>
  </p:cSld>
  <p:clrMapOvr>
    <a:masterClrMapping/>
  </p:clrMapOvr>
  <p:transition spd="slow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平均連結聚合演算法（</a:t>
            </a:r>
            <a:r>
              <a:rPr lang="en-US" altLang="zh-TW" dirty="0"/>
              <a:t>average-linkage</a:t>
            </a:r>
            <a:r>
              <a:rPr lang="zh-TW" altLang="en-US" dirty="0"/>
              <a:t>）：群聚間的距離則定義為不同群聚間各點與各點間距離總和的平均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平均連結聚合演算法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241907" cy="115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39415"/>
            <a:ext cx="3300107" cy="213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28714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沃德法（</a:t>
            </a:r>
            <a:r>
              <a:rPr lang="en-US" altLang="zh-TW" dirty="0"/>
              <a:t>Ward's method</a:t>
            </a:r>
            <a:r>
              <a:rPr lang="zh-TW" altLang="en-US" dirty="0"/>
              <a:t>）：群聚間的距離定義為在將兩群合併後，各點到合併後的群中心的距離平方和（</a:t>
            </a:r>
            <a:r>
              <a:rPr lang="en-US" altLang="zh-TW" b="1" dirty="0"/>
              <a:t>m</a:t>
            </a:r>
            <a:r>
              <a:rPr lang="en-US" altLang="zh-TW" dirty="0"/>
              <a:t> </a:t>
            </a:r>
            <a:r>
              <a:rPr lang="zh-TW" altLang="en-US" dirty="0"/>
              <a:t>表示 </a:t>
            </a:r>
            <a:r>
              <a:rPr lang="en-US" altLang="zh-TW" dirty="0" err="1"/>
              <a:t>C</a:t>
            </a:r>
            <a:r>
              <a:rPr lang="en-US" altLang="zh-TW" baseline="-25000" dirty="0" err="1"/>
              <a:t>i</a:t>
            </a:r>
            <a:r>
              <a:rPr lang="en-US" altLang="zh-TW" dirty="0" err="1"/>
              <a:t>∪C</a:t>
            </a:r>
            <a:r>
              <a:rPr lang="en-US" altLang="zh-TW" baseline="-25000" dirty="0" err="1"/>
              <a:t>j</a:t>
            </a:r>
            <a:r>
              <a:rPr lang="en-US" altLang="zh-TW" dirty="0"/>
              <a:t> </a:t>
            </a:r>
            <a:r>
              <a:rPr lang="zh-TW" altLang="en-US" dirty="0"/>
              <a:t>的平均值）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沃德法（</a:t>
            </a:r>
            <a:r>
              <a:rPr lang="en-US" altLang="zh-TW" dirty="0"/>
              <a:t>Ward's method</a:t>
            </a:r>
            <a:r>
              <a:rPr lang="zh-TW" altLang="en-US" dirty="0"/>
              <a:t>）：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56992"/>
            <a:ext cx="548443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023277"/>
      </p:ext>
    </p:extLst>
  </p:cSld>
  <p:clrMapOvr>
    <a:masterClrMapping/>
  </p:clrMapOvr>
  <p:transition spd="slow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41850"/>
          </a:xfrm>
        </p:spPr>
        <p:txBody>
          <a:bodyPr/>
          <a:lstStyle/>
          <a:p>
            <a:r>
              <a:rPr kumimoji="1" lang="zh-TW" altLang="en-US" dirty="0" smtClean="0"/>
              <a:t>聚合式</a:t>
            </a:r>
            <a:r>
              <a:rPr lang="zh-TW" altLang="en-US" dirty="0"/>
              <a:t>、</a:t>
            </a:r>
            <a:r>
              <a:rPr lang="zh-TW" altLang="en-US" dirty="0" smtClean="0"/>
              <a:t>分裂式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階層式分群</a:t>
            </a:r>
            <a:endParaRPr kumimoji="1" lang="zh-TW" altLang="en-US" dirty="0"/>
          </a:p>
        </p:txBody>
      </p:sp>
      <p:pic>
        <p:nvPicPr>
          <p:cNvPr id="1026" name="Picture 2" descr="http://www.saedsayad.com/images/Clustering_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" y="1832676"/>
            <a:ext cx="7607568" cy="43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04553"/>
      </p:ext>
    </p:extLst>
  </p:cSld>
  <p:clrMapOvr>
    <a:masterClrMapping/>
  </p:clrMapOvr>
  <p:transition spd="slow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4313"/>
            <a:ext cx="3394720" cy="4641850"/>
          </a:xfrm>
        </p:spPr>
        <p:txBody>
          <a:bodyPr/>
          <a:lstStyle/>
          <a:p>
            <a:r>
              <a:rPr lang="zh-TW" altLang="en-US" dirty="0"/>
              <a:t>聚合</a:t>
            </a:r>
            <a:r>
              <a:rPr lang="zh-TW" altLang="en-US" dirty="0" smtClean="0"/>
              <a:t>式分群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階層</a:t>
            </a:r>
            <a:r>
              <a:rPr lang="zh-TW" altLang="en-US" dirty="0"/>
              <a:t>式分群法可由樹狀結構的底部開始，將資料或群聚逐次</a:t>
            </a:r>
            <a:r>
              <a:rPr lang="zh-TW" altLang="en-US" dirty="0" smtClean="0"/>
              <a:t>合併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/>
              <a:t>最終合併為一個大的群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hclust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聚合式分</a:t>
            </a:r>
            <a:r>
              <a:rPr lang="zh-TW" altLang="en-US" dirty="0" smtClean="0"/>
              <a:t>群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11" y="1691021"/>
            <a:ext cx="5060826" cy="447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81775"/>
      </p:ext>
    </p:extLst>
  </p:cSld>
  <p:clrMapOvr>
    <a:masterClrMapping/>
  </p:clrMapOvr>
  <p:transition spd="slow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91406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read.csv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'customer.csv'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header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head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str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scale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hc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hclust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customer, method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euclidean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method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"ward.D2"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hc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hang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0.01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cex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0.7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聚合式分</a:t>
            </a:r>
            <a:r>
              <a:rPr lang="zh-TW" altLang="en-US" dirty="0" smtClean="0"/>
              <a:t>群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6384"/>
            <a:ext cx="3600400" cy="302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890288"/>
      </p:ext>
    </p:extLst>
  </p:cSld>
  <p:clrMapOvr>
    <a:masterClrMapping/>
  </p:clrMapOvr>
  <p:transition spd="slow"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hc2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hclust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method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"single"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hc2, hang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0.01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cex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0.7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更改距離函式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564904"/>
            <a:ext cx="43624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065073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cap="none" dirty="0" smtClean="0">
                <a:latin typeface="Arial" charset="0"/>
                <a:cs typeface="Arial" charset="0"/>
              </a:rPr>
              <a:t>分群問題</a:t>
            </a:r>
          </a:p>
        </p:txBody>
      </p:sp>
    </p:spTree>
    <p:extLst>
      <p:ext uri="{BB962C8B-B14F-4D97-AF65-F5344CB8AC3E}">
        <p14:creationId xmlns:p14="http://schemas.microsoft.com/office/powerpoint/2010/main" val="118804814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分裂式分群</a:t>
            </a:r>
            <a:endParaRPr lang="en-US" altLang="zh-TW" dirty="0" smtClean="0"/>
          </a:p>
          <a:p>
            <a:pPr lvl="1"/>
            <a:r>
              <a:rPr lang="zh-TW" altLang="en-US" dirty="0"/>
              <a:t>由樹狀結構的頂端開始，將群聚逐次</a:t>
            </a:r>
            <a:r>
              <a:rPr lang="zh-TW" altLang="en-US" dirty="0" smtClean="0"/>
              <a:t>分裂，直到所以觀測值都被分到屬於自己單一個群組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iana</a:t>
            </a:r>
            <a:r>
              <a:rPr lang="en-US" altLang="zh-TW" dirty="0" smtClean="0"/>
              <a:t> {cluster}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分裂式分群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9438240"/>
      </p:ext>
    </p:extLst>
  </p:cSld>
  <p:clrMapOvr>
    <a:masterClrMapping/>
  </p:clrMapOvr>
  <p:transition spd="slow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library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cluster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diana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dv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diana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customer, metric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euclidean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summary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dv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dv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分裂式分群法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94791"/>
            <a:ext cx="6327297" cy="30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694444"/>
      </p:ext>
    </p:extLst>
  </p:cSld>
  <p:clrMapOvr>
    <a:masterClrMapping/>
  </p:clrMapOvr>
  <p:transition spd="slow"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fit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cutree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hc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k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fit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hc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rect.hclust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hc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k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, border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"red"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cutree</a:t>
            </a:r>
            <a:r>
              <a:rPr lang="zh-TW" altLang="en-US" dirty="0" smtClean="0"/>
              <a:t>樹做分群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44944"/>
            <a:ext cx="6350468" cy="301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840468"/>
      </p:ext>
    </p:extLst>
  </p:cSld>
  <p:clrMapOvr>
    <a:masterClrMapping/>
  </p:clrMapOvr>
  <p:transition spd="slow"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可以產生視覺化分群結果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plot)</a:t>
            </a:r>
          </a:p>
          <a:p>
            <a:pPr lvl="1"/>
            <a:r>
              <a:rPr lang="zh-TW" altLang="en-US" dirty="0" smtClean="0"/>
              <a:t>可以等結構產生後，再使用</a:t>
            </a:r>
            <a:r>
              <a:rPr lang="en-US" altLang="zh-TW" dirty="0" err="1" smtClean="0"/>
              <a:t>cutree</a:t>
            </a:r>
            <a:r>
              <a:rPr lang="zh-TW" altLang="en-US" dirty="0" smtClean="0"/>
              <a:t>進行分群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不用一開始決定要分多少群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計算速度緩慢</a:t>
            </a:r>
            <a:r>
              <a:rPr lang="en-US" altLang="zh-TW" dirty="0"/>
              <a:t>(</a:t>
            </a:r>
            <a:r>
              <a:rPr lang="zh-TW" altLang="en-US" dirty="0" smtClean="0"/>
              <a:t>採用遞迴式聚合或分裂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階層式分</a:t>
            </a:r>
            <a:r>
              <a:rPr kumimoji="1" lang="zh-TW" altLang="en-US" dirty="0" smtClean="0"/>
              <a:t>群的優點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缺點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602363"/>
      </p:ext>
    </p:extLst>
  </p:cSld>
  <p:clrMapOvr>
    <a:masterClrMapping/>
  </p:clrMapOvr>
  <p:transition spd="slow">
    <p:pull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最小化</a:t>
            </a:r>
            <a:r>
              <a:rPr lang="zh-TW" altLang="en-US" dirty="0"/>
              <a:t>誤差</a:t>
            </a:r>
            <a:r>
              <a:rPr lang="zh-TW" altLang="en-US" dirty="0" smtClean="0"/>
              <a:t>函數 </a:t>
            </a:r>
            <a:r>
              <a:rPr lang="en-US" altLang="zh-TW" dirty="0" smtClean="0"/>
              <a:t>(</a:t>
            </a:r>
            <a:r>
              <a:rPr lang="en-US" altLang="zh-TW" dirty="0"/>
              <a:t>Within cluster sum of squares by </a:t>
            </a:r>
            <a:r>
              <a:rPr lang="en-US" altLang="zh-TW" dirty="0" smtClean="0"/>
              <a:t>cluster)</a:t>
            </a:r>
          </a:p>
          <a:p>
            <a:pPr lvl="1"/>
            <a:r>
              <a:rPr lang="zh-TW" altLang="en-US" dirty="0"/>
              <a:t>將資料</a:t>
            </a:r>
            <a:r>
              <a:rPr lang="zh-TW" altLang="en-US" dirty="0" smtClean="0"/>
              <a:t>分為</a:t>
            </a:r>
            <a:r>
              <a:rPr lang="en-US" altLang="zh-TW" dirty="0" smtClean="0"/>
              <a:t>k </a:t>
            </a:r>
            <a:r>
              <a:rPr lang="zh-TW" altLang="en-US" dirty="0" smtClean="0"/>
              <a:t>群</a:t>
            </a:r>
            <a:endParaRPr lang="en-US" altLang="zh-TW" dirty="0" smtClean="0"/>
          </a:p>
          <a:p>
            <a:pPr lvl="1"/>
            <a:r>
              <a:rPr lang="zh-TW" altLang="en-US" dirty="0"/>
              <a:t>所有資料點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j</a:t>
            </a:r>
            <a:r>
              <a:rPr lang="zh-TW" altLang="en-US" dirty="0"/>
              <a:t> 到其對應群中心 </a:t>
            </a:r>
            <a:r>
              <a:rPr lang="en-US" altLang="zh-TW" dirty="0" err="1" smtClean="0"/>
              <a:t>C</a:t>
            </a:r>
            <a:r>
              <a:rPr lang="en-US" altLang="zh-TW" baseline="-25000" dirty="0" err="1" smtClean="0"/>
              <a:t>i</a:t>
            </a:r>
            <a:r>
              <a:rPr lang="zh-TW" altLang="en-US" dirty="0"/>
              <a:t> 的距離總合是最小的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zh-TW" altLang="en-US" dirty="0"/>
              <a:t>分群</a:t>
            </a:r>
          </a:p>
        </p:txBody>
      </p:sp>
      <p:pic>
        <p:nvPicPr>
          <p:cNvPr id="8194" name="Picture 2" descr="http://www.saedsayad.com/images/Clustering_kmeans_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8" y="3213373"/>
            <a:ext cx="5995502" cy="279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saedsayad.com/images/Clustering_kme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94" y="3699708"/>
            <a:ext cx="3448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74680"/>
      </p:ext>
    </p:extLst>
  </p:cSld>
  <p:clrMapOvr>
    <a:masterClrMapping/>
  </p:clrMapOvr>
  <p:transition spd="slow">
    <p:pull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隨機</a:t>
            </a:r>
            <a:r>
              <a:rPr lang="zh-TW" altLang="en-US" dirty="0"/>
              <a:t>選取資料組中的</a:t>
            </a:r>
            <a:r>
              <a:rPr lang="en-US" altLang="zh-TW" dirty="0"/>
              <a:t>k</a:t>
            </a:r>
            <a:r>
              <a:rPr lang="zh-TW" altLang="en-US" dirty="0"/>
              <a:t>筆資料當作初始群中心</a:t>
            </a:r>
            <a:r>
              <a:rPr lang="en-US" altLang="zh-TW" dirty="0"/>
              <a:t>u</a:t>
            </a:r>
            <a:r>
              <a:rPr lang="en-US" altLang="zh-TW" baseline="-25000" dirty="0"/>
              <a:t>1</a:t>
            </a:r>
            <a:r>
              <a:rPr lang="en-US" altLang="zh-TW" dirty="0"/>
              <a:t>~u</a:t>
            </a:r>
            <a:r>
              <a:rPr lang="en-US" altLang="zh-TW" baseline="-25000" dirty="0"/>
              <a:t>k</a:t>
            </a:r>
            <a:r>
              <a:rPr lang="zh-TW" altLang="en-US" dirty="0"/>
              <a:t> 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隨機</a:t>
            </a:r>
            <a:r>
              <a:rPr lang="zh-TW" altLang="en-US" dirty="0"/>
              <a:t>選取資料組中的</a:t>
            </a:r>
            <a:r>
              <a:rPr lang="en-US" altLang="zh-TW" dirty="0"/>
              <a:t>k</a:t>
            </a:r>
            <a:r>
              <a:rPr lang="zh-TW" altLang="en-US" dirty="0" smtClean="0"/>
              <a:t>筆</a:t>
            </a:r>
            <a:r>
              <a:rPr lang="zh-TW" altLang="en-US" dirty="0"/>
              <a:t>群中心</a:t>
            </a:r>
          </a:p>
        </p:txBody>
      </p:sp>
      <p:pic>
        <p:nvPicPr>
          <p:cNvPr id="10242" name="Picture 2" descr="http://files.dotblogs.com.tw/dragon229/1302/2013241144296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166594" cy="238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11960" y="5654829"/>
            <a:ext cx="45704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/>
              <a:t>初始群中心設定的不好可能導致不會的結果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198849"/>
      </p:ext>
    </p:extLst>
  </p:cSld>
  <p:clrMapOvr>
    <a:masterClrMapping/>
  </p:clrMapOvr>
  <p:transition spd="slow">
    <p:pull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計算每個資料</a:t>
            </a:r>
            <a:r>
              <a:rPr lang="en-US" altLang="zh-TW" dirty="0"/>
              <a:t>xi </a:t>
            </a:r>
            <a:r>
              <a:rPr lang="zh-TW" altLang="en-US" dirty="0"/>
              <a:t>對應到最短距離的群中心 </a:t>
            </a:r>
            <a:r>
              <a:rPr lang="en-US" altLang="zh-TW" dirty="0"/>
              <a:t>(</a:t>
            </a:r>
            <a:r>
              <a:rPr lang="zh-TW" altLang="en-US" b="1" dirty="0"/>
              <a:t>固定 </a:t>
            </a:r>
            <a:r>
              <a:rPr lang="en-US" altLang="zh-TW" b="1" dirty="0" err="1"/>
              <a:t>u</a:t>
            </a:r>
            <a:r>
              <a:rPr lang="en-US" altLang="zh-TW" b="1" baseline="-25000" dirty="0" err="1"/>
              <a:t>i</a:t>
            </a:r>
            <a:r>
              <a:rPr lang="zh-TW" altLang="en-US" b="1" dirty="0"/>
              <a:t> 求解所屬群 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計算</a:t>
            </a:r>
            <a:r>
              <a:rPr lang="zh-TW" altLang="en-US" dirty="0"/>
              <a:t>每個資料</a:t>
            </a:r>
            <a:r>
              <a:rPr lang="en-US" altLang="zh-TW" dirty="0"/>
              <a:t>xi </a:t>
            </a:r>
            <a:r>
              <a:rPr lang="zh-TW" altLang="en-US" dirty="0"/>
              <a:t>對應到最短距離的群中心 </a:t>
            </a:r>
          </a:p>
        </p:txBody>
      </p:sp>
      <p:pic>
        <p:nvPicPr>
          <p:cNvPr id="11266" name="Picture 2" descr="http://files.dotblogs.com.tw/dragon229/1302/20132411473426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18937"/>
            <a:ext cx="8625961" cy="290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339407"/>
      </p:ext>
    </p:extLst>
  </p:cSld>
  <p:clrMapOvr>
    <a:masterClrMapping/>
  </p:clrMapOvr>
  <p:transition spd="slow">
    <p:pull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利用目前得到的分類重新計算群中心 </a:t>
            </a:r>
            <a:r>
              <a:rPr lang="en-US" altLang="zh-TW" dirty="0"/>
              <a:t>(</a:t>
            </a:r>
            <a:r>
              <a:rPr lang="zh-TW" altLang="en-US" b="1" dirty="0"/>
              <a:t>固定 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i</a:t>
            </a:r>
            <a:r>
              <a:rPr lang="en-US" altLang="zh-TW" b="1" dirty="0"/>
              <a:t> </a:t>
            </a:r>
            <a:r>
              <a:rPr lang="zh-TW" altLang="en-US" b="1" dirty="0"/>
              <a:t>求解群中心 </a:t>
            </a:r>
            <a:r>
              <a:rPr lang="en-US" altLang="zh-TW" b="1" dirty="0" err="1"/>
              <a:t>u</a:t>
            </a:r>
            <a:r>
              <a:rPr lang="en-US" altLang="zh-TW" b="1" baseline="-25000" dirty="0" err="1"/>
              <a:t>i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利用</a:t>
            </a:r>
            <a:r>
              <a:rPr lang="zh-TW" altLang="en-US" dirty="0"/>
              <a:t>目前得到的分類重新計算群中心</a:t>
            </a:r>
          </a:p>
        </p:txBody>
      </p:sp>
      <p:pic>
        <p:nvPicPr>
          <p:cNvPr id="12290" name="Picture 2" descr="http://files.dotblogs.com.tw/dragon229/1302/2013241149477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70" y="2722098"/>
            <a:ext cx="7798855" cy="262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5372546"/>
            <a:ext cx="60099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重複</a:t>
            </a:r>
            <a:r>
              <a:rPr lang="en-US" altLang="zh-TW" sz="2400" dirty="0"/>
              <a:t>step 2,3</a:t>
            </a:r>
            <a:r>
              <a:rPr lang="zh-TW" altLang="en-US" sz="2400" dirty="0"/>
              <a:t>直到收斂 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zh-TW" altLang="en-US" sz="2400" dirty="0"/>
              <a:t>達到最大疊代次數 </a:t>
            </a:r>
            <a:r>
              <a:rPr lang="en-US" altLang="zh-TW" sz="2400" dirty="0"/>
              <a:t>or </a:t>
            </a:r>
            <a:r>
              <a:rPr lang="zh-TW" altLang="en-US" sz="2400" dirty="0"/>
              <a:t>群心中移動距離很小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912737"/>
      </p:ext>
    </p:extLst>
  </p:cSld>
  <p:clrMapOvr>
    <a:masterClrMapping/>
  </p:clrMapOvr>
  <p:transition spd="slow">
    <p:pull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set.seed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22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fit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kmeans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customer, 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fit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centers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beside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,xlab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"cluster"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ylab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"value"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kmeans </a:t>
            </a:r>
            <a:r>
              <a:rPr lang="zh-TW" altLang="en-US" dirty="0" smtClean="0"/>
              <a:t>分群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356992"/>
            <a:ext cx="4968552" cy="27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51136"/>
      </p:ext>
    </p:extLst>
  </p:cSld>
  <p:clrMapOvr>
    <a:masterClrMapping/>
  </p:clrMapOvr>
  <p:transition spd="slow">
    <p:pull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customer,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fit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繪製分</a:t>
            </a:r>
            <a:r>
              <a:rPr lang="zh-TW" altLang="en-US" dirty="0"/>
              <a:t>群結果</a:t>
            </a: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7056784" cy="37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44655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監督式學習 </a:t>
            </a:r>
            <a:r>
              <a:rPr lang="en-US" altLang="zh-TW" dirty="0" smtClean="0"/>
              <a:t>(Supervised Learning)</a:t>
            </a:r>
          </a:p>
          <a:p>
            <a:pPr lvl="1"/>
            <a:r>
              <a:rPr lang="zh-TW" altLang="en-US" dirty="0" smtClean="0"/>
              <a:t>迴歸分析 </a:t>
            </a:r>
            <a:r>
              <a:rPr lang="en-US" altLang="zh-TW" dirty="0" smtClean="0"/>
              <a:t>(Regression)</a:t>
            </a:r>
          </a:p>
          <a:p>
            <a:pPr lvl="1"/>
            <a:r>
              <a:rPr lang="zh-TW" altLang="en-US" dirty="0" smtClean="0"/>
              <a:t>分類問題 </a:t>
            </a:r>
            <a:r>
              <a:rPr lang="en-US" altLang="zh-TW" dirty="0" smtClean="0"/>
              <a:t>(Classification)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非監督式學習</a:t>
            </a:r>
            <a:r>
              <a:rPr lang="en-US" altLang="zh-TW" dirty="0" smtClean="0"/>
              <a:t>	(Unsupervised Learning)</a:t>
            </a:r>
          </a:p>
          <a:p>
            <a:pPr lvl="1"/>
            <a:r>
              <a:rPr lang="zh-TW" altLang="en-US" dirty="0"/>
              <a:t>降低維</a:t>
            </a:r>
            <a:r>
              <a:rPr lang="zh-TW" altLang="en-US" dirty="0" smtClean="0"/>
              <a:t>度 </a:t>
            </a:r>
            <a:r>
              <a:rPr lang="en-US" altLang="zh-TW" dirty="0" smtClean="0"/>
              <a:t>(Dimension Reduction)</a:t>
            </a:r>
            <a:endParaRPr lang="en-US" altLang="zh-TW" dirty="0"/>
          </a:p>
          <a:p>
            <a:pPr lvl="1"/>
            <a:r>
              <a:rPr lang="zh-TW" altLang="en-US" dirty="0"/>
              <a:t>分</a:t>
            </a:r>
            <a:r>
              <a:rPr lang="zh-TW" altLang="en-US" dirty="0" smtClean="0"/>
              <a:t>群問題 </a:t>
            </a:r>
            <a:r>
              <a:rPr lang="en-US" altLang="zh-TW" dirty="0" smtClean="0"/>
              <a:t>(Clustering)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機器學習問題分類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8679776"/>
      </p:ext>
    </p:extLst>
  </p:cSld>
  <p:clrMapOvr>
    <a:masterClrMapping/>
  </p:clrMapOvr>
  <p:transition spd="slow">
    <p:pull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clusplot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customer,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fit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color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shade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或使用</a:t>
            </a:r>
            <a:r>
              <a:rPr lang="en-US" altLang="zh-TW" dirty="0" err="1" smtClean="0"/>
              <a:t>clustplot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25397"/>
            <a:ext cx="6980554" cy="331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314955"/>
      </p:ext>
    </p:extLst>
  </p:cSld>
  <p:clrMapOvr>
    <a:masterClrMapping/>
  </p:clrMapOvr>
  <p:transition spd="slow">
    <p:pull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 </a:t>
            </a:r>
          </a:p>
          <a:p>
            <a:pPr lvl="1"/>
            <a:r>
              <a:rPr lang="zh-TW" altLang="en-US" dirty="0" smtClean="0"/>
              <a:t>群內之間點的平均距離 </a:t>
            </a:r>
            <a:r>
              <a:rPr lang="en-US" altLang="zh-TW" dirty="0" smtClean="0"/>
              <a:t>(</a:t>
            </a:r>
            <a:r>
              <a:rPr lang="zh-TW" altLang="en-US" dirty="0" smtClean="0"/>
              <a:t>群內的點平均距離越小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群間之間的平均</a:t>
            </a:r>
            <a:r>
              <a:rPr lang="zh-TW" altLang="en-US" dirty="0" smtClean="0"/>
              <a:t>距離 </a:t>
            </a:r>
            <a:r>
              <a:rPr lang="en-US" altLang="zh-TW" dirty="0" smtClean="0"/>
              <a:t>(</a:t>
            </a:r>
            <a:r>
              <a:rPr lang="zh-TW" altLang="en-US" dirty="0" smtClean="0"/>
              <a:t>群間點的平均距離越大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a(x</a:t>
            </a:r>
            <a:r>
              <a:rPr lang="en-US" altLang="zh-TW" dirty="0"/>
              <a:t>)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x </a:t>
            </a:r>
            <a:r>
              <a:rPr lang="zh-TW" altLang="en-US" dirty="0" smtClean="0"/>
              <a:t>距離群內其他點的平均距離</a:t>
            </a:r>
            <a:endParaRPr lang="en-US" altLang="zh-TW" dirty="0" smtClean="0"/>
          </a:p>
          <a:p>
            <a:r>
              <a:rPr lang="en-US" altLang="zh-TW" dirty="0" smtClean="0"/>
              <a:t>b(x</a:t>
            </a:r>
            <a:r>
              <a:rPr lang="en-US" altLang="zh-TW" dirty="0"/>
              <a:t>)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x</a:t>
            </a:r>
            <a:r>
              <a:rPr lang="zh-TW" altLang="en-US" dirty="0" smtClean="0"/>
              <a:t> 距離其他群內點之間的最小平均距離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評估分群效果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5536" y="2924944"/>
                <a:ext cx="8208912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600">
                          <a:latin typeface="Cambria Math"/>
                        </a:rPr>
                        <m:t>Silhouette</m:t>
                      </m:r>
                      <m:d>
                        <m:dPr>
                          <m:ctrlPr>
                            <a:rPr lang="zh-TW" altLang="zh-TW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60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TW" sz="36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zh-TW" altLang="zh-TW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3600" i="1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zh-TW" altLang="zh-TW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36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36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36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6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3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3600">
                              <a:latin typeface="Cambria Math"/>
                            </a:rPr>
                            <m:t>max</m:t>
                          </m:r>
                          <m:r>
                            <a:rPr lang="en-US" altLang="zh-TW" sz="3600" i="1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3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TW" sz="3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24944"/>
                <a:ext cx="8208912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59685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set.seed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22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km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kmeans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customer,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kms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silhouette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km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cluster,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summary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kms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kms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 </a:t>
            </a:r>
            <a:r>
              <a:rPr lang="en-US" altLang="zh-TW" dirty="0"/>
              <a:t>Average Silhouette Width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16748"/>
            <a:ext cx="5040560" cy="300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436096" y="5817708"/>
            <a:ext cx="347563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越接近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代表群體的品質越好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22752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nk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10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set.seed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22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WSS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sapply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nk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function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k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kmeans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customer, centers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k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tot.withinss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})</a:t>
            </a: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WSS</a:t>
            </a: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nk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WSS, type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"l"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xlab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"number of k"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ylab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"within sum of squares"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如何決定</a:t>
            </a:r>
            <a:r>
              <a:rPr lang="en-US" altLang="zh-TW" dirty="0" smtClean="0"/>
              <a:t>K</a:t>
            </a:r>
            <a:r>
              <a:rPr lang="zh-TW" altLang="en-US" dirty="0" smtClean="0"/>
              <a:t>值 </a:t>
            </a:r>
            <a:r>
              <a:rPr lang="en-US" altLang="zh-TW" dirty="0" smtClean="0"/>
              <a:t>(WSS)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84978"/>
            <a:ext cx="5368741" cy="255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3779912" y="4149080"/>
            <a:ext cx="0" cy="144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868144" y="5773906"/>
            <a:ext cx="274947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找到坡度改變的那一點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844729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19398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library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fpc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SW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sapply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nk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function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k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cluster.stats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kmeans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customer, centers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k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)$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cluster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avg.silwidth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})</a:t>
            </a: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 smtClean="0">
                <a:solidFill>
                  <a:srgbClr val="5F5F00"/>
                </a:solidFill>
                <a:highlight>
                  <a:srgbClr val="FFFFFF"/>
                </a:highlight>
              </a:rPr>
              <a:t>nk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SW, type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"l"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xlab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"number of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clusers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ylab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"average silhouette width</a:t>
            </a:r>
            <a:r>
              <a:rPr lang="en-US" altLang="zh-TW" sz="20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如何決定</a:t>
            </a:r>
            <a:r>
              <a:rPr lang="en-US" altLang="zh-TW" dirty="0"/>
              <a:t>K</a:t>
            </a:r>
            <a:r>
              <a:rPr lang="zh-TW" altLang="en-US" dirty="0"/>
              <a:t>值 </a:t>
            </a:r>
            <a:r>
              <a:rPr lang="en-US" altLang="zh-TW" dirty="0" smtClean="0"/>
              <a:t>(</a:t>
            </a:r>
            <a:r>
              <a:rPr lang="en-US" altLang="zh-TW" dirty="0"/>
              <a:t>A</a:t>
            </a:r>
            <a:r>
              <a:rPr lang="en-US" altLang="zh-TW" dirty="0" smtClean="0"/>
              <a:t>verage </a:t>
            </a:r>
            <a:r>
              <a:rPr lang="en-US" altLang="zh-TW" dirty="0"/>
              <a:t>S</a:t>
            </a:r>
            <a:r>
              <a:rPr lang="en-US" altLang="zh-TW" dirty="0" smtClean="0"/>
              <a:t>ilhouette </a:t>
            </a:r>
            <a:r>
              <a:rPr lang="en-US" altLang="zh-TW" dirty="0"/>
              <a:t>W</a:t>
            </a:r>
            <a:r>
              <a:rPr lang="en-US" altLang="zh-TW" dirty="0" smtClean="0"/>
              <a:t>idth)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37965"/>
            <a:ext cx="5016029" cy="29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4355976" y="3861048"/>
            <a:ext cx="0" cy="15940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653798" y="5773906"/>
            <a:ext cx="19800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找到最大值那點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57704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single_c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hclust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 method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"single"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hc_single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cutree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single_c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 k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complete_c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hclust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 method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"complete"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hc_complete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cutree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complete_c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 k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set.seed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22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km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kmeans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customer, 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cs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cluster.stats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km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cs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"within.cluster.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ss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avg.silwidth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sapply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list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kmeans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km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hc_single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hc_single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hc_complete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hc_complete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function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cluster.stats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dist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customer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"within.cluster.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ss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avg.silwidth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)])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比較不同分群演算法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33820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iris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iris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5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iris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5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實際分析</a:t>
            </a:r>
            <a:r>
              <a:rPr lang="en-US" altLang="zh-TW" dirty="0" smtClean="0"/>
              <a:t>: </a:t>
            </a:r>
            <a:r>
              <a:rPr lang="zh-TW" altLang="en-US" dirty="0" smtClean="0"/>
              <a:t>匯入</a:t>
            </a:r>
            <a:r>
              <a:rPr lang="zh-TW" altLang="en-US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87987869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results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kmeans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3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results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results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size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results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實際分析</a:t>
            </a:r>
            <a:r>
              <a:rPr lang="en-US" altLang="zh-TW" dirty="0" smtClean="0"/>
              <a:t>: 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K-means 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00167"/>
      </p:ext>
    </p:extLst>
  </p:cSld>
  <p:clrMapOvr>
    <a:masterClrMapping/>
  </p:clrMapOvr>
  <p:transition spd="slow">
    <p:pull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,results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5F5F"/>
                </a:solidFill>
                <a:highlight>
                  <a:srgbClr val="FFFFFF"/>
                </a:highlight>
              </a:rPr>
              <a:t>par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 smtClean="0">
                <a:solidFill>
                  <a:srgbClr val="5F5F00"/>
                </a:solidFill>
                <a:highlight>
                  <a:srgbClr val="FFFFFF"/>
                </a:highlight>
              </a:rPr>
              <a:t>mfrow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Petal.Length,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Petal.Width,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results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Petal.Length,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Petal.Width,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Sepal.Length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Sepal.Width,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results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cluster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Sepal.Length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Sepal.Width,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實際分析</a:t>
            </a:r>
            <a:r>
              <a:rPr lang="en-US" altLang="zh-TW" dirty="0" smtClean="0"/>
              <a:t>: </a:t>
            </a:r>
            <a:r>
              <a:rPr lang="zh-TW" altLang="en-US" dirty="0" smtClean="0"/>
              <a:t>分析分群結果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514500"/>
      </p:ext>
    </p:extLst>
  </p:cSld>
  <p:clrMapOvr>
    <a:masterClrMapping/>
  </p:clrMapOvr>
  <p:transition spd="slow">
    <p:pull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cap="none" dirty="0" smtClean="0">
                <a:latin typeface="Arial" charset="0"/>
                <a:cs typeface="Arial" charset="0"/>
              </a:rPr>
              <a:t>降低維度</a:t>
            </a:r>
          </a:p>
        </p:txBody>
      </p:sp>
    </p:spTree>
    <p:extLst>
      <p:ext uri="{BB962C8B-B14F-4D97-AF65-F5344CB8AC3E}">
        <p14:creationId xmlns:p14="http://schemas.microsoft.com/office/powerpoint/2010/main" val="361510818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降低維度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產生一</a:t>
            </a:r>
            <a:r>
              <a:rPr lang="zh-TW" altLang="en-US" dirty="0"/>
              <a:t>有最大變異數的欄位線性組合，可用來降低原本</a:t>
            </a:r>
            <a:r>
              <a:rPr lang="zh-TW" altLang="en-US" dirty="0" smtClean="0"/>
              <a:t>問題的維度與複雜度</a:t>
            </a:r>
            <a:endParaRPr lang="en-US" altLang="zh-TW" dirty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.g. </a:t>
            </a:r>
            <a:r>
              <a:rPr lang="zh-TW" altLang="en-US" dirty="0" smtClean="0"/>
              <a:t>濃縮用到的特徵，編纂成一個</a:t>
            </a:r>
            <a:r>
              <a:rPr lang="zh-TW" altLang="en-US" dirty="0"/>
              <a:t>新指標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分群問題</a:t>
            </a:r>
            <a:endParaRPr lang="en-US" altLang="zh-TW" dirty="0"/>
          </a:p>
          <a:p>
            <a:pPr lvl="1"/>
            <a:r>
              <a:rPr lang="zh-TW" altLang="en-US" dirty="0" smtClean="0"/>
              <a:t>物以</a:t>
            </a:r>
            <a:r>
              <a:rPr lang="zh-TW" altLang="en-US" dirty="0"/>
              <a:t>類聚 </a:t>
            </a:r>
            <a:r>
              <a:rPr lang="en-US" altLang="zh-TW" dirty="0"/>
              <a:t>(</a:t>
            </a:r>
            <a:r>
              <a:rPr lang="zh-TW" altLang="en-US" dirty="0"/>
              <a:t>近朱者赤、近墨者黑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.g.</a:t>
            </a:r>
            <a:r>
              <a:rPr lang="zh-TW" altLang="en-US" dirty="0" smtClean="0"/>
              <a:t>將客戶分層</a:t>
            </a: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非監督式學習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851778"/>
      </p:ext>
    </p:extLst>
  </p:cSld>
  <p:clrMapOvr>
    <a:masterClrMapping/>
  </p:clrMapOvr>
  <p:transition spd="slow">
    <p:pull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41850"/>
          </a:xfrm>
        </p:spPr>
        <p:txBody>
          <a:bodyPr/>
          <a:lstStyle/>
          <a:p>
            <a:r>
              <a:rPr lang="zh-TW" altLang="en-US" dirty="0"/>
              <a:t>影響事情發展的因素是多元</a:t>
            </a:r>
            <a:r>
              <a:rPr lang="zh-TW" altLang="en-US" dirty="0" smtClean="0"/>
              <a:t>性的</a:t>
            </a:r>
            <a:r>
              <a:rPr lang="en-US" altLang="zh-TW" dirty="0" smtClean="0"/>
              <a:t>;</a:t>
            </a:r>
            <a:r>
              <a:rPr lang="zh-TW" altLang="en-US" dirty="0" smtClean="0"/>
              <a:t>但不同因素之間會互相影響</a:t>
            </a:r>
            <a:r>
              <a:rPr lang="en-US" altLang="zh-TW" dirty="0" smtClean="0"/>
              <a:t>(</a:t>
            </a:r>
            <a:r>
              <a:rPr lang="zh-TW" altLang="en-US" dirty="0" smtClean="0"/>
              <a:t>共線性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，或相重疊</a:t>
            </a:r>
            <a:r>
              <a:rPr lang="en-US" altLang="zh-TW" dirty="0" smtClean="0"/>
              <a:t>;</a:t>
            </a:r>
            <a:r>
              <a:rPr lang="zh-TW" altLang="en-US" dirty="0"/>
              <a:t>進而影響</a:t>
            </a:r>
            <a:r>
              <a:rPr lang="zh-TW" altLang="en-US" dirty="0" smtClean="0"/>
              <a:t>到統計結果的真實性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使用降低維度來降低訊息重疊</a:t>
            </a:r>
            <a:endParaRPr lang="en-US" altLang="zh-TW" dirty="0" smtClean="0"/>
          </a:p>
          <a:p>
            <a:pPr lvl="1"/>
            <a:r>
              <a:rPr lang="zh-TW" altLang="en-US" dirty="0"/>
              <a:t>使用降低維</a:t>
            </a:r>
            <a:r>
              <a:rPr lang="zh-TW" altLang="en-US" dirty="0" smtClean="0"/>
              <a:t>度來減少工作量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找出</a:t>
            </a:r>
            <a:r>
              <a:rPr lang="zh-TW" altLang="en-US" dirty="0" smtClean="0">
                <a:solidFill>
                  <a:srgbClr val="C00000"/>
                </a:solidFill>
              </a:rPr>
              <a:t>一個互不相關的綜合指標來反映原本數據所含大部分的訊息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降低維度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7498452"/>
      </p:ext>
    </p:extLst>
  </p:cSld>
  <p:clrMapOvr>
    <a:masterClrMapping/>
  </p:clrMapOvr>
  <p:transition spd="slow">
    <p:pull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透過產生一有最大變異數的欄位線性組合，可用來降低原本問題的維度與複雜度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e.g. </a:t>
            </a:r>
            <a:r>
              <a:rPr lang="zh-TW" altLang="en-US" dirty="0">
                <a:solidFill>
                  <a:srgbClr val="C00000"/>
                </a:solidFill>
              </a:rPr>
              <a:t>濃縮用到的特徵，編纂成一個新</a:t>
            </a:r>
            <a:r>
              <a:rPr lang="zh-TW" altLang="en-US" dirty="0" smtClean="0">
                <a:solidFill>
                  <a:srgbClr val="C00000"/>
                </a:solidFill>
              </a:rPr>
              <a:t>指標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產生經濟指標</a:t>
            </a:r>
          </a:p>
          <a:p>
            <a:endParaRPr lang="en-US" altLang="zh-TW" dirty="0" smtClean="0"/>
          </a:p>
          <a:p>
            <a:r>
              <a:rPr lang="zh-TW" altLang="en-US" dirty="0"/>
              <a:t>去掉不必要</a:t>
            </a:r>
            <a:r>
              <a:rPr lang="zh-TW" altLang="en-US" dirty="0" smtClean="0"/>
              <a:t>的變量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e.g.</a:t>
            </a:r>
            <a:r>
              <a:rPr lang="zh-TW" altLang="en-US" dirty="0" smtClean="0">
                <a:solidFill>
                  <a:srgbClr val="C00000"/>
                </a:solidFill>
              </a:rPr>
              <a:t>減少工作量，還有避免誤用指標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變量排序</a:t>
            </a:r>
            <a:r>
              <a:rPr lang="zh-TW" altLang="en-US" dirty="0" smtClean="0">
                <a:solidFill>
                  <a:srgbClr val="C00000"/>
                </a:solidFill>
              </a:rPr>
              <a:t>與篩選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降低維度的應用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8995590"/>
      </p:ext>
    </p:extLst>
  </p:cSld>
  <p:clrMapOvr>
    <a:masterClrMapping/>
  </p:clrMapOvr>
  <p:transition spd="slow">
    <p:pull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Stone </a:t>
            </a:r>
            <a:r>
              <a:rPr lang="zh-TW" altLang="en-US" dirty="0" smtClean="0"/>
              <a:t>於</a:t>
            </a:r>
            <a:r>
              <a:rPr lang="en-US" altLang="zh-TW" dirty="0" smtClean="0"/>
              <a:t>1974 </a:t>
            </a:r>
            <a:r>
              <a:rPr lang="zh-TW" altLang="en-US" dirty="0" smtClean="0"/>
              <a:t>年對美國</a:t>
            </a:r>
            <a:r>
              <a:rPr lang="en-US" altLang="zh-TW" dirty="0" smtClean="0"/>
              <a:t>1929 ~ 1938 </a:t>
            </a:r>
            <a:r>
              <a:rPr lang="zh-TW" altLang="en-US" dirty="0" smtClean="0"/>
              <a:t>年經濟數據的研究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透過降低維度找到三個主成分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解釋度達</a:t>
            </a:r>
            <a:r>
              <a:rPr lang="en-US" altLang="zh-TW" dirty="0" smtClean="0"/>
              <a:t>97.4%)</a:t>
            </a:r>
            <a:r>
              <a:rPr lang="zh-TW" altLang="en-US" dirty="0" smtClean="0"/>
              <a:t>，以總結</a:t>
            </a:r>
            <a:r>
              <a:rPr lang="en-US" altLang="zh-TW" dirty="0" smtClean="0"/>
              <a:t>17</a:t>
            </a:r>
            <a:r>
              <a:rPr lang="zh-TW" altLang="en-US" dirty="0" smtClean="0"/>
              <a:t>個變數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F1 </a:t>
            </a:r>
            <a:r>
              <a:rPr lang="zh-TW" altLang="en-US" dirty="0" smtClean="0"/>
              <a:t>總收入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F2 </a:t>
            </a:r>
            <a:r>
              <a:rPr lang="zh-TW" altLang="en-US" dirty="0" smtClean="0"/>
              <a:t>總收入變化率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F3 </a:t>
            </a:r>
            <a:r>
              <a:rPr lang="zh-TW" altLang="en-US" dirty="0" smtClean="0"/>
              <a:t>經濟發展趨勢</a:t>
            </a:r>
            <a:endParaRPr lang="en-US" altLang="zh-TW" dirty="0" smtClean="0"/>
          </a:p>
          <a:p>
            <a:pPr lvl="1"/>
            <a:r>
              <a:rPr lang="zh-TW" altLang="en-US" dirty="0"/>
              <a:t>主</a:t>
            </a:r>
            <a:r>
              <a:rPr lang="zh-TW" altLang="en-US" dirty="0" smtClean="0"/>
              <a:t>成分保留了原始變量大部分的訊息</a:t>
            </a:r>
            <a:endParaRPr lang="en-US" altLang="zh-TW" dirty="0" smtClean="0"/>
          </a:p>
          <a:p>
            <a:pPr lvl="1"/>
            <a:r>
              <a:rPr lang="zh-TW" altLang="en-US" dirty="0"/>
              <a:t>主成分</a:t>
            </a:r>
            <a:r>
              <a:rPr lang="zh-TW" altLang="en-US" dirty="0" smtClean="0"/>
              <a:t>個數少於原變量的個數</a:t>
            </a:r>
            <a:endParaRPr lang="en-US" altLang="zh-TW" dirty="0" smtClean="0"/>
          </a:p>
          <a:p>
            <a:pPr lvl="1"/>
            <a:r>
              <a:rPr lang="zh-TW" altLang="en-US" dirty="0"/>
              <a:t>主</a:t>
            </a:r>
            <a:r>
              <a:rPr lang="zh-TW" altLang="en-US" dirty="0" smtClean="0"/>
              <a:t>成分之間互不相關</a:t>
            </a:r>
            <a:endParaRPr lang="en-US" altLang="zh-TW" dirty="0" smtClean="0"/>
          </a:p>
          <a:p>
            <a:pPr lvl="1"/>
            <a:r>
              <a:rPr lang="zh-TW" altLang="en-US" dirty="0"/>
              <a:t>每個主成分都是原始變數的線性組合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降低維度的歷史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16584"/>
      </p:ext>
    </p:extLst>
  </p:cSld>
  <p:clrMapOvr>
    <a:masterClrMapping/>
  </p:clrMapOvr>
  <p:transition spd="slow">
    <p:pull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選擇特徵 </a:t>
            </a:r>
            <a:r>
              <a:rPr lang="en-US" altLang="zh-TW" dirty="0" smtClean="0"/>
              <a:t>(Feature Selection)</a:t>
            </a:r>
          </a:p>
          <a:p>
            <a:pPr lvl="1"/>
            <a:r>
              <a:rPr lang="zh-TW" altLang="en-US" dirty="0"/>
              <a:t>從原有的特徵中挑選出最佳的部分</a:t>
            </a:r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能夠</a:t>
            </a:r>
            <a:r>
              <a:rPr lang="zh-TW" altLang="en-US" dirty="0"/>
              <a:t>簡化分類器的</a:t>
            </a:r>
            <a:r>
              <a:rPr lang="zh-TW" altLang="en-US" dirty="0" smtClean="0"/>
              <a:t>計算</a:t>
            </a:r>
            <a:endParaRPr lang="en-US" altLang="zh-TW" dirty="0"/>
          </a:p>
          <a:p>
            <a:pPr lvl="1"/>
            <a:r>
              <a:rPr lang="zh-TW" altLang="en-US" dirty="0" smtClean="0"/>
              <a:t>幫助瞭解分類</a:t>
            </a:r>
            <a:r>
              <a:rPr lang="zh-TW" altLang="en-US" dirty="0"/>
              <a:t>問題的</a:t>
            </a:r>
            <a:r>
              <a:rPr lang="zh-TW" altLang="en-US" dirty="0" smtClean="0"/>
              <a:t>因果關係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抽取特徵 </a:t>
            </a:r>
            <a:r>
              <a:rPr lang="en-US" altLang="zh-TW" dirty="0" smtClean="0"/>
              <a:t>(Feature Extraction)</a:t>
            </a:r>
          </a:p>
          <a:p>
            <a:pPr lvl="1"/>
            <a:r>
              <a:rPr lang="zh-TW" altLang="en-US" dirty="0" smtClean="0"/>
              <a:t>將</a:t>
            </a:r>
            <a:r>
              <a:rPr lang="zh-TW" altLang="en-US" dirty="0"/>
              <a:t>資料群由高維度的空間中投影到低維度的</a:t>
            </a:r>
            <a:r>
              <a:rPr lang="zh-TW" altLang="en-US" dirty="0" smtClean="0"/>
              <a:t>空間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找出</a:t>
            </a:r>
            <a:r>
              <a:rPr lang="zh-TW" altLang="en-US" dirty="0"/>
              <a:t>一組基底向量（</a:t>
            </a:r>
            <a:r>
              <a:rPr lang="en-US" altLang="zh-TW" dirty="0"/>
              <a:t>base</a:t>
            </a:r>
            <a:r>
              <a:rPr lang="zh-TW" altLang="en-US" dirty="0"/>
              <a:t>）來進行線性座標</a:t>
            </a:r>
            <a:r>
              <a:rPr lang="zh-TW" altLang="en-US" dirty="0" smtClean="0"/>
              <a:t>轉換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使得</a:t>
            </a:r>
            <a:r>
              <a:rPr lang="zh-TW" altLang="en-US" dirty="0"/>
              <a:t>轉換後的座標，能夠符合某一些特性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降低維度的方法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37829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選擇特徵 </a:t>
            </a:r>
            <a:r>
              <a:rPr lang="en-US" altLang="zh-TW" dirty="0"/>
              <a:t>(Feature Selection)</a:t>
            </a:r>
          </a:p>
          <a:p>
            <a:pPr lvl="1"/>
            <a:r>
              <a:rPr lang="zh-TW" altLang="en-US" dirty="0"/>
              <a:t>從原有的特徵中挑選出最佳的部分特徵</a:t>
            </a:r>
            <a:endParaRPr lang="en-US" altLang="zh-TW" dirty="0"/>
          </a:p>
          <a:p>
            <a:pPr lvl="1"/>
            <a:r>
              <a:rPr lang="zh-TW" altLang="en-US" dirty="0"/>
              <a:t>能夠簡化分類器的計算</a:t>
            </a:r>
            <a:endParaRPr lang="en-US" altLang="zh-TW" dirty="0"/>
          </a:p>
          <a:p>
            <a:pPr lvl="1"/>
            <a:r>
              <a:rPr lang="zh-TW" altLang="en-US" dirty="0"/>
              <a:t>幫助瞭解分類問題的因果關係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選擇特徵</a:t>
            </a:r>
          </a:p>
        </p:txBody>
      </p:sp>
    </p:spTree>
    <p:extLst>
      <p:ext uri="{BB962C8B-B14F-4D97-AF65-F5344CB8AC3E}">
        <p14:creationId xmlns:p14="http://schemas.microsoft.com/office/powerpoint/2010/main" val="1178602614"/>
      </p:ext>
    </p:extLst>
  </p:cSld>
  <p:clrMapOvr>
    <a:masterClrMapping/>
  </p:clrMapOvr>
  <p:transition spd="slow">
    <p:pull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根據設定條件將</a:t>
            </a:r>
            <a:r>
              <a:rPr lang="zh-TW" altLang="en-US" dirty="0"/>
              <a:t>特徵做</a:t>
            </a:r>
            <a:r>
              <a:rPr lang="zh-TW" altLang="en-US" dirty="0" smtClean="0"/>
              <a:t>排序，並從中選擇高於閥值的特徵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特徵排序 </a:t>
            </a:r>
            <a:r>
              <a:rPr lang="en-US" altLang="zh-TW" dirty="0" smtClean="0"/>
              <a:t>(Feature Ranking)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576" y="2694399"/>
            <a:ext cx="466025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each feature </a:t>
            </a:r>
            <a:r>
              <a:rPr lang="en-US" altLang="zh-TW" sz="2800" dirty="0" err="1">
                <a:solidFill>
                  <a:srgbClr val="5F5F00"/>
                </a:solidFill>
                <a:highlight>
                  <a:srgbClr val="FFFFFF"/>
                </a:highlight>
              </a:rPr>
              <a:t>F_i</a:t>
            </a:r>
            <a:endParaRPr lang="en-US" altLang="zh-TW" sz="2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800" dirty="0" err="1">
                <a:solidFill>
                  <a:srgbClr val="5F5F00"/>
                </a:solidFill>
                <a:highlight>
                  <a:srgbClr val="FFFFFF"/>
                </a:highlight>
              </a:rPr>
              <a:t>wf_i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800" dirty="0" err="1">
                <a:solidFill>
                  <a:srgbClr val="5F5F00"/>
                </a:solidFill>
                <a:highlight>
                  <a:srgbClr val="FFFFFF"/>
                </a:highlight>
              </a:rPr>
              <a:t>getFeatureWeight</a:t>
            </a:r>
            <a:r>
              <a:rPr lang="en-US" altLang="zh-TW" sz="2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800" dirty="0" err="1">
                <a:solidFill>
                  <a:srgbClr val="5F5F00"/>
                </a:solidFill>
                <a:highlight>
                  <a:srgbClr val="FFFFFF"/>
                </a:highlight>
              </a:rPr>
              <a:t>F_i</a:t>
            </a:r>
            <a:r>
              <a:rPr lang="en-US" altLang="zh-TW" sz="2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  add </a:t>
            </a:r>
            <a:r>
              <a:rPr lang="en-US" altLang="zh-TW" sz="2800" dirty="0" err="1">
                <a:solidFill>
                  <a:srgbClr val="5F5F00"/>
                </a:solidFill>
                <a:highlight>
                  <a:srgbClr val="FFFFFF"/>
                </a:highlight>
              </a:rPr>
              <a:t>wf_i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to </a:t>
            </a:r>
            <a:r>
              <a:rPr lang="en-US" altLang="zh-TW" sz="2800" dirty="0" err="1">
                <a:solidFill>
                  <a:srgbClr val="5F5F00"/>
                </a:solidFill>
                <a:highlight>
                  <a:srgbClr val="FFFFFF"/>
                </a:highlight>
              </a:rPr>
              <a:t>weight_list</a:t>
            </a:r>
            <a:endParaRPr lang="en-US" altLang="zh-TW" sz="2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r>
              <a:rPr lang="en-US" altLang="zh-TW" sz="2800" dirty="0">
                <a:solidFill>
                  <a:srgbClr val="005F5F"/>
                </a:solidFill>
                <a:highlight>
                  <a:srgbClr val="FFFFFF"/>
                </a:highlight>
              </a:rPr>
              <a:t>sort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800" dirty="0" err="1">
                <a:solidFill>
                  <a:srgbClr val="5F5F00"/>
                </a:solidFill>
                <a:highlight>
                  <a:srgbClr val="FFFFFF"/>
                </a:highlight>
              </a:rPr>
              <a:t>weight_list</a:t>
            </a:r>
            <a:endParaRPr lang="en-US" altLang="zh-TW" sz="2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r>
              <a:rPr lang="en-US" altLang="zh-TW" sz="2800" dirty="0">
                <a:solidFill>
                  <a:srgbClr val="005F5F"/>
                </a:solidFill>
                <a:highlight>
                  <a:srgbClr val="FFFFFF"/>
                </a:highlight>
              </a:rPr>
              <a:t>choose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top</a:t>
            </a:r>
            <a:r>
              <a:rPr lang="en-US" altLang="zh-TW" sz="2800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k features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9996602"/>
      </p:ext>
    </p:extLst>
  </p:cSld>
  <p:clrMapOvr>
    <a:masterClrMapping/>
  </p:clrMapOvr>
  <p:transition spd="slow">
    <p:pull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install.packages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FSelector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library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FSelector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weights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random.forest.importance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churn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~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.,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importance.type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weights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subset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cutoff.k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weights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5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f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as.simple.formula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subset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"Class"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特徵排序實作</a:t>
            </a:r>
          </a:p>
        </p:txBody>
      </p:sp>
    </p:spTree>
    <p:extLst>
      <p:ext uri="{BB962C8B-B14F-4D97-AF65-F5344CB8AC3E}">
        <p14:creationId xmlns:p14="http://schemas.microsoft.com/office/powerpoint/2010/main" val="2808948830"/>
      </p:ext>
    </p:extLst>
  </p:cSld>
  <p:clrMapOvr>
    <a:masterClrMapping/>
  </p:clrMapOvr>
  <p:transition spd="slow">
    <p:pull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library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caret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control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trainControl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method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repeatedcv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number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10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repeats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3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model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train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churn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~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.,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method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rpart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preProcess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"scale"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trControl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control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importance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varImp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model,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scale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FALSE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importance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caret </a:t>
            </a:r>
            <a:r>
              <a:rPr lang="zh-TW" altLang="en-US" dirty="0" smtClean="0"/>
              <a:t>套件排序特徵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711918"/>
      </p:ext>
    </p:extLst>
  </p:cSld>
  <p:clrMapOvr>
    <a:masterClrMapping/>
  </p:clrMapOvr>
  <p:transition spd="slow">
    <p:pull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importance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繪製特徵排序圖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229356" cy="431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204340"/>
      </p:ext>
    </p:extLst>
  </p:cSld>
  <p:clrMapOvr>
    <a:masterClrMapping/>
  </p:clrMapOvr>
  <p:transition spd="slow">
    <p:pull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rminer</a:t>
            </a:r>
            <a:endParaRPr lang="zh-TW" altLang="en-US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57200" y="1235422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8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24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0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16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14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install.packages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rminer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library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rminer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model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fit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churn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~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.,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trainset,model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rpart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VariableImportance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Importance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model,trainset,method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sensv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L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list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runs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,sen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VariableImportance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imp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sresponses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VariableImportance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sresponses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mgraph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L,graph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IMP"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,leg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names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gray"</a:t>
            </a:r>
            <a:r>
              <a:rPr lang="en-US" altLang="zh-TW" sz="1800" dirty="0" err="1">
                <a:solidFill>
                  <a:srgbClr val="5F5F00"/>
                </a:solidFill>
                <a:highlight>
                  <a:srgbClr val="FFFFFF"/>
                </a:highlight>
              </a:rPr>
              <a:t>,Grid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10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5666"/>
            <a:ext cx="5115774" cy="267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88889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41850"/>
          </a:xfrm>
        </p:spPr>
        <p:txBody>
          <a:bodyPr/>
          <a:lstStyle/>
          <a:p>
            <a:r>
              <a:rPr lang="zh-TW" altLang="en-US" dirty="0" smtClean="0"/>
              <a:t>市場分析</a:t>
            </a:r>
            <a:endParaRPr lang="en-US" altLang="zh-TW" dirty="0"/>
          </a:p>
          <a:p>
            <a:pPr lvl="1"/>
            <a:r>
              <a:rPr lang="zh-TW" altLang="en-US" dirty="0" smtClean="0"/>
              <a:t>將客戶依行為跟特徵做不同區隔</a:t>
            </a:r>
            <a:endParaRPr lang="en-US" altLang="zh-TW" dirty="0" smtClean="0"/>
          </a:p>
          <a:p>
            <a:pPr lvl="1"/>
            <a:r>
              <a:rPr lang="zh-TW" altLang="en-US" dirty="0"/>
              <a:t>產品</a:t>
            </a:r>
            <a:r>
              <a:rPr lang="zh-TW" altLang="en-US" dirty="0" smtClean="0"/>
              <a:t>定位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區分市場</a:t>
            </a:r>
            <a:endParaRPr lang="en-US" altLang="zh-TW" dirty="0" smtClean="0"/>
          </a:p>
          <a:p>
            <a:r>
              <a:rPr lang="zh-TW" altLang="en-US" dirty="0"/>
              <a:t>產品搭配</a:t>
            </a:r>
            <a:r>
              <a:rPr lang="zh-TW" altLang="en-US" dirty="0" smtClean="0"/>
              <a:t>銷售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將同類型的產品組合成紅綠標組合</a:t>
            </a:r>
            <a:endParaRPr lang="en-US" altLang="zh-TW" dirty="0" smtClean="0"/>
          </a:p>
          <a:p>
            <a:r>
              <a:rPr lang="zh-TW" altLang="en-US" dirty="0" smtClean="0"/>
              <a:t>社會網路分析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找出相似的朋友群</a:t>
            </a:r>
            <a:endParaRPr lang="en-US" altLang="zh-TW" dirty="0" smtClean="0"/>
          </a:p>
          <a:p>
            <a:r>
              <a:rPr lang="zh-TW" altLang="en-US" dirty="0" smtClean="0"/>
              <a:t>搜尋結果分組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找出類似文章或主題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分群應用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418140"/>
      </p:ext>
    </p:extLst>
  </p:cSld>
  <p:clrMapOvr>
    <a:masterClrMapping/>
  </p:clrMapOvr>
  <p:transition spd="slow">
    <p:pull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model.stock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glm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default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~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.,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training_data,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family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binomial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summary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model.stock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model.step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stepAIC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model.stock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summary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model.step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分類演算法內建 </a:t>
            </a:r>
            <a:r>
              <a:rPr lang="en-US" altLang="zh-TW" dirty="0" smtClean="0"/>
              <a:t>(e.g. </a:t>
            </a:r>
            <a:r>
              <a:rPr lang="en-US" altLang="zh-TW" dirty="0" err="1" smtClean="0"/>
              <a:t>glm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336662"/>
      </p:ext>
    </p:extLst>
  </p:cSld>
  <p:clrMapOvr>
    <a:masterClrMapping/>
  </p:clrMapOvr>
  <p:transition spd="slow">
    <p:pull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41850"/>
          </a:xfrm>
        </p:spPr>
        <p:txBody>
          <a:bodyPr/>
          <a:lstStyle/>
          <a:p>
            <a:r>
              <a:rPr lang="zh-TW" altLang="en-US" dirty="0" smtClean="0"/>
              <a:t>從既有特徵中選擇最好的子集合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暴力法</a:t>
            </a:r>
            <a:endParaRPr lang="en-US" altLang="zh-TW" dirty="0" smtClean="0"/>
          </a:p>
          <a:p>
            <a:pPr lvl="1"/>
            <a:r>
              <a:rPr lang="zh-TW" altLang="en-US" dirty="0"/>
              <a:t>最近</a:t>
            </a:r>
            <a:r>
              <a:rPr lang="zh-TW" altLang="en-US" dirty="0" smtClean="0"/>
              <a:t>法 </a:t>
            </a:r>
            <a:r>
              <a:rPr lang="en-US" altLang="zh-TW" dirty="0" smtClean="0"/>
              <a:t>(Heuristic)</a:t>
            </a:r>
          </a:p>
          <a:p>
            <a:pPr lvl="2"/>
            <a:r>
              <a:rPr lang="zh-TW" altLang="en-US" dirty="0" smtClean="0"/>
              <a:t>第</a:t>
            </a:r>
            <a:r>
              <a:rPr lang="zh-TW" altLang="en-US" dirty="0"/>
              <a:t>一個挑選的特徵必定是辨識率最高的特徵。</a:t>
            </a:r>
          </a:p>
          <a:p>
            <a:pPr lvl="2"/>
            <a:r>
              <a:rPr lang="zh-TW" altLang="en-US" dirty="0"/>
              <a:t>下一個挑選的特徵必定是和原本已選取的特徵合併後，辨識率最高的一個。</a:t>
            </a:r>
          </a:p>
          <a:p>
            <a:pPr lvl="2"/>
            <a:r>
              <a:rPr lang="zh-TW" altLang="en-US" dirty="0"/>
              <a:t>重複步驟 </a:t>
            </a:r>
            <a:r>
              <a:rPr lang="zh-TW" altLang="en-US" dirty="0" smtClean="0"/>
              <a:t>，</a:t>
            </a:r>
            <a:r>
              <a:rPr lang="zh-TW" altLang="en-US" dirty="0"/>
              <a:t>直至挑選出全部的特徵。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子集合選擇</a:t>
            </a:r>
            <a:r>
              <a:rPr lang="zh-TW" altLang="en-US" dirty="0" smtClean="0"/>
              <a:t> </a:t>
            </a:r>
            <a:r>
              <a:rPr lang="en-US" altLang="zh-TW" dirty="0" smtClean="0"/>
              <a:t>(Subset Select)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5736" y="4221088"/>
            <a:ext cx="4176464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S </a:t>
            </a:r>
            <a:r>
              <a:rPr lang="en-US" altLang="zh-TW" sz="2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800" dirty="0">
                <a:solidFill>
                  <a:srgbClr val="005F5F"/>
                </a:solidFill>
                <a:highlight>
                  <a:srgbClr val="FFFFFF"/>
                </a:highlight>
              </a:rPr>
              <a:t>all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8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subsets</a:t>
            </a:r>
            <a:endParaRPr lang="zh-TW" altLang="en-US" sz="2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r>
              <a:rPr lang="en-US" altLang="zh-TW" sz="28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each </a:t>
            </a:r>
            <a:r>
              <a:rPr lang="en-US" altLang="zh-TW" sz="2800" dirty="0">
                <a:solidFill>
                  <a:srgbClr val="005F5F"/>
                </a:solidFill>
                <a:highlight>
                  <a:srgbClr val="FFFFFF"/>
                </a:highlight>
              </a:rPr>
              <a:t>subset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s </a:t>
            </a:r>
            <a:r>
              <a:rPr lang="en-US" altLang="zh-TW" sz="28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S</a:t>
            </a:r>
          </a:p>
          <a:p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  evaluate</a:t>
            </a:r>
            <a:r>
              <a:rPr lang="en-US" altLang="zh-TW" sz="2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28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2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r>
              <a:rPr lang="en-US" altLang="zh-TW" sz="2800" dirty="0">
                <a:solidFill>
                  <a:srgbClr val="005F5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800" dirty="0">
                <a:solidFill>
                  <a:srgbClr val="5F5F00"/>
                </a:solidFill>
                <a:highlight>
                  <a:srgbClr val="FFFFFF"/>
                </a:highlight>
              </a:rPr>
              <a:t>the best </a:t>
            </a:r>
            <a:r>
              <a:rPr lang="en-US" altLang="zh-TW" sz="2800" dirty="0">
                <a:solidFill>
                  <a:srgbClr val="005F5F"/>
                </a:solidFill>
                <a:highlight>
                  <a:srgbClr val="FFFFFF"/>
                </a:highlight>
              </a:rPr>
              <a:t>subset</a:t>
            </a:r>
            <a:r>
              <a:rPr lang="en-US" altLang="zh-TW" sz="2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4771587"/>
      </p:ext>
    </p:extLst>
  </p:cSld>
  <p:clrMapOvr>
    <a:masterClrMapping/>
  </p:clrMapOvr>
  <p:transition spd="slow">
    <p:pull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暴力法</a:t>
            </a:r>
            <a:endParaRPr lang="zh-TW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28256" y="1621631"/>
            <a:ext cx="558800" cy="406400"/>
          </a:xfrm>
          <a:prstGeom prst="roundRect">
            <a:avLst>
              <a:gd name="adj" fmla="val 1248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white">
          <a:xfrm>
            <a:off x="4514056" y="1621631"/>
            <a:ext cx="5588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x3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white">
          <a:xfrm>
            <a:off x="5199856" y="1621631"/>
            <a:ext cx="5588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x4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white">
          <a:xfrm>
            <a:off x="3142456" y="1621631"/>
            <a:ext cx="5588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white">
          <a:xfrm>
            <a:off x="3142456" y="2688431"/>
            <a:ext cx="7874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x2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white">
          <a:xfrm>
            <a:off x="4056856" y="2688431"/>
            <a:ext cx="7874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x3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971256" y="2688431"/>
            <a:ext cx="787400" cy="406400"/>
          </a:xfrm>
          <a:prstGeom prst="roundRect">
            <a:avLst>
              <a:gd name="adj" fmla="val 1248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x4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white">
          <a:xfrm>
            <a:off x="5885656" y="2688431"/>
            <a:ext cx="7874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x5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white">
          <a:xfrm>
            <a:off x="3142456" y="3755231"/>
            <a:ext cx="10922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x2, x3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361656" y="3755231"/>
            <a:ext cx="1092200" cy="406400"/>
          </a:xfrm>
          <a:prstGeom prst="roundRect">
            <a:avLst>
              <a:gd name="adj" fmla="val 1248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x2, x4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white">
          <a:xfrm>
            <a:off x="5580856" y="3755231"/>
            <a:ext cx="10922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x2, x5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142456" y="4822031"/>
            <a:ext cx="14732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x2, x3, x4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4742656" y="4822031"/>
            <a:ext cx="14732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x2, x3, x5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64369" y="1705769"/>
            <a:ext cx="1182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65000"/>
              </a:lnSpc>
              <a:spcBef>
                <a:spcPct val="30000"/>
              </a:spcBef>
            </a:pPr>
            <a:r>
              <a:rPr lang="en-US" altLang="zh-TW" b="1">
                <a:solidFill>
                  <a:srgbClr val="3F3F3F"/>
                </a:solidFill>
              </a:rPr>
              <a:t>1 input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056606" y="1678781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>
              <a:defRPr/>
            </a:pPr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64369" y="2772569"/>
            <a:ext cx="13525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65000"/>
              </a:lnSpc>
              <a:spcBef>
                <a:spcPct val="30000"/>
              </a:spcBef>
            </a:pPr>
            <a:r>
              <a:rPr lang="en-US" altLang="zh-TW" b="1">
                <a:solidFill>
                  <a:srgbClr val="3F3F3F"/>
                </a:solidFill>
              </a:rPr>
              <a:t>2 inputs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056606" y="2745581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>
              <a:defRPr/>
            </a:pPr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64369" y="3839369"/>
            <a:ext cx="13525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65000"/>
              </a:lnSpc>
              <a:spcBef>
                <a:spcPct val="30000"/>
              </a:spcBef>
            </a:pPr>
            <a:r>
              <a:rPr lang="en-US" altLang="zh-TW" b="1">
                <a:solidFill>
                  <a:srgbClr val="3F3F3F"/>
                </a:solidFill>
              </a:rPr>
              <a:t>3 inputs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2056606" y="3812381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>
              <a:defRPr/>
            </a:pPr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64369" y="4906169"/>
            <a:ext cx="13525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65000"/>
              </a:lnSpc>
              <a:spcBef>
                <a:spcPct val="30000"/>
              </a:spcBef>
            </a:pPr>
            <a:r>
              <a:rPr lang="en-US" altLang="zh-TW" b="1">
                <a:solidFill>
                  <a:srgbClr val="3F3F3F"/>
                </a:solidFill>
              </a:rPr>
              <a:t>4 inputs</a:t>
            </a: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2056606" y="4879181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>
              <a:defRPr/>
            </a:pPr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white">
          <a:xfrm>
            <a:off x="6800056" y="2688431"/>
            <a:ext cx="7874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x2, x3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 rot="16200000">
            <a:off x="7774265" y="2586238"/>
            <a:ext cx="270908" cy="53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en-US" altLang="zh-TW" b="1">
                <a:solidFill>
                  <a:srgbClr val="3F3F3F"/>
                </a:solidFill>
              </a:rPr>
              <a:t>.</a:t>
            </a:r>
          </a:p>
          <a:p>
            <a:pPr algn="ctr">
              <a:lnSpc>
                <a:spcPct val="40000"/>
              </a:lnSpc>
            </a:pPr>
            <a:r>
              <a:rPr lang="en-US" altLang="zh-TW" b="1">
                <a:solidFill>
                  <a:srgbClr val="3F3F3F"/>
                </a:solidFill>
              </a:rPr>
              <a:t>.</a:t>
            </a:r>
          </a:p>
          <a:p>
            <a:pPr algn="ctr">
              <a:lnSpc>
                <a:spcPct val="40000"/>
              </a:lnSpc>
            </a:pPr>
            <a:r>
              <a:rPr lang="en-US" altLang="zh-TW" b="1">
                <a:solidFill>
                  <a:srgbClr val="3F3F3F"/>
                </a:solidFill>
              </a:rPr>
              <a:t>.</a:t>
            </a: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white">
          <a:xfrm>
            <a:off x="5885656" y="1621631"/>
            <a:ext cx="5588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x5</a:t>
            </a: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white">
          <a:xfrm>
            <a:off x="6800056" y="3755231"/>
            <a:ext cx="10922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x3, x4</a:t>
            </a: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6342856" y="4822031"/>
            <a:ext cx="1473200" cy="406400"/>
          </a:xfrm>
          <a:prstGeom prst="roundRect">
            <a:avLst>
              <a:gd name="adj" fmla="val 1248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x1, x2, x4, x5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 rot="16200000">
            <a:off x="8079065" y="3653038"/>
            <a:ext cx="270908" cy="53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en-US" altLang="zh-TW" b="1">
                <a:solidFill>
                  <a:srgbClr val="3F3F3F"/>
                </a:solidFill>
              </a:rPr>
              <a:t>.</a:t>
            </a:r>
          </a:p>
          <a:p>
            <a:pPr algn="ctr">
              <a:lnSpc>
                <a:spcPct val="40000"/>
              </a:lnSpc>
            </a:pPr>
            <a:r>
              <a:rPr lang="en-US" altLang="zh-TW" b="1">
                <a:solidFill>
                  <a:srgbClr val="3F3F3F"/>
                </a:solidFill>
              </a:rPr>
              <a:t>.</a:t>
            </a:r>
          </a:p>
          <a:p>
            <a:pPr algn="ctr">
              <a:lnSpc>
                <a:spcPct val="40000"/>
              </a:lnSpc>
            </a:pPr>
            <a:r>
              <a:rPr lang="en-US" altLang="zh-TW" b="1">
                <a:solidFill>
                  <a:srgbClr val="3F3F3F"/>
                </a:solidFill>
              </a:rPr>
              <a:t>.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 rot="16200000">
            <a:off x="8002865" y="4796038"/>
            <a:ext cx="270908" cy="53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en-US" altLang="zh-TW" b="1">
                <a:solidFill>
                  <a:srgbClr val="3F3F3F"/>
                </a:solidFill>
              </a:rPr>
              <a:t>.</a:t>
            </a:r>
          </a:p>
          <a:p>
            <a:pPr algn="ctr">
              <a:lnSpc>
                <a:spcPct val="40000"/>
              </a:lnSpc>
            </a:pPr>
            <a:r>
              <a:rPr lang="en-US" altLang="zh-TW" b="1">
                <a:solidFill>
                  <a:srgbClr val="3F3F3F"/>
                </a:solidFill>
              </a:rPr>
              <a:t>.</a:t>
            </a:r>
          </a:p>
          <a:p>
            <a:pPr algn="ctr">
              <a:lnSpc>
                <a:spcPct val="40000"/>
              </a:lnSpc>
            </a:pPr>
            <a:r>
              <a:rPr lang="en-US" altLang="zh-TW" b="1">
                <a:solidFill>
                  <a:srgbClr val="3F3F3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820443"/>
      </p:ext>
    </p:extLst>
  </p:cSld>
  <p:clrMapOvr>
    <a:masterClrMapping/>
  </p:clrMapOvr>
  <p:transition spd="slow">
    <p:pull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最近</a:t>
            </a:r>
            <a:r>
              <a:rPr lang="zh-TW" altLang="en-US" dirty="0" smtClean="0"/>
              <a:t>法 </a:t>
            </a:r>
            <a:r>
              <a:rPr lang="en-US" altLang="zh-TW" dirty="0" smtClean="0"/>
              <a:t>(Forward Selection)</a:t>
            </a:r>
            <a:endParaRPr lang="zh-TW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501330" y="1745634"/>
            <a:ext cx="558800" cy="406400"/>
          </a:xfrm>
          <a:prstGeom prst="roundRect">
            <a:avLst>
              <a:gd name="adj" fmla="val 1248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white">
          <a:xfrm>
            <a:off x="5187130" y="1745634"/>
            <a:ext cx="5588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x3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white">
          <a:xfrm>
            <a:off x="5872930" y="1745634"/>
            <a:ext cx="5588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x4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white">
          <a:xfrm>
            <a:off x="3815530" y="1745634"/>
            <a:ext cx="5588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x1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white">
          <a:xfrm>
            <a:off x="6558730" y="1745634"/>
            <a:ext cx="5588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x5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white">
          <a:xfrm>
            <a:off x="3815530" y="2812434"/>
            <a:ext cx="7874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x2, x1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white">
          <a:xfrm>
            <a:off x="4729930" y="2812434"/>
            <a:ext cx="7874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x2, x3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644330" y="2812434"/>
            <a:ext cx="787400" cy="406400"/>
          </a:xfrm>
          <a:prstGeom prst="roundRect">
            <a:avLst>
              <a:gd name="adj" fmla="val 1248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x2, x4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white">
          <a:xfrm>
            <a:off x="6558730" y="2812434"/>
            <a:ext cx="7874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x2, x5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white">
          <a:xfrm>
            <a:off x="3815530" y="3879234"/>
            <a:ext cx="10922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x2, x4, x1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034730" y="3879234"/>
            <a:ext cx="1092200" cy="406400"/>
          </a:xfrm>
          <a:prstGeom prst="roundRect">
            <a:avLst>
              <a:gd name="adj" fmla="val 1248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x2, x4, x3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white">
          <a:xfrm>
            <a:off x="6253930" y="3879234"/>
            <a:ext cx="10922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x2, x4, x5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815530" y="4946034"/>
            <a:ext cx="1473200" cy="406400"/>
          </a:xfrm>
          <a:prstGeom prst="roundRect">
            <a:avLst>
              <a:gd name="adj" fmla="val 12486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x2, x4, x3, x1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415730" y="4946034"/>
            <a:ext cx="1473200" cy="406400"/>
          </a:xfrm>
          <a:prstGeom prst="roundRect">
            <a:avLst>
              <a:gd name="adj" fmla="val 12486"/>
            </a:avLst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800" b="1">
                <a:solidFill>
                  <a:srgbClr val="3F3F3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x2, x4, x3, x5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782318" y="2179022"/>
            <a:ext cx="379412" cy="608012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82318" y="2179022"/>
            <a:ext cx="2132012" cy="608012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782318" y="2179022"/>
            <a:ext cx="1293812" cy="608012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4248918" y="2179022"/>
            <a:ext cx="531812" cy="608012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544318" y="3245822"/>
            <a:ext cx="531812" cy="608012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6077718" y="3245822"/>
            <a:ext cx="684212" cy="608012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4325118" y="3245822"/>
            <a:ext cx="1751012" cy="608012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4629918" y="4312622"/>
            <a:ext cx="989012" cy="608012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620518" y="4312622"/>
            <a:ext cx="455612" cy="608012"/>
          </a:xfrm>
          <a:prstGeom prst="line">
            <a:avLst/>
          </a:prstGeom>
          <a:ln>
            <a:headEnd type="none" w="sm" len="sm"/>
            <a:tailEnd type="stealth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332470" y="1829772"/>
            <a:ext cx="1192634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65000"/>
              </a:lnSpc>
              <a:spcBef>
                <a:spcPct val="30000"/>
              </a:spcBef>
            </a:pPr>
            <a:r>
              <a:rPr lang="en-US" altLang="zh-TW" b="1">
                <a:solidFill>
                  <a:srgbClr val="3F3F3F"/>
                </a:solidFill>
              </a:rPr>
              <a:t>1 input</a:t>
            </a: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2729680" y="1802784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>
              <a:defRPr/>
            </a:pPr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331640" y="2896572"/>
            <a:ext cx="1364156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65000"/>
              </a:lnSpc>
              <a:spcBef>
                <a:spcPct val="30000"/>
              </a:spcBef>
            </a:pPr>
            <a:r>
              <a:rPr lang="en-US" altLang="zh-TW" b="1">
                <a:solidFill>
                  <a:srgbClr val="3F3F3F"/>
                </a:solidFill>
              </a:rPr>
              <a:t>2 inputs</a:t>
            </a:r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2729680" y="2869584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>
              <a:defRPr/>
            </a:pPr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331640" y="3963372"/>
            <a:ext cx="1364156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65000"/>
              </a:lnSpc>
              <a:spcBef>
                <a:spcPct val="30000"/>
              </a:spcBef>
            </a:pPr>
            <a:r>
              <a:rPr lang="en-US" altLang="zh-TW" b="1">
                <a:solidFill>
                  <a:srgbClr val="3F3F3F"/>
                </a:solidFill>
              </a:rPr>
              <a:t>3 inputs</a:t>
            </a: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2729680" y="3936384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>
              <a:defRPr/>
            </a:pPr>
            <a:endParaRPr lang="zh-TW" altLang="en-US">
              <a:solidFill>
                <a:srgbClr val="3F3F3F"/>
              </a:solidFill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1331640" y="5030172"/>
            <a:ext cx="1364156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 algn="ctr">
              <a:lnSpc>
                <a:spcPct val="65000"/>
              </a:lnSpc>
              <a:spcBef>
                <a:spcPct val="30000"/>
              </a:spcBef>
            </a:pPr>
            <a:r>
              <a:rPr lang="en-US" altLang="zh-TW" b="1">
                <a:solidFill>
                  <a:srgbClr val="3F3F3F"/>
                </a:solidFill>
              </a:rPr>
              <a:t>4 inputs</a:t>
            </a:r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>
            <a:off x="2729680" y="5003184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92FB"/>
                </a:solidFill>
                <a:latin typeface="Arial" charset="0"/>
                <a:ea typeface="新細明體" pitchFamily="2" charset="-120"/>
                <a:cs typeface="+mn-cs"/>
              </a:defRPr>
            </a:lvl9pPr>
          </a:lstStyle>
          <a:p>
            <a:pPr>
              <a:defRPr/>
            </a:pPr>
            <a:endParaRPr lang="zh-TW" alt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09772"/>
      </p:ext>
    </p:extLst>
  </p:cSld>
  <p:clrMapOvr>
    <a:masterClrMapping/>
  </p:clrMapOvr>
  <p:transition spd="slow">
    <p:pull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91406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evaluator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function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subset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k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5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set.seed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ind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sample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5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nrow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replace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results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sapply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k,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function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 train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ind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 test 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ind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 tree 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rpart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as.simple.formula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subset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"churn"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error.rate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sum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test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churn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predict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tree, test, type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"class"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nrow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test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error.rate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rgbClr val="5F5F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})</a:t>
            </a: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mean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results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建立評估器 </a:t>
            </a:r>
            <a:r>
              <a:rPr lang="en-US" altLang="zh-TW" dirty="0" smtClean="0"/>
              <a:t>(Evaluator)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958787"/>
      </p:ext>
    </p:extLst>
  </p:cSld>
  <p:clrMapOvr>
    <a:masterClrMapping/>
  </p:clrMapOvr>
  <p:transition spd="slow">
    <p:pull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attr.subset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hill.climbing.search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names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)[!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names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AF0000"/>
                </a:solidFill>
                <a:highlight>
                  <a:srgbClr val="FFFFFF"/>
                </a:highlight>
              </a:rPr>
              <a:t>%in%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"churn"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evaluator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f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as.simple.formula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attr.subset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"churn"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找出辨識率最高的子集合</a:t>
            </a:r>
          </a:p>
        </p:txBody>
      </p:sp>
    </p:spTree>
    <p:extLst>
      <p:ext uri="{BB962C8B-B14F-4D97-AF65-F5344CB8AC3E}">
        <p14:creationId xmlns:p14="http://schemas.microsoft.com/office/powerpoint/2010/main" val="1733750997"/>
      </p:ext>
    </p:extLst>
  </p:cSld>
  <p:clrMapOvr>
    <a:masterClrMapping/>
  </p:clrMapOvr>
  <p:transition spd="slow">
    <p:pull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抽取</a:t>
            </a:r>
            <a:r>
              <a:rPr lang="zh-TW" altLang="en-US" dirty="0" smtClean="0"/>
              <a:t>特徵 </a:t>
            </a:r>
            <a:r>
              <a:rPr lang="en-US" altLang="zh-TW" dirty="0" smtClean="0"/>
              <a:t>(Feature Extraction)</a:t>
            </a:r>
          </a:p>
          <a:p>
            <a:pPr lvl="1"/>
            <a:r>
              <a:rPr lang="zh-TW" altLang="en-US" dirty="0" smtClean="0"/>
              <a:t>將</a:t>
            </a:r>
            <a:r>
              <a:rPr lang="zh-TW" altLang="en-US" dirty="0"/>
              <a:t>資料群由高維度的空間中投影到低維度的</a:t>
            </a:r>
            <a:r>
              <a:rPr lang="zh-TW" altLang="en-US" dirty="0" smtClean="0"/>
              <a:t>空間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找出</a:t>
            </a:r>
            <a:r>
              <a:rPr lang="zh-TW" altLang="en-US" dirty="0"/>
              <a:t>一組基底向量（</a:t>
            </a:r>
            <a:r>
              <a:rPr lang="en-US" altLang="zh-TW" dirty="0"/>
              <a:t>base</a:t>
            </a:r>
            <a:r>
              <a:rPr lang="zh-TW" altLang="en-US" dirty="0"/>
              <a:t>）來進行線性座標</a:t>
            </a:r>
            <a:r>
              <a:rPr lang="zh-TW" altLang="en-US" dirty="0" smtClean="0"/>
              <a:t>轉換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使得</a:t>
            </a:r>
            <a:r>
              <a:rPr lang="zh-TW" altLang="en-US" dirty="0"/>
              <a:t>轉換後的座標，能夠符合某一些特性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抽取特徵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57584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X1…</a:t>
                </a:r>
                <a:r>
                  <a:rPr lang="en-US" altLang="zh-TW" dirty="0" err="1" smtClean="0"/>
                  <a:t>Xp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維向量，主成分分析可將</a:t>
                </a:r>
                <a:r>
                  <a:rPr lang="en-US" altLang="zh-TW" dirty="0" smtClean="0"/>
                  <a:t>p </a:t>
                </a:r>
                <a:r>
                  <a:rPr lang="zh-TW" altLang="en-US" dirty="0" smtClean="0"/>
                  <a:t>個觀測量透過縣性組合轉換為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個新指標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F</a:t>
                </a:r>
                <a:r>
                  <a:rPr lang="en-US" altLang="zh-TW" sz="1600" dirty="0" smtClean="0"/>
                  <a:t>1</a:t>
                </a:r>
                <a:r>
                  <a:rPr lang="en-US" altLang="zh-TW" dirty="0" smtClean="0"/>
                  <a:t> = u</a:t>
                </a:r>
                <a:r>
                  <a:rPr lang="en-US" altLang="zh-TW" sz="1600" dirty="0" smtClean="0"/>
                  <a:t>11</a:t>
                </a:r>
                <a:r>
                  <a:rPr lang="en-US" altLang="zh-TW" dirty="0" smtClean="0"/>
                  <a:t>X</a:t>
                </a:r>
                <a:r>
                  <a:rPr lang="en-US" altLang="zh-TW" sz="1600" dirty="0" smtClean="0"/>
                  <a:t>1</a:t>
                </a:r>
                <a:r>
                  <a:rPr lang="en-US" altLang="zh-TW" dirty="0" smtClean="0"/>
                  <a:t> + u</a:t>
                </a:r>
                <a:r>
                  <a:rPr lang="en-US" altLang="zh-TW" sz="1600" dirty="0" smtClean="0"/>
                  <a:t>12</a:t>
                </a:r>
                <a:r>
                  <a:rPr lang="en-US" altLang="zh-TW" dirty="0" smtClean="0"/>
                  <a:t> X</a:t>
                </a:r>
                <a:r>
                  <a:rPr lang="en-US" altLang="zh-TW" sz="1600" dirty="0" smtClean="0"/>
                  <a:t>2</a:t>
                </a:r>
                <a:r>
                  <a:rPr lang="en-US" altLang="zh-TW" dirty="0" smtClean="0"/>
                  <a:t> + … u</a:t>
                </a:r>
                <a:r>
                  <a:rPr lang="en-US" altLang="zh-TW" sz="1600" dirty="0" smtClean="0"/>
                  <a:t>1p</a:t>
                </a:r>
                <a:r>
                  <a:rPr lang="en-US" altLang="zh-TW" dirty="0" smtClean="0"/>
                  <a:t>X</a:t>
                </a:r>
                <a:r>
                  <a:rPr lang="en-US" altLang="zh-TW" sz="1600" dirty="0" smtClean="0"/>
                  <a:t>p</a:t>
                </a:r>
              </a:p>
              <a:p>
                <a:pPr lvl="1"/>
                <a:r>
                  <a:rPr lang="en-US" altLang="zh-TW" dirty="0" smtClean="0"/>
                  <a:t>F</a:t>
                </a:r>
                <a:r>
                  <a:rPr lang="en-US" altLang="zh-TW" sz="1600" dirty="0" smtClean="0"/>
                  <a:t>2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u</a:t>
                </a:r>
                <a:r>
                  <a:rPr lang="en-US" altLang="zh-TW" sz="1600" dirty="0" smtClean="0"/>
                  <a:t>21</a:t>
                </a:r>
                <a:r>
                  <a:rPr lang="en-US" altLang="zh-TW" dirty="0" smtClean="0"/>
                  <a:t>X</a:t>
                </a:r>
                <a:r>
                  <a:rPr lang="en-US" altLang="zh-TW" sz="1600" dirty="0" smtClean="0"/>
                  <a:t>1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+ </a:t>
                </a:r>
                <a:r>
                  <a:rPr lang="en-US" altLang="zh-TW" dirty="0" smtClean="0"/>
                  <a:t>u</a:t>
                </a:r>
                <a:r>
                  <a:rPr lang="en-US" altLang="zh-TW" sz="1600" dirty="0" smtClean="0"/>
                  <a:t>22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X</a:t>
                </a:r>
                <a:r>
                  <a:rPr lang="en-US" altLang="zh-TW" sz="1600" dirty="0"/>
                  <a:t>2</a:t>
                </a:r>
                <a:r>
                  <a:rPr lang="en-US" altLang="zh-TW" dirty="0"/>
                  <a:t> + … </a:t>
                </a:r>
                <a:r>
                  <a:rPr lang="en-US" altLang="zh-TW" dirty="0" smtClean="0"/>
                  <a:t>u</a:t>
                </a:r>
                <a:r>
                  <a:rPr lang="en-US" altLang="zh-TW" sz="1600" dirty="0"/>
                  <a:t>2</a:t>
                </a:r>
                <a:r>
                  <a:rPr lang="en-US" altLang="zh-TW" sz="1600" dirty="0" smtClean="0"/>
                  <a:t>p</a:t>
                </a:r>
                <a:r>
                  <a:rPr lang="en-US" altLang="zh-TW" dirty="0" smtClean="0"/>
                  <a:t>X</a:t>
                </a:r>
                <a:r>
                  <a:rPr lang="en-US" altLang="zh-TW" sz="1600" dirty="0" smtClean="0"/>
                  <a:t>p</a:t>
                </a:r>
              </a:p>
              <a:p>
                <a:pPr lvl="1"/>
                <a:r>
                  <a:rPr lang="en-US" altLang="zh-TW" dirty="0" err="1" smtClean="0"/>
                  <a:t>F</a:t>
                </a:r>
                <a:r>
                  <a:rPr lang="en-US" altLang="zh-TW" sz="1600" dirty="0" err="1" smtClean="0"/>
                  <a:t>p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u</a:t>
                </a:r>
                <a:r>
                  <a:rPr lang="en-US" altLang="zh-TW" sz="1600" dirty="0" smtClean="0"/>
                  <a:t>p1</a:t>
                </a:r>
                <a:r>
                  <a:rPr lang="en-US" altLang="zh-TW" dirty="0" smtClean="0"/>
                  <a:t>X</a:t>
                </a:r>
                <a:r>
                  <a:rPr lang="en-US" altLang="zh-TW" sz="1600" dirty="0" smtClean="0"/>
                  <a:t>1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+ </a:t>
                </a:r>
                <a:r>
                  <a:rPr lang="en-US" altLang="zh-TW" dirty="0" smtClean="0"/>
                  <a:t>u</a:t>
                </a:r>
                <a:r>
                  <a:rPr lang="en-US" altLang="zh-TW" sz="1600" dirty="0" smtClean="0"/>
                  <a:t>p2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X</a:t>
                </a:r>
                <a:r>
                  <a:rPr lang="en-US" altLang="zh-TW" sz="1600" dirty="0"/>
                  <a:t>2</a:t>
                </a:r>
                <a:r>
                  <a:rPr lang="en-US" altLang="zh-TW" dirty="0"/>
                  <a:t> + … </a:t>
                </a:r>
                <a:r>
                  <a:rPr lang="en-US" altLang="zh-TW" dirty="0" err="1" smtClean="0"/>
                  <a:t>u</a:t>
                </a:r>
                <a:r>
                  <a:rPr lang="en-US" altLang="zh-TW" sz="1600" dirty="0" err="1" smtClean="0"/>
                  <a:t>pp</a:t>
                </a:r>
                <a:r>
                  <a:rPr lang="en-US" altLang="zh-TW" dirty="0" err="1" smtClean="0"/>
                  <a:t>X</a:t>
                </a:r>
                <a:r>
                  <a:rPr lang="en-US" altLang="zh-TW" sz="1600" dirty="0" err="1" smtClean="0"/>
                  <a:t>p</a:t>
                </a:r>
                <a:endParaRPr lang="zh-TW" altLang="en-US" sz="1600" dirty="0"/>
              </a:p>
              <a:p>
                <a:r>
                  <a:rPr lang="zh-TW" altLang="en-US" dirty="0" smtClean="0"/>
                  <a:t>滿足條件如下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主</a:t>
                </a:r>
                <a:r>
                  <a:rPr lang="zh-TW" altLang="en-US" dirty="0" smtClean="0"/>
                  <a:t>成分係數平方和為</a:t>
                </a:r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+…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 = 1</a:t>
                </a:r>
              </a:p>
              <a:p>
                <a:pPr lvl="1"/>
                <a:r>
                  <a:rPr lang="zh-TW" altLang="en-US" dirty="0"/>
                  <a:t>主成分之間相互</a:t>
                </a:r>
                <a:r>
                  <a:rPr lang="zh-TW" altLang="en-US" dirty="0" smtClean="0"/>
                  <a:t>獨立 </a:t>
                </a:r>
                <a:r>
                  <a:rPr lang="en-US" altLang="zh-TW" dirty="0" err="1" smtClean="0"/>
                  <a:t>cov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Fi,Fj</a:t>
                </a:r>
                <a:r>
                  <a:rPr lang="en-US" altLang="zh-TW" dirty="0" smtClean="0"/>
                  <a:t>) = 0,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/>
                  <a:t>主成分</a:t>
                </a:r>
                <a:r>
                  <a:rPr lang="zh-TW" altLang="en-US" dirty="0" smtClean="0"/>
                  <a:t>的方差依重要性遞減</a:t>
                </a:r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…≥</m:t>
                    </m:r>
                    <m:r>
                      <a:rPr lang="en-US" altLang="zh-TW" i="1">
                        <a:latin typeface="Cambria Math"/>
                      </a:rPr>
                      <m:t>𝑉𝑎𝑟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主成分分析模型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130092"/>
      </p:ext>
    </p:extLst>
  </p:cSld>
  <p:clrMapOvr>
    <a:masterClrMapping/>
  </p:clrMapOvr>
  <p:transition spd="slow">
    <p:pull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簡化變量</a:t>
            </a:r>
            <a:endParaRPr lang="en-US" altLang="zh-TW" dirty="0" smtClean="0"/>
          </a:p>
          <a:p>
            <a:pPr lvl="1"/>
            <a:r>
              <a:rPr lang="zh-TW" altLang="en-US" dirty="0"/>
              <a:t>主</a:t>
            </a:r>
            <a:r>
              <a:rPr lang="zh-TW" altLang="en-US" dirty="0" smtClean="0"/>
              <a:t>成分的個數小於原始變量的個數</a:t>
            </a:r>
            <a:endParaRPr lang="en-US" altLang="zh-TW" dirty="0" smtClean="0"/>
          </a:p>
          <a:p>
            <a:pPr lvl="1"/>
            <a:r>
              <a:rPr lang="zh-TW" altLang="en-US" dirty="0"/>
              <a:t>主</a:t>
            </a:r>
            <a:r>
              <a:rPr lang="zh-TW" altLang="en-US" dirty="0" smtClean="0"/>
              <a:t>成分盡可能反映原來變量的訊息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主成分分析目的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93" y="3284983"/>
            <a:ext cx="4242680" cy="28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67840"/>
      </p:ext>
    </p:extLst>
  </p:cSld>
  <p:clrMapOvr>
    <a:masterClrMapping/>
  </p:clrMapOvr>
  <p:transition spd="slow">
    <p:pull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prcomp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5F5F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center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5F5F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smtClean="0">
                <a:solidFill>
                  <a:srgbClr val="005F5F"/>
                </a:solidFill>
                <a:highlight>
                  <a:srgbClr val="FFFFFF"/>
                </a:highlight>
              </a:rPr>
              <a:t>scale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summary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predict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newdata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head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主成分分析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946110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4313"/>
            <a:ext cx="5842992" cy="4641850"/>
          </a:xfrm>
        </p:spPr>
        <p:txBody>
          <a:bodyPr/>
          <a:lstStyle/>
          <a:p>
            <a:r>
              <a:rPr lang="zh-TW" altLang="en-US" dirty="0" smtClean="0"/>
              <a:t>客戶分層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將客戶分成三種層級</a:t>
            </a:r>
            <a:endParaRPr lang="en-US" altLang="zh-TW" dirty="0" smtClean="0"/>
          </a:p>
          <a:p>
            <a:pPr lvl="1"/>
            <a:r>
              <a:rPr lang="zh-TW" altLang="en-US" dirty="0"/>
              <a:t>根據不同客戶推送行銷文</a:t>
            </a:r>
            <a:r>
              <a:rPr lang="zh-TW" altLang="en-US" dirty="0" smtClean="0"/>
              <a:t>案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社會網路分析</a:t>
            </a:r>
            <a:endParaRPr lang="en-US" altLang="zh-TW" dirty="0" smtClean="0"/>
          </a:p>
          <a:p>
            <a:pPr lvl="1"/>
            <a:r>
              <a:rPr lang="zh-TW" altLang="en-US" dirty="0"/>
              <a:t>利用人與人之間的關聯</a:t>
            </a:r>
            <a:r>
              <a:rPr lang="zh-TW" altLang="en-US" dirty="0" smtClean="0"/>
              <a:t>性分群</a:t>
            </a:r>
            <a:endParaRPr lang="en-US" altLang="zh-TW" dirty="0" smtClean="0"/>
          </a:p>
          <a:p>
            <a:pPr lvl="1"/>
            <a:r>
              <a:rPr lang="zh-TW" altLang="en-US" dirty="0"/>
              <a:t>可以</a:t>
            </a:r>
            <a:r>
              <a:rPr lang="zh-TW" altLang="en-US" dirty="0" smtClean="0"/>
              <a:t>辨認該人是否趨近於特定群體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分群範例</a:t>
            </a:r>
            <a:endParaRPr lang="zh-TW" altLang="en-US" dirty="0"/>
          </a:p>
        </p:txBody>
      </p:sp>
      <p:sp>
        <p:nvSpPr>
          <p:cNvPr id="4" name="AutoShape 2" descr="「趨勢科技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「趨勢科技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http://upload.wikimedia.org/wikipedia/zh/thumb/4/45/Trend_Micro.svg/1280px-Trend_Micr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59" y="1412776"/>
            <a:ext cx="3851920" cy="15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27" y="2953544"/>
            <a:ext cx="2774473" cy="293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153561"/>
      </p:ext>
    </p:extLst>
  </p:cSld>
  <p:clrMapOvr>
    <a:masterClrMapping/>
  </p:clrMapOvr>
  <p:transition spd="slow">
    <p:pull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碎石圖 </a:t>
            </a:r>
            <a:r>
              <a:rPr lang="en-US" altLang="zh-TW" dirty="0"/>
              <a:t>(scree plot)</a:t>
            </a:r>
            <a:endParaRPr lang="en-US" altLang="zh-TW" dirty="0" smtClean="0">
              <a:solidFill>
                <a:srgbClr val="005F5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5F5F"/>
                </a:solidFill>
                <a:highlight>
                  <a:srgbClr val="FFFFFF"/>
                </a:highlight>
              </a:rPr>
              <a:t>screeplot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 smtClean="0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type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screeplot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type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"line"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碎石圖 </a:t>
            </a:r>
            <a:r>
              <a:rPr lang="en-US" altLang="zh-TW" dirty="0"/>
              <a:t>(scree plot)</a:t>
            </a:r>
            <a:endParaRPr lang="en-US" altLang="zh-TW" dirty="0">
              <a:solidFill>
                <a:srgbClr val="005F5F"/>
              </a:solidFill>
              <a:highlight>
                <a:srgbClr val="FFFFFF"/>
              </a:highlight>
            </a:endParaRPr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193016" y="3158739"/>
            <a:ext cx="4736465" cy="281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9444321"/>
      </p:ext>
    </p:extLst>
  </p:cSld>
  <p:clrMapOvr>
    <a:masterClrMapping/>
  </p:clrMapOvr>
  <p:transition spd="slow">
    <p:pull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sdev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sdev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^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which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sdev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^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screeplot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type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"line"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abline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h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"red"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lty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3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判斷主成分個數</a:t>
            </a:r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59832" y="4077072"/>
            <a:ext cx="3762633" cy="211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8417933"/>
      </p:ext>
    </p:extLst>
  </p:cSld>
  <p:clrMapOvr>
    <a:masterClrMapping/>
  </p:clrMapOvr>
  <p:transition spd="slow">
    <p:pull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xlim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(-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rownames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cex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0.7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pos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"red"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biplot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swiss.pca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PCA </a:t>
            </a:r>
            <a:r>
              <a:rPr lang="zh-TW" altLang="en-US" dirty="0"/>
              <a:t>雙邊圖</a:t>
            </a:r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211960" y="3140968"/>
            <a:ext cx="4044315" cy="301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6552977"/>
      </p:ext>
    </p:extLst>
  </p:cSld>
  <p:clrMapOvr>
    <a:masterClrMapping/>
  </p:clrMapOvr>
  <p:transition spd="slow">
    <p:pull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縣市</a:t>
            </a:r>
          </a:p>
          <a:p>
            <a:r>
              <a:rPr lang="zh-TW" altLang="en-US" dirty="0"/>
              <a:t>營利事業銷售額</a:t>
            </a:r>
          </a:p>
          <a:p>
            <a:r>
              <a:rPr lang="zh-TW" altLang="en-US" dirty="0"/>
              <a:t>經濟發展支出佔歲出比例</a:t>
            </a:r>
          </a:p>
          <a:p>
            <a:r>
              <a:rPr lang="zh-TW" altLang="en-US" dirty="0"/>
              <a:t>得收入者平均每人可支配所得</a:t>
            </a:r>
          </a:p>
          <a:p>
            <a:endParaRPr lang="en-US" altLang="zh-TW" dirty="0" smtClean="0"/>
          </a:p>
          <a:p>
            <a:r>
              <a:rPr lang="en-US" altLang="zh-TW" i="1" dirty="0"/>
              <a:t>2012</a:t>
            </a:r>
            <a:r>
              <a:rPr lang="zh-TW" altLang="en-US" i="1" dirty="0"/>
              <a:t>年</a:t>
            </a:r>
            <a:r>
              <a:rPr lang="en-US" altLang="zh-TW" i="1" dirty="0"/>
              <a:t>《</a:t>
            </a:r>
            <a:r>
              <a:rPr lang="zh-TW" altLang="en-US" i="1" dirty="0"/>
              <a:t>天下雜誌</a:t>
            </a:r>
            <a:r>
              <a:rPr lang="en-US" altLang="zh-TW" i="1" dirty="0"/>
              <a:t>》</a:t>
            </a:r>
            <a:r>
              <a:rPr lang="zh-TW" altLang="en-US" i="1" dirty="0"/>
              <a:t>幸福城市大調查 </a:t>
            </a:r>
            <a:r>
              <a:rPr lang="en-US" altLang="zh-TW" i="1" dirty="0"/>
              <a:t>- </a:t>
            </a:r>
            <a:r>
              <a:rPr lang="zh-TW" altLang="en-US" i="1" dirty="0"/>
              <a:t>第</a:t>
            </a:r>
            <a:r>
              <a:rPr lang="en-US" altLang="zh-TW" i="1" dirty="0"/>
              <a:t>505</a:t>
            </a:r>
            <a:r>
              <a:rPr lang="zh-TW" altLang="en-US" i="1" dirty="0"/>
              <a:t>期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降低維度應用</a:t>
            </a:r>
            <a:r>
              <a:rPr lang="en-US" altLang="zh-TW" dirty="0" smtClean="0"/>
              <a:t>: </a:t>
            </a:r>
            <a:r>
              <a:rPr lang="zh-TW" altLang="en-US" dirty="0" smtClean="0"/>
              <a:t>編列</a:t>
            </a:r>
            <a:r>
              <a:rPr lang="zh-TW" altLang="en-US" dirty="0" smtClean="0"/>
              <a:t>幸福指數指標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730808"/>
      </p:ext>
    </p:extLst>
  </p:cSld>
  <p:clrMapOvr>
    <a:masterClrMapping/>
  </p:clrMapOvr>
  <p:transition spd="slow">
    <p:pull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dataset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read.csv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'eco_index.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csv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head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sep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','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row.names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pc.cr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princomp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dataset, 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cor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pc.cr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降低維度應用</a:t>
            </a:r>
            <a:r>
              <a:rPr lang="en-US" altLang="zh-TW" dirty="0" smtClean="0"/>
              <a:t>: </a:t>
            </a:r>
            <a:r>
              <a:rPr lang="zh-TW" altLang="en-US" dirty="0" smtClean="0"/>
              <a:t>組成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pic>
        <p:nvPicPr>
          <p:cNvPr id="7170" name="Picture 2" descr="Alt tex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3068081"/>
            <a:ext cx="5620924" cy="311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04058"/>
      </p:ext>
    </p:extLst>
  </p:cSld>
  <p:clrMapOvr>
    <a:masterClrMapping/>
  </p:clrMapOvr>
  <p:transition spd="slow">
    <p:pull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screeplot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pc.cr,  type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"lines"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abline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h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lty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3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降低維度應用</a:t>
            </a:r>
            <a:r>
              <a:rPr lang="en-US" altLang="zh-TW" dirty="0" smtClean="0"/>
              <a:t>: </a:t>
            </a:r>
            <a:r>
              <a:rPr lang="zh-TW" altLang="en-US" dirty="0" smtClean="0"/>
              <a:t>繪製碎石圖</a:t>
            </a:r>
            <a:endParaRPr lang="zh-TW" altLang="en-US" dirty="0"/>
          </a:p>
        </p:txBody>
      </p:sp>
      <p:pic>
        <p:nvPicPr>
          <p:cNvPr id="9218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744" y="2605229"/>
            <a:ext cx="5531768" cy="354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84467"/>
      </p:ext>
    </p:extLst>
  </p:cSld>
  <p:clrMapOvr>
    <a:masterClrMapping/>
  </p:clrMapOvr>
  <p:transition spd="slow">
    <p:pull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biplot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pc.cr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降低維度應用</a:t>
            </a:r>
            <a:r>
              <a:rPr lang="en-US" altLang="zh-TW" dirty="0"/>
              <a:t>: PCA </a:t>
            </a:r>
            <a:r>
              <a:rPr lang="zh-TW" altLang="en-US" dirty="0" smtClean="0"/>
              <a:t>雙邊圖</a:t>
            </a:r>
            <a:endParaRPr lang="zh-TW" altLang="en-US" dirty="0"/>
          </a:p>
        </p:txBody>
      </p:sp>
      <p:pic>
        <p:nvPicPr>
          <p:cNvPr id="10242" name="Picture 2" descr="Alt tex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2295578"/>
            <a:ext cx="5413676" cy="356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16870"/>
      </p:ext>
    </p:extLst>
  </p:cSld>
  <p:clrMapOvr>
    <a:masterClrMapping/>
  </p:clrMapOvr>
  <p:transition spd="slow">
    <p:pull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sort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(-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pc.cr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scores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降低維度應用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/>
              <a:t>繪製</a:t>
            </a:r>
            <a:r>
              <a:rPr lang="zh-TW" altLang="en-US" dirty="0" smtClean="0"/>
              <a:t>直方圖</a:t>
            </a:r>
            <a:endParaRPr lang="zh-TW" altLang="en-US" dirty="0"/>
          </a:p>
        </p:txBody>
      </p:sp>
      <p:pic>
        <p:nvPicPr>
          <p:cNvPr id="1126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2167397"/>
            <a:ext cx="4533156" cy="387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475"/>
      </p:ext>
    </p:extLst>
  </p:cSld>
  <p:clrMapOvr>
    <a:masterClrMapping/>
  </p:clrMapOvr>
  <p:transition spd="slow">
    <p:pull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en-US" altLang="zh-TW" cap="none" dirty="0" smtClean="0">
                <a:latin typeface="Arial" charset="0"/>
                <a:cs typeface="Arial" charset="0"/>
              </a:rPr>
              <a:t>R</a:t>
            </a:r>
            <a:r>
              <a:rPr lang="zh-TW" altLang="en-US" cap="none" dirty="0" smtClean="0">
                <a:latin typeface="Arial" charset="0"/>
                <a:cs typeface="Arial" charset="0"/>
              </a:rPr>
              <a:t>資料分析實戰</a:t>
            </a:r>
          </a:p>
        </p:txBody>
      </p:sp>
    </p:spTree>
    <p:extLst>
      <p:ext uri="{BB962C8B-B14F-4D97-AF65-F5344CB8AC3E}">
        <p14:creationId xmlns:p14="http://schemas.microsoft.com/office/powerpoint/2010/main" val="97648030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Kaggle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28" y="1196752"/>
            <a:ext cx="9140119" cy="452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20880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endParaRPr lang="en-US" altLang="zh-TW" dirty="0"/>
          </a:p>
          <a:p>
            <a:pPr lvl="1"/>
            <a:r>
              <a:rPr lang="zh-TW" altLang="en-US" dirty="0" smtClean="0"/>
              <a:t>沒有正確答案 </a:t>
            </a:r>
            <a:r>
              <a:rPr lang="en-US" altLang="zh-TW" dirty="0" smtClean="0"/>
              <a:t>(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依靠自身屬性相似度，物以類聚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如何判斷相似度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/>
              <a:t>『</a:t>
            </a:r>
            <a:r>
              <a:rPr lang="zh-TW" altLang="en-US" dirty="0"/>
              <a:t>距離</a:t>
            </a:r>
            <a:r>
              <a:rPr lang="en-US" altLang="zh-TW" dirty="0"/>
              <a:t>』</a:t>
            </a:r>
            <a:r>
              <a:rPr lang="zh-TW" altLang="en-US" dirty="0"/>
              <a:t>作為分類的依據，</a:t>
            </a:r>
            <a:r>
              <a:rPr lang="en-US" altLang="zh-TW" dirty="0"/>
              <a:t>『</a:t>
            </a:r>
            <a:r>
              <a:rPr lang="zh-TW" altLang="en-US" dirty="0"/>
              <a:t>相對距離</a:t>
            </a:r>
            <a:r>
              <a:rPr lang="en-US" altLang="zh-TW" dirty="0"/>
              <a:t>』</a:t>
            </a:r>
            <a:r>
              <a:rPr lang="zh-TW" altLang="en-US" dirty="0"/>
              <a:t>愈</a:t>
            </a:r>
            <a:r>
              <a:rPr lang="zh-TW" altLang="en-US" dirty="0" smtClean="0"/>
              <a:t>近的</a:t>
            </a:r>
            <a:r>
              <a:rPr lang="zh-TW" altLang="en-US" dirty="0"/>
              <a:t>，</a:t>
            </a:r>
            <a:r>
              <a:rPr lang="en-US" altLang="zh-TW" dirty="0"/>
              <a:t>『</a:t>
            </a:r>
            <a:r>
              <a:rPr lang="zh-TW" altLang="en-US" dirty="0"/>
              <a:t>相似程度</a:t>
            </a:r>
            <a:r>
              <a:rPr lang="en-US" altLang="zh-TW" dirty="0"/>
              <a:t>』</a:t>
            </a:r>
            <a:r>
              <a:rPr lang="zh-TW" altLang="en-US" dirty="0"/>
              <a:t>愈高，歸類成同一群組。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262542"/>
      </p:ext>
    </p:extLst>
  </p:cSld>
  <p:clrMapOvr>
    <a:masterClrMapping/>
  </p:clrMapOvr>
  <p:transition spd="slow">
    <p:pull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4185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鐵達尼號資料集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365125"/>
          </a:xfrm>
        </p:spPr>
        <p:txBody>
          <a:bodyPr/>
          <a:lstStyle/>
          <a:p>
            <a:fld id="{82A3E47B-88B2-428F-8C7C-05B0F9CA9DF6}" type="slidenum">
              <a:rPr lang="zh-TW" altLang="en-US" smtClean="0"/>
              <a:pPr/>
              <a:t>70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486388"/>
            <a:ext cx="8424936" cy="384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15993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下載資料集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www.kaggle.com/c/titanic-gettingStarted/download/train.csv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讀取</a:t>
            </a:r>
            <a:r>
              <a:rPr lang="zh-TW" altLang="en-US" dirty="0" smtClean="0"/>
              <a:t>資料集</a:t>
            </a:r>
            <a:endParaRPr lang="en-US" altLang="zh-TW" dirty="0" smtClean="0"/>
          </a:p>
          <a:p>
            <a:pPr marL="57150" indent="0">
              <a:buNone/>
            </a:pP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read.csv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"train.csv"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na.strings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"NA"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""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87220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survival        </a:t>
            </a:r>
            <a:r>
              <a:rPr lang="en-US" altLang="zh-TW" sz="1800" dirty="0" err="1"/>
              <a:t>Survival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    (0 = No; 1 = Yes)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 err="1"/>
              <a:t>pclass</a:t>
            </a:r>
            <a:r>
              <a:rPr lang="en-US" altLang="zh-TW" sz="1800" dirty="0"/>
              <a:t>          Passenger Class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    (1 = 1st; 2 = 2nd; 3 = 3rd)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name            </a:t>
            </a:r>
            <a:r>
              <a:rPr lang="en-US" altLang="zh-TW" sz="1800" dirty="0" err="1"/>
              <a:t>Name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sex             </a:t>
            </a:r>
            <a:r>
              <a:rPr lang="en-US" altLang="zh-TW" sz="1800" dirty="0" err="1"/>
              <a:t>Sex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age             </a:t>
            </a:r>
            <a:r>
              <a:rPr lang="en-US" altLang="zh-TW" sz="1800" dirty="0" err="1"/>
              <a:t>Age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 err="1"/>
              <a:t>sibsp</a:t>
            </a:r>
            <a:r>
              <a:rPr lang="en-US" altLang="zh-TW" sz="1800" dirty="0"/>
              <a:t>           Number of Siblings/Spouses Aboard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parch           Number of Parents/Children Aboard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ticket          </a:t>
            </a:r>
            <a:r>
              <a:rPr lang="en-US" altLang="zh-TW" sz="1800" dirty="0" err="1"/>
              <a:t>Ticket</a:t>
            </a:r>
            <a:r>
              <a:rPr lang="en-US" altLang="zh-TW" sz="1800" dirty="0"/>
              <a:t> Number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fare            Passenger Fare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cabin           </a:t>
            </a:r>
            <a:r>
              <a:rPr lang="en-US" altLang="zh-TW" sz="1800" dirty="0" err="1"/>
              <a:t>Cabin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embarked        Port of Embarkation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    (C = Cherbourg; Q = Queenstown; S = Southampton)</a:t>
            </a:r>
            <a:endParaRPr lang="zh-TW" altLang="zh-TW" sz="1800" dirty="0"/>
          </a:p>
          <a:p>
            <a:pPr marL="0" indent="0">
              <a:buNone/>
            </a:pPr>
            <a:r>
              <a:rPr lang="en-US" altLang="zh-TW" sz="1800" dirty="0"/>
              <a:t> </a:t>
            </a:r>
            <a:endParaRPr lang="zh-TW" altLang="zh-TW" sz="1800" dirty="0"/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變數敘述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69992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91406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err="1" smtClean="0"/>
              <a:t>Pclass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is a proxy for socio-economic status (SES)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 1st ~ Upper; 2nd ~ Middle; 3rd ~ Lower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 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Age is in Years; Fractional if Age less than One (1)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 If the Age is Estimated, it is in the form xx.5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 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With respect to the family relation variables (i.e. </a:t>
            </a:r>
            <a:r>
              <a:rPr lang="en-US" altLang="zh-TW" sz="1400" dirty="0" err="1"/>
              <a:t>sibsp</a:t>
            </a:r>
            <a:r>
              <a:rPr lang="en-US" altLang="zh-TW" sz="1400" dirty="0"/>
              <a:t> and parch)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some relations were ignored.  The following are the definitions used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for </a:t>
            </a:r>
            <a:r>
              <a:rPr lang="en-US" altLang="zh-TW" sz="1400" dirty="0" err="1"/>
              <a:t>sibsp</a:t>
            </a:r>
            <a:r>
              <a:rPr lang="en-US" altLang="zh-TW" sz="1400" dirty="0"/>
              <a:t> and parch.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 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Sibling:  Brother, Sister, Stepbrother, or Stepsister of Passenger Aboard Titanic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Spouse:   Husband or Wife of Passenger Aboard Titanic (Mistresses and </a:t>
            </a:r>
            <a:r>
              <a:rPr lang="en-US" altLang="zh-TW" sz="1400" dirty="0" err="1"/>
              <a:t>Fiances</a:t>
            </a:r>
            <a:r>
              <a:rPr lang="en-US" altLang="zh-TW" sz="1400" dirty="0"/>
              <a:t> Ignored)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Parent:   Mother or Father of Passenger Aboard Titanic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Child:    Son, Daughter, Stepson, or Stepdaughter of Passenger Aboard Titanic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 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Other family relatives excluded from this study include cousins,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nephews/nieces, aunts/uncles, and in-laws.  Some children travelled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only with a nanny, therefore parch=0 for them.  As well, some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travelled with very close friends or neighbors in a village, however,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the definitions do not support such relations.</a:t>
            </a:r>
            <a:endParaRPr lang="zh-TW" altLang="zh-TW" sz="1400" dirty="0"/>
          </a:p>
          <a:p>
            <a:pPr marL="0" indent="0">
              <a:buNone/>
            </a:pPr>
            <a:endParaRPr lang="zh-TW" altLang="en-US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特別註記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65244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試用之前教過的資料操作方法，觀察</a:t>
            </a:r>
            <a:r>
              <a:rPr lang="en-US" altLang="zh-TW" dirty="0" smtClean="0"/>
              <a:t>Titanic </a:t>
            </a:r>
            <a:r>
              <a:rPr lang="zh-TW" altLang="en-US" dirty="0" smtClean="0"/>
              <a:t>的</a:t>
            </a:r>
            <a:r>
              <a:rPr lang="en-US" altLang="zh-TW" dirty="0"/>
              <a:t> </a:t>
            </a:r>
            <a:r>
              <a:rPr lang="en-US" altLang="zh-TW" dirty="0" err="1" smtClean="0"/>
              <a:t>train.data</a:t>
            </a:r>
            <a:r>
              <a:rPr lang="zh-TW" altLang="en-US" dirty="0" smtClean="0"/>
              <a:t>資料集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 head, tail, class)</a:t>
            </a:r>
            <a:r>
              <a:rPr lang="zh-TW" altLang="en-US" dirty="0" smtClean="0"/>
              <a:t> 回答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有多少筆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有多少個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?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小測驗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9363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factor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Pclass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factor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Pclass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轉換型態</a:t>
            </a:r>
          </a:p>
        </p:txBody>
      </p:sp>
    </p:spTree>
    <p:extLst>
      <p:ext uri="{BB962C8B-B14F-4D97-AF65-F5344CB8AC3E}">
        <p14:creationId xmlns:p14="http://schemas.microsoft.com/office/powerpoint/2010/main" val="163468039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sum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sum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/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length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sapply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function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sum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)==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)/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length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})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找到遺失值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2112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install.packages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"Amelia"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require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Amelia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missmap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"Missing Map"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Amelia </a:t>
            </a:r>
            <a:r>
              <a:rPr lang="zh-TW" altLang="en-US" dirty="0" smtClean="0"/>
              <a:t>找到遺失值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4304" y="3068960"/>
            <a:ext cx="5904656" cy="3040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57613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Embarked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useNA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"always"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Embarked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which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Embarked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'S'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Embarked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useNA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"always"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補上船地點遺失值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27936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as.character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table_words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unlist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strsplit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"\\s+"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)))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sort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table_words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grep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'\\.'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names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table_words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))]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decreasing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tb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cbind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str_match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 [a-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zA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-Z]+\\."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tb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tb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])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])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補年紀遺失值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98221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各種距離公式</a:t>
            </a:r>
            <a:endParaRPr lang="zh-TW" altLang="en-US" dirty="0"/>
          </a:p>
        </p:txBody>
      </p:sp>
      <p:pic>
        <p:nvPicPr>
          <p:cNvPr id="2052" name="Picture 4" descr="http://pic002.cnblogs.com/images/2011/63234/20110308232033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83456"/>
            <a:ext cx="4680520" cy="8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 bwMode="auto">
          <a:xfrm>
            <a:off x="457200" y="1340768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8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24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0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16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14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歐氏</a:t>
            </a:r>
            <a:r>
              <a:rPr lang="zh-TW" altLang="en-US" b="1" dirty="0" smtClean="0"/>
              <a:t>距離</a:t>
            </a:r>
            <a:endParaRPr lang="zh-TW" altLang="en-US" b="1" dirty="0"/>
          </a:p>
          <a:p>
            <a:pPr lvl="1"/>
            <a:r>
              <a:rPr lang="zh-TW" altLang="en-US" dirty="0" smtClean="0"/>
              <a:t>二維平面上兩點直線距離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曼哈頓距離</a:t>
            </a:r>
            <a:endParaRPr lang="en-US" altLang="zh-TW" b="1" dirty="0" smtClean="0"/>
          </a:p>
          <a:p>
            <a:pPr lvl="1"/>
            <a:r>
              <a:rPr lang="zh-TW" altLang="en-US" dirty="0"/>
              <a:t>城市街區距離</a:t>
            </a:r>
            <a:r>
              <a:rPr lang="en-US" altLang="zh-TW" dirty="0"/>
              <a:t>(City Block distance)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2054" name="Picture 6" descr="http://pic002.cnblogs.com/images/2011/63234/20110308232136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53136"/>
            <a:ext cx="439248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73074"/>
      </p:ext>
    </p:extLst>
  </p:cSld>
  <p:clrMapOvr>
    <a:masterClrMapping/>
  </p:clrMapOvr>
  <p:transition spd="slow">
    <p:pull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mean.mr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mean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grepl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" </a:t>
            </a:r>
            <a:r>
              <a:rPr lang="en-US" altLang="zh-TW" sz="1600" dirty="0" err="1">
                <a:solidFill>
                  <a:srgbClr val="005F5F"/>
                </a:solidFill>
                <a:highlight>
                  <a:srgbClr val="FFFFFF"/>
                </a:highlight>
              </a:rPr>
              <a:t>Mr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\\."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!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)])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mean.mrs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mean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grepl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" </a:t>
            </a:r>
            <a:r>
              <a:rPr lang="en-US" altLang="zh-TW" sz="1600" dirty="0" err="1">
                <a:solidFill>
                  <a:srgbClr val="005F5F"/>
                </a:solidFill>
                <a:highlight>
                  <a:srgbClr val="FFFFFF"/>
                </a:highlight>
              </a:rPr>
              <a:t>Mrs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\\."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!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)])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mean.dr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mean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grepl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" </a:t>
            </a:r>
            <a:r>
              <a:rPr lang="en-US" altLang="zh-TW" sz="1600" dirty="0" err="1">
                <a:solidFill>
                  <a:srgbClr val="005F5F"/>
                </a:solidFill>
                <a:highlight>
                  <a:srgbClr val="FFFFFF"/>
                </a:highlight>
              </a:rPr>
              <a:t>Dr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\\."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!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)])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mean.miss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mean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grepl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" Miss\\."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!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)])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mean.master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mean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grepl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" Master\\."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!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is.na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)])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grepl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" </a:t>
            </a:r>
            <a:r>
              <a:rPr lang="en-US" altLang="zh-TW" sz="1600" dirty="0" err="1">
                <a:solidFill>
                  <a:srgbClr val="005F5F"/>
                </a:solidFill>
                <a:highlight>
                  <a:srgbClr val="FFFFFF"/>
                </a:highlight>
              </a:rPr>
              <a:t>Mr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\\."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is.na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mean.mr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grepl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" </a:t>
            </a:r>
            <a:r>
              <a:rPr lang="en-US" altLang="zh-TW" sz="1600" dirty="0" err="1">
                <a:solidFill>
                  <a:srgbClr val="005F5F"/>
                </a:solidFill>
                <a:highlight>
                  <a:srgbClr val="FFFFFF"/>
                </a:highlight>
              </a:rPr>
              <a:t>Mrs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\\."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is.na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mean.mrs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grepl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" </a:t>
            </a:r>
            <a:r>
              <a:rPr lang="en-US" altLang="zh-TW" sz="1600" dirty="0" err="1">
                <a:solidFill>
                  <a:srgbClr val="005F5F"/>
                </a:solidFill>
                <a:highlight>
                  <a:srgbClr val="FFFFFF"/>
                </a:highlight>
              </a:rPr>
              <a:t>Dr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\\."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is.na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mean.dr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grepl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" Miss\\."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is.na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mean.miss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grepl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" Master\\."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is.na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5F5F00"/>
                </a:solidFill>
                <a:highlight>
                  <a:srgbClr val="FFFFFF"/>
                </a:highlight>
              </a:rPr>
              <a:t>mean.master</a:t>
            </a:r>
            <a:endParaRPr lang="zh-TW" altLang="en-US" sz="1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以平均值補遺失年齡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73183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"Passenger Survival"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names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"Perished"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"Survived"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統計生存數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2966984"/>
            <a:ext cx="6048672" cy="311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51452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Pclass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"Passenger Class"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names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"first"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"second"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"third"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分析船艙別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2722952"/>
            <a:ext cx="6624736" cy="3411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92089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Sex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"Passenger Gender"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分析性別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2524214"/>
            <a:ext cx="6768752" cy="3485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59973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hist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"Passenger Age"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xlab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"Age"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分析年紀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2487138"/>
            <a:ext cx="6840760" cy="3522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1952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SibSp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"Passenger Siblings</a:t>
            </a:r>
            <a:r>
              <a:rPr lang="en-US" altLang="zh-TW" dirty="0" smtClean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分析兄弟姊妹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912768" cy="3559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3771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Parch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"Passenger Parch"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分析父母小孩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7027784" cy="3618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51987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hist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Fare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"Passenger Fare"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xlab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"Fare"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分析票價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5850618" cy="301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40985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Embarked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"Port of Embarkation"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分析登船地點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2606432"/>
            <a:ext cx="6689726" cy="3444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86933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counts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Sex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counts, 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darkblue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"red"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legend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"Perished"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"Survived"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main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“Passenger Survival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by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Sex”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分析性別與生存關係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3187298"/>
            <a:ext cx="5760640" cy="2966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4575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19398"/>
            <a:ext cx="8229600" cy="4641850"/>
          </a:xfrm>
        </p:spPr>
        <p:txBody>
          <a:bodyPr/>
          <a:lstStyle/>
          <a:p>
            <a:r>
              <a:rPr lang="zh-TW" altLang="en-US" b="1" dirty="0"/>
              <a:t>切比雪夫距離 </a:t>
            </a:r>
            <a:r>
              <a:rPr lang="en-US" altLang="zh-TW" b="1" dirty="0"/>
              <a:t>( </a:t>
            </a:r>
            <a:r>
              <a:rPr lang="en-US" altLang="zh-TW" b="1" dirty="0" err="1"/>
              <a:t>Chebyshev</a:t>
            </a:r>
            <a:r>
              <a:rPr lang="en-US" altLang="zh-TW" b="1" dirty="0"/>
              <a:t> Distance )</a:t>
            </a:r>
            <a:endParaRPr lang="zh-TW" altLang="en-US" dirty="0"/>
          </a:p>
          <a:p>
            <a:pPr lvl="1"/>
            <a:r>
              <a:rPr lang="zh-TW" altLang="en-US" dirty="0" smtClean="0"/>
              <a:t>象棋</a:t>
            </a:r>
            <a:r>
              <a:rPr lang="zh-TW" altLang="en-US" dirty="0"/>
              <a:t>中國王走一步能夠移動到相鄰的</a:t>
            </a:r>
            <a:r>
              <a:rPr lang="en-US" altLang="zh-TW" dirty="0"/>
              <a:t>8</a:t>
            </a:r>
            <a:r>
              <a:rPr lang="zh-TW" altLang="en-US" dirty="0"/>
              <a:t>個方格中的任意一個。那麼國王從格子</a:t>
            </a:r>
            <a:r>
              <a:rPr lang="en-US" altLang="zh-TW" dirty="0"/>
              <a:t>(x1,y1)</a:t>
            </a:r>
            <a:r>
              <a:rPr lang="zh-TW" altLang="en-US" dirty="0"/>
              <a:t>走到格子</a:t>
            </a:r>
            <a:r>
              <a:rPr lang="en-US" altLang="zh-TW" dirty="0"/>
              <a:t>(x2,y2)</a:t>
            </a:r>
            <a:r>
              <a:rPr lang="zh-TW" altLang="en-US" dirty="0"/>
              <a:t>最少需的步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zh-TW" altLang="en-US" b="1" dirty="0"/>
              <a:t>閔可夫斯基距離</a:t>
            </a:r>
            <a:r>
              <a:rPr lang="en-US" altLang="zh-TW" b="1" dirty="0"/>
              <a:t>(</a:t>
            </a:r>
            <a:r>
              <a:rPr lang="en-US" altLang="zh-TW" b="1" dirty="0" err="1"/>
              <a:t>Minkowski</a:t>
            </a:r>
            <a:r>
              <a:rPr lang="en-US" altLang="zh-TW" b="1" dirty="0"/>
              <a:t> Distance)</a:t>
            </a:r>
            <a:endParaRPr lang="zh-TW" altLang="en-US" dirty="0"/>
          </a:p>
          <a:p>
            <a:pPr lvl="1"/>
            <a:r>
              <a:rPr lang="zh-TW" altLang="en-US" dirty="0"/>
              <a:t>閔氏距離不是一種距離，而是一組距離的定義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/>
              <a:t>其中</a:t>
            </a:r>
            <a:r>
              <a:rPr lang="en-US" altLang="zh-TW" dirty="0"/>
              <a:t>p</a:t>
            </a:r>
            <a:r>
              <a:rPr lang="zh-TW" altLang="en-US" dirty="0"/>
              <a:t>是一個變參數。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p=1</a:t>
            </a:r>
            <a:r>
              <a:rPr lang="zh-TW" altLang="en-US" dirty="0"/>
              <a:t>時，就是曼哈頓距離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p=2</a:t>
            </a:r>
            <a:r>
              <a:rPr lang="zh-TW" altLang="en-US" dirty="0"/>
              <a:t>時，就是歐氏距離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p→∞</a:t>
            </a:r>
            <a:r>
              <a:rPr lang="zh-TW" altLang="en-US" dirty="0"/>
              <a:t>時，就是切比雪夫距離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各種距離</a:t>
            </a:r>
            <a:r>
              <a:rPr lang="zh-TW" altLang="en-US" dirty="0" smtClean="0"/>
              <a:t>公式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074" name="Picture 2" descr="http://pic002.cnblogs.com/images/2011/63234/20110308232341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08895"/>
            <a:ext cx="5653990" cy="5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ic002.cnblogs.com/images/2011/63234/201103082324408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121" y="4540487"/>
            <a:ext cx="3308359" cy="162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5751"/>
      </p:ext>
    </p:extLst>
  </p:cSld>
  <p:clrMapOvr>
    <a:masterClrMapping/>
  </p:clrMapOvr>
  <p:transition spd="slow">
    <p:pull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counts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Pclass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counts, 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darkblue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"red"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legend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"Perished"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"Survived"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"Titanic Class Bar Plot"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艙別</a:t>
            </a:r>
            <a:r>
              <a:rPr lang="zh-TW" altLang="en-US" dirty="0" smtClean="0"/>
              <a:t>與</a:t>
            </a:r>
            <a:r>
              <a:rPr lang="zh-TW" altLang="en-US" dirty="0"/>
              <a:t>生存關係</a:t>
            </a: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270172" cy="3228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22873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counts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Sex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400" dirty="0" err="1">
                <a:solidFill>
                  <a:srgbClr val="5F5F00"/>
                </a:solidFill>
                <a:highlight>
                  <a:srgbClr val="FFFFFF"/>
                </a:highlight>
              </a:rPr>
              <a:t>Pclass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barplot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counts, 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c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darkblue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"red"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legend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rownames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counts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"Passenger Gender by Class"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分析性別對艙別關係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193010" cy="3096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66521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hist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which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"0"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"Passenger Age Histogram"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xlab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"Age"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ylab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"Count"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"blue"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breaks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seq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80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by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hist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which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"1"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col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"red"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add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T, breaks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seq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80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by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年紀直方</a:t>
            </a:r>
            <a:r>
              <a:rPr lang="zh-TW" altLang="en-US" dirty="0" smtClean="0"/>
              <a:t>圖比對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3164200"/>
            <a:ext cx="4896544" cy="2900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80629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boxplot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~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    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"Passenger Survival by Age"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    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xlab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smtClean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Survived"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ylab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"Age</a:t>
            </a:r>
            <a:r>
              <a:rPr lang="en-US" altLang="zh-TW" dirty="0" smtClean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altLang="zh-TW" dirty="0">
              <a:solidFill>
                <a:srgbClr val="00005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生存對年紀</a:t>
            </a:r>
            <a:r>
              <a:rPr lang="zh-TW" altLang="en-US" dirty="0"/>
              <a:t>分析圖</a:t>
            </a: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2968608"/>
            <a:ext cx="4752528" cy="3216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48313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train.child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13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length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train.child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which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train.child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length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train.child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train.youth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&gt;=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15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25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length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train.youth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which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train.youth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length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train.youth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train.adult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&gt;=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20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65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length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train.adult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which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train.adult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length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train.adult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train.senior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&gt;=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65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length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train.senior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which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train.senior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length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train.senior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年紀分組統計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19510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split.data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function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p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0.7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s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666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){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set.seed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index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sample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dim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train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index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floor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dim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p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test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index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[((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ceiling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dim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p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dim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list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train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train, test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test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}</a:t>
            </a:r>
            <a:r>
              <a:rPr lang="zh-TW" altLang="en-US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endParaRPr lang="en-US" altLang="zh-TW" sz="2000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allset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split.data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train.data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, p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0.7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allset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train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testset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allset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test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將資料分為</a:t>
            </a:r>
            <a:r>
              <a:rPr lang="en-US" altLang="zh-TW" dirty="0" smtClean="0"/>
              <a:t>Training </a:t>
            </a:r>
            <a:r>
              <a:rPr lang="zh-TW" altLang="en-US" dirty="0" smtClean="0"/>
              <a:t>跟</a:t>
            </a:r>
            <a:r>
              <a:rPr lang="en-US" altLang="zh-TW" dirty="0" smtClean="0"/>
              <a:t>Testing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37669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install.packages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'party'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require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smtClean="0">
                <a:solidFill>
                  <a:srgbClr val="005F5F"/>
                </a:solidFill>
                <a:highlight>
                  <a:srgbClr val="FFFFFF"/>
                </a:highlight>
              </a:rPr>
              <a:t>'party'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altLang="zh-TW" dirty="0">
              <a:solidFill>
                <a:srgbClr val="00005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ctree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Survived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~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Pclass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Sex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Age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SibSp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Fare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Parch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Embarked,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使用決策樹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66232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main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"Conditional inference tree of Titanic Dataset"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繪製決策樹</a:t>
            </a:r>
            <a:endParaRPr lang="zh-TW" altLang="en-US" dirty="0"/>
          </a:p>
        </p:txBody>
      </p:sp>
      <p:pic>
        <p:nvPicPr>
          <p:cNvPr id="4" name="圖片 3" descr="C:\Users\david\Desktop\Machine Learning With R Cookbook\Data Exploration\ctre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2405240"/>
            <a:ext cx="7416824" cy="3831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77497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install.packages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'e1071'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require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'e1071'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svm.model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&lt;-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svm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Survived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~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Pclass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Sex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Age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SibSp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Fare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Parch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Embarked,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trainset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probability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改用</a:t>
            </a:r>
            <a:r>
              <a:rPr lang="en-US" altLang="zh-TW" dirty="0" smtClean="0"/>
              <a:t>SVM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31716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ctree.predict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predict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train.ctree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testset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install.packages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"caret"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require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caret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confusionMatrix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ctree.predict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testset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$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Survived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驗證預測能力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9729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28718</TotalTime>
  <Words>3737</Words>
  <Application>Microsoft Office PowerPoint</Application>
  <PresentationFormat>如螢幕大小 (4:3)</PresentationFormat>
  <Paragraphs>639</Paragraphs>
  <Slides>102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102</vt:i4>
      </vt:variant>
    </vt:vector>
  </HeadingPairs>
  <TitlesOfParts>
    <vt:vector size="103" baseType="lpstr">
      <vt:lpstr>1_自訂設計</vt:lpstr>
      <vt:lpstr>分群問題與降低維度</vt:lpstr>
      <vt:lpstr>分群問題</vt:lpstr>
      <vt:lpstr>機器學習問題分類</vt:lpstr>
      <vt:lpstr>非監督式學習</vt:lpstr>
      <vt:lpstr>分群應用</vt:lpstr>
      <vt:lpstr>分群範例</vt:lpstr>
      <vt:lpstr>分群問題</vt:lpstr>
      <vt:lpstr>各種距離公式</vt:lpstr>
      <vt:lpstr>各種距離公式 (續)</vt:lpstr>
      <vt:lpstr>使用R 計算距離</vt:lpstr>
      <vt:lpstr>點間距離與群間距離</vt:lpstr>
      <vt:lpstr>單一連結聚合演算法</vt:lpstr>
      <vt:lpstr>完整連結聚合演算法</vt:lpstr>
      <vt:lpstr>平均連結聚合演算法</vt:lpstr>
      <vt:lpstr>沃德法（Ward's method）：</vt:lpstr>
      <vt:lpstr>階層式分群</vt:lpstr>
      <vt:lpstr>聚合式分群</vt:lpstr>
      <vt:lpstr>聚合式分群</vt:lpstr>
      <vt:lpstr>更改距離函式</vt:lpstr>
      <vt:lpstr>分裂式分群</vt:lpstr>
      <vt:lpstr>分裂式分群法</vt:lpstr>
      <vt:lpstr>使用cutree樹做分群</vt:lpstr>
      <vt:lpstr>階層式分群的優點/缺點</vt:lpstr>
      <vt:lpstr>K-Means 分群</vt:lpstr>
      <vt:lpstr>1. 隨機選取資料組中的k筆群中心</vt:lpstr>
      <vt:lpstr>2. 計算每個資料xi 對應到最短距離的群中心 </vt:lpstr>
      <vt:lpstr>3.利用目前得到的分類重新計算群中心</vt:lpstr>
      <vt:lpstr>使用kmeans 分群</vt:lpstr>
      <vt:lpstr>繪製分群結果</vt:lpstr>
      <vt:lpstr>或使用clustplot</vt:lpstr>
      <vt:lpstr>評估分群效果</vt:lpstr>
      <vt:lpstr>計算 Average Silhouette Width</vt:lpstr>
      <vt:lpstr>如何決定K值 (WSS)</vt:lpstr>
      <vt:lpstr>如何決定K值 (Average Silhouette Width)</vt:lpstr>
      <vt:lpstr>比較不同分群演算法</vt:lpstr>
      <vt:lpstr>實際分析: 匯入資料</vt:lpstr>
      <vt:lpstr>實際分析: 進行K-means 分析</vt:lpstr>
      <vt:lpstr>實際分析: 分析分群結果</vt:lpstr>
      <vt:lpstr>降低維度</vt:lpstr>
      <vt:lpstr>降低維度</vt:lpstr>
      <vt:lpstr>降低維度的應用</vt:lpstr>
      <vt:lpstr>降低維度的歷史</vt:lpstr>
      <vt:lpstr>降低維度的方法</vt:lpstr>
      <vt:lpstr>選擇特徵</vt:lpstr>
      <vt:lpstr>特徵排序 (Feature Ranking)</vt:lpstr>
      <vt:lpstr>特徵排序實作</vt:lpstr>
      <vt:lpstr>使用caret 套件排序特徵</vt:lpstr>
      <vt:lpstr>繪製特徵排序圖</vt:lpstr>
      <vt:lpstr>使用rminer</vt:lpstr>
      <vt:lpstr>分類演算法內建 (e.g. glm) </vt:lpstr>
      <vt:lpstr>子集合選擇 (Subset Select)</vt:lpstr>
      <vt:lpstr>暴力法</vt:lpstr>
      <vt:lpstr>最近法 (Forward Selection)</vt:lpstr>
      <vt:lpstr>建立評估器 (Evaluator)</vt:lpstr>
      <vt:lpstr>找出辨識率最高的子集合</vt:lpstr>
      <vt:lpstr>抽取特徵</vt:lpstr>
      <vt:lpstr>主成分分析模型</vt:lpstr>
      <vt:lpstr>主成分分析目的</vt:lpstr>
      <vt:lpstr>主成分分析</vt:lpstr>
      <vt:lpstr>碎石圖 (scree plot)</vt:lpstr>
      <vt:lpstr>判斷主成分個數</vt:lpstr>
      <vt:lpstr>PCA 雙邊圖</vt:lpstr>
      <vt:lpstr>降低維度應用: 編列幸福指數指標</vt:lpstr>
      <vt:lpstr>降低維度應用: 組成分析</vt:lpstr>
      <vt:lpstr>降低維度應用: 繪製碎石圖</vt:lpstr>
      <vt:lpstr>降低維度應用: PCA 雙邊圖</vt:lpstr>
      <vt:lpstr>降低維度應用: 繪製直方圖</vt:lpstr>
      <vt:lpstr>R資料分析實戰</vt:lpstr>
      <vt:lpstr>Kaggle</vt:lpstr>
      <vt:lpstr>鐵達尼號資料集</vt:lpstr>
      <vt:lpstr>讀取資料</vt:lpstr>
      <vt:lpstr>變數敘述</vt:lpstr>
      <vt:lpstr>特別註記</vt:lpstr>
      <vt:lpstr>小測驗</vt:lpstr>
      <vt:lpstr>轉換型態</vt:lpstr>
      <vt:lpstr>找到遺失值</vt:lpstr>
      <vt:lpstr>使用Amelia 找到遺失值</vt:lpstr>
      <vt:lpstr>補上船地點遺失值</vt:lpstr>
      <vt:lpstr>補年紀遺失值</vt:lpstr>
      <vt:lpstr>以平均值補遺失年齡</vt:lpstr>
      <vt:lpstr>統計生存數</vt:lpstr>
      <vt:lpstr>分析船艙別</vt:lpstr>
      <vt:lpstr>分析性別</vt:lpstr>
      <vt:lpstr>分析年紀</vt:lpstr>
      <vt:lpstr>分析兄弟姊妹</vt:lpstr>
      <vt:lpstr>分析父母小孩</vt:lpstr>
      <vt:lpstr>分析票價</vt:lpstr>
      <vt:lpstr>分析登船地點</vt:lpstr>
      <vt:lpstr>分析性別與生存關係</vt:lpstr>
      <vt:lpstr>分析艙別與生存關係</vt:lpstr>
      <vt:lpstr>分析性別對艙別關係</vt:lpstr>
      <vt:lpstr>年紀直方圖比對</vt:lpstr>
      <vt:lpstr>生存對年紀分析圖</vt:lpstr>
      <vt:lpstr>年紀分組統計</vt:lpstr>
      <vt:lpstr>將資料分為Training 跟Testing Set</vt:lpstr>
      <vt:lpstr>使用決策樹</vt:lpstr>
      <vt:lpstr>繪製決策樹</vt:lpstr>
      <vt:lpstr>改用SVM</vt:lpstr>
      <vt:lpstr>驗證預測能力</vt:lpstr>
      <vt:lpstr>繪製ROC 曲線</vt:lpstr>
      <vt:lpstr>繪製ROC 曲線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David Chiu</dc:creator>
  <cp:lastModifiedBy>david</cp:lastModifiedBy>
  <cp:revision>1187</cp:revision>
  <dcterms:created xsi:type="dcterms:W3CDTF">2011-01-06T03:56:16Z</dcterms:created>
  <dcterms:modified xsi:type="dcterms:W3CDTF">2015-04-16T23:26:29Z</dcterms:modified>
</cp:coreProperties>
</file>