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32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323" r:id="rId13"/>
    <p:sldId id="324" r:id="rId14"/>
    <p:sldId id="266" r:id="rId15"/>
    <p:sldId id="267" r:id="rId16"/>
    <p:sldId id="268" r:id="rId17"/>
    <p:sldId id="272" r:id="rId18"/>
    <p:sldId id="273" r:id="rId19"/>
    <p:sldId id="275" r:id="rId20"/>
    <p:sldId id="305" r:id="rId21"/>
    <p:sldId id="269" r:id="rId22"/>
    <p:sldId id="270" r:id="rId23"/>
    <p:sldId id="304" r:id="rId24"/>
    <p:sldId id="271" r:id="rId25"/>
    <p:sldId id="287" r:id="rId26"/>
    <p:sldId id="288" r:id="rId27"/>
    <p:sldId id="289" r:id="rId28"/>
    <p:sldId id="290" r:id="rId29"/>
    <p:sldId id="291" r:id="rId30"/>
    <p:sldId id="293" r:id="rId31"/>
    <p:sldId id="292" r:id="rId32"/>
    <p:sldId id="276" r:id="rId33"/>
    <p:sldId id="274" r:id="rId34"/>
    <p:sldId id="278" r:id="rId35"/>
    <p:sldId id="277" r:id="rId36"/>
    <p:sldId id="279" r:id="rId37"/>
    <p:sldId id="282" r:id="rId38"/>
    <p:sldId id="286" r:id="rId39"/>
    <p:sldId id="302" r:id="rId40"/>
    <p:sldId id="300" r:id="rId41"/>
    <p:sldId id="301" r:id="rId42"/>
    <p:sldId id="303" r:id="rId43"/>
    <p:sldId id="295" r:id="rId44"/>
    <p:sldId id="294" r:id="rId45"/>
    <p:sldId id="298" r:id="rId46"/>
    <p:sldId id="296" r:id="rId47"/>
    <p:sldId id="297" r:id="rId48"/>
    <p:sldId id="322" r:id="rId49"/>
    <p:sldId id="299" r:id="rId50"/>
    <p:sldId id="320" r:id="rId51"/>
    <p:sldId id="280" r:id="rId52"/>
    <p:sldId id="318" r:id="rId53"/>
    <p:sldId id="319" r:id="rId5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5C6D9C-1F92-49DC-81AF-A1369F199A90}">
          <p14:sldIdLst>
            <p14:sldId id="256"/>
            <p14:sldId id="257"/>
          </p14:sldIdLst>
        </p14:section>
        <p14:section name="linux introduction" id="{555F325A-5249-4772-B562-7407342AB743}">
          <p14:sldIdLst>
            <p14:sldId id="258"/>
            <p14:sldId id="259"/>
            <p14:sldId id="261"/>
          </p14:sldIdLst>
        </p14:section>
        <p14:section name="Bash Shell" id="{53D3297F-B314-4267-9474-D0C178AC8D7D}">
          <p14:sldIdLst>
            <p14:sldId id="260"/>
            <p14:sldId id="262"/>
            <p14:sldId id="263"/>
            <p14:sldId id="264"/>
            <p14:sldId id="265"/>
            <p14:sldId id="323"/>
            <p14:sldId id="324"/>
            <p14:sldId id="266"/>
            <p14:sldId id="267"/>
            <p14:sldId id="268"/>
            <p14:sldId id="272"/>
            <p14:sldId id="273"/>
            <p14:sldId id="275"/>
            <p14:sldId id="305"/>
          </p14:sldIdLst>
        </p14:section>
        <p14:section name="Process Management" id="{3D33F3D7-9FF2-4976-9BCB-088C2AE5C173}">
          <p14:sldIdLst>
            <p14:sldId id="269"/>
            <p14:sldId id="270"/>
            <p14:sldId id="304"/>
            <p14:sldId id="271"/>
          </p14:sldIdLst>
        </p14:section>
        <p14:section name="vi/vim" id="{D3E9DA6B-376A-430D-9061-EB9A5D9D8DC3}">
          <p14:sldIdLst>
            <p14:sldId id="287"/>
            <p14:sldId id="288"/>
            <p14:sldId id="289"/>
            <p14:sldId id="290"/>
            <p14:sldId id="291"/>
            <p14:sldId id="293"/>
            <p14:sldId id="292"/>
          </p14:sldIdLst>
        </p14:section>
        <p14:section name="Disk and File Systems" id="{219B47FD-D981-48D9-9600-53AE35B0AF69}">
          <p14:sldIdLst>
            <p14:sldId id="276"/>
            <p14:sldId id="274"/>
            <p14:sldId id="278"/>
            <p14:sldId id="277"/>
            <p14:sldId id="279"/>
            <p14:sldId id="282"/>
            <p14:sldId id="286"/>
            <p14:sldId id="302"/>
            <p14:sldId id="300"/>
            <p14:sldId id="301"/>
            <p14:sldId id="303"/>
          </p14:sldIdLst>
        </p14:section>
        <p14:section name="account &amp; permission" id="{F2BB8E7B-2AAC-4510-A152-F5FBC818CAEA}">
          <p14:sldIdLst>
            <p14:sldId id="295"/>
            <p14:sldId id="294"/>
            <p14:sldId id="298"/>
            <p14:sldId id="296"/>
            <p14:sldId id="297"/>
            <p14:sldId id="322"/>
          </p14:sldIdLst>
        </p14:section>
        <p14:section name="Searching key words and files" id="{A445F5D6-16FA-4689-87B3-E3FAA23D9002}">
          <p14:sldIdLst>
            <p14:sldId id="299"/>
            <p14:sldId id="320"/>
            <p14:sldId id="280"/>
          </p14:sldIdLst>
        </p14:section>
        <p14:section name="Wrap up" id="{E799E21D-12B2-4A2A-ABCB-689926738952}">
          <p14:sldIdLst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996" y="102"/>
      </p:cViewPr>
      <p:guideLst>
        <p:guide orient="horz" pos="2001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D4CA-3B69-4AD6-90CA-8642F3FD262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68C0-F9E6-4D0D-815B-FF318A7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oxide.com/linux-how-to/what-are-best-linux-distro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https://linoxide.com/linux-how-to/what-are-best-linux-distros/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768C0-F9E6-4D0D-815B-FF318A7F5B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Bash keyboard shortcuts: https://blog.longwin.com.tw/2006/09/bash_hot_key_2006/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Bash history: https://blog.longwin.com.tw/2017/05/linux-bash-history-date-time-display-2017/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68C0-F9E6-4D0D-815B-FF318A7F5B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reference commands - https://www.cs.colostate.edu/helpdocs/vi.html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68C0-F9E6-4D0D-815B-FF318A7F5B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http://www.colinabrett.me.uk/htdocs/vi_demystified.html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68C0-F9E6-4D0D-815B-FF318A7F5B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天空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1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7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2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65E-EBA3-4846-B991-4D22366695BF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8900" y="3951150"/>
            <a:ext cx="87976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2885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ky)">
  <p:cSld name="Title + 1 column (sky)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009900" y="1183300"/>
            <a:ext cx="8204400" cy="9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2400"/>
              <a:buNone/>
              <a:defRPr>
                <a:solidFill>
                  <a:srgbClr val="689EE1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009900" y="2278854"/>
            <a:ext cx="8204400" cy="4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689EE1"/>
              </a:buClr>
              <a:buSzPts val="2400"/>
              <a:buChar char="◍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89EE1"/>
              </a:buClr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307436" y="6333125"/>
            <a:ext cx="603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E40E8-A7AC-40A6-B203-C51F50516F94}" type="datetime2">
              <a:rPr lang="zh-TW" altLang="en-US" smtClean="0"/>
              <a:pPr/>
              <a:t>2020年3月20日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3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F3C93-EEA5-4646-BDA0-2DCD844B8D7B}" type="datetime2">
              <a:rPr lang="zh-TW" altLang="en-US" smtClean="0"/>
              <a:pPr/>
              <a:t>2020年3月20日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0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水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en-US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75775" y="6601968"/>
            <a:ext cx="1174603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6EBC-0F2F-43F4-B6FE-B6276E12523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D0FF-91AE-40DD-9146-91E0A5FA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6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1.xml"/><Relationship Id="rId5" Type="http://schemas.openxmlformats.org/officeDocument/2006/relationships/slide" Target="slide24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-home-edi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sites.google.com/view/pietty-project/download" TargetMode="External"/><Relationship Id="rId4" Type="http://schemas.openxmlformats.org/officeDocument/2006/relationships/hyperlink" Target="https://www.chiark.greenend.org.uk/~sgtatham/putty/lates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Essentials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josephdeng@g2.usc.edu.tw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065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Commands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- list directory contents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- print working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- change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- home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uptime</a:t>
            </a:r>
            <a:r>
              <a:rPr lang="en-US" dirty="0"/>
              <a:t> - up 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- who is logged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</a:t>
            </a:r>
            <a:r>
              <a:rPr lang="en-US" dirty="0"/>
              <a:t> - recent login records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dirty="0"/>
              <a:t> - pager</a:t>
            </a:r>
          </a:p>
          <a:p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lspci</a:t>
            </a:r>
            <a:r>
              <a:rPr lang="en-US" dirty="0"/>
              <a:t> - list </a:t>
            </a:r>
            <a:r>
              <a:rPr lang="en-US" dirty="0" err="1"/>
              <a:t>pci</a:t>
            </a:r>
            <a:r>
              <a:rPr lang="en-US" dirty="0"/>
              <a:t> bus devices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lshw</a:t>
            </a:r>
            <a:r>
              <a:rPr lang="en-US" dirty="0"/>
              <a:t> - list hardware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lscpu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lsusb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lsblk</a:t>
            </a:r>
            <a:r>
              <a:rPr lang="en-US" dirty="0"/>
              <a:t> - list block devices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dirty="0"/>
              <a:t> - print system info.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/>
              <a:t> - print date and time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/>
              <a:t> - word count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- tell file type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 - switch (to super) user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- switch user and do something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- manual lookup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8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8E3D9-ADC9-4D4F-8DDB-B66635B9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練習：檢查目前線上人數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E5BBEFC-E8B1-43DE-BE6C-A0D2AFB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putty </a:t>
            </a:r>
            <a:r>
              <a:rPr lang="zh-TW" altLang="en-US" dirty="0"/>
              <a:t>遠端登入你在 </a:t>
            </a:r>
            <a:r>
              <a:rPr lang="en-US" altLang="zh-TW" dirty="0"/>
              <a:t>EC2 </a:t>
            </a:r>
            <a:r>
              <a:rPr lang="zh-TW" altLang="en-US" dirty="0"/>
              <a:t>上的 </a:t>
            </a:r>
            <a:r>
              <a:rPr lang="en-US" altLang="zh-TW" dirty="0"/>
              <a:t>Linux VM</a:t>
            </a:r>
          </a:p>
          <a:p>
            <a:r>
              <a:rPr lang="zh-TW" altLang="en-US" dirty="0"/>
              <a:t>以 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who</a:t>
            </a:r>
            <a:r>
              <a:rPr lang="en-US" altLang="zh-TW" dirty="0"/>
              <a:t> </a:t>
            </a:r>
            <a:r>
              <a:rPr lang="zh-TW" altLang="en-US" dirty="0"/>
              <a:t>指令列出目前系統登入的人數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putty </a:t>
            </a:r>
            <a:r>
              <a:rPr lang="zh-TW" altLang="en-US" dirty="0"/>
              <a:t>的 </a:t>
            </a:r>
            <a:r>
              <a:rPr lang="en-US" altLang="zh-TW" dirty="0"/>
              <a:t>Duplicate Session </a:t>
            </a:r>
            <a:r>
              <a:rPr lang="zh-TW" altLang="en-US" dirty="0"/>
              <a:t>功能再開一個登入視窗</a:t>
            </a:r>
            <a:endParaRPr lang="en-US" altLang="zh-TW" dirty="0"/>
          </a:p>
          <a:p>
            <a:r>
              <a:rPr lang="zh-TW" altLang="en-US" dirty="0"/>
              <a:t>再以 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who</a:t>
            </a:r>
            <a:r>
              <a:rPr lang="en-US" altLang="zh-TW" dirty="0"/>
              <a:t> </a:t>
            </a:r>
            <a:r>
              <a:rPr lang="zh-TW" altLang="en-US" dirty="0"/>
              <a:t>指令列出目前系統登入的人數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ls -al</a:t>
            </a:r>
            <a:r>
              <a:rPr lang="en-US" altLang="zh-TW" dirty="0"/>
              <a:t> </a:t>
            </a:r>
            <a:r>
              <a:rPr lang="zh-TW" altLang="en-US" dirty="0"/>
              <a:t>指令列出目前目錄之中所有的檔案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cat .</a:t>
            </a:r>
            <a:r>
              <a:rPr lang="en-US" altLang="zh-TW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dirty="0"/>
              <a:t> </a:t>
            </a:r>
            <a:r>
              <a:rPr lang="zh-TW" altLang="en-US" dirty="0"/>
              <a:t>指令印出 </a:t>
            </a:r>
            <a:r>
              <a:rPr lang="en-US" altLang="zh-TW" dirty="0"/>
              <a:t>.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檔案的內容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2CF980-E101-433A-BD25-920EA5C4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23" y="3492106"/>
            <a:ext cx="2391109" cy="28197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84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A1223-D7A8-4EAA-92E2-5D1E8B37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練習：檢查目前線上人數（續）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F8086-A90F-4467-BC02-964B00B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依序執行下列指令：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echo 'N=`who | </a:t>
            </a:r>
            <a:r>
              <a:rPr lang="en-US" altLang="zh-TW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wc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 -l`' &gt;&gt; .</a:t>
            </a:r>
            <a:r>
              <a:rPr lang="en-US" altLang="zh-TW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bashrc</a:t>
            </a:r>
            <a:br>
              <a:rPr lang="en-US" altLang="zh-TW" dirty="0"/>
            </a:b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echo 'echo "There are $N users online."' &gt;&gt; .</a:t>
            </a:r>
            <a:r>
              <a:rPr lang="en-US" altLang="zh-TW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bashrc</a:t>
            </a:r>
            <a:endParaRPr lang="en-US" altLang="zh-TW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putty </a:t>
            </a:r>
            <a:r>
              <a:rPr lang="zh-TW" altLang="en-US" dirty="0"/>
              <a:t>的 </a:t>
            </a:r>
            <a:r>
              <a:rPr lang="en-US" altLang="zh-TW" dirty="0"/>
              <a:t>Duplicate Session </a:t>
            </a:r>
            <a:r>
              <a:rPr lang="zh-TW" altLang="en-US" dirty="0"/>
              <a:t>功能再開一個登入視窗，觀察登入訊息是否發生改變？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b="1" dirty="0">
                <a:latin typeface="Consolas" panose="020B0609020204030204" pitchFamily="49" charset="0"/>
                <a:cs typeface="Courier New" panose="02070309020205020404" pitchFamily="49" charset="0"/>
              </a:rPr>
              <a:t>cat .</a:t>
            </a:r>
            <a:r>
              <a:rPr lang="en-US" altLang="zh-TW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bashrc</a:t>
            </a:r>
            <a:r>
              <a:rPr lang="en-US" altLang="zh-TW" dirty="0"/>
              <a:t> </a:t>
            </a:r>
            <a:r>
              <a:rPr lang="zh-TW" altLang="en-US" dirty="0"/>
              <a:t>指令印出 </a:t>
            </a:r>
            <a:r>
              <a:rPr lang="en-US" altLang="zh-TW" dirty="0"/>
              <a:t>.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觀察檔案內容，檔案裡面多了什麼？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31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  <a:p>
            <a:pPr lvl="1"/>
            <a:r>
              <a:rPr lang="en-US" dirty="0"/>
              <a:t>Global or local ones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/>
              <a:t>VARIABLE_NAME</a:t>
            </a:r>
            <a:r>
              <a:rPr lang="en-US" dirty="0"/>
              <a:t>=</a:t>
            </a:r>
            <a:r>
              <a:rPr lang="en-US" dirty="0" err="1"/>
              <a:t>variable_value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</a:t>
            </a:r>
            <a:r>
              <a:rPr lang="en-US" i="1" dirty="0"/>
              <a:t>VARIABLE_NAME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</a:t>
            </a:r>
            <a:r>
              <a:rPr lang="en-US" i="1" dirty="0"/>
              <a:t>$VARIABLE_NAME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en-US" dirty="0"/>
              <a:t> </a:t>
            </a:r>
            <a:r>
              <a:rPr lang="en-US" i="1" dirty="0"/>
              <a:t>VARIABLE_NAME</a:t>
            </a:r>
          </a:p>
          <a:p>
            <a:endParaRPr lang="en-US" i="1" dirty="0"/>
          </a:p>
        </p:txBody>
      </p:sp>
      <p:sp>
        <p:nvSpPr>
          <p:cNvPr id="4" name="語音泡泡: 橢圓形 3">
            <a:extLst>
              <a:ext uri="{FF2B5EF4-FFF2-40B4-BE49-F238E27FC236}">
                <a16:creationId xmlns:a16="http://schemas.microsoft.com/office/drawing/2014/main" id="{7092E948-8B91-4334-917E-7AD3F0ACC24E}"/>
              </a:ext>
            </a:extLst>
          </p:cNvPr>
          <p:cNvSpPr/>
          <p:nvPr/>
        </p:nvSpPr>
        <p:spPr>
          <a:xfrm>
            <a:off x="4845729" y="2151570"/>
            <a:ext cx="1926454" cy="790113"/>
          </a:xfrm>
          <a:prstGeom prst="wedgeEllipseCallout">
            <a:avLst>
              <a:gd name="adj1" fmla="val -104704"/>
              <a:gd name="adj2" fmla="val 1029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 space between!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94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command shortcuts</a:t>
            </a:r>
          </a:p>
          <a:p>
            <a:r>
              <a:rPr lang="en-US" dirty="0"/>
              <a:t>alias alias-name='command combinations'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6000" y="2842977"/>
            <a:ext cx="10749280" cy="100948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-refresh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-compose down &amp;&amp;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-compose up'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serve-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'python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SimpleHTTPServer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4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Files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System startup scripts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bash.bashrc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 user startup scripts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~/.profile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bash_logout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To reload a startup script: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</a:t>
            </a:r>
            <a:r>
              <a:rPr lang="en-US" i="1" dirty="0" err="1"/>
              <a:t>script_name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05552" y="4976634"/>
            <a:ext cx="442460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env/bin/activate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env/bin/activate</a:t>
            </a:r>
          </a:p>
        </p:txBody>
      </p:sp>
    </p:spTree>
    <p:extLst>
      <p:ext uri="{BB962C8B-B14F-4D97-AF65-F5344CB8AC3E}">
        <p14:creationId xmlns:p14="http://schemas.microsoft.com/office/powerpoint/2010/main" val="204237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Files &amp; Executables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example script if you don’t have it yet: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http://uscoj2.im.usc.edu.tw/~ywdeng/files/1082/Cloud/loop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 loop</a:t>
            </a:r>
          </a:p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./loop</a:t>
            </a:r>
            <a:endParaRPr lang="en-US" dirty="0"/>
          </a:p>
          <a:p>
            <a:pPr lvl="1"/>
            <a:r>
              <a:rPr lang="en-US" dirty="0"/>
              <a:t>Why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/>
              <a:t> does not work?</a:t>
            </a:r>
          </a:p>
          <a:p>
            <a:r>
              <a:rPr lang="en-US" dirty="0"/>
              <a:t>Move loop to ~/bin and set PATH to include ~/bin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~/bin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loop ~/bin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PATH=~/bin:$PATH</a:t>
            </a:r>
          </a:p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dirty="0"/>
              <a:t>Why does it work now?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US" dirty="0"/>
              <a:t> to check it out.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6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Commands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/>
              <a:t> : make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: move/rename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: change mode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US" dirty="0"/>
              <a:t> : locate a command</a:t>
            </a:r>
          </a:p>
          <a:p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 : remove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 : remove file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dirty="0"/>
              <a:t> : locate the binary, source, and manual page files for a command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en-US" dirty="0"/>
              <a:t> : find files by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Users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Switching Users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 - switches to another user. Defaults to root.</a:t>
            </a:r>
          </a:p>
          <a:p>
            <a:r>
              <a:rPr lang="en-US" dirty="0"/>
              <a:t>Executing Commands As Another User(default as root)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</a:t>
            </a:r>
            <a:r>
              <a:rPr lang="en-US" i="1" dirty="0"/>
              <a:t>command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TW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zh-TW" dirty="0"/>
              <a:t> </a:t>
            </a:r>
            <a:r>
              <a:rPr lang="en-US" altLang="zh-TW" i="1" dirty="0"/>
              <a:t>command</a:t>
            </a:r>
            <a:endParaRPr lang="en-US" i="1" dirty="0"/>
          </a:p>
          <a:p>
            <a:r>
              <a:rPr lang="en-US" dirty="0"/>
              <a:t>Hide super user password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r>
              <a:rPr lang="en-US" dirty="0"/>
              <a:t>Loading Profiles</a:t>
            </a:r>
          </a:p>
          <a:p>
            <a:pPr lvl="1"/>
            <a:r>
              <a:rPr lang="en-US" dirty="0"/>
              <a:t>Add a dash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7089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- an interface to the on-line reference manuals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pPr lvl="2"/>
            <a:r>
              <a:rPr lang="en-US" dirty="0"/>
              <a:t>Display the manual page for the item (program) ls.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3 sleep</a:t>
            </a:r>
          </a:p>
          <a:p>
            <a:pPr lvl="2"/>
            <a:r>
              <a:rPr lang="en-US" dirty="0"/>
              <a:t>Display the manual page for sleep from section 3.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-k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Search for keyword </a:t>
            </a:r>
            <a:r>
              <a:rPr lang="en-US" dirty="0" err="1"/>
              <a:t>printf</a:t>
            </a:r>
            <a:r>
              <a:rPr lang="en-US" dirty="0"/>
              <a:t>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Linux manual sections</a:t>
            </a:r>
          </a:p>
          <a:p>
            <a:pPr lvl="1"/>
            <a:r>
              <a:rPr lang="en-US" dirty="0"/>
              <a:t>1 – user commands</a:t>
            </a:r>
          </a:p>
          <a:p>
            <a:pPr lvl="1"/>
            <a:r>
              <a:rPr lang="en-US" dirty="0"/>
              <a:t>2 – system calls</a:t>
            </a:r>
          </a:p>
          <a:p>
            <a:pPr lvl="1"/>
            <a:r>
              <a:rPr lang="en-US" dirty="0"/>
              <a:t>3 – library calls</a:t>
            </a:r>
          </a:p>
          <a:p>
            <a:pPr lvl="1"/>
            <a:r>
              <a:rPr lang="en-US" dirty="0"/>
              <a:t>5 – file formats</a:t>
            </a:r>
          </a:p>
          <a:p>
            <a:pPr lvl="1"/>
            <a:r>
              <a:rPr lang="en-US" dirty="0"/>
              <a:t>7 – misc. files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273296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 Brief Introduction to Linux</a:t>
            </a:r>
            <a:endParaRPr lang="zh-TW" altLang="en-US" dirty="0"/>
          </a:p>
          <a:p>
            <a:r>
              <a:rPr lang="en-US" dirty="0">
                <a:hlinkClick r:id="rId3" action="ppaction://hlinksldjump"/>
              </a:rPr>
              <a:t>Bash Shell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Process Management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Editing text files with vi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Disk and File Systems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User accounts, groups and file permissions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Searching keywords 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48" y="644577"/>
            <a:ext cx="6749353" cy="14647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Management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Process?</a:t>
            </a:r>
          </a:p>
          <a:p>
            <a:pPr lvl="1"/>
            <a:r>
              <a:rPr lang="en-US" dirty="0"/>
              <a:t>A process is an </a:t>
            </a:r>
            <a:r>
              <a:rPr lang="en-US" b="1" dirty="0"/>
              <a:t>instance</a:t>
            </a:r>
            <a:r>
              <a:rPr lang="en-US" dirty="0"/>
              <a:t> of a program in execution</a:t>
            </a:r>
          </a:p>
          <a:p>
            <a:pPr lvl="1"/>
            <a:r>
              <a:rPr lang="en-US" dirty="0"/>
              <a:t>Including its program code, memory and resources</a:t>
            </a:r>
          </a:p>
          <a:p>
            <a:r>
              <a:rPr lang="en-US" dirty="0"/>
              <a:t>Process Creation</a:t>
            </a:r>
          </a:p>
          <a:p>
            <a:pPr lvl="1"/>
            <a:r>
              <a:rPr lang="en-US" dirty="0"/>
              <a:t>fork - parent process yields a child process with a PID</a:t>
            </a:r>
          </a:p>
          <a:p>
            <a:r>
              <a:rPr lang="en-US" dirty="0"/>
              <a:t>Process Tree</a:t>
            </a:r>
          </a:p>
          <a:p>
            <a:pPr lvl="1"/>
            <a:r>
              <a:rPr lang="en-US" dirty="0"/>
              <a:t>The hierarchy of parent and it’s child processes</a:t>
            </a:r>
          </a:p>
          <a:p>
            <a:r>
              <a:rPr lang="en-US" dirty="0"/>
              <a:t>Viewing and monitoring processes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--forest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gnome-system-monitor</a:t>
            </a:r>
          </a:p>
          <a:p>
            <a:r>
              <a:rPr lang="en-US" dirty="0"/>
              <a:t>Process states</a:t>
            </a:r>
          </a:p>
          <a:p>
            <a:pPr lvl="1"/>
            <a:r>
              <a:rPr lang="en-US" dirty="0"/>
              <a:t>Running, Sleeping, Runnable, Stopped and Zombie</a:t>
            </a:r>
          </a:p>
        </p:txBody>
      </p:sp>
    </p:spTree>
    <p:extLst>
      <p:ext uri="{BB962C8B-B14F-4D97-AF65-F5344CB8AC3E}">
        <p14:creationId xmlns:p14="http://schemas.microsoft.com/office/powerpoint/2010/main" val="137333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Processes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Niceness: sets execution priority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en-US" dirty="0"/>
              <a:t> - run a program with modified scheduling priority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renice</a:t>
            </a:r>
            <a:r>
              <a:rPr lang="en-US" dirty="0"/>
              <a:t> - alter priority of running processes</a:t>
            </a:r>
          </a:p>
          <a:p>
            <a:r>
              <a:rPr lang="en-US" dirty="0"/>
              <a:t>Signals: method of process control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dirty="0"/>
              <a:t> - send a signal to a process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killall</a:t>
            </a:r>
            <a:r>
              <a:rPr lang="en-US" dirty="0"/>
              <a:t> - kill processes by name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pkill</a:t>
            </a:r>
            <a:r>
              <a:rPr lang="en-US" dirty="0"/>
              <a:t> - signal processes based on </a:t>
            </a:r>
            <a:br>
              <a:rPr lang="en-US" dirty="0"/>
            </a:br>
            <a:r>
              <a:rPr lang="en-US" dirty="0"/>
              <a:t>name and other attributes</a:t>
            </a:r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02" y="3176588"/>
            <a:ext cx="2122946" cy="34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6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Control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program in background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dirty="0"/>
              <a:t>Suspend a running process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Resume a suspended process and run it in background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Bring a background process back to foreground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suspended processes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r>
              <a:rPr lang="en-US" dirty="0"/>
              <a:t>Interrupt a foreground process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b="1" dirty="0"/>
              <a:t> </a:t>
            </a:r>
          </a:p>
          <a:p>
            <a:r>
              <a:rPr lang="en-US" dirty="0"/>
              <a:t>Send end-of-file to a foreground process waiting for input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7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Process Management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r>
              <a:rPr lang="en-US" dirty="0"/>
              <a:t>Download example script if you don’t have it yet: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http://uscoj2.im.usc.edu.tw/~ywdeng/files/1082/Cloud/loop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loop</a:t>
            </a:r>
          </a:p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en-US" dirty="0"/>
              <a:t>for 3 times</a:t>
            </a:r>
          </a:p>
          <a:p>
            <a:r>
              <a:rPr lang="en-US" dirty="0"/>
              <a:t>Examines the PID and PPID of these 3 processes</a:t>
            </a:r>
          </a:p>
          <a:p>
            <a:r>
              <a:rPr lang="en-US" dirty="0"/>
              <a:t>Run one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with priority -2</a:t>
            </a:r>
          </a:p>
          <a:p>
            <a:r>
              <a:rPr lang="en-US" dirty="0"/>
              <a:t>Promote one of these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/>
              <a:t> processes’ priority to -3</a:t>
            </a:r>
          </a:p>
          <a:p>
            <a:r>
              <a:rPr lang="en-US" dirty="0"/>
              <a:t>Terminates 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dirty="0"/>
              <a:t>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vi Text Editor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</a:t>
            </a:r>
          </a:p>
          <a:p>
            <a:pPr lvl="1"/>
            <a:r>
              <a:rPr lang="en-US" dirty="0"/>
              <a:t>Text editor, that simple!</a:t>
            </a:r>
          </a:p>
          <a:p>
            <a:r>
              <a:rPr lang="en-US" dirty="0"/>
              <a:t>vim</a:t>
            </a:r>
          </a:p>
          <a:p>
            <a:pPr lvl="1"/>
            <a:r>
              <a:rPr lang="en-US" dirty="0"/>
              <a:t>vi </a:t>
            </a:r>
            <a:r>
              <a:rPr lang="en-US" dirty="0" err="1"/>
              <a:t>iMproved</a:t>
            </a:r>
            <a:r>
              <a:rPr lang="en-US" dirty="0"/>
              <a:t> - syntax highlighting, split screen, differencing files</a:t>
            </a:r>
          </a:p>
          <a:p>
            <a:r>
              <a:rPr lang="en-US" dirty="0"/>
              <a:t>Why learn vi/vim?</a:t>
            </a:r>
          </a:p>
          <a:p>
            <a:pPr lvl="1"/>
            <a:r>
              <a:rPr lang="en-US" dirty="0"/>
              <a:t>Included in all UNIX/Linux distributions. </a:t>
            </a:r>
          </a:p>
          <a:p>
            <a:pPr lvl="1"/>
            <a:r>
              <a:rPr lang="en-US" dirty="0"/>
              <a:t>There when you need it!</a:t>
            </a:r>
          </a:p>
          <a:p>
            <a:pPr lvl="1"/>
            <a:endParaRPr lang="en-US" dirty="0"/>
          </a:p>
          <a:p>
            <a:r>
              <a:rPr lang="en-US" dirty="0"/>
              <a:t>To install vim on Ubuntu 18.04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-y install vim</a:t>
            </a:r>
          </a:p>
        </p:txBody>
      </p:sp>
    </p:spTree>
    <p:extLst>
      <p:ext uri="{BB962C8B-B14F-4D97-AF65-F5344CB8AC3E}">
        <p14:creationId xmlns:p14="http://schemas.microsoft.com/office/powerpoint/2010/main" val="53074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vi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Mode</a:t>
            </a:r>
          </a:p>
          <a:p>
            <a:pPr lvl="1"/>
            <a:r>
              <a:rPr lang="en-US" dirty="0"/>
              <a:t>Instructions to vi to perform </a:t>
            </a:r>
            <a:br>
              <a:rPr lang="en-US" dirty="0"/>
            </a:br>
            <a:r>
              <a:rPr lang="en-US" dirty="0"/>
              <a:t>functions, save, copy/paste, quit,</a:t>
            </a:r>
          </a:p>
          <a:p>
            <a:pPr lvl="1"/>
            <a:r>
              <a:rPr lang="en-US" dirty="0"/>
              <a:t>search…</a:t>
            </a:r>
          </a:p>
          <a:p>
            <a:r>
              <a:rPr lang="en-US" dirty="0"/>
              <a:t>Insert Mode</a:t>
            </a:r>
          </a:p>
          <a:p>
            <a:pPr lvl="1"/>
            <a:r>
              <a:rPr lang="en-US" dirty="0"/>
              <a:t>Actual text editing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89" y="1004893"/>
            <a:ext cx="6086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vi Commands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Save</a:t>
            </a:r>
          </a:p>
          <a:p>
            <a:pPr lvl="2"/>
            <a:r>
              <a:rPr lang="en-US" dirty="0"/>
              <a:t>:w - Save</a:t>
            </a:r>
          </a:p>
          <a:p>
            <a:pPr lvl="2"/>
            <a:r>
              <a:rPr lang="en-US" dirty="0"/>
              <a:t>:w </a:t>
            </a:r>
            <a:r>
              <a:rPr lang="en-US" dirty="0" err="1"/>
              <a:t>fileName</a:t>
            </a:r>
            <a:r>
              <a:rPr lang="en-US" dirty="0"/>
              <a:t> - Save new file</a:t>
            </a:r>
          </a:p>
          <a:p>
            <a:pPr lvl="1"/>
            <a:r>
              <a:rPr lang="en-US" dirty="0"/>
              <a:t>Quitting</a:t>
            </a:r>
          </a:p>
          <a:p>
            <a:pPr lvl="2"/>
            <a:r>
              <a:rPr lang="en-US" dirty="0"/>
              <a:t>:q - Quit if no changes</a:t>
            </a:r>
          </a:p>
          <a:p>
            <a:pPr lvl="2"/>
            <a:r>
              <a:rPr lang="en-US" dirty="0"/>
              <a:t>:q! - Quit ignore changes</a:t>
            </a:r>
          </a:p>
          <a:p>
            <a:pPr lvl="1"/>
            <a:r>
              <a:rPr lang="en-US" dirty="0"/>
              <a:t>Read a file into current position</a:t>
            </a:r>
          </a:p>
          <a:p>
            <a:pPr lvl="2"/>
            <a:r>
              <a:rPr lang="en-US" dirty="0"/>
              <a:t>:r filename</a:t>
            </a:r>
          </a:p>
        </p:txBody>
      </p:sp>
    </p:spTree>
    <p:extLst>
      <p:ext uri="{BB962C8B-B14F-4D97-AF65-F5344CB8AC3E}">
        <p14:creationId xmlns:p14="http://schemas.microsoft.com/office/powerpoint/2010/main" val="70722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Moving cursor</a:t>
            </a:r>
          </a:p>
          <a:p>
            <a:pPr lvl="1"/>
            <a:r>
              <a:rPr lang="en-US" dirty="0"/>
              <a:t>up/down/left/right</a:t>
            </a:r>
          </a:p>
          <a:p>
            <a:pPr lvl="1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/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/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 /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dirty="0"/>
              <a:t>Moving between words</a:t>
            </a:r>
          </a:p>
          <a:p>
            <a:pPr lvl="1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- Move right one word</a:t>
            </a:r>
          </a:p>
          <a:p>
            <a:pPr lvl="1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- Move left one word</a:t>
            </a:r>
          </a:p>
          <a:p>
            <a:r>
              <a:rPr lang="en-US" dirty="0"/>
              <a:t>Start of file</a:t>
            </a:r>
          </a:p>
          <a:p>
            <a:pPr lvl="1"/>
            <a:r>
              <a:rPr lang="en-US" dirty="0"/>
              <a:t>[[</a:t>
            </a:r>
          </a:p>
          <a:p>
            <a:pPr lvl="1"/>
            <a:r>
              <a:rPr lang="en-US" dirty="0"/>
              <a:t>:1</a:t>
            </a:r>
          </a:p>
          <a:p>
            <a:r>
              <a:rPr lang="en-US" dirty="0"/>
              <a:t>End of file</a:t>
            </a:r>
          </a:p>
          <a:p>
            <a:pPr lvl="1"/>
            <a:r>
              <a:rPr lang="en-US" dirty="0"/>
              <a:t>]]</a:t>
            </a:r>
          </a:p>
          <a:p>
            <a:pPr lvl="1"/>
            <a:r>
              <a:rPr lang="en-US" dirty="0"/>
              <a:t>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Page Up/Down</a:t>
            </a:r>
          </a:p>
          <a:p>
            <a:pPr lvl="1"/>
            <a:r>
              <a:rPr lang="en-US" dirty="0"/>
              <a:t>CTRL+F, CTRL+B</a:t>
            </a:r>
          </a:p>
          <a:p>
            <a:r>
              <a:rPr lang="en-US" dirty="0"/>
              <a:t>Move to start of line</a:t>
            </a:r>
          </a:p>
          <a:p>
            <a:pPr lvl="1"/>
            <a:r>
              <a:rPr lang="en-US" dirty="0"/>
              <a:t>0 (zero)</a:t>
            </a:r>
          </a:p>
          <a:p>
            <a:r>
              <a:rPr lang="en-US" dirty="0"/>
              <a:t>End of line</a:t>
            </a:r>
          </a:p>
          <a:p>
            <a:pPr lvl="1"/>
            <a:r>
              <a:rPr lang="en-US" dirty="0"/>
              <a:t>$</a:t>
            </a:r>
          </a:p>
          <a:p>
            <a:r>
              <a:rPr lang="en-US" dirty="0"/>
              <a:t>Search for text forward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searchstring</a:t>
            </a:r>
            <a:endParaRPr lang="en-US" dirty="0"/>
          </a:p>
          <a:p>
            <a:pPr lvl="1"/>
            <a:r>
              <a:rPr lang="en-US" dirty="0"/>
              <a:t>:</a:t>
            </a:r>
            <a:r>
              <a:rPr lang="en-US" dirty="0" err="1"/>
              <a:t>nohl</a:t>
            </a:r>
            <a:endParaRPr lang="en-US" dirty="0"/>
          </a:p>
          <a:p>
            <a:r>
              <a:rPr lang="en-US" dirty="0"/>
              <a:t>Find and Replace</a:t>
            </a:r>
          </a:p>
          <a:p>
            <a:pPr lvl="1"/>
            <a:r>
              <a:rPr lang="en-US" dirty="0"/>
              <a:t>:s/s1/s2</a:t>
            </a:r>
          </a:p>
        </p:txBody>
      </p:sp>
    </p:spTree>
    <p:extLst>
      <p:ext uri="{BB962C8B-B14F-4D97-AF65-F5344CB8AC3E}">
        <p14:creationId xmlns:p14="http://schemas.microsoft.com/office/powerpoint/2010/main" val="75937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Text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- append current position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- append end of line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- insert current position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- insert beginning of line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- replace current position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en-US" dirty="0"/>
              <a:t> - change word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- start new line, below current position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- start new line, above current position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and Paste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dirty="0"/>
              <a:t> - copy current line to a buffer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- paste line in buffer below current line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p</a:t>
            </a:r>
            <a:r>
              <a:rPr lang="en-US" dirty="0"/>
              <a:t> - n is a number, paste n times</a:t>
            </a:r>
          </a:p>
          <a:p>
            <a:r>
              <a:rPr lang="en-US" dirty="0"/>
              <a:t>Joint lines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/>
              <a:t> - joint next line</a:t>
            </a:r>
          </a:p>
        </p:txBody>
      </p:sp>
    </p:spTree>
    <p:extLst>
      <p:ext uri="{BB962C8B-B14F-4D97-AF65-F5344CB8AC3E}">
        <p14:creationId xmlns:p14="http://schemas.microsoft.com/office/powerpoint/2010/main" val="162841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Text(cont’d)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/>
              <a:t> - undo the last edit</a:t>
            </a:r>
          </a:p>
          <a:p>
            <a:pPr lvl="1"/>
            <a:r>
              <a:rPr lang="en-US" dirty="0" err="1"/>
              <a:t>CTRL+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- redo</a:t>
            </a:r>
          </a:p>
          <a:p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- delete character to the right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- delete character to the left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/>
              <a:t> - delete word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/>
              <a:t> - delete one line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dd </a:t>
            </a:r>
            <a:r>
              <a:rPr lang="en-US" dirty="0"/>
              <a:t>- delete n lines of text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d$</a:t>
            </a:r>
            <a:r>
              <a:rPr lang="en-US" dirty="0"/>
              <a:t> - delete to end-of-line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</a:t>
            </a:r>
            <a:r>
              <a:rPr lang="en-US" dirty="0"/>
              <a:t> - delete to end-of-file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6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Linux</a:t>
            </a:r>
            <a:endParaRPr lang="zh-TW" altLang="en-US" dirty="0"/>
          </a:p>
        </p:txBody>
      </p:sp>
      <p:sp>
        <p:nvSpPr>
          <p:cNvPr id="28" name="文字版面配置區 2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Linux?</a:t>
            </a:r>
          </a:p>
          <a:p>
            <a:pPr lvl="1"/>
            <a:r>
              <a:rPr lang="en-US" dirty="0"/>
              <a:t>An operating system. </a:t>
            </a:r>
          </a:p>
          <a:p>
            <a:pPr lvl="1"/>
            <a:r>
              <a:rPr lang="en-US" dirty="0"/>
              <a:t>Kernel + Programs.</a:t>
            </a:r>
          </a:p>
          <a:p>
            <a:r>
              <a:rPr lang="en-US" dirty="0"/>
              <a:t>Where did Linux come from?</a:t>
            </a:r>
          </a:p>
          <a:p>
            <a:pPr lvl="1"/>
            <a:r>
              <a:rPr lang="en-US" dirty="0"/>
              <a:t>Linus Torvalds and Richard Stallman.</a:t>
            </a:r>
          </a:p>
          <a:p>
            <a:r>
              <a:rPr lang="en-US" dirty="0"/>
              <a:t>Why use Linux?</a:t>
            </a:r>
          </a:p>
          <a:p>
            <a:pPr lvl="1"/>
            <a:r>
              <a:rPr lang="en-US" dirty="0"/>
              <a:t>Hosting Web Sites/VMs/Services/Apps</a:t>
            </a:r>
          </a:p>
          <a:p>
            <a:pPr lvl="1"/>
            <a:r>
              <a:rPr lang="en-US" dirty="0"/>
              <a:t>Programming, especially Python</a:t>
            </a:r>
          </a:p>
          <a:p>
            <a:pPr lvl="1"/>
            <a:r>
              <a:rPr lang="en-US" dirty="0"/>
              <a:t>Networking (router/gateway)</a:t>
            </a:r>
          </a:p>
          <a:p>
            <a:r>
              <a:rPr lang="en-US" dirty="0"/>
              <a:t>Who are the major players?</a:t>
            </a:r>
          </a:p>
          <a:p>
            <a:pPr lvl="1"/>
            <a:r>
              <a:rPr lang="en-US" dirty="0"/>
              <a:t>Red Hat, </a:t>
            </a:r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en-US"/>
              <a:t>SuSE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Text Editors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dirty="0"/>
              <a:t>Easier than vi for Windows users</a:t>
            </a:r>
          </a:p>
          <a:p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text editor for the GNOME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and File Systems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Disks are block devices</a:t>
            </a:r>
          </a:p>
          <a:p>
            <a:pPr lvl="1"/>
            <a:r>
              <a:rPr lang="en-US" dirty="0"/>
              <a:t>All physical devices are represented by </a:t>
            </a:r>
            <a:br>
              <a:rPr lang="en-US" dirty="0"/>
            </a:br>
            <a:r>
              <a:rPr lang="en-US" dirty="0"/>
              <a:t>device special files</a:t>
            </a:r>
          </a:p>
          <a:p>
            <a:pPr lvl="1"/>
            <a:r>
              <a:rPr lang="en-US" dirty="0"/>
              <a:t>1st hard disk: /dev/</a:t>
            </a:r>
            <a:r>
              <a:rPr lang="en-US" dirty="0" err="1"/>
              <a:t>sda</a:t>
            </a:r>
            <a:endParaRPr lang="en-US" dirty="0"/>
          </a:p>
          <a:p>
            <a:pPr lvl="1"/>
            <a:r>
              <a:rPr lang="en-US" dirty="0"/>
              <a:t>1st partition of 2nd hard disk: /dev/sdb1</a:t>
            </a:r>
          </a:p>
          <a:p>
            <a:r>
              <a:rPr lang="en-US" dirty="0"/>
              <a:t>Everything is a file!</a:t>
            </a:r>
          </a:p>
          <a:p>
            <a:r>
              <a:rPr lang="en-US" dirty="0"/>
              <a:t>File system is a tree.</a:t>
            </a:r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26" y="1750960"/>
            <a:ext cx="5020831" cy="42802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3" y="4939253"/>
            <a:ext cx="3590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2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and File Systems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8" y="1363295"/>
            <a:ext cx="5667375" cy="5286375"/>
          </a:xfrm>
          <a:prstGeom prst="rect">
            <a:avLst/>
          </a:prstGeom>
        </p:spPr>
      </p:pic>
      <p:grpSp>
        <p:nvGrpSpPr>
          <p:cNvPr id="106" name="群組 105"/>
          <p:cNvGrpSpPr/>
          <p:nvPr/>
        </p:nvGrpSpPr>
        <p:grpSpPr>
          <a:xfrm>
            <a:off x="6228752" y="1278091"/>
            <a:ext cx="5775540" cy="5126281"/>
            <a:chOff x="6228752" y="1278091"/>
            <a:chExt cx="5775540" cy="5126281"/>
          </a:xfrm>
        </p:grpSpPr>
        <p:sp>
          <p:nvSpPr>
            <p:cNvPr id="5" name="圓柱 4"/>
            <p:cNvSpPr/>
            <p:nvPr/>
          </p:nvSpPr>
          <p:spPr>
            <a:xfrm>
              <a:off x="7535863" y="5588000"/>
              <a:ext cx="934720" cy="44704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圓柱 5"/>
            <p:cNvSpPr/>
            <p:nvPr/>
          </p:nvSpPr>
          <p:spPr>
            <a:xfrm>
              <a:off x="9696450" y="4562231"/>
              <a:ext cx="934720" cy="14728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圓柱 7"/>
            <p:cNvSpPr/>
            <p:nvPr/>
          </p:nvSpPr>
          <p:spPr>
            <a:xfrm>
              <a:off x="7535863" y="5246074"/>
              <a:ext cx="934720" cy="447040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圓柱 6"/>
            <p:cNvSpPr/>
            <p:nvPr/>
          </p:nvSpPr>
          <p:spPr>
            <a:xfrm>
              <a:off x="7539808" y="4904157"/>
              <a:ext cx="934720" cy="44704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圓柱 8"/>
            <p:cNvSpPr/>
            <p:nvPr/>
          </p:nvSpPr>
          <p:spPr>
            <a:xfrm>
              <a:off x="7535863" y="4562231"/>
              <a:ext cx="934720" cy="447040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347850" y="6035040"/>
              <a:ext cx="1305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SATA Disk#1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510842" y="6035040"/>
              <a:ext cx="1305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SATA Disk#2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498914" y="5708852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partition#1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498916" y="5349855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partition#2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98915" y="4990858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partition#3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98913" y="4631196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partition#4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661908" y="5657631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partition#1</a:t>
              </a: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721420" y="127809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7892216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228753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boot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7058379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var</a:t>
              </a:r>
              <a:endParaRPr lang="en-US" dirty="0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8724293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usr</a:t>
              </a:r>
              <a:endParaRPr lang="en-US" dirty="0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11215622" y="2003237"/>
              <a:ext cx="788670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home</a:t>
              </a: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614307" y="4245248"/>
              <a:ext cx="740395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</a:t>
              </a:r>
              <a:r>
                <a:rPr lang="en-US" sz="1200" dirty="0" err="1"/>
                <a:t>sda</a:t>
              </a:r>
              <a:endParaRPr lang="en-US" sz="12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9790404" y="4250416"/>
              <a:ext cx="746808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</a:t>
              </a:r>
              <a:r>
                <a:rPr lang="en-US" sz="1200" dirty="0" err="1"/>
                <a:t>sdb</a:t>
              </a:r>
              <a:endParaRPr lang="en-US" sz="12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616734" y="5690990"/>
              <a:ext cx="818942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/dev/sda1</a:t>
              </a: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607381" y="5329320"/>
              <a:ext cx="818942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/dev/sda2</a:t>
              </a: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607381" y="4969084"/>
              <a:ext cx="818942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/dev/sda3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611958" y="4627158"/>
              <a:ext cx="818942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/dev/sda4</a:t>
              </a: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7883391" y="27488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</a:t>
              </a: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8726735" y="27488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</a:t>
              </a: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9556370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9556370" y="27488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</a:t>
              </a: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10385996" y="2003237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</a:t>
              </a: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8715468" y="34591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</a:t>
              </a: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9562720" y="34591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</a:t>
              </a: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385996" y="3459121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etc</a:t>
              </a:r>
              <a:endParaRPr lang="en-US" dirty="0"/>
            </a:p>
          </p:txBody>
        </p:sp>
        <p:cxnSp>
          <p:nvCxnSpPr>
            <p:cNvPr id="43" name="肘形接點 42"/>
            <p:cNvCxnSpPr>
              <a:stCxn id="19" idx="2"/>
              <a:endCxn id="21" idx="0"/>
            </p:cNvCxnSpPr>
            <p:nvPr/>
          </p:nvCxnSpPr>
          <p:spPr>
            <a:xfrm rot="5400000">
              <a:off x="7665277" y="574573"/>
              <a:ext cx="364662" cy="2492667"/>
            </a:xfrm>
            <a:prstGeom prst="bentConnector3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19" idx="2"/>
              <a:endCxn id="22" idx="0"/>
            </p:cNvCxnSpPr>
            <p:nvPr/>
          </p:nvCxnSpPr>
          <p:spPr>
            <a:xfrm rot="5400000">
              <a:off x="8080090" y="989386"/>
              <a:ext cx="364662" cy="1663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9" idx="2"/>
              <a:endCxn id="20" idx="0"/>
            </p:cNvCxnSpPr>
            <p:nvPr/>
          </p:nvCxnSpPr>
          <p:spPr>
            <a:xfrm rot="5400000">
              <a:off x="8497008" y="1406304"/>
              <a:ext cx="364662" cy="8292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stCxn id="19" idx="2"/>
              <a:endCxn id="23" idx="0"/>
            </p:cNvCxnSpPr>
            <p:nvPr/>
          </p:nvCxnSpPr>
          <p:spPr>
            <a:xfrm rot="16200000" flipH="1">
              <a:off x="8913046" y="1819469"/>
              <a:ext cx="364662" cy="28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19" idx="2"/>
              <a:endCxn id="35" idx="0"/>
            </p:cNvCxnSpPr>
            <p:nvPr/>
          </p:nvCxnSpPr>
          <p:spPr>
            <a:xfrm rot="16200000" flipH="1">
              <a:off x="9329085" y="1403431"/>
              <a:ext cx="364662" cy="8349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接點 55"/>
            <p:cNvCxnSpPr>
              <a:stCxn id="19" idx="2"/>
              <a:endCxn id="37" idx="0"/>
            </p:cNvCxnSpPr>
            <p:nvPr/>
          </p:nvCxnSpPr>
          <p:spPr>
            <a:xfrm rot="16200000" flipH="1">
              <a:off x="9743898" y="988618"/>
              <a:ext cx="364662" cy="16645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19" idx="2"/>
              <a:endCxn id="24" idx="0"/>
            </p:cNvCxnSpPr>
            <p:nvPr/>
          </p:nvCxnSpPr>
          <p:spPr>
            <a:xfrm rot="16200000" flipH="1">
              <a:off x="10169618" y="562898"/>
              <a:ext cx="364662" cy="25160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23" idx="2"/>
              <a:endCxn id="34" idx="0"/>
            </p:cNvCxnSpPr>
            <p:nvPr/>
          </p:nvCxnSpPr>
          <p:spPr>
            <a:xfrm rot="16200000" flipH="1">
              <a:off x="8905485" y="2555050"/>
              <a:ext cx="385100" cy="24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23" idx="2"/>
              <a:endCxn id="33" idx="0"/>
            </p:cNvCxnSpPr>
            <p:nvPr/>
          </p:nvCxnSpPr>
          <p:spPr>
            <a:xfrm rot="5400000">
              <a:off x="8483813" y="2135820"/>
              <a:ext cx="385100" cy="840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23" idx="2"/>
              <a:endCxn id="36" idx="0"/>
            </p:cNvCxnSpPr>
            <p:nvPr/>
          </p:nvCxnSpPr>
          <p:spPr>
            <a:xfrm rot="16200000" flipH="1">
              <a:off x="9320302" y="2140232"/>
              <a:ext cx="385100" cy="8320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36" idx="2"/>
              <a:endCxn id="40" idx="0"/>
            </p:cNvCxnSpPr>
            <p:nvPr/>
          </p:nvCxnSpPr>
          <p:spPr>
            <a:xfrm rot="16200000" flipH="1">
              <a:off x="10168796" y="2869400"/>
              <a:ext cx="349816" cy="8296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接點 73"/>
            <p:cNvCxnSpPr>
              <a:stCxn id="36" idx="2"/>
              <a:endCxn id="39" idx="0"/>
            </p:cNvCxnSpPr>
            <p:nvPr/>
          </p:nvCxnSpPr>
          <p:spPr>
            <a:xfrm rot="16200000" flipH="1">
              <a:off x="9757158" y="3281038"/>
              <a:ext cx="349816" cy="6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接點 76"/>
            <p:cNvCxnSpPr>
              <a:stCxn id="36" idx="2"/>
              <a:endCxn id="38" idx="0"/>
            </p:cNvCxnSpPr>
            <p:nvPr/>
          </p:nvCxnSpPr>
          <p:spPr>
            <a:xfrm rot="5400000">
              <a:off x="9333532" y="2863762"/>
              <a:ext cx="349816" cy="840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7059097" y="2740398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  <p:cxnSp>
          <p:nvCxnSpPr>
            <p:cNvPr id="81" name="肘形接點 80"/>
            <p:cNvCxnSpPr>
              <a:stCxn id="22" idx="2"/>
              <a:endCxn id="80" idx="0"/>
            </p:cNvCxnSpPr>
            <p:nvPr/>
          </p:nvCxnSpPr>
          <p:spPr>
            <a:xfrm rot="16200000" flipH="1">
              <a:off x="7242921" y="2551700"/>
              <a:ext cx="376677" cy="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圓角矩形 83"/>
            <p:cNvSpPr/>
            <p:nvPr/>
          </p:nvSpPr>
          <p:spPr>
            <a:xfrm>
              <a:off x="6235809" y="2740398"/>
              <a:ext cx="745042" cy="3604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spool</a:t>
              </a:r>
            </a:p>
          </p:txBody>
        </p:sp>
        <p:cxnSp>
          <p:nvCxnSpPr>
            <p:cNvPr id="85" name="肘形接點 84"/>
            <p:cNvCxnSpPr>
              <a:stCxn id="22" idx="2"/>
              <a:endCxn id="84" idx="0"/>
            </p:cNvCxnSpPr>
            <p:nvPr/>
          </p:nvCxnSpPr>
          <p:spPr>
            <a:xfrm rot="5400000">
              <a:off x="6831277" y="2140774"/>
              <a:ext cx="376677" cy="8225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接點 87"/>
            <p:cNvCxnSpPr>
              <a:stCxn id="19" idx="1"/>
              <a:endCxn id="32" idx="1"/>
            </p:cNvCxnSpPr>
            <p:nvPr/>
          </p:nvCxnSpPr>
          <p:spPr>
            <a:xfrm rot="10800000" flipV="1">
              <a:off x="6611958" y="1458332"/>
              <a:ext cx="2109462" cy="3307325"/>
            </a:xfrm>
            <a:prstGeom prst="bentConnector3">
              <a:avLst>
                <a:gd name="adj1" fmla="val 113755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接點 91"/>
            <p:cNvCxnSpPr>
              <a:stCxn id="21" idx="1"/>
              <a:endCxn id="29" idx="1"/>
            </p:cNvCxnSpPr>
            <p:nvPr/>
          </p:nvCxnSpPr>
          <p:spPr>
            <a:xfrm rot="10800000" flipH="1" flipV="1">
              <a:off x="6228752" y="2183478"/>
              <a:ext cx="387981" cy="3646011"/>
            </a:xfrm>
            <a:prstGeom prst="bentConnector3">
              <a:avLst>
                <a:gd name="adj1" fmla="val -58920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肘形接點 94"/>
            <p:cNvCxnSpPr>
              <a:stCxn id="22" idx="1"/>
              <a:endCxn id="31" idx="0"/>
            </p:cNvCxnSpPr>
            <p:nvPr/>
          </p:nvCxnSpPr>
          <p:spPr>
            <a:xfrm rot="10800000" flipV="1">
              <a:off x="7016853" y="2183478"/>
              <a:ext cx="41527" cy="2785605"/>
            </a:xfrm>
            <a:prstGeom prst="bentConnector2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接點 98"/>
            <p:cNvCxnSpPr>
              <a:stCxn id="24" idx="2"/>
              <a:endCxn id="102" idx="0"/>
            </p:cNvCxnSpPr>
            <p:nvPr/>
          </p:nvCxnSpPr>
          <p:spPr>
            <a:xfrm rot="5400000">
              <a:off x="9715397" y="3722029"/>
              <a:ext cx="3252869" cy="5362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661027" y="5616590"/>
              <a:ext cx="825354" cy="27699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/dev/sdb1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717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 and Paths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  <a:p>
            <a:pPr lvl="1"/>
            <a:r>
              <a:rPr lang="en-US" dirty="0"/>
              <a:t>/home/demo/Desktop</a:t>
            </a:r>
          </a:p>
          <a:p>
            <a:r>
              <a:rPr lang="en-US" dirty="0"/>
              <a:t>Relative</a:t>
            </a:r>
          </a:p>
          <a:p>
            <a:pPr lvl="1"/>
            <a:r>
              <a:rPr lang="en-US" dirty="0"/>
              <a:t>Current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/>
              <a:t>Parent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lvl="1"/>
            <a:r>
              <a:rPr lang="en-US" dirty="0"/>
              <a:t>Parent’s parent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../..</a:t>
            </a:r>
          </a:p>
          <a:p>
            <a:pPr lvl="1"/>
            <a:r>
              <a:rPr lang="en-US" dirty="0"/>
              <a:t>Sibling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../joseph/bin/start-service</a:t>
            </a:r>
          </a:p>
        </p:txBody>
      </p:sp>
    </p:spTree>
    <p:extLst>
      <p:ext uri="{BB962C8B-B14F-4D97-AF65-F5344CB8AC3E}">
        <p14:creationId xmlns:p14="http://schemas.microsoft.com/office/powerpoint/2010/main" val="4236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File’s block information, permissions, owner, access times</a:t>
            </a:r>
          </a:p>
          <a:p>
            <a:r>
              <a:rPr lang="en-US" dirty="0"/>
              <a:t>Soft/symbolic Links</a:t>
            </a:r>
          </a:p>
          <a:p>
            <a:pPr lvl="1"/>
            <a:r>
              <a:rPr lang="en-US" dirty="0"/>
              <a:t>Shortcut to a file, a second </a:t>
            </a:r>
            <a:r>
              <a:rPr lang="en-US" dirty="0" err="1"/>
              <a:t>i</a:t>
            </a:r>
            <a:r>
              <a:rPr lang="en-US" dirty="0"/>
              <a:t>-node entry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ln -s ../project1/doc .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Shortcut to a file, the same </a:t>
            </a:r>
            <a:r>
              <a:rPr lang="en-US" dirty="0" err="1"/>
              <a:t>i</a:t>
            </a:r>
            <a:r>
              <a:rPr lang="en-US" dirty="0"/>
              <a:t>-node entry. </a:t>
            </a:r>
          </a:p>
          <a:p>
            <a:pPr lvl="1"/>
            <a:r>
              <a:rPr lang="en-US" dirty="0"/>
              <a:t>Cannot be used for directories.</a:t>
            </a:r>
          </a:p>
        </p:txBody>
      </p:sp>
    </p:spTree>
    <p:extLst>
      <p:ext uri="{BB962C8B-B14F-4D97-AF65-F5344CB8AC3E}">
        <p14:creationId xmlns:p14="http://schemas.microsoft.com/office/powerpoint/2010/main" val="179459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Files and Directory Operations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Create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 lvl="1"/>
            <a:r>
              <a:rPr lang="en-US" dirty="0"/>
              <a:t>Move/Rename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pPr lvl="1"/>
            <a:r>
              <a:rPr lang="en-US" dirty="0"/>
              <a:t>View Contents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less/more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head/tail</a:t>
            </a:r>
          </a:p>
          <a:p>
            <a:pPr lvl="1"/>
            <a:r>
              <a:rPr lang="en-US" dirty="0"/>
              <a:t>Copy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Directory Operations</a:t>
            </a:r>
          </a:p>
          <a:p>
            <a:pPr lvl="1"/>
            <a:r>
              <a:rPr lang="en-US" dirty="0"/>
              <a:t>Create</a:t>
            </a:r>
          </a:p>
          <a:p>
            <a:pPr lvl="2"/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 lvl="2"/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Move/Rename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pPr lvl="1"/>
            <a:r>
              <a:rPr lang="en-US" dirty="0"/>
              <a:t>View Contents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Copy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9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Compression and Archive Utilities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 files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bzip2</a:t>
            </a:r>
          </a:p>
          <a:p>
            <a:r>
              <a:rPr lang="en-US" dirty="0"/>
              <a:t>Decompress files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bunzip2</a:t>
            </a:r>
          </a:p>
          <a:p>
            <a:r>
              <a:rPr lang="en-US" dirty="0"/>
              <a:t>Archive a collection of files into a single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options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- create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 extract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- test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- bzip2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314824" y="4080328"/>
            <a:ext cx="6843540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Create a </a:t>
            </a:r>
            <a:r>
              <a:rPr lang="en-US" sz="2800" dirty="0" err="1"/>
              <a:t>tarball</a:t>
            </a:r>
            <a:r>
              <a:rPr lang="en-US" sz="2800" dirty="0"/>
              <a:t>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etc-backup.tar 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Create a compressed </a:t>
            </a:r>
            <a:r>
              <a:rPr lang="en-US" sz="2800" dirty="0" err="1"/>
              <a:t>tarbal</a:t>
            </a:r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cvzf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etc-backup.tar.gz 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Extract a </a:t>
            </a:r>
            <a:r>
              <a:rPr lang="en-US" sz="2800" dirty="0" err="1"/>
              <a:t>tarball</a:t>
            </a:r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xvzf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etc-backup.tar.gz</a:t>
            </a:r>
          </a:p>
        </p:txBody>
      </p:sp>
    </p:spTree>
    <p:extLst>
      <p:ext uri="{BB962C8B-B14F-4D97-AF65-F5344CB8AC3E}">
        <p14:creationId xmlns:p14="http://schemas.microsoft.com/office/powerpoint/2010/main" val="384694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Archive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backup copy of the /</a:t>
            </a:r>
            <a:r>
              <a:rPr lang="en-US" dirty="0" err="1"/>
              <a:t>etc</a:t>
            </a:r>
            <a:r>
              <a:rPr lang="en-US" dirty="0"/>
              <a:t> directory using current datetime as archive filename.</a:t>
            </a:r>
          </a:p>
          <a:p>
            <a:pPr lvl="1"/>
            <a:r>
              <a:rPr lang="en-US" dirty="0"/>
              <a:t>To generate current date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now +%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Y%m%d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Test the integrity of the backup copy.</a:t>
            </a:r>
          </a:p>
          <a:p>
            <a:r>
              <a:rPr lang="en-US" dirty="0"/>
              <a:t>Extract the backup copy into ~/</a:t>
            </a:r>
            <a:r>
              <a:rPr lang="en-US" dirty="0" err="1"/>
              <a:t>tmp</a:t>
            </a:r>
            <a:r>
              <a:rPr lang="en-US" dirty="0"/>
              <a:t>, a temporary directory in your home directory.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Is it necessary to name a </a:t>
            </a:r>
            <a:r>
              <a:rPr lang="en-US" dirty="0" err="1"/>
              <a:t>tarball</a:t>
            </a:r>
            <a:r>
              <a:rPr lang="en-US" dirty="0"/>
              <a:t>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.tar 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.tar.gz </a:t>
            </a:r>
            <a:r>
              <a:rPr lang="en-US" dirty="0"/>
              <a:t>extension?</a:t>
            </a:r>
          </a:p>
          <a:p>
            <a:pPr lvl="1"/>
            <a:r>
              <a:rPr lang="en-US" dirty="0"/>
              <a:t>How to determine the compression method of a </a:t>
            </a:r>
            <a:r>
              <a:rPr lang="en-US" dirty="0" err="1"/>
              <a:t>tarball</a:t>
            </a:r>
            <a:r>
              <a:rPr lang="en-US" dirty="0"/>
              <a:t> if its filename ends with .tar?</a:t>
            </a:r>
          </a:p>
        </p:txBody>
      </p:sp>
    </p:spTree>
    <p:extLst>
      <p:ext uri="{BB962C8B-B14F-4D97-AF65-F5344CB8AC3E}">
        <p14:creationId xmlns:p14="http://schemas.microsoft.com/office/powerpoint/2010/main" val="2457509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Redirection and Pipes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Redirect standard output(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Normally directed to terminal</a:t>
            </a:r>
          </a:p>
          <a:p>
            <a:pPr lvl="1"/>
            <a:r>
              <a:rPr lang="en-US" dirty="0"/>
              <a:t>Useful for redirecting the output of a command to file ( &gt; or &gt;&gt; )  </a:t>
            </a:r>
          </a:p>
          <a:p>
            <a:r>
              <a:rPr lang="en-US" dirty="0"/>
              <a:t>Redirect standard input(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Normally input via keyboard</a:t>
            </a:r>
          </a:p>
          <a:p>
            <a:pPr lvl="1"/>
            <a:r>
              <a:rPr lang="en-US" dirty="0"/>
              <a:t>Useful for directing input from a file ( &lt; )</a:t>
            </a:r>
          </a:p>
          <a:p>
            <a:r>
              <a:rPr lang="en-US" dirty="0"/>
              <a:t>Redirect standard error(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Normally output to terminal</a:t>
            </a:r>
          </a:p>
          <a:p>
            <a:pPr lvl="1"/>
            <a:r>
              <a:rPr lang="en-US" dirty="0"/>
              <a:t>Useful for separating error output from standard output and redirect to another location ( 2&gt; )</a:t>
            </a:r>
          </a:p>
          <a:p>
            <a:r>
              <a:rPr lang="en-US" dirty="0"/>
              <a:t>Using a pipe ( | )</a:t>
            </a:r>
          </a:p>
          <a:p>
            <a:pPr lvl="1"/>
            <a:r>
              <a:rPr lang="en-US" dirty="0"/>
              <a:t>Inter-process communication</a:t>
            </a:r>
          </a:p>
          <a:p>
            <a:pPr lvl="1"/>
            <a:r>
              <a:rPr lang="en-US" dirty="0"/>
              <a:t>Internal buffers</a:t>
            </a:r>
          </a:p>
        </p:txBody>
      </p:sp>
    </p:spTree>
    <p:extLst>
      <p:ext uri="{BB962C8B-B14F-4D97-AF65-F5344CB8AC3E}">
        <p14:creationId xmlns:p14="http://schemas.microsoft.com/office/powerpoint/2010/main" val="361472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157" y="1825625"/>
            <a:ext cx="9905686" cy="43513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75947" y="3552093"/>
            <a:ext cx="28302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redirect input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file</a:t>
            </a:r>
          </a:p>
          <a:p>
            <a:endParaRPr lang="en-US" dirty="0"/>
          </a:p>
          <a:p>
            <a:r>
              <a:rPr lang="en-US" dirty="0"/>
              <a:t># redirect output(overwrite)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file</a:t>
            </a:r>
          </a:p>
          <a:p>
            <a:endParaRPr lang="en-US" dirty="0"/>
          </a:p>
          <a:p>
            <a:r>
              <a:rPr lang="en-US" dirty="0"/>
              <a:t># redirect output(append)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Linux Distributions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6D39DDF7-6BD3-4EBE-83FD-D8733C88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RPM-based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Red Hat Enterprise Linux(RHEL)</a:t>
            </a:r>
          </a:p>
          <a:p>
            <a:pPr lvl="1"/>
            <a:r>
              <a:rPr lang="en-US" altLang="zh-TW" dirty="0"/>
              <a:t>Fedora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CentOS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Scientific Linux</a:t>
            </a:r>
          </a:p>
          <a:p>
            <a:pPr lvl="1"/>
            <a:r>
              <a:rPr lang="en-US" altLang="zh-TW" dirty="0"/>
              <a:t>SUSE</a:t>
            </a:r>
          </a:p>
          <a:p>
            <a:pPr lvl="1"/>
            <a:r>
              <a:rPr lang="en-US" altLang="zh-TW" dirty="0"/>
              <a:t>openSUSE</a:t>
            </a:r>
          </a:p>
          <a:p>
            <a:pPr lvl="1"/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2DCBF2-D56B-4087-9A32-FFD5EC587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Debian-based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Ubuntu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Linux Mint</a:t>
            </a:r>
          </a:p>
          <a:p>
            <a:pPr lvl="1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Kali Linux</a:t>
            </a:r>
          </a:p>
          <a:p>
            <a:r>
              <a:rPr lang="en-US" altLang="zh-TW" dirty="0"/>
              <a:t>Pacman-based</a:t>
            </a:r>
          </a:p>
          <a:p>
            <a:pPr lvl="1"/>
            <a:r>
              <a:rPr lang="en-US" altLang="zh-TW" dirty="0"/>
              <a:t>Arch Linux</a:t>
            </a:r>
          </a:p>
          <a:p>
            <a:r>
              <a:rPr lang="en-US" altLang="zh-TW" dirty="0"/>
              <a:t>Gentoo-based</a:t>
            </a:r>
          </a:p>
          <a:p>
            <a:pPr lvl="1"/>
            <a:r>
              <a:rPr lang="en-US" altLang="zh-TW" dirty="0"/>
              <a:t>Chrome OS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45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9" y="1593973"/>
            <a:ext cx="11563142" cy="41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34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</a:t>
            </a:r>
            <a:r>
              <a:rPr lang="en-US" dirty="0"/>
              <a:t> and make it executable: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http://uscoj2.im.usc.edu.tw/~ywdeng/files/1082/Cloud/initcap.py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 &lt; initcap.py </a:t>
            </a:r>
            <a:r>
              <a:rPr lang="en-US" dirty="0"/>
              <a:t>and examine the output</a:t>
            </a:r>
          </a:p>
          <a:p>
            <a:r>
              <a:rPr lang="en-US" dirty="0"/>
              <a:t>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 &lt; initcap.py &gt; capc.txt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and examine the output</a:t>
            </a:r>
          </a:p>
          <a:p>
            <a:r>
              <a:rPr lang="en-US" dirty="0"/>
              <a:t>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 </a:t>
            </a:r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initcap.py capc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caps.txt 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and examine the outputs</a:t>
            </a:r>
          </a:p>
          <a:p>
            <a:r>
              <a:rPr lang="en-US" dirty="0"/>
              <a:t>Can you redirect the error messages into a log file?</a:t>
            </a:r>
          </a:p>
          <a:p>
            <a:pPr lvl="1"/>
            <a:r>
              <a:rPr lang="en-US" dirty="0"/>
              <a:t>i.e. redirect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to </a:t>
            </a:r>
            <a:r>
              <a:rPr lang="en-US" i="1" dirty="0"/>
              <a:t>caps.txt</a:t>
            </a:r>
            <a:r>
              <a:rPr lang="en-US" dirty="0"/>
              <a:t> 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/>
              <a:t> to </a:t>
            </a:r>
            <a:r>
              <a:rPr lang="en-US" i="1" dirty="0"/>
              <a:t>initcap.log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61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695825" cy="1924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Management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dirty="0"/>
              <a:t> - add a user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dirty="0"/>
              <a:t> - add a group</a:t>
            </a:r>
          </a:p>
          <a:p>
            <a:pPr lvl="1"/>
            <a:r>
              <a:rPr lang="en-US" dirty="0"/>
              <a:t>Add an existing user to an existing group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dirty="0"/>
              <a:t> </a:t>
            </a:r>
            <a:r>
              <a:rPr lang="en-US" i="1" dirty="0"/>
              <a:t>user group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deluser</a:t>
            </a:r>
            <a:r>
              <a:rPr lang="en-US" dirty="0"/>
              <a:t> - remove a user</a:t>
            </a:r>
          </a:p>
          <a:p>
            <a:pPr lvl="2"/>
            <a:r>
              <a:rPr lang="en-US" dirty="0"/>
              <a:t>To completely remove an account: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--remove-all-files </a:t>
            </a:r>
            <a:r>
              <a:rPr lang="en-US" i="1" dirty="0"/>
              <a:t>user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i="1" dirty="0"/>
              <a:t>user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delgroup</a:t>
            </a:r>
            <a:r>
              <a:rPr lang="en-US" dirty="0"/>
              <a:t> - remove a group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password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 - change user password</a:t>
            </a:r>
          </a:p>
        </p:txBody>
      </p:sp>
    </p:spTree>
    <p:extLst>
      <p:ext uri="{BB962C8B-B14F-4D97-AF65-F5344CB8AC3E}">
        <p14:creationId xmlns:p14="http://schemas.microsoft.com/office/powerpoint/2010/main" val="743969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Permissions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Permission modes</a:t>
            </a:r>
          </a:p>
          <a:p>
            <a:pPr lvl="1"/>
            <a:r>
              <a:rPr lang="en-US" dirty="0"/>
              <a:t>r - read</a:t>
            </a:r>
          </a:p>
          <a:p>
            <a:pPr lvl="1"/>
            <a:r>
              <a:rPr lang="en-US" dirty="0"/>
              <a:t>w - write</a:t>
            </a:r>
          </a:p>
          <a:p>
            <a:pPr lvl="1"/>
            <a:r>
              <a:rPr lang="en-US" dirty="0"/>
              <a:t>x - execute/search</a:t>
            </a:r>
          </a:p>
          <a:p>
            <a:r>
              <a:rPr lang="en-US" dirty="0"/>
              <a:t>There 3 groups of permissions</a:t>
            </a:r>
          </a:p>
          <a:p>
            <a:pPr lvl="1"/>
            <a:r>
              <a:rPr lang="en-US" dirty="0"/>
              <a:t>User - defined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/>
              <a:t>Group - defined in 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pPr lvl="1"/>
            <a:r>
              <a:rPr lang="en-US" dirty="0"/>
              <a:t>Other - others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to change permission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dirty="0"/>
              <a:t> to change user/owner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dirty="0"/>
              <a:t> to change group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8297"/>
            <a:ext cx="5202540" cy="30426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44" y="1690688"/>
            <a:ext cx="6742806" cy="11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1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Permissions and umask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umask</a:t>
            </a:r>
            <a:endParaRPr lang="en-US" dirty="0"/>
          </a:p>
          <a:p>
            <a:pPr lvl="1"/>
            <a:r>
              <a:rPr lang="en-US" dirty="0"/>
              <a:t>Sets the default file permissions for newly created files and directories</a:t>
            </a:r>
          </a:p>
          <a:p>
            <a:pPr lvl="1"/>
            <a:r>
              <a:rPr lang="en-US" dirty="0"/>
              <a:t>Set in bash profile to be persistent on reboot, user or system?</a:t>
            </a:r>
          </a:p>
          <a:p>
            <a:r>
              <a:rPr lang="en-US" dirty="0"/>
              <a:t>Default - 002</a:t>
            </a:r>
          </a:p>
          <a:p>
            <a:pPr lvl="1"/>
            <a:r>
              <a:rPr lang="en-US" dirty="0"/>
              <a:t>Calculates the default permission by subtracting initial permission from the </a:t>
            </a:r>
            <a:r>
              <a:rPr lang="en-US" dirty="0" err="1"/>
              <a:t>umask</a:t>
            </a:r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777 - 002 = 775 = </a:t>
            </a:r>
            <a:r>
              <a:rPr lang="en-US" dirty="0" err="1"/>
              <a:t>rwx</a:t>
            </a:r>
            <a:r>
              <a:rPr lang="en-US" dirty="0"/>
              <a:t>, </a:t>
            </a:r>
            <a:r>
              <a:rPr lang="en-US" dirty="0" err="1"/>
              <a:t>rwx</a:t>
            </a:r>
            <a:r>
              <a:rPr lang="en-US" dirty="0"/>
              <a:t>, </a:t>
            </a:r>
            <a:r>
              <a:rPr lang="en-US" dirty="0" err="1"/>
              <a:t>rx</a:t>
            </a:r>
            <a:endParaRPr lang="en-US" dirty="0"/>
          </a:p>
          <a:p>
            <a:pPr lvl="1"/>
            <a:r>
              <a:rPr lang="en-US" dirty="0"/>
              <a:t>Files</a:t>
            </a:r>
          </a:p>
          <a:p>
            <a:pPr lvl="2"/>
            <a:r>
              <a:rPr lang="en-US" dirty="0"/>
              <a:t>666 - 002 = 664 =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rw</a:t>
            </a:r>
            <a:r>
              <a:rPr lang="en-US" dirty="0"/>
              <a:t>, r</a:t>
            </a:r>
          </a:p>
          <a:p>
            <a:pPr lvl="1"/>
            <a:r>
              <a:rPr lang="en-US" dirty="0" err="1"/>
              <a:t>umask</a:t>
            </a:r>
            <a:r>
              <a:rPr lang="en-US" dirty="0"/>
              <a:t> mask</a:t>
            </a:r>
          </a:p>
          <a:p>
            <a:pPr lvl="2"/>
            <a:r>
              <a:rPr lang="en-US" dirty="0" err="1"/>
              <a:t>umask</a:t>
            </a:r>
            <a:r>
              <a:rPr lang="en-US" dirty="0"/>
              <a:t> 006</a:t>
            </a:r>
          </a:p>
          <a:p>
            <a:pPr lvl="3"/>
            <a:r>
              <a:rPr lang="en-US" dirty="0"/>
              <a:t>Files - 666 - 006 = 660 =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rw</a:t>
            </a:r>
            <a:r>
              <a:rPr lang="en-US" dirty="0"/>
              <a:t>, no access</a:t>
            </a:r>
          </a:p>
          <a:p>
            <a:pPr lvl="3"/>
            <a:r>
              <a:rPr lang="en-US" dirty="0"/>
              <a:t>Directories - 777 - 006 = 771 = </a:t>
            </a:r>
            <a:r>
              <a:rPr lang="en-US" dirty="0" err="1"/>
              <a:t>rwx</a:t>
            </a:r>
            <a:r>
              <a:rPr lang="en-US" dirty="0"/>
              <a:t>, </a:t>
            </a:r>
            <a:r>
              <a:rPr lang="en-US" dirty="0" err="1"/>
              <a:t>rwx</a:t>
            </a:r>
            <a:r>
              <a:rPr lang="en-US" dirty="0"/>
              <a:t>, x</a:t>
            </a:r>
          </a:p>
        </p:txBody>
      </p:sp>
    </p:spTree>
    <p:extLst>
      <p:ext uri="{BB962C8B-B14F-4D97-AF65-F5344CB8AC3E}">
        <p14:creationId xmlns:p14="http://schemas.microsoft.com/office/powerpoint/2010/main" val="3075486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SUID, SGID and Sticky Bit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684827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992">
                  <a:extLst>
                    <a:ext uri="{9D8B030D-6E8A-4147-A177-3AD203B41FA5}">
                      <a16:colId xmlns:a16="http://schemas.microsoft.com/office/drawing/2014/main" val="3749678988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2992666791"/>
                    </a:ext>
                  </a:extLst>
                </a:gridCol>
                <a:gridCol w="993531">
                  <a:extLst>
                    <a:ext uri="{9D8B030D-6E8A-4147-A177-3AD203B41FA5}">
                      <a16:colId xmlns:a16="http://schemas.microsoft.com/office/drawing/2014/main" val="1308752602"/>
                    </a:ext>
                  </a:extLst>
                </a:gridCol>
                <a:gridCol w="3596054">
                  <a:extLst>
                    <a:ext uri="{9D8B030D-6E8A-4147-A177-3AD203B41FA5}">
                      <a16:colId xmlns:a16="http://schemas.microsoft.com/office/drawing/2014/main" val="261906999"/>
                    </a:ext>
                  </a:extLst>
                </a:gridCol>
                <a:gridCol w="3950677">
                  <a:extLst>
                    <a:ext uri="{9D8B030D-6E8A-4147-A177-3AD203B41FA5}">
                      <a16:colId xmlns:a16="http://schemas.microsoft.com/office/drawing/2014/main" val="353670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u+s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executable file with permission of file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executable file with permission of group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creation in directory gets</a:t>
                      </a:r>
                      <a:r>
                        <a:rPr lang="en-US" baseline="0" dirty="0"/>
                        <a:t> the same group 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8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Sticky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are prevented from deleting files from other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0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37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Users &amp; Groups	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working area for a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users: </a:t>
            </a:r>
            <a:r>
              <a:rPr lang="en-US" i="1" dirty="0"/>
              <a:t>pm1</a:t>
            </a:r>
            <a:r>
              <a:rPr lang="en-US" dirty="0"/>
              <a:t>, </a:t>
            </a:r>
            <a:r>
              <a:rPr lang="en-US" i="1" dirty="0"/>
              <a:t>sa1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sa2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group: </a:t>
            </a:r>
            <a:r>
              <a:rPr lang="en-US" i="1" dirty="0"/>
              <a:t>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users </a:t>
            </a:r>
            <a:r>
              <a:rPr lang="en-US" i="1" dirty="0" err="1"/>
              <a:t>sw</a:t>
            </a:r>
            <a:r>
              <a:rPr lang="en-US" dirty="0"/>
              <a:t>, </a:t>
            </a:r>
            <a:r>
              <a:rPr lang="en-US" i="1" dirty="0"/>
              <a:t>pm1</a:t>
            </a:r>
            <a:r>
              <a:rPr lang="en-US" dirty="0"/>
              <a:t> and </a:t>
            </a:r>
            <a:r>
              <a:rPr lang="en-US" i="1" dirty="0"/>
              <a:t>sa1</a:t>
            </a:r>
            <a:r>
              <a:rPr lang="en-US" dirty="0"/>
              <a:t> into group </a:t>
            </a:r>
            <a:r>
              <a:rPr lang="en-US" i="1" dirty="0"/>
              <a:t>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/home/project1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pm1 /home/project1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project1 /home/project1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2770 /home/project1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pm1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/home/project1/plan.doc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sa1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/home/project1/req.doc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sa2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/home/project1/req.doc</a:t>
            </a:r>
          </a:p>
        </p:txBody>
      </p:sp>
    </p:spTree>
    <p:extLst>
      <p:ext uri="{BB962C8B-B14F-4D97-AF65-F5344CB8AC3E}">
        <p14:creationId xmlns:p14="http://schemas.microsoft.com/office/powerpoint/2010/main" val="197091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Users &amp; Groups(continued)	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Discussion</a:t>
            </a:r>
          </a:p>
          <a:p>
            <a:pPr lvl="1"/>
            <a:r>
              <a:rPr lang="en-US" altLang="zh-TW" i="1" dirty="0"/>
              <a:t>/home/project1/req.doc </a:t>
            </a:r>
            <a:r>
              <a:rPr lang="en-US" altLang="zh-TW" dirty="0"/>
              <a:t>belongs to which group? Why?</a:t>
            </a:r>
          </a:p>
          <a:p>
            <a:pPr lvl="1"/>
            <a:r>
              <a:rPr lang="en-US" altLang="zh-TW" dirty="0"/>
              <a:t>Can </a:t>
            </a:r>
            <a:r>
              <a:rPr lang="en-US" altLang="zh-TW" i="1" dirty="0"/>
              <a:t>pm1</a:t>
            </a:r>
            <a:r>
              <a:rPr lang="en-US" altLang="zh-TW" dirty="0"/>
              <a:t> edit </a:t>
            </a:r>
            <a:r>
              <a:rPr lang="en-US" altLang="zh-TW" i="1" dirty="0"/>
              <a:t>/home/project1/req.doc </a:t>
            </a:r>
            <a:r>
              <a:rPr lang="en-US" altLang="zh-TW" dirty="0"/>
              <a:t>? Why?</a:t>
            </a:r>
          </a:p>
          <a:p>
            <a:pPr lvl="1"/>
            <a:r>
              <a:rPr lang="en-US" altLang="zh-TW" dirty="0"/>
              <a:t>Can </a:t>
            </a:r>
            <a:r>
              <a:rPr lang="en-US" altLang="zh-TW" i="1" dirty="0"/>
              <a:t>pm1</a:t>
            </a:r>
            <a:r>
              <a:rPr lang="en-US" altLang="zh-TW" dirty="0"/>
              <a:t> edit </a:t>
            </a:r>
            <a:r>
              <a:rPr lang="en-US" altLang="zh-TW" i="1" dirty="0"/>
              <a:t>/home/sa1/.</a:t>
            </a:r>
            <a:r>
              <a:rPr lang="en-US" altLang="zh-TW" i="1" dirty="0" err="1"/>
              <a:t>bashrc</a:t>
            </a:r>
            <a:r>
              <a:rPr lang="en-US" altLang="zh-TW" dirty="0"/>
              <a:t> ? Why?</a:t>
            </a:r>
          </a:p>
          <a:p>
            <a:pPr lvl="1"/>
            <a:r>
              <a:rPr lang="en-US" altLang="zh-TW" dirty="0"/>
              <a:t>Can </a:t>
            </a:r>
            <a:r>
              <a:rPr lang="en-US" altLang="zh-TW" i="1" dirty="0"/>
              <a:t>sa2</a:t>
            </a:r>
            <a:r>
              <a:rPr lang="en-US" altLang="zh-TW" dirty="0"/>
              <a:t> read </a:t>
            </a:r>
            <a:r>
              <a:rPr lang="en-US" altLang="zh-TW" i="1" dirty="0"/>
              <a:t>/home/project1/req.doc </a:t>
            </a:r>
            <a:r>
              <a:rPr lang="en-US" altLang="zh-TW" dirty="0"/>
              <a:t>? Why?</a:t>
            </a:r>
          </a:p>
        </p:txBody>
      </p:sp>
    </p:spTree>
    <p:extLst>
      <p:ext uri="{BB962C8B-B14F-4D97-AF65-F5344CB8AC3E}">
        <p14:creationId xmlns:p14="http://schemas.microsoft.com/office/powerpoint/2010/main" val="325357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keywords and files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- print lines matching a pattern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– ignore case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– recursive into sub-directories</a:t>
            </a:r>
          </a:p>
          <a:p>
            <a:pPr lvl="2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– list file names only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- search for files in a directory hierarchy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name – find by name</a:t>
            </a:r>
          </a:p>
          <a:p>
            <a:pPr lvl="2"/>
            <a:r>
              <a:rPr lang="en-US" dirty="0"/>
              <a:t>type – find by type, d=&gt;directory, f=&gt;regular file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en-US" dirty="0"/>
              <a:t> - locate the binary, source, and manual page files for a command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en-US" dirty="0"/>
              <a:t> - find files by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1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Expressions, Basics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and word anchors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– begins with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– ends with</a:t>
            </a:r>
          </a:p>
          <a:p>
            <a:r>
              <a:rPr lang="en-US" dirty="0"/>
              <a:t>Character classes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– brackets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[a-z]</a:t>
            </a:r>
            <a:r>
              <a:rPr lang="en-US" dirty="0"/>
              <a:t>– range expressions</a:t>
            </a:r>
          </a:p>
          <a:p>
            <a:r>
              <a:rPr lang="en-US" dirty="0"/>
              <a:t>Wildcards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– preceding character zero or more times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– preceding character at most one time</a:t>
            </a:r>
          </a:p>
        </p:txBody>
      </p:sp>
    </p:spTree>
    <p:extLst>
      <p:ext uri="{BB962C8B-B14F-4D97-AF65-F5344CB8AC3E}">
        <p14:creationId xmlns:p14="http://schemas.microsoft.com/office/powerpoint/2010/main" val="5372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Components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3" y="1348846"/>
            <a:ext cx="8204200" cy="54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5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	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shell scripts in /</a:t>
            </a:r>
            <a:r>
              <a:rPr lang="en-US" dirty="0" err="1"/>
              <a:t>usr</a:t>
            </a:r>
            <a:r>
              <a:rPr lang="en-US"/>
              <a:t>/bin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/bin; file * | grep script | less</a:t>
            </a:r>
          </a:p>
          <a:p>
            <a:r>
              <a:rPr lang="en-US" dirty="0"/>
              <a:t>Find all backup files in home and delete them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~ -name "*.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\;</a:t>
            </a:r>
          </a:p>
        </p:txBody>
      </p:sp>
    </p:spTree>
    <p:extLst>
      <p:ext uri="{BB962C8B-B14F-4D97-AF65-F5344CB8AC3E}">
        <p14:creationId xmlns:p14="http://schemas.microsoft.com/office/powerpoint/2010/main" val="3633101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Basics</a:t>
            </a:r>
            <a:endParaRPr lang="zh-TW" altLang="en-US" dirty="0"/>
          </a:p>
          <a:p>
            <a:r>
              <a:rPr lang="en-US" dirty="0"/>
              <a:t>Bash Shell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Disk and File Systems</a:t>
            </a:r>
          </a:p>
          <a:p>
            <a:r>
              <a:rPr lang="en-US" dirty="0"/>
              <a:t>Editing text files with vi</a:t>
            </a:r>
          </a:p>
          <a:p>
            <a:r>
              <a:rPr lang="en-US" dirty="0"/>
              <a:t>User accounts, groups and file permissions</a:t>
            </a:r>
          </a:p>
          <a:p>
            <a:r>
              <a:rPr lang="en-US" dirty="0"/>
              <a:t>Searching keywords and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53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Next…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Accessing remote files: ftp, </a:t>
            </a:r>
            <a:r>
              <a:rPr lang="en-US" altLang="zh-TW" dirty="0" err="1"/>
              <a:t>scp</a:t>
            </a:r>
            <a:r>
              <a:rPr lang="en-US" altLang="zh-TW" dirty="0"/>
              <a:t>, samba and </a:t>
            </a:r>
            <a:r>
              <a:rPr lang="en-US" altLang="zh-TW" dirty="0" err="1"/>
              <a:t>nfs</a:t>
            </a:r>
            <a:endParaRPr lang="en-US" altLang="zh-TW" dirty="0"/>
          </a:p>
          <a:p>
            <a:r>
              <a:rPr lang="en-US" dirty="0"/>
              <a:t>Shell scripting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Hosting Web servers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httpd</a:t>
            </a:r>
            <a:endParaRPr lang="en-US" dirty="0"/>
          </a:p>
          <a:p>
            <a:pPr lvl="1"/>
            <a:r>
              <a:rPr lang="en-US" dirty="0"/>
              <a:t>Nginx</a:t>
            </a:r>
          </a:p>
          <a:p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75F4F6-B713-40D4-A232-180926D82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Hosting virtual machines</a:t>
            </a:r>
          </a:p>
          <a:p>
            <a:pPr lvl="1"/>
            <a:r>
              <a:rPr lang="en-US" altLang="zh-TW" dirty="0"/>
              <a:t>Kernel Virtual Machine(KVM)</a:t>
            </a:r>
          </a:p>
          <a:p>
            <a:r>
              <a:rPr lang="en-US" altLang="zh-TW" dirty="0"/>
              <a:t>Hosting apps</a:t>
            </a:r>
          </a:p>
          <a:p>
            <a:pPr lvl="1"/>
            <a:r>
              <a:rPr lang="en-US" altLang="zh-TW" dirty="0"/>
              <a:t>Linux Container/Docker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3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Your interface into the kernel.</a:t>
            </a:r>
          </a:p>
          <a:p>
            <a:r>
              <a:rPr lang="en-US" dirty="0"/>
              <a:t>Command line interpreter</a:t>
            </a:r>
          </a:p>
          <a:p>
            <a:pPr lvl="1"/>
            <a:r>
              <a:rPr lang="en-US" dirty="0"/>
              <a:t>The command prompt, where you enter commands</a:t>
            </a:r>
          </a:p>
          <a:p>
            <a:r>
              <a:rPr lang="en-US" dirty="0"/>
              <a:t>Common Shells</a:t>
            </a:r>
          </a:p>
          <a:p>
            <a:pPr lvl="1"/>
            <a:r>
              <a:rPr lang="en-US" dirty="0" err="1"/>
              <a:t>bourne</a:t>
            </a:r>
            <a:r>
              <a:rPr lang="en-US" dirty="0"/>
              <a:t> (</a:t>
            </a:r>
            <a:r>
              <a:rPr lang="en-US" dirty="0" err="1"/>
              <a:t>sh</a:t>
            </a:r>
            <a:r>
              <a:rPr lang="en-US" dirty="0"/>
              <a:t>), </a:t>
            </a:r>
            <a:r>
              <a:rPr lang="en-US" b="1" dirty="0"/>
              <a:t>bash</a:t>
            </a:r>
            <a:r>
              <a:rPr lang="en-US" dirty="0"/>
              <a:t> (bash) , C (</a:t>
            </a:r>
            <a:r>
              <a:rPr lang="en-US" dirty="0" err="1"/>
              <a:t>csh</a:t>
            </a:r>
            <a:r>
              <a:rPr lang="en-US" dirty="0"/>
              <a:t>) and many more</a:t>
            </a:r>
          </a:p>
        </p:txBody>
      </p:sp>
    </p:spTree>
    <p:extLst>
      <p:ext uri="{BB962C8B-B14F-4D97-AF65-F5344CB8AC3E}">
        <p14:creationId xmlns:p14="http://schemas.microsoft.com/office/powerpoint/2010/main" val="63539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Features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Basic bash features</a:t>
            </a:r>
          </a:p>
          <a:p>
            <a:pPr lvl="1"/>
            <a:r>
              <a:rPr lang="en-US"/>
              <a:t>Command execution, </a:t>
            </a:r>
          </a:p>
          <a:p>
            <a:pPr lvl="1"/>
            <a:r>
              <a:rPr lang="en-US"/>
              <a:t>Aliases, </a:t>
            </a:r>
          </a:p>
          <a:p>
            <a:pPr lvl="1"/>
            <a:r>
              <a:rPr lang="en-US"/>
              <a:t>Variables, </a:t>
            </a:r>
          </a:p>
          <a:p>
            <a:pPr lvl="1"/>
            <a:r>
              <a:rPr lang="en-US"/>
              <a:t>Environment variables (PATH), </a:t>
            </a:r>
          </a:p>
          <a:p>
            <a:pPr lvl="1"/>
            <a:r>
              <a:rPr lang="en-US"/>
              <a:t>Tab completion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Advanced bash features</a:t>
            </a:r>
          </a:p>
          <a:p>
            <a:pPr lvl="1"/>
            <a:r>
              <a:rPr lang="en-US" dirty="0"/>
              <a:t>Job control, </a:t>
            </a:r>
          </a:p>
          <a:p>
            <a:pPr lvl="1"/>
            <a:r>
              <a:rPr lang="en-US" dirty="0"/>
              <a:t>Command substitution, </a:t>
            </a:r>
          </a:p>
          <a:p>
            <a:pPr lvl="1"/>
            <a:r>
              <a:rPr lang="en-US" dirty="0"/>
              <a:t>Input and output redirection, </a:t>
            </a:r>
          </a:p>
          <a:p>
            <a:pPr lvl="1"/>
            <a:r>
              <a:rPr lang="en-US" dirty="0"/>
              <a:t>Pipes and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2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and Interacting with a Prompt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Locally</a:t>
            </a:r>
          </a:p>
          <a:p>
            <a:pPr lvl="1"/>
            <a:r>
              <a:rPr lang="en-US" dirty="0"/>
              <a:t>Console, GNOME terminal, </a:t>
            </a:r>
            <a:r>
              <a:rPr lang="en-US" dirty="0" err="1"/>
              <a:t>xterm</a:t>
            </a:r>
            <a:endParaRPr lang="en-US" dirty="0"/>
          </a:p>
          <a:p>
            <a:r>
              <a:rPr lang="en-US" dirty="0"/>
              <a:t>Remote/secure shell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hlinkClick r:id="rId3"/>
              </a:rPr>
              <a:t>MobaXterm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putty</a:t>
            </a:r>
            <a:r>
              <a:rPr lang="en-US" dirty="0"/>
              <a:t>/</a:t>
            </a:r>
            <a:r>
              <a:rPr lang="en-US" dirty="0" err="1">
                <a:hlinkClick r:id="rId5"/>
              </a:rPr>
              <a:t>PieTTY</a:t>
            </a:r>
            <a:endParaRPr lang="en-US" dirty="0"/>
          </a:p>
          <a:p>
            <a:r>
              <a:rPr lang="en-US" dirty="0"/>
              <a:t>Keyboard shortcuts</a:t>
            </a:r>
          </a:p>
          <a:p>
            <a:pPr lvl="1"/>
            <a:r>
              <a:rPr lang="en-US" dirty="0" err="1"/>
              <a:t>Ctrl+a</a:t>
            </a:r>
            <a:r>
              <a:rPr lang="en-US" dirty="0"/>
              <a:t> </a:t>
            </a:r>
            <a:r>
              <a:rPr lang="zh-TW" altLang="en-US" dirty="0"/>
              <a:t>回到此行最前面</a:t>
            </a:r>
            <a:endParaRPr lang="en-US" dirty="0"/>
          </a:p>
          <a:p>
            <a:pPr lvl="1"/>
            <a:r>
              <a:rPr lang="en-US" dirty="0" err="1"/>
              <a:t>Ctrl+e</a:t>
            </a:r>
            <a:r>
              <a:rPr lang="en-US" dirty="0"/>
              <a:t> </a:t>
            </a:r>
            <a:r>
              <a:rPr lang="zh-TW" altLang="en-US" dirty="0"/>
              <a:t>到此行的最後面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Command history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dirty="0"/>
              <a:t>Tab completion</a:t>
            </a:r>
          </a:p>
          <a:p>
            <a:pPr lvl="1"/>
            <a:r>
              <a:rPr lang="en-US" dirty="0"/>
              <a:t>Single TAB</a:t>
            </a:r>
          </a:p>
          <a:p>
            <a:pPr lvl="2"/>
            <a:r>
              <a:rPr lang="en-US" dirty="0"/>
              <a:t>Must have a unique prefix already</a:t>
            </a:r>
          </a:p>
          <a:p>
            <a:pPr lvl="1"/>
            <a:r>
              <a:rPr lang="en-US" dirty="0"/>
              <a:t>Double TAB</a:t>
            </a:r>
          </a:p>
          <a:p>
            <a:pPr lvl="2"/>
            <a:r>
              <a:rPr lang="en-US" dirty="0"/>
              <a:t>List all names available when the prefix is not unique</a:t>
            </a:r>
          </a:p>
        </p:txBody>
      </p:sp>
    </p:spTree>
    <p:extLst>
      <p:ext uri="{BB962C8B-B14F-4D97-AF65-F5344CB8AC3E}">
        <p14:creationId xmlns:p14="http://schemas.microsoft.com/office/powerpoint/2010/main" val="8933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Commands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662258"/>
              </p:ext>
            </p:extLst>
          </p:nvPr>
        </p:nvGraphicFramePr>
        <p:xfrm>
          <a:off x="838200" y="1722120"/>
          <a:ext cx="10515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656560075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390806038"/>
                    </a:ext>
                  </a:extLst>
                </a:gridCol>
                <a:gridCol w="6987540">
                  <a:extLst>
                    <a:ext uri="{9D8B030D-6E8A-4147-A177-3AD203B41FA5}">
                      <a16:colId xmlns:a16="http://schemas.microsoft.com/office/drawing/2014/main" val="254842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Options</a:t>
                      </a: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Arguments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931807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-al</a:t>
                      </a: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78803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14688"/>
              </p:ext>
            </p:extLst>
          </p:nvPr>
        </p:nvGraphicFramePr>
        <p:xfrm>
          <a:off x="838200" y="3406775"/>
          <a:ext cx="10515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65656007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390806038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548420801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3039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Options</a:t>
                      </a: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Sourceses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Destination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9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  <a:endParaRPr lang="en-US" sz="28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</a:t>
                      </a: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mtab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fstab</a:t>
                      </a:r>
                      <a:endParaRPr lang="en-US" sz="28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en-US" sz="28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78803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09006"/>
              </p:ext>
            </p:extLst>
          </p:nvPr>
        </p:nvGraphicFramePr>
        <p:xfrm>
          <a:off x="838200" y="5125085"/>
          <a:ext cx="10515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65656007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390806038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5484208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3039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Options</a:t>
                      </a: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Destination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Sources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93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</a:t>
                      </a:r>
                    </a:p>
                  </a:txBody>
                  <a:tcPr marL="137160" marR="137160" marT="137160" marB="13716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czf</a:t>
                      </a:r>
                      <a:endParaRPr lang="en-US" sz="28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backup.tar.gz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/home</a:t>
                      </a:r>
                    </a:p>
                  </a:txBody>
                  <a:tcPr marL="137160" marR="137160" marT="137160" marB="13716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7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55104"/>
      </p:ext>
    </p:extLst>
  </p:cSld>
  <p:clrMapOvr>
    <a:masterClrMapping/>
  </p:clrMapOvr>
</p:sld>
</file>

<file path=ppt/theme/theme1.xml><?xml version="1.0" encoding="utf-8"?>
<a:theme xmlns:a="http://schemas.openxmlformats.org/drawingml/2006/main" name="海洋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6_TF02895256.potx" id="{FD7C2270-25CB-40C3-9967-D4A3F08F4C7A}" vid="{8777403A-864E-44F4-A51D-2394876083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3037</Words>
  <Application>Microsoft Office PowerPoint</Application>
  <PresentationFormat>寬螢幕</PresentationFormat>
  <Paragraphs>618</Paragraphs>
  <Slides>52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0" baseType="lpstr">
      <vt:lpstr>細明體</vt:lpstr>
      <vt:lpstr>Arial</vt:lpstr>
      <vt:lpstr>Calibri</vt:lpstr>
      <vt:lpstr>Calibri Light</vt:lpstr>
      <vt:lpstr>Consolas</vt:lpstr>
      <vt:lpstr>Courier New</vt:lpstr>
      <vt:lpstr>海洋 16x9</vt:lpstr>
      <vt:lpstr>Office 佈景主題</vt:lpstr>
      <vt:lpstr>Linux Essentials</vt:lpstr>
      <vt:lpstr>Outline</vt:lpstr>
      <vt:lpstr>A Brief Introduction to Linux</vt:lpstr>
      <vt:lpstr>Major Linux Distributions</vt:lpstr>
      <vt:lpstr>Linux System Components</vt:lpstr>
      <vt:lpstr>What is a Shell?</vt:lpstr>
      <vt:lpstr>Bash Features</vt:lpstr>
      <vt:lpstr>Accessing and Interacting with a Prompt</vt:lpstr>
      <vt:lpstr>Executing Commands</vt:lpstr>
      <vt:lpstr>Common Commands</vt:lpstr>
      <vt:lpstr>練習：檢查目前線上人數</vt:lpstr>
      <vt:lpstr>練習：檢查目前線上人數（續）</vt:lpstr>
      <vt:lpstr>Variables</vt:lpstr>
      <vt:lpstr>Aliases </vt:lpstr>
      <vt:lpstr>Startup Files</vt:lpstr>
      <vt:lpstr>Exercise: Files &amp; Executables</vt:lpstr>
      <vt:lpstr>Common Commands</vt:lpstr>
      <vt:lpstr>Switching Users</vt:lpstr>
      <vt:lpstr>Manual Pages</vt:lpstr>
      <vt:lpstr>Process Management</vt:lpstr>
      <vt:lpstr>Controlling Processes</vt:lpstr>
      <vt:lpstr>Job Control</vt:lpstr>
      <vt:lpstr>Exercise: Process Management</vt:lpstr>
      <vt:lpstr>Using the vi Text Editor</vt:lpstr>
      <vt:lpstr>Modes of vi</vt:lpstr>
      <vt:lpstr>Common vi Commands</vt:lpstr>
      <vt:lpstr>Navigation</vt:lpstr>
      <vt:lpstr>Editing Text</vt:lpstr>
      <vt:lpstr>Editing Text(cont’d)</vt:lpstr>
      <vt:lpstr>Other Text Editors</vt:lpstr>
      <vt:lpstr>Disk and File Systems</vt:lpstr>
      <vt:lpstr>Disk and File Systems</vt:lpstr>
      <vt:lpstr>Directories and Paths</vt:lpstr>
      <vt:lpstr>Links</vt:lpstr>
      <vt:lpstr>Common Files and Directory Operations</vt:lpstr>
      <vt:lpstr>Using Compression and Archive Utilities</vt:lpstr>
      <vt:lpstr>Exercise: Archive </vt:lpstr>
      <vt:lpstr>I/O Redirection and Pipes</vt:lpstr>
      <vt:lpstr>I/O Redirection</vt:lpstr>
      <vt:lpstr>Pipes</vt:lpstr>
      <vt:lpstr>Exercise </vt:lpstr>
      <vt:lpstr>Account Management</vt:lpstr>
      <vt:lpstr>File and Directory Permissions</vt:lpstr>
      <vt:lpstr>Default Permissions and umask</vt:lpstr>
      <vt:lpstr>SUID, SGID and Sticky Bit</vt:lpstr>
      <vt:lpstr>Exercise: Users &amp; Groups </vt:lpstr>
      <vt:lpstr>Exercise: Users &amp; Groups(continued) </vt:lpstr>
      <vt:lpstr>Searching keywords and files</vt:lpstr>
      <vt:lpstr>Regular Expressions, Basics</vt:lpstr>
      <vt:lpstr>Examples </vt:lpstr>
      <vt:lpstr>Wrap Up </vt:lpstr>
      <vt:lpstr>What’s Next…</vt:lpstr>
    </vt:vector>
  </TitlesOfParts>
  <Company>Shinewave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系統管理</dc:title>
  <dc:creator>YAO-WEN DENG</dc:creator>
  <cp:lastModifiedBy>YAO-WEN DENG</cp:lastModifiedBy>
  <cp:revision>259</cp:revision>
  <dcterms:created xsi:type="dcterms:W3CDTF">2018-08-28T06:17:58Z</dcterms:created>
  <dcterms:modified xsi:type="dcterms:W3CDTF">2020-03-20T05:21:09Z</dcterms:modified>
</cp:coreProperties>
</file>