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70" r:id="rId2"/>
    <p:sldMasterId id="2147483882" r:id="rId3"/>
  </p:sldMasterIdLst>
  <p:notesMasterIdLst>
    <p:notesMasterId r:id="rId44"/>
  </p:notesMasterIdLst>
  <p:sldIdLst>
    <p:sldId id="256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2" r:id="rId17"/>
    <p:sldId id="270" r:id="rId18"/>
    <p:sldId id="294" r:id="rId19"/>
    <p:sldId id="271" r:id="rId20"/>
    <p:sldId id="293" r:id="rId21"/>
    <p:sldId id="296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91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0" r:id="rId41"/>
    <p:sldId id="289" r:id="rId42"/>
    <p:sldId id="297" r:id="rId4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996" y="102"/>
      </p:cViewPr>
      <p:guideLst>
        <p:guide orient="horz" pos="2001"/>
        <p:guide pos="46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D4CA-3B69-4AD6-90CA-8642F3FD262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68C0-F9E6-4D0D-815B-FF318A7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ngwin.com.tw/2018/03/python-2-stop-maintain-2020-2018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https://blog.longwin.com.tw/2018/03/python-2-stop-maintain-2020-2018/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768C0-F9E6-4D0D-815B-FF318A7F5B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天空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6" name="水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水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1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7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53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8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9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0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1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1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8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14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3E40E8-A7AC-40A6-B203-C51F50516F94}" type="datetime2">
              <a:rPr lang="zh-TW" altLang="en-US" smtClean="0"/>
              <a:pPr/>
              <a:t>2020年3月27日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3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2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4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0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F3C93-EEA5-4646-BDA0-2DCD844B8D7B}" type="datetime2">
              <a:rPr lang="zh-TW" altLang="en-US" smtClean="0"/>
              <a:pPr/>
              <a:t>2020年3月27日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404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水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9" name="水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水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en-US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F76EBC-0F2F-43F4-B6FE-B6276E12523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uscoj.im.usc.edu.tw/~ywdeng/files/1082/Cloud/initcap-ex1.txt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Essentials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josephdeng@g2.usc.edu.tw</a:t>
            </a:r>
          </a:p>
          <a:p>
            <a:r>
              <a:rPr lang="en-US" dirty="0"/>
              <a:t>2020-03-27</a:t>
            </a:r>
          </a:p>
        </p:txBody>
      </p:sp>
    </p:spTree>
    <p:extLst>
      <p:ext uri="{BB962C8B-B14F-4D97-AF65-F5344CB8AC3E}">
        <p14:creationId xmlns:p14="http://schemas.microsoft.com/office/powerpoint/2010/main" val="10650065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DBDF6-4422-4C87-8755-D689451A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Exiting the REPL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5F647A-91A6-49D1-81D4-DEEB5BF4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End-of-Input </a:t>
            </a:r>
            <a:r>
              <a:rPr lang="zh-TW" altLang="en-US" dirty="0"/>
              <a:t>結束輸入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On Windows</a:t>
            </a:r>
            <a:br>
              <a:rPr lang="en-US" altLang="zh-TW" dirty="0"/>
            </a:br>
            <a:r>
              <a:rPr lang="en-US" altLang="zh-TW" b="1" dirty="0">
                <a:latin typeface="Consolas" panose="020B0609020204030204" pitchFamily="49" charset="0"/>
              </a:rPr>
              <a:t>^Z</a:t>
            </a:r>
          </a:p>
          <a:p>
            <a:endParaRPr lang="en-US" altLang="zh-TW" dirty="0"/>
          </a:p>
          <a:p>
            <a:r>
              <a:rPr lang="en-US" altLang="zh-TW" dirty="0"/>
              <a:t>On  Linux/macOS</a:t>
            </a:r>
            <a:br>
              <a:rPr lang="en-US" altLang="zh-TW" dirty="0"/>
            </a:br>
            <a:r>
              <a:rPr lang="en-US" altLang="zh-TW" b="1" dirty="0">
                <a:latin typeface="Consolas" panose="020B0609020204030204" pitchFamily="49" charset="0"/>
              </a:rPr>
              <a:t>^D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41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ABE98-2533-4892-A58D-BD5F4B41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Scalar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D3619-0771-4679-943A-29D88F2E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Arbitrary precision integer </a:t>
            </a:r>
            <a:r>
              <a:rPr lang="zh-TW" altLang="en-US" dirty="0"/>
              <a:t>整數，任意長度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64-bit floating point numbers </a:t>
            </a:r>
            <a:r>
              <a:rPr lang="zh-TW" altLang="en-US" dirty="0"/>
              <a:t>浮點數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null object </a:t>
            </a:r>
            <a:r>
              <a:rPr lang="zh-TW" altLang="en-US" dirty="0"/>
              <a:t>空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Boolean logical values </a:t>
            </a:r>
            <a:r>
              <a:rPr lang="zh-TW" altLang="en-US" dirty="0"/>
              <a:t>布林邏輯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D97775-F007-4E46-A7FE-070582D8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913" y="1272279"/>
            <a:ext cx="246731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69524-63BC-4378-BD4B-A8812AE0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Integer </a:t>
            </a:r>
            <a:r>
              <a:rPr lang="zh-TW" altLang="en-US" dirty="0"/>
              <a:t>整數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09B51-FAB6-4A27-9EE8-F5B2FC56C8AD}"/>
              </a:ext>
            </a:extLst>
          </p:cNvPr>
          <p:cNvSpPr/>
          <p:nvPr/>
        </p:nvSpPr>
        <p:spPr>
          <a:xfrm>
            <a:off x="1756229" y="1587756"/>
            <a:ext cx="2569029" cy="452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&gt;&gt;&gt; 10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10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0b10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2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0o10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8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0x10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16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int(3.5)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3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int(-3.5)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-3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int("496")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496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int("10000", 3)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3" name="語音泡泡: 橢圓形 2">
            <a:extLst>
              <a:ext uri="{FF2B5EF4-FFF2-40B4-BE49-F238E27FC236}">
                <a16:creationId xmlns:a16="http://schemas.microsoft.com/office/drawing/2014/main" id="{C6226AB6-4532-4838-90CA-6421383D2121}"/>
              </a:ext>
            </a:extLst>
          </p:cNvPr>
          <p:cNvSpPr/>
          <p:nvPr/>
        </p:nvSpPr>
        <p:spPr>
          <a:xfrm>
            <a:off x="4620213" y="1155138"/>
            <a:ext cx="1630795" cy="747071"/>
          </a:xfrm>
          <a:prstGeom prst="wedgeEllipseCallout">
            <a:avLst>
              <a:gd name="adj1" fmla="val -152028"/>
              <a:gd name="adj2" fmla="val 1029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r>
              <a:rPr lang="zh-TW" altLang="en-US" dirty="0"/>
              <a:t>進位</a:t>
            </a:r>
          </a:p>
        </p:txBody>
      </p:sp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9243D2A9-E982-4337-95D7-0146A55A3E22}"/>
              </a:ext>
            </a:extLst>
          </p:cNvPr>
          <p:cNvSpPr/>
          <p:nvPr/>
        </p:nvSpPr>
        <p:spPr>
          <a:xfrm>
            <a:off x="6235949" y="1528673"/>
            <a:ext cx="1630795" cy="747071"/>
          </a:xfrm>
          <a:prstGeom prst="wedgeEllipseCallout">
            <a:avLst>
              <a:gd name="adj1" fmla="val -255459"/>
              <a:gd name="adj2" fmla="val 12785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zh-TW" altLang="en-US" dirty="0"/>
              <a:t>進位</a:t>
            </a: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A8712231-763E-4509-A372-FD84108D6C3A}"/>
              </a:ext>
            </a:extLst>
          </p:cNvPr>
          <p:cNvSpPr/>
          <p:nvPr/>
        </p:nvSpPr>
        <p:spPr>
          <a:xfrm>
            <a:off x="7427913" y="2107164"/>
            <a:ext cx="1630795" cy="747071"/>
          </a:xfrm>
          <a:prstGeom prst="wedgeEllipseCallout">
            <a:avLst>
              <a:gd name="adj1" fmla="val -332217"/>
              <a:gd name="adj2" fmla="val 1231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r>
              <a:rPr lang="zh-TW" altLang="en-US" dirty="0"/>
              <a:t>進位</a:t>
            </a:r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9B65C01D-90C4-47C4-9EF3-FDDCC28125BD}"/>
              </a:ext>
            </a:extLst>
          </p:cNvPr>
          <p:cNvSpPr/>
          <p:nvPr/>
        </p:nvSpPr>
        <p:spPr>
          <a:xfrm>
            <a:off x="6479482" y="3476377"/>
            <a:ext cx="2220635" cy="747071"/>
          </a:xfrm>
          <a:prstGeom prst="wedgeEllipseCallout">
            <a:avLst>
              <a:gd name="adj1" fmla="val -188696"/>
              <a:gd name="adj2" fmla="val 1258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強制型別轉換</a:t>
            </a:r>
          </a:p>
        </p:txBody>
      </p:sp>
    </p:spTree>
    <p:extLst>
      <p:ext uri="{BB962C8B-B14F-4D97-AF65-F5344CB8AC3E}">
        <p14:creationId xmlns:p14="http://schemas.microsoft.com/office/powerpoint/2010/main" val="242935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7C262-4EEF-4AF7-9218-BF32242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 </a:t>
            </a:r>
            <a:r>
              <a:rPr lang="zh-TW" altLang="en-US" dirty="0"/>
              <a:t>浮點數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42E86E-9B44-441D-8DA1-E4CCF056D5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IEEE-754 double-precision with 53-bits of binary </a:t>
            </a:r>
            <a:r>
              <a:rPr lang="en-US" altLang="zh-TW" dirty="0" err="1"/>
              <a:t>precesion</a:t>
            </a:r>
            <a:endParaRPr lang="en-US" altLang="zh-TW" dirty="0"/>
          </a:p>
          <a:p>
            <a:r>
              <a:rPr lang="en-US" altLang="zh-TW" dirty="0"/>
              <a:t>15-16 significant digits in decimal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797817E-6875-4836-9CD6-A76152AE5F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A62DBF-86FD-41D9-A5E9-5C5EBFB2EE47}"/>
              </a:ext>
            </a:extLst>
          </p:cNvPr>
          <p:cNvSpPr/>
          <p:nvPr/>
        </p:nvSpPr>
        <p:spPr>
          <a:xfrm>
            <a:off x="6165275" y="1413927"/>
            <a:ext cx="3265714" cy="5078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&gt;&gt;&gt; 3.125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3.125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3e8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300000000.0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1.616e-35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1.616e-35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float(7)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7.0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float("1.618")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1.618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float("nan")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nan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float("inf")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inf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float("-inf")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-inf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3.0 + 1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300623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01E9B7A-1098-4DE2-8B19-099AE5E2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68FD3D-2863-4B8F-B8F8-293AFB67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607705"/>
            <a:ext cx="6052823" cy="50022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77A44E7E-CAC9-4234-A4DC-B4D0399DE204}"/>
              </a:ext>
            </a:extLst>
          </p:cNvPr>
          <p:cNvSpPr/>
          <p:nvPr/>
        </p:nvSpPr>
        <p:spPr>
          <a:xfrm>
            <a:off x="8215670" y="3222713"/>
            <a:ext cx="2597332" cy="747071"/>
          </a:xfrm>
          <a:prstGeom prst="wedgeEllipseCallout">
            <a:avLst>
              <a:gd name="adj1" fmla="val -134596"/>
              <a:gd name="adj2" fmla="val 1967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整數除法取餘數</a:t>
            </a:r>
          </a:p>
        </p:txBody>
      </p:sp>
      <p:sp>
        <p:nvSpPr>
          <p:cNvPr id="11" name="語音泡泡: 橢圓形 10">
            <a:extLst>
              <a:ext uri="{FF2B5EF4-FFF2-40B4-BE49-F238E27FC236}">
                <a16:creationId xmlns:a16="http://schemas.microsoft.com/office/drawing/2014/main" id="{7AB0CCFF-70AA-4D88-AB20-321AE89D15AD}"/>
              </a:ext>
            </a:extLst>
          </p:cNvPr>
          <p:cNvSpPr/>
          <p:nvPr/>
        </p:nvSpPr>
        <p:spPr>
          <a:xfrm>
            <a:off x="8215670" y="5195955"/>
            <a:ext cx="2597332" cy="747071"/>
          </a:xfrm>
          <a:prstGeom prst="wedgeEllipseCallout">
            <a:avLst>
              <a:gd name="adj1" fmla="val -134254"/>
              <a:gd name="adj2" fmla="val 10052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整數除法</a:t>
            </a:r>
          </a:p>
        </p:txBody>
      </p:sp>
      <p:sp>
        <p:nvSpPr>
          <p:cNvPr id="12" name="語音泡泡: 橢圓形 11">
            <a:extLst>
              <a:ext uri="{FF2B5EF4-FFF2-40B4-BE49-F238E27FC236}">
                <a16:creationId xmlns:a16="http://schemas.microsoft.com/office/drawing/2014/main" id="{91497794-F482-4338-A2D7-5B3DB9957238}"/>
              </a:ext>
            </a:extLst>
          </p:cNvPr>
          <p:cNvSpPr/>
          <p:nvPr/>
        </p:nvSpPr>
        <p:spPr>
          <a:xfrm>
            <a:off x="8215670" y="2170423"/>
            <a:ext cx="2597332" cy="747071"/>
          </a:xfrm>
          <a:prstGeom prst="wedgeEllipseCallout">
            <a:avLst>
              <a:gd name="adj1" fmla="val -138014"/>
              <a:gd name="adj2" fmla="val 25025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浮點數除法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語音泡泡: 橢圓形 12">
                <a:extLst>
                  <a:ext uri="{FF2B5EF4-FFF2-40B4-BE49-F238E27FC236}">
                    <a16:creationId xmlns:a16="http://schemas.microsoft.com/office/drawing/2014/main" id="{F069AE17-0CDF-4714-A502-31505C3E7512}"/>
                  </a:ext>
                </a:extLst>
              </p:cNvPr>
              <p:cNvSpPr/>
              <p:nvPr/>
            </p:nvSpPr>
            <p:spPr>
              <a:xfrm>
                <a:off x="8215670" y="4209334"/>
                <a:ext cx="2597332" cy="747071"/>
              </a:xfrm>
              <a:prstGeom prst="wedgeEllipseCallout">
                <a:avLst>
                  <a:gd name="adj1" fmla="val -132887"/>
                  <a:gd name="adj2" fmla="val 145683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指數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語音泡泡: 橢圓形 12">
                <a:extLst>
                  <a:ext uri="{FF2B5EF4-FFF2-40B4-BE49-F238E27FC236}">
                    <a16:creationId xmlns:a16="http://schemas.microsoft.com/office/drawing/2014/main" id="{F069AE17-0CDF-4714-A502-31505C3E7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70" y="4209334"/>
                <a:ext cx="2597332" cy="747071"/>
              </a:xfrm>
              <a:prstGeom prst="wedgeEllipseCallout">
                <a:avLst>
                  <a:gd name="adj1" fmla="val -132887"/>
                  <a:gd name="adj2" fmla="val 14568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9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E547F-3733-45A3-8882-CF5B8338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None 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DAC1788-7254-48F7-A48C-37A5EF67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Null value</a:t>
            </a:r>
          </a:p>
          <a:p>
            <a:r>
              <a:rPr lang="en-US" altLang="zh-TW" dirty="0"/>
              <a:t>Often represents the absence of value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718162-0B68-43C2-9037-0F170A181229}"/>
              </a:ext>
            </a:extLst>
          </p:cNvPr>
          <p:cNvSpPr/>
          <p:nvPr/>
        </p:nvSpPr>
        <p:spPr>
          <a:xfrm>
            <a:off x="1233715" y="2973979"/>
            <a:ext cx="29464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&gt;&gt;&gt; None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&gt;&gt;&gt; a = None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&gt;&gt;&gt; a is None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1136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A4079-4082-4358-944C-7F75725B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Identity Operators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D5B985-97B4-431D-9D25-B1254569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6" y="1691321"/>
            <a:ext cx="9894381" cy="23746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25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B3179-54CA-4A2C-961A-8BF80EF7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42EF7C-E829-4BC1-8391-0BE06E27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Boolean logical values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B32648-97FE-452E-BAD6-31A360166D64}"/>
              </a:ext>
            </a:extLst>
          </p:cNvPr>
          <p:cNvSpPr/>
          <p:nvPr/>
        </p:nvSpPr>
        <p:spPr>
          <a:xfrm>
            <a:off x="4978401" y="151179"/>
            <a:ext cx="2623684" cy="655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500" dirty="0">
                <a:latin typeface="Consolas" panose="020B0609020204030204" pitchFamily="49" charset="0"/>
              </a:rPr>
              <a:t>&gt;&gt;&gt; 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False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False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bool(0)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False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bool(42)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bool(-1)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bool(0.0)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False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bool(0.207)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bool(-1.117)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bool([])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False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bool([1, 5, 9])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bool("")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False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bool("Spam")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bool("False")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&gt;&gt;&gt; bool("True")</a:t>
            </a:r>
          </a:p>
          <a:p>
            <a:r>
              <a:rPr lang="zh-TW" altLang="en-US" sz="1500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1535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0223E-92E1-486C-B3DC-E1F03748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br>
              <a:rPr lang="en-US" altLang="zh-TW" dirty="0"/>
            </a:br>
            <a:r>
              <a:rPr lang="en-US" altLang="zh-TW" dirty="0"/>
              <a:t>Operators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52C402-F58B-4CB1-B1BB-8E879651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90" y="203242"/>
            <a:ext cx="4650152" cy="65481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28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299DA-AF94-4ABC-9243-CB9B7E05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 Operators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613BB5-6E6A-41A5-95DC-AAF6EFA7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478010"/>
            <a:ext cx="10300924" cy="45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9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2E056F6-0948-47DF-A320-CDCE5074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174"/>
            <a:ext cx="12192000" cy="51122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B3DA59-41B6-484C-A447-272A583F7338}"/>
              </a:ext>
            </a:extLst>
          </p:cNvPr>
          <p:cNvSpPr txBox="1"/>
          <p:nvPr/>
        </p:nvSpPr>
        <p:spPr>
          <a:xfrm>
            <a:off x="8035093" y="3748311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Arial Narrow" panose="020B0606020202030204" pitchFamily="34" charset="0"/>
              </a:rPr>
              <a:t>Python 2.7 will not be maintained past 2020!</a:t>
            </a:r>
            <a:endParaRPr lang="zh-TW" alt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0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D5263-2531-4574-843E-2A4C181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Operators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C49924-5060-443C-A6AF-747456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449190"/>
            <a:ext cx="8866640" cy="44011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04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58E23-58A7-40CF-953F-4A0D5FFE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Operators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9A0249-99B1-4355-9B5B-D3FD0A11A332}"/>
              </a:ext>
            </a:extLst>
          </p:cNvPr>
          <p:cNvSpPr/>
          <p:nvPr/>
        </p:nvSpPr>
        <p:spPr>
          <a:xfrm>
            <a:off x="2801257" y="1507315"/>
            <a:ext cx="2685143" cy="4801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&gt;&gt;&gt; g = 20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g == 20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g == 13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g != 20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g != 13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g &lt; 30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g &lt;= 20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g &gt; 30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&gt;&gt;&gt; g &gt;= 20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841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68A6D-5C62-4F8C-AB35-7894E20B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06E36-1AAC-446F-8659-07B966F8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Conditional statement</a:t>
            </a:r>
          </a:p>
          <a:p>
            <a:pPr lvl="1"/>
            <a:r>
              <a:rPr lang="en-US" altLang="zh-TW" dirty="0"/>
              <a:t>Branch execution based on the value of an expression</a:t>
            </a:r>
          </a:p>
          <a:p>
            <a:r>
              <a:rPr lang="en-US" altLang="zh-TW" dirty="0"/>
              <a:t>Loops</a:t>
            </a:r>
          </a:p>
          <a:p>
            <a:pPr lvl="1"/>
            <a:r>
              <a:rPr lang="en-US" altLang="zh-TW" dirty="0"/>
              <a:t>Repeat execution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49F3EB-9021-44D0-8133-6732DBB5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913" y="2937362"/>
            <a:ext cx="3718164" cy="13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9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AF2DB-EC47-4239-B9E0-CFA12BCA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If-else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5816F6-1BE3-4E28-857E-E2588998B8BD}"/>
              </a:ext>
            </a:extLst>
          </p:cNvPr>
          <p:cNvSpPr/>
          <p:nvPr/>
        </p:nvSpPr>
        <p:spPr>
          <a:xfrm>
            <a:off x="2627086" y="593197"/>
            <a:ext cx="209005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if expression: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    block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32D335-7B4D-462B-B9AC-E235D485F4DA}"/>
              </a:ext>
            </a:extLst>
          </p:cNvPr>
          <p:cNvSpPr/>
          <p:nvPr/>
        </p:nvSpPr>
        <p:spPr>
          <a:xfrm>
            <a:off x="969056" y="1691322"/>
            <a:ext cx="3980316" cy="4247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if True: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print("It's true!")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It's true!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if False: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print("It's true!")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if bool("eggs"):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print("Yes please!")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Yes please!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if "eggs":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print("Yes please!")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Yes please!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00D557-32C9-4554-902C-461A68201CE1}"/>
              </a:ext>
            </a:extLst>
          </p:cNvPr>
          <p:cNvSpPr/>
          <p:nvPr/>
        </p:nvSpPr>
        <p:spPr>
          <a:xfrm>
            <a:off x="5658592" y="58846"/>
            <a:ext cx="5021943" cy="674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h = 42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if h &gt; 50: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print("Greater than 50")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else: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print("50 or smaller")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50 or smaller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if h &gt; 50: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print("Greater than 50")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else: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if h &lt; 20: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    print("Less than 20")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else: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    print("Between 20 and 50")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Between 20 and 50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if h &gt; 50: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print("Greater than 50")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elif h &lt; 20: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print("Less than 20")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else: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print("Between 20 and 50")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Between 20 and 50</a:t>
            </a:r>
          </a:p>
        </p:txBody>
      </p:sp>
    </p:spTree>
    <p:extLst>
      <p:ext uri="{BB962C8B-B14F-4D97-AF65-F5344CB8AC3E}">
        <p14:creationId xmlns:p14="http://schemas.microsoft.com/office/powerpoint/2010/main" val="1863567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460F7-4DCE-4A71-BE4B-37EC8D0A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While-loops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5C2055-7513-4BEE-AD1D-A6D7AE95AF8B}"/>
              </a:ext>
            </a:extLst>
          </p:cNvPr>
          <p:cNvSpPr/>
          <p:nvPr/>
        </p:nvSpPr>
        <p:spPr>
          <a:xfrm>
            <a:off x="6502400" y="859929"/>
            <a:ext cx="2685143" cy="5632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c = 5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while c != 0: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print(c)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c -= 1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c = 5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while c: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print(c)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c -= 1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BD593F-69DB-43ED-85E4-5D4947FC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23" y="2227151"/>
            <a:ext cx="4726078" cy="14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6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BB5A1-5AD4-4B4D-8525-923FD5AB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 </a:t>
            </a:r>
            <a:r>
              <a:rPr lang="en-US" altLang="zh-TW" dirty="0" err="1"/>
              <a:t>truthness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2F7C11-98FE-46B2-9FFB-2E5FF8B8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1809524"/>
            <a:ext cx="1053612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6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7FD03-B3C7-4CE0-AC56-33C13D3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operators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80DBC9-AADC-43A0-ADC2-D973D74D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549797"/>
            <a:ext cx="10469436" cy="4048690"/>
          </a:xfrm>
          <a:prstGeom prst="rect">
            <a:avLst/>
          </a:prstGeom>
        </p:spPr>
      </p:pic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7D5E1F0F-517F-43C4-BB88-66B14F4D005D}"/>
              </a:ext>
            </a:extLst>
          </p:cNvPr>
          <p:cNvSpPr/>
          <p:nvPr/>
        </p:nvSpPr>
        <p:spPr>
          <a:xfrm>
            <a:off x="6016101" y="1137795"/>
            <a:ext cx="2027068" cy="824005"/>
          </a:xfrm>
          <a:prstGeom prst="wedgeEllipseCallout">
            <a:avLst>
              <a:gd name="adj1" fmla="val -93972"/>
              <a:gd name="adj2" fmla="val 3664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無窮迴圈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BD72DB82-3A63-41C4-90E7-596C92548BA0}"/>
              </a:ext>
            </a:extLst>
          </p:cNvPr>
          <p:cNvSpPr/>
          <p:nvPr/>
        </p:nvSpPr>
        <p:spPr>
          <a:xfrm>
            <a:off x="6816571" y="2443550"/>
            <a:ext cx="2027068" cy="824005"/>
          </a:xfrm>
          <a:prstGeom prst="wedgeEllipseCallout">
            <a:avLst>
              <a:gd name="adj1" fmla="val -294555"/>
              <a:gd name="adj2" fmla="val 614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 </a:t>
            </a:r>
            <a:r>
              <a:rPr lang="en-US" altLang="zh-TW" dirty="0"/>
              <a:t>^C </a:t>
            </a:r>
            <a:r>
              <a:rPr lang="zh-TW" altLang="en-US" dirty="0"/>
              <a:t>中斷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31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C73DF8E-FAE7-49D6-8E2E-3C6C0F71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88AB2D-FEFE-41AF-993E-B73C5896B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Many languages support a loop ending in a predicate test</a:t>
            </a:r>
          </a:p>
          <a:p>
            <a:r>
              <a:rPr lang="en-US" altLang="zh-TW" dirty="0"/>
              <a:t>C, C++, C# and Java have do-while</a:t>
            </a:r>
          </a:p>
          <a:p>
            <a:r>
              <a:rPr lang="en-US" altLang="zh-TW" dirty="0"/>
              <a:t>Python require you to use while True and break</a:t>
            </a:r>
          </a:p>
          <a:p>
            <a:r>
              <a:rPr lang="en-US" altLang="zh-TW" b="1" dirty="0">
                <a:latin typeface="Consolas" panose="020B0609020204030204" pitchFamily="49" charset="0"/>
              </a:rPr>
              <a:t>break</a:t>
            </a:r>
            <a:r>
              <a:rPr lang="en-US" altLang="zh-TW" dirty="0"/>
              <a:t> jumps out of the inner-most executing loop to the line immediately after it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AE4AA8-384B-47C6-AAD7-B8F8D22C647E}"/>
              </a:ext>
            </a:extLst>
          </p:cNvPr>
          <p:cNvSpPr/>
          <p:nvPr/>
        </p:nvSpPr>
        <p:spPr>
          <a:xfrm>
            <a:off x="4184483" y="3906917"/>
            <a:ext cx="6096000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while True: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response = input()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if int(response) % 7 == 0: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        break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67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34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62374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11CD1-E53D-4510-9751-456D3744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練習：解雞兔同籠問題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DD2B0-C05D-4DB6-A4B6-E10F4E94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輸入：雞兔同籠，共有幾隻腳</a:t>
            </a:r>
            <a:endParaRPr lang="en-US" altLang="zh-TW" dirty="0"/>
          </a:p>
          <a:p>
            <a:r>
              <a:rPr lang="zh-TW" altLang="en-US" dirty="0"/>
              <a:t>輸出：所有的解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F49220-70DB-48D1-9760-951DAA06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87" y="2918466"/>
            <a:ext cx="529663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99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9530E-0049-4DC3-8460-E33A5A35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Collections 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638CF28-BECE-4E5A-8DB4-68A642AB1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str</a:t>
            </a:r>
          </a:p>
          <a:p>
            <a:r>
              <a:rPr lang="en-US" altLang="zh-TW" dirty="0"/>
              <a:t>bytes</a:t>
            </a:r>
          </a:p>
          <a:p>
            <a:r>
              <a:rPr lang="en-US" altLang="zh-TW" dirty="0"/>
              <a:t>list</a:t>
            </a:r>
          </a:p>
          <a:p>
            <a:r>
              <a:rPr lang="en-US" altLang="zh-TW" dirty="0" err="1"/>
              <a:t>dict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A768F9-6ED9-4285-B263-48117E271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For-loop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176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036B9-AA4B-4290-AA88-4E3F662B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C8357E-9C45-4A99-AABC-F03DC60A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and install Python 3 on Windows and macOS</a:t>
            </a:r>
          </a:p>
          <a:p>
            <a:pPr lvl="1"/>
            <a:r>
              <a:rPr lang="en-US" altLang="zh-TW" dirty="0"/>
              <a:t>Download and install Python from </a:t>
            </a:r>
            <a:r>
              <a:rPr lang="en-US" altLang="zh-TW" dirty="0">
                <a:hlinkClick r:id="rId2"/>
              </a:rPr>
              <a:t>https://www.python.org/downloads/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Install Python 3 on AWS Linux 2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python3 python3-pip</a:t>
            </a:r>
          </a:p>
        </p:txBody>
      </p:sp>
    </p:spTree>
    <p:extLst>
      <p:ext uri="{BB962C8B-B14F-4D97-AF65-F5344CB8AC3E}">
        <p14:creationId xmlns:p14="http://schemas.microsoft.com/office/powerpoint/2010/main" val="2465403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EBD0D42-D3C4-40EF-8140-BDBD9A79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99E12E-8987-4ED3-B028-B5CED814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type: str</a:t>
            </a:r>
          </a:p>
          <a:p>
            <a:r>
              <a:rPr lang="en-US" altLang="zh-TW" dirty="0"/>
              <a:t>Sequence of Unicode code points</a:t>
            </a:r>
          </a:p>
          <a:p>
            <a:r>
              <a:rPr lang="en-US" altLang="zh-TW" dirty="0"/>
              <a:t>Immutable </a:t>
            </a:r>
            <a:r>
              <a:rPr lang="zh-TW" altLang="en-US" dirty="0"/>
              <a:t>不能修改內容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17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BFF98-C4B4-44D8-8113-5D619AEE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Literals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01AF26-CE4D-43F2-A840-77C96B68DED0}"/>
              </a:ext>
            </a:extLst>
          </p:cNvPr>
          <p:cNvSpPr/>
          <p:nvPr/>
        </p:nvSpPr>
        <p:spPr>
          <a:xfrm>
            <a:off x="917359" y="1413666"/>
            <a:ext cx="6096000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'This is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'This is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"This is also a string"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'This is also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"inconsistent'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    "inconsistent'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                 ^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SyntaxError: EOL while scanning string literal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"It's a good thing."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"It's a good thing."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'"Yes!", he said, "I agree!"'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'"Yes!", he said, "I agree!"'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00A44A-CA7E-40DE-856E-19681E5096D8}"/>
              </a:ext>
            </a:extLst>
          </p:cNvPr>
          <p:cNvSpPr/>
          <p:nvPr/>
        </p:nvSpPr>
        <p:spPr>
          <a:xfrm>
            <a:off x="917359" y="5280865"/>
            <a:ext cx="6096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"first" "second"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'firstsecond'</a:t>
            </a:r>
          </a:p>
        </p:txBody>
      </p:sp>
    </p:spTree>
    <p:extLst>
      <p:ext uri="{BB962C8B-B14F-4D97-AF65-F5344CB8AC3E}">
        <p14:creationId xmlns:p14="http://schemas.microsoft.com/office/powerpoint/2010/main" val="148854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2FF70A-3425-4BB8-9766-D5A91C695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Multiline strings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F8243-FD10-4DDC-8068-D023799AF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Spread the literal across multiple lines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ECB223-B791-4CE9-B1CC-E3D6C3682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Escape sequences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711706-57BB-4D8C-BDEA-EFB216A016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Embed escape sequence in a single-line literal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76F52B-7251-4256-97A4-AE8412B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Strings with Newlines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B9E83B-E8B1-4005-BCD5-21B694D7B3E8}"/>
              </a:ext>
            </a:extLst>
          </p:cNvPr>
          <p:cNvSpPr/>
          <p:nvPr/>
        </p:nvSpPr>
        <p:spPr>
          <a:xfrm>
            <a:off x="845127" y="3429000"/>
            <a:ext cx="4525863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"""This is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a multiline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string"""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'This is\na multiline\nstring'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'''So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is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... this.'''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'So\nis\nthis.'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79ECC9-A604-4F78-BECB-FC20BC5CC09E}"/>
              </a:ext>
            </a:extLst>
          </p:cNvPr>
          <p:cNvSpPr/>
          <p:nvPr/>
        </p:nvSpPr>
        <p:spPr>
          <a:xfrm>
            <a:off x="6172200" y="3429000"/>
            <a:ext cx="5706122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m = 'This string\nspans multiple\nlines'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m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'This string\nspans multiple\nlines'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print(m)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This string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spans multiple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115472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DDBB5E9-4F01-47BB-9899-1664BD8A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Newlines and Operating Systems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8953092-BA35-40CA-8558-703AA363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Windows: carriage-return, line-feed</a:t>
            </a:r>
            <a:br>
              <a:rPr lang="en-US" altLang="zh-TW" dirty="0"/>
            </a:br>
            <a:r>
              <a:rPr lang="en-US" altLang="zh-TW" b="1" dirty="0">
                <a:latin typeface="Consolas" panose="020B0609020204030204" pitchFamily="49" charset="0"/>
              </a:rPr>
              <a:t>\r\n</a:t>
            </a:r>
          </a:p>
          <a:p>
            <a:r>
              <a:rPr lang="en-US" altLang="zh-TW" dirty="0"/>
              <a:t>Linux and macOS: carriage-return</a:t>
            </a:r>
            <a:br>
              <a:rPr lang="en-US" altLang="zh-TW" dirty="0"/>
            </a:br>
            <a:r>
              <a:rPr lang="en-US" altLang="zh-TW" b="1" dirty="0">
                <a:latin typeface="Consolas" panose="020B0609020204030204" pitchFamily="49" charset="0"/>
              </a:rPr>
              <a:t>\r</a:t>
            </a:r>
          </a:p>
          <a:p>
            <a:r>
              <a:rPr lang="en-US" altLang="zh-TW" dirty="0"/>
              <a:t>Universal Newlines</a:t>
            </a:r>
          </a:p>
          <a:p>
            <a:pPr lvl="1"/>
            <a:r>
              <a:rPr lang="en-US" altLang="zh-TW" dirty="0"/>
              <a:t>Python translates </a:t>
            </a:r>
            <a:r>
              <a:rPr lang="en-US" altLang="zh-TW" sz="2800" b="1" dirty="0">
                <a:latin typeface="Consolas" panose="020B0609020204030204" pitchFamily="49" charset="0"/>
              </a:rPr>
              <a:t>\n</a:t>
            </a:r>
            <a:r>
              <a:rPr lang="en-US" altLang="zh-TW" dirty="0"/>
              <a:t> to the appropriate newline sequence for your platform</a:t>
            </a:r>
          </a:p>
          <a:p>
            <a:pPr lvl="1"/>
            <a:r>
              <a:rPr lang="en-US" altLang="zh-TW" dirty="0"/>
              <a:t>PEP 278: python.org/dev/peps/pep-0278/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059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00C39-450F-4AA2-9426-CEDD96A0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Escape Sequences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C51A8-2572-42B7-804C-27531AC5C250}"/>
              </a:ext>
            </a:extLst>
          </p:cNvPr>
          <p:cNvSpPr/>
          <p:nvPr/>
        </p:nvSpPr>
        <p:spPr>
          <a:xfrm>
            <a:off x="845127" y="1691322"/>
            <a:ext cx="6096000" cy="3139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"This is a \" in a string"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'This is a " in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'This is a \' in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"This is a ' in a string"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'This is a \" and a \' in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'This is a " and a \' in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k = 'A \\ in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k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'A \\ in a string'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print(k)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A \ in a string</a:t>
            </a:r>
          </a:p>
        </p:txBody>
      </p:sp>
    </p:spTree>
    <p:extLst>
      <p:ext uri="{BB962C8B-B14F-4D97-AF65-F5344CB8AC3E}">
        <p14:creationId xmlns:p14="http://schemas.microsoft.com/office/powerpoint/2010/main" val="250131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304CF-C306-4AB8-B32A-5276A106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Escape Sequences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7D5D93-6671-4A0F-B2CB-8BFE13E1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314998"/>
            <a:ext cx="9969623" cy="5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32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FD30E-B2DA-449E-8C6F-758E629A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Features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71205C-7223-4376-B586-3CBD4D471E06}"/>
              </a:ext>
            </a:extLst>
          </p:cNvPr>
          <p:cNvSpPr/>
          <p:nvPr/>
        </p:nvSpPr>
        <p:spPr>
          <a:xfrm>
            <a:off x="845127" y="1443841"/>
            <a:ext cx="6096000" cy="397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path = r'C:\Users\</a:t>
            </a:r>
            <a:r>
              <a:rPr lang="en-US" altLang="zh-TW" dirty="0">
                <a:solidFill>
                  <a:schemeClr val="lt1"/>
                </a:solidFill>
                <a:latin typeface="Consolas" panose="020B0609020204030204" pitchFamily="49" charset="0"/>
              </a:rPr>
              <a:t>ywdeng</a:t>
            </a:r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\Documents\Spells'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path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'C:\\Users\\</a:t>
            </a:r>
            <a:r>
              <a:rPr lang="en-US" altLang="zh-TW" dirty="0">
                <a:solidFill>
                  <a:schemeClr val="lt1"/>
                </a:solidFill>
                <a:latin typeface="Consolas" panose="020B0609020204030204" pitchFamily="49" charset="0"/>
              </a:rPr>
              <a:t>ywdeng</a:t>
            </a:r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\\Documents\\Spells'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print(path)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C:\Users\</a:t>
            </a:r>
            <a:r>
              <a:rPr lang="en-US" altLang="zh-TW" dirty="0">
                <a:solidFill>
                  <a:schemeClr val="lt1"/>
                </a:solidFill>
                <a:latin typeface="Consolas" panose="020B0609020204030204" pitchFamily="49" charset="0"/>
              </a:rPr>
              <a:t>ywdeng</a:t>
            </a:r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\Documents\Spells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str(496)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'496'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str(6.02e23)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'6.02e+23'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s = 'parrot'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s[4]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'o'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type(s[4])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2600658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FD30E-B2DA-449E-8C6F-758E629A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Features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71205C-7223-4376-B586-3CBD4D471E06}"/>
              </a:ext>
            </a:extLst>
          </p:cNvPr>
          <p:cNvSpPr/>
          <p:nvPr/>
        </p:nvSpPr>
        <p:spPr>
          <a:xfrm>
            <a:off x="845127" y="1443841"/>
            <a:ext cx="6096000" cy="397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path = r'C:\Users\</a:t>
            </a:r>
            <a:r>
              <a:rPr lang="en-US" altLang="zh-TW" dirty="0">
                <a:solidFill>
                  <a:schemeClr val="lt1"/>
                </a:solidFill>
                <a:latin typeface="Consolas" panose="020B0609020204030204" pitchFamily="49" charset="0"/>
              </a:rPr>
              <a:t>ywdeng</a:t>
            </a:r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\Documents\Spells'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path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'C:\\Users\\</a:t>
            </a:r>
            <a:r>
              <a:rPr lang="en-US" altLang="zh-TW" dirty="0">
                <a:solidFill>
                  <a:schemeClr val="lt1"/>
                </a:solidFill>
                <a:latin typeface="Consolas" panose="020B0609020204030204" pitchFamily="49" charset="0"/>
              </a:rPr>
              <a:t>ywdeng</a:t>
            </a:r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\\Documents\\Spells'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print(path)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C:\Users\</a:t>
            </a:r>
            <a:r>
              <a:rPr lang="en-US" altLang="zh-TW" dirty="0">
                <a:solidFill>
                  <a:schemeClr val="lt1"/>
                </a:solidFill>
                <a:latin typeface="Consolas" panose="020B0609020204030204" pitchFamily="49" charset="0"/>
              </a:rPr>
              <a:t>ywdeng</a:t>
            </a:r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\Documents\Spells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str(496)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'496'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str(6.02e23)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'6.02e+23'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s = 'parrot'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s[4]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'o'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&gt;&gt;&gt; type(s[4])</a:t>
            </a:r>
          </a:p>
          <a:p>
            <a:r>
              <a:rPr lang="zh-TW" altLang="en-US" dirty="0">
                <a:solidFill>
                  <a:schemeClr val="lt1"/>
                </a:solidFill>
                <a:latin typeface="Consolas" panose="020B0609020204030204" pitchFamily="49" charset="0"/>
              </a:rPr>
              <a:t>&lt;class 'str'&gt;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23D574-483D-49AD-A96D-215D23D28D17}"/>
              </a:ext>
            </a:extLst>
          </p:cNvPr>
          <p:cNvSpPr txBox="1"/>
          <p:nvPr/>
        </p:nvSpPr>
        <p:spPr>
          <a:xfrm>
            <a:off x="7537142" y="1443841"/>
            <a:ext cx="132440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試試</a:t>
            </a:r>
            <a:endParaRPr lang="en-US" altLang="zh-TW" dirty="0"/>
          </a:p>
          <a:p>
            <a:r>
              <a:rPr lang="en-US" altLang="zh-TW" b="1" dirty="0">
                <a:latin typeface="Consolas" panose="020B0609020204030204" pitchFamily="49" charset="0"/>
              </a:rPr>
              <a:t>help(str)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69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34473-C520-4980-B725-A87C545B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Upper Case / Lower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6782C-BA91-487D-AAA1-329F8295C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S.capitalize</a:t>
            </a:r>
            <a:r>
              <a:rPr lang="en-US" altLang="zh-TW" dirty="0"/>
              <a:t>() -&gt; str</a:t>
            </a:r>
          </a:p>
          <a:p>
            <a:pPr lvl="1"/>
            <a:r>
              <a:rPr lang="en-US" altLang="zh-TW" dirty="0"/>
              <a:t>Return a capitalized version of S, i.e. make the first character have upper case and the rest lower case. </a:t>
            </a:r>
            <a:r>
              <a:rPr lang="zh-TW" altLang="en-US" dirty="0"/>
              <a:t>字串首字大寫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/>
              <a:t>S.title</a:t>
            </a:r>
            <a:r>
              <a:rPr lang="en-US" altLang="zh-TW" dirty="0"/>
              <a:t>() -&gt; str</a:t>
            </a:r>
          </a:p>
          <a:p>
            <a:pPr lvl="1"/>
            <a:r>
              <a:rPr lang="en-US" altLang="zh-TW" dirty="0"/>
              <a:t>Return a </a:t>
            </a:r>
            <a:r>
              <a:rPr lang="en-US" altLang="zh-TW" dirty="0" err="1"/>
              <a:t>titlecased</a:t>
            </a:r>
            <a:r>
              <a:rPr lang="en-US" altLang="zh-TW" dirty="0"/>
              <a:t> version of S, i.e. words start with title case characters, all remaining cased characters have lower case.</a:t>
            </a:r>
            <a:r>
              <a:rPr lang="zh-TW" altLang="en-US" dirty="0"/>
              <a:t> 每一個英文字首字大寫</a:t>
            </a:r>
            <a:endParaRPr lang="en-US" altLang="zh-TW" dirty="0"/>
          </a:p>
          <a:p>
            <a:r>
              <a:rPr lang="en-US" altLang="zh-TW" dirty="0" err="1"/>
              <a:t>S.upper</a:t>
            </a:r>
            <a:r>
              <a:rPr lang="en-US" altLang="zh-TW" dirty="0"/>
              <a:t>() -&gt; str</a:t>
            </a:r>
          </a:p>
          <a:p>
            <a:pPr lvl="1"/>
            <a:r>
              <a:rPr lang="en-US" altLang="zh-TW" dirty="0"/>
              <a:t>Return a copy of S converted to uppercase.</a:t>
            </a:r>
            <a:r>
              <a:rPr lang="zh-TW" altLang="en-US" dirty="0"/>
              <a:t> 全部轉大寫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80DE18-1311-41E6-A070-B73D18A21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S.lower</a:t>
            </a:r>
            <a:r>
              <a:rPr lang="en-US" altLang="zh-TW" dirty="0"/>
              <a:t>() -&gt; str</a:t>
            </a:r>
          </a:p>
          <a:p>
            <a:pPr lvl="1"/>
            <a:r>
              <a:rPr lang="en-US" altLang="zh-TW" dirty="0"/>
              <a:t>Return a copy of the string S converted to lowercase.</a:t>
            </a:r>
            <a:r>
              <a:rPr lang="zh-TW" altLang="en-US" dirty="0"/>
              <a:t> 全部轉小寫</a:t>
            </a:r>
            <a:endParaRPr lang="en-US" altLang="zh-TW" dirty="0"/>
          </a:p>
          <a:p>
            <a:r>
              <a:rPr lang="en-US" altLang="zh-TW" dirty="0" err="1"/>
              <a:t>S.islower</a:t>
            </a:r>
            <a:r>
              <a:rPr lang="en-US" altLang="zh-TW" dirty="0"/>
              <a:t>() -&gt; bool </a:t>
            </a:r>
            <a:r>
              <a:rPr lang="zh-TW" altLang="en-US" dirty="0"/>
              <a:t>是否小寫</a:t>
            </a:r>
            <a:endParaRPr lang="en-US" altLang="zh-TW" dirty="0"/>
          </a:p>
          <a:p>
            <a:r>
              <a:rPr lang="en-US" altLang="zh-TW" dirty="0" err="1"/>
              <a:t>S.istitle</a:t>
            </a:r>
            <a:r>
              <a:rPr lang="en-US" altLang="zh-TW" dirty="0"/>
              <a:t>() -&gt; bool</a:t>
            </a:r>
            <a:r>
              <a:rPr lang="zh-TW" altLang="en-US" dirty="0"/>
              <a:t> 是否 </a:t>
            </a:r>
            <a:r>
              <a:rPr lang="en-US" altLang="zh-TW" dirty="0"/>
              <a:t>title</a:t>
            </a:r>
          </a:p>
          <a:p>
            <a:r>
              <a:rPr lang="en-US" altLang="zh-TW" dirty="0" err="1"/>
              <a:t>S.isupper</a:t>
            </a:r>
            <a:r>
              <a:rPr lang="en-US" altLang="zh-TW" dirty="0"/>
              <a:t>() -&gt; bool </a:t>
            </a:r>
            <a:r>
              <a:rPr lang="zh-TW" altLang="en-US" dirty="0"/>
              <a:t>是否大寫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953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082C5-635D-4B4B-8B0A-FBEEEE99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 字首轉大寫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6AA4E-0A48-4018-8A00-EC470DF1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輸入：一篇英文文章，例如 </a:t>
            </a:r>
            <a:r>
              <a:rPr lang="zh-TW" altLang="en-US" dirty="0">
                <a:hlinkClick r:id="rId2"/>
              </a:rPr>
              <a:t>這個文件</a:t>
            </a:r>
            <a:endParaRPr lang="en-US" altLang="zh-TW" dirty="0"/>
          </a:p>
          <a:p>
            <a:pPr lvl="1"/>
            <a:r>
              <a:rPr lang="zh-TW" altLang="en-US" dirty="0"/>
              <a:t>下載方式 </a:t>
            </a:r>
            <a:br>
              <a:rPr lang="en-US" altLang="zh-TW" dirty="0"/>
            </a:b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http://uscoj.im.usc.edu.tw/~ywdeng/files/1082/Cloud/initcap-ex1.txt</a:t>
            </a:r>
          </a:p>
          <a:p>
            <a:r>
              <a:rPr lang="zh-TW" altLang="en-US" dirty="0"/>
              <a:t>輸出：</a:t>
            </a:r>
            <a:endParaRPr lang="en-US" altLang="zh-TW" dirty="0"/>
          </a:p>
          <a:p>
            <a:pPr lvl="1"/>
            <a:r>
              <a:rPr lang="zh-TW" altLang="en-US" dirty="0"/>
              <a:t>第一題：每一個英文字的第一個字母都大寫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第二題：每一個英文句子的第一個字母都大寫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F1760E9-4F82-48B6-B7FE-F4FA608E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32" y="3798878"/>
            <a:ext cx="9554908" cy="100026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20D37E8-9CF9-4821-84A1-4F8957AF4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32" y="5393677"/>
            <a:ext cx="95549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5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5043EA1-7682-4D01-993A-28AF5EC6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86" y="2162629"/>
            <a:ext cx="6508974" cy="446448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3036B9-AA4B-4290-AA88-4E3F662B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Interactive Python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C8357E-9C45-4A99-AABC-F03DC60A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Running Python on Windows</a:t>
            </a:r>
          </a:p>
          <a:p>
            <a:pPr lvl="1"/>
            <a:r>
              <a:rPr lang="en-US" altLang="zh-TW" dirty="0"/>
              <a:t>Python Shell</a:t>
            </a:r>
          </a:p>
          <a:p>
            <a:pPr lvl="1"/>
            <a:r>
              <a:rPr lang="en-US" altLang="zh-TW" dirty="0"/>
              <a:t>Python IDLE</a:t>
            </a:r>
          </a:p>
          <a:p>
            <a:r>
              <a:rPr lang="en-US" altLang="zh-TW" dirty="0"/>
              <a:t>Running Python3 on Linux</a:t>
            </a:r>
            <a:br>
              <a:rPr lang="en-US" altLang="zh-TW" dirty="0"/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</a:t>
            </a:r>
          </a:p>
          <a:p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REPL</a:t>
            </a:r>
          </a:p>
          <a:p>
            <a:pPr lvl="1"/>
            <a:r>
              <a:rPr lang="en-US" altLang="zh-TW" dirty="0"/>
              <a:t>Read</a:t>
            </a:r>
          </a:p>
          <a:p>
            <a:pPr lvl="1"/>
            <a:r>
              <a:rPr lang="en-US" altLang="zh-TW" dirty="0"/>
              <a:t>Evaluate</a:t>
            </a:r>
          </a:p>
          <a:p>
            <a:pPr lvl="1"/>
            <a:r>
              <a:rPr lang="en-US" altLang="zh-TW" dirty="0"/>
              <a:t>Print</a:t>
            </a:r>
          </a:p>
          <a:p>
            <a:pPr lvl="1"/>
            <a:r>
              <a:rPr lang="en-US" altLang="zh-TW" dirty="0"/>
              <a:t>Loop </a:t>
            </a:r>
            <a:endParaRPr lang="zh-TW" altLang="en-US" dirty="0"/>
          </a:p>
        </p:txBody>
      </p:sp>
      <p:sp>
        <p:nvSpPr>
          <p:cNvPr id="3" name="箭號: 迴轉箭號 2">
            <a:extLst>
              <a:ext uri="{FF2B5EF4-FFF2-40B4-BE49-F238E27FC236}">
                <a16:creationId xmlns:a16="http://schemas.microsoft.com/office/drawing/2014/main" id="{2FDBA24D-38CD-4CB3-9B63-E164624BF13D}"/>
              </a:ext>
            </a:extLst>
          </p:cNvPr>
          <p:cNvSpPr/>
          <p:nvPr/>
        </p:nvSpPr>
        <p:spPr>
          <a:xfrm rot="16200000" flipV="1">
            <a:off x="2414741" y="4550019"/>
            <a:ext cx="1380904" cy="1282824"/>
          </a:xfrm>
          <a:prstGeom prst="uturnArrow">
            <a:avLst>
              <a:gd name="adj1" fmla="val 16696"/>
              <a:gd name="adj2" fmla="val 14965"/>
              <a:gd name="adj3" fmla="val 32612"/>
              <a:gd name="adj4" fmla="val 43750"/>
              <a:gd name="adj5" fmla="val 971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27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082C5-635D-4B4B-8B0A-FBEEEE99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 倒數計時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A8E5CA6-6E1D-4066-98DA-1A99549A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試修改 </a:t>
            </a:r>
            <a:r>
              <a:rPr lang="en-US" altLang="zh-TW" dirty="0">
                <a:hlinkClick r:id="rId2" action="ppaction://hlinksldjump"/>
              </a:rPr>
              <a:t>countdown.py</a:t>
            </a:r>
            <a:r>
              <a:rPr lang="en-US" altLang="zh-TW" dirty="0"/>
              <a:t> </a:t>
            </a:r>
            <a:r>
              <a:rPr lang="zh-TW" altLang="en-US" dirty="0"/>
              <a:t>讓它能夠在倒數結束時印出總共數了多少秒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當輸入參數為負值時，改成正向計數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EFCE29-29F4-4B7C-A9D3-B903EFC6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96" y="2307001"/>
            <a:ext cx="6501720" cy="14289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C069C7-896C-455D-AB5E-CF6AB27F8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96" y="4332411"/>
            <a:ext cx="657316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327A8-585C-4638-905F-D7E5359F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Python 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3DF1F-9981-4CE6-9537-EF3CCA15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script file extension .</a:t>
            </a:r>
            <a:r>
              <a:rPr lang="en-US" altLang="zh-TW" dirty="0" err="1"/>
              <a:t>py</a:t>
            </a:r>
            <a:endParaRPr lang="en-US" altLang="zh-TW" dirty="0"/>
          </a:p>
          <a:p>
            <a:r>
              <a:rPr lang="en-US" altLang="zh-TW" dirty="0"/>
              <a:t>Run a Python script file </a:t>
            </a:r>
            <a:br>
              <a:rPr lang="en-US" altLang="zh-TW" dirty="0"/>
            </a:br>
            <a:r>
              <a:rPr lang="en-US" altLang="zh-TW" dirty="0"/>
              <a:t>from command line</a:t>
            </a:r>
          </a:p>
          <a:p>
            <a:pPr lvl="1"/>
            <a:r>
              <a:rPr lang="en-US" altLang="zh-TW" dirty="0"/>
              <a:t>Windows</a:t>
            </a:r>
            <a:br>
              <a:rPr lang="en-US" altLang="zh-TW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countdown.py</a:t>
            </a:r>
          </a:p>
          <a:p>
            <a:pPr lvl="1"/>
            <a:r>
              <a:rPr lang="en-US" altLang="zh-TW" dirty="0"/>
              <a:t>Linux </a:t>
            </a:r>
            <a:br>
              <a:rPr lang="en-US" altLang="zh-TW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countdown.py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7F9377A-D5F1-4EE6-B678-8010D7322893}"/>
              </a:ext>
            </a:extLst>
          </p:cNvPr>
          <p:cNvGrpSpPr/>
          <p:nvPr/>
        </p:nvGrpSpPr>
        <p:grpSpPr>
          <a:xfrm>
            <a:off x="6102927" y="365760"/>
            <a:ext cx="5376793" cy="6262790"/>
            <a:chOff x="6541115" y="922723"/>
            <a:chExt cx="5376793" cy="626279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CD35FD-6899-40D8-BB02-D2BBF92FC677}"/>
                </a:ext>
              </a:extLst>
            </p:cNvPr>
            <p:cNvSpPr txBox="1"/>
            <p:nvPr/>
          </p:nvSpPr>
          <p:spPr>
            <a:xfrm>
              <a:off x="6541115" y="1276203"/>
              <a:ext cx="5376793" cy="59093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#!/</a:t>
              </a:r>
              <a:r>
                <a:rPr lang="en-US" altLang="zh-TW" dirty="0" err="1">
                  <a:latin typeface="Consolas" panose="020B0609020204030204" pitchFamily="49" charset="0"/>
                </a:rPr>
                <a:t>usr</a:t>
              </a:r>
              <a:r>
                <a:rPr lang="en-US" altLang="zh-TW" dirty="0">
                  <a:latin typeface="Consolas" panose="020B0609020204030204" pitchFamily="49" charset="0"/>
                </a:rPr>
                <a:t>/bin/python3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"""</a:t>
              </a:r>
            </a:p>
            <a:p>
              <a:r>
                <a:rPr lang="zh-TW" altLang="en-US" dirty="0">
                  <a:latin typeface="Consolas" panose="020B0609020204030204" pitchFamily="49" charset="0"/>
                </a:rPr>
                <a:t>倒數計時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"""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import sys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import random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import time</a:t>
              </a: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en-US" altLang="zh-TW" dirty="0">
                  <a:latin typeface="Consolas" panose="020B0609020204030204" pitchFamily="49" charset="0"/>
                </a:rPr>
                <a:t>s = r'\|/-'  # symbols for rotation</a:t>
              </a: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en-US" altLang="zh-TW" dirty="0">
                  <a:latin typeface="Consolas" panose="020B0609020204030204" pitchFamily="49" charset="0"/>
                </a:rPr>
                <a:t># an integer number in [10,100]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n = </a:t>
              </a:r>
              <a:r>
                <a:rPr lang="en-US" altLang="zh-TW" dirty="0" err="1">
                  <a:latin typeface="Consolas" panose="020B0609020204030204" pitchFamily="49" charset="0"/>
                </a:rPr>
                <a:t>random.randint</a:t>
              </a:r>
              <a:r>
                <a:rPr lang="en-US" altLang="zh-TW" dirty="0">
                  <a:latin typeface="Consolas" panose="020B0609020204030204" pitchFamily="49" charset="0"/>
                </a:rPr>
                <a:t>(10, 100)</a:t>
              </a: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en-US" altLang="zh-TW" dirty="0">
                  <a:latin typeface="Consolas" panose="020B0609020204030204" pitchFamily="49" charset="0"/>
                </a:rPr>
                <a:t># if there is an argument passed by user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if </a:t>
              </a:r>
              <a:r>
                <a:rPr lang="en-US" altLang="zh-TW" dirty="0" err="1"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latin typeface="Consolas" panose="020B0609020204030204" pitchFamily="49" charset="0"/>
                </a:rPr>
                <a:t>sys.argv</a:t>
              </a:r>
              <a:r>
                <a:rPr lang="en-US" altLang="zh-TW" dirty="0">
                  <a:latin typeface="Consolas" panose="020B0609020204030204" pitchFamily="49" charset="0"/>
                </a:rPr>
                <a:t>) == 2: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    n = int(</a:t>
              </a:r>
              <a:r>
                <a:rPr lang="en-US" altLang="zh-TW" dirty="0" err="1">
                  <a:latin typeface="Consolas" panose="020B0609020204030204" pitchFamily="49" charset="0"/>
                </a:rPr>
                <a:t>sys.argv</a:t>
              </a:r>
              <a:r>
                <a:rPr lang="en-US" altLang="zh-TW" dirty="0">
                  <a:latin typeface="Consolas" panose="020B0609020204030204" pitchFamily="49" charset="0"/>
                </a:rPr>
                <a:t>[1])</a:t>
              </a: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en-US" altLang="zh-TW" dirty="0">
                  <a:latin typeface="Consolas" panose="020B0609020204030204" pitchFamily="49" charset="0"/>
                </a:rPr>
                <a:t>while n: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    print(s[n % </a:t>
              </a:r>
              <a:r>
                <a:rPr lang="en-US" altLang="zh-TW" dirty="0" err="1"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latin typeface="Consolas" panose="020B0609020204030204" pitchFamily="49" charset="0"/>
                </a:rPr>
                <a:t>(s)], n, '\r', end='')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    n = n - 1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    </a:t>
              </a:r>
              <a:r>
                <a:rPr lang="en-US" altLang="zh-TW" dirty="0" err="1">
                  <a:latin typeface="Consolas" panose="020B0609020204030204" pitchFamily="49" charset="0"/>
                </a:rPr>
                <a:t>time.sleep</a:t>
              </a:r>
              <a:r>
                <a:rPr lang="en-US" altLang="zh-TW" dirty="0">
                  <a:latin typeface="Consolas" panose="020B0609020204030204" pitchFamily="49" charset="0"/>
                </a:rPr>
                <a:t>(1)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02B716A-F524-4760-B0A6-40FA33FF5E87}"/>
                </a:ext>
              </a:extLst>
            </p:cNvPr>
            <p:cNvSpPr txBox="1"/>
            <p:nvPr/>
          </p:nvSpPr>
          <p:spPr>
            <a:xfrm>
              <a:off x="6541115" y="922723"/>
              <a:ext cx="155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countdown.py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41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5B7F0-BF3F-4B90-9AE9-BB4608A4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Significant Whitespace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0EC32C1-B729-4C85-BB25-A620144104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6493" y="1828800"/>
            <a:ext cx="3517714" cy="4351338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89E3AC5-1F53-45E8-803B-4CB902FBD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01765"/>
            <a:ext cx="5181600" cy="4005408"/>
          </a:xfrm>
          <a:prstGeom prst="rect">
            <a:avLst/>
          </a:prstGeom>
        </p:spPr>
      </p:pic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A3C94901-F0B5-4FF2-9F3D-35C35356B6C0}"/>
              </a:ext>
            </a:extLst>
          </p:cNvPr>
          <p:cNvSpPr/>
          <p:nvPr/>
        </p:nvSpPr>
        <p:spPr>
          <a:xfrm>
            <a:off x="214667" y="2984443"/>
            <a:ext cx="967666" cy="747071"/>
          </a:xfrm>
          <a:prstGeom prst="wedgeEllipseCallout">
            <a:avLst>
              <a:gd name="adj1" fmla="val 205770"/>
              <a:gd name="adj2" fmla="val 2447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縮排</a:t>
            </a:r>
          </a:p>
        </p:txBody>
      </p:sp>
    </p:spTree>
    <p:extLst>
      <p:ext uri="{BB962C8B-B14F-4D97-AF65-F5344CB8AC3E}">
        <p14:creationId xmlns:p14="http://schemas.microsoft.com/office/powerpoint/2010/main" val="259199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6384E-8A97-4DD1-B594-131901C6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Significant Whitespace Rule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246C5C-7475-4522-B9CC-2A4F932E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Prefer 4 spaces </a:t>
            </a:r>
            <a:r>
              <a:rPr lang="zh-TW" altLang="en-US" dirty="0"/>
              <a:t>每一層縮排 </a:t>
            </a:r>
            <a:r>
              <a:rPr lang="en-US" altLang="zh-TW" dirty="0"/>
              <a:t>4 </a:t>
            </a:r>
            <a:r>
              <a:rPr lang="zh-TW" altLang="en-US" dirty="0"/>
              <a:t>個空格</a:t>
            </a:r>
            <a:endParaRPr lang="en-US" altLang="zh-TW" dirty="0"/>
          </a:p>
          <a:p>
            <a:r>
              <a:rPr lang="en-US" altLang="zh-TW" dirty="0"/>
              <a:t>Never mix spaces and tabs </a:t>
            </a:r>
            <a:r>
              <a:rPr lang="zh-TW" altLang="en-US" dirty="0"/>
              <a:t>切勿混用空格和 </a:t>
            </a:r>
            <a:r>
              <a:rPr lang="en-US" altLang="zh-TW" dirty="0"/>
              <a:t>Tab</a:t>
            </a:r>
          </a:p>
          <a:p>
            <a:r>
              <a:rPr lang="en-US" altLang="zh-TW" dirty="0"/>
              <a:t>Be consistent on consecutive lines </a:t>
            </a:r>
            <a:r>
              <a:rPr lang="zh-TW" altLang="en-US" dirty="0"/>
              <a:t>縮排風格要一致</a:t>
            </a:r>
            <a:endParaRPr lang="en-US" altLang="zh-TW" dirty="0"/>
          </a:p>
          <a:p>
            <a:r>
              <a:rPr lang="en-US" altLang="zh-TW" dirty="0"/>
              <a:t>Only deviate to improve readability </a:t>
            </a:r>
            <a:r>
              <a:rPr lang="zh-TW" altLang="en-US" dirty="0"/>
              <a:t>程式的可讀性最重要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85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2EB9C-4EFD-4B4C-A983-3B646B8E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Zen of Python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8D23954-53BF-463B-843B-FC6D735E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142" y="1384916"/>
            <a:ext cx="7646975" cy="53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1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0822C-037D-4C7F-875A-A59548AA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Standard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B6220-8403-4896-B1AF-D194499A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import keyword </a:t>
            </a:r>
            <a:r>
              <a:rPr lang="zh-TW" altLang="en-US" dirty="0"/>
              <a:t>匯入程式模組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module_name</a:t>
            </a:r>
            <a:br>
              <a:rPr lang="en-US" altLang="zh-TW" b="1" dirty="0">
                <a:latin typeface="Consolas" panose="020B0609020204030204" pitchFamily="49" charset="0"/>
              </a:rPr>
            </a:br>
            <a:br>
              <a:rPr lang="en-US" altLang="zh-TW" b="1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module_name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b="1" dirty="0">
                <a:latin typeface="Consolas" panose="020B0609020204030204" pitchFamily="49" charset="0"/>
              </a:rPr>
              <a:t> function</a:t>
            </a:r>
            <a:br>
              <a:rPr lang="en-US" altLang="zh-TW" b="1" dirty="0">
                <a:latin typeface="Consolas" panose="020B0609020204030204" pitchFamily="49" charset="0"/>
              </a:rPr>
            </a:br>
            <a:br>
              <a:rPr lang="en-US" altLang="zh-TW" b="1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module_name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b="1" dirty="0">
                <a:latin typeface="Consolas" panose="020B0609020204030204" pitchFamily="49" charset="0"/>
              </a:rPr>
              <a:t> function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b="1" dirty="0">
                <a:latin typeface="Consolas" panose="020B0609020204030204" pitchFamily="49" charset="0"/>
              </a:rPr>
              <a:t> alias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067285"/>
      </p:ext>
    </p:extLst>
  </p:cSld>
  <p:clrMapOvr>
    <a:masterClrMapping/>
  </p:clrMapOvr>
</p:sld>
</file>

<file path=ppt/theme/theme1.xml><?xml version="1.0" encoding="utf-8"?>
<a:theme xmlns:a="http://schemas.openxmlformats.org/drawingml/2006/main" name="海洋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6_TF02895256.potx" id="{FD7C2270-25CB-40C3-9967-D4A3F08F4C7A}" vid="{8777403A-864E-44F4-A51D-2394876083F0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</TotalTime>
  <Words>2041</Words>
  <Application>Microsoft Office PowerPoint</Application>
  <PresentationFormat>寬螢幕</PresentationFormat>
  <Paragraphs>393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40</vt:i4>
      </vt:variant>
    </vt:vector>
  </HeadingPairs>
  <TitlesOfParts>
    <vt:vector size="52" baseType="lpstr">
      <vt:lpstr>細明體</vt:lpstr>
      <vt:lpstr>Arial</vt:lpstr>
      <vt:lpstr>Arial Narrow</vt:lpstr>
      <vt:lpstr>Calibri</vt:lpstr>
      <vt:lpstr>Calibri Light</vt:lpstr>
      <vt:lpstr>Cambria Math</vt:lpstr>
      <vt:lpstr>Consolas</vt:lpstr>
      <vt:lpstr>Courier New</vt:lpstr>
      <vt:lpstr>Wingdings 2</vt:lpstr>
      <vt:lpstr>海洋 16x9</vt:lpstr>
      <vt:lpstr>HDOfficeLightV0</vt:lpstr>
      <vt:lpstr>1_HDOfficeLightV0</vt:lpstr>
      <vt:lpstr>Python Essentials</vt:lpstr>
      <vt:lpstr>PowerPoint 簡報</vt:lpstr>
      <vt:lpstr>Introduction </vt:lpstr>
      <vt:lpstr>Interactive Python</vt:lpstr>
      <vt:lpstr>Running Python Script</vt:lpstr>
      <vt:lpstr>Significant Whitespace</vt:lpstr>
      <vt:lpstr>Significant Whitespace Rule</vt:lpstr>
      <vt:lpstr>The Zen of Python</vt:lpstr>
      <vt:lpstr>Using Standard Library</vt:lpstr>
      <vt:lpstr>Exiting the REPL</vt:lpstr>
      <vt:lpstr>Scalar Type</vt:lpstr>
      <vt:lpstr>Integer 整數</vt:lpstr>
      <vt:lpstr>Float 浮點數</vt:lpstr>
      <vt:lpstr>Arithmetic Operators</vt:lpstr>
      <vt:lpstr>None </vt:lpstr>
      <vt:lpstr>Identity Operators</vt:lpstr>
      <vt:lpstr>bool</vt:lpstr>
      <vt:lpstr>Assignment  Operators</vt:lpstr>
      <vt:lpstr>Bitwise Operators</vt:lpstr>
      <vt:lpstr>Relational Operators</vt:lpstr>
      <vt:lpstr>Relational Operators</vt:lpstr>
      <vt:lpstr>Control flow</vt:lpstr>
      <vt:lpstr>If-else</vt:lpstr>
      <vt:lpstr>While-loops</vt:lpstr>
      <vt:lpstr>Int truthness</vt:lpstr>
      <vt:lpstr>Relational operators</vt:lpstr>
      <vt:lpstr>break</vt:lpstr>
      <vt:lpstr>練習：解雞兔同籠問題</vt:lpstr>
      <vt:lpstr>Collections </vt:lpstr>
      <vt:lpstr>String</vt:lpstr>
      <vt:lpstr>String Literals</vt:lpstr>
      <vt:lpstr>Strings with Newlines</vt:lpstr>
      <vt:lpstr>Newlines and Operating Systems</vt:lpstr>
      <vt:lpstr>Escape Sequences</vt:lpstr>
      <vt:lpstr>All Escape Sequences</vt:lpstr>
      <vt:lpstr>String Features</vt:lpstr>
      <vt:lpstr>String Features</vt:lpstr>
      <vt:lpstr>Upper Case / Lower Case</vt:lpstr>
      <vt:lpstr>練習: 字首轉大寫</vt:lpstr>
      <vt:lpstr>練習: 倒數計時</vt:lpstr>
    </vt:vector>
  </TitlesOfParts>
  <Company>Shinewave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系統管理</dc:title>
  <dc:creator>YAO-WEN DENG</dc:creator>
  <cp:lastModifiedBy>YAO-WEN DENG</cp:lastModifiedBy>
  <cp:revision>320</cp:revision>
  <dcterms:created xsi:type="dcterms:W3CDTF">2018-08-28T06:17:58Z</dcterms:created>
  <dcterms:modified xsi:type="dcterms:W3CDTF">2020-03-27T05:04:26Z</dcterms:modified>
</cp:coreProperties>
</file>