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65"/>
  </p:notesMasterIdLst>
  <p:sldIdLst>
    <p:sldId id="256" r:id="rId4"/>
    <p:sldId id="269" r:id="rId5"/>
    <p:sldId id="357" r:id="rId6"/>
    <p:sldId id="367" r:id="rId7"/>
    <p:sldId id="368" r:id="rId8"/>
    <p:sldId id="383" r:id="rId9"/>
    <p:sldId id="319" r:id="rId10"/>
    <p:sldId id="372" r:id="rId11"/>
    <p:sldId id="373" r:id="rId12"/>
    <p:sldId id="320" r:id="rId13"/>
    <p:sldId id="321" r:id="rId14"/>
    <p:sldId id="359" r:id="rId15"/>
    <p:sldId id="384" r:id="rId16"/>
    <p:sldId id="385" r:id="rId17"/>
    <p:sldId id="322" r:id="rId18"/>
    <p:sldId id="375" r:id="rId19"/>
    <p:sldId id="374" r:id="rId20"/>
    <p:sldId id="376" r:id="rId21"/>
    <p:sldId id="386" r:id="rId22"/>
    <p:sldId id="377" r:id="rId23"/>
    <p:sldId id="378" r:id="rId24"/>
    <p:sldId id="387" r:id="rId25"/>
    <p:sldId id="379" r:id="rId26"/>
    <p:sldId id="323" r:id="rId27"/>
    <p:sldId id="324" r:id="rId28"/>
    <p:sldId id="388" r:id="rId29"/>
    <p:sldId id="392" r:id="rId30"/>
    <p:sldId id="399" r:id="rId31"/>
    <p:sldId id="397" r:id="rId32"/>
    <p:sldId id="400" r:id="rId33"/>
    <p:sldId id="389" r:id="rId34"/>
    <p:sldId id="394" r:id="rId35"/>
    <p:sldId id="390" r:id="rId36"/>
    <p:sldId id="395" r:id="rId37"/>
    <p:sldId id="401" r:id="rId38"/>
    <p:sldId id="396" r:id="rId39"/>
    <p:sldId id="398" r:id="rId40"/>
    <p:sldId id="391" r:id="rId41"/>
    <p:sldId id="402" r:id="rId42"/>
    <p:sldId id="403" r:id="rId43"/>
    <p:sldId id="339" r:id="rId44"/>
    <p:sldId id="404" r:id="rId45"/>
    <p:sldId id="345" r:id="rId46"/>
    <p:sldId id="405" r:id="rId47"/>
    <p:sldId id="406" r:id="rId48"/>
    <p:sldId id="346" r:id="rId49"/>
    <p:sldId id="407" r:id="rId50"/>
    <p:sldId id="349" r:id="rId51"/>
    <p:sldId id="350" r:id="rId52"/>
    <p:sldId id="351" r:id="rId53"/>
    <p:sldId id="355" r:id="rId54"/>
    <p:sldId id="408" r:id="rId55"/>
    <p:sldId id="409" r:id="rId56"/>
    <p:sldId id="356" r:id="rId57"/>
    <p:sldId id="353" r:id="rId58"/>
    <p:sldId id="380" r:id="rId59"/>
    <p:sldId id="381" r:id="rId60"/>
    <p:sldId id="268" r:id="rId61"/>
    <p:sldId id="411" r:id="rId62"/>
    <p:sldId id="318" r:id="rId63"/>
    <p:sldId id="41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Lst>
        </p14:section>
        <p14:section name="產品導向過程與專案管理過程" id="{6399A94E-5AC7-44F9-8FF5-4096A77EBD7B}">
          <p14:sldIdLst>
            <p14:sldId id="357"/>
            <p14:sldId id="367"/>
            <p14:sldId id="368"/>
            <p14:sldId id="383"/>
            <p14:sldId id="319"/>
            <p14:sldId id="372"/>
            <p14:sldId id="373"/>
          </p14:sldIdLst>
        </p14:section>
        <p14:section name="P3生命週期" id="{7EC1036E-C55B-4274-9F36-224A00C287A7}">
          <p14:sldIdLst>
            <p14:sldId id="320"/>
            <p14:sldId id="321"/>
            <p14:sldId id="359"/>
            <p14:sldId id="384"/>
            <p14:sldId id="385"/>
            <p14:sldId id="322"/>
            <p14:sldId id="375"/>
            <p14:sldId id="374"/>
            <p14:sldId id="376"/>
            <p14:sldId id="386"/>
            <p14:sldId id="377"/>
            <p14:sldId id="378"/>
            <p14:sldId id="387"/>
            <p14:sldId id="379"/>
          </p14:sldIdLst>
        </p14:section>
        <p14:section name="專案管理過程組" id="{A69AF75D-0067-4473-8AD1-B527E5402B1D}">
          <p14:sldIdLst>
            <p14:sldId id="323"/>
            <p14:sldId id="324"/>
            <p14:sldId id="388"/>
            <p14:sldId id="392"/>
            <p14:sldId id="399"/>
            <p14:sldId id="397"/>
            <p14:sldId id="400"/>
            <p14:sldId id="389"/>
            <p14:sldId id="394"/>
            <p14:sldId id="390"/>
            <p14:sldId id="395"/>
            <p14:sldId id="401"/>
            <p14:sldId id="396"/>
            <p14:sldId id="398"/>
            <p14:sldId id="391"/>
            <p14:sldId id="402"/>
            <p14:sldId id="403"/>
          </p14:sldIdLst>
        </p14:section>
        <p14:section name="專案管理知識領域" id="{448F633F-0AA4-4933-A473-3EBE10852BEA}">
          <p14:sldIdLst>
            <p14:sldId id="339"/>
          </p14:sldIdLst>
        </p14:section>
        <p14:section name="主要過程和輔助過程" id="{35A039CA-BAC3-4F6B-A045-37B23AF1E71F}">
          <p14:sldIdLst>
            <p14:sldId id="404"/>
            <p14:sldId id="345"/>
            <p14:sldId id="405"/>
            <p14:sldId id="406"/>
            <p14:sldId id="346"/>
            <p14:sldId id="407"/>
          </p14:sldIdLst>
        </p14:section>
        <p14:section name="專案管理各流程間之互動" id="{3231DDEC-C994-4D24-B860-73918CAC1736}">
          <p14:sldIdLst>
            <p14:sldId id="349"/>
            <p14:sldId id="350"/>
            <p14:sldId id="351"/>
          </p14:sldIdLst>
        </p14:section>
        <p14:section name="產品開發手法" id="{4676D682-DD1C-458E-BB41-8EA7EF28083D}">
          <p14:sldIdLst>
            <p14:sldId id="355"/>
            <p14:sldId id="408"/>
            <p14:sldId id="409"/>
            <p14:sldId id="356"/>
            <p14:sldId id="353"/>
            <p14:sldId id="380"/>
            <p14:sldId id="381"/>
          </p14:sldIdLst>
        </p14:section>
        <p14:section name="結語" id="{A81DBFD4-7CA2-4A78-939C-C4F8B94F1469}">
          <p14:sldIdLst>
            <p14:sldId id="268"/>
            <p14:sldId id="411"/>
          </p14:sldIdLst>
        </p14:section>
        <p14:section name="Q &amp; A" id="{73D0B01F-02B4-4CEC-B2FD-C6DD8F5AF70B}">
          <p14:sldIdLst>
            <p14:sldId id="318"/>
            <p14:sldId id="410"/>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86051" autoAdjust="0"/>
  </p:normalViewPr>
  <p:slideViewPr>
    <p:cSldViewPr showGuides="1">
      <p:cViewPr varScale="1">
        <p:scale>
          <a:sx n="60" d="100"/>
          <a:sy n="60" d="100"/>
        </p:scale>
        <p:origin x="1086" y="60"/>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t>資料來源： </a:t>
            </a:r>
            <a:r>
              <a:rPr lang="en-US" altLang="zh-TW" dirty="0"/>
              <a:t>http://www.theprojectbox.us/2012/09/pmbok-5-and-the-new-knowledge-area/, accessed 2013/1/15.</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a:t>
            </a:fld>
            <a:endParaRPr lang="en-US" altLang="zh-TW"/>
          </a:p>
        </p:txBody>
      </p:sp>
    </p:spTree>
    <p:extLst>
      <p:ext uri="{BB962C8B-B14F-4D97-AF65-F5344CB8AC3E}">
        <p14:creationId xmlns:p14="http://schemas.microsoft.com/office/powerpoint/2010/main" val="180292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Assessment means to find the feasibility of event/project/activity. feasibility tells us that activity would be undertaken or not,</a:t>
            </a:r>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Appraisal is the analysis of vary aspect of project/report and verify the object with result.</a:t>
            </a:r>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Evaluation is after activity/event the calculation/measurement of activity is called evaluation.</a:t>
            </a:r>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32</a:t>
            </a:fld>
            <a:endParaRPr lang="en-US" altLang="zh-TW"/>
          </a:p>
        </p:txBody>
      </p:sp>
    </p:spTree>
    <p:extLst>
      <p:ext uri="{BB962C8B-B14F-4D97-AF65-F5344CB8AC3E}">
        <p14:creationId xmlns:p14="http://schemas.microsoft.com/office/powerpoint/2010/main" val="211630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The Monitoring and control processes are an integral part of all the process groups, and interact with each process in numerous ways.</a:t>
            </a:r>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33</a:t>
            </a:fld>
            <a:endParaRPr lang="en-US" altLang="zh-TW"/>
          </a:p>
        </p:txBody>
      </p:sp>
    </p:spTree>
    <p:extLst>
      <p:ext uri="{BB962C8B-B14F-4D97-AF65-F5344CB8AC3E}">
        <p14:creationId xmlns:p14="http://schemas.microsoft.com/office/powerpoint/2010/main" val="187722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專案管理過程組和知識管理領域對照表</a:t>
            </a:r>
            <a:endParaRPr lang="en-US" altLang="zh-TW" dirty="0"/>
          </a:p>
          <a:p>
            <a:r>
              <a:rPr lang="en-US" altLang="zh-TW" dirty="0"/>
              <a:t>https://www.researchgate.net/profile/Nektarios_Karanikas/publication/325574821/figure/fig1/AS:635222223769603@1528460188904/Project-Management-Process-group-and-Knowledge-Area-Mapping-PMI-2013.png</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41</a:t>
            </a:fld>
            <a:endParaRPr lang="en-US" altLang="zh-TW"/>
          </a:p>
        </p:txBody>
      </p:sp>
    </p:spTree>
    <p:extLst>
      <p:ext uri="{BB962C8B-B14F-4D97-AF65-F5344CB8AC3E}">
        <p14:creationId xmlns:p14="http://schemas.microsoft.com/office/powerpoint/2010/main" val="1581059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43</a:t>
            </a:fld>
            <a:endParaRPr lang="en-US" altLang="zh-TW"/>
          </a:p>
        </p:txBody>
      </p:sp>
    </p:spTree>
    <p:extLst>
      <p:ext uri="{BB962C8B-B14F-4D97-AF65-F5344CB8AC3E}">
        <p14:creationId xmlns:p14="http://schemas.microsoft.com/office/powerpoint/2010/main" val="129956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44</a:t>
            </a:fld>
            <a:endParaRPr lang="en-US" altLang="zh-TW"/>
          </a:p>
        </p:txBody>
      </p:sp>
    </p:spTree>
    <p:extLst>
      <p:ext uri="{BB962C8B-B14F-4D97-AF65-F5344CB8AC3E}">
        <p14:creationId xmlns:p14="http://schemas.microsoft.com/office/powerpoint/2010/main" val="98126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45</a:t>
            </a:fld>
            <a:endParaRPr lang="en-US" altLang="zh-TW"/>
          </a:p>
        </p:txBody>
      </p:sp>
    </p:spTree>
    <p:extLst>
      <p:ext uri="{BB962C8B-B14F-4D97-AF65-F5344CB8AC3E}">
        <p14:creationId xmlns:p14="http://schemas.microsoft.com/office/powerpoint/2010/main" val="164791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VUCA</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中每個元素的深層含義是用來提高</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VUCA</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的的預見性和洞察力的戰略意義，以及要提高組織和個人在企業中的行動力。</a:t>
            </a:r>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V=Volatility</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（易變性）是變化的本質和動力，也是由變化驅使和催化產生的</a:t>
            </a:r>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U=Uncertainty</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（不確定性）缺少預見性</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缺乏對意外的預期和對事情的理解和意識</a:t>
            </a:r>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C=Complexity</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（複雜性）企業為各種力量，各種因素，各種事情所困擾。</a:t>
            </a:r>
          </a:p>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A=Ambiguity</a:t>
            </a:r>
            <a:r>
              <a:rPr kumimoji="1" lang="zh-TW" altLang="en-US" sz="1200" b="0" i="0" kern="1200" dirty="0">
                <a:solidFill>
                  <a:schemeClr val="tx1"/>
                </a:solidFill>
                <a:effectLst/>
                <a:latin typeface="Times New Roman" panose="02020603050405020304" pitchFamily="18" charset="0"/>
                <a:ea typeface="新細明體" panose="02020500000000000000" pitchFamily="18" charset="-120"/>
                <a:cs typeface="+mn-cs"/>
              </a:rPr>
              <a:t>（模糊性）對現實的模糊，是誤解的根源，各種條件和因果關係的混雜。</a:t>
            </a:r>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51</a:t>
            </a:fld>
            <a:endParaRPr lang="en-US" altLang="zh-TW"/>
          </a:p>
        </p:txBody>
      </p:sp>
    </p:spTree>
    <p:extLst>
      <p:ext uri="{BB962C8B-B14F-4D97-AF65-F5344CB8AC3E}">
        <p14:creationId xmlns:p14="http://schemas.microsoft.com/office/powerpoint/2010/main" val="243397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hyperlink" Target="https://www.101eip.net/tw/wp-content/uploads/2015/09/101%E8%A1%A8%E5%96%AE-PM-001-%E5%B0%88%E6%A1%88%E7%AB%A0%E7%A8%8B-%E9%9B%BB%E5%AD%90%E8%A1%A8%E5%96%AE.jpg" TargetMode="Externa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hyperlink" Target="https://www.researchgate.net/profile/Nektarios_Karanikas/publication/325574821/figure/fig1/AS:635222223769603@1528460188904/Project-Management-Process-group-and-Knowledge-Area-Mapping-PMI-2013.png"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hyperlink" Target="https://agilemanifesto.org/" TargetMode="Externa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專案管理過程</a:t>
            </a:r>
            <a:br>
              <a:rPr lang="en-US" altLang="zh-TW" dirty="0"/>
            </a:br>
            <a:r>
              <a:rPr lang="en-US" altLang="zh-TW" dirty="0"/>
              <a:t>Project Management Process</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D2CBB7-FC5C-4EAF-8A6E-0E6D130304CB}"/>
              </a:ext>
            </a:extLst>
          </p:cNvPr>
          <p:cNvSpPr>
            <a:spLocks noGrp="1"/>
          </p:cNvSpPr>
          <p:nvPr>
            <p:ph type="title"/>
          </p:nvPr>
        </p:nvSpPr>
        <p:spPr/>
        <p:txBody>
          <a:bodyPr/>
          <a:lstStyle/>
          <a:p>
            <a:r>
              <a:rPr lang="en-US" altLang="zh-TW" dirty="0"/>
              <a:t>P3</a:t>
            </a:r>
            <a:r>
              <a:rPr lang="zh-TW" altLang="en-US" dirty="0"/>
              <a:t>生命週期</a:t>
            </a:r>
          </a:p>
        </p:txBody>
      </p:sp>
      <p:sp>
        <p:nvSpPr>
          <p:cNvPr id="3" name="內容版面配置區 2">
            <a:extLst>
              <a:ext uri="{FF2B5EF4-FFF2-40B4-BE49-F238E27FC236}">
                <a16:creationId xmlns:a16="http://schemas.microsoft.com/office/drawing/2014/main" id="{71119956-7AF0-420C-BD64-85C9FFEBF59A}"/>
              </a:ext>
            </a:extLst>
          </p:cNvPr>
          <p:cNvSpPr>
            <a:spLocks noGrp="1"/>
          </p:cNvSpPr>
          <p:nvPr>
            <p:ph idx="1"/>
          </p:nvPr>
        </p:nvSpPr>
        <p:spPr/>
        <p:txBody>
          <a:bodyPr/>
          <a:lstStyle/>
          <a:p>
            <a:r>
              <a:rPr lang="zh-TW" altLang="en-US" dirty="0"/>
              <a:t>專案</a:t>
            </a:r>
            <a:r>
              <a:rPr lang="en-US" altLang="zh-TW" dirty="0"/>
              <a:t> Project</a:t>
            </a:r>
          </a:p>
          <a:p>
            <a:r>
              <a:rPr lang="zh-TW" altLang="en-US" dirty="0"/>
              <a:t>計畫 </a:t>
            </a:r>
            <a:r>
              <a:rPr lang="en-US" altLang="zh-TW" dirty="0"/>
              <a:t>Program</a:t>
            </a:r>
          </a:p>
          <a:p>
            <a:r>
              <a:rPr lang="zh-TW" altLang="en-US" dirty="0"/>
              <a:t>專案組合</a:t>
            </a:r>
            <a:r>
              <a:rPr lang="en-US" altLang="zh-TW" dirty="0"/>
              <a:t> Portfolio</a:t>
            </a:r>
          </a:p>
        </p:txBody>
      </p:sp>
      <p:sp>
        <p:nvSpPr>
          <p:cNvPr id="4" name="投影片編號版面配置區 3">
            <a:extLst>
              <a:ext uri="{FF2B5EF4-FFF2-40B4-BE49-F238E27FC236}">
                <a16:creationId xmlns:a16="http://schemas.microsoft.com/office/drawing/2014/main" id="{7CCA6EF4-8210-49EE-9FA8-EBA01645AAE6}"/>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86540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016673-01A6-4DE1-AE13-898B1A90935A}"/>
              </a:ext>
            </a:extLst>
          </p:cNvPr>
          <p:cNvSpPr>
            <a:spLocks noGrp="1"/>
          </p:cNvSpPr>
          <p:nvPr>
            <p:ph type="title"/>
          </p:nvPr>
        </p:nvSpPr>
        <p:spPr/>
        <p:txBody>
          <a:bodyPr/>
          <a:lstStyle/>
          <a:p>
            <a:r>
              <a:rPr lang="zh-TW" altLang="en-US" dirty="0"/>
              <a:t>生命週期 </a:t>
            </a:r>
            <a:r>
              <a:rPr lang="en-US" altLang="zh-TW" dirty="0"/>
              <a:t>Life Cycle</a:t>
            </a:r>
            <a:endParaRPr lang="zh-TW" altLang="en-US" dirty="0"/>
          </a:p>
        </p:txBody>
      </p:sp>
      <p:sp>
        <p:nvSpPr>
          <p:cNvPr id="3" name="內容版面配置區 2">
            <a:extLst>
              <a:ext uri="{FF2B5EF4-FFF2-40B4-BE49-F238E27FC236}">
                <a16:creationId xmlns:a16="http://schemas.microsoft.com/office/drawing/2014/main" id="{C6E9B866-C9CC-4203-852B-A40208E5CD17}"/>
              </a:ext>
            </a:extLst>
          </p:cNvPr>
          <p:cNvSpPr>
            <a:spLocks noGrp="1"/>
          </p:cNvSpPr>
          <p:nvPr>
            <p:ph idx="1"/>
          </p:nvPr>
        </p:nvSpPr>
        <p:spPr/>
        <p:txBody>
          <a:bodyPr/>
          <a:lstStyle/>
          <a:p>
            <a:r>
              <a:rPr lang="zh-TW" altLang="en-US" dirty="0"/>
              <a:t>生命週期是定義解決「做些什麼來完成工作」的問題。</a:t>
            </a:r>
            <a:endParaRPr lang="en-US" altLang="zh-TW" dirty="0"/>
          </a:p>
          <a:p>
            <a:r>
              <a:rPr lang="zh-TW" altLang="en-US" dirty="0"/>
              <a:t>幾乎所有產業的生命週期都依循順序型，但不同產業其生命週期顯著不同。</a:t>
            </a:r>
            <a:endParaRPr lang="en-US" altLang="zh-TW" dirty="0"/>
          </a:p>
          <a:p>
            <a:r>
              <a:rPr lang="zh-TW" altLang="en-US" dirty="0"/>
              <a:t>例如軟體開發產案的生命週期就不同於營建專案和新藥開發專案。</a:t>
            </a:r>
            <a:endParaRPr lang="en-US" altLang="zh-TW" dirty="0"/>
          </a:p>
        </p:txBody>
      </p:sp>
      <p:sp>
        <p:nvSpPr>
          <p:cNvPr id="4" name="投影片編號版面配置區 3">
            <a:extLst>
              <a:ext uri="{FF2B5EF4-FFF2-40B4-BE49-F238E27FC236}">
                <a16:creationId xmlns:a16="http://schemas.microsoft.com/office/drawing/2014/main" id="{478ABF91-A6B4-445C-8777-D30B7331775F}"/>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224904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28F79-40F0-4220-A3B4-804EBEAF500E}"/>
              </a:ext>
            </a:extLst>
          </p:cNvPr>
          <p:cNvSpPr>
            <a:spLocks noGrp="1"/>
          </p:cNvSpPr>
          <p:nvPr>
            <p:ph type="title"/>
          </p:nvPr>
        </p:nvSpPr>
        <p:spPr/>
        <p:txBody>
          <a:bodyPr/>
          <a:lstStyle/>
          <a:p>
            <a:r>
              <a:rPr lang="en-US" altLang="zh-TW" dirty="0"/>
              <a:t>P3 </a:t>
            </a:r>
            <a:r>
              <a:rPr lang="zh-TW" altLang="en-US" dirty="0"/>
              <a:t>生命週期</a:t>
            </a:r>
          </a:p>
        </p:txBody>
      </p:sp>
      <p:sp>
        <p:nvSpPr>
          <p:cNvPr id="3" name="內容版面配置區 2">
            <a:extLst>
              <a:ext uri="{FF2B5EF4-FFF2-40B4-BE49-F238E27FC236}">
                <a16:creationId xmlns:a16="http://schemas.microsoft.com/office/drawing/2014/main" id="{95F47DF6-EC8A-4D00-B6D8-3E1C34AF4B17}"/>
              </a:ext>
            </a:extLst>
          </p:cNvPr>
          <p:cNvSpPr>
            <a:spLocks noGrp="1"/>
          </p:cNvSpPr>
          <p:nvPr>
            <p:ph idx="1"/>
          </p:nvPr>
        </p:nvSpPr>
        <p:spPr/>
        <p:txBody>
          <a:bodyPr>
            <a:normAutofit lnSpcReduction="10000"/>
          </a:bodyPr>
          <a:lstStyle/>
          <a:p>
            <a:r>
              <a:rPr lang="zh-TW" altLang="en-US" dirty="0"/>
              <a:t>包含專案、計畫、專案組和的相關階段</a:t>
            </a:r>
            <a:endParaRPr lang="en-US" altLang="zh-TW" dirty="0"/>
          </a:p>
          <a:p>
            <a:r>
              <a:rPr lang="zh-TW" altLang="en-US" dirty="0"/>
              <a:t>提供一個管理工作進度的結構</a:t>
            </a:r>
            <a:endParaRPr lang="en-US" altLang="zh-TW" dirty="0"/>
          </a:p>
          <a:p>
            <a:r>
              <a:rPr lang="zh-TW" altLang="en-US" dirty="0"/>
              <a:t>目的</a:t>
            </a:r>
            <a:r>
              <a:rPr lang="en-US" altLang="zh-TW" dirty="0"/>
              <a:t>:</a:t>
            </a:r>
            <a:r>
              <a:rPr lang="zh-TW" altLang="en-US" dirty="0"/>
              <a:t> 實現目標</a:t>
            </a:r>
            <a:endParaRPr lang="en-US" altLang="zh-TW" dirty="0"/>
          </a:p>
          <a:p>
            <a:pPr lvl="1"/>
            <a:r>
              <a:rPr lang="zh-TW" altLang="en-US" dirty="0"/>
              <a:t>產出</a:t>
            </a:r>
            <a:r>
              <a:rPr lang="en-US" altLang="zh-TW" dirty="0"/>
              <a:t>/</a:t>
            </a:r>
            <a:r>
              <a:rPr lang="zh-TW" altLang="en-US" dirty="0"/>
              <a:t>結果</a:t>
            </a:r>
            <a:r>
              <a:rPr lang="en-US" altLang="zh-TW" dirty="0"/>
              <a:t>/</a:t>
            </a:r>
            <a:r>
              <a:rPr lang="zh-TW" altLang="en-US" dirty="0"/>
              <a:t>利益</a:t>
            </a:r>
            <a:endParaRPr lang="en-US" altLang="zh-TW" dirty="0"/>
          </a:p>
          <a:p>
            <a:r>
              <a:rPr lang="zh-TW" altLang="en-US" dirty="0"/>
              <a:t>初始概念</a:t>
            </a:r>
            <a:r>
              <a:rPr lang="en-US" altLang="zh-TW" dirty="0"/>
              <a:t>→</a:t>
            </a:r>
            <a:r>
              <a:rPr lang="zh-TW" altLang="en-US" dirty="0"/>
              <a:t>詳細目標</a:t>
            </a:r>
            <a:r>
              <a:rPr lang="en-US" altLang="zh-TW" dirty="0"/>
              <a:t>→</a:t>
            </a:r>
            <a:r>
              <a:rPr lang="zh-TW" altLang="en-US" dirty="0"/>
              <a:t>實現目標</a:t>
            </a:r>
            <a:endParaRPr lang="en-US" altLang="zh-TW" dirty="0"/>
          </a:p>
          <a:p>
            <a:r>
              <a:rPr lang="en-US" altLang="zh-TW" dirty="0"/>
              <a:t>SDLC model: Software Development Life Cycle model</a:t>
            </a:r>
          </a:p>
          <a:p>
            <a:r>
              <a:rPr lang="zh-TW" altLang="en-US" dirty="0"/>
              <a:t>生命週期的每一個階段都很重要，沒有階段可以被忽略，但專案經理可以適當調整工作的發展方法和環境。</a:t>
            </a:r>
            <a:endParaRPr lang="en-US" altLang="zh-TW" dirty="0"/>
          </a:p>
        </p:txBody>
      </p:sp>
      <p:sp>
        <p:nvSpPr>
          <p:cNvPr id="4" name="投影片編號版面配置區 3">
            <a:extLst>
              <a:ext uri="{FF2B5EF4-FFF2-40B4-BE49-F238E27FC236}">
                <a16:creationId xmlns:a16="http://schemas.microsoft.com/office/drawing/2014/main" id="{1C301BEC-BE39-4966-BA5D-E818FE51AE6B}"/>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353150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7048DE-02A2-420C-A4A6-53DCC6ADECF9}"/>
              </a:ext>
            </a:extLst>
          </p:cNvPr>
          <p:cNvSpPr>
            <a:spLocks noGrp="1"/>
          </p:cNvSpPr>
          <p:nvPr>
            <p:ph type="title"/>
          </p:nvPr>
        </p:nvSpPr>
        <p:spPr/>
        <p:txBody>
          <a:bodyPr/>
          <a:lstStyle/>
          <a:p>
            <a:r>
              <a:rPr lang="zh-TW" altLang="en-US" dirty="0"/>
              <a:t>生命週期模式 </a:t>
            </a:r>
            <a:r>
              <a:rPr lang="en-US" altLang="zh-TW" dirty="0"/>
              <a:t>Life Cycle Models</a:t>
            </a:r>
            <a:endParaRPr lang="zh-TW" altLang="en-US" dirty="0"/>
          </a:p>
        </p:txBody>
      </p:sp>
      <p:sp>
        <p:nvSpPr>
          <p:cNvPr id="3" name="內容版面配置區 2">
            <a:extLst>
              <a:ext uri="{FF2B5EF4-FFF2-40B4-BE49-F238E27FC236}">
                <a16:creationId xmlns:a16="http://schemas.microsoft.com/office/drawing/2014/main" id="{FF2AA451-2BFA-4894-A773-71C97CD51E9E}"/>
              </a:ext>
            </a:extLst>
          </p:cNvPr>
          <p:cNvSpPr>
            <a:spLocks noGrp="1"/>
          </p:cNvSpPr>
          <p:nvPr>
            <p:ph idx="1"/>
          </p:nvPr>
        </p:nvSpPr>
        <p:spPr/>
        <p:txBody>
          <a:bodyPr>
            <a:normAutofit/>
          </a:bodyPr>
          <a:lstStyle/>
          <a:p>
            <a:r>
              <a:rPr lang="zh-TW" altLang="en-US" dirty="0"/>
              <a:t>線性順序模式 </a:t>
            </a:r>
            <a:r>
              <a:rPr lang="en-US" altLang="zh-TW" dirty="0"/>
              <a:t>Linear Sequential Life Cycle Model</a:t>
            </a:r>
          </a:p>
          <a:p>
            <a:pPr lvl="1"/>
            <a:r>
              <a:rPr lang="zh-TW" altLang="en-US" dirty="0"/>
              <a:t>亦稱為 瀑布模式</a:t>
            </a:r>
            <a:r>
              <a:rPr lang="en-US" altLang="zh-TW" dirty="0"/>
              <a:t> Waterfall Model</a:t>
            </a:r>
          </a:p>
          <a:p>
            <a:r>
              <a:rPr lang="zh-TW" altLang="en-US" dirty="0"/>
              <a:t>平行模式</a:t>
            </a:r>
            <a:endParaRPr lang="en-US" altLang="zh-TW" dirty="0"/>
          </a:p>
          <a:p>
            <a:pPr lvl="1"/>
            <a:r>
              <a:rPr lang="zh-TW" altLang="en-US" dirty="0"/>
              <a:t>亦稱 多重軌道</a:t>
            </a:r>
            <a:endParaRPr lang="en-US" altLang="zh-TW" dirty="0"/>
          </a:p>
          <a:p>
            <a:pPr lvl="1"/>
            <a:r>
              <a:rPr lang="zh-TW" altLang="en-US" dirty="0"/>
              <a:t>與線性相似 但階段是平行進行的，以增加執行速度</a:t>
            </a:r>
            <a:endParaRPr lang="en-US" altLang="zh-TW" dirty="0"/>
          </a:p>
          <a:p>
            <a:r>
              <a:rPr lang="zh-TW" altLang="en-US" dirty="0"/>
              <a:t>螺旋模式 </a:t>
            </a:r>
            <a:r>
              <a:rPr lang="en-US" altLang="zh-TW" dirty="0"/>
              <a:t>Spiral Model</a:t>
            </a:r>
          </a:p>
          <a:p>
            <a:pPr lvl="1"/>
            <a:r>
              <a:rPr lang="zh-TW" altLang="en-US" dirty="0"/>
              <a:t>專案一開始時有多重選項，而要求和限制是未知的</a:t>
            </a:r>
            <a:endParaRPr lang="en-US" altLang="zh-TW" dirty="0"/>
          </a:p>
          <a:p>
            <a:pPr lvl="1"/>
            <a:r>
              <a:rPr lang="zh-TW" altLang="en-US" dirty="0"/>
              <a:t>常用於 研究型專案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1797A23-8C9A-4822-BF0F-87307ED0DF8B}"/>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403808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CDCBAB-9992-4925-9F6C-BD97FE3E2CF9}"/>
              </a:ext>
            </a:extLst>
          </p:cNvPr>
          <p:cNvSpPr>
            <a:spLocks noGrp="1"/>
          </p:cNvSpPr>
          <p:nvPr>
            <p:ph type="title"/>
          </p:nvPr>
        </p:nvSpPr>
        <p:spPr/>
        <p:txBody>
          <a:bodyPr/>
          <a:lstStyle/>
          <a:p>
            <a:r>
              <a:rPr lang="zh-TW" altLang="en-US" dirty="0"/>
              <a:t>分階段的結構有助於建立治理和回饋機制</a:t>
            </a:r>
          </a:p>
        </p:txBody>
      </p:sp>
      <p:sp>
        <p:nvSpPr>
          <p:cNvPr id="3" name="內容版面配置區 2">
            <a:extLst>
              <a:ext uri="{FF2B5EF4-FFF2-40B4-BE49-F238E27FC236}">
                <a16:creationId xmlns:a16="http://schemas.microsoft.com/office/drawing/2014/main" id="{0C100407-5078-4F46-ACC6-856BE96E8C68}"/>
              </a:ext>
            </a:extLst>
          </p:cNvPr>
          <p:cNvSpPr>
            <a:spLocks noGrp="1"/>
          </p:cNvSpPr>
          <p:nvPr>
            <p:ph sz="half" idx="1"/>
          </p:nvPr>
        </p:nvSpPr>
        <p:spPr/>
        <p:txBody>
          <a:bodyPr/>
          <a:lstStyle/>
          <a:p>
            <a:r>
              <a:rPr lang="zh-TW" altLang="en-US" dirty="0"/>
              <a:t>階段</a:t>
            </a:r>
            <a:endParaRPr lang="en-US" altLang="zh-TW" dirty="0"/>
          </a:p>
          <a:p>
            <a:pPr lvl="1"/>
            <a:r>
              <a:rPr lang="zh-TW" altLang="en-US" dirty="0"/>
              <a:t>開發工作細分為一系列的管理階段</a:t>
            </a:r>
            <a:endParaRPr lang="en-US" altLang="zh-TW" dirty="0"/>
          </a:p>
          <a:p>
            <a:pPr lvl="1"/>
            <a:r>
              <a:rPr lang="zh-TW" altLang="en-US" dirty="0"/>
              <a:t>一次授權一個階段工作</a:t>
            </a:r>
            <a:endParaRPr lang="en-US" altLang="zh-TW" dirty="0"/>
          </a:p>
          <a:p>
            <a:r>
              <a:rPr lang="zh-TW" altLang="en-US" dirty="0"/>
              <a:t>關卡審查 </a:t>
            </a:r>
            <a:r>
              <a:rPr lang="en-US" altLang="zh-TW" dirty="0"/>
              <a:t>Gate Review</a:t>
            </a:r>
          </a:p>
          <a:p>
            <a:pPr lvl="1"/>
            <a:r>
              <a:rPr lang="zh-TW" altLang="en-US" dirty="0"/>
              <a:t>在各個階段結束時進行審查</a:t>
            </a:r>
            <a:endParaRPr lang="en-US" altLang="zh-TW" dirty="0"/>
          </a:p>
          <a:p>
            <a:pPr lvl="1"/>
            <a:r>
              <a:rPr lang="zh-TW" altLang="en-US" dirty="0"/>
              <a:t>績效評估，決定是否進入下一個階段</a:t>
            </a:r>
            <a:endParaRPr lang="en-US" altLang="zh-TW" dirty="0"/>
          </a:p>
        </p:txBody>
      </p:sp>
      <p:sp>
        <p:nvSpPr>
          <p:cNvPr id="5" name="內容版面配置區 4">
            <a:extLst>
              <a:ext uri="{FF2B5EF4-FFF2-40B4-BE49-F238E27FC236}">
                <a16:creationId xmlns:a16="http://schemas.microsoft.com/office/drawing/2014/main" id="{31F7A8FD-FAF4-47E4-B124-1DCA71ECC5D4}"/>
              </a:ext>
            </a:extLst>
          </p:cNvPr>
          <p:cNvSpPr>
            <a:spLocks noGrp="1"/>
          </p:cNvSpPr>
          <p:nvPr>
            <p:ph sz="half" idx="2"/>
          </p:nvPr>
        </p:nvSpPr>
        <p:spPr/>
        <p:txBody>
          <a:bodyPr/>
          <a:lstStyle/>
          <a:p>
            <a:r>
              <a:rPr lang="zh-TW" altLang="en-US" dirty="0"/>
              <a:t>後審查 </a:t>
            </a:r>
            <a:r>
              <a:rPr lang="en-US" altLang="zh-TW" dirty="0"/>
              <a:t>Post Review</a:t>
            </a:r>
          </a:p>
          <a:p>
            <a:pPr lvl="1"/>
            <a:r>
              <a:rPr lang="zh-TW" altLang="en-US" dirty="0"/>
              <a:t>在專案結束時進行</a:t>
            </a:r>
            <a:endParaRPr lang="en-US" altLang="zh-TW" dirty="0"/>
          </a:p>
          <a:p>
            <a:pPr lvl="1"/>
            <a:r>
              <a:rPr lang="zh-TW" altLang="en-US" dirty="0"/>
              <a:t>學習到的專案經驗成為組織資產</a:t>
            </a:r>
            <a:endParaRPr lang="en-US" altLang="zh-TW" dirty="0"/>
          </a:p>
          <a:p>
            <a:r>
              <a:rPr lang="zh-TW" altLang="en-US" dirty="0"/>
              <a:t>利益評估</a:t>
            </a:r>
          </a:p>
          <a:p>
            <a:pPr lvl="1"/>
            <a:r>
              <a:rPr lang="zh-TW" altLang="en-US" dirty="0"/>
              <a:t>評估專案的商業個案</a:t>
            </a:r>
            <a:endParaRPr lang="en-US" altLang="zh-TW" dirty="0"/>
          </a:p>
          <a:p>
            <a:pPr lvl="1"/>
            <a:r>
              <a:rPr lang="zh-TW" altLang="en-US" dirty="0"/>
              <a:t>期望利益是否能實現</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5F8CA19E-9399-4327-B307-15D794471815}"/>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792531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3678D6-AFCF-4884-ABB8-2F7331B18AB4}"/>
              </a:ext>
            </a:extLst>
          </p:cNvPr>
          <p:cNvSpPr>
            <a:spLocks noGrp="1"/>
          </p:cNvSpPr>
          <p:nvPr>
            <p:ph type="title"/>
          </p:nvPr>
        </p:nvSpPr>
        <p:spPr/>
        <p:txBody>
          <a:bodyPr/>
          <a:lstStyle/>
          <a:p>
            <a:r>
              <a:rPr lang="zh-TW" altLang="en-US" dirty="0"/>
              <a:t>線性專案生命週期</a:t>
            </a:r>
          </a:p>
        </p:txBody>
      </p:sp>
      <p:sp>
        <p:nvSpPr>
          <p:cNvPr id="3" name="內容版面配置區 2">
            <a:extLst>
              <a:ext uri="{FF2B5EF4-FFF2-40B4-BE49-F238E27FC236}">
                <a16:creationId xmlns:a16="http://schemas.microsoft.com/office/drawing/2014/main" id="{98D21A3B-A945-4A60-B45F-4C41AE2EBA99}"/>
              </a:ext>
            </a:extLst>
          </p:cNvPr>
          <p:cNvSpPr>
            <a:spLocks noGrp="1"/>
          </p:cNvSpPr>
          <p:nvPr>
            <p:ph sz="half" idx="1"/>
          </p:nvPr>
        </p:nvSpPr>
        <p:spPr/>
        <p:txBody>
          <a:bodyPr/>
          <a:lstStyle/>
          <a:p>
            <a:r>
              <a:rPr lang="zh-TW" altLang="en-US" dirty="0"/>
              <a:t>概念階段</a:t>
            </a:r>
            <a:endParaRPr lang="en-US" altLang="zh-TW" dirty="0"/>
          </a:p>
          <a:p>
            <a:pPr lvl="1"/>
            <a:r>
              <a:rPr lang="zh-TW" altLang="en-US" dirty="0"/>
              <a:t>發展初步的想法，建立商業個案的大綱和時程表。</a:t>
            </a:r>
            <a:endParaRPr lang="en-US" altLang="zh-TW" dirty="0"/>
          </a:p>
          <a:p>
            <a:r>
              <a:rPr lang="zh-TW" altLang="en-US" dirty="0"/>
              <a:t>定義階段</a:t>
            </a:r>
            <a:endParaRPr lang="en-US" altLang="zh-TW" dirty="0"/>
          </a:p>
          <a:p>
            <a:pPr lvl="1"/>
            <a:r>
              <a:rPr lang="zh-TW" altLang="en-US" dirty="0"/>
              <a:t>識別出首選解決方案，據以發展專案管理計畫書後與商業個案併呈贊助者批准</a:t>
            </a:r>
            <a:endParaRPr lang="en-US" altLang="zh-TW" dirty="0"/>
          </a:p>
        </p:txBody>
      </p:sp>
      <p:sp>
        <p:nvSpPr>
          <p:cNvPr id="14" name="內容版面配置區 13">
            <a:extLst>
              <a:ext uri="{FF2B5EF4-FFF2-40B4-BE49-F238E27FC236}">
                <a16:creationId xmlns:a16="http://schemas.microsoft.com/office/drawing/2014/main" id="{9ED68326-BBF2-4740-8DA7-BFBCD68E8CB0}"/>
              </a:ext>
            </a:extLst>
          </p:cNvPr>
          <p:cNvSpPr>
            <a:spLocks noGrp="1"/>
          </p:cNvSpPr>
          <p:nvPr>
            <p:ph sz="half" idx="2"/>
          </p:nvPr>
        </p:nvSpPr>
        <p:spPr/>
        <p:txBody>
          <a:bodyPr/>
          <a:lstStyle/>
          <a:p>
            <a:r>
              <a:rPr lang="zh-TW" altLang="en-US" dirty="0"/>
              <a:t>發展階段</a:t>
            </a:r>
            <a:endParaRPr lang="en-US" altLang="zh-TW" dirty="0"/>
          </a:p>
          <a:p>
            <a:pPr lvl="1"/>
            <a:r>
              <a:rPr lang="zh-TW" altLang="en-US" dirty="0"/>
              <a:t>依奉准之專案管理計畫書執行</a:t>
            </a:r>
            <a:endParaRPr lang="en-US" altLang="zh-TW" dirty="0"/>
          </a:p>
          <a:p>
            <a:pPr lvl="1"/>
            <a:r>
              <a:rPr lang="zh-TW" altLang="en-US" dirty="0"/>
              <a:t>可能再分解為更多細部階段</a:t>
            </a:r>
            <a:endParaRPr lang="en-US" altLang="zh-TW" dirty="0"/>
          </a:p>
          <a:p>
            <a:r>
              <a:rPr lang="zh-TW" altLang="en-US" dirty="0"/>
              <a:t>移交和結案階段</a:t>
            </a:r>
            <a:endParaRPr lang="en-US" altLang="zh-TW" dirty="0"/>
          </a:p>
          <a:p>
            <a:pPr lvl="1"/>
            <a:r>
              <a:rPr lang="zh-TW" altLang="en-US" dirty="0"/>
              <a:t>將專案交付項目移交給客戶</a:t>
            </a:r>
            <a:endParaRPr lang="en-US" altLang="zh-TW" dirty="0"/>
          </a:p>
          <a:p>
            <a:r>
              <a:rPr lang="zh-TW" altLang="en-US" dirty="0"/>
              <a:t>利益實現階段</a:t>
            </a:r>
            <a:endParaRPr lang="en-US" altLang="zh-TW" dirty="0"/>
          </a:p>
          <a:p>
            <a:pPr lvl="1"/>
            <a:r>
              <a:rPr lang="zh-TW" altLang="en-US" dirty="0"/>
              <a:t>收款</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95B4CEE-AFBC-4811-A40A-B3F5832040BB}"/>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131281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52362F6A-7578-4799-A22C-91E360FF530F}"/>
              </a:ext>
            </a:extLst>
          </p:cNvPr>
          <p:cNvSpPr>
            <a:spLocks noGrp="1"/>
          </p:cNvSpPr>
          <p:nvPr>
            <p:ph type="title"/>
          </p:nvPr>
        </p:nvSpPr>
        <p:spPr/>
        <p:txBody>
          <a:bodyPr>
            <a:normAutofit fontScale="90000"/>
          </a:bodyPr>
          <a:lstStyle/>
          <a:p>
            <a:r>
              <a:rPr lang="zh-TW" altLang="en-US" dirty="0"/>
              <a:t>線性專案生命週期</a:t>
            </a:r>
            <a:br>
              <a:rPr lang="zh-TW" altLang="en-US" dirty="0"/>
            </a:br>
            <a:endParaRPr lang="zh-TW" altLang="en-US" dirty="0"/>
          </a:p>
        </p:txBody>
      </p:sp>
      <p:sp>
        <p:nvSpPr>
          <p:cNvPr id="4" name="投影片編號版面配置區 3">
            <a:extLst>
              <a:ext uri="{FF2B5EF4-FFF2-40B4-BE49-F238E27FC236}">
                <a16:creationId xmlns:a16="http://schemas.microsoft.com/office/drawing/2014/main" id="{F087DE2F-0C3C-40B1-837F-60243717CAB2}"/>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pic>
        <p:nvPicPr>
          <p:cNvPr id="3" name="圖片 2">
            <a:extLst>
              <a:ext uri="{FF2B5EF4-FFF2-40B4-BE49-F238E27FC236}">
                <a16:creationId xmlns:a16="http://schemas.microsoft.com/office/drawing/2014/main" id="{1BC4971A-3C18-4A97-80A6-54114627AD13}"/>
              </a:ext>
            </a:extLst>
          </p:cNvPr>
          <p:cNvPicPr>
            <a:picLocks noChangeAspect="1"/>
          </p:cNvPicPr>
          <p:nvPr/>
        </p:nvPicPr>
        <p:blipFill>
          <a:blip r:embed="rId2"/>
          <a:stretch>
            <a:fillRect/>
          </a:stretch>
        </p:blipFill>
        <p:spPr>
          <a:xfrm>
            <a:off x="983432" y="973404"/>
            <a:ext cx="6001657" cy="5914571"/>
          </a:xfrm>
          <a:prstGeom prst="rect">
            <a:avLst/>
          </a:prstGeom>
        </p:spPr>
      </p:pic>
    </p:spTree>
    <p:extLst>
      <p:ext uri="{BB962C8B-B14F-4D97-AF65-F5344CB8AC3E}">
        <p14:creationId xmlns:p14="http://schemas.microsoft.com/office/powerpoint/2010/main" val="2424703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77C4E-D523-4FF9-9177-F705FBB87D37}"/>
              </a:ext>
            </a:extLst>
          </p:cNvPr>
          <p:cNvSpPr>
            <a:spLocks noGrp="1"/>
          </p:cNvSpPr>
          <p:nvPr>
            <p:ph type="title"/>
          </p:nvPr>
        </p:nvSpPr>
        <p:spPr/>
        <p:txBody>
          <a:bodyPr/>
          <a:lstStyle/>
          <a:p>
            <a:r>
              <a:rPr lang="zh-TW" altLang="en-US" dirty="0"/>
              <a:t>完整的產品生命週期還可以包括</a:t>
            </a:r>
          </a:p>
        </p:txBody>
      </p:sp>
      <p:sp>
        <p:nvSpPr>
          <p:cNvPr id="6" name="內容版面配置區 5">
            <a:extLst>
              <a:ext uri="{FF2B5EF4-FFF2-40B4-BE49-F238E27FC236}">
                <a16:creationId xmlns:a16="http://schemas.microsoft.com/office/drawing/2014/main" id="{29E6EEC4-F608-43A4-9FF7-B1ADFADC5731}"/>
              </a:ext>
            </a:extLst>
          </p:cNvPr>
          <p:cNvSpPr>
            <a:spLocks noGrp="1"/>
          </p:cNvSpPr>
          <p:nvPr>
            <p:ph idx="1"/>
          </p:nvPr>
        </p:nvSpPr>
        <p:spPr/>
        <p:txBody>
          <a:bodyPr/>
          <a:lstStyle/>
          <a:p>
            <a:r>
              <a:rPr lang="zh-TW" altLang="en-US" dirty="0"/>
              <a:t>操作：持續的後勤支援和維護。</a:t>
            </a:r>
            <a:endParaRPr lang="en-US" altLang="zh-TW" dirty="0"/>
          </a:p>
          <a:p>
            <a:r>
              <a:rPr lang="zh-TW" altLang="en-US" dirty="0"/>
              <a:t>終止：在產品有用生命結束時結案。</a:t>
            </a:r>
            <a:endParaRPr lang="en-US" altLang="zh-TW" dirty="0"/>
          </a:p>
          <a:p>
            <a:endParaRPr lang="zh-TW" altLang="en-US" dirty="0"/>
          </a:p>
        </p:txBody>
      </p:sp>
      <p:sp>
        <p:nvSpPr>
          <p:cNvPr id="5" name="投影片編號版面配置區 4">
            <a:extLst>
              <a:ext uri="{FF2B5EF4-FFF2-40B4-BE49-F238E27FC236}">
                <a16:creationId xmlns:a16="http://schemas.microsoft.com/office/drawing/2014/main" id="{90D1469D-2AC1-40BA-9B90-9A300D14C9D6}"/>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154528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941EE11-6547-4309-A2B5-2BC9B6A29124}"/>
              </a:ext>
            </a:extLst>
          </p:cNvPr>
          <p:cNvSpPr>
            <a:spLocks noGrp="1"/>
          </p:cNvSpPr>
          <p:nvPr>
            <p:ph type="title"/>
          </p:nvPr>
        </p:nvSpPr>
        <p:spPr/>
        <p:txBody>
          <a:bodyPr/>
          <a:lstStyle/>
          <a:p>
            <a:r>
              <a:rPr lang="zh-TW" altLang="en-US" dirty="0"/>
              <a:t>計畫生命週期</a:t>
            </a:r>
          </a:p>
        </p:txBody>
      </p:sp>
      <p:sp>
        <p:nvSpPr>
          <p:cNvPr id="8" name="內容版面配置區 7">
            <a:extLst>
              <a:ext uri="{FF2B5EF4-FFF2-40B4-BE49-F238E27FC236}">
                <a16:creationId xmlns:a16="http://schemas.microsoft.com/office/drawing/2014/main" id="{35E2489F-9F2B-4BF3-AEF6-3CF9FA4155A4}"/>
              </a:ext>
            </a:extLst>
          </p:cNvPr>
          <p:cNvSpPr>
            <a:spLocks noGrp="1"/>
          </p:cNvSpPr>
          <p:nvPr>
            <p:ph idx="1"/>
          </p:nvPr>
        </p:nvSpPr>
        <p:spPr/>
        <p:txBody>
          <a:bodyPr>
            <a:normAutofit fontScale="92500" lnSpcReduction="20000"/>
          </a:bodyPr>
          <a:lstStyle/>
          <a:p>
            <a:r>
              <a:rPr lang="zh-TW" altLang="en-US" dirty="0"/>
              <a:t>概念階段</a:t>
            </a:r>
            <a:endParaRPr lang="en-US" altLang="zh-TW" dirty="0"/>
          </a:p>
          <a:p>
            <a:pPr lvl="1"/>
            <a:r>
              <a:rPr lang="zh-TW" altLang="en-US" dirty="0"/>
              <a:t>建立計畫的願景和概述商業個案</a:t>
            </a:r>
            <a:endParaRPr lang="en-US" altLang="zh-TW" dirty="0"/>
          </a:p>
          <a:p>
            <a:pPr lvl="1"/>
            <a:r>
              <a:rPr lang="zh-TW" altLang="en-US" dirty="0"/>
              <a:t>建立計畫委員會來監督各階段並提供核准機制</a:t>
            </a:r>
            <a:endParaRPr lang="en-US" altLang="zh-TW" dirty="0"/>
          </a:p>
          <a:p>
            <a:r>
              <a:rPr lang="zh-TW" altLang="en-US" dirty="0"/>
              <a:t>定義階段</a:t>
            </a:r>
            <a:endParaRPr lang="en-US" altLang="zh-TW" dirty="0"/>
          </a:p>
          <a:p>
            <a:pPr lvl="1"/>
            <a:r>
              <a:rPr lang="zh-TW" altLang="en-US" dirty="0"/>
              <a:t>將願景發展成為計畫最終狀態的詳細說明，有時也稱為藍圖</a:t>
            </a:r>
            <a:endParaRPr lang="en-US" altLang="zh-TW" dirty="0"/>
          </a:p>
          <a:p>
            <a:pPr lvl="1"/>
            <a:r>
              <a:rPr lang="zh-TW" altLang="en-US" dirty="0"/>
              <a:t>發展計畫大綱和商業個案，獲取贊助者的支持</a:t>
            </a:r>
            <a:endParaRPr lang="en-US" altLang="zh-TW" dirty="0"/>
          </a:p>
          <a:p>
            <a:r>
              <a:rPr lang="zh-TW" altLang="en-US" dirty="0"/>
              <a:t>專案交付（開發）階段</a:t>
            </a:r>
          </a:p>
          <a:p>
            <a:pPr lvl="1"/>
            <a:r>
              <a:rPr lang="zh-TW" altLang="en-US" dirty="0"/>
              <a:t>通常被分成幾個階段（</a:t>
            </a:r>
            <a:r>
              <a:rPr lang="en-US" altLang="zh-TW" dirty="0"/>
              <a:t>tranches</a:t>
            </a:r>
            <a:r>
              <a:rPr lang="zh-TW" altLang="en-US" dirty="0"/>
              <a:t>），這些階段的專案可以為其利益帶來有益的變化</a:t>
            </a:r>
            <a:endParaRPr lang="en-US" altLang="zh-TW" dirty="0"/>
          </a:p>
          <a:p>
            <a:pPr lvl="1"/>
            <a:r>
              <a:rPr lang="zh-TW" altLang="en-US" dirty="0"/>
              <a:t>每個階段結束時會進行審查以評估該計畫持續的可行性。</a:t>
            </a:r>
          </a:p>
          <a:p>
            <a:endParaRPr lang="zh-TW" altLang="en-US" dirty="0"/>
          </a:p>
          <a:p>
            <a:endParaRPr lang="zh-TW" altLang="en-US" dirty="0"/>
          </a:p>
        </p:txBody>
      </p:sp>
      <p:sp>
        <p:nvSpPr>
          <p:cNvPr id="2" name="投影片編號版面配置區 1">
            <a:extLst>
              <a:ext uri="{FF2B5EF4-FFF2-40B4-BE49-F238E27FC236}">
                <a16:creationId xmlns:a16="http://schemas.microsoft.com/office/drawing/2014/main" id="{CF25FFD4-BC74-40F6-8E45-A5B4C54174FE}"/>
              </a:ext>
            </a:extLst>
          </p:cNvPr>
          <p:cNvSpPr>
            <a:spLocks noGrp="1"/>
          </p:cNvSpPr>
          <p:nvPr>
            <p:ph type="sldNum" sz="quarter" idx="12"/>
          </p:nvPr>
        </p:nvSpPr>
        <p:spPr/>
        <p:txBody>
          <a:bodyPr/>
          <a:lstStyle/>
          <a:p>
            <a:fld id="{F5266956-B1F5-4385-B837-32E585D3D944}" type="slidenum">
              <a:rPr lang="en-US" altLang="zh-TW" smtClean="0"/>
              <a:pPr/>
              <a:t>18</a:t>
            </a:fld>
            <a:endParaRPr lang="en-US" altLang="zh-TW"/>
          </a:p>
        </p:txBody>
      </p:sp>
    </p:spTree>
    <p:extLst>
      <p:ext uri="{BB962C8B-B14F-4D97-AF65-F5344CB8AC3E}">
        <p14:creationId xmlns:p14="http://schemas.microsoft.com/office/powerpoint/2010/main" val="288964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941EE11-6547-4309-A2B5-2BC9B6A29124}"/>
              </a:ext>
            </a:extLst>
          </p:cNvPr>
          <p:cNvSpPr>
            <a:spLocks noGrp="1"/>
          </p:cNvSpPr>
          <p:nvPr>
            <p:ph type="title"/>
          </p:nvPr>
        </p:nvSpPr>
        <p:spPr/>
        <p:txBody>
          <a:bodyPr/>
          <a:lstStyle/>
          <a:p>
            <a:r>
              <a:rPr lang="zh-TW" altLang="en-US" dirty="0"/>
              <a:t>計畫生命週期</a:t>
            </a:r>
            <a:r>
              <a:rPr lang="en-US" altLang="zh-TW" dirty="0"/>
              <a:t>(</a:t>
            </a:r>
            <a:r>
              <a:rPr lang="zh-TW" altLang="en-US" dirty="0"/>
              <a:t>續</a:t>
            </a:r>
            <a:r>
              <a:rPr lang="en-US" altLang="zh-TW" dirty="0"/>
              <a:t>)</a:t>
            </a:r>
            <a:endParaRPr lang="zh-TW" altLang="en-US" dirty="0"/>
          </a:p>
        </p:txBody>
      </p:sp>
      <p:sp>
        <p:nvSpPr>
          <p:cNvPr id="5" name="內容版面配置區 4">
            <a:extLst>
              <a:ext uri="{FF2B5EF4-FFF2-40B4-BE49-F238E27FC236}">
                <a16:creationId xmlns:a16="http://schemas.microsoft.com/office/drawing/2014/main" id="{1F4E292B-2CEF-4DE4-8B5B-5F811E8AAEAC}"/>
              </a:ext>
            </a:extLst>
          </p:cNvPr>
          <p:cNvSpPr>
            <a:spLocks noGrp="1"/>
          </p:cNvSpPr>
          <p:nvPr>
            <p:ph idx="1"/>
          </p:nvPr>
        </p:nvSpPr>
        <p:spPr/>
        <p:txBody>
          <a:bodyPr>
            <a:normAutofit lnSpcReduction="10000"/>
          </a:bodyPr>
          <a:lstStyle/>
          <a:p>
            <a:r>
              <a:rPr lang="zh-TW" altLang="en-US" dirty="0"/>
              <a:t>利益實現階段</a:t>
            </a:r>
          </a:p>
          <a:p>
            <a:pPr lvl="1"/>
            <a:r>
              <a:rPr lang="zh-TW" altLang="en-US" dirty="0"/>
              <a:t>隨著由階段交付的新產出，必須進行工作轉型，以確保新的工作方式融入平常工作。</a:t>
            </a:r>
            <a:endParaRPr lang="en-US" altLang="zh-TW" dirty="0"/>
          </a:p>
          <a:p>
            <a:pPr lvl="1"/>
            <a:r>
              <a:rPr lang="zh-TW" altLang="en-US" dirty="0"/>
              <a:t>衡量利益，並與商業個案中的基準進行比較。</a:t>
            </a:r>
            <a:endParaRPr lang="en-US" altLang="zh-TW" dirty="0"/>
          </a:p>
          <a:p>
            <a:r>
              <a:rPr lang="zh-TW" altLang="en-US" dirty="0"/>
              <a:t>結案</a:t>
            </a:r>
          </a:p>
          <a:p>
            <a:pPr lvl="1"/>
            <a:r>
              <a:rPr lang="zh-TW" altLang="en-US" dirty="0"/>
              <a:t>結束最後階段的專案、辦理預算決算、解散計畫管理團隊。</a:t>
            </a:r>
          </a:p>
          <a:p>
            <a:r>
              <a:rPr lang="zh-TW" altLang="en-US" dirty="0"/>
              <a:t>計畫結束後，通常會繼續實現利益。計畫團隊中的一些成員（通常是計畫贊助者和企業變革經理）將繼續原來的角色，以確保商業個案的要求收益能夠實現</a:t>
            </a:r>
          </a:p>
        </p:txBody>
      </p:sp>
      <p:sp>
        <p:nvSpPr>
          <p:cNvPr id="2" name="投影片編號版面配置區 1">
            <a:extLst>
              <a:ext uri="{FF2B5EF4-FFF2-40B4-BE49-F238E27FC236}">
                <a16:creationId xmlns:a16="http://schemas.microsoft.com/office/drawing/2014/main" id="{CF25FFD4-BC74-40F6-8E45-A5B4C54174FE}"/>
              </a:ext>
            </a:extLst>
          </p:cNvPr>
          <p:cNvSpPr>
            <a:spLocks noGrp="1"/>
          </p:cNvSpPr>
          <p:nvPr>
            <p:ph type="sldNum" sz="quarter" idx="12"/>
          </p:nvPr>
        </p:nvSpPr>
        <p:spPr/>
        <p:txBody>
          <a:bodyPr/>
          <a:lstStyle/>
          <a:p>
            <a:fld id="{F5266956-B1F5-4385-B837-32E585D3D944}" type="slidenum">
              <a:rPr lang="en-US" altLang="zh-TW" smtClean="0"/>
              <a:pPr/>
              <a:t>19</a:t>
            </a:fld>
            <a:endParaRPr lang="en-US" altLang="zh-TW"/>
          </a:p>
        </p:txBody>
      </p:sp>
    </p:spTree>
    <p:extLst>
      <p:ext uri="{BB962C8B-B14F-4D97-AF65-F5344CB8AC3E}">
        <p14:creationId xmlns:p14="http://schemas.microsoft.com/office/powerpoint/2010/main" val="86260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產品導向過程與專案管理過程</a:t>
            </a:r>
          </a:p>
          <a:p>
            <a:r>
              <a:rPr lang="en-US" altLang="zh-TW" dirty="0"/>
              <a:t>P3 </a:t>
            </a:r>
            <a:r>
              <a:rPr lang="zh-TW" altLang="en-US" dirty="0"/>
              <a:t>生命週期</a:t>
            </a:r>
          </a:p>
          <a:p>
            <a:r>
              <a:rPr lang="zh-TW" altLang="en-US" dirty="0"/>
              <a:t>專案管理過程組</a:t>
            </a:r>
          </a:p>
          <a:p>
            <a:r>
              <a:rPr lang="zh-TW" altLang="en-US" dirty="0"/>
              <a:t>專案管理知識領域</a:t>
            </a:r>
          </a:p>
          <a:p>
            <a:r>
              <a:rPr lang="zh-TW" altLang="en-US" dirty="0"/>
              <a:t>主要過程和輔助過程</a:t>
            </a:r>
          </a:p>
          <a:p>
            <a:r>
              <a:rPr lang="zh-TW" altLang="en-US" dirty="0"/>
              <a:t>專案管理各流程間之互動</a:t>
            </a:r>
          </a:p>
          <a:p>
            <a:r>
              <a:rPr lang="zh-TW" altLang="en-US" dirty="0"/>
              <a:t>產品開發手法</a:t>
            </a:r>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3730F28-B7E1-470C-89F0-A667625D7FA9}"/>
              </a:ext>
            </a:extLst>
          </p:cNvPr>
          <p:cNvPicPr>
            <a:picLocks noChangeAspect="1"/>
          </p:cNvPicPr>
          <p:nvPr/>
        </p:nvPicPr>
        <p:blipFill>
          <a:blip r:embed="rId2"/>
          <a:stretch>
            <a:fillRect/>
          </a:stretch>
        </p:blipFill>
        <p:spPr>
          <a:xfrm>
            <a:off x="983432" y="908720"/>
            <a:ext cx="6351049" cy="5949280"/>
          </a:xfrm>
          <a:prstGeom prst="rect">
            <a:avLst/>
          </a:prstGeom>
        </p:spPr>
      </p:pic>
      <p:sp>
        <p:nvSpPr>
          <p:cNvPr id="3" name="標題 2">
            <a:extLst>
              <a:ext uri="{FF2B5EF4-FFF2-40B4-BE49-F238E27FC236}">
                <a16:creationId xmlns:a16="http://schemas.microsoft.com/office/drawing/2014/main" id="{DB3B1261-DA5F-48E1-A3B0-B851AF6297CC}"/>
              </a:ext>
            </a:extLst>
          </p:cNvPr>
          <p:cNvSpPr>
            <a:spLocks noGrp="1"/>
          </p:cNvSpPr>
          <p:nvPr>
            <p:ph type="title"/>
          </p:nvPr>
        </p:nvSpPr>
        <p:spPr/>
        <p:txBody>
          <a:bodyPr>
            <a:normAutofit fontScale="90000"/>
          </a:bodyPr>
          <a:lstStyle/>
          <a:p>
            <a:r>
              <a:rPr lang="zh-TW" altLang="en-US" dirty="0"/>
              <a:t>一般計畫生命週期</a:t>
            </a:r>
            <a:br>
              <a:rPr lang="en-US" altLang="zh-TW" dirty="0"/>
            </a:br>
            <a:endParaRPr lang="zh-TW" altLang="en-US" dirty="0"/>
          </a:p>
        </p:txBody>
      </p:sp>
      <p:sp>
        <p:nvSpPr>
          <p:cNvPr id="5" name="投影片編號版面配置區 4">
            <a:extLst>
              <a:ext uri="{FF2B5EF4-FFF2-40B4-BE49-F238E27FC236}">
                <a16:creationId xmlns:a16="http://schemas.microsoft.com/office/drawing/2014/main" id="{15B30D64-B84B-4C6D-9226-1EFFC8B351AA}"/>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38706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499EE10-506E-4E5F-B892-64F780052CBA}"/>
              </a:ext>
            </a:extLst>
          </p:cNvPr>
          <p:cNvSpPr>
            <a:spLocks noGrp="1"/>
          </p:cNvSpPr>
          <p:nvPr>
            <p:ph type="title"/>
          </p:nvPr>
        </p:nvSpPr>
        <p:spPr/>
        <p:txBody>
          <a:bodyPr/>
          <a:lstStyle/>
          <a:p>
            <a:r>
              <a:rPr lang="zh-TW" altLang="en-US" dirty="0"/>
              <a:t>專案組合生命週期</a:t>
            </a:r>
          </a:p>
        </p:txBody>
      </p:sp>
      <p:sp>
        <p:nvSpPr>
          <p:cNvPr id="7" name="內容版面配置區 6">
            <a:extLst>
              <a:ext uri="{FF2B5EF4-FFF2-40B4-BE49-F238E27FC236}">
                <a16:creationId xmlns:a16="http://schemas.microsoft.com/office/drawing/2014/main" id="{24BED78F-453D-42A2-A41F-CF00A7193BD4}"/>
              </a:ext>
            </a:extLst>
          </p:cNvPr>
          <p:cNvSpPr>
            <a:spLocks noGrp="1"/>
          </p:cNvSpPr>
          <p:nvPr>
            <p:ph idx="1"/>
          </p:nvPr>
        </p:nvSpPr>
        <p:spPr/>
        <p:txBody>
          <a:bodyPr>
            <a:normAutofit fontScale="92500" lnSpcReduction="20000"/>
          </a:bodyPr>
          <a:lstStyle/>
          <a:p>
            <a:r>
              <a:rPr lang="zh-TW" altLang="en-US" dirty="0"/>
              <a:t>專案組合經常沒有明確的開始和結束時間</a:t>
            </a:r>
            <a:endParaRPr lang="en-US" altLang="zh-TW" dirty="0"/>
          </a:p>
          <a:p>
            <a:r>
              <a:rPr lang="zh-TW" altLang="en-US" dirty="0"/>
              <a:t>可能受到策略規劃週期的限制</a:t>
            </a:r>
            <a:endParaRPr lang="en-US" altLang="zh-TW" dirty="0"/>
          </a:p>
          <a:p>
            <a:pPr lvl="1"/>
            <a:r>
              <a:rPr lang="zh-TW" altLang="en-US" dirty="0"/>
              <a:t>策略規劃建立專案組合的目標</a:t>
            </a:r>
            <a:endParaRPr lang="en-US" altLang="zh-TW" dirty="0"/>
          </a:p>
          <a:p>
            <a:pPr lvl="1"/>
            <a:r>
              <a:rPr lang="zh-TW" altLang="en-US" dirty="0"/>
              <a:t>專案組合的目的是交付這些目標</a:t>
            </a:r>
            <a:endParaRPr lang="en-US" altLang="zh-TW" dirty="0"/>
          </a:p>
          <a:p>
            <a:r>
              <a:rPr lang="zh-TW" altLang="en-US" dirty="0"/>
              <a:t>定義</a:t>
            </a:r>
          </a:p>
          <a:p>
            <a:pPr lvl="1"/>
            <a:r>
              <a:rPr lang="zh-TW" altLang="en-US" dirty="0"/>
              <a:t>在選擇過程中，評估並選擇出哪些組織中之專案、計畫和變革的提案能實現策略目標最大化之專案組合。</a:t>
            </a:r>
          </a:p>
          <a:p>
            <a:r>
              <a:rPr lang="zh-TW" altLang="en-US" dirty="0"/>
              <a:t>分類</a:t>
            </a:r>
          </a:p>
          <a:p>
            <a:pPr lvl="1"/>
            <a:r>
              <a:rPr lang="zh-TW" altLang="en-US" dirty="0"/>
              <a:t>專案和計畫可能被組織成「次專案組合」以共享某些特徵的群組，如這些特徵與特定的策略目標保持一致。</a:t>
            </a:r>
          </a:p>
          <a:p>
            <a:endParaRPr lang="zh-TW" altLang="en-US" dirty="0"/>
          </a:p>
        </p:txBody>
      </p:sp>
      <p:sp>
        <p:nvSpPr>
          <p:cNvPr id="2" name="投影片編號版面配置區 1">
            <a:extLst>
              <a:ext uri="{FF2B5EF4-FFF2-40B4-BE49-F238E27FC236}">
                <a16:creationId xmlns:a16="http://schemas.microsoft.com/office/drawing/2014/main" id="{D49D5D32-E9BB-4322-8339-68FE6260441F}"/>
              </a:ext>
            </a:extLst>
          </p:cNvPr>
          <p:cNvSpPr>
            <a:spLocks noGrp="1"/>
          </p:cNvSpPr>
          <p:nvPr>
            <p:ph type="sldNum" sz="quarter" idx="12"/>
          </p:nvPr>
        </p:nvSpPr>
        <p:spPr/>
        <p:txBody>
          <a:bodyPr/>
          <a:lstStyle/>
          <a:p>
            <a:fld id="{F5266956-B1F5-4385-B837-32E585D3D944}" type="slidenum">
              <a:rPr lang="en-US" altLang="zh-TW" smtClean="0"/>
              <a:pPr/>
              <a:t>21</a:t>
            </a:fld>
            <a:endParaRPr lang="en-US" altLang="zh-TW"/>
          </a:p>
        </p:txBody>
      </p:sp>
    </p:spTree>
    <p:extLst>
      <p:ext uri="{BB962C8B-B14F-4D97-AF65-F5344CB8AC3E}">
        <p14:creationId xmlns:p14="http://schemas.microsoft.com/office/powerpoint/2010/main" val="698666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F2F3AA-4549-48C5-AF42-06B2EA41C977}"/>
              </a:ext>
            </a:extLst>
          </p:cNvPr>
          <p:cNvSpPr>
            <a:spLocks noGrp="1"/>
          </p:cNvSpPr>
          <p:nvPr>
            <p:ph type="title"/>
          </p:nvPr>
        </p:nvSpPr>
        <p:spPr/>
        <p:txBody>
          <a:bodyPr/>
          <a:lstStyle/>
          <a:p>
            <a:r>
              <a:rPr lang="zh-TW" altLang="en-US" dirty="0"/>
              <a:t>專案組合生命週期</a:t>
            </a:r>
            <a:r>
              <a:rPr lang="en-US" altLang="zh-TW" dirty="0"/>
              <a:t>(</a:t>
            </a:r>
            <a:r>
              <a:rPr lang="zh-TW" altLang="en-US" dirty="0"/>
              <a:t>續</a:t>
            </a:r>
            <a:r>
              <a:rPr lang="en-US" altLang="zh-TW" dirty="0"/>
              <a:t>)</a:t>
            </a:r>
            <a:endParaRPr lang="zh-TW" altLang="en-US" dirty="0"/>
          </a:p>
        </p:txBody>
      </p:sp>
      <p:sp>
        <p:nvSpPr>
          <p:cNvPr id="3" name="內容版面配置區 2">
            <a:extLst>
              <a:ext uri="{FF2B5EF4-FFF2-40B4-BE49-F238E27FC236}">
                <a16:creationId xmlns:a16="http://schemas.microsoft.com/office/drawing/2014/main" id="{BC38EDA7-DDEB-4981-9A06-16B74F50C2C0}"/>
              </a:ext>
            </a:extLst>
          </p:cNvPr>
          <p:cNvSpPr>
            <a:spLocks noGrp="1"/>
          </p:cNvSpPr>
          <p:nvPr>
            <p:ph idx="1"/>
          </p:nvPr>
        </p:nvSpPr>
        <p:spPr/>
        <p:txBody>
          <a:bodyPr/>
          <a:lstStyle/>
          <a:p>
            <a:r>
              <a:rPr lang="zh-TW" altLang="en-US" dirty="0"/>
              <a:t>優先順序</a:t>
            </a:r>
          </a:p>
          <a:p>
            <a:pPr lvl="1"/>
            <a:r>
              <a:rPr lang="zh-TW" altLang="en-US" dirty="0"/>
              <a:t>評估優先順序準則可以衡量策略目標、投資報酬、或任何其他選擇的指標來設定。假設一個組織沒有足夠的資源執行所有專案，就有必要設定以排序專案組合之優先順序。</a:t>
            </a:r>
          </a:p>
          <a:p>
            <a:r>
              <a:rPr lang="zh-TW" altLang="en-US" dirty="0"/>
              <a:t>平衡</a:t>
            </a:r>
          </a:p>
          <a:p>
            <a:pPr lvl="1"/>
            <a:r>
              <a:rPr lang="zh-TW" altLang="en-US" dirty="0"/>
              <a:t>專案組合的選擇必須考慮風險、資源使用、現金流和整個業務的影響，加以平衡。</a:t>
            </a:r>
          </a:p>
        </p:txBody>
      </p:sp>
      <p:sp>
        <p:nvSpPr>
          <p:cNvPr id="5" name="投影片編號版面配置區 4">
            <a:extLst>
              <a:ext uri="{FF2B5EF4-FFF2-40B4-BE49-F238E27FC236}">
                <a16:creationId xmlns:a16="http://schemas.microsoft.com/office/drawing/2014/main" id="{0162EDCE-7183-4D9C-9D35-D7575CD31CB0}"/>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406961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7F2AD829-A09D-4F4E-9061-847992C7625A}"/>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pic>
        <p:nvPicPr>
          <p:cNvPr id="6" name="Picture 2">
            <a:extLst>
              <a:ext uri="{FF2B5EF4-FFF2-40B4-BE49-F238E27FC236}">
                <a16:creationId xmlns:a16="http://schemas.microsoft.com/office/drawing/2014/main" id="{2384E3C7-6901-45AF-B799-A8440D432F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3432" y="16024"/>
            <a:ext cx="9433048" cy="680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07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E310450-426F-4933-AA5A-D4769A4DE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328" y="274638"/>
            <a:ext cx="2857500" cy="2381250"/>
          </a:xfrm>
          <a:prstGeom prst="rect">
            <a:avLst/>
          </a:prstGeom>
        </p:spPr>
      </p:pic>
      <p:sp>
        <p:nvSpPr>
          <p:cNvPr id="2" name="標題 1">
            <a:extLst>
              <a:ext uri="{FF2B5EF4-FFF2-40B4-BE49-F238E27FC236}">
                <a16:creationId xmlns:a16="http://schemas.microsoft.com/office/drawing/2014/main" id="{808D9712-0647-4329-BD1D-4152966B2691}"/>
              </a:ext>
            </a:extLst>
          </p:cNvPr>
          <p:cNvSpPr>
            <a:spLocks noGrp="1"/>
          </p:cNvSpPr>
          <p:nvPr>
            <p:ph type="title"/>
          </p:nvPr>
        </p:nvSpPr>
        <p:spPr/>
        <p:txBody>
          <a:bodyPr>
            <a:normAutofit fontScale="90000"/>
          </a:bodyPr>
          <a:lstStyle/>
          <a:p>
            <a:r>
              <a:rPr lang="zh-TW" altLang="en-US" dirty="0"/>
              <a:t>專案管理過程組</a:t>
            </a:r>
            <a:br>
              <a:rPr lang="en-US" altLang="zh-TW" dirty="0"/>
            </a:br>
            <a:r>
              <a:rPr lang="en-US" altLang="zh-TW" dirty="0"/>
              <a:t>Project Management Process Group</a:t>
            </a:r>
            <a:endParaRPr lang="zh-TW" altLang="en-US" dirty="0"/>
          </a:p>
        </p:txBody>
      </p:sp>
      <p:sp>
        <p:nvSpPr>
          <p:cNvPr id="3" name="內容版面配置區 2">
            <a:extLst>
              <a:ext uri="{FF2B5EF4-FFF2-40B4-BE49-F238E27FC236}">
                <a16:creationId xmlns:a16="http://schemas.microsoft.com/office/drawing/2014/main" id="{C05CB450-54B3-4D24-A087-A9067DAB2F49}"/>
              </a:ext>
            </a:extLst>
          </p:cNvPr>
          <p:cNvSpPr>
            <a:spLocks noGrp="1"/>
          </p:cNvSpPr>
          <p:nvPr>
            <p:ph idx="1"/>
          </p:nvPr>
        </p:nvSpPr>
        <p:spPr/>
        <p:txBody>
          <a:bodyPr/>
          <a:lstStyle/>
          <a:p>
            <a:r>
              <a:rPr lang="zh-TW" altLang="en-US" dirty="0"/>
              <a:t>任何一個專案都需要</a:t>
            </a:r>
            <a:br>
              <a:rPr lang="en-US" altLang="zh-TW" dirty="0"/>
            </a:br>
            <a:r>
              <a:rPr lang="en-US" altLang="zh-TW" dirty="0"/>
              <a:t>《PMBOK </a:t>
            </a:r>
            <a:r>
              <a:rPr lang="zh-TW" altLang="en-US" dirty="0"/>
              <a:t>指引</a:t>
            </a:r>
            <a:r>
              <a:rPr lang="en-US" altLang="zh-TW" dirty="0"/>
              <a:t>》</a:t>
            </a:r>
            <a:r>
              <a:rPr lang="zh-TW" altLang="en-US" dirty="0"/>
              <a:t>五個過程組。</a:t>
            </a:r>
            <a:endParaRPr lang="en-US" altLang="zh-TW" dirty="0"/>
          </a:p>
          <a:p>
            <a:r>
              <a:rPr lang="zh-TW" altLang="en-US" dirty="0"/>
              <a:t>這五個過程組彼此有明確的相關性，而且在任何專案中的執行順序都是相同的。</a:t>
            </a:r>
            <a:endParaRPr lang="en-US" altLang="zh-TW" dirty="0"/>
          </a:p>
          <a:p>
            <a:r>
              <a:rPr lang="zh-TW" altLang="en-US" dirty="0"/>
              <a:t>過程組不是專案生命週期之各專案階段，專案可以切割成許多不同的階段或次專案，而過程組是在每個專案或階段中重覆發生。</a:t>
            </a:r>
            <a:endParaRPr lang="en-US" altLang="zh-TW" dirty="0"/>
          </a:p>
        </p:txBody>
      </p:sp>
      <p:sp>
        <p:nvSpPr>
          <p:cNvPr id="4" name="投影片編號版面配置區 3">
            <a:extLst>
              <a:ext uri="{FF2B5EF4-FFF2-40B4-BE49-F238E27FC236}">
                <a16:creationId xmlns:a16="http://schemas.microsoft.com/office/drawing/2014/main" id="{5ADC1A2D-A785-449B-8AB1-E793E444855E}"/>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1544793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啟動過程組</a:t>
            </a:r>
            <a:br>
              <a:rPr lang="en-US" altLang="zh-TW" dirty="0"/>
            </a:br>
            <a:r>
              <a:rPr lang="en-US" altLang="zh-TW" dirty="0"/>
              <a:t>Initiating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lstStyle/>
          <a:p>
            <a:r>
              <a:rPr lang="zh-TW" altLang="en-US" dirty="0"/>
              <a:t>獲得正式授權</a:t>
            </a:r>
            <a:endParaRPr lang="en-US" altLang="zh-TW" dirty="0"/>
          </a:p>
          <a:p>
            <a:r>
              <a:rPr lang="zh-TW" altLang="en-US" dirty="0"/>
              <a:t>對任一新專案或新階段而言，啟動過程只發生一次</a:t>
            </a:r>
            <a:endParaRPr lang="en-US" altLang="zh-TW" dirty="0"/>
          </a:p>
          <a:p>
            <a:r>
              <a:rPr lang="zh-TW" altLang="en-US" dirty="0"/>
              <a:t>發展</a:t>
            </a:r>
            <a:r>
              <a:rPr lang="zh-TW" altLang="en-US" dirty="0">
                <a:hlinkClick r:id="rId2"/>
              </a:rPr>
              <a:t>專案章程</a:t>
            </a:r>
            <a:endParaRPr lang="en-US" altLang="zh-TW" dirty="0"/>
          </a:p>
          <a:p>
            <a:r>
              <a:rPr lang="zh-TW" altLang="en-US" dirty="0"/>
              <a:t>識別利害關係人 </a:t>
            </a:r>
            <a:r>
              <a:rPr lang="en-US" altLang="zh-TW" dirty="0"/>
              <a:t>Stakeholder</a:t>
            </a:r>
          </a:p>
          <a:p>
            <a:pPr lvl="1"/>
            <a:r>
              <a:rPr lang="zh-TW" altLang="en-US" dirty="0"/>
              <a:t>公司或機構組織中 擁有相關利益的人</a:t>
            </a:r>
            <a:endParaRPr lang="en-US" altLang="zh-TW" dirty="0"/>
          </a:p>
          <a:p>
            <a:pPr lvl="1"/>
            <a:r>
              <a:rPr lang="zh-TW" altLang="en-US" dirty="0"/>
              <a:t>利益將受到組織行為影響的人</a:t>
            </a:r>
            <a:endParaRPr lang="en-US" altLang="zh-TW" dirty="0"/>
          </a:p>
          <a:p>
            <a:pPr lvl="1"/>
            <a:r>
              <a:rPr lang="zh-TW" altLang="en-US" dirty="0"/>
              <a:t>如果群組並不支持組織將不復存續的群組成員</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spTree>
    <p:extLst>
      <p:ext uri="{BB962C8B-B14F-4D97-AF65-F5344CB8AC3E}">
        <p14:creationId xmlns:p14="http://schemas.microsoft.com/office/powerpoint/2010/main" val="185553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規劃過程組</a:t>
            </a:r>
            <a:br>
              <a:rPr lang="en-US" altLang="zh-TW" dirty="0"/>
            </a:br>
            <a:r>
              <a:rPr lang="en-US" altLang="zh-TW" dirty="0"/>
              <a:t>Planning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fontScale="77500" lnSpcReduction="20000"/>
          </a:bodyPr>
          <a:lstStyle/>
          <a:p>
            <a:r>
              <a:rPr lang="zh-TW" altLang="en-US" dirty="0"/>
              <a:t>琢磨目標</a:t>
            </a:r>
            <a:endParaRPr lang="en-US" altLang="zh-TW" dirty="0"/>
          </a:p>
          <a:p>
            <a:r>
              <a:rPr lang="zh-TW" altLang="en-US" dirty="0"/>
              <a:t>定義達成目標所需的行動</a:t>
            </a:r>
            <a:endParaRPr lang="en-US" altLang="zh-TW" dirty="0"/>
          </a:p>
          <a:p>
            <a:r>
              <a:rPr lang="zh-TW" altLang="en-US" dirty="0"/>
              <a:t>蒐集專案相關資訊</a:t>
            </a:r>
            <a:endParaRPr lang="en-US" altLang="zh-TW" dirty="0"/>
          </a:p>
          <a:p>
            <a:r>
              <a:rPr lang="zh-TW" altLang="en-US" dirty="0"/>
              <a:t>五個過程組中過程數最多</a:t>
            </a:r>
            <a:endParaRPr lang="en-US" altLang="zh-TW" dirty="0"/>
          </a:p>
          <a:p>
            <a:r>
              <a:rPr lang="en-US" altLang="zh-TW" dirty="0"/>
              <a:t>PDCA</a:t>
            </a:r>
            <a:r>
              <a:rPr lang="zh-TW" altLang="en-US" dirty="0"/>
              <a:t>循環之中的 </a:t>
            </a:r>
            <a:r>
              <a:rPr lang="en-US" altLang="zh-TW" dirty="0"/>
              <a:t>Plan</a:t>
            </a:r>
          </a:p>
          <a:p>
            <a:r>
              <a:rPr lang="zh-TW" altLang="en-US" dirty="0"/>
              <a:t>並非只進行一次</a:t>
            </a:r>
            <a:endParaRPr lang="en-US" altLang="zh-TW" dirty="0"/>
          </a:p>
          <a:p>
            <a:pPr lvl="1"/>
            <a:r>
              <a:rPr lang="zh-TW" altLang="en-US" dirty="0"/>
              <a:t>規劃、執行、監視</a:t>
            </a:r>
            <a:r>
              <a:rPr lang="en-US" altLang="zh-TW" dirty="0"/>
              <a:t>&amp;</a:t>
            </a:r>
            <a:r>
              <a:rPr lang="zh-TW" altLang="en-US" dirty="0"/>
              <a:t>管制 三個過程組交錯循環，反覆發生</a:t>
            </a:r>
            <a:endParaRPr lang="en-US" altLang="zh-TW" dirty="0"/>
          </a:p>
          <a:p>
            <a:r>
              <a:rPr lang="zh-TW" altLang="en-US" dirty="0"/>
              <a:t>基於過去的經驗、專業知識、對變數未來發展的預測</a:t>
            </a:r>
            <a:endParaRPr lang="en-US" altLang="zh-TW" dirty="0"/>
          </a:p>
          <a:p>
            <a:pPr lvl="1"/>
            <a:r>
              <a:rPr lang="zh-TW" altLang="en-US" dirty="0"/>
              <a:t>專案時程越長，預測越不準</a:t>
            </a:r>
            <a:endParaRPr lang="en-US" altLang="zh-TW" dirty="0"/>
          </a:p>
          <a:p>
            <a:pPr lvl="1"/>
            <a:r>
              <a:rPr lang="zh-TW" altLang="en-US" dirty="0"/>
              <a:t>專案團隊因應現況採取矯正行動以符合專案管理計畫，修正計畫書</a:t>
            </a:r>
            <a:endParaRPr lang="en-US" altLang="zh-TW" dirty="0"/>
          </a:p>
          <a:p>
            <a:r>
              <a:rPr lang="zh-TW" altLang="en-US" dirty="0"/>
              <a:t>鼓勵專案利害關係人和專案團隊成員參與規劃</a:t>
            </a:r>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pic>
        <p:nvPicPr>
          <p:cNvPr id="8" name="圖片 7">
            <a:extLst>
              <a:ext uri="{FF2B5EF4-FFF2-40B4-BE49-F238E27FC236}">
                <a16:creationId xmlns:a16="http://schemas.microsoft.com/office/drawing/2014/main" id="{2F257291-D259-4470-88B5-5769DE450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4335"/>
            <a:ext cx="3431704" cy="3431704"/>
          </a:xfrm>
          <a:prstGeom prst="rect">
            <a:avLst/>
          </a:prstGeom>
        </p:spPr>
      </p:pic>
    </p:spTree>
    <p:extLst>
      <p:ext uri="{BB962C8B-B14F-4D97-AF65-F5344CB8AC3E}">
        <p14:creationId xmlns:p14="http://schemas.microsoft.com/office/powerpoint/2010/main" val="146828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規劃過程組 </a:t>
            </a:r>
            <a:r>
              <a:rPr lang="en-US" altLang="zh-TW" dirty="0"/>
              <a:t>(</a:t>
            </a:r>
            <a:r>
              <a:rPr lang="zh-TW" altLang="en-US" dirty="0"/>
              <a:t>續</a:t>
            </a:r>
            <a:r>
              <a:rPr lang="en-US" altLang="zh-TW" dirty="0"/>
              <a:t>)</a:t>
            </a:r>
            <a:br>
              <a:rPr lang="en-US" altLang="zh-TW" dirty="0"/>
            </a:br>
            <a:r>
              <a:rPr lang="en-US" altLang="zh-TW" dirty="0"/>
              <a:t>Planning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lstStyle/>
          <a:p>
            <a:r>
              <a:rPr lang="en-US" altLang="zh-TW" dirty="0"/>
              <a:t>Plan how you will do the planning.</a:t>
            </a:r>
          </a:p>
          <a:p>
            <a:r>
              <a:rPr lang="en-US" altLang="zh-TW" dirty="0"/>
              <a:t>Finalize Requirements</a:t>
            </a:r>
            <a:r>
              <a:rPr lang="zh-TW" altLang="en-US" dirty="0"/>
              <a:t> 需求</a:t>
            </a:r>
            <a:endParaRPr lang="en-US" altLang="zh-TW" dirty="0"/>
          </a:p>
          <a:p>
            <a:r>
              <a:rPr lang="en-US" altLang="zh-TW" dirty="0"/>
              <a:t>Develop Project Scope Statement</a:t>
            </a:r>
            <a:r>
              <a:rPr lang="zh-TW" altLang="en-US" dirty="0"/>
              <a:t> 範疇</a:t>
            </a:r>
            <a:endParaRPr lang="en-US" altLang="zh-TW" dirty="0"/>
          </a:p>
          <a:p>
            <a:r>
              <a:rPr lang="en-US" altLang="zh-TW" dirty="0"/>
              <a:t>Determine Team</a:t>
            </a:r>
            <a:r>
              <a:rPr lang="zh-TW" altLang="en-US" dirty="0"/>
              <a:t> 團隊</a:t>
            </a:r>
            <a:endParaRPr lang="en-US" altLang="zh-TW" dirty="0"/>
          </a:p>
          <a:p>
            <a:r>
              <a:rPr lang="en-US" altLang="zh-TW" dirty="0"/>
              <a:t>Create WBS &amp; WBS Dictionary</a:t>
            </a:r>
            <a:r>
              <a:rPr lang="zh-TW" altLang="en-US" dirty="0"/>
              <a:t> 工作分解</a:t>
            </a:r>
            <a:endParaRPr lang="en-US" altLang="zh-TW" dirty="0"/>
          </a:p>
          <a:p>
            <a:r>
              <a:rPr lang="en-US" altLang="zh-TW" dirty="0"/>
              <a:t>Create Activity List</a:t>
            </a:r>
            <a:r>
              <a:rPr lang="zh-TW" altLang="en-US" dirty="0"/>
              <a:t> 工作項目</a:t>
            </a:r>
            <a:endParaRPr lang="en-US" altLang="zh-TW" dirty="0"/>
          </a:p>
          <a:p>
            <a:r>
              <a:rPr lang="en-US" altLang="zh-TW" dirty="0"/>
              <a:t>Create Network Diagram</a:t>
            </a:r>
            <a:r>
              <a:rPr lang="zh-TW" altLang="en-US" dirty="0"/>
              <a:t> 關聯</a:t>
            </a:r>
            <a:r>
              <a:rPr lang="en-US" altLang="zh-TW" dirty="0"/>
              <a:t>&amp;</a:t>
            </a:r>
            <a:r>
              <a:rPr lang="zh-TW" altLang="en-US" dirty="0"/>
              <a:t>順序</a:t>
            </a:r>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360902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規劃過程組 </a:t>
            </a:r>
            <a:r>
              <a:rPr lang="en-US" altLang="zh-TW" dirty="0"/>
              <a:t>(</a:t>
            </a:r>
            <a:r>
              <a:rPr lang="zh-TW" altLang="en-US" dirty="0"/>
              <a:t>續</a:t>
            </a:r>
            <a:r>
              <a:rPr lang="en-US" altLang="zh-TW" dirty="0"/>
              <a:t>)</a:t>
            </a:r>
            <a:br>
              <a:rPr lang="en-US" altLang="zh-TW" dirty="0"/>
            </a:br>
            <a:r>
              <a:rPr lang="en-US" altLang="zh-TW" dirty="0"/>
              <a:t>Planning Process Group</a:t>
            </a:r>
          </a:p>
        </p:txBody>
      </p:sp>
      <p:sp>
        <p:nvSpPr>
          <p:cNvPr id="5" name="內容版面配置區 4">
            <a:extLst>
              <a:ext uri="{FF2B5EF4-FFF2-40B4-BE49-F238E27FC236}">
                <a16:creationId xmlns:a16="http://schemas.microsoft.com/office/drawing/2014/main" id="{95207492-17AA-4D1C-B3F2-699E6D37A05F}"/>
              </a:ext>
            </a:extLst>
          </p:cNvPr>
          <p:cNvSpPr>
            <a:spLocks noGrp="1"/>
          </p:cNvSpPr>
          <p:nvPr>
            <p:ph idx="1"/>
          </p:nvPr>
        </p:nvSpPr>
        <p:spPr/>
        <p:txBody>
          <a:bodyPr>
            <a:normAutofit/>
          </a:bodyPr>
          <a:lstStyle/>
          <a:p>
            <a:r>
              <a:rPr lang="en-US" altLang="zh-TW" dirty="0"/>
              <a:t>Estimate Resources </a:t>
            </a:r>
            <a:r>
              <a:rPr lang="zh-TW" altLang="en-US" dirty="0"/>
              <a:t>資源</a:t>
            </a:r>
            <a:endParaRPr lang="en-US" altLang="zh-TW" dirty="0"/>
          </a:p>
          <a:p>
            <a:r>
              <a:rPr lang="en-US" altLang="zh-TW" dirty="0"/>
              <a:t>Develop time and cost estimate</a:t>
            </a:r>
            <a:r>
              <a:rPr lang="zh-TW" altLang="en-US" dirty="0"/>
              <a:t> 時間</a:t>
            </a:r>
            <a:r>
              <a:rPr lang="en-US" altLang="zh-TW" dirty="0"/>
              <a:t>&amp;</a:t>
            </a:r>
            <a:r>
              <a:rPr lang="zh-TW" altLang="en-US" dirty="0"/>
              <a:t>成本</a:t>
            </a:r>
            <a:endParaRPr lang="en-US" altLang="zh-TW" dirty="0"/>
          </a:p>
          <a:p>
            <a:r>
              <a:rPr lang="en-US" altLang="zh-TW" dirty="0"/>
              <a:t>Determine Critical Path</a:t>
            </a:r>
            <a:r>
              <a:rPr lang="zh-TW" altLang="en-US" dirty="0"/>
              <a:t> 關鍵路徑</a:t>
            </a:r>
            <a:endParaRPr lang="en-US" altLang="zh-TW" dirty="0"/>
          </a:p>
          <a:p>
            <a:r>
              <a:rPr lang="en-US" altLang="zh-TW" dirty="0"/>
              <a:t>Develop Schedule</a:t>
            </a:r>
            <a:r>
              <a:rPr lang="zh-TW" altLang="en-US" dirty="0"/>
              <a:t> 排程</a:t>
            </a:r>
            <a:endParaRPr lang="en-US" altLang="zh-TW" dirty="0"/>
          </a:p>
          <a:p>
            <a:r>
              <a:rPr lang="en-US" altLang="zh-TW" dirty="0"/>
              <a:t>Develop Budget</a:t>
            </a:r>
            <a:r>
              <a:rPr lang="zh-TW" altLang="en-US" dirty="0"/>
              <a:t> 預算</a:t>
            </a:r>
            <a:endParaRPr lang="en-US" altLang="zh-TW" dirty="0"/>
          </a:p>
          <a:p>
            <a:r>
              <a:rPr lang="en-US" altLang="zh-TW" dirty="0"/>
              <a:t>Determine quality Requirements, processes, metrics, standards</a:t>
            </a:r>
            <a:r>
              <a:rPr lang="zh-TW" altLang="en-US" dirty="0"/>
              <a:t> 品質</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3519777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規劃過程組 </a:t>
            </a:r>
            <a:r>
              <a:rPr lang="en-US" altLang="zh-TW" dirty="0"/>
              <a:t>(</a:t>
            </a:r>
            <a:r>
              <a:rPr lang="zh-TW" altLang="en-US" dirty="0"/>
              <a:t>續</a:t>
            </a:r>
            <a:r>
              <a:rPr lang="en-US" altLang="zh-TW" dirty="0"/>
              <a:t>)</a:t>
            </a:r>
            <a:br>
              <a:rPr lang="en-US" altLang="zh-TW" dirty="0"/>
            </a:br>
            <a:r>
              <a:rPr lang="en-US" altLang="zh-TW" dirty="0"/>
              <a:t>Planning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a:bodyPr>
          <a:lstStyle/>
          <a:p>
            <a:r>
              <a:rPr lang="en-US" altLang="zh-TW" dirty="0"/>
              <a:t>Develop Process Improvement Plan</a:t>
            </a:r>
            <a:r>
              <a:rPr lang="zh-TW" altLang="en-US" dirty="0"/>
              <a:t> 流程改善</a:t>
            </a:r>
            <a:endParaRPr lang="en-US" altLang="zh-TW" dirty="0"/>
          </a:p>
          <a:p>
            <a:r>
              <a:rPr lang="en-US" altLang="zh-TW" dirty="0"/>
              <a:t>Determine Roles and Responsibilities</a:t>
            </a:r>
            <a:r>
              <a:rPr lang="zh-TW" altLang="en-US" dirty="0"/>
              <a:t> 角色</a:t>
            </a:r>
            <a:r>
              <a:rPr lang="en-US" altLang="zh-TW" dirty="0"/>
              <a:t>&amp;</a:t>
            </a:r>
            <a:r>
              <a:rPr lang="zh-TW" altLang="en-US" dirty="0"/>
              <a:t>權責</a:t>
            </a:r>
            <a:endParaRPr lang="en-US" altLang="zh-TW" dirty="0"/>
          </a:p>
          <a:p>
            <a:r>
              <a:rPr lang="en-US" altLang="zh-TW" dirty="0"/>
              <a:t>Develop Communication Plan </a:t>
            </a:r>
            <a:r>
              <a:rPr lang="zh-TW" altLang="en-US" dirty="0"/>
              <a:t>溝通</a:t>
            </a:r>
            <a:endParaRPr lang="en-US" altLang="zh-TW" dirty="0"/>
          </a:p>
          <a:p>
            <a:r>
              <a:rPr lang="en-US" altLang="zh-TW" dirty="0"/>
              <a:t>Risk Assessments</a:t>
            </a:r>
            <a:r>
              <a:rPr lang="zh-TW" altLang="en-US" dirty="0"/>
              <a:t> 風險</a:t>
            </a:r>
            <a:endParaRPr lang="en-US" altLang="zh-TW" dirty="0"/>
          </a:p>
          <a:p>
            <a:r>
              <a:rPr lang="en-US" altLang="zh-TW" dirty="0"/>
              <a:t>Iterations to go back and review all the other plans, as they impact each other</a:t>
            </a:r>
          </a:p>
          <a:p>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99699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D426F9-433F-467C-9182-498E630310BC}"/>
              </a:ext>
            </a:extLst>
          </p:cNvPr>
          <p:cNvSpPr>
            <a:spLocks noGrp="1"/>
          </p:cNvSpPr>
          <p:nvPr>
            <p:ph type="title"/>
          </p:nvPr>
        </p:nvSpPr>
        <p:spPr/>
        <p:txBody>
          <a:bodyPr/>
          <a:lstStyle/>
          <a:p>
            <a:r>
              <a:rPr lang="zh-TW" altLang="en-US" dirty="0"/>
              <a:t>過程</a:t>
            </a:r>
            <a:r>
              <a:rPr lang="en-US" altLang="zh-TW" dirty="0"/>
              <a:t>/</a:t>
            </a:r>
            <a:r>
              <a:rPr lang="zh-TW" altLang="en-US" dirty="0"/>
              <a:t>流程 </a:t>
            </a:r>
            <a:r>
              <a:rPr lang="en-US" altLang="zh-TW" dirty="0"/>
              <a:t>Process</a:t>
            </a:r>
            <a:endParaRPr lang="zh-TW" altLang="en-US" dirty="0"/>
          </a:p>
        </p:txBody>
      </p:sp>
      <p:sp>
        <p:nvSpPr>
          <p:cNvPr id="3" name="內容版面配置區 2">
            <a:extLst>
              <a:ext uri="{FF2B5EF4-FFF2-40B4-BE49-F238E27FC236}">
                <a16:creationId xmlns:a16="http://schemas.microsoft.com/office/drawing/2014/main" id="{71F7E8A4-8EFE-4D0C-9F03-273A5E6D57DC}"/>
              </a:ext>
            </a:extLst>
          </p:cNvPr>
          <p:cNvSpPr>
            <a:spLocks noGrp="1"/>
          </p:cNvSpPr>
          <p:nvPr>
            <p:ph idx="1"/>
          </p:nvPr>
        </p:nvSpPr>
        <p:spPr/>
        <p:txBody>
          <a:bodyPr/>
          <a:lstStyle/>
          <a:p>
            <a:r>
              <a:rPr lang="zh-TW" altLang="en-US" dirty="0"/>
              <a:t>一個系統是由許多相互依存的元素或活動所組成，它們彼此交換活動資訊，藉由投入資源和運用相關領域知識、技術與工具以產出成果。</a:t>
            </a:r>
            <a:endParaRPr lang="en-US" altLang="zh-TW" dirty="0"/>
          </a:p>
          <a:p>
            <a:r>
              <a:rPr lang="zh-TW" altLang="en-US" dirty="0"/>
              <a:t>系統使用輸入，透過過程，運用技術或工具將輸入轉換為輸出，而這些輸出通常是系統內其他過程或其他系統之輸入。</a:t>
            </a:r>
            <a:endParaRPr lang="en-US" altLang="zh-TW" dirty="0"/>
          </a:p>
        </p:txBody>
      </p:sp>
      <p:sp>
        <p:nvSpPr>
          <p:cNvPr id="4" name="投影片編號版面配置區 3">
            <a:extLst>
              <a:ext uri="{FF2B5EF4-FFF2-40B4-BE49-F238E27FC236}">
                <a16:creationId xmlns:a16="http://schemas.microsoft.com/office/drawing/2014/main" id="{67647679-9116-41B7-AEEB-4D88AD14CB6C}"/>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2938993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規劃過程組 </a:t>
            </a:r>
            <a:r>
              <a:rPr lang="en-US" altLang="zh-TW" dirty="0"/>
              <a:t>(</a:t>
            </a:r>
            <a:r>
              <a:rPr lang="zh-TW" altLang="en-US" dirty="0"/>
              <a:t>續</a:t>
            </a:r>
            <a:r>
              <a:rPr lang="en-US" altLang="zh-TW" dirty="0"/>
              <a:t>)</a:t>
            </a:r>
            <a:br>
              <a:rPr lang="en-US" altLang="zh-TW" dirty="0"/>
            </a:br>
            <a:r>
              <a:rPr lang="en-US" altLang="zh-TW" dirty="0"/>
              <a:t>Planning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a:bodyPr>
          <a:lstStyle/>
          <a:p>
            <a:r>
              <a:rPr lang="en-US" altLang="zh-TW" dirty="0"/>
              <a:t>Plan What to Purchase</a:t>
            </a:r>
            <a:r>
              <a:rPr lang="zh-TW" altLang="en-US" dirty="0"/>
              <a:t> 採購</a:t>
            </a:r>
            <a:endParaRPr lang="en-US" altLang="zh-TW" dirty="0"/>
          </a:p>
          <a:p>
            <a:r>
              <a:rPr lang="en-US" altLang="zh-TW" dirty="0"/>
              <a:t>Prepare Procurement Documents</a:t>
            </a:r>
          </a:p>
          <a:p>
            <a:r>
              <a:rPr lang="en-US" altLang="zh-TW" dirty="0"/>
              <a:t>Finalize how to execute, monitor &amp; Control</a:t>
            </a:r>
          </a:p>
          <a:p>
            <a:r>
              <a:rPr lang="en-US" altLang="zh-TW" dirty="0"/>
              <a:t>Develop final PM Plan, performance measurement baselines that are realistic</a:t>
            </a:r>
          </a:p>
          <a:p>
            <a:r>
              <a:rPr lang="en-US" altLang="zh-TW" dirty="0"/>
              <a:t>Gain Formal Approval of Management / Sponsor</a:t>
            </a:r>
          </a:p>
          <a:p>
            <a:r>
              <a:rPr lang="en-US" altLang="zh-TW" dirty="0"/>
              <a:t>Hold Kick-off meeting</a:t>
            </a:r>
            <a:r>
              <a:rPr lang="zh-TW" altLang="en-US" dirty="0"/>
              <a:t> 啟動會議</a:t>
            </a:r>
          </a:p>
          <a:p>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206586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執行過程組</a:t>
            </a:r>
            <a:br>
              <a:rPr lang="en-US" altLang="zh-TW" dirty="0"/>
            </a:br>
            <a:r>
              <a:rPr lang="en-US" altLang="zh-TW" dirty="0"/>
              <a:t>Executing Processing Group</a:t>
            </a:r>
          </a:p>
        </p:txBody>
      </p:sp>
      <p:sp>
        <p:nvSpPr>
          <p:cNvPr id="9" name="內容版面配置區 8">
            <a:extLst>
              <a:ext uri="{FF2B5EF4-FFF2-40B4-BE49-F238E27FC236}">
                <a16:creationId xmlns:a16="http://schemas.microsoft.com/office/drawing/2014/main" id="{4D7B1E32-A298-4A05-AE6A-284D40276957}"/>
              </a:ext>
            </a:extLst>
          </p:cNvPr>
          <p:cNvSpPr>
            <a:spLocks noGrp="1"/>
          </p:cNvSpPr>
          <p:nvPr>
            <p:ph idx="1"/>
          </p:nvPr>
        </p:nvSpPr>
        <p:spPr/>
        <p:txBody>
          <a:bodyPr/>
          <a:lstStyle/>
          <a:p>
            <a:r>
              <a:rPr lang="zh-TW" altLang="en-US" dirty="0"/>
              <a:t>執行專案計畫書定義的工作，達成專案目標</a:t>
            </a:r>
            <a:endParaRPr lang="en-US" altLang="zh-TW" dirty="0"/>
          </a:p>
          <a:p>
            <a:r>
              <a:rPr lang="en-US" altLang="zh-TW" dirty="0"/>
              <a:t>PDCA</a:t>
            </a:r>
            <a:r>
              <a:rPr lang="zh-TW" altLang="en-US" dirty="0"/>
              <a:t>循環之中的 </a:t>
            </a:r>
            <a:r>
              <a:rPr lang="en-US" altLang="zh-TW" dirty="0"/>
              <a:t>Do</a:t>
            </a:r>
          </a:p>
          <a:p>
            <a:r>
              <a:rPr lang="zh-TW" altLang="en-US" dirty="0"/>
              <a:t>耗用專案最多資源、預算、時間</a:t>
            </a:r>
            <a:endParaRPr lang="en-US" altLang="zh-TW" dirty="0"/>
          </a:p>
          <a:p>
            <a:r>
              <a:rPr lang="zh-TW" altLang="en-US" dirty="0"/>
              <a:t>運用不同知識領域</a:t>
            </a:r>
            <a:endParaRPr lang="en-US" altLang="zh-TW" dirty="0"/>
          </a:p>
          <a:p>
            <a:r>
              <a:rPr lang="zh-TW" altLang="en-US" dirty="0"/>
              <a:t>協調</a:t>
            </a:r>
            <a:r>
              <a:rPr lang="en-US" altLang="zh-TW" dirty="0"/>
              <a:t>&amp;</a:t>
            </a:r>
            <a:r>
              <a:rPr lang="zh-TW" altLang="en-US" dirty="0"/>
              <a:t>整合必要的人和資源執行專案工作</a:t>
            </a:r>
            <a:endParaRPr lang="en-US" altLang="zh-TW" dirty="0"/>
          </a:p>
          <a:p>
            <a:r>
              <a:rPr lang="zh-TW" altLang="en-US" dirty="0"/>
              <a:t>遵循專案管理計畫書訂定的規則</a:t>
            </a:r>
            <a:r>
              <a:rPr lang="en-US" altLang="zh-TW" dirty="0"/>
              <a:t>&amp;</a:t>
            </a:r>
            <a:r>
              <a:rPr lang="zh-TW" altLang="en-US" dirty="0"/>
              <a:t>指引</a:t>
            </a:r>
            <a:endParaRPr lang="en-US" altLang="zh-TW" dirty="0"/>
          </a:p>
          <a:p>
            <a:r>
              <a:rPr lang="zh-TW" altLang="en-US" dirty="0"/>
              <a:t>避免召開不必要的會議</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1701989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執行過程組 </a:t>
            </a:r>
            <a:r>
              <a:rPr lang="en-US" altLang="zh-TW" dirty="0"/>
              <a:t>(</a:t>
            </a:r>
            <a:r>
              <a:rPr lang="zh-TW" altLang="en-US" dirty="0"/>
              <a:t>續</a:t>
            </a:r>
            <a:r>
              <a:rPr lang="en-US" altLang="zh-TW" dirty="0"/>
              <a:t>)</a:t>
            </a:r>
            <a:br>
              <a:rPr lang="en-US" altLang="zh-TW" dirty="0"/>
            </a:br>
            <a:r>
              <a:rPr lang="en-US" altLang="zh-TW" dirty="0"/>
              <a:t>Executing Processing Group</a:t>
            </a:r>
          </a:p>
        </p:txBody>
      </p:sp>
      <p:sp>
        <p:nvSpPr>
          <p:cNvPr id="9" name="內容版面配置區 8">
            <a:extLst>
              <a:ext uri="{FF2B5EF4-FFF2-40B4-BE49-F238E27FC236}">
                <a16:creationId xmlns:a16="http://schemas.microsoft.com/office/drawing/2014/main" id="{4D7B1E32-A298-4A05-AE6A-284D40276957}"/>
              </a:ext>
            </a:extLst>
          </p:cNvPr>
          <p:cNvSpPr>
            <a:spLocks noGrp="1"/>
          </p:cNvSpPr>
          <p:nvPr>
            <p:ph idx="1"/>
          </p:nvPr>
        </p:nvSpPr>
        <p:spPr/>
        <p:txBody>
          <a:bodyPr>
            <a:normAutofit fontScale="92500" lnSpcReduction="20000"/>
          </a:bodyPr>
          <a:lstStyle/>
          <a:p>
            <a:r>
              <a:rPr lang="en-US" altLang="zh-TW" dirty="0"/>
              <a:t>Direct and Manage Project Work </a:t>
            </a:r>
            <a:r>
              <a:rPr lang="zh-TW" altLang="en-US" dirty="0"/>
              <a:t>指導</a:t>
            </a:r>
            <a:r>
              <a:rPr lang="en-US" altLang="zh-TW" dirty="0"/>
              <a:t>&amp;</a:t>
            </a:r>
            <a:r>
              <a:rPr lang="zh-TW" altLang="en-US" dirty="0"/>
              <a:t>管理</a:t>
            </a:r>
            <a:endParaRPr lang="en-US" altLang="zh-TW" dirty="0"/>
          </a:p>
          <a:p>
            <a:r>
              <a:rPr lang="en-US" altLang="zh-TW" dirty="0"/>
              <a:t>Perform Quality Assurance</a:t>
            </a:r>
            <a:r>
              <a:rPr lang="zh-TW" altLang="en-US" dirty="0"/>
              <a:t> 確保品質</a:t>
            </a:r>
            <a:endParaRPr lang="en-US" altLang="zh-TW" dirty="0"/>
          </a:p>
          <a:p>
            <a:r>
              <a:rPr lang="en-US" altLang="zh-TW" dirty="0"/>
              <a:t>Acquire, Develop and Manage Project Team </a:t>
            </a:r>
            <a:r>
              <a:rPr lang="zh-TW" altLang="en-US" dirty="0"/>
              <a:t>專案團隊</a:t>
            </a:r>
            <a:endParaRPr lang="en-US" altLang="zh-TW" dirty="0"/>
          </a:p>
          <a:p>
            <a:pPr lvl="1"/>
            <a:r>
              <a:rPr lang="en-US" altLang="zh-TW" dirty="0"/>
              <a:t>Assigning staff and creating resource calendars</a:t>
            </a:r>
          </a:p>
          <a:p>
            <a:pPr lvl="1"/>
            <a:r>
              <a:rPr lang="en-US" altLang="zh-TW" dirty="0"/>
              <a:t>Performance assessments, training , team-building</a:t>
            </a:r>
          </a:p>
          <a:p>
            <a:pPr lvl="1"/>
            <a:r>
              <a:rPr lang="en-US" altLang="zh-TW" dirty="0"/>
              <a:t>Updates to the project management plan and other project documents, Project performance appraisals and conflict resolution</a:t>
            </a:r>
          </a:p>
          <a:p>
            <a:r>
              <a:rPr lang="en-US" altLang="zh-TW" dirty="0"/>
              <a:t>Manage Communications</a:t>
            </a:r>
            <a:r>
              <a:rPr lang="zh-TW" altLang="en-US" dirty="0"/>
              <a:t> 溝通</a:t>
            </a:r>
            <a:endParaRPr lang="en-US" altLang="zh-TW" dirty="0"/>
          </a:p>
          <a:p>
            <a:r>
              <a:rPr lang="en-US" altLang="zh-TW" dirty="0"/>
              <a:t>Conduct Procurements</a:t>
            </a:r>
            <a:r>
              <a:rPr lang="zh-TW" altLang="en-US" dirty="0"/>
              <a:t> 採購</a:t>
            </a:r>
            <a:endParaRPr lang="en-US" altLang="zh-TW" dirty="0"/>
          </a:p>
          <a:p>
            <a:r>
              <a:rPr lang="en-US" altLang="zh-TW" dirty="0"/>
              <a:t>Manage Stakeholder Engagement</a:t>
            </a:r>
            <a:r>
              <a:rPr lang="zh-TW" altLang="en-US" dirty="0"/>
              <a:t> 參與</a:t>
            </a:r>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73847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監視和管制過程組</a:t>
            </a:r>
            <a:br>
              <a:rPr lang="en-US" altLang="zh-TW" dirty="0"/>
            </a:br>
            <a:r>
              <a:rPr lang="en-US" altLang="zh-TW" dirty="0"/>
              <a:t>Monitoring and Controlling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lstStyle/>
          <a:p>
            <a:r>
              <a:rPr lang="en-US" altLang="zh-TW" dirty="0"/>
              <a:t>PDCA</a:t>
            </a:r>
            <a:r>
              <a:rPr lang="zh-TW" altLang="en-US" dirty="0"/>
              <a:t>的</a:t>
            </a:r>
            <a:r>
              <a:rPr lang="en-US" altLang="zh-TW" dirty="0"/>
              <a:t>Check</a:t>
            </a:r>
            <a:r>
              <a:rPr lang="zh-TW" altLang="en-US" dirty="0"/>
              <a:t>和</a:t>
            </a:r>
            <a:r>
              <a:rPr lang="en-US" altLang="zh-TW" dirty="0"/>
              <a:t>Act</a:t>
            </a:r>
            <a:r>
              <a:rPr lang="zh-TW" altLang="en-US" dirty="0"/>
              <a:t>階段</a:t>
            </a:r>
            <a:endParaRPr lang="en-US" altLang="zh-TW" dirty="0"/>
          </a:p>
          <a:p>
            <a:r>
              <a:rPr lang="zh-TW" altLang="en-US" dirty="0"/>
              <a:t>追蹤、審查、調整專案的進度與績效</a:t>
            </a:r>
            <a:endParaRPr lang="en-US" altLang="zh-TW" dirty="0"/>
          </a:p>
          <a:p>
            <a:r>
              <a:rPr lang="zh-TW" altLang="en-US" dirty="0"/>
              <a:t>辨識必須變更的計畫內容，確保變更被執行，</a:t>
            </a:r>
            <a:endParaRPr lang="en-US" altLang="zh-TW" dirty="0"/>
          </a:p>
          <a:p>
            <a:r>
              <a:rPr lang="zh-TW" altLang="en-US" dirty="0"/>
              <a:t>基線</a:t>
            </a:r>
            <a:r>
              <a:rPr lang="en-US" altLang="zh-TW" dirty="0"/>
              <a:t>/</a:t>
            </a:r>
            <a:r>
              <a:rPr lang="zh-TW" altLang="en-US" dirty="0"/>
              <a:t>基準 </a:t>
            </a:r>
            <a:r>
              <a:rPr lang="en-US" altLang="zh-TW" dirty="0"/>
              <a:t>Baseline</a:t>
            </a:r>
          </a:p>
          <a:p>
            <a:pPr lvl="1"/>
            <a:r>
              <a:rPr lang="en-US" altLang="zh-TW" dirty="0"/>
              <a:t>Schedule</a:t>
            </a:r>
            <a:r>
              <a:rPr lang="zh-TW" altLang="en-US" dirty="0"/>
              <a:t> 進度</a:t>
            </a:r>
            <a:endParaRPr lang="en-US" altLang="zh-TW" dirty="0"/>
          </a:p>
          <a:p>
            <a:pPr lvl="1"/>
            <a:r>
              <a:rPr lang="en-US" altLang="zh-TW" dirty="0"/>
              <a:t>Cost</a:t>
            </a:r>
            <a:r>
              <a:rPr lang="zh-TW" altLang="en-US" dirty="0"/>
              <a:t> 成本</a:t>
            </a:r>
            <a:endParaRPr lang="en-US" altLang="zh-TW" dirty="0"/>
          </a:p>
          <a:p>
            <a:pPr lvl="1"/>
            <a:r>
              <a:rPr lang="en-US" altLang="zh-TW" dirty="0"/>
              <a:t>Scope</a:t>
            </a:r>
            <a:r>
              <a:rPr lang="zh-TW" altLang="en-US" dirty="0"/>
              <a:t> 範疇</a:t>
            </a:r>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2407750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監視和管制過程組 </a:t>
            </a:r>
            <a:r>
              <a:rPr lang="en-US" altLang="zh-TW" dirty="0"/>
              <a:t>(</a:t>
            </a:r>
            <a:r>
              <a:rPr lang="zh-TW" altLang="en-US" dirty="0"/>
              <a:t>續</a:t>
            </a:r>
            <a:r>
              <a:rPr lang="en-US" altLang="zh-TW" dirty="0"/>
              <a:t>)</a:t>
            </a:r>
            <a:br>
              <a:rPr lang="en-US" altLang="zh-TW" dirty="0"/>
            </a:br>
            <a:r>
              <a:rPr lang="en-US" altLang="zh-TW" dirty="0"/>
              <a:t>Monitoring and Controlling Process Group</a:t>
            </a:r>
          </a:p>
        </p:txBody>
      </p:sp>
      <p:sp>
        <p:nvSpPr>
          <p:cNvPr id="7" name="內容版面配置區 6">
            <a:extLst>
              <a:ext uri="{FF2B5EF4-FFF2-40B4-BE49-F238E27FC236}">
                <a16:creationId xmlns:a16="http://schemas.microsoft.com/office/drawing/2014/main" id="{5FCB041A-6A6E-4A5D-B34F-68E8E43E70E8}"/>
              </a:ext>
            </a:extLst>
          </p:cNvPr>
          <p:cNvSpPr>
            <a:spLocks noGrp="1"/>
          </p:cNvSpPr>
          <p:nvPr>
            <p:ph idx="1"/>
          </p:nvPr>
        </p:nvSpPr>
        <p:spPr/>
        <p:txBody>
          <a:bodyPr>
            <a:normAutofit lnSpcReduction="10000"/>
          </a:bodyPr>
          <a:lstStyle/>
          <a:p>
            <a:r>
              <a:rPr lang="en-US" altLang="zh-TW" dirty="0"/>
              <a:t>Measure according to Project Management plans</a:t>
            </a:r>
          </a:p>
          <a:p>
            <a:r>
              <a:rPr lang="en-US" altLang="zh-TW" dirty="0"/>
              <a:t>Measure according to performance baselines set during Planning processes.</a:t>
            </a:r>
          </a:p>
          <a:p>
            <a:r>
              <a:rPr lang="en-US" altLang="zh-TW" dirty="0"/>
              <a:t>Determine variances from the plans</a:t>
            </a:r>
          </a:p>
          <a:p>
            <a:r>
              <a:rPr lang="en-US" altLang="zh-TW" dirty="0"/>
              <a:t>Scope Verification – which means getting the customer to sign-off the individual items.</a:t>
            </a:r>
          </a:p>
          <a:p>
            <a:r>
              <a:rPr lang="en-US" altLang="zh-TW" dirty="0"/>
              <a:t>Recommend changes, defect, preventative and corrective actions as required.</a:t>
            </a:r>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701929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監視和管制過程組 </a:t>
            </a:r>
            <a:r>
              <a:rPr lang="en-US" altLang="zh-TW" dirty="0"/>
              <a:t>(</a:t>
            </a:r>
            <a:r>
              <a:rPr lang="zh-TW" altLang="en-US" dirty="0"/>
              <a:t>續</a:t>
            </a:r>
            <a:r>
              <a:rPr lang="en-US" altLang="zh-TW" dirty="0"/>
              <a:t>)</a:t>
            </a:r>
            <a:br>
              <a:rPr lang="en-US" altLang="zh-TW" dirty="0"/>
            </a:br>
            <a:r>
              <a:rPr lang="en-US" altLang="zh-TW" dirty="0"/>
              <a:t>Monitoring and Controlling Process Group</a:t>
            </a:r>
          </a:p>
        </p:txBody>
      </p:sp>
      <p:sp>
        <p:nvSpPr>
          <p:cNvPr id="7" name="內容版面配置區 6">
            <a:extLst>
              <a:ext uri="{FF2B5EF4-FFF2-40B4-BE49-F238E27FC236}">
                <a16:creationId xmlns:a16="http://schemas.microsoft.com/office/drawing/2014/main" id="{5FCB041A-6A6E-4A5D-B34F-68E8E43E70E8}"/>
              </a:ext>
            </a:extLst>
          </p:cNvPr>
          <p:cNvSpPr>
            <a:spLocks noGrp="1"/>
          </p:cNvSpPr>
          <p:nvPr>
            <p:ph idx="1"/>
          </p:nvPr>
        </p:nvSpPr>
        <p:spPr/>
        <p:txBody>
          <a:bodyPr>
            <a:normAutofit lnSpcReduction="10000"/>
          </a:bodyPr>
          <a:lstStyle/>
          <a:p>
            <a:r>
              <a:rPr lang="en-US" altLang="zh-TW" dirty="0"/>
              <a:t>Integrated Change Control process revisited</a:t>
            </a:r>
          </a:p>
          <a:p>
            <a:r>
              <a:rPr lang="en-US" altLang="zh-TW" dirty="0"/>
              <a:t>Approve Changes, defect, preventative and corrective actions through the Change Control Board (CCB), and get them implemented.</a:t>
            </a:r>
          </a:p>
          <a:p>
            <a:r>
              <a:rPr lang="en-US" altLang="zh-TW" dirty="0"/>
              <a:t>Configuration Management to check against the technical specifications</a:t>
            </a:r>
          </a:p>
          <a:p>
            <a:r>
              <a:rPr lang="en-US" altLang="zh-TW" dirty="0"/>
              <a:t>Risk audits to ensure that every new and crucial risk is identified, planned and a risk mitigation strategy is created, with ownership.</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1149243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監視和管制過程組 </a:t>
            </a:r>
            <a:r>
              <a:rPr lang="en-US" altLang="zh-TW" dirty="0"/>
              <a:t>(</a:t>
            </a:r>
            <a:r>
              <a:rPr lang="zh-TW" altLang="en-US" dirty="0"/>
              <a:t>續</a:t>
            </a:r>
            <a:r>
              <a:rPr lang="en-US" altLang="zh-TW" dirty="0"/>
              <a:t>)</a:t>
            </a:r>
            <a:br>
              <a:rPr lang="en-US" altLang="zh-TW" dirty="0"/>
            </a:br>
            <a:r>
              <a:rPr lang="en-US" altLang="zh-TW" dirty="0"/>
              <a:t>Monitoring and Controlling Process Group</a:t>
            </a:r>
          </a:p>
        </p:txBody>
      </p:sp>
      <p:sp>
        <p:nvSpPr>
          <p:cNvPr id="7" name="內容版面配置區 6">
            <a:extLst>
              <a:ext uri="{FF2B5EF4-FFF2-40B4-BE49-F238E27FC236}">
                <a16:creationId xmlns:a16="http://schemas.microsoft.com/office/drawing/2014/main" id="{5FCB041A-6A6E-4A5D-B34F-68E8E43E70E8}"/>
              </a:ext>
            </a:extLst>
          </p:cNvPr>
          <p:cNvSpPr>
            <a:spLocks noGrp="1"/>
          </p:cNvSpPr>
          <p:nvPr>
            <p:ph idx="1"/>
          </p:nvPr>
        </p:nvSpPr>
        <p:spPr/>
        <p:txBody>
          <a:bodyPr>
            <a:normAutofit/>
          </a:bodyPr>
          <a:lstStyle/>
          <a:p>
            <a:r>
              <a:rPr lang="en-US" altLang="zh-TW" dirty="0"/>
              <a:t>Manage Reserves – both management reserve and contingency reserves need to be managed.</a:t>
            </a:r>
          </a:p>
          <a:p>
            <a:r>
              <a:rPr lang="en-US" altLang="zh-TW" dirty="0"/>
              <a:t>Issue Logs to track changes, problems, bugs, issues etc. are documented, and acted upon.</a:t>
            </a:r>
          </a:p>
          <a:p>
            <a:r>
              <a:rPr lang="en-US" altLang="zh-TW" dirty="0"/>
              <a:t>Facilitate Conflict Resolution among the team members, stakeholders, and take continuous action to ensure any small issue does not become big unnecessarily.</a:t>
            </a:r>
          </a:p>
          <a:p>
            <a:r>
              <a:rPr lang="en-US" altLang="zh-TW" dirty="0"/>
              <a:t>Measure Performance against plans and take action.</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2836394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監視和管制過程組 </a:t>
            </a:r>
            <a:r>
              <a:rPr lang="en-US" altLang="zh-TW" dirty="0"/>
              <a:t>(</a:t>
            </a:r>
            <a:r>
              <a:rPr lang="zh-TW" altLang="en-US" dirty="0"/>
              <a:t>續</a:t>
            </a:r>
            <a:r>
              <a:rPr lang="en-US" altLang="zh-TW" dirty="0"/>
              <a:t>)</a:t>
            </a:r>
            <a:br>
              <a:rPr lang="en-US" altLang="zh-TW" dirty="0"/>
            </a:br>
            <a:r>
              <a:rPr lang="en-US" altLang="zh-TW" dirty="0"/>
              <a:t>Monitoring and Controlling Process Group</a:t>
            </a:r>
          </a:p>
        </p:txBody>
      </p:sp>
      <p:sp>
        <p:nvSpPr>
          <p:cNvPr id="7" name="內容版面配置區 6">
            <a:extLst>
              <a:ext uri="{FF2B5EF4-FFF2-40B4-BE49-F238E27FC236}">
                <a16:creationId xmlns:a16="http://schemas.microsoft.com/office/drawing/2014/main" id="{5FCB041A-6A6E-4A5D-B34F-68E8E43E70E8}"/>
              </a:ext>
            </a:extLst>
          </p:cNvPr>
          <p:cNvSpPr>
            <a:spLocks noGrp="1"/>
          </p:cNvSpPr>
          <p:nvPr>
            <p:ph idx="1"/>
          </p:nvPr>
        </p:nvSpPr>
        <p:spPr/>
        <p:txBody>
          <a:bodyPr/>
          <a:lstStyle/>
          <a:p>
            <a:r>
              <a:rPr lang="en-US" altLang="zh-TW" dirty="0"/>
              <a:t>Report on Performance using performance reports, using various communication channels</a:t>
            </a:r>
          </a:p>
          <a:p>
            <a:r>
              <a:rPr lang="en-US" altLang="zh-TW" dirty="0"/>
              <a:t>Forecasts for budget, timeline, scope, based on the current progress, and the rate of progress.</a:t>
            </a:r>
          </a:p>
          <a:p>
            <a:r>
              <a:rPr lang="en-US" altLang="zh-TW" dirty="0"/>
              <a:t>Administer Contracts with Third Party vendors, contractors, and sub-contractors as desired and required.</a:t>
            </a:r>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3619111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結束過程組</a:t>
            </a:r>
            <a:br>
              <a:rPr lang="en-US" altLang="zh-TW" dirty="0"/>
            </a:br>
            <a:r>
              <a:rPr lang="en-US" altLang="zh-TW" dirty="0"/>
              <a:t>Closing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lstStyle/>
          <a:p>
            <a:r>
              <a:rPr lang="zh-TW" altLang="en-US" dirty="0"/>
              <a:t>完成跨所有過程的全部活動，正式結束專案或階段。</a:t>
            </a:r>
            <a:endParaRPr lang="en-US" altLang="zh-TW" dirty="0"/>
          </a:p>
          <a:p>
            <a:r>
              <a:rPr lang="zh-TW" altLang="en-US" dirty="0"/>
              <a:t>只發生一次</a:t>
            </a:r>
            <a:endParaRPr lang="en-US" altLang="zh-TW" dirty="0"/>
          </a:p>
          <a:p>
            <a:r>
              <a:rPr lang="zh-TW" altLang="en-US" dirty="0"/>
              <a:t>需要管理者或顧客簽字結案</a:t>
            </a:r>
            <a:endParaRPr lang="en-US" altLang="zh-TW" dirty="0"/>
          </a:p>
          <a:p>
            <a:r>
              <a:rPr lang="zh-TW" altLang="en-US" dirty="0"/>
              <a:t>交付標的物</a:t>
            </a:r>
            <a:endParaRPr lang="en-US" altLang="zh-TW" dirty="0"/>
          </a:p>
          <a:p>
            <a:r>
              <a:rPr lang="zh-TW" altLang="en-US" dirty="0"/>
              <a:t>專案文件歸檔</a:t>
            </a:r>
            <a:endParaRPr lang="en-US" altLang="zh-TW" dirty="0"/>
          </a:p>
          <a:p>
            <a:r>
              <a:rPr lang="en-US" altLang="zh-TW" dirty="0"/>
              <a:t>Close Procurement</a:t>
            </a:r>
          </a:p>
          <a:p>
            <a:r>
              <a:rPr lang="en-US" altLang="zh-TW" dirty="0"/>
              <a:t>Close Project or Phase</a:t>
            </a:r>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160964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結束過程組 </a:t>
            </a:r>
            <a:r>
              <a:rPr lang="en-US" altLang="zh-TW" dirty="0"/>
              <a:t>(</a:t>
            </a:r>
            <a:r>
              <a:rPr lang="zh-TW" altLang="en-US" dirty="0"/>
              <a:t>續</a:t>
            </a:r>
            <a:r>
              <a:rPr lang="en-US" altLang="zh-TW" dirty="0"/>
              <a:t>)</a:t>
            </a:r>
            <a:br>
              <a:rPr lang="en-US" altLang="zh-TW" dirty="0"/>
            </a:br>
            <a:r>
              <a:rPr lang="en-US" altLang="zh-TW" dirty="0"/>
              <a:t>Closing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fontScale="92500" lnSpcReduction="10000"/>
          </a:bodyPr>
          <a:lstStyle/>
          <a:p>
            <a:r>
              <a:rPr lang="en-US" altLang="zh-TW" dirty="0"/>
              <a:t>Develop Closing Procedures to help you get a closure easily </a:t>
            </a:r>
            <a:r>
              <a:rPr lang="zh-TW" altLang="en-US" dirty="0"/>
              <a:t>程序</a:t>
            </a:r>
            <a:endParaRPr lang="en-US" altLang="zh-TW" dirty="0"/>
          </a:p>
          <a:p>
            <a:r>
              <a:rPr lang="en-US" altLang="zh-TW" dirty="0"/>
              <a:t>Complete Contract closures </a:t>
            </a:r>
            <a:r>
              <a:rPr lang="zh-TW" altLang="en-US" dirty="0"/>
              <a:t>合約</a:t>
            </a:r>
            <a:endParaRPr lang="en-US" altLang="zh-TW" dirty="0"/>
          </a:p>
          <a:p>
            <a:pPr lvl="1"/>
            <a:r>
              <a:rPr lang="en-US" altLang="zh-TW" dirty="0"/>
              <a:t>This area may need to be done multiple times for each contract. </a:t>
            </a:r>
          </a:p>
          <a:p>
            <a:pPr lvl="1"/>
            <a:r>
              <a:rPr lang="en-US" altLang="zh-TW" dirty="0"/>
              <a:t>No project can be closed without the contracts being closed first. </a:t>
            </a:r>
          </a:p>
          <a:p>
            <a:r>
              <a:rPr lang="en-US" altLang="zh-TW" dirty="0"/>
              <a:t>Confirm Work is done to requirements </a:t>
            </a:r>
            <a:r>
              <a:rPr lang="zh-TW" altLang="en-US" dirty="0"/>
              <a:t>驗收</a:t>
            </a:r>
            <a:endParaRPr lang="en-US" altLang="zh-TW" dirty="0"/>
          </a:p>
          <a:p>
            <a:pPr lvl="1"/>
            <a:r>
              <a:rPr lang="en-US" altLang="zh-TW" dirty="0"/>
              <a:t>Verify product scope requirements – without which you can’t get the project signed-off by the customers.</a:t>
            </a:r>
          </a:p>
          <a:p>
            <a:r>
              <a:rPr lang="en-US" altLang="zh-TW" dirty="0"/>
              <a:t>Gain Formal Acceptance from the key stakeholders</a:t>
            </a:r>
            <a:r>
              <a:rPr lang="zh-TW" altLang="en-US" dirty="0"/>
              <a:t> 滿意</a:t>
            </a:r>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335054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8E6928A-05F6-4B8B-988C-5B3B018BE0B0}"/>
              </a:ext>
            </a:extLst>
          </p:cNvPr>
          <p:cNvSpPr>
            <a:spLocks noGrp="1"/>
          </p:cNvSpPr>
          <p:nvPr>
            <p:ph type="title"/>
          </p:nvPr>
        </p:nvSpPr>
        <p:spPr/>
        <p:txBody>
          <a:bodyPr/>
          <a:lstStyle/>
          <a:p>
            <a:r>
              <a:rPr lang="zh-TW" altLang="en-US" dirty="0"/>
              <a:t>過程</a:t>
            </a:r>
            <a:r>
              <a:rPr lang="en-US" altLang="zh-TW" dirty="0"/>
              <a:t>/</a:t>
            </a:r>
            <a:r>
              <a:rPr lang="zh-TW" altLang="en-US" dirty="0"/>
              <a:t>流程 </a:t>
            </a:r>
            <a:r>
              <a:rPr lang="en-US" altLang="zh-TW" dirty="0"/>
              <a:t>Process</a:t>
            </a:r>
            <a:endParaRPr lang="zh-TW" altLang="en-US" dirty="0"/>
          </a:p>
        </p:txBody>
      </p:sp>
      <p:sp>
        <p:nvSpPr>
          <p:cNvPr id="4" name="投影片編號版面配置區 3">
            <a:extLst>
              <a:ext uri="{FF2B5EF4-FFF2-40B4-BE49-F238E27FC236}">
                <a16:creationId xmlns:a16="http://schemas.microsoft.com/office/drawing/2014/main" id="{2143F4D3-13F1-4BB4-BBCA-CF1FBC8A0046}"/>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pic>
        <p:nvPicPr>
          <p:cNvPr id="6" name="Picture 2">
            <a:extLst>
              <a:ext uri="{FF2B5EF4-FFF2-40B4-BE49-F238E27FC236}">
                <a16:creationId xmlns:a16="http://schemas.microsoft.com/office/drawing/2014/main" id="{D0A2D85B-0FBC-437C-A8E4-2C9D5556A5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7762" y="1916832"/>
            <a:ext cx="8567738" cy="3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字方塊 1">
            <a:extLst>
              <a:ext uri="{FF2B5EF4-FFF2-40B4-BE49-F238E27FC236}">
                <a16:creationId xmlns:a16="http://schemas.microsoft.com/office/drawing/2014/main" id="{D5165759-1659-4A7A-BF53-1339B2F0D2D2}"/>
              </a:ext>
            </a:extLst>
          </p:cNvPr>
          <p:cNvSpPr txBox="1"/>
          <p:nvPr/>
        </p:nvSpPr>
        <p:spPr>
          <a:xfrm>
            <a:off x="1703512" y="2060848"/>
            <a:ext cx="1159292" cy="646331"/>
          </a:xfrm>
          <a:prstGeom prst="rect">
            <a:avLst/>
          </a:prstGeom>
          <a:noFill/>
        </p:spPr>
        <p:txBody>
          <a:bodyPr wrap="none" rtlCol="0">
            <a:spAutoFit/>
          </a:bodyPr>
          <a:lstStyle/>
          <a:p>
            <a:r>
              <a:rPr lang="en-US" altLang="zh-TW" sz="3600" dirty="0"/>
              <a:t>Input</a:t>
            </a:r>
            <a:endParaRPr lang="zh-TW" altLang="en-US" sz="3600" dirty="0"/>
          </a:p>
        </p:txBody>
      </p:sp>
      <p:sp>
        <p:nvSpPr>
          <p:cNvPr id="7" name="文字方塊 6">
            <a:extLst>
              <a:ext uri="{FF2B5EF4-FFF2-40B4-BE49-F238E27FC236}">
                <a16:creationId xmlns:a16="http://schemas.microsoft.com/office/drawing/2014/main" id="{39CFD79D-C378-4805-B417-912A8DC3E7B9}"/>
              </a:ext>
            </a:extLst>
          </p:cNvPr>
          <p:cNvSpPr txBox="1"/>
          <p:nvPr/>
        </p:nvSpPr>
        <p:spPr>
          <a:xfrm>
            <a:off x="7680176" y="2009186"/>
            <a:ext cx="1467068" cy="646331"/>
          </a:xfrm>
          <a:prstGeom prst="rect">
            <a:avLst/>
          </a:prstGeom>
          <a:noFill/>
        </p:spPr>
        <p:txBody>
          <a:bodyPr wrap="none" rtlCol="0">
            <a:spAutoFit/>
          </a:bodyPr>
          <a:lstStyle/>
          <a:p>
            <a:r>
              <a:rPr lang="en-US" altLang="zh-TW" sz="3600" dirty="0"/>
              <a:t>Output</a:t>
            </a:r>
            <a:endParaRPr lang="zh-TW" altLang="en-US" sz="3600" dirty="0"/>
          </a:p>
        </p:txBody>
      </p:sp>
      <p:sp>
        <p:nvSpPr>
          <p:cNvPr id="8" name="文字方塊 7">
            <a:extLst>
              <a:ext uri="{FF2B5EF4-FFF2-40B4-BE49-F238E27FC236}">
                <a16:creationId xmlns:a16="http://schemas.microsoft.com/office/drawing/2014/main" id="{E1650DE2-AC6E-497D-8245-596F10CA7EE0}"/>
              </a:ext>
            </a:extLst>
          </p:cNvPr>
          <p:cNvSpPr txBox="1"/>
          <p:nvPr/>
        </p:nvSpPr>
        <p:spPr>
          <a:xfrm>
            <a:off x="3579211" y="1577386"/>
            <a:ext cx="3882088" cy="646331"/>
          </a:xfrm>
          <a:prstGeom prst="rect">
            <a:avLst/>
          </a:prstGeom>
          <a:noFill/>
        </p:spPr>
        <p:txBody>
          <a:bodyPr wrap="none" rtlCol="0">
            <a:spAutoFit/>
          </a:bodyPr>
          <a:lstStyle/>
          <a:p>
            <a:r>
              <a:rPr lang="en-US" altLang="zh-TW" sz="3600" dirty="0"/>
              <a:t>Tools &amp; Techniques</a:t>
            </a:r>
            <a:endParaRPr lang="zh-TW" altLang="en-US" sz="3600" dirty="0"/>
          </a:p>
        </p:txBody>
      </p:sp>
    </p:spTree>
    <p:extLst>
      <p:ext uri="{BB962C8B-B14F-4D97-AF65-F5344CB8AC3E}">
        <p14:creationId xmlns:p14="http://schemas.microsoft.com/office/powerpoint/2010/main" val="3009637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normAutofit fontScale="90000"/>
          </a:bodyPr>
          <a:lstStyle/>
          <a:p>
            <a:r>
              <a:rPr lang="zh-TW" altLang="en-US" dirty="0"/>
              <a:t>結束過程組 </a:t>
            </a:r>
            <a:r>
              <a:rPr lang="en-US" altLang="zh-TW" dirty="0"/>
              <a:t>(</a:t>
            </a:r>
            <a:r>
              <a:rPr lang="zh-TW" altLang="en-US" dirty="0"/>
              <a:t>續</a:t>
            </a:r>
            <a:r>
              <a:rPr lang="en-US" altLang="zh-TW" dirty="0"/>
              <a:t>)</a:t>
            </a:r>
            <a:br>
              <a:rPr lang="en-US" altLang="zh-TW" dirty="0"/>
            </a:br>
            <a:r>
              <a:rPr lang="en-US" altLang="zh-TW" dirty="0"/>
              <a:t>Closing Process Group</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fontScale="92500"/>
          </a:bodyPr>
          <a:lstStyle/>
          <a:p>
            <a:r>
              <a:rPr lang="en-US" altLang="zh-TW" dirty="0"/>
              <a:t>Final Performance reporting to be submitted</a:t>
            </a:r>
            <a:r>
              <a:rPr lang="zh-TW" altLang="en-US" dirty="0"/>
              <a:t> 最終績效</a:t>
            </a:r>
            <a:endParaRPr lang="en-US" altLang="zh-TW" dirty="0"/>
          </a:p>
          <a:p>
            <a:r>
              <a:rPr lang="en-US" altLang="zh-TW" dirty="0"/>
              <a:t>Index and Archive records so that any thing can be found easily, and quickly</a:t>
            </a:r>
            <a:r>
              <a:rPr lang="zh-TW" altLang="en-US" dirty="0"/>
              <a:t> 歸檔</a:t>
            </a:r>
            <a:endParaRPr lang="en-US" altLang="zh-TW" dirty="0"/>
          </a:p>
          <a:p>
            <a:r>
              <a:rPr lang="en-US" altLang="zh-TW" dirty="0"/>
              <a:t>Document </a:t>
            </a:r>
            <a:r>
              <a:rPr lang="en-US" altLang="zh-TW" b="1" dirty="0"/>
              <a:t>Lessons Learned </a:t>
            </a:r>
            <a:r>
              <a:rPr lang="en-US" altLang="zh-TW" dirty="0"/>
              <a:t>on this project, so you and other project managers can benefit from them, and do not have to start from scratch.</a:t>
            </a:r>
            <a:r>
              <a:rPr lang="zh-TW" altLang="en-US" dirty="0"/>
              <a:t> 心得</a:t>
            </a:r>
            <a:endParaRPr lang="en-US" altLang="zh-TW" dirty="0"/>
          </a:p>
          <a:p>
            <a:r>
              <a:rPr lang="en-US" altLang="zh-TW" dirty="0"/>
              <a:t>Hand off completed product to the customer or stakeholder.</a:t>
            </a:r>
            <a:r>
              <a:rPr lang="zh-TW" altLang="en-US" dirty="0"/>
              <a:t> 移交</a:t>
            </a:r>
            <a:endParaRPr lang="en-US" altLang="zh-TW" dirty="0"/>
          </a:p>
          <a:p>
            <a:r>
              <a:rPr lang="en-US" altLang="zh-TW" dirty="0"/>
              <a:t>Release resources back to Functional Managers. </a:t>
            </a:r>
            <a:r>
              <a:rPr lang="zh-TW" altLang="en-US" dirty="0"/>
              <a:t>歸建</a:t>
            </a:r>
            <a:endParaRPr lang="en-US" altLang="zh-TW"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1661518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3DF5D-C08B-47D5-BCA2-6C52BDC267C2}"/>
              </a:ext>
            </a:extLst>
          </p:cNvPr>
          <p:cNvSpPr>
            <a:spLocks noGrp="1"/>
          </p:cNvSpPr>
          <p:nvPr>
            <p:ph type="title"/>
          </p:nvPr>
        </p:nvSpPr>
        <p:spPr/>
        <p:txBody>
          <a:bodyPr/>
          <a:lstStyle/>
          <a:p>
            <a:r>
              <a:rPr lang="zh-TW" altLang="en-US" dirty="0"/>
              <a:t>專案管理知識領域</a:t>
            </a:r>
          </a:p>
        </p:txBody>
      </p:sp>
      <p:sp>
        <p:nvSpPr>
          <p:cNvPr id="3" name="內容版面配置區 2">
            <a:extLst>
              <a:ext uri="{FF2B5EF4-FFF2-40B4-BE49-F238E27FC236}">
                <a16:creationId xmlns:a16="http://schemas.microsoft.com/office/drawing/2014/main" id="{AFD838F2-24A7-48BB-836C-DB2E9CF39467}"/>
              </a:ext>
            </a:extLst>
          </p:cNvPr>
          <p:cNvSpPr>
            <a:spLocks noGrp="1"/>
          </p:cNvSpPr>
          <p:nvPr>
            <p:ph idx="1"/>
          </p:nvPr>
        </p:nvSpPr>
        <p:spPr/>
        <p:txBody>
          <a:bodyPr>
            <a:normAutofit fontScale="92500" lnSpcReduction="10000"/>
          </a:bodyPr>
          <a:lstStyle/>
          <a:p>
            <a:r>
              <a:rPr lang="en-US" altLang="zh-TW" dirty="0"/>
              <a:t>《PMBOK</a:t>
            </a:r>
            <a:r>
              <a:rPr lang="zh-TW" altLang="en-US" dirty="0"/>
              <a:t>指引</a:t>
            </a:r>
            <a:r>
              <a:rPr lang="en-US" altLang="zh-TW" dirty="0"/>
              <a:t>》</a:t>
            </a:r>
            <a:r>
              <a:rPr lang="zh-TW" altLang="en-US" dirty="0"/>
              <a:t>十個知識領域</a:t>
            </a:r>
            <a:endParaRPr lang="en-US" altLang="zh-TW" dirty="0"/>
          </a:p>
          <a:p>
            <a:pPr lvl="1"/>
            <a:r>
              <a:rPr lang="zh-TW" altLang="en-US" dirty="0"/>
              <a:t>整合、範疇、時程、成本、品質、資源、溝通、風險、採購、利害關係人</a:t>
            </a:r>
            <a:endParaRPr lang="en-US" altLang="zh-TW" dirty="0"/>
          </a:p>
          <a:p>
            <a:r>
              <a:rPr lang="zh-TW" altLang="en-US" dirty="0"/>
              <a:t>影響因素</a:t>
            </a:r>
            <a:endParaRPr lang="en-US" altLang="zh-TW" dirty="0"/>
          </a:p>
          <a:p>
            <a:pPr lvl="1"/>
            <a:r>
              <a:rPr lang="zh-TW" altLang="en-US" dirty="0"/>
              <a:t>專案規模大小 </a:t>
            </a:r>
            <a:r>
              <a:rPr lang="en-US" altLang="zh-TW" dirty="0"/>
              <a:t>Size</a:t>
            </a:r>
          </a:p>
          <a:p>
            <a:pPr lvl="1"/>
            <a:r>
              <a:rPr lang="zh-TW" altLang="en-US" dirty="0"/>
              <a:t>複雜度 </a:t>
            </a:r>
            <a:r>
              <a:rPr lang="en-US" altLang="zh-TW" dirty="0"/>
              <a:t>Complexity</a:t>
            </a:r>
          </a:p>
          <a:p>
            <a:pPr lvl="2"/>
            <a:r>
              <a:rPr lang="zh-TW" altLang="en-US" dirty="0"/>
              <a:t>差異性</a:t>
            </a:r>
            <a:endParaRPr lang="en-US" altLang="zh-TW" dirty="0"/>
          </a:p>
          <a:p>
            <a:pPr lvl="2"/>
            <a:r>
              <a:rPr lang="zh-TW" altLang="en-US" dirty="0"/>
              <a:t>相互關連度</a:t>
            </a:r>
            <a:endParaRPr lang="en-US" altLang="zh-TW" dirty="0"/>
          </a:p>
          <a:p>
            <a:pPr lvl="1"/>
            <a:r>
              <a:rPr lang="zh-TW" altLang="en-US" dirty="0"/>
              <a:t>風險 </a:t>
            </a:r>
            <a:r>
              <a:rPr lang="en-US" altLang="zh-TW" dirty="0"/>
              <a:t>Risk</a:t>
            </a:r>
          </a:p>
          <a:p>
            <a:r>
              <a:rPr lang="zh-TW" altLang="en-US" dirty="0">
                <a:hlinkClick r:id="rId3"/>
              </a:rPr>
              <a:t>專案管理過程組和知識管理領域對照表</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DC3D8383-3EDE-4DAD-B8B2-177A51ABB48B}"/>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105204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F75C3-5EAC-46A2-9E9D-8D4325978AC7}"/>
              </a:ext>
            </a:extLst>
          </p:cNvPr>
          <p:cNvSpPr>
            <a:spLocks noGrp="1"/>
          </p:cNvSpPr>
          <p:nvPr>
            <p:ph type="title"/>
          </p:nvPr>
        </p:nvSpPr>
        <p:spPr/>
        <p:txBody>
          <a:bodyPr/>
          <a:lstStyle/>
          <a:p>
            <a:r>
              <a:rPr lang="zh-TW" altLang="en-US" dirty="0"/>
              <a:t>主要過程和輔助過程</a:t>
            </a:r>
          </a:p>
        </p:txBody>
      </p:sp>
      <p:sp>
        <p:nvSpPr>
          <p:cNvPr id="6" name="內容版面配置區 5">
            <a:extLst>
              <a:ext uri="{FF2B5EF4-FFF2-40B4-BE49-F238E27FC236}">
                <a16:creationId xmlns:a16="http://schemas.microsoft.com/office/drawing/2014/main" id="{9D11FE3D-90B3-41A0-BE07-2C7862F1E9CD}"/>
              </a:ext>
            </a:extLst>
          </p:cNvPr>
          <p:cNvSpPr>
            <a:spLocks noGrp="1"/>
          </p:cNvSpPr>
          <p:nvPr>
            <p:ph idx="1"/>
          </p:nvPr>
        </p:nvSpPr>
        <p:spPr/>
        <p:txBody>
          <a:bodyPr/>
          <a:lstStyle/>
          <a:p>
            <a:r>
              <a:rPr lang="zh-TW" altLang="en-US" dirty="0"/>
              <a:t>主要過程 </a:t>
            </a:r>
            <a:r>
              <a:rPr lang="en-US" altLang="zh-TW" dirty="0"/>
              <a:t>Enabling Process</a:t>
            </a:r>
          </a:p>
          <a:p>
            <a:pPr lvl="1"/>
            <a:r>
              <a:rPr lang="zh-TW" altLang="en-US" dirty="0"/>
              <a:t>定義專案成功</a:t>
            </a:r>
            <a:r>
              <a:rPr lang="en-US" altLang="zh-TW" dirty="0"/>
              <a:t>(</a:t>
            </a:r>
            <a:r>
              <a:rPr lang="zh-TW" altLang="en-US" dirty="0"/>
              <a:t>範疇、時間、預算、品質</a:t>
            </a:r>
            <a:r>
              <a:rPr lang="en-US" altLang="zh-TW" dirty="0"/>
              <a:t>)</a:t>
            </a:r>
            <a:r>
              <a:rPr lang="zh-TW" altLang="en-US" dirty="0"/>
              <a:t>的基礎</a:t>
            </a:r>
            <a:endParaRPr lang="en-US" altLang="zh-TW" dirty="0"/>
          </a:p>
          <a:p>
            <a:pPr lvl="1"/>
            <a:r>
              <a:rPr lang="zh-TW" altLang="en-US" dirty="0"/>
              <a:t>整合管理、範疇管理、時程管理、成本管理、品質管理</a:t>
            </a:r>
            <a:endParaRPr lang="en-US" altLang="zh-TW" dirty="0"/>
          </a:p>
          <a:p>
            <a:r>
              <a:rPr lang="zh-TW" altLang="en-US" dirty="0"/>
              <a:t>輔助過程 </a:t>
            </a:r>
            <a:r>
              <a:rPr lang="en-US" altLang="zh-TW" dirty="0"/>
              <a:t>Facilitating Process</a:t>
            </a:r>
          </a:p>
          <a:p>
            <a:pPr lvl="1"/>
            <a:r>
              <a:rPr lang="zh-TW" altLang="en-US" dirty="0"/>
              <a:t>協助專案達成目標</a:t>
            </a:r>
            <a:endParaRPr lang="en-US" altLang="zh-TW" dirty="0"/>
          </a:p>
          <a:p>
            <a:pPr lvl="1"/>
            <a:r>
              <a:rPr lang="zh-TW" altLang="en-US" dirty="0"/>
              <a:t>資源管理、溝通管理、風險管理、採購管理、利害關係人管理</a:t>
            </a:r>
            <a:endParaRPr lang="en-US" altLang="zh-TW" dirty="0"/>
          </a:p>
        </p:txBody>
      </p:sp>
      <p:sp>
        <p:nvSpPr>
          <p:cNvPr id="5" name="投影片編號版面配置區 4">
            <a:extLst>
              <a:ext uri="{FF2B5EF4-FFF2-40B4-BE49-F238E27FC236}">
                <a16:creationId xmlns:a16="http://schemas.microsoft.com/office/drawing/2014/main" id="{9AD77A62-D4A3-4811-AF5C-EB8224DCD39E}"/>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2004321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836AF-4669-4A3A-B62F-F9A8430771A7}"/>
              </a:ext>
            </a:extLst>
          </p:cNvPr>
          <p:cNvSpPr>
            <a:spLocks noGrp="1"/>
          </p:cNvSpPr>
          <p:nvPr>
            <p:ph type="title"/>
          </p:nvPr>
        </p:nvSpPr>
        <p:spPr/>
        <p:txBody>
          <a:bodyPr/>
          <a:lstStyle/>
          <a:p>
            <a:r>
              <a:rPr lang="zh-TW" altLang="en-US" dirty="0"/>
              <a:t>主要過程</a:t>
            </a:r>
          </a:p>
        </p:txBody>
      </p:sp>
      <p:sp>
        <p:nvSpPr>
          <p:cNvPr id="4" name="內容版面配置區 3">
            <a:extLst>
              <a:ext uri="{FF2B5EF4-FFF2-40B4-BE49-F238E27FC236}">
                <a16:creationId xmlns:a16="http://schemas.microsoft.com/office/drawing/2014/main" id="{AA54D3CC-C8EF-4B79-B4B4-552D373F51DC}"/>
              </a:ext>
            </a:extLst>
          </p:cNvPr>
          <p:cNvSpPr>
            <a:spLocks noGrp="1"/>
          </p:cNvSpPr>
          <p:nvPr>
            <p:ph idx="1"/>
          </p:nvPr>
        </p:nvSpPr>
        <p:spPr/>
        <p:txBody>
          <a:bodyPr>
            <a:normAutofit/>
          </a:bodyPr>
          <a:lstStyle/>
          <a:p>
            <a:r>
              <a:rPr lang="zh-TW" altLang="en-US" dirty="0"/>
              <a:t>整合管理：</a:t>
            </a:r>
            <a:endParaRPr lang="en-US" altLang="zh-TW" dirty="0"/>
          </a:p>
          <a:p>
            <a:pPr lvl="1"/>
            <a:r>
              <a:rPr lang="zh-TW" altLang="en-US" dirty="0"/>
              <a:t>十個專案管理知識領域之首</a:t>
            </a:r>
            <a:endParaRPr lang="en-US" altLang="zh-TW" dirty="0"/>
          </a:p>
          <a:p>
            <a:pPr lvl="1"/>
            <a:r>
              <a:rPr lang="zh-TW" altLang="en-US" dirty="0"/>
              <a:t>確保所有專案元素能夠彼此正確地相互協調以達成專案目標</a:t>
            </a:r>
            <a:endParaRPr lang="en-US" altLang="zh-TW" dirty="0"/>
          </a:p>
          <a:p>
            <a:r>
              <a:rPr lang="zh-TW" altLang="en-US" dirty="0"/>
              <a:t>範疇管理：</a:t>
            </a:r>
            <a:endParaRPr lang="en-US" altLang="zh-TW" dirty="0"/>
          </a:p>
          <a:p>
            <a:pPr lvl="1"/>
            <a:r>
              <a:rPr lang="zh-TW" altLang="en-US" dirty="0"/>
              <a:t>定義專案要履行和不履行的工作。</a:t>
            </a:r>
            <a:endParaRPr lang="en-US" altLang="zh-TW" dirty="0"/>
          </a:p>
          <a:p>
            <a:pPr lvl="1"/>
            <a:r>
              <a:rPr lang="zh-TW" altLang="en-US" dirty="0"/>
              <a:t>管理範疇蔓延 </a:t>
            </a:r>
            <a:r>
              <a:rPr lang="en-US" altLang="zh-TW" dirty="0"/>
              <a:t>Scope Creep</a:t>
            </a:r>
            <a:br>
              <a:rPr lang="en-US" altLang="zh-TW" dirty="0"/>
            </a:br>
            <a:r>
              <a:rPr lang="zh-TW" altLang="en-US" dirty="0"/>
              <a:t>訂定範疇變更管制計畫書</a:t>
            </a:r>
            <a:endParaRPr lang="en-US" altLang="zh-TW" dirty="0"/>
          </a:p>
        </p:txBody>
      </p:sp>
      <p:sp>
        <p:nvSpPr>
          <p:cNvPr id="3" name="投影片編號版面配置區 2">
            <a:extLst>
              <a:ext uri="{FF2B5EF4-FFF2-40B4-BE49-F238E27FC236}">
                <a16:creationId xmlns:a16="http://schemas.microsoft.com/office/drawing/2014/main" id="{0EE6CE7E-D81A-4A92-A614-96A5C1F35A33}"/>
              </a:ext>
            </a:extLst>
          </p:cNvPr>
          <p:cNvSpPr>
            <a:spLocks noGrp="1"/>
          </p:cNvSpPr>
          <p:nvPr>
            <p:ph type="sldNum" sz="quarter" idx="12"/>
          </p:nvPr>
        </p:nvSpPr>
        <p:spPr/>
        <p:txBody>
          <a:bodyPr/>
          <a:lstStyle/>
          <a:p>
            <a:fld id="{0BC55746-04A1-42DC-A0BC-1E09A8E18DBD}" type="slidenum">
              <a:rPr lang="en-US" altLang="zh-TW" smtClean="0"/>
              <a:pPr/>
              <a:t>43</a:t>
            </a:fld>
            <a:endParaRPr lang="en-US" altLang="zh-TW"/>
          </a:p>
        </p:txBody>
      </p:sp>
    </p:spTree>
    <p:extLst>
      <p:ext uri="{BB962C8B-B14F-4D97-AF65-F5344CB8AC3E}">
        <p14:creationId xmlns:p14="http://schemas.microsoft.com/office/powerpoint/2010/main" val="3281717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836AF-4669-4A3A-B62F-F9A8430771A7}"/>
              </a:ext>
            </a:extLst>
          </p:cNvPr>
          <p:cNvSpPr>
            <a:spLocks noGrp="1"/>
          </p:cNvSpPr>
          <p:nvPr>
            <p:ph type="title"/>
          </p:nvPr>
        </p:nvSpPr>
        <p:spPr/>
        <p:txBody>
          <a:bodyPr/>
          <a:lstStyle/>
          <a:p>
            <a:r>
              <a:rPr lang="zh-TW" altLang="en-US" dirty="0"/>
              <a:t>主要過程 </a:t>
            </a:r>
            <a:r>
              <a:rPr lang="en-US" altLang="zh-TW" dirty="0"/>
              <a:t>(</a:t>
            </a:r>
            <a:r>
              <a:rPr lang="zh-TW" altLang="en-US" dirty="0"/>
              <a:t>續</a:t>
            </a:r>
            <a:r>
              <a:rPr lang="en-US" altLang="zh-TW" dirty="0"/>
              <a:t>)</a:t>
            </a:r>
            <a:endParaRPr lang="zh-TW" altLang="en-US" dirty="0"/>
          </a:p>
        </p:txBody>
      </p:sp>
      <p:sp>
        <p:nvSpPr>
          <p:cNvPr id="4" name="內容版面配置區 3">
            <a:extLst>
              <a:ext uri="{FF2B5EF4-FFF2-40B4-BE49-F238E27FC236}">
                <a16:creationId xmlns:a16="http://schemas.microsoft.com/office/drawing/2014/main" id="{AA54D3CC-C8EF-4B79-B4B4-552D373F51DC}"/>
              </a:ext>
            </a:extLst>
          </p:cNvPr>
          <p:cNvSpPr>
            <a:spLocks noGrp="1"/>
          </p:cNvSpPr>
          <p:nvPr>
            <p:ph idx="1"/>
          </p:nvPr>
        </p:nvSpPr>
        <p:spPr/>
        <p:txBody>
          <a:bodyPr>
            <a:normAutofit/>
          </a:bodyPr>
          <a:lstStyle/>
          <a:p>
            <a:r>
              <a:rPr lang="zh-TW" altLang="en-US" dirty="0"/>
              <a:t>時程管理：</a:t>
            </a:r>
            <a:endParaRPr lang="en-US" altLang="zh-TW" dirty="0"/>
          </a:p>
          <a:p>
            <a:pPr lvl="1"/>
            <a:r>
              <a:rPr lang="zh-TW" altLang="en-US" dirty="0"/>
              <a:t>擬訂完成專案所有活動的時程</a:t>
            </a:r>
            <a:endParaRPr lang="en-US" altLang="zh-TW" dirty="0"/>
          </a:p>
          <a:p>
            <a:pPr lvl="1"/>
            <a:r>
              <a:rPr lang="zh-TW" altLang="en-US" dirty="0"/>
              <a:t>確保專案能適時完成</a:t>
            </a:r>
            <a:endParaRPr lang="en-US" altLang="zh-TW" dirty="0"/>
          </a:p>
          <a:p>
            <a:pPr lvl="2"/>
            <a:r>
              <a:rPr lang="zh-TW" altLang="en-US" dirty="0"/>
              <a:t>時程壓縮 </a:t>
            </a:r>
            <a:r>
              <a:rPr lang="en-US" altLang="zh-TW" dirty="0"/>
              <a:t>Schedule Compression</a:t>
            </a:r>
          </a:p>
          <a:p>
            <a:pPr lvl="2"/>
            <a:r>
              <a:rPr lang="zh-TW" altLang="en-US" dirty="0"/>
              <a:t>快速跟進 </a:t>
            </a:r>
            <a:r>
              <a:rPr lang="en-US" altLang="zh-TW" dirty="0"/>
              <a:t>Fast Tracking</a:t>
            </a:r>
          </a:p>
          <a:p>
            <a:r>
              <a:rPr lang="zh-TW" altLang="en-US" dirty="0"/>
              <a:t>成本管理：</a:t>
            </a:r>
            <a:endParaRPr lang="en-US" altLang="zh-TW" dirty="0"/>
          </a:p>
          <a:p>
            <a:pPr lvl="1"/>
            <a:r>
              <a:rPr lang="zh-TW" altLang="en-US" dirty="0"/>
              <a:t>確保專案能在核准的預算內被完成。</a:t>
            </a:r>
            <a:endParaRPr lang="en-US" altLang="zh-TW" dirty="0"/>
          </a:p>
          <a:p>
            <a:pPr lvl="1"/>
            <a:r>
              <a:rPr lang="zh-TW" altLang="en-US" dirty="0"/>
              <a:t>實獲值分析 </a:t>
            </a:r>
            <a:r>
              <a:rPr lang="en-US" altLang="zh-TW" dirty="0"/>
              <a:t>Earned Value Analysis, EVA</a:t>
            </a:r>
            <a:endParaRPr lang="zh-TW" altLang="en-US" dirty="0"/>
          </a:p>
        </p:txBody>
      </p:sp>
      <p:sp>
        <p:nvSpPr>
          <p:cNvPr id="3" name="投影片編號版面配置區 2">
            <a:extLst>
              <a:ext uri="{FF2B5EF4-FFF2-40B4-BE49-F238E27FC236}">
                <a16:creationId xmlns:a16="http://schemas.microsoft.com/office/drawing/2014/main" id="{0EE6CE7E-D81A-4A92-A614-96A5C1F35A33}"/>
              </a:ext>
            </a:extLst>
          </p:cNvPr>
          <p:cNvSpPr>
            <a:spLocks noGrp="1"/>
          </p:cNvSpPr>
          <p:nvPr>
            <p:ph type="sldNum" sz="quarter" idx="12"/>
          </p:nvPr>
        </p:nvSpPr>
        <p:spPr/>
        <p:txBody>
          <a:bodyPr/>
          <a:lstStyle/>
          <a:p>
            <a:fld id="{0BC55746-04A1-42DC-A0BC-1E09A8E18DBD}" type="slidenum">
              <a:rPr lang="en-US" altLang="zh-TW" smtClean="0"/>
              <a:pPr/>
              <a:t>44</a:t>
            </a:fld>
            <a:endParaRPr lang="en-US" altLang="zh-TW"/>
          </a:p>
        </p:txBody>
      </p:sp>
    </p:spTree>
    <p:extLst>
      <p:ext uri="{BB962C8B-B14F-4D97-AF65-F5344CB8AC3E}">
        <p14:creationId xmlns:p14="http://schemas.microsoft.com/office/powerpoint/2010/main" val="3603523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836AF-4669-4A3A-B62F-F9A8430771A7}"/>
              </a:ext>
            </a:extLst>
          </p:cNvPr>
          <p:cNvSpPr>
            <a:spLocks noGrp="1"/>
          </p:cNvSpPr>
          <p:nvPr>
            <p:ph type="title"/>
          </p:nvPr>
        </p:nvSpPr>
        <p:spPr/>
        <p:txBody>
          <a:bodyPr/>
          <a:lstStyle/>
          <a:p>
            <a:r>
              <a:rPr lang="zh-TW" altLang="en-US" dirty="0"/>
              <a:t>主要過程 </a:t>
            </a:r>
            <a:r>
              <a:rPr lang="en-US" altLang="zh-TW" dirty="0"/>
              <a:t>(</a:t>
            </a:r>
            <a:r>
              <a:rPr lang="zh-TW" altLang="en-US" dirty="0"/>
              <a:t>續</a:t>
            </a:r>
            <a:r>
              <a:rPr lang="en-US" altLang="zh-TW" dirty="0"/>
              <a:t>)</a:t>
            </a:r>
            <a:endParaRPr lang="zh-TW" altLang="en-US" dirty="0"/>
          </a:p>
        </p:txBody>
      </p:sp>
      <p:sp>
        <p:nvSpPr>
          <p:cNvPr id="4" name="內容版面配置區 3">
            <a:extLst>
              <a:ext uri="{FF2B5EF4-FFF2-40B4-BE49-F238E27FC236}">
                <a16:creationId xmlns:a16="http://schemas.microsoft.com/office/drawing/2014/main" id="{AA54D3CC-C8EF-4B79-B4B4-552D373F51DC}"/>
              </a:ext>
            </a:extLst>
          </p:cNvPr>
          <p:cNvSpPr>
            <a:spLocks noGrp="1"/>
          </p:cNvSpPr>
          <p:nvPr>
            <p:ph idx="1"/>
          </p:nvPr>
        </p:nvSpPr>
        <p:spPr/>
        <p:txBody>
          <a:bodyPr>
            <a:normAutofit/>
          </a:bodyPr>
          <a:lstStyle/>
          <a:p>
            <a:r>
              <a:rPr lang="zh-TW" altLang="en-US" dirty="0"/>
              <a:t>品質管理：</a:t>
            </a:r>
            <a:endParaRPr lang="en-US" altLang="zh-TW" dirty="0"/>
          </a:p>
          <a:p>
            <a:pPr lvl="1"/>
            <a:r>
              <a:rPr lang="zh-TW" altLang="en-US" dirty="0"/>
              <a:t>確保專案能滿足顧客需求</a:t>
            </a:r>
            <a:endParaRPr lang="en-US" altLang="zh-TW" dirty="0"/>
          </a:p>
          <a:p>
            <a:pPr lvl="1"/>
            <a:r>
              <a:rPr lang="zh-TW" altLang="en-US" dirty="0"/>
              <a:t>辨識與專案有關的品質標準，擬定專案品質管理計畫書</a:t>
            </a:r>
            <a:endParaRPr lang="en-US" altLang="zh-TW" dirty="0"/>
          </a:p>
          <a:p>
            <a:pPr lvl="1"/>
            <a:r>
              <a:rPr lang="zh-TW" altLang="en-US" dirty="0"/>
              <a:t>品質標準提供者</a:t>
            </a:r>
            <a:endParaRPr lang="en-US" altLang="zh-TW" dirty="0"/>
          </a:p>
          <a:p>
            <a:pPr lvl="2"/>
            <a:r>
              <a:rPr lang="zh-TW" altLang="en-US" dirty="0"/>
              <a:t>執行組織</a:t>
            </a:r>
            <a:endParaRPr lang="en-US" altLang="zh-TW" dirty="0"/>
          </a:p>
          <a:p>
            <a:pPr lvl="2"/>
            <a:r>
              <a:rPr lang="zh-TW" altLang="en-US" dirty="0"/>
              <a:t>顧客</a:t>
            </a:r>
            <a:endParaRPr lang="en-US" altLang="zh-TW" dirty="0"/>
          </a:p>
          <a:p>
            <a:pPr lvl="1"/>
            <a:r>
              <a:rPr lang="zh-TW" altLang="en-US" dirty="0"/>
              <a:t>稽核小組 </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0EE6CE7E-D81A-4A92-A614-96A5C1F35A33}"/>
              </a:ext>
            </a:extLst>
          </p:cNvPr>
          <p:cNvSpPr>
            <a:spLocks noGrp="1"/>
          </p:cNvSpPr>
          <p:nvPr>
            <p:ph type="sldNum" sz="quarter" idx="12"/>
          </p:nvPr>
        </p:nvSpPr>
        <p:spPr/>
        <p:txBody>
          <a:bodyPr/>
          <a:lstStyle/>
          <a:p>
            <a:fld id="{0BC55746-04A1-42DC-A0BC-1E09A8E18DBD}" type="slidenum">
              <a:rPr lang="en-US" altLang="zh-TW" smtClean="0"/>
              <a:pPr/>
              <a:t>45</a:t>
            </a:fld>
            <a:endParaRPr lang="en-US" altLang="zh-TW"/>
          </a:p>
        </p:txBody>
      </p:sp>
    </p:spTree>
    <p:extLst>
      <p:ext uri="{BB962C8B-B14F-4D97-AF65-F5344CB8AC3E}">
        <p14:creationId xmlns:p14="http://schemas.microsoft.com/office/powerpoint/2010/main" val="2102118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C4DF2B-B2C3-43D3-B55E-DA55E83562F3}"/>
              </a:ext>
            </a:extLst>
          </p:cNvPr>
          <p:cNvSpPr>
            <a:spLocks noGrp="1"/>
          </p:cNvSpPr>
          <p:nvPr>
            <p:ph type="title"/>
          </p:nvPr>
        </p:nvSpPr>
        <p:spPr/>
        <p:txBody>
          <a:bodyPr/>
          <a:lstStyle/>
          <a:p>
            <a:r>
              <a:rPr lang="zh-TW" altLang="en-US" dirty="0"/>
              <a:t>輔助過程</a:t>
            </a:r>
            <a:endParaRPr lang="en-US" altLang="zh-TW" dirty="0"/>
          </a:p>
        </p:txBody>
      </p:sp>
      <p:sp>
        <p:nvSpPr>
          <p:cNvPr id="3" name="內容版面配置區 2">
            <a:extLst>
              <a:ext uri="{FF2B5EF4-FFF2-40B4-BE49-F238E27FC236}">
                <a16:creationId xmlns:a16="http://schemas.microsoft.com/office/drawing/2014/main" id="{8E481317-A647-45F5-9735-44FB817C29A5}"/>
              </a:ext>
            </a:extLst>
          </p:cNvPr>
          <p:cNvSpPr>
            <a:spLocks noGrp="1"/>
          </p:cNvSpPr>
          <p:nvPr>
            <p:ph idx="1"/>
          </p:nvPr>
        </p:nvSpPr>
        <p:spPr/>
        <p:txBody>
          <a:bodyPr>
            <a:normAutofit/>
          </a:bodyPr>
          <a:lstStyle/>
          <a:p>
            <a:r>
              <a:rPr lang="zh-TW" altLang="en-US" dirty="0"/>
              <a:t>資源管理：</a:t>
            </a:r>
            <a:endParaRPr lang="en-US" altLang="zh-TW" dirty="0"/>
          </a:p>
          <a:p>
            <a:pPr lvl="1"/>
            <a:r>
              <a:rPr lang="zh-TW" altLang="en-US" dirty="0"/>
              <a:t>確保專案能夠獲得適當資源和專業人員參與專案團隊。</a:t>
            </a:r>
            <a:endParaRPr lang="en-US" altLang="zh-TW" dirty="0"/>
          </a:p>
          <a:p>
            <a:r>
              <a:rPr lang="zh-TW" altLang="en-US" dirty="0"/>
              <a:t>溝通管理：</a:t>
            </a:r>
            <a:endParaRPr lang="en-US" altLang="zh-TW" dirty="0"/>
          </a:p>
          <a:p>
            <a:pPr lvl="1"/>
            <a:r>
              <a:rPr lang="zh-TW" altLang="en-US" dirty="0"/>
              <a:t>確保專案能夠適時和適當地產生、蒐集、散布、儲存、和最終處置專案資訊的過程</a:t>
            </a:r>
            <a:endParaRPr lang="en-US" altLang="zh-TW" dirty="0"/>
          </a:p>
          <a:p>
            <a:pPr lvl="1"/>
            <a:r>
              <a:rPr lang="zh-TW" altLang="en-US" dirty="0"/>
              <a:t>通常專案經理花在溝通的時間占 </a:t>
            </a:r>
            <a:r>
              <a:rPr lang="en-US" altLang="zh-TW" dirty="0"/>
              <a:t>80% </a:t>
            </a:r>
            <a:r>
              <a:rPr lang="zh-TW" altLang="en-US" dirty="0"/>
              <a:t>以上</a:t>
            </a:r>
            <a:endParaRPr lang="en-US" altLang="zh-TW" dirty="0"/>
          </a:p>
          <a:p>
            <a:r>
              <a:rPr lang="zh-TW" altLang="en-US" dirty="0"/>
              <a:t>風險管理：</a:t>
            </a:r>
            <a:endParaRPr lang="en-US" altLang="zh-TW" dirty="0"/>
          </a:p>
          <a:p>
            <a:pPr lvl="1"/>
            <a:r>
              <a:rPr lang="zh-TW" altLang="en-US" dirty="0"/>
              <a:t>包括 風險辨識、風險分析和排序、風險回應、風險管制</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3EB3E8-F484-4E2D-BCB3-36E0101F53B2}"/>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1504990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C4DF2B-B2C3-43D3-B55E-DA55E83562F3}"/>
              </a:ext>
            </a:extLst>
          </p:cNvPr>
          <p:cNvSpPr>
            <a:spLocks noGrp="1"/>
          </p:cNvSpPr>
          <p:nvPr>
            <p:ph type="title"/>
          </p:nvPr>
        </p:nvSpPr>
        <p:spPr/>
        <p:txBody>
          <a:bodyPr/>
          <a:lstStyle/>
          <a:p>
            <a:r>
              <a:rPr lang="zh-TW" altLang="en-US" dirty="0"/>
              <a:t>輔助過程 </a:t>
            </a:r>
            <a:r>
              <a:rPr lang="en-US" altLang="zh-TW" dirty="0"/>
              <a:t>(</a:t>
            </a:r>
            <a:r>
              <a:rPr lang="zh-TW" altLang="en-US" dirty="0"/>
              <a:t>續</a:t>
            </a:r>
            <a:r>
              <a:rPr lang="en-US" altLang="zh-TW" dirty="0"/>
              <a:t>)</a:t>
            </a:r>
          </a:p>
        </p:txBody>
      </p:sp>
      <p:sp>
        <p:nvSpPr>
          <p:cNvPr id="3" name="內容版面配置區 2">
            <a:extLst>
              <a:ext uri="{FF2B5EF4-FFF2-40B4-BE49-F238E27FC236}">
                <a16:creationId xmlns:a16="http://schemas.microsoft.com/office/drawing/2014/main" id="{8E481317-A647-45F5-9735-44FB817C29A5}"/>
              </a:ext>
            </a:extLst>
          </p:cNvPr>
          <p:cNvSpPr>
            <a:spLocks noGrp="1"/>
          </p:cNvSpPr>
          <p:nvPr>
            <p:ph idx="1"/>
          </p:nvPr>
        </p:nvSpPr>
        <p:spPr/>
        <p:txBody>
          <a:bodyPr>
            <a:normAutofit/>
          </a:bodyPr>
          <a:lstStyle/>
          <a:p>
            <a:r>
              <a:rPr lang="zh-TW" altLang="en-US" dirty="0"/>
              <a:t>採購管理：</a:t>
            </a:r>
            <a:endParaRPr lang="en-US" altLang="zh-TW" dirty="0"/>
          </a:p>
          <a:p>
            <a:pPr lvl="1"/>
            <a:r>
              <a:rPr lang="zh-TW" altLang="en-US" dirty="0"/>
              <a:t>確保專案所需的物品和服務能夠從第三團體</a:t>
            </a:r>
            <a:r>
              <a:rPr lang="en-US" altLang="zh-TW" dirty="0"/>
              <a:t>(Third Party)</a:t>
            </a:r>
            <a:r>
              <a:rPr lang="zh-TW" altLang="en-US" dirty="0"/>
              <a:t>獲得</a:t>
            </a:r>
            <a:endParaRPr lang="en-US" altLang="zh-TW" dirty="0"/>
          </a:p>
          <a:p>
            <a:pPr lvl="1"/>
            <a:r>
              <a:rPr lang="zh-TW" altLang="en-US" dirty="0"/>
              <a:t>招標書 </a:t>
            </a:r>
            <a:r>
              <a:rPr lang="en-US" altLang="zh-TW" dirty="0"/>
              <a:t>Request for Proposal</a:t>
            </a:r>
          </a:p>
          <a:p>
            <a:r>
              <a:rPr lang="zh-TW" altLang="en-US" dirty="0"/>
              <a:t>利害關係人管理</a:t>
            </a:r>
            <a:endParaRPr lang="en-US" altLang="zh-TW" dirty="0"/>
          </a:p>
          <a:p>
            <a:pPr lvl="1"/>
            <a:r>
              <a:rPr lang="zh-TW" altLang="en-US" dirty="0"/>
              <a:t>辨識利害關係人、規劃利害關係人互動、管理利害關係人互動、監視利害關係人互動</a:t>
            </a:r>
            <a:endParaRPr lang="en-US" altLang="zh-TW" dirty="0"/>
          </a:p>
          <a:p>
            <a:pPr lvl="1"/>
            <a:r>
              <a:rPr lang="zh-TW" altLang="en-US" dirty="0"/>
              <a:t>改善專案與利害關係人之間的關係，採取主動和建立彼此互信應是利害關係人管理的良好策略。 </a:t>
            </a:r>
            <a:endParaRPr lang="en-US" altLang="zh-TW" dirty="0"/>
          </a:p>
          <a:p>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303EB3E8-F484-4E2D-BCB3-36E0101F53B2}"/>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417379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C5EB71-55EF-4482-876E-F9A1A31F2C36}"/>
              </a:ext>
            </a:extLst>
          </p:cNvPr>
          <p:cNvSpPr>
            <a:spLocks noGrp="1"/>
          </p:cNvSpPr>
          <p:nvPr>
            <p:ph type="title"/>
          </p:nvPr>
        </p:nvSpPr>
        <p:spPr/>
        <p:txBody>
          <a:bodyPr/>
          <a:lstStyle/>
          <a:p>
            <a:r>
              <a:rPr lang="zh-TW" altLang="en-US" dirty="0"/>
              <a:t>專案管理各流程間之互動</a:t>
            </a:r>
          </a:p>
        </p:txBody>
      </p:sp>
      <p:sp>
        <p:nvSpPr>
          <p:cNvPr id="4" name="投影片編號版面配置區 3">
            <a:extLst>
              <a:ext uri="{FF2B5EF4-FFF2-40B4-BE49-F238E27FC236}">
                <a16:creationId xmlns:a16="http://schemas.microsoft.com/office/drawing/2014/main" id="{FAB0FE92-9516-4297-8916-2323D65D5291}"/>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pic>
        <p:nvPicPr>
          <p:cNvPr id="7" name="Picture 2">
            <a:extLst>
              <a:ext uri="{FF2B5EF4-FFF2-40B4-BE49-F238E27FC236}">
                <a16:creationId xmlns:a16="http://schemas.microsoft.com/office/drawing/2014/main" id="{1EBA59D4-6FCF-4107-913F-D2155998178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0314" y="1268759"/>
            <a:ext cx="9807762" cy="558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682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0A904558-C450-422E-A86D-77371948DDD2}"/>
              </a:ext>
            </a:extLst>
          </p:cNvPr>
          <p:cNvSpPr>
            <a:spLocks noGrp="1"/>
          </p:cNvSpPr>
          <p:nvPr>
            <p:ph type="title"/>
          </p:nvPr>
        </p:nvSpPr>
        <p:spPr/>
        <p:txBody>
          <a:bodyPr/>
          <a:lstStyle/>
          <a:p>
            <a:r>
              <a:rPr lang="zh-TW" altLang="en-US" dirty="0"/>
              <a:t>各流程組之間的關係</a:t>
            </a:r>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pic>
        <p:nvPicPr>
          <p:cNvPr id="2" name="圖片 1">
            <a:extLst>
              <a:ext uri="{FF2B5EF4-FFF2-40B4-BE49-F238E27FC236}">
                <a16:creationId xmlns:a16="http://schemas.microsoft.com/office/drawing/2014/main" id="{A435F681-1F98-4ABB-9F3E-128332CB5FE2}"/>
              </a:ext>
            </a:extLst>
          </p:cNvPr>
          <p:cNvPicPr>
            <a:picLocks noChangeAspect="1"/>
          </p:cNvPicPr>
          <p:nvPr/>
        </p:nvPicPr>
        <p:blipFill>
          <a:blip r:embed="rId2"/>
          <a:stretch>
            <a:fillRect/>
          </a:stretch>
        </p:blipFill>
        <p:spPr>
          <a:xfrm>
            <a:off x="1055440" y="1268759"/>
            <a:ext cx="8640960" cy="5572131"/>
          </a:xfrm>
          <a:prstGeom prst="rect">
            <a:avLst/>
          </a:prstGeom>
        </p:spPr>
      </p:pic>
    </p:spTree>
    <p:extLst>
      <p:ext uri="{BB962C8B-B14F-4D97-AF65-F5344CB8AC3E}">
        <p14:creationId xmlns:p14="http://schemas.microsoft.com/office/powerpoint/2010/main" val="380874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8757C534-9AAD-459F-A7DE-57499AD87CC9}"/>
              </a:ext>
            </a:extLst>
          </p:cNvPr>
          <p:cNvSpPr>
            <a:spLocks noGrp="1"/>
          </p:cNvSpPr>
          <p:nvPr>
            <p:ph type="sldNum" sz="quarter" idx="12"/>
          </p:nvPr>
        </p:nvSpPr>
        <p:spPr/>
        <p:txBody>
          <a:bodyPr/>
          <a:lstStyle/>
          <a:p>
            <a:fld id="{0BC55746-04A1-42DC-A0BC-1E09A8E18DBD}" type="slidenum">
              <a:rPr lang="en-US" altLang="zh-TW" smtClean="0"/>
              <a:pPr/>
              <a:t>5</a:t>
            </a:fld>
            <a:endParaRPr lang="en-US" altLang="zh-TW"/>
          </a:p>
        </p:txBody>
      </p:sp>
      <p:pic>
        <p:nvPicPr>
          <p:cNvPr id="4" name="Picture 2">
            <a:extLst>
              <a:ext uri="{FF2B5EF4-FFF2-40B4-BE49-F238E27FC236}">
                <a16:creationId xmlns:a16="http://schemas.microsoft.com/office/drawing/2014/main" id="{58D49064-EE61-45E2-8830-217C846464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76549" y="21370"/>
            <a:ext cx="8763867" cy="6836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字方塊 1">
            <a:extLst>
              <a:ext uri="{FF2B5EF4-FFF2-40B4-BE49-F238E27FC236}">
                <a16:creationId xmlns:a16="http://schemas.microsoft.com/office/drawing/2014/main" id="{3BAEDB8C-EA4F-44E1-83AA-5818FDAEF7D4}"/>
              </a:ext>
            </a:extLst>
          </p:cNvPr>
          <p:cNvSpPr txBox="1"/>
          <p:nvPr/>
        </p:nvSpPr>
        <p:spPr>
          <a:xfrm>
            <a:off x="1631504" y="5954137"/>
            <a:ext cx="1114601" cy="584775"/>
          </a:xfrm>
          <a:prstGeom prst="rect">
            <a:avLst/>
          </a:prstGeom>
          <a:noFill/>
        </p:spPr>
        <p:txBody>
          <a:bodyPr wrap="none" rtlCol="0">
            <a:spAutoFit/>
          </a:bodyPr>
          <a:lstStyle/>
          <a:p>
            <a:r>
              <a:rPr lang="en-US" altLang="zh-TW" sz="3200" dirty="0">
                <a:solidFill>
                  <a:srgbClr val="0000FF"/>
                </a:solidFill>
              </a:rPr>
              <a:t>Tasks</a:t>
            </a:r>
            <a:endParaRPr lang="zh-TW" altLang="en-US" sz="3200" dirty="0">
              <a:solidFill>
                <a:srgbClr val="0000FF"/>
              </a:solidFill>
            </a:endParaRPr>
          </a:p>
        </p:txBody>
      </p:sp>
      <p:sp>
        <p:nvSpPr>
          <p:cNvPr id="5" name="文字方塊 4">
            <a:extLst>
              <a:ext uri="{FF2B5EF4-FFF2-40B4-BE49-F238E27FC236}">
                <a16:creationId xmlns:a16="http://schemas.microsoft.com/office/drawing/2014/main" id="{E7FE7791-E5EB-42D9-8601-56ABFD5D23CB}"/>
              </a:ext>
            </a:extLst>
          </p:cNvPr>
          <p:cNvSpPr txBox="1"/>
          <p:nvPr/>
        </p:nvSpPr>
        <p:spPr>
          <a:xfrm>
            <a:off x="4025108" y="5949280"/>
            <a:ext cx="1782860" cy="584775"/>
          </a:xfrm>
          <a:prstGeom prst="rect">
            <a:avLst/>
          </a:prstGeom>
          <a:noFill/>
        </p:spPr>
        <p:txBody>
          <a:bodyPr wrap="none" rtlCol="0">
            <a:spAutoFit/>
          </a:bodyPr>
          <a:lstStyle/>
          <a:p>
            <a:r>
              <a:rPr lang="en-US" altLang="zh-TW" sz="3200" dirty="0">
                <a:solidFill>
                  <a:srgbClr val="0000FF"/>
                </a:solidFill>
              </a:rPr>
              <a:t>Processes</a:t>
            </a:r>
            <a:endParaRPr lang="zh-TW" altLang="en-US" sz="3200" dirty="0">
              <a:solidFill>
                <a:srgbClr val="0000FF"/>
              </a:solidFill>
            </a:endParaRPr>
          </a:p>
        </p:txBody>
      </p:sp>
      <p:sp>
        <p:nvSpPr>
          <p:cNvPr id="6" name="文字方塊 5">
            <a:extLst>
              <a:ext uri="{FF2B5EF4-FFF2-40B4-BE49-F238E27FC236}">
                <a16:creationId xmlns:a16="http://schemas.microsoft.com/office/drawing/2014/main" id="{79F2D5E7-9BA6-4BD8-A3B8-D66A32702A5C}"/>
              </a:ext>
            </a:extLst>
          </p:cNvPr>
          <p:cNvSpPr txBox="1"/>
          <p:nvPr/>
        </p:nvSpPr>
        <p:spPr>
          <a:xfrm>
            <a:off x="6528048" y="6063962"/>
            <a:ext cx="5796587" cy="584775"/>
          </a:xfrm>
          <a:prstGeom prst="rect">
            <a:avLst/>
          </a:prstGeom>
          <a:noFill/>
        </p:spPr>
        <p:txBody>
          <a:bodyPr wrap="none" rtlCol="0">
            <a:spAutoFit/>
          </a:bodyPr>
          <a:lstStyle/>
          <a:p>
            <a:r>
              <a:rPr lang="en-US" altLang="zh-TW" sz="3200" dirty="0">
                <a:solidFill>
                  <a:srgbClr val="0000FF"/>
                </a:solidFill>
              </a:rPr>
              <a:t>Knowledge Areas/Process Groups</a:t>
            </a:r>
            <a:endParaRPr lang="zh-TW" altLang="en-US" sz="3200" dirty="0">
              <a:solidFill>
                <a:srgbClr val="0000FF"/>
              </a:solidFill>
            </a:endParaRPr>
          </a:p>
        </p:txBody>
      </p:sp>
    </p:spTree>
    <p:extLst>
      <p:ext uri="{BB962C8B-B14F-4D97-AF65-F5344CB8AC3E}">
        <p14:creationId xmlns:p14="http://schemas.microsoft.com/office/powerpoint/2010/main" val="2309800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50923629-343A-47BE-9A14-7A048F388871}"/>
              </a:ext>
            </a:extLst>
          </p:cNvPr>
          <p:cNvPicPr>
            <a:picLocks noChangeAspect="1"/>
          </p:cNvPicPr>
          <p:nvPr/>
        </p:nvPicPr>
        <p:blipFill>
          <a:blip r:embed="rId2"/>
          <a:stretch>
            <a:fillRect/>
          </a:stretch>
        </p:blipFill>
        <p:spPr>
          <a:xfrm>
            <a:off x="407368" y="1268760"/>
            <a:ext cx="11331486" cy="5589240"/>
          </a:xfrm>
          <a:prstGeom prst="rect">
            <a:avLst/>
          </a:prstGeom>
        </p:spPr>
      </p:pic>
      <p:sp>
        <p:nvSpPr>
          <p:cNvPr id="9" name="標題 8">
            <a:extLst>
              <a:ext uri="{FF2B5EF4-FFF2-40B4-BE49-F238E27FC236}">
                <a16:creationId xmlns:a16="http://schemas.microsoft.com/office/drawing/2014/main" id="{BA247F07-D9FC-4AD8-8CA5-ED5544538287}"/>
              </a:ext>
            </a:extLst>
          </p:cNvPr>
          <p:cNvSpPr>
            <a:spLocks noGrp="1"/>
          </p:cNvSpPr>
          <p:nvPr>
            <p:ph type="title"/>
          </p:nvPr>
        </p:nvSpPr>
        <p:spPr/>
        <p:txBody>
          <a:bodyPr/>
          <a:lstStyle/>
          <a:p>
            <a:r>
              <a:rPr lang="zh-TW" altLang="en-US" dirty="0"/>
              <a:t>專案階段和流程組之互動</a:t>
            </a:r>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53328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A9DD34-4D50-47D7-9956-30A276696460}"/>
              </a:ext>
            </a:extLst>
          </p:cNvPr>
          <p:cNvSpPr>
            <a:spLocks noGrp="1"/>
          </p:cNvSpPr>
          <p:nvPr>
            <p:ph type="title"/>
          </p:nvPr>
        </p:nvSpPr>
        <p:spPr/>
        <p:txBody>
          <a:bodyPr/>
          <a:lstStyle/>
          <a:p>
            <a:r>
              <a:rPr lang="zh-TW" altLang="en-US" dirty="0"/>
              <a:t>產品開發手法</a:t>
            </a:r>
          </a:p>
        </p:txBody>
      </p:sp>
      <p:sp>
        <p:nvSpPr>
          <p:cNvPr id="3" name="內容版面配置區 2">
            <a:extLst>
              <a:ext uri="{FF2B5EF4-FFF2-40B4-BE49-F238E27FC236}">
                <a16:creationId xmlns:a16="http://schemas.microsoft.com/office/drawing/2014/main" id="{BD12DADA-9811-471E-99DB-3BC89CCC2A59}"/>
              </a:ext>
            </a:extLst>
          </p:cNvPr>
          <p:cNvSpPr>
            <a:spLocks noGrp="1"/>
          </p:cNvSpPr>
          <p:nvPr>
            <p:ph idx="1"/>
          </p:nvPr>
        </p:nvSpPr>
        <p:spPr/>
        <p:txBody>
          <a:bodyPr/>
          <a:lstStyle/>
          <a:p>
            <a:r>
              <a:rPr lang="zh-TW" altLang="en-US" dirty="0"/>
              <a:t>現在已進入</a:t>
            </a:r>
            <a:r>
              <a:rPr lang="en-US" altLang="zh-TW" dirty="0"/>
              <a:t>VUCA</a:t>
            </a:r>
            <a:r>
              <a:rPr lang="zh-TW" altLang="en-US" dirty="0"/>
              <a:t>時代傳統的產品開發手法已經不適用</a:t>
            </a:r>
            <a:endParaRPr lang="en-US" altLang="zh-TW" dirty="0"/>
          </a:p>
          <a:p>
            <a:r>
              <a:rPr lang="zh-TW" altLang="en-US" dirty="0"/>
              <a:t>產品開發手法發展沿革</a:t>
            </a:r>
          </a:p>
          <a:p>
            <a:pPr lvl="1"/>
            <a:r>
              <a:rPr lang="zh-TW" altLang="en-US" dirty="0"/>
              <a:t>第一代手法：</a:t>
            </a:r>
            <a:endParaRPr lang="en-US" altLang="zh-TW" dirty="0"/>
          </a:p>
          <a:p>
            <a:pPr lvl="2"/>
            <a:r>
              <a:rPr lang="zh-TW" altLang="en-US" dirty="0"/>
              <a:t>關卡式產品開發手法</a:t>
            </a:r>
            <a:endParaRPr lang="en-US" altLang="zh-TW" dirty="0"/>
          </a:p>
          <a:p>
            <a:pPr lvl="1"/>
            <a:r>
              <a:rPr lang="zh-TW" altLang="en-US" dirty="0"/>
              <a:t>第二代手法：</a:t>
            </a:r>
            <a:endParaRPr lang="en-US" altLang="zh-TW" dirty="0"/>
          </a:p>
          <a:p>
            <a:pPr lvl="2"/>
            <a:r>
              <a:rPr lang="zh-TW" altLang="en-US" dirty="0"/>
              <a:t>精實產品開發手法</a:t>
            </a:r>
            <a:endParaRPr lang="en-US" altLang="zh-TW" dirty="0"/>
          </a:p>
          <a:p>
            <a:pPr lvl="1"/>
            <a:r>
              <a:rPr lang="zh-TW" altLang="en-US" dirty="0"/>
              <a:t>第三代手法：</a:t>
            </a:r>
            <a:endParaRPr lang="en-US" altLang="zh-TW" dirty="0"/>
          </a:p>
          <a:p>
            <a:pPr lvl="2"/>
            <a:r>
              <a:rPr lang="zh-TW" altLang="en-US" dirty="0"/>
              <a:t>敏捷式產品開發手法</a:t>
            </a:r>
          </a:p>
        </p:txBody>
      </p:sp>
      <p:sp>
        <p:nvSpPr>
          <p:cNvPr id="4" name="投影片編號版面配置區 3">
            <a:extLst>
              <a:ext uri="{FF2B5EF4-FFF2-40B4-BE49-F238E27FC236}">
                <a16:creationId xmlns:a16="http://schemas.microsoft.com/office/drawing/2014/main" id="{D9B78C29-6FEC-47B9-A203-7B6C631A1D5C}"/>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954356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DCD97-1857-4827-B3D3-55638F860620}"/>
              </a:ext>
            </a:extLst>
          </p:cNvPr>
          <p:cNvSpPr>
            <a:spLocks noGrp="1"/>
          </p:cNvSpPr>
          <p:nvPr>
            <p:ph type="title"/>
          </p:nvPr>
        </p:nvSpPr>
        <p:spPr/>
        <p:txBody>
          <a:bodyPr>
            <a:normAutofit/>
          </a:bodyPr>
          <a:lstStyle/>
          <a:p>
            <a:r>
              <a:rPr lang="zh-TW" altLang="en-US" dirty="0"/>
              <a:t>關卡式產品開發手法</a:t>
            </a:r>
          </a:p>
        </p:txBody>
      </p:sp>
      <p:sp>
        <p:nvSpPr>
          <p:cNvPr id="3" name="內容版面配置區 2">
            <a:extLst>
              <a:ext uri="{FF2B5EF4-FFF2-40B4-BE49-F238E27FC236}">
                <a16:creationId xmlns:a16="http://schemas.microsoft.com/office/drawing/2014/main" id="{9EE8939B-BF3E-408F-87FA-384E3EC4E4E8}"/>
              </a:ext>
            </a:extLst>
          </p:cNvPr>
          <p:cNvSpPr>
            <a:spLocks noGrp="1"/>
          </p:cNvSpPr>
          <p:nvPr>
            <p:ph idx="1"/>
          </p:nvPr>
        </p:nvSpPr>
        <p:spPr/>
        <p:txBody>
          <a:bodyPr/>
          <a:lstStyle/>
          <a:p>
            <a:r>
              <a:rPr lang="en-US" altLang="zh-TW" dirty="0"/>
              <a:t>Gated Product Development Process</a:t>
            </a:r>
          </a:p>
          <a:p>
            <a:r>
              <a:rPr lang="zh-TW" altLang="en-US" dirty="0"/>
              <a:t>嚴謹</a:t>
            </a:r>
            <a:endParaRPr lang="en-US" altLang="zh-TW" dirty="0"/>
          </a:p>
          <a:p>
            <a:r>
              <a:rPr lang="zh-TW" altLang="en-US" dirty="0"/>
              <a:t>線性</a:t>
            </a:r>
            <a:endParaRPr lang="en-US" altLang="zh-TW" dirty="0"/>
          </a:p>
          <a:p>
            <a:r>
              <a:rPr lang="zh-TW" altLang="en-US" dirty="0"/>
              <a:t>缺乏彈性</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3259616-AE60-4A36-A386-3721BB149785}"/>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1763522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7D539C-1C8B-4813-81AA-A4D8E0462C47}"/>
              </a:ext>
            </a:extLst>
          </p:cNvPr>
          <p:cNvSpPr>
            <a:spLocks noGrp="1"/>
          </p:cNvSpPr>
          <p:nvPr>
            <p:ph type="title"/>
          </p:nvPr>
        </p:nvSpPr>
        <p:spPr/>
        <p:txBody>
          <a:bodyPr>
            <a:normAutofit/>
          </a:bodyPr>
          <a:lstStyle/>
          <a:p>
            <a:r>
              <a:rPr lang="zh-TW" altLang="en-US" dirty="0"/>
              <a:t>精實產品開發手法</a:t>
            </a:r>
          </a:p>
        </p:txBody>
      </p:sp>
      <p:sp>
        <p:nvSpPr>
          <p:cNvPr id="3" name="內容版面配置區 2">
            <a:extLst>
              <a:ext uri="{FF2B5EF4-FFF2-40B4-BE49-F238E27FC236}">
                <a16:creationId xmlns:a16="http://schemas.microsoft.com/office/drawing/2014/main" id="{0B60C57F-33F1-44D8-86E9-542CFEDFB7CB}"/>
              </a:ext>
            </a:extLst>
          </p:cNvPr>
          <p:cNvSpPr>
            <a:spLocks noGrp="1"/>
          </p:cNvSpPr>
          <p:nvPr>
            <p:ph idx="1"/>
          </p:nvPr>
        </p:nvSpPr>
        <p:spPr/>
        <p:txBody>
          <a:bodyPr/>
          <a:lstStyle/>
          <a:p>
            <a:r>
              <a:rPr lang="en-US" altLang="zh-TW" dirty="0"/>
              <a:t>Lean Product Development </a:t>
            </a:r>
          </a:p>
          <a:p>
            <a:r>
              <a:rPr lang="zh-TW" altLang="en-US" dirty="0"/>
              <a:t>改善執行效率</a:t>
            </a:r>
            <a:endParaRPr lang="en-US" altLang="zh-TW" dirty="0"/>
          </a:p>
          <a:p>
            <a:r>
              <a:rPr lang="zh-TW" altLang="en-US" dirty="0"/>
              <a:t>限制創新</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60298E6-1832-4E71-96A0-E50579474844}"/>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3073535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C64E9-6EE4-48AD-9589-B1A54C647907}"/>
              </a:ext>
            </a:extLst>
          </p:cNvPr>
          <p:cNvSpPr>
            <a:spLocks noGrp="1"/>
          </p:cNvSpPr>
          <p:nvPr>
            <p:ph type="title"/>
          </p:nvPr>
        </p:nvSpPr>
        <p:spPr/>
        <p:txBody>
          <a:bodyPr/>
          <a:lstStyle/>
          <a:p>
            <a:r>
              <a:rPr lang="zh-TW" altLang="en-US" dirty="0"/>
              <a:t>敏捷產品開發手法</a:t>
            </a:r>
          </a:p>
        </p:txBody>
      </p:sp>
      <p:sp>
        <p:nvSpPr>
          <p:cNvPr id="3" name="內容版面配置區 2">
            <a:extLst>
              <a:ext uri="{FF2B5EF4-FFF2-40B4-BE49-F238E27FC236}">
                <a16:creationId xmlns:a16="http://schemas.microsoft.com/office/drawing/2014/main" id="{27AA8297-DEA5-482C-B957-95C5DF173376}"/>
              </a:ext>
            </a:extLst>
          </p:cNvPr>
          <p:cNvSpPr>
            <a:spLocks noGrp="1"/>
          </p:cNvSpPr>
          <p:nvPr>
            <p:ph idx="1"/>
          </p:nvPr>
        </p:nvSpPr>
        <p:spPr/>
        <p:txBody>
          <a:bodyPr/>
          <a:lstStyle/>
          <a:p>
            <a:r>
              <a:rPr lang="zh-TW" altLang="en-US" dirty="0"/>
              <a:t>以顧客需求驅動產品設計</a:t>
            </a:r>
            <a:r>
              <a:rPr lang="en-US" altLang="zh-TW" dirty="0"/>
              <a:t>&amp;</a:t>
            </a:r>
            <a:r>
              <a:rPr lang="zh-TW" altLang="en-US" dirty="0"/>
              <a:t>開發</a:t>
            </a:r>
            <a:endParaRPr lang="en-US" altLang="zh-TW" dirty="0"/>
          </a:p>
          <a:p>
            <a:pPr lvl="1"/>
            <a:r>
              <a:rPr lang="zh-TW" altLang="en-US" dirty="0"/>
              <a:t>持續審視顧客需求，在開發過程中保持產品規格變更的彈性</a:t>
            </a:r>
            <a:endParaRPr lang="en-US" altLang="zh-TW" dirty="0"/>
          </a:p>
          <a:p>
            <a:r>
              <a:rPr lang="zh-TW" altLang="en-US" dirty="0"/>
              <a:t>敏捷宣言 </a:t>
            </a:r>
            <a:r>
              <a:rPr lang="en-US" altLang="zh-TW" dirty="0">
                <a:hlinkClick r:id="rId2"/>
              </a:rPr>
              <a:t>Agile Manifesto</a:t>
            </a:r>
            <a:endParaRPr lang="en-US" altLang="zh-TW" dirty="0"/>
          </a:p>
          <a:p>
            <a:pPr lvl="1"/>
            <a:r>
              <a:rPr lang="en-US" altLang="zh-TW" dirty="0"/>
              <a:t>2001 </a:t>
            </a:r>
            <a:r>
              <a:rPr lang="zh-TW" altLang="en-US" dirty="0"/>
              <a:t>年由一群共同軟體開發的領導者所撰寫</a:t>
            </a:r>
          </a:p>
          <a:p>
            <a:r>
              <a:rPr lang="zh-TW" altLang="en-US" dirty="0"/>
              <a:t>四核心價值</a:t>
            </a:r>
            <a:endParaRPr lang="en-US" altLang="zh-TW" dirty="0"/>
          </a:p>
          <a:p>
            <a:pPr lvl="1"/>
            <a:r>
              <a:rPr lang="zh-TW" altLang="en-US" dirty="0"/>
              <a:t>個人與互動、交付可行軟體、客戶合作、隨著變化做出反應</a:t>
            </a:r>
          </a:p>
        </p:txBody>
      </p:sp>
      <p:sp>
        <p:nvSpPr>
          <p:cNvPr id="4" name="投影片編號版面配置區 3">
            <a:extLst>
              <a:ext uri="{FF2B5EF4-FFF2-40B4-BE49-F238E27FC236}">
                <a16:creationId xmlns:a16="http://schemas.microsoft.com/office/drawing/2014/main" id="{25746D12-C237-4FCE-B076-EFB4EA184AFA}"/>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306741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normAutofit/>
          </a:bodyPr>
          <a:lstStyle/>
          <a:p>
            <a:r>
              <a:rPr lang="zh-TW" altLang="en-US" dirty="0"/>
              <a:t>敏捷產品開發手法前期階段</a:t>
            </a:r>
            <a:endParaRPr lang="en-US" altLang="zh-TW" dirty="0"/>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normAutofit fontScale="92500" lnSpcReduction="10000"/>
          </a:bodyPr>
          <a:lstStyle/>
          <a:p>
            <a:r>
              <a:rPr lang="zh-TW" altLang="en-US" dirty="0"/>
              <a:t>快速反覆的開發模式</a:t>
            </a:r>
          </a:p>
          <a:p>
            <a:pPr lvl="1"/>
            <a:r>
              <a:rPr lang="zh-TW" altLang="en-US" dirty="0"/>
              <a:t>以週（不是月）為週期和客戶一起測試產品原型。</a:t>
            </a:r>
          </a:p>
          <a:p>
            <a:r>
              <a:rPr lang="zh-TW" altLang="en-US" dirty="0"/>
              <a:t>模組架構</a:t>
            </a:r>
          </a:p>
          <a:p>
            <a:pPr lvl="1"/>
            <a:r>
              <a:rPr lang="zh-TW" altLang="en-US" dirty="0"/>
              <a:t>團隊首先將產品概念分解成模組，然後將模組分別指派給次團隊。</a:t>
            </a:r>
            <a:endParaRPr lang="en-US" altLang="zh-TW" dirty="0"/>
          </a:p>
          <a:p>
            <a:r>
              <a:rPr lang="zh-TW" altLang="en-US" dirty="0"/>
              <a:t>早期風險識別：</a:t>
            </a:r>
          </a:p>
          <a:p>
            <a:pPr lvl="1"/>
            <a:r>
              <a:rPr lang="zh-TW" altLang="en-US" dirty="0"/>
              <a:t>團隊可以在早期識別潛在風險和建立風險降低計畫。</a:t>
            </a:r>
          </a:p>
          <a:p>
            <a:r>
              <a:rPr lang="zh-TW" altLang="en-US" dirty="0"/>
              <a:t>利害關係人和供應商的密集參與：</a:t>
            </a:r>
          </a:p>
          <a:p>
            <a:pPr lvl="1"/>
            <a:r>
              <a:rPr lang="zh-TW" altLang="en-US" dirty="0"/>
              <a:t>在開發過程的關鍵時點讓供應商涉入以了解供應商的看法和借助其能力，讓供應商在成本、品質和時程等配合產品開發需求。</a:t>
            </a:r>
          </a:p>
          <a:p>
            <a:pPr lvl="1"/>
            <a:endParaRPr lang="zh-TW" altLang="en-US"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3826051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5DE590-C0C9-41F5-A4BC-374445127F92}"/>
              </a:ext>
            </a:extLst>
          </p:cNvPr>
          <p:cNvSpPr>
            <a:spLocks noGrp="1"/>
          </p:cNvSpPr>
          <p:nvPr>
            <p:ph type="title"/>
          </p:nvPr>
        </p:nvSpPr>
        <p:spPr/>
        <p:txBody>
          <a:bodyPr>
            <a:normAutofit/>
          </a:bodyPr>
          <a:lstStyle/>
          <a:p>
            <a:r>
              <a:rPr lang="zh-TW" altLang="en-US" dirty="0"/>
              <a:t>敏捷產品開發手法後期階段</a:t>
            </a:r>
          </a:p>
        </p:txBody>
      </p:sp>
      <p:sp>
        <p:nvSpPr>
          <p:cNvPr id="3" name="內容版面配置區 2">
            <a:extLst>
              <a:ext uri="{FF2B5EF4-FFF2-40B4-BE49-F238E27FC236}">
                <a16:creationId xmlns:a16="http://schemas.microsoft.com/office/drawing/2014/main" id="{DF1EDB17-ED72-4DD6-8FF1-7B2DB85FB1AC}"/>
              </a:ext>
            </a:extLst>
          </p:cNvPr>
          <p:cNvSpPr>
            <a:spLocks noGrp="1"/>
          </p:cNvSpPr>
          <p:nvPr>
            <p:ph idx="1"/>
          </p:nvPr>
        </p:nvSpPr>
        <p:spPr/>
        <p:txBody>
          <a:bodyPr>
            <a:normAutofit fontScale="85000" lnSpcReduction="20000"/>
          </a:bodyPr>
          <a:lstStyle/>
          <a:p>
            <a:r>
              <a:rPr lang="zh-TW" altLang="en-US" dirty="0"/>
              <a:t>可多次使用的平臺和模組：</a:t>
            </a:r>
          </a:p>
          <a:p>
            <a:pPr lvl="1"/>
            <a:r>
              <a:rPr lang="zh-TW" altLang="en-US" dirty="0"/>
              <a:t>可採用過去使用過的某些產品特徵，團隊可把更多精力擺在客製化部分，以提供顧客更高的價值。</a:t>
            </a:r>
            <a:endParaRPr lang="en-US" altLang="zh-TW" dirty="0"/>
          </a:p>
          <a:p>
            <a:r>
              <a:rPr lang="zh-TW" altLang="en-US" dirty="0"/>
              <a:t>及時（</a:t>
            </a:r>
            <a:r>
              <a:rPr lang="en-US" altLang="zh-TW" dirty="0"/>
              <a:t>just-in-time</a:t>
            </a:r>
            <a:r>
              <a:rPr lang="zh-TW" altLang="en-US" dirty="0"/>
              <a:t>）資訊和資源：</a:t>
            </a:r>
          </a:p>
          <a:p>
            <a:pPr lvl="1"/>
            <a:r>
              <a:rPr lang="zh-TW" altLang="en-US" dirty="0"/>
              <a:t>以隨選（</a:t>
            </a:r>
            <a:r>
              <a:rPr lang="en-US" altLang="zh-TW" dirty="0"/>
              <a:t>on-demand</a:t>
            </a:r>
            <a:r>
              <a:rPr lang="zh-TW" altLang="en-US" dirty="0"/>
              <a:t>）或及時的方式執行特別的設計和開發分析工作。</a:t>
            </a:r>
          </a:p>
          <a:p>
            <a:r>
              <a:rPr lang="zh-TW" altLang="en-US" dirty="0"/>
              <a:t>精實供應商整合：</a:t>
            </a:r>
          </a:p>
          <a:p>
            <a:pPr lvl="1"/>
            <a:r>
              <a:rPr lang="zh-TW" altLang="en-US" dirty="0"/>
              <a:t>供應商參與之目標是識別出產品和過程中最關鍵特徵，以及風險降低參數，同時確保供應商夥伴能在高品質水準下配合設計以生產符合這些標竿的零組件。</a:t>
            </a:r>
          </a:p>
          <a:p>
            <a:r>
              <a:rPr lang="zh-TW" altLang="en-US" dirty="0"/>
              <a:t>快速回應的變更管制系統：</a:t>
            </a:r>
          </a:p>
          <a:p>
            <a:pPr lvl="1"/>
            <a:r>
              <a:rPr lang="zh-TW" altLang="en-US" dirty="0"/>
              <a:t>快速回應的變更管制系統可以大量減少在開發生命週期中發生的變更次數。</a:t>
            </a:r>
          </a:p>
          <a:p>
            <a:endParaRPr lang="zh-TW" altLang="en-US" dirty="0"/>
          </a:p>
        </p:txBody>
      </p:sp>
      <p:sp>
        <p:nvSpPr>
          <p:cNvPr id="4" name="投影片編號版面配置區 3">
            <a:extLst>
              <a:ext uri="{FF2B5EF4-FFF2-40B4-BE49-F238E27FC236}">
                <a16:creationId xmlns:a16="http://schemas.microsoft.com/office/drawing/2014/main" id="{B59A2D6B-EE33-473F-9C50-791F8E1E0B20}"/>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3905729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F9DEDE-E6C6-4242-8063-30F84F61FE60}"/>
              </a:ext>
            </a:extLst>
          </p:cNvPr>
          <p:cNvSpPr>
            <a:spLocks noGrp="1"/>
          </p:cNvSpPr>
          <p:nvPr>
            <p:ph type="title"/>
          </p:nvPr>
        </p:nvSpPr>
        <p:spPr/>
        <p:txBody>
          <a:bodyPr/>
          <a:lstStyle/>
          <a:p>
            <a:r>
              <a:rPr lang="zh-TW" altLang="en-US" dirty="0"/>
              <a:t>產品開發手法的課題</a:t>
            </a:r>
          </a:p>
        </p:txBody>
      </p:sp>
      <p:sp>
        <p:nvSpPr>
          <p:cNvPr id="3" name="內容版面配置區 2">
            <a:extLst>
              <a:ext uri="{FF2B5EF4-FFF2-40B4-BE49-F238E27FC236}">
                <a16:creationId xmlns:a16="http://schemas.microsoft.com/office/drawing/2014/main" id="{9313095E-7958-4C4B-8C03-1E5B5D65DE57}"/>
              </a:ext>
            </a:extLst>
          </p:cNvPr>
          <p:cNvSpPr>
            <a:spLocks noGrp="1"/>
          </p:cNvSpPr>
          <p:nvPr>
            <p:ph idx="1"/>
          </p:nvPr>
        </p:nvSpPr>
        <p:spPr/>
        <p:txBody>
          <a:bodyPr/>
          <a:lstStyle/>
          <a:p>
            <a:r>
              <a:rPr lang="zh-TW" altLang="en-US" dirty="0"/>
              <a:t>專案管理發展至今，它已經從過去只依賴甘特圖（</a:t>
            </a:r>
            <a:r>
              <a:rPr lang="en-US" altLang="zh-TW" dirty="0"/>
              <a:t>Gantt chart</a:t>
            </a:r>
            <a:r>
              <a:rPr lang="zh-TW" altLang="en-US" dirty="0"/>
              <a:t>）的簡單手法到目前發展出多元專業的工具、範本、和過程。</a:t>
            </a:r>
            <a:endParaRPr lang="en-US" altLang="zh-TW" dirty="0"/>
          </a:p>
          <a:p>
            <a:r>
              <a:rPr lang="zh-TW" altLang="en-US" dirty="0"/>
              <a:t>專案管理手法已是許多企業組織的一種生活方式。</a:t>
            </a:r>
            <a:endParaRPr lang="en-US" altLang="zh-TW" dirty="0"/>
          </a:p>
          <a:p>
            <a:r>
              <a:rPr lang="zh-TW" altLang="en-US" dirty="0"/>
              <a:t>專案經理必須認知到「沒有一個單一手法可以套用在所有專案上」，而專案的特徵才是決定採用哪種專案管理手法的基礎。</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AF8D694-822E-401C-8DB4-1CC9CC367F78}"/>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2915995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fontScale="92500"/>
          </a:bodyPr>
          <a:lstStyle/>
          <a:p>
            <a:r>
              <a:rPr lang="zh-TW" altLang="en-US" dirty="0"/>
              <a:t>組織的營運須透過流程設計和執行才能達成，營運的效率端視於流程的效率</a:t>
            </a:r>
            <a:endParaRPr lang="en-US" altLang="zh-TW" dirty="0"/>
          </a:p>
          <a:p>
            <a:r>
              <a:rPr lang="zh-TW" altLang="en-US" dirty="0"/>
              <a:t>專案團隊執行的專案過程包含產品導向過程和專案管理過程</a:t>
            </a:r>
            <a:endParaRPr lang="en-US" altLang="zh-TW" dirty="0"/>
          </a:p>
          <a:p>
            <a:pPr lvl="1"/>
            <a:r>
              <a:rPr lang="zh-TW" altLang="en-US" dirty="0"/>
              <a:t>產品導向過程</a:t>
            </a:r>
            <a:r>
              <a:rPr lang="en-US" altLang="zh-TW" dirty="0"/>
              <a:t>=&gt;</a:t>
            </a:r>
            <a:r>
              <a:rPr lang="zh-TW" altLang="en-US" dirty="0"/>
              <a:t>專案生命週期</a:t>
            </a:r>
            <a:endParaRPr lang="en-US" altLang="zh-TW" dirty="0"/>
          </a:p>
          <a:p>
            <a:pPr lvl="1"/>
            <a:r>
              <a:rPr lang="zh-TW" altLang="en-US" dirty="0"/>
              <a:t>計畫生命週期</a:t>
            </a:r>
            <a:endParaRPr lang="en-US" altLang="zh-TW" dirty="0"/>
          </a:p>
          <a:p>
            <a:pPr lvl="1"/>
            <a:r>
              <a:rPr lang="zh-TW" altLang="en-US" dirty="0"/>
              <a:t>專案組合生命週期</a:t>
            </a:r>
            <a:endParaRPr lang="en-US" altLang="zh-TW" dirty="0"/>
          </a:p>
          <a:p>
            <a:r>
              <a:rPr lang="zh-TW" altLang="en-US" dirty="0"/>
              <a:t>五個專案管理過程組 </a:t>
            </a:r>
            <a:r>
              <a:rPr lang="en-US" altLang="zh-TW" dirty="0"/>
              <a:t>IPECC</a:t>
            </a:r>
          </a:p>
          <a:p>
            <a:r>
              <a:rPr lang="zh-TW" altLang="en-US" dirty="0"/>
              <a:t>十大知識領域</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58</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產品開發手法</a:t>
            </a:r>
            <a:endParaRPr lang="en-US" altLang="zh-TW" dirty="0"/>
          </a:p>
          <a:p>
            <a:pPr lvl="1"/>
            <a:r>
              <a:rPr lang="zh-TW" altLang="en-US" dirty="0"/>
              <a:t>第一代手法：關卡式產品開發手法</a:t>
            </a:r>
          </a:p>
          <a:p>
            <a:pPr lvl="1"/>
            <a:r>
              <a:rPr lang="zh-TW" altLang="en-US" dirty="0"/>
              <a:t>第二代手法：精實產品開發手法</a:t>
            </a:r>
          </a:p>
          <a:p>
            <a:pPr lvl="1"/>
            <a:r>
              <a:rPr lang="zh-TW" altLang="en-US" dirty="0"/>
              <a:t>第三代手法：敏捷式產品開發手法</a:t>
            </a:r>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59</a:t>
            </a:fld>
            <a:endParaRPr lang="en-US" altLang="zh-TW"/>
          </a:p>
        </p:txBody>
      </p:sp>
    </p:spTree>
    <p:extLst>
      <p:ext uri="{BB962C8B-B14F-4D97-AF65-F5344CB8AC3E}">
        <p14:creationId xmlns:p14="http://schemas.microsoft.com/office/powerpoint/2010/main" val="4231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DC552E7-51A6-42D6-B631-C8CFD18AE9BC}"/>
              </a:ext>
            </a:extLst>
          </p:cNvPr>
          <p:cNvSpPr>
            <a:spLocks noGrp="1"/>
          </p:cNvSpPr>
          <p:nvPr>
            <p:ph type="title"/>
          </p:nvPr>
        </p:nvSpPr>
        <p:spPr/>
        <p:txBody>
          <a:bodyPr/>
          <a:lstStyle/>
          <a:p>
            <a:r>
              <a:rPr lang="zh-TW" altLang="en-US" dirty="0"/>
              <a:t>專案成功要素</a:t>
            </a:r>
          </a:p>
        </p:txBody>
      </p:sp>
      <p:sp>
        <p:nvSpPr>
          <p:cNvPr id="4" name="內容版面配置區 3">
            <a:extLst>
              <a:ext uri="{FF2B5EF4-FFF2-40B4-BE49-F238E27FC236}">
                <a16:creationId xmlns:a16="http://schemas.microsoft.com/office/drawing/2014/main" id="{375A998C-F337-4E72-82F0-36BDB1AD9D9C}"/>
              </a:ext>
            </a:extLst>
          </p:cNvPr>
          <p:cNvSpPr>
            <a:spLocks noGrp="1"/>
          </p:cNvSpPr>
          <p:nvPr>
            <p:ph idx="1"/>
          </p:nvPr>
        </p:nvSpPr>
        <p:spPr/>
        <p:txBody>
          <a:bodyPr/>
          <a:lstStyle/>
          <a:p>
            <a:r>
              <a:rPr lang="zh-TW" altLang="en-US" dirty="0"/>
              <a:t>專案團隊必須</a:t>
            </a:r>
            <a:endParaRPr lang="en-US" altLang="zh-TW" dirty="0"/>
          </a:p>
          <a:p>
            <a:pPr lvl="1"/>
            <a:r>
              <a:rPr lang="zh-TW" altLang="en-US" dirty="0"/>
              <a:t>蒐集並遵循顧客需求以滿足利害關係人的需要和期望</a:t>
            </a:r>
            <a:endParaRPr lang="en-US" altLang="zh-TW" dirty="0"/>
          </a:p>
          <a:p>
            <a:pPr lvl="1"/>
            <a:r>
              <a:rPr lang="zh-TW" altLang="en-US" dirty="0"/>
              <a:t>選擇適當的過程以滿足專案目標</a:t>
            </a:r>
            <a:endParaRPr lang="en-US" altLang="zh-TW" dirty="0"/>
          </a:p>
          <a:p>
            <a:pPr lvl="1"/>
            <a:r>
              <a:rPr lang="zh-TW" altLang="en-US" dirty="0"/>
              <a:t>運用適當的工具和技術以滿足顧客需求</a:t>
            </a:r>
            <a:endParaRPr lang="en-US" altLang="zh-TW" dirty="0"/>
          </a:p>
          <a:p>
            <a:pPr lvl="1"/>
            <a:r>
              <a:rPr lang="zh-TW" altLang="en-US" dirty="0"/>
              <a:t>與利害關係人建立和維持適當的溝通和互動</a:t>
            </a:r>
            <a:endParaRPr lang="en-US" altLang="zh-TW" dirty="0"/>
          </a:p>
          <a:p>
            <a:pPr lvl="1"/>
            <a:r>
              <a:rPr lang="zh-TW" altLang="en-US" dirty="0"/>
              <a:t>在範疇、時間、成本、品質、資源和風險等限制條件之間取得平衡</a:t>
            </a:r>
          </a:p>
        </p:txBody>
      </p:sp>
      <p:sp>
        <p:nvSpPr>
          <p:cNvPr id="2" name="投影片編號版面配置區 1">
            <a:extLst>
              <a:ext uri="{FF2B5EF4-FFF2-40B4-BE49-F238E27FC236}">
                <a16:creationId xmlns:a16="http://schemas.microsoft.com/office/drawing/2014/main" id="{B5B763CC-832D-4149-A25B-780B6C74F6B9}"/>
              </a:ext>
            </a:extLst>
          </p:cNvPr>
          <p:cNvSpPr>
            <a:spLocks noGrp="1"/>
          </p:cNvSpPr>
          <p:nvPr>
            <p:ph type="sldNum" sz="quarter" idx="12"/>
          </p:nvPr>
        </p:nvSpPr>
        <p:spPr/>
        <p:txBody>
          <a:bodyPr/>
          <a:lstStyle/>
          <a:p>
            <a:fld id="{F5266956-B1F5-4385-B837-32E585D3D944}" type="slidenum">
              <a:rPr lang="en-US" altLang="zh-TW" smtClean="0"/>
              <a:pPr/>
              <a:t>6</a:t>
            </a:fld>
            <a:endParaRPr lang="en-US" altLang="zh-TW"/>
          </a:p>
        </p:txBody>
      </p:sp>
    </p:spTree>
    <p:extLst>
      <p:ext uri="{BB962C8B-B14F-4D97-AF65-F5344CB8AC3E}">
        <p14:creationId xmlns:p14="http://schemas.microsoft.com/office/powerpoint/2010/main" val="1003271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normAutofit fontScale="90000"/>
          </a:bodyPr>
          <a:lstStyle/>
          <a:p>
            <a:r>
              <a:rPr lang="zh-TW" altLang="zh-TW" dirty="0"/>
              <a:t>試說明《</a:t>
            </a:r>
            <a:r>
              <a:rPr lang="en-US" altLang="zh-TW" dirty="0"/>
              <a:t>PMBOK</a:t>
            </a:r>
            <a:r>
              <a:rPr lang="zh-TW" altLang="zh-TW" dirty="0"/>
              <a:t>指引》第六版所指的五大流程組和十個知識領域為何？</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五大過程組</a:t>
            </a:r>
            <a:endParaRPr lang="en-US" altLang="zh-TW" dirty="0"/>
          </a:p>
          <a:p>
            <a:pPr lvl="1"/>
            <a:r>
              <a:rPr lang="zh-TW" altLang="zh-TW" dirty="0"/>
              <a:t>啟動</a:t>
            </a:r>
            <a:r>
              <a:rPr lang="en-US" altLang="zh-TW" dirty="0"/>
              <a:t> Initial Process</a:t>
            </a:r>
          </a:p>
          <a:p>
            <a:pPr lvl="1"/>
            <a:r>
              <a:rPr lang="zh-TW" altLang="zh-TW" dirty="0"/>
              <a:t>規劃</a:t>
            </a:r>
            <a:r>
              <a:rPr lang="en-US" altLang="zh-TW" dirty="0"/>
              <a:t> Planning Process</a:t>
            </a:r>
          </a:p>
          <a:p>
            <a:pPr lvl="1"/>
            <a:r>
              <a:rPr lang="zh-TW" altLang="zh-TW" dirty="0"/>
              <a:t>執行</a:t>
            </a:r>
            <a:r>
              <a:rPr lang="en-US" altLang="zh-TW" dirty="0"/>
              <a:t> Executing Process</a:t>
            </a:r>
          </a:p>
          <a:p>
            <a:pPr lvl="1"/>
            <a:r>
              <a:rPr lang="zh-TW" altLang="zh-TW" dirty="0"/>
              <a:t>監視和管制</a:t>
            </a:r>
            <a:r>
              <a:rPr lang="en-US" altLang="zh-TW" dirty="0"/>
              <a:t> Monitor and Control Process</a:t>
            </a:r>
          </a:p>
          <a:p>
            <a:pPr lvl="1"/>
            <a:r>
              <a:rPr lang="zh-TW" altLang="zh-TW" dirty="0"/>
              <a:t>結束</a:t>
            </a:r>
            <a:r>
              <a:rPr lang="en-US" altLang="zh-TW" dirty="0"/>
              <a:t> Closing Process </a:t>
            </a:r>
          </a:p>
          <a:p>
            <a:endParaRPr lang="zh-TW" altLang="en-US"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3D42B4-9F5B-43F3-8D65-0875E2CC6B95}"/>
              </a:ext>
            </a:extLst>
          </p:cNvPr>
          <p:cNvSpPr>
            <a:spLocks noGrp="1"/>
          </p:cNvSpPr>
          <p:nvPr>
            <p:ph type="title"/>
          </p:nvPr>
        </p:nvSpPr>
        <p:spPr/>
        <p:txBody>
          <a:bodyPr>
            <a:normAutofit fontScale="90000"/>
          </a:bodyPr>
          <a:lstStyle/>
          <a:p>
            <a:r>
              <a:rPr lang="zh-TW" altLang="zh-TW" dirty="0"/>
              <a:t>試說明《</a:t>
            </a:r>
            <a:r>
              <a:rPr lang="en-US" altLang="zh-TW" dirty="0"/>
              <a:t>PMBOK</a:t>
            </a:r>
            <a:r>
              <a:rPr lang="zh-TW" altLang="zh-TW" dirty="0"/>
              <a:t>指引》第六版所指的五大流程組和十個知識領域為何？</a:t>
            </a:r>
            <a:endParaRPr lang="zh-TW" altLang="en-US" dirty="0"/>
          </a:p>
        </p:txBody>
      </p:sp>
      <p:sp>
        <p:nvSpPr>
          <p:cNvPr id="5" name="文字版面配置區 4">
            <a:extLst>
              <a:ext uri="{FF2B5EF4-FFF2-40B4-BE49-F238E27FC236}">
                <a16:creationId xmlns:a16="http://schemas.microsoft.com/office/drawing/2014/main" id="{D71472E1-82C1-4914-9F66-52D67F7009C5}"/>
              </a:ext>
            </a:extLst>
          </p:cNvPr>
          <p:cNvSpPr>
            <a:spLocks noGrp="1"/>
          </p:cNvSpPr>
          <p:nvPr>
            <p:ph type="body" idx="1"/>
          </p:nvPr>
        </p:nvSpPr>
        <p:spPr/>
        <p:txBody>
          <a:bodyPr/>
          <a:lstStyle/>
          <a:p>
            <a:r>
              <a:rPr lang="zh-TW" altLang="zh-TW" dirty="0"/>
              <a:t>十個知識領域</a:t>
            </a:r>
            <a:endParaRPr lang="en-US" altLang="zh-TW" dirty="0"/>
          </a:p>
        </p:txBody>
      </p:sp>
      <p:sp>
        <p:nvSpPr>
          <p:cNvPr id="3" name="內容版面配置區 2">
            <a:extLst>
              <a:ext uri="{FF2B5EF4-FFF2-40B4-BE49-F238E27FC236}">
                <a16:creationId xmlns:a16="http://schemas.microsoft.com/office/drawing/2014/main" id="{C9A9CE85-784D-4A7F-87C3-84C25F68D6F2}"/>
              </a:ext>
            </a:extLst>
          </p:cNvPr>
          <p:cNvSpPr>
            <a:spLocks noGrp="1"/>
          </p:cNvSpPr>
          <p:nvPr>
            <p:ph sz="half" idx="2"/>
          </p:nvPr>
        </p:nvSpPr>
        <p:spPr/>
        <p:txBody>
          <a:bodyPr/>
          <a:lstStyle/>
          <a:p>
            <a:r>
              <a:rPr lang="zh-TW" altLang="en-US" dirty="0"/>
              <a:t>整合 </a:t>
            </a:r>
            <a:r>
              <a:rPr lang="en-US" altLang="zh-TW" dirty="0"/>
              <a:t>Integration</a:t>
            </a:r>
          </a:p>
          <a:p>
            <a:r>
              <a:rPr lang="zh-TW" altLang="en-US" dirty="0"/>
              <a:t>範疇 </a:t>
            </a:r>
            <a:r>
              <a:rPr lang="en-US" altLang="zh-TW" dirty="0"/>
              <a:t>Scope</a:t>
            </a:r>
          </a:p>
          <a:p>
            <a:r>
              <a:rPr lang="zh-TW" altLang="en-US" dirty="0"/>
              <a:t>時間 </a:t>
            </a:r>
            <a:r>
              <a:rPr lang="en-US" altLang="zh-TW" dirty="0"/>
              <a:t>Time</a:t>
            </a:r>
          </a:p>
          <a:p>
            <a:r>
              <a:rPr lang="zh-TW" altLang="en-US" dirty="0"/>
              <a:t>成本 </a:t>
            </a:r>
            <a:r>
              <a:rPr lang="en-US" altLang="zh-TW" dirty="0"/>
              <a:t>Cost</a:t>
            </a:r>
          </a:p>
          <a:p>
            <a:r>
              <a:rPr lang="zh-TW" altLang="en-US" dirty="0"/>
              <a:t>品質 </a:t>
            </a:r>
            <a:r>
              <a:rPr lang="en-US" altLang="zh-TW" dirty="0"/>
              <a:t>Quality</a:t>
            </a:r>
          </a:p>
          <a:p>
            <a:endParaRPr lang="zh-TW" altLang="en-US" dirty="0"/>
          </a:p>
        </p:txBody>
      </p:sp>
      <p:sp>
        <p:nvSpPr>
          <p:cNvPr id="19" name="文字版面配置區 18">
            <a:extLst>
              <a:ext uri="{FF2B5EF4-FFF2-40B4-BE49-F238E27FC236}">
                <a16:creationId xmlns:a16="http://schemas.microsoft.com/office/drawing/2014/main" id="{3DD949DF-5D2F-4F77-93EE-D90F066808DD}"/>
              </a:ext>
            </a:extLst>
          </p:cNvPr>
          <p:cNvSpPr>
            <a:spLocks noGrp="1"/>
          </p:cNvSpPr>
          <p:nvPr>
            <p:ph type="body" sz="quarter" idx="3"/>
          </p:nvPr>
        </p:nvSpPr>
        <p:spPr/>
        <p:txBody>
          <a:bodyPr/>
          <a:lstStyle/>
          <a:p>
            <a:endParaRPr lang="zh-TW" altLang="en-US"/>
          </a:p>
        </p:txBody>
      </p:sp>
      <p:sp>
        <p:nvSpPr>
          <p:cNvPr id="7" name="內容版面配置區 6">
            <a:extLst>
              <a:ext uri="{FF2B5EF4-FFF2-40B4-BE49-F238E27FC236}">
                <a16:creationId xmlns:a16="http://schemas.microsoft.com/office/drawing/2014/main" id="{146BA040-4C43-408E-AEB6-53718B2ADA9D}"/>
              </a:ext>
            </a:extLst>
          </p:cNvPr>
          <p:cNvSpPr>
            <a:spLocks noGrp="1"/>
          </p:cNvSpPr>
          <p:nvPr>
            <p:ph sz="quarter" idx="4"/>
          </p:nvPr>
        </p:nvSpPr>
        <p:spPr/>
        <p:txBody>
          <a:bodyPr/>
          <a:lstStyle/>
          <a:p>
            <a:r>
              <a:rPr lang="zh-TW" altLang="en-US" dirty="0"/>
              <a:t>人力資源 </a:t>
            </a:r>
            <a:r>
              <a:rPr lang="en-US" altLang="zh-TW" dirty="0"/>
              <a:t>Human Resources</a:t>
            </a:r>
          </a:p>
          <a:p>
            <a:r>
              <a:rPr lang="zh-TW" altLang="en-US" dirty="0"/>
              <a:t>溝通 </a:t>
            </a:r>
            <a:r>
              <a:rPr lang="en-US" altLang="zh-TW" dirty="0"/>
              <a:t>Communication</a:t>
            </a:r>
          </a:p>
          <a:p>
            <a:r>
              <a:rPr lang="zh-TW" altLang="en-US" dirty="0"/>
              <a:t>風險 </a:t>
            </a:r>
            <a:r>
              <a:rPr lang="en-US" altLang="zh-TW" dirty="0"/>
              <a:t>Risk</a:t>
            </a:r>
          </a:p>
          <a:p>
            <a:r>
              <a:rPr lang="zh-TW" altLang="en-US" dirty="0"/>
              <a:t>採購 </a:t>
            </a:r>
            <a:r>
              <a:rPr lang="en-US" altLang="zh-TW" dirty="0"/>
              <a:t>Procurement</a:t>
            </a:r>
          </a:p>
          <a:p>
            <a:r>
              <a:rPr lang="zh-TW" altLang="en-US" dirty="0"/>
              <a:t>利益關係人管理 </a:t>
            </a:r>
            <a:r>
              <a:rPr lang="en-US" altLang="zh-TW" dirty="0"/>
              <a:t>Stakeholder Management</a:t>
            </a:r>
            <a:endParaRPr lang="zh-TW" altLang="en-US" dirty="0"/>
          </a:p>
        </p:txBody>
      </p:sp>
      <p:sp>
        <p:nvSpPr>
          <p:cNvPr id="4" name="投影片編號版面配置區 3">
            <a:extLst>
              <a:ext uri="{FF2B5EF4-FFF2-40B4-BE49-F238E27FC236}">
                <a16:creationId xmlns:a16="http://schemas.microsoft.com/office/drawing/2014/main" id="{12F8A064-8268-4029-BDA9-0CB8687111DC}"/>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288262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375E5-B40A-4436-A07B-055814AEAE56}"/>
              </a:ext>
            </a:extLst>
          </p:cNvPr>
          <p:cNvSpPr>
            <a:spLocks noGrp="1"/>
          </p:cNvSpPr>
          <p:nvPr>
            <p:ph type="title"/>
          </p:nvPr>
        </p:nvSpPr>
        <p:spPr/>
        <p:txBody>
          <a:bodyPr/>
          <a:lstStyle/>
          <a:p>
            <a:r>
              <a:rPr lang="zh-TW" altLang="en-US" dirty="0"/>
              <a:t>產品導向過程與專案管理過程</a:t>
            </a:r>
          </a:p>
        </p:txBody>
      </p:sp>
      <p:sp>
        <p:nvSpPr>
          <p:cNvPr id="3" name="內容版面配置區 2">
            <a:extLst>
              <a:ext uri="{FF2B5EF4-FFF2-40B4-BE49-F238E27FC236}">
                <a16:creationId xmlns:a16="http://schemas.microsoft.com/office/drawing/2014/main" id="{F704A101-8BF9-4A62-946D-2C9ABC29BDDA}"/>
              </a:ext>
            </a:extLst>
          </p:cNvPr>
          <p:cNvSpPr>
            <a:spLocks noGrp="1"/>
          </p:cNvSpPr>
          <p:nvPr>
            <p:ph idx="1"/>
          </p:nvPr>
        </p:nvSpPr>
        <p:spPr/>
        <p:txBody>
          <a:bodyPr>
            <a:normAutofit/>
          </a:bodyPr>
          <a:lstStyle/>
          <a:p>
            <a:r>
              <a:rPr lang="zh-TW" altLang="en-US" dirty="0"/>
              <a:t>產品導向過程 </a:t>
            </a:r>
            <a:r>
              <a:rPr lang="en-US" altLang="zh-TW" dirty="0"/>
              <a:t>Product-Oriented Process</a:t>
            </a:r>
          </a:p>
          <a:p>
            <a:pPr lvl="1"/>
            <a:r>
              <a:rPr lang="en-US" altLang="zh-TW" dirty="0"/>
              <a:t>What you need to do to </a:t>
            </a:r>
            <a:r>
              <a:rPr lang="en-US" altLang="zh-TW" b="1" dirty="0"/>
              <a:t>get the project done</a:t>
            </a:r>
          </a:p>
          <a:p>
            <a:pPr lvl="1"/>
            <a:r>
              <a:rPr lang="zh-TW" altLang="en-US" dirty="0"/>
              <a:t>軟體開發：</a:t>
            </a:r>
            <a:endParaRPr lang="en-US" altLang="zh-TW" dirty="0"/>
          </a:p>
          <a:p>
            <a:pPr lvl="2"/>
            <a:r>
              <a:rPr lang="zh-TW" altLang="en-US" dirty="0"/>
              <a:t>需求分析、系統設計、編寫程式、系統測試、系統交付與驗收</a:t>
            </a:r>
            <a:endParaRPr lang="en-US" altLang="zh-TW" dirty="0"/>
          </a:p>
          <a:p>
            <a:pPr lvl="1"/>
            <a:r>
              <a:rPr lang="zh-TW" altLang="en-US" dirty="0"/>
              <a:t>不同產業的產品有不同的開發過程</a:t>
            </a:r>
            <a:endParaRPr lang="en-US" altLang="zh-TW" dirty="0"/>
          </a:p>
          <a:p>
            <a:r>
              <a:rPr lang="zh-TW" altLang="en-US" dirty="0"/>
              <a:t>專案管理過程 </a:t>
            </a:r>
            <a:r>
              <a:rPr lang="en-US" altLang="zh-TW" dirty="0"/>
              <a:t>Project Management Process</a:t>
            </a:r>
          </a:p>
          <a:p>
            <a:pPr lvl="1"/>
            <a:r>
              <a:rPr lang="en-US" altLang="zh-TW" dirty="0"/>
              <a:t>What you need to do to </a:t>
            </a:r>
            <a:r>
              <a:rPr lang="en-US" altLang="zh-TW" b="1" dirty="0"/>
              <a:t>manage the project</a:t>
            </a:r>
            <a:r>
              <a:rPr lang="en-US" altLang="zh-TW" dirty="0"/>
              <a:t>.</a:t>
            </a:r>
          </a:p>
          <a:p>
            <a:pPr lvl="1"/>
            <a:r>
              <a:rPr lang="zh-TW" altLang="en-US" dirty="0"/>
              <a:t>各種產業的專案，專案管理過程大致相同</a:t>
            </a:r>
          </a:p>
        </p:txBody>
      </p:sp>
      <p:sp>
        <p:nvSpPr>
          <p:cNvPr id="4" name="投影片編號版面配置區 3">
            <a:extLst>
              <a:ext uri="{FF2B5EF4-FFF2-40B4-BE49-F238E27FC236}">
                <a16:creationId xmlns:a16="http://schemas.microsoft.com/office/drawing/2014/main" id="{60AB05B1-D1A7-4977-853D-B9CAC4CDBCF2}"/>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238141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C798EFC-CC37-4C09-99B1-27AD4CB036E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1464" y="1268760"/>
            <a:ext cx="10018120" cy="485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標題 4">
            <a:extLst>
              <a:ext uri="{FF2B5EF4-FFF2-40B4-BE49-F238E27FC236}">
                <a16:creationId xmlns:a16="http://schemas.microsoft.com/office/drawing/2014/main" id="{6FFDA192-A116-4860-92F2-35A026D0ACF0}"/>
              </a:ext>
            </a:extLst>
          </p:cNvPr>
          <p:cNvSpPr>
            <a:spLocks noGrp="1"/>
          </p:cNvSpPr>
          <p:nvPr>
            <p:ph type="title"/>
          </p:nvPr>
        </p:nvSpPr>
        <p:spPr/>
        <p:txBody>
          <a:bodyPr/>
          <a:lstStyle/>
          <a:p>
            <a:r>
              <a:rPr lang="zh-TW" altLang="en-US" dirty="0"/>
              <a:t>專案管理過程</a:t>
            </a:r>
          </a:p>
        </p:txBody>
      </p:sp>
      <p:sp>
        <p:nvSpPr>
          <p:cNvPr id="4" name="投影片編號版面配置區 3">
            <a:extLst>
              <a:ext uri="{FF2B5EF4-FFF2-40B4-BE49-F238E27FC236}">
                <a16:creationId xmlns:a16="http://schemas.microsoft.com/office/drawing/2014/main" id="{A7173B99-1388-4398-9A72-B8B52E602356}"/>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14679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F3DB45E-A510-46AE-B084-131A926F0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51728"/>
            <a:ext cx="9767816" cy="571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a:extLst>
              <a:ext uri="{FF2B5EF4-FFF2-40B4-BE49-F238E27FC236}">
                <a16:creationId xmlns:a16="http://schemas.microsoft.com/office/drawing/2014/main" id="{033D5734-C797-4133-8DDF-DD500D423E80}"/>
              </a:ext>
            </a:extLst>
          </p:cNvPr>
          <p:cNvSpPr>
            <a:spLocks noGrp="1"/>
          </p:cNvSpPr>
          <p:nvPr>
            <p:ph type="title"/>
          </p:nvPr>
        </p:nvSpPr>
        <p:spPr/>
        <p:txBody>
          <a:bodyPr/>
          <a:lstStyle/>
          <a:p>
            <a:r>
              <a:rPr lang="zh-TW" altLang="en-US" dirty="0"/>
              <a:t>專案管理生命週期和專案生命週期之關係</a:t>
            </a:r>
          </a:p>
        </p:txBody>
      </p:sp>
      <p:sp>
        <p:nvSpPr>
          <p:cNvPr id="3" name="投影片編號版面配置區 2">
            <a:extLst>
              <a:ext uri="{FF2B5EF4-FFF2-40B4-BE49-F238E27FC236}">
                <a16:creationId xmlns:a16="http://schemas.microsoft.com/office/drawing/2014/main" id="{A6AE1286-379A-4CCB-B83E-CC86E12063D6}"/>
              </a:ext>
            </a:extLst>
          </p:cNvPr>
          <p:cNvSpPr>
            <a:spLocks noGrp="1"/>
          </p:cNvSpPr>
          <p:nvPr>
            <p:ph type="sldNum" sz="quarter" idx="12"/>
          </p:nvPr>
        </p:nvSpPr>
        <p:spPr/>
        <p:txBody>
          <a:bodyPr/>
          <a:lstStyle/>
          <a:p>
            <a:fld id="{0BC55746-04A1-42DC-A0BC-1E09A8E18DBD}" type="slidenum">
              <a:rPr lang="en-US" altLang="zh-TW" smtClean="0"/>
              <a:pPr/>
              <a:t>9</a:t>
            </a:fld>
            <a:endParaRPr lang="en-US" altLang="zh-TW"/>
          </a:p>
        </p:txBody>
      </p:sp>
    </p:spTree>
    <p:extLst>
      <p:ext uri="{BB962C8B-B14F-4D97-AF65-F5344CB8AC3E}">
        <p14:creationId xmlns:p14="http://schemas.microsoft.com/office/powerpoint/2010/main" val="285298635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7157</TotalTime>
  <Words>3549</Words>
  <Application>Microsoft Office PowerPoint</Application>
  <PresentationFormat>寬螢幕</PresentationFormat>
  <Paragraphs>464</Paragraphs>
  <Slides>61</Slides>
  <Notes>8</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61</vt:i4>
      </vt:variant>
    </vt:vector>
  </HeadingPairs>
  <TitlesOfParts>
    <vt:vector size="69" baseType="lpstr">
      <vt:lpstr>Arial</vt:lpstr>
      <vt:lpstr>Calibri</vt:lpstr>
      <vt:lpstr>Calibri Light</vt:lpstr>
      <vt:lpstr>Times New Roman</vt:lpstr>
      <vt:lpstr>Wingdings 2</vt:lpstr>
      <vt:lpstr>HDOfficeLightV0</vt:lpstr>
      <vt:lpstr>1_HDOfficeLightV0</vt:lpstr>
      <vt:lpstr>Blank</vt:lpstr>
      <vt:lpstr>專案管理過程 Project Management Process</vt:lpstr>
      <vt:lpstr>大綱</vt:lpstr>
      <vt:lpstr>過程/流程 Process</vt:lpstr>
      <vt:lpstr>過程/流程 Process</vt:lpstr>
      <vt:lpstr>PowerPoint 簡報</vt:lpstr>
      <vt:lpstr>專案成功要素</vt:lpstr>
      <vt:lpstr>產品導向過程與專案管理過程</vt:lpstr>
      <vt:lpstr>專案管理過程</vt:lpstr>
      <vt:lpstr>專案管理生命週期和專案生命週期之關係</vt:lpstr>
      <vt:lpstr>P3生命週期</vt:lpstr>
      <vt:lpstr>生命週期 Life Cycle</vt:lpstr>
      <vt:lpstr>P3 生命週期</vt:lpstr>
      <vt:lpstr>生命週期模式 Life Cycle Models</vt:lpstr>
      <vt:lpstr>分階段的結構有助於建立治理和回饋機制</vt:lpstr>
      <vt:lpstr>線性專案生命週期</vt:lpstr>
      <vt:lpstr>線性專案生命週期 </vt:lpstr>
      <vt:lpstr>完整的產品生命週期還可以包括</vt:lpstr>
      <vt:lpstr>計畫生命週期</vt:lpstr>
      <vt:lpstr>計畫生命週期(續)</vt:lpstr>
      <vt:lpstr>一般計畫生命週期 </vt:lpstr>
      <vt:lpstr>專案組合生命週期</vt:lpstr>
      <vt:lpstr>專案組合生命週期(續)</vt:lpstr>
      <vt:lpstr>PowerPoint 簡報</vt:lpstr>
      <vt:lpstr>專案管理過程組 Project Management Process Group</vt:lpstr>
      <vt:lpstr>啟動過程組 Initiating Process Group</vt:lpstr>
      <vt:lpstr>規劃過程組 Planning Process Group</vt:lpstr>
      <vt:lpstr>規劃過程組 (續) Planning Process Group</vt:lpstr>
      <vt:lpstr>規劃過程組 (續) Planning Process Group</vt:lpstr>
      <vt:lpstr>規劃過程組 (續) Planning Process Group</vt:lpstr>
      <vt:lpstr>規劃過程組 (續) Planning Process Group</vt:lpstr>
      <vt:lpstr>執行過程組 Executing Processing Group</vt:lpstr>
      <vt:lpstr>執行過程組 (續) Executing Processing Group</vt:lpstr>
      <vt:lpstr>監視和管制過程組 Monitoring and Controlling Process Group</vt:lpstr>
      <vt:lpstr>監視和管制過程組 (續) Monitoring and Controlling Process Group</vt:lpstr>
      <vt:lpstr>監視和管制過程組 (續) Monitoring and Controlling Process Group</vt:lpstr>
      <vt:lpstr>監視和管制過程組 (續) Monitoring and Controlling Process Group</vt:lpstr>
      <vt:lpstr>監視和管制過程組 (續) Monitoring and Controlling Process Group</vt:lpstr>
      <vt:lpstr>結束過程組 Closing Process Group</vt:lpstr>
      <vt:lpstr>結束過程組 (續) Closing Process Group</vt:lpstr>
      <vt:lpstr>結束過程組 (續) Closing Process Group</vt:lpstr>
      <vt:lpstr>專案管理知識領域</vt:lpstr>
      <vt:lpstr>主要過程和輔助過程</vt:lpstr>
      <vt:lpstr>主要過程</vt:lpstr>
      <vt:lpstr>主要過程 (續)</vt:lpstr>
      <vt:lpstr>主要過程 (續)</vt:lpstr>
      <vt:lpstr>輔助過程</vt:lpstr>
      <vt:lpstr>輔助過程 (續)</vt:lpstr>
      <vt:lpstr>專案管理各流程間之互動</vt:lpstr>
      <vt:lpstr>各流程組之間的關係</vt:lpstr>
      <vt:lpstr>專案階段和流程組之互動</vt:lpstr>
      <vt:lpstr>產品開發手法</vt:lpstr>
      <vt:lpstr>關卡式產品開發手法</vt:lpstr>
      <vt:lpstr>精實產品開發手法</vt:lpstr>
      <vt:lpstr>敏捷產品開發手法</vt:lpstr>
      <vt:lpstr>敏捷產品開發手法前期階段</vt:lpstr>
      <vt:lpstr>敏捷產品開發手法後期階段</vt:lpstr>
      <vt:lpstr>產品開發手法的課題</vt:lpstr>
      <vt:lpstr>Wrap Up</vt:lpstr>
      <vt:lpstr>Wrap Up</vt:lpstr>
      <vt:lpstr>試說明《PMBOK指引》第六版所指的五大流程組和十個知識領域為何？</vt:lpstr>
      <vt:lpstr>試說明《PMBOK指引》第六版所指的五大流程組和十個知識領域為何？</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858</cp:revision>
  <dcterms:created xsi:type="dcterms:W3CDTF">2002-09-16T19:57:13Z</dcterms:created>
  <dcterms:modified xsi:type="dcterms:W3CDTF">2020-03-15T14:02:34Z</dcterms:modified>
</cp:coreProperties>
</file>