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1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14" r:id="rId3"/>
  </p:sldMasterIdLst>
  <p:notesMasterIdLst>
    <p:notesMasterId r:id="rId72"/>
  </p:notesMasterIdLst>
  <p:sldIdLst>
    <p:sldId id="256" r:id="rId4"/>
    <p:sldId id="269" r:id="rId5"/>
    <p:sldId id="413" r:id="rId6"/>
    <p:sldId id="463" r:id="rId7"/>
    <p:sldId id="455" r:id="rId8"/>
    <p:sldId id="461" r:id="rId9"/>
    <p:sldId id="462" r:id="rId10"/>
    <p:sldId id="414" r:id="rId11"/>
    <p:sldId id="456" r:id="rId12"/>
    <p:sldId id="416" r:id="rId13"/>
    <p:sldId id="417" r:id="rId14"/>
    <p:sldId id="418" r:id="rId15"/>
    <p:sldId id="420" r:id="rId16"/>
    <p:sldId id="421" r:id="rId17"/>
    <p:sldId id="457" r:id="rId18"/>
    <p:sldId id="422" r:id="rId19"/>
    <p:sldId id="458" r:id="rId20"/>
    <p:sldId id="459" r:id="rId21"/>
    <p:sldId id="423" r:id="rId22"/>
    <p:sldId id="425" r:id="rId23"/>
    <p:sldId id="426" r:id="rId24"/>
    <p:sldId id="427" r:id="rId25"/>
    <p:sldId id="428" r:id="rId26"/>
    <p:sldId id="429" r:id="rId27"/>
    <p:sldId id="460" r:id="rId28"/>
    <p:sldId id="430" r:id="rId29"/>
    <p:sldId id="464" r:id="rId30"/>
    <p:sldId id="465" r:id="rId31"/>
    <p:sldId id="431" r:id="rId32"/>
    <p:sldId id="432" r:id="rId33"/>
    <p:sldId id="433" r:id="rId34"/>
    <p:sldId id="466" r:id="rId35"/>
    <p:sldId id="435" r:id="rId36"/>
    <p:sldId id="436" r:id="rId37"/>
    <p:sldId id="437" r:id="rId38"/>
    <p:sldId id="438" r:id="rId39"/>
    <p:sldId id="439" r:id="rId40"/>
    <p:sldId id="467" r:id="rId41"/>
    <p:sldId id="468" r:id="rId42"/>
    <p:sldId id="440" r:id="rId43"/>
    <p:sldId id="471" r:id="rId44"/>
    <p:sldId id="469" r:id="rId45"/>
    <p:sldId id="470" r:id="rId46"/>
    <p:sldId id="441" r:id="rId47"/>
    <p:sldId id="442" r:id="rId48"/>
    <p:sldId id="443" r:id="rId49"/>
    <p:sldId id="444" r:id="rId50"/>
    <p:sldId id="445" r:id="rId51"/>
    <p:sldId id="446" r:id="rId52"/>
    <p:sldId id="473" r:id="rId53"/>
    <p:sldId id="474" r:id="rId54"/>
    <p:sldId id="472" r:id="rId55"/>
    <p:sldId id="448" r:id="rId56"/>
    <p:sldId id="449" r:id="rId57"/>
    <p:sldId id="450" r:id="rId58"/>
    <p:sldId id="475" r:id="rId59"/>
    <p:sldId id="476" r:id="rId60"/>
    <p:sldId id="451" r:id="rId61"/>
    <p:sldId id="452" r:id="rId62"/>
    <p:sldId id="453" r:id="rId63"/>
    <p:sldId id="477" r:id="rId64"/>
    <p:sldId id="454" r:id="rId65"/>
    <p:sldId id="479" r:id="rId66"/>
    <p:sldId id="268" r:id="rId67"/>
    <p:sldId id="478" r:id="rId68"/>
    <p:sldId id="318" r:id="rId69"/>
    <p:sldId id="480" r:id="rId70"/>
    <p:sldId id="41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 id="413"/>
            <p14:sldId id="463"/>
            <p14:sldId id="455"/>
            <p14:sldId id="461"/>
            <p14:sldId id="462"/>
          </p14:sldIdLst>
        </p14:section>
        <p14:section name="傳統專案管理" id="{6399A94E-5AC7-44F9-8FF5-4096A77EBD7B}">
          <p14:sldIdLst>
            <p14:sldId id="414"/>
            <p14:sldId id="456"/>
            <p14:sldId id="416"/>
            <p14:sldId id="417"/>
            <p14:sldId id="418"/>
            <p14:sldId id="420"/>
            <p14:sldId id="421"/>
            <p14:sldId id="457"/>
            <p14:sldId id="422"/>
            <p14:sldId id="458"/>
            <p14:sldId id="459"/>
            <p14:sldId id="423"/>
            <p14:sldId id="425"/>
            <p14:sldId id="426"/>
            <p14:sldId id="427"/>
            <p14:sldId id="428"/>
          </p14:sldIdLst>
        </p14:section>
        <p14:section name="敏捷專案管理手法" id="{7EC1036E-C55B-4274-9F36-224A00C287A7}">
          <p14:sldIdLst>
            <p14:sldId id="429"/>
            <p14:sldId id="460"/>
            <p14:sldId id="430"/>
            <p14:sldId id="464"/>
            <p14:sldId id="465"/>
            <p14:sldId id="431"/>
            <p14:sldId id="432"/>
            <p14:sldId id="433"/>
            <p14:sldId id="466"/>
            <p14:sldId id="435"/>
            <p14:sldId id="436"/>
            <p14:sldId id="437"/>
            <p14:sldId id="438"/>
            <p14:sldId id="439"/>
            <p14:sldId id="467"/>
            <p14:sldId id="468"/>
            <p14:sldId id="440"/>
            <p14:sldId id="471"/>
            <p14:sldId id="469"/>
            <p14:sldId id="470"/>
          </p14:sldIdLst>
        </p14:section>
        <p14:section name="適應性專案架構" id="{A69AF75D-0067-4473-8AD1-B527E5402B1D}">
          <p14:sldIdLst>
            <p14:sldId id="441"/>
            <p14:sldId id="442"/>
            <p14:sldId id="443"/>
            <p14:sldId id="444"/>
            <p14:sldId id="445"/>
            <p14:sldId id="446"/>
            <p14:sldId id="473"/>
            <p14:sldId id="474"/>
            <p14:sldId id="472"/>
          </p14:sldIdLst>
        </p14:section>
        <p14:section name="極限專案管理手法" id="{448F633F-0AA4-4933-A473-3EBE10852BEA}">
          <p14:sldIdLst>
            <p14:sldId id="448"/>
            <p14:sldId id="449"/>
            <p14:sldId id="450"/>
            <p14:sldId id="475"/>
            <p14:sldId id="476"/>
            <p14:sldId id="451"/>
            <p14:sldId id="452"/>
            <p14:sldId id="453"/>
            <p14:sldId id="477"/>
          </p14:sldIdLst>
        </p14:section>
        <p14:section name="反極限專案管理手法" id="{35A039CA-BAC3-4F6B-A045-37B23AF1E71F}">
          <p14:sldIdLst>
            <p14:sldId id="454"/>
            <p14:sldId id="479"/>
          </p14:sldIdLst>
        </p14:section>
        <p14:section name="結語" id="{A81DBFD4-7CA2-4A78-939C-C4F8B94F1469}">
          <p14:sldIdLst>
            <p14:sldId id="268"/>
            <p14:sldId id="478"/>
          </p14:sldIdLst>
        </p14:section>
        <p14:section name="Q &amp; A" id="{73D0B01F-02B4-4CEC-B2FD-C6DD8F5AF70B}">
          <p14:sldIdLst>
            <p14:sldId id="318"/>
            <p14:sldId id="480"/>
            <p14:sldId id="410"/>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105" d="100"/>
          <a:sy n="105" d="100"/>
        </p:scale>
        <p:origin x="786" y="114"/>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315051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7891317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3047970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34881118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2042595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44224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12492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81862457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70595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5001159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152584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50827564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3528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8327323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40473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625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2397242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專案管理生命週期模式</a:t>
            </a:r>
            <a:br>
              <a:rPr lang="en-US" altLang="zh-TW" dirty="0"/>
            </a:br>
            <a:r>
              <a:rPr lang="en-US" altLang="zh-TW" dirty="0"/>
              <a:t>Project Management Life Cycle</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EDE3C0-B60D-403C-88F5-C3064EBC1887}"/>
              </a:ext>
            </a:extLst>
          </p:cNvPr>
          <p:cNvSpPr>
            <a:spLocks noGrp="1"/>
          </p:cNvSpPr>
          <p:nvPr>
            <p:ph type="title"/>
          </p:nvPr>
        </p:nvSpPr>
        <p:spPr/>
        <p:txBody>
          <a:bodyPr/>
          <a:lstStyle/>
          <a:p>
            <a:r>
              <a:rPr lang="zh-TW" altLang="en-US" dirty="0"/>
              <a:t>線性</a:t>
            </a:r>
            <a:r>
              <a:rPr lang="en-US" altLang="zh-TW" dirty="0"/>
              <a:t>PMLC</a:t>
            </a:r>
            <a:r>
              <a:rPr lang="zh-TW" altLang="en-US" dirty="0"/>
              <a:t>模式</a:t>
            </a:r>
          </a:p>
        </p:txBody>
      </p:sp>
      <p:sp>
        <p:nvSpPr>
          <p:cNvPr id="28" name="內容版面配置區 27">
            <a:extLst>
              <a:ext uri="{FF2B5EF4-FFF2-40B4-BE49-F238E27FC236}">
                <a16:creationId xmlns:a16="http://schemas.microsoft.com/office/drawing/2014/main" id="{F40A8341-F933-43D8-AA29-2D03B9A63DD0}"/>
              </a:ext>
            </a:extLst>
          </p:cNvPr>
          <p:cNvSpPr>
            <a:spLocks noGrp="1"/>
          </p:cNvSpPr>
          <p:nvPr>
            <p:ph idx="1"/>
          </p:nvPr>
        </p:nvSpPr>
        <p:spPr/>
        <p:txBody>
          <a:bodyPr>
            <a:normAutofit/>
          </a:bodyPr>
          <a:lstStyle/>
          <a:p>
            <a:r>
              <a:rPr lang="zh-TW" altLang="en-US" dirty="0"/>
              <a:t>啟動、規劃、執行、監視與管制、結束</a:t>
            </a:r>
            <a:endParaRPr lang="en-US" altLang="zh-TW" dirty="0"/>
          </a:p>
          <a:p>
            <a:r>
              <a:rPr lang="zh-TW" altLang="en-US" dirty="0"/>
              <a:t>沒有迴路</a:t>
            </a:r>
          </a:p>
          <a:p>
            <a:pPr lvl="1"/>
            <a:r>
              <a:rPr lang="zh-TW" altLang="en-US" dirty="0"/>
              <a:t>沒有回饋與改善</a:t>
            </a:r>
            <a:endParaRPr lang="en-US" altLang="zh-TW" dirty="0"/>
          </a:p>
          <a:p>
            <a:r>
              <a:rPr lang="zh-TW" altLang="en-US" dirty="0"/>
              <a:t>適用於已經重複執行過很多次的專案</a:t>
            </a:r>
            <a:endParaRPr lang="en-US" altLang="zh-TW" dirty="0"/>
          </a:p>
          <a:p>
            <a:pPr lvl="1"/>
            <a:r>
              <a:rPr lang="zh-TW" altLang="en-US" dirty="0"/>
              <a:t>已經建立晚整的範本</a:t>
            </a:r>
            <a:endParaRPr lang="en-US" altLang="zh-TW" dirty="0"/>
          </a:p>
          <a:p>
            <a:pPr lvl="1"/>
            <a:r>
              <a:rPr lang="zh-TW" altLang="en-US" dirty="0"/>
              <a:t>每一個可識別的風險都已經考慮過了</a:t>
            </a:r>
            <a:endParaRPr lang="en-US" altLang="zh-TW" dirty="0"/>
          </a:p>
          <a:p>
            <a:pPr lvl="1"/>
            <a:r>
              <a:rPr lang="zh-TW" altLang="en-US" dirty="0"/>
              <a:t>簡單的、工期短的、所有工作都在同一個部門內的專案</a:t>
            </a:r>
          </a:p>
        </p:txBody>
      </p:sp>
      <p:sp>
        <p:nvSpPr>
          <p:cNvPr id="4" name="投影片編號版面配置區 3">
            <a:extLst>
              <a:ext uri="{FF2B5EF4-FFF2-40B4-BE49-F238E27FC236}">
                <a16:creationId xmlns:a16="http://schemas.microsoft.com/office/drawing/2014/main" id="{02D48D9A-8B9C-432E-BB8C-2F98C4598B96}"/>
              </a:ext>
            </a:extLst>
          </p:cNvPr>
          <p:cNvSpPr>
            <a:spLocks noGrp="1"/>
          </p:cNvSpPr>
          <p:nvPr>
            <p:ph type="sldNum" sz="quarter" idx="12"/>
          </p:nvPr>
        </p:nvSpPr>
        <p:spPr/>
        <p:txBody>
          <a:bodyPr/>
          <a:lstStyle/>
          <a:p>
            <a:fld id="{21C75E21-BEE4-4CF1-8A21-EACBB0756E63}" type="slidenum">
              <a:rPr lang="en-US" altLang="zh-TW" smtClean="0"/>
              <a:pPr/>
              <a:t>10</a:t>
            </a:fld>
            <a:endParaRPr lang="en-US" altLang="zh-TW"/>
          </a:p>
        </p:txBody>
      </p:sp>
      <p:pic>
        <p:nvPicPr>
          <p:cNvPr id="29" name="Picture 2">
            <a:extLst>
              <a:ext uri="{FF2B5EF4-FFF2-40B4-BE49-F238E27FC236}">
                <a16:creationId xmlns:a16="http://schemas.microsoft.com/office/drawing/2014/main" id="{0D7846AF-3155-46BC-844B-23921B5A0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392" y="4869160"/>
            <a:ext cx="9361040" cy="1759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346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1A4042-0A31-4CF3-9B58-D82A8AC48B82}"/>
              </a:ext>
            </a:extLst>
          </p:cNvPr>
          <p:cNvSpPr>
            <a:spLocks noGrp="1"/>
          </p:cNvSpPr>
          <p:nvPr>
            <p:ph type="title"/>
          </p:nvPr>
        </p:nvSpPr>
        <p:spPr/>
        <p:txBody>
          <a:bodyPr/>
          <a:lstStyle/>
          <a:p>
            <a:r>
              <a:rPr lang="zh-TW" altLang="en-US" dirty="0"/>
              <a:t>線性</a:t>
            </a:r>
            <a:r>
              <a:rPr lang="en-US" altLang="zh-TW" dirty="0"/>
              <a:t>PMLC </a:t>
            </a:r>
            <a:r>
              <a:rPr lang="zh-TW" altLang="en-US" dirty="0"/>
              <a:t>模式之特徵</a:t>
            </a:r>
          </a:p>
        </p:txBody>
      </p:sp>
      <p:sp>
        <p:nvSpPr>
          <p:cNvPr id="3" name="內容版面配置區 2">
            <a:extLst>
              <a:ext uri="{FF2B5EF4-FFF2-40B4-BE49-F238E27FC236}">
                <a16:creationId xmlns:a16="http://schemas.microsoft.com/office/drawing/2014/main" id="{2493683C-E06F-4130-8151-CBA4D1B60FE6}"/>
              </a:ext>
            </a:extLst>
          </p:cNvPr>
          <p:cNvSpPr>
            <a:spLocks noGrp="1"/>
          </p:cNvSpPr>
          <p:nvPr>
            <p:ph idx="1"/>
          </p:nvPr>
        </p:nvSpPr>
        <p:spPr/>
        <p:txBody>
          <a:bodyPr/>
          <a:lstStyle/>
          <a:p>
            <a:r>
              <a:rPr lang="zh-TW" altLang="en-US" dirty="0"/>
              <a:t>完整和清楚定義的目標、解決方案、需求、功能、和特徵</a:t>
            </a:r>
            <a:endParaRPr lang="en-US" altLang="zh-TW" dirty="0"/>
          </a:p>
          <a:p>
            <a:r>
              <a:rPr lang="zh-TW" altLang="en-US" dirty="0"/>
              <a:t>預期範疇變更請求很少</a:t>
            </a:r>
            <a:endParaRPr lang="en-US" altLang="zh-TW" dirty="0"/>
          </a:p>
          <a:p>
            <a:r>
              <a:rPr lang="zh-TW" altLang="en-US" dirty="0"/>
              <a:t>例行和重複性的活動</a:t>
            </a:r>
            <a:endParaRPr lang="en-US" altLang="zh-TW" dirty="0"/>
          </a:p>
          <a:p>
            <a:pPr lvl="1"/>
            <a:r>
              <a:rPr lang="en-US" altLang="zh-TW" dirty="0"/>
              <a:t>Routine</a:t>
            </a:r>
          </a:p>
          <a:p>
            <a:pPr lvl="1"/>
            <a:r>
              <a:rPr lang="en-US" altLang="zh-TW" dirty="0"/>
              <a:t>Repetitive </a:t>
            </a:r>
          </a:p>
          <a:p>
            <a:r>
              <a:rPr lang="zh-TW" altLang="en-US" dirty="0"/>
              <a:t>使用已建立範本</a:t>
            </a:r>
          </a:p>
          <a:p>
            <a:endParaRPr lang="zh-TW" altLang="en-US" dirty="0"/>
          </a:p>
        </p:txBody>
      </p:sp>
      <p:sp>
        <p:nvSpPr>
          <p:cNvPr id="4" name="投影片編號版面配置區 3">
            <a:extLst>
              <a:ext uri="{FF2B5EF4-FFF2-40B4-BE49-F238E27FC236}">
                <a16:creationId xmlns:a16="http://schemas.microsoft.com/office/drawing/2014/main" id="{31BADCB4-471C-422B-AB95-00302B8114AD}"/>
              </a:ext>
            </a:extLst>
          </p:cNvPr>
          <p:cNvSpPr>
            <a:spLocks noGrp="1"/>
          </p:cNvSpPr>
          <p:nvPr>
            <p:ph type="sldNum" sz="quarter" idx="12"/>
          </p:nvPr>
        </p:nvSpPr>
        <p:spPr/>
        <p:txBody>
          <a:bodyPr/>
          <a:lstStyle/>
          <a:p>
            <a:fld id="{21C75E21-BEE4-4CF1-8A21-EACBB0756E63}" type="slidenum">
              <a:rPr lang="en-US" altLang="zh-TW" smtClean="0"/>
              <a:pPr/>
              <a:t>11</a:t>
            </a:fld>
            <a:endParaRPr lang="en-US" altLang="zh-TW"/>
          </a:p>
        </p:txBody>
      </p:sp>
    </p:spTree>
    <p:extLst>
      <p:ext uri="{BB962C8B-B14F-4D97-AF65-F5344CB8AC3E}">
        <p14:creationId xmlns:p14="http://schemas.microsoft.com/office/powerpoint/2010/main" val="193016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286DBA-BA97-4F74-977B-4965ED709987}"/>
              </a:ext>
            </a:extLst>
          </p:cNvPr>
          <p:cNvSpPr>
            <a:spLocks noGrp="1"/>
          </p:cNvSpPr>
          <p:nvPr>
            <p:ph type="title"/>
          </p:nvPr>
        </p:nvSpPr>
        <p:spPr/>
        <p:txBody>
          <a:bodyPr/>
          <a:lstStyle/>
          <a:p>
            <a:r>
              <a:rPr lang="zh-TW" altLang="en-US" dirty="0"/>
              <a:t>線性 </a:t>
            </a:r>
            <a:r>
              <a:rPr lang="en-US" altLang="zh-TW" dirty="0"/>
              <a:t>PMLC </a:t>
            </a:r>
            <a:r>
              <a:rPr lang="zh-TW" altLang="en-US" dirty="0"/>
              <a:t>模式的優缺點</a:t>
            </a:r>
          </a:p>
        </p:txBody>
      </p:sp>
      <p:sp>
        <p:nvSpPr>
          <p:cNvPr id="5" name="文字版面配置區 4">
            <a:extLst>
              <a:ext uri="{FF2B5EF4-FFF2-40B4-BE49-F238E27FC236}">
                <a16:creationId xmlns:a16="http://schemas.microsoft.com/office/drawing/2014/main" id="{60229A3A-E64F-4F7B-A012-381394E90F33}"/>
              </a:ext>
            </a:extLst>
          </p:cNvPr>
          <p:cNvSpPr>
            <a:spLocks noGrp="1"/>
          </p:cNvSpPr>
          <p:nvPr>
            <p:ph type="body" idx="1"/>
          </p:nvPr>
        </p:nvSpPr>
        <p:spPr/>
        <p:txBody>
          <a:bodyPr/>
          <a:lstStyle/>
          <a:p>
            <a:r>
              <a:rPr lang="zh-TW" altLang="en-US" dirty="0"/>
              <a:t>優點</a:t>
            </a:r>
          </a:p>
        </p:txBody>
      </p:sp>
      <p:sp>
        <p:nvSpPr>
          <p:cNvPr id="3" name="內容版面配置區 2">
            <a:extLst>
              <a:ext uri="{FF2B5EF4-FFF2-40B4-BE49-F238E27FC236}">
                <a16:creationId xmlns:a16="http://schemas.microsoft.com/office/drawing/2014/main" id="{890014A0-ED2D-42D4-85F8-6DD3FC2587C5}"/>
              </a:ext>
            </a:extLst>
          </p:cNvPr>
          <p:cNvSpPr>
            <a:spLocks noGrp="1"/>
          </p:cNvSpPr>
          <p:nvPr>
            <p:ph sz="half" idx="2"/>
          </p:nvPr>
        </p:nvSpPr>
        <p:spPr/>
        <p:txBody>
          <a:bodyPr/>
          <a:lstStyle/>
          <a:p>
            <a:r>
              <a:rPr lang="zh-TW" altLang="en-US" dirty="0"/>
              <a:t>在專案開始時專案整個時程已經排定</a:t>
            </a:r>
          </a:p>
          <a:p>
            <a:r>
              <a:rPr lang="zh-TW" altLang="en-US" dirty="0"/>
              <a:t>在專案開始時就已經知道資源需求</a:t>
            </a:r>
          </a:p>
          <a:p>
            <a:r>
              <a:rPr lang="zh-TW" altLang="en-US" dirty="0"/>
              <a:t>不需要最有能力的團隊成員</a:t>
            </a:r>
          </a:p>
          <a:p>
            <a:r>
              <a:rPr lang="zh-TW" altLang="en-US" dirty="0"/>
              <a:t>團隊成員沒必要同一地點工作（</a:t>
            </a:r>
            <a:r>
              <a:rPr lang="en-US" altLang="zh-TW" dirty="0"/>
              <a:t>co-located</a:t>
            </a:r>
            <a:r>
              <a:rPr lang="zh-TW" altLang="en-US" dirty="0"/>
              <a:t>）</a:t>
            </a:r>
            <a:endParaRPr lang="en-US" altLang="zh-TW" dirty="0"/>
          </a:p>
          <a:p>
            <a:pPr lvl="1"/>
            <a:r>
              <a:rPr lang="zh-TW" altLang="en-US" dirty="0"/>
              <a:t>適合外包代工</a:t>
            </a:r>
          </a:p>
          <a:p>
            <a:endParaRPr lang="zh-TW" altLang="en-US" dirty="0"/>
          </a:p>
        </p:txBody>
      </p:sp>
      <p:sp>
        <p:nvSpPr>
          <p:cNvPr id="6" name="文字版面配置區 5">
            <a:extLst>
              <a:ext uri="{FF2B5EF4-FFF2-40B4-BE49-F238E27FC236}">
                <a16:creationId xmlns:a16="http://schemas.microsoft.com/office/drawing/2014/main" id="{1ADB5C38-AD6E-43F9-A53E-3E6AA4EB59A3}"/>
              </a:ext>
            </a:extLst>
          </p:cNvPr>
          <p:cNvSpPr>
            <a:spLocks noGrp="1"/>
          </p:cNvSpPr>
          <p:nvPr>
            <p:ph type="body" sz="quarter" idx="3"/>
          </p:nvPr>
        </p:nvSpPr>
        <p:spPr/>
        <p:txBody>
          <a:bodyPr/>
          <a:lstStyle/>
          <a:p>
            <a:r>
              <a:rPr lang="zh-TW" altLang="en-US" dirty="0"/>
              <a:t>缺點</a:t>
            </a:r>
          </a:p>
        </p:txBody>
      </p:sp>
      <p:sp>
        <p:nvSpPr>
          <p:cNvPr id="7" name="內容版面配置區 6">
            <a:extLst>
              <a:ext uri="{FF2B5EF4-FFF2-40B4-BE49-F238E27FC236}">
                <a16:creationId xmlns:a16="http://schemas.microsoft.com/office/drawing/2014/main" id="{A272F853-CF84-47A7-8C5C-06F12EFB92EE}"/>
              </a:ext>
            </a:extLst>
          </p:cNvPr>
          <p:cNvSpPr>
            <a:spLocks noGrp="1"/>
          </p:cNvSpPr>
          <p:nvPr>
            <p:ph sz="quarter" idx="4"/>
          </p:nvPr>
        </p:nvSpPr>
        <p:spPr/>
        <p:txBody>
          <a:bodyPr/>
          <a:lstStyle/>
          <a:p>
            <a:r>
              <a:rPr lang="zh-TW" altLang="en-US" dirty="0"/>
              <a:t>需要完善的計畫</a:t>
            </a:r>
          </a:p>
          <a:p>
            <a:r>
              <a:rPr lang="zh-TW" altLang="en-US" dirty="0"/>
              <a:t>無法適應變更</a:t>
            </a:r>
          </a:p>
          <a:p>
            <a:r>
              <a:rPr lang="zh-TW" altLang="en-US" dirty="0"/>
              <a:t>遵守嚴格過程順序</a:t>
            </a:r>
          </a:p>
          <a:p>
            <a:r>
              <a:rPr lang="zh-TW" altLang="en-US" dirty="0"/>
              <a:t>沒有時間和預算裕度</a:t>
            </a:r>
          </a:p>
          <a:p>
            <a:r>
              <a:rPr lang="zh-TW" altLang="en-US" dirty="0"/>
              <a:t>未專注顧客價值</a:t>
            </a:r>
          </a:p>
        </p:txBody>
      </p:sp>
      <p:sp>
        <p:nvSpPr>
          <p:cNvPr id="4" name="投影片編號版面配置區 3">
            <a:extLst>
              <a:ext uri="{FF2B5EF4-FFF2-40B4-BE49-F238E27FC236}">
                <a16:creationId xmlns:a16="http://schemas.microsoft.com/office/drawing/2014/main" id="{E16FD915-1F08-479F-9A73-55377E73120E}"/>
              </a:ext>
            </a:extLst>
          </p:cNvPr>
          <p:cNvSpPr>
            <a:spLocks noGrp="1"/>
          </p:cNvSpPr>
          <p:nvPr>
            <p:ph type="sldNum" sz="quarter" idx="12"/>
          </p:nvPr>
        </p:nvSpPr>
        <p:spPr/>
        <p:txBody>
          <a:bodyPr/>
          <a:lstStyle/>
          <a:p>
            <a:fld id="{21C75E21-BEE4-4CF1-8A21-EACBB0756E63}" type="slidenum">
              <a:rPr lang="en-US" altLang="zh-TW" smtClean="0"/>
              <a:pPr/>
              <a:t>12</a:t>
            </a:fld>
            <a:endParaRPr lang="en-US" altLang="zh-TW"/>
          </a:p>
        </p:txBody>
      </p:sp>
    </p:spTree>
    <p:extLst>
      <p:ext uri="{BB962C8B-B14F-4D97-AF65-F5344CB8AC3E}">
        <p14:creationId xmlns:p14="http://schemas.microsoft.com/office/powerpoint/2010/main" val="218107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06DD93-7C7C-41D1-897E-8925FF2C8C8F}"/>
              </a:ext>
            </a:extLst>
          </p:cNvPr>
          <p:cNvSpPr>
            <a:spLocks noGrp="1"/>
          </p:cNvSpPr>
          <p:nvPr>
            <p:ph type="title"/>
          </p:nvPr>
        </p:nvSpPr>
        <p:spPr/>
        <p:txBody>
          <a:bodyPr/>
          <a:lstStyle/>
          <a:p>
            <a:r>
              <a:rPr lang="zh-TW" altLang="en-US" dirty="0"/>
              <a:t>線性 </a:t>
            </a:r>
            <a:r>
              <a:rPr lang="en-US" altLang="zh-TW" dirty="0"/>
              <a:t>PMLC</a:t>
            </a:r>
            <a:r>
              <a:rPr lang="zh-TW" altLang="en-US" dirty="0"/>
              <a:t>：標準瀑布模式 </a:t>
            </a:r>
            <a:br>
              <a:rPr lang="en-US" altLang="zh-TW" dirty="0"/>
            </a:br>
            <a:r>
              <a:rPr lang="en-US" altLang="zh-TW" dirty="0"/>
              <a:t>Standard Waterfall Model</a:t>
            </a:r>
            <a:endParaRPr lang="zh-TW" altLang="en-US" dirty="0"/>
          </a:p>
        </p:txBody>
      </p:sp>
      <p:sp>
        <p:nvSpPr>
          <p:cNvPr id="7" name="內容版面配置區 6">
            <a:extLst>
              <a:ext uri="{FF2B5EF4-FFF2-40B4-BE49-F238E27FC236}">
                <a16:creationId xmlns:a16="http://schemas.microsoft.com/office/drawing/2014/main" id="{00A07167-C5CD-40A4-9E8F-D135D648A6A8}"/>
              </a:ext>
            </a:extLst>
          </p:cNvPr>
          <p:cNvSpPr>
            <a:spLocks noGrp="1"/>
          </p:cNvSpPr>
          <p:nvPr>
            <p:ph idx="1"/>
          </p:nvPr>
        </p:nvSpPr>
        <p:spPr/>
        <p:txBody>
          <a:bodyPr/>
          <a:lstStyle/>
          <a:p>
            <a:r>
              <a:rPr lang="zh-TW" altLang="en-US" dirty="0"/>
              <a:t>發展至今已經超過</a:t>
            </a:r>
            <a:r>
              <a:rPr lang="en-US" altLang="zh-TW" dirty="0"/>
              <a:t>50</a:t>
            </a:r>
            <a:r>
              <a:rPr lang="zh-TW" altLang="en-US" dirty="0"/>
              <a:t>年，原用於軟體開發專案，至今也被用於非軟體開發專案。</a:t>
            </a:r>
            <a:endParaRPr lang="en-US" altLang="zh-TW" dirty="0"/>
          </a:p>
          <a:p>
            <a:r>
              <a:rPr lang="zh-TW" altLang="en-US" dirty="0"/>
              <a:t>不往回看，一個階段完成後，直接進到下一階段。</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C21BB63-8387-4E65-A67D-82C44F204351}"/>
              </a:ext>
            </a:extLst>
          </p:cNvPr>
          <p:cNvSpPr>
            <a:spLocks noGrp="1"/>
          </p:cNvSpPr>
          <p:nvPr>
            <p:ph type="sldNum" sz="quarter" idx="12"/>
          </p:nvPr>
        </p:nvSpPr>
        <p:spPr/>
        <p:txBody>
          <a:bodyPr/>
          <a:lstStyle/>
          <a:p>
            <a:fld id="{21C75E21-BEE4-4CF1-8A21-EACBB0756E63}" type="slidenum">
              <a:rPr lang="en-US" altLang="zh-TW" smtClean="0"/>
              <a:pPr/>
              <a:t>13</a:t>
            </a:fld>
            <a:endParaRPr lang="en-US" altLang="zh-TW"/>
          </a:p>
        </p:txBody>
      </p:sp>
      <p:pic>
        <p:nvPicPr>
          <p:cNvPr id="11" name="Picture 2">
            <a:extLst>
              <a:ext uri="{FF2B5EF4-FFF2-40B4-BE49-F238E27FC236}">
                <a16:creationId xmlns:a16="http://schemas.microsoft.com/office/drawing/2014/main" id="{4CD564B5-8962-40D1-8FCB-0566DF5345E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9212" y="2996952"/>
            <a:ext cx="8174038" cy="421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54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FD6A38-EE20-4ECF-AE01-27F08F9519B3}"/>
              </a:ext>
            </a:extLst>
          </p:cNvPr>
          <p:cNvSpPr>
            <a:spLocks noGrp="1"/>
          </p:cNvSpPr>
          <p:nvPr>
            <p:ph type="title"/>
          </p:nvPr>
        </p:nvSpPr>
        <p:spPr/>
        <p:txBody>
          <a:bodyPr/>
          <a:lstStyle/>
          <a:p>
            <a:r>
              <a:rPr lang="zh-TW" altLang="en-US" dirty="0"/>
              <a:t>線性 </a:t>
            </a:r>
            <a:r>
              <a:rPr lang="en-US" altLang="zh-TW" dirty="0"/>
              <a:t>PMLC</a:t>
            </a:r>
            <a:r>
              <a:rPr lang="zh-TW" altLang="en-US" dirty="0"/>
              <a:t>：快速發展瀑布模式 </a:t>
            </a:r>
            <a:br>
              <a:rPr lang="en-US" altLang="zh-TW" dirty="0"/>
            </a:br>
            <a:r>
              <a:rPr lang="en-US" altLang="zh-TW" dirty="0"/>
              <a:t>Fast Development Waterfall Model</a:t>
            </a:r>
            <a:endParaRPr lang="zh-TW" altLang="en-US" dirty="0"/>
          </a:p>
        </p:txBody>
      </p:sp>
      <p:sp>
        <p:nvSpPr>
          <p:cNvPr id="3" name="內容版面配置區 2">
            <a:extLst>
              <a:ext uri="{FF2B5EF4-FFF2-40B4-BE49-F238E27FC236}">
                <a16:creationId xmlns:a16="http://schemas.microsoft.com/office/drawing/2014/main" id="{1AF0919D-F2C2-4F36-8066-0135897EBE64}"/>
              </a:ext>
            </a:extLst>
          </p:cNvPr>
          <p:cNvSpPr>
            <a:spLocks noGrp="1"/>
          </p:cNvSpPr>
          <p:nvPr>
            <p:ph idx="1"/>
          </p:nvPr>
        </p:nvSpPr>
        <p:spPr/>
        <p:txBody>
          <a:bodyPr/>
          <a:lstStyle/>
          <a:p>
            <a:r>
              <a:rPr lang="zh-TW" altLang="en-US" dirty="0"/>
              <a:t>近來常被使用在產品開發專案，透過將開發分群成平行和近似獨立的「多泳道」方式以加速產品上市。</a:t>
            </a:r>
            <a:endParaRPr lang="en-US" altLang="zh-TW" dirty="0"/>
          </a:p>
          <a:p>
            <a:pPr lvl="1"/>
            <a:r>
              <a:rPr lang="zh-TW" altLang="en-US" dirty="0"/>
              <a:t>每一個泳道就是一條線性路徑</a:t>
            </a:r>
            <a:endParaRPr lang="en-US" altLang="zh-TW" dirty="0"/>
          </a:p>
          <a:p>
            <a:pPr lvl="1"/>
            <a:r>
              <a:rPr lang="zh-TW" altLang="en-US" dirty="0"/>
              <a:t>特徵：整合</a:t>
            </a:r>
            <a:endParaRPr lang="en-US" altLang="zh-TW" dirty="0"/>
          </a:p>
          <a:p>
            <a:r>
              <a:rPr lang="zh-TW" altLang="en-US" dirty="0"/>
              <a:t>規劃的目標是將功能和特徵分割成獨立的泳道，使得在每條泳道內的相依度高和泳道間的相依度達到最低</a:t>
            </a:r>
            <a:endParaRPr lang="en-US" altLang="zh-TW" dirty="0"/>
          </a:p>
          <a:p>
            <a:pPr lvl="1"/>
            <a:r>
              <a:rPr lang="zh-TW" altLang="en-US" dirty="0"/>
              <a:t>最大凝聚 </a:t>
            </a:r>
            <a:r>
              <a:rPr lang="en-US" altLang="zh-TW" dirty="0"/>
              <a:t>Maximum Cohesion</a:t>
            </a:r>
          </a:p>
          <a:p>
            <a:pPr lvl="1"/>
            <a:r>
              <a:rPr lang="zh-TW" altLang="en-US" dirty="0"/>
              <a:t>最小連結 </a:t>
            </a:r>
            <a:r>
              <a:rPr lang="en-US" altLang="zh-TW" dirty="0"/>
              <a:t>Minimum Coupling</a:t>
            </a:r>
          </a:p>
          <a:p>
            <a:r>
              <a:rPr lang="zh-TW" altLang="en-US" dirty="0"/>
              <a:t>每條泳道可以獨立進行，節省時間。</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B522298-F5B8-45FB-A272-5D81CFCA7437}"/>
              </a:ext>
            </a:extLst>
          </p:cNvPr>
          <p:cNvSpPr>
            <a:spLocks noGrp="1"/>
          </p:cNvSpPr>
          <p:nvPr>
            <p:ph type="sldNum" sz="quarter" idx="12"/>
          </p:nvPr>
        </p:nvSpPr>
        <p:spPr/>
        <p:txBody>
          <a:bodyPr/>
          <a:lstStyle/>
          <a:p>
            <a:fld id="{21C75E21-BEE4-4CF1-8A21-EACBB0756E63}" type="slidenum">
              <a:rPr lang="en-US" altLang="zh-TW" smtClean="0"/>
              <a:pPr/>
              <a:t>14</a:t>
            </a:fld>
            <a:endParaRPr lang="en-US" altLang="zh-TW"/>
          </a:p>
        </p:txBody>
      </p:sp>
    </p:spTree>
    <p:extLst>
      <p:ext uri="{BB962C8B-B14F-4D97-AF65-F5344CB8AC3E}">
        <p14:creationId xmlns:p14="http://schemas.microsoft.com/office/powerpoint/2010/main" val="131011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FD6A38-EE20-4ECF-AE01-27F08F9519B3}"/>
              </a:ext>
            </a:extLst>
          </p:cNvPr>
          <p:cNvSpPr>
            <a:spLocks noGrp="1"/>
          </p:cNvSpPr>
          <p:nvPr>
            <p:ph type="title"/>
          </p:nvPr>
        </p:nvSpPr>
        <p:spPr/>
        <p:txBody>
          <a:bodyPr/>
          <a:lstStyle/>
          <a:p>
            <a:r>
              <a:rPr lang="zh-TW" altLang="en-US" dirty="0"/>
              <a:t>線性 </a:t>
            </a:r>
            <a:r>
              <a:rPr lang="en-US" altLang="zh-TW" dirty="0"/>
              <a:t>PMLC</a:t>
            </a:r>
            <a:r>
              <a:rPr lang="zh-TW" altLang="en-US" dirty="0"/>
              <a:t>：快速發展瀑布模式 </a:t>
            </a:r>
            <a:br>
              <a:rPr lang="en-US" altLang="zh-TW" dirty="0"/>
            </a:br>
            <a:r>
              <a:rPr lang="en-US" altLang="zh-TW" dirty="0"/>
              <a:t>Fast Development Waterfall Model</a:t>
            </a:r>
            <a:endParaRPr lang="zh-TW" altLang="en-US" dirty="0"/>
          </a:p>
        </p:txBody>
      </p:sp>
      <p:sp>
        <p:nvSpPr>
          <p:cNvPr id="4" name="投影片編號版面配置區 3">
            <a:extLst>
              <a:ext uri="{FF2B5EF4-FFF2-40B4-BE49-F238E27FC236}">
                <a16:creationId xmlns:a16="http://schemas.microsoft.com/office/drawing/2014/main" id="{DB522298-F5B8-45FB-A272-5D81CFCA7437}"/>
              </a:ext>
            </a:extLst>
          </p:cNvPr>
          <p:cNvSpPr>
            <a:spLocks noGrp="1"/>
          </p:cNvSpPr>
          <p:nvPr>
            <p:ph type="sldNum" sz="quarter" idx="12"/>
          </p:nvPr>
        </p:nvSpPr>
        <p:spPr/>
        <p:txBody>
          <a:bodyPr/>
          <a:lstStyle/>
          <a:p>
            <a:fld id="{21C75E21-BEE4-4CF1-8A21-EACBB0756E63}" type="slidenum">
              <a:rPr lang="en-US" altLang="zh-TW" smtClean="0"/>
              <a:pPr/>
              <a:t>15</a:t>
            </a:fld>
            <a:endParaRPr lang="en-US" altLang="zh-TW"/>
          </a:p>
        </p:txBody>
      </p:sp>
      <p:pic>
        <p:nvPicPr>
          <p:cNvPr id="8" name="Picture 2">
            <a:extLst>
              <a:ext uri="{FF2B5EF4-FFF2-40B4-BE49-F238E27FC236}">
                <a16:creationId xmlns:a16="http://schemas.microsoft.com/office/drawing/2014/main" id="{E21866BF-D456-41D8-B41F-1AF5FA561B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584" y="2132856"/>
            <a:ext cx="8889406" cy="357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a:extLst>
              <a:ext uri="{FF2B5EF4-FFF2-40B4-BE49-F238E27FC236}">
                <a16:creationId xmlns:a16="http://schemas.microsoft.com/office/drawing/2014/main" id="{7D29BDC4-A45D-43DF-B57D-871BE2375EA8}"/>
              </a:ext>
            </a:extLst>
          </p:cNvPr>
          <p:cNvSpPr txBox="1"/>
          <p:nvPr/>
        </p:nvSpPr>
        <p:spPr>
          <a:xfrm>
            <a:off x="7536160" y="2276872"/>
            <a:ext cx="1545616" cy="369332"/>
          </a:xfrm>
          <a:prstGeom prst="rect">
            <a:avLst/>
          </a:prstGeom>
          <a:noFill/>
        </p:spPr>
        <p:txBody>
          <a:bodyPr wrap="none" rtlCol="0">
            <a:spAutoFit/>
          </a:bodyPr>
          <a:lstStyle/>
          <a:p>
            <a:r>
              <a:rPr lang="en-US" altLang="zh-TW" dirty="0"/>
              <a:t>Swimlane#1</a:t>
            </a:r>
            <a:endParaRPr lang="zh-TW" altLang="en-US" dirty="0"/>
          </a:p>
        </p:txBody>
      </p:sp>
      <p:sp>
        <p:nvSpPr>
          <p:cNvPr id="9" name="文字方塊 8">
            <a:extLst>
              <a:ext uri="{FF2B5EF4-FFF2-40B4-BE49-F238E27FC236}">
                <a16:creationId xmlns:a16="http://schemas.microsoft.com/office/drawing/2014/main" id="{94723C16-DD5E-4FCC-AABC-17AEF6B6DB39}"/>
              </a:ext>
            </a:extLst>
          </p:cNvPr>
          <p:cNvSpPr txBox="1"/>
          <p:nvPr/>
        </p:nvSpPr>
        <p:spPr>
          <a:xfrm>
            <a:off x="7536160" y="4437112"/>
            <a:ext cx="1545616" cy="369332"/>
          </a:xfrm>
          <a:prstGeom prst="rect">
            <a:avLst/>
          </a:prstGeom>
          <a:noFill/>
        </p:spPr>
        <p:txBody>
          <a:bodyPr wrap="none" rtlCol="0">
            <a:spAutoFit/>
          </a:bodyPr>
          <a:lstStyle/>
          <a:p>
            <a:r>
              <a:rPr lang="en-US" altLang="zh-TW" dirty="0" err="1"/>
              <a:t>Swimlane#n</a:t>
            </a:r>
            <a:endParaRPr lang="zh-TW" altLang="en-US" dirty="0"/>
          </a:p>
        </p:txBody>
      </p:sp>
    </p:spTree>
    <p:extLst>
      <p:ext uri="{BB962C8B-B14F-4D97-AF65-F5344CB8AC3E}">
        <p14:creationId xmlns:p14="http://schemas.microsoft.com/office/powerpoint/2010/main" val="224177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18EE94-8BF6-4E5A-848A-710CFA20EBB1}"/>
              </a:ext>
            </a:extLst>
          </p:cNvPr>
          <p:cNvSpPr>
            <a:spLocks noGrp="1"/>
          </p:cNvSpPr>
          <p:nvPr>
            <p:ph type="title"/>
          </p:nvPr>
        </p:nvSpPr>
        <p:spPr/>
        <p:txBody>
          <a:bodyPr/>
          <a:lstStyle/>
          <a:p>
            <a:r>
              <a:rPr lang="zh-TW" altLang="en-US" dirty="0"/>
              <a:t>增量</a:t>
            </a:r>
            <a:r>
              <a:rPr lang="en-US" altLang="zh-TW" dirty="0"/>
              <a:t>PMLC</a:t>
            </a:r>
            <a:r>
              <a:rPr lang="zh-TW" altLang="en-US" dirty="0"/>
              <a:t>模式</a:t>
            </a:r>
            <a:br>
              <a:rPr lang="en-US" altLang="zh-TW" dirty="0"/>
            </a:br>
            <a:r>
              <a:rPr lang="en-US" altLang="zh-TW" dirty="0"/>
              <a:t>Incremental PMLC Model</a:t>
            </a:r>
            <a:endParaRPr lang="zh-TW" altLang="en-US" dirty="0"/>
          </a:p>
        </p:txBody>
      </p:sp>
      <p:sp>
        <p:nvSpPr>
          <p:cNvPr id="3" name="內容版面配置區 2">
            <a:extLst>
              <a:ext uri="{FF2B5EF4-FFF2-40B4-BE49-F238E27FC236}">
                <a16:creationId xmlns:a16="http://schemas.microsoft.com/office/drawing/2014/main" id="{A5599691-C188-4F9F-B801-6C7869AB4511}"/>
              </a:ext>
            </a:extLst>
          </p:cNvPr>
          <p:cNvSpPr>
            <a:spLocks noGrp="1"/>
          </p:cNvSpPr>
          <p:nvPr>
            <p:ph idx="1"/>
          </p:nvPr>
        </p:nvSpPr>
        <p:spPr/>
        <p:txBody>
          <a:bodyPr>
            <a:normAutofit/>
          </a:bodyPr>
          <a:lstStyle/>
          <a:p>
            <a:r>
              <a:rPr lang="zh-TW" altLang="en-US" dirty="0"/>
              <a:t>增量</a:t>
            </a:r>
            <a:r>
              <a:rPr lang="en-US" altLang="zh-TW" dirty="0"/>
              <a:t>PMLC</a:t>
            </a:r>
            <a:r>
              <a:rPr lang="zh-TW" altLang="en-US" dirty="0"/>
              <a:t>模式是</a:t>
            </a:r>
            <a:r>
              <a:rPr lang="en-US" altLang="zh-TW" dirty="0"/>
              <a:t>TPM</a:t>
            </a:r>
            <a:r>
              <a:rPr lang="zh-TW" altLang="en-US" dirty="0"/>
              <a:t>手法的第二種形式，其目的是讓產品或服務能夠早一點上市，雖然產品功能還不完整。</a:t>
            </a:r>
          </a:p>
          <a:p>
            <a:r>
              <a:rPr lang="zh-TW" altLang="en-US" dirty="0"/>
              <a:t>增量</a:t>
            </a:r>
            <a:r>
              <a:rPr lang="en-US" altLang="zh-TW" dirty="0"/>
              <a:t>PMLC</a:t>
            </a:r>
            <a:r>
              <a:rPr lang="zh-TW" altLang="en-US" dirty="0"/>
              <a:t>模式的設計能夠幫助公司在市場先取得立足點或增強目前現有市場的影響力。</a:t>
            </a:r>
          </a:p>
          <a:p>
            <a:r>
              <a:rPr lang="zh-TW" altLang="en-US" dirty="0"/>
              <a:t>增量模式是將交付標的物依規劃時程依序地增量釋出，在專案規劃階段時就已經決定產品所有功能要分成幾次逐次地釋出，每次釋出時都增加一部分功能。</a:t>
            </a:r>
          </a:p>
          <a:p>
            <a:r>
              <a:rPr lang="zh-TW" altLang="en-US" dirty="0"/>
              <a:t>決定之後每次釋出即依序執行釋出、監視和管制釋出、和結束釋出，完成後進入下一個釋出循環（</a:t>
            </a:r>
            <a:r>
              <a:rPr lang="en-US" altLang="zh-TW" dirty="0"/>
              <a:t>release cycle</a:t>
            </a:r>
            <a:r>
              <a:rPr lang="zh-TW" altLang="en-US" dirty="0"/>
              <a:t>），直到產品所有功能完全提供為止。</a:t>
            </a:r>
          </a:p>
          <a:p>
            <a:endParaRPr lang="zh-TW" altLang="en-US" dirty="0"/>
          </a:p>
        </p:txBody>
      </p:sp>
      <p:sp>
        <p:nvSpPr>
          <p:cNvPr id="4" name="投影片編號版面配置區 3">
            <a:extLst>
              <a:ext uri="{FF2B5EF4-FFF2-40B4-BE49-F238E27FC236}">
                <a16:creationId xmlns:a16="http://schemas.microsoft.com/office/drawing/2014/main" id="{A2227B99-F507-484C-B6A6-98F5AE9D7AC2}"/>
              </a:ext>
            </a:extLst>
          </p:cNvPr>
          <p:cNvSpPr>
            <a:spLocks noGrp="1"/>
          </p:cNvSpPr>
          <p:nvPr>
            <p:ph type="sldNum" sz="quarter" idx="12"/>
          </p:nvPr>
        </p:nvSpPr>
        <p:spPr/>
        <p:txBody>
          <a:bodyPr/>
          <a:lstStyle/>
          <a:p>
            <a:fld id="{21C75E21-BEE4-4CF1-8A21-EACBB0756E63}" type="slidenum">
              <a:rPr lang="en-US" altLang="zh-TW" smtClean="0"/>
              <a:pPr/>
              <a:t>16</a:t>
            </a:fld>
            <a:endParaRPr lang="en-US" altLang="zh-TW"/>
          </a:p>
        </p:txBody>
      </p:sp>
      <p:pic>
        <p:nvPicPr>
          <p:cNvPr id="20" name="Picture 2">
            <a:extLst>
              <a:ext uri="{FF2B5EF4-FFF2-40B4-BE49-F238E27FC236}">
                <a16:creationId xmlns:a16="http://schemas.microsoft.com/office/drawing/2014/main" id="{0CA1388C-2E21-462C-A040-BC3909DC124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9212" y="4747016"/>
            <a:ext cx="8097638" cy="2110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79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18EE94-8BF6-4E5A-848A-710CFA20EBB1}"/>
              </a:ext>
            </a:extLst>
          </p:cNvPr>
          <p:cNvSpPr>
            <a:spLocks noGrp="1"/>
          </p:cNvSpPr>
          <p:nvPr>
            <p:ph type="title"/>
          </p:nvPr>
        </p:nvSpPr>
        <p:spPr/>
        <p:txBody>
          <a:bodyPr/>
          <a:lstStyle/>
          <a:p>
            <a:r>
              <a:rPr lang="zh-TW" altLang="en-US" dirty="0"/>
              <a:t>增量</a:t>
            </a:r>
            <a:r>
              <a:rPr lang="en-US" altLang="zh-TW" dirty="0"/>
              <a:t>PMLC</a:t>
            </a:r>
            <a:r>
              <a:rPr lang="zh-TW" altLang="en-US" dirty="0"/>
              <a:t>模式</a:t>
            </a:r>
            <a:br>
              <a:rPr lang="en-US" altLang="zh-TW" dirty="0"/>
            </a:br>
            <a:r>
              <a:rPr lang="en-US" altLang="zh-TW" dirty="0"/>
              <a:t>Incremental PMLC Model</a:t>
            </a:r>
            <a:endParaRPr lang="zh-TW" altLang="en-US" dirty="0"/>
          </a:p>
        </p:txBody>
      </p:sp>
      <p:sp>
        <p:nvSpPr>
          <p:cNvPr id="3" name="內容版面配置區 2">
            <a:extLst>
              <a:ext uri="{FF2B5EF4-FFF2-40B4-BE49-F238E27FC236}">
                <a16:creationId xmlns:a16="http://schemas.microsoft.com/office/drawing/2014/main" id="{A5599691-C188-4F9F-B801-6C7869AB4511}"/>
              </a:ext>
            </a:extLst>
          </p:cNvPr>
          <p:cNvSpPr>
            <a:spLocks noGrp="1"/>
          </p:cNvSpPr>
          <p:nvPr>
            <p:ph sz="half" idx="1"/>
          </p:nvPr>
        </p:nvSpPr>
        <p:spPr/>
        <p:txBody>
          <a:bodyPr>
            <a:normAutofit fontScale="85000" lnSpcReduction="20000"/>
          </a:bodyPr>
          <a:lstStyle/>
          <a:p>
            <a:r>
              <a:rPr lang="zh-TW" altLang="en-US" dirty="0"/>
              <a:t>目的：讓產品或服務能夠早一點上市，雖然產品功能還不完整。</a:t>
            </a:r>
          </a:p>
          <a:p>
            <a:r>
              <a:rPr lang="zh-TW" altLang="en-US" dirty="0"/>
              <a:t>市場驅動 </a:t>
            </a:r>
            <a:r>
              <a:rPr lang="en-US" altLang="zh-TW" dirty="0"/>
              <a:t>Market-Driven</a:t>
            </a:r>
            <a:endParaRPr lang="zh-TW" altLang="en-US" dirty="0"/>
          </a:p>
          <a:p>
            <a:pPr lvl="1"/>
            <a:r>
              <a:rPr lang="zh-TW" altLang="en-US" dirty="0"/>
              <a:t>幫助公司在市場先取得立足點</a:t>
            </a:r>
            <a:endParaRPr lang="en-US" altLang="zh-TW" dirty="0"/>
          </a:p>
          <a:p>
            <a:pPr lvl="1"/>
            <a:r>
              <a:rPr lang="zh-TW" altLang="en-US" dirty="0"/>
              <a:t>增強目前現有市場的影響力。</a:t>
            </a:r>
          </a:p>
          <a:p>
            <a:r>
              <a:rPr lang="zh-TW" altLang="en-US" dirty="0"/>
              <a:t>將交付標的物依規劃時程依序地增量釋出</a:t>
            </a:r>
            <a:endParaRPr lang="en-US" altLang="zh-TW" dirty="0"/>
          </a:p>
          <a:p>
            <a:pPr lvl="1"/>
            <a:r>
              <a:rPr lang="zh-TW" altLang="en-US" dirty="0"/>
              <a:t>在專案規劃階段時就已經決定產品所有功能要分成幾次逐次地釋出</a:t>
            </a:r>
            <a:endParaRPr lang="en-US" altLang="zh-TW" dirty="0"/>
          </a:p>
          <a:p>
            <a:pPr lvl="1"/>
            <a:r>
              <a:rPr lang="zh-TW" altLang="en-US" dirty="0"/>
              <a:t>每次釋出時都增加一部分功能。</a:t>
            </a:r>
          </a:p>
          <a:p>
            <a:r>
              <a:rPr lang="zh-TW" altLang="en-US" dirty="0"/>
              <a:t>決定之後每次釋出即依序執行釋出、監視和管制釋出、和結束釋出，完成後進入下一個釋出循環（</a:t>
            </a:r>
            <a:r>
              <a:rPr lang="en-US" altLang="zh-TW" dirty="0"/>
              <a:t>Release Cycle</a:t>
            </a:r>
            <a:r>
              <a:rPr lang="zh-TW" altLang="en-US" dirty="0"/>
              <a:t>），直到產品所有功能完全提供為止。</a:t>
            </a:r>
            <a:endParaRPr lang="en-US" altLang="zh-TW" dirty="0"/>
          </a:p>
          <a:p>
            <a:r>
              <a:rPr lang="zh-TW" altLang="en-US" dirty="0"/>
              <a:t>所有增量都依線性模式進行</a:t>
            </a:r>
            <a:endParaRPr lang="en-US" altLang="zh-TW" dirty="0"/>
          </a:p>
          <a:p>
            <a:endParaRPr lang="zh-TW" altLang="en-US" dirty="0"/>
          </a:p>
        </p:txBody>
      </p:sp>
      <p:pic>
        <p:nvPicPr>
          <p:cNvPr id="9" name="內容版面配置區 8">
            <a:extLst>
              <a:ext uri="{FF2B5EF4-FFF2-40B4-BE49-F238E27FC236}">
                <a16:creationId xmlns:a16="http://schemas.microsoft.com/office/drawing/2014/main" id="{3E5AA9F3-7AD3-4728-999E-F3F3D6C825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365777"/>
            <a:ext cx="4313238" cy="3298021"/>
          </a:xfrm>
        </p:spPr>
      </p:pic>
      <p:sp>
        <p:nvSpPr>
          <p:cNvPr id="4" name="投影片編號版面配置區 3">
            <a:extLst>
              <a:ext uri="{FF2B5EF4-FFF2-40B4-BE49-F238E27FC236}">
                <a16:creationId xmlns:a16="http://schemas.microsoft.com/office/drawing/2014/main" id="{A2227B99-F507-484C-B6A6-98F5AE9D7AC2}"/>
              </a:ext>
            </a:extLst>
          </p:cNvPr>
          <p:cNvSpPr>
            <a:spLocks noGrp="1"/>
          </p:cNvSpPr>
          <p:nvPr>
            <p:ph type="sldNum" sz="quarter" idx="12"/>
          </p:nvPr>
        </p:nvSpPr>
        <p:spPr/>
        <p:txBody>
          <a:bodyPr/>
          <a:lstStyle/>
          <a:p>
            <a:fld id="{21C75E21-BEE4-4CF1-8A21-EACBB0756E63}" type="slidenum">
              <a:rPr lang="en-US" altLang="zh-TW" smtClean="0"/>
              <a:pPr/>
              <a:t>17</a:t>
            </a:fld>
            <a:endParaRPr lang="en-US" altLang="zh-TW"/>
          </a:p>
        </p:txBody>
      </p:sp>
    </p:spTree>
    <p:extLst>
      <p:ext uri="{BB962C8B-B14F-4D97-AF65-F5344CB8AC3E}">
        <p14:creationId xmlns:p14="http://schemas.microsoft.com/office/powerpoint/2010/main" val="187316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87BC9A-39A8-4D0B-A5E1-03AD659ADA4F}"/>
              </a:ext>
            </a:extLst>
          </p:cNvPr>
          <p:cNvSpPr>
            <a:spLocks noGrp="1"/>
          </p:cNvSpPr>
          <p:nvPr>
            <p:ph type="title"/>
          </p:nvPr>
        </p:nvSpPr>
        <p:spPr/>
        <p:txBody>
          <a:bodyPr/>
          <a:lstStyle/>
          <a:p>
            <a:r>
              <a:rPr lang="zh-TW" altLang="en-US" dirty="0"/>
              <a:t>增量 </a:t>
            </a:r>
            <a:r>
              <a:rPr lang="en-US" altLang="zh-TW" dirty="0"/>
              <a:t>PMLC</a:t>
            </a:r>
            <a:r>
              <a:rPr lang="zh-TW" altLang="en-US" dirty="0"/>
              <a:t> </a:t>
            </a:r>
            <a:r>
              <a:rPr lang="en-US" altLang="zh-TW" dirty="0"/>
              <a:t>vs </a:t>
            </a:r>
            <a:r>
              <a:rPr lang="zh-TW" altLang="en-US" dirty="0"/>
              <a:t>線性 </a:t>
            </a:r>
            <a:r>
              <a:rPr lang="en-US" altLang="zh-TW" dirty="0"/>
              <a:t>PMLC</a:t>
            </a:r>
            <a:br>
              <a:rPr lang="en-US" altLang="zh-TW" dirty="0"/>
            </a:br>
            <a:endParaRPr lang="zh-TW" altLang="en-US" dirty="0"/>
          </a:p>
        </p:txBody>
      </p:sp>
      <p:sp>
        <p:nvSpPr>
          <p:cNvPr id="5" name="文字版面配置區 4">
            <a:extLst>
              <a:ext uri="{FF2B5EF4-FFF2-40B4-BE49-F238E27FC236}">
                <a16:creationId xmlns:a16="http://schemas.microsoft.com/office/drawing/2014/main" id="{FA7F0243-9C63-4146-9076-69CAD0775252}"/>
              </a:ext>
            </a:extLst>
          </p:cNvPr>
          <p:cNvSpPr>
            <a:spLocks noGrp="1"/>
          </p:cNvSpPr>
          <p:nvPr>
            <p:ph type="body" idx="1"/>
          </p:nvPr>
        </p:nvSpPr>
        <p:spPr/>
        <p:txBody>
          <a:bodyPr/>
          <a:lstStyle/>
          <a:p>
            <a:r>
              <a:rPr lang="zh-TW" altLang="en-US" dirty="0"/>
              <a:t>線性 </a:t>
            </a:r>
            <a:r>
              <a:rPr lang="en-US" altLang="zh-TW" dirty="0"/>
              <a:t>PMLC</a:t>
            </a:r>
            <a:endParaRPr lang="zh-TW" altLang="en-US" dirty="0"/>
          </a:p>
        </p:txBody>
      </p:sp>
      <p:sp>
        <p:nvSpPr>
          <p:cNvPr id="6" name="內容版面配置區 5">
            <a:extLst>
              <a:ext uri="{FF2B5EF4-FFF2-40B4-BE49-F238E27FC236}">
                <a16:creationId xmlns:a16="http://schemas.microsoft.com/office/drawing/2014/main" id="{D52467EC-CBFE-435D-8121-9CE28979858C}"/>
              </a:ext>
            </a:extLst>
          </p:cNvPr>
          <p:cNvSpPr>
            <a:spLocks noGrp="1"/>
          </p:cNvSpPr>
          <p:nvPr>
            <p:ph sz="half" idx="2"/>
          </p:nvPr>
        </p:nvSpPr>
        <p:spPr/>
        <p:txBody>
          <a:bodyPr/>
          <a:lstStyle/>
          <a:p>
            <a:r>
              <a:rPr lang="zh-TW" altLang="en-US" dirty="0"/>
              <a:t>範疇變更 </a:t>
            </a:r>
            <a:r>
              <a:rPr lang="en-US" altLang="zh-TW" dirty="0"/>
              <a:t>Scope Change</a:t>
            </a:r>
          </a:p>
          <a:p>
            <a:pPr lvl="1"/>
            <a:r>
              <a:rPr lang="zh-TW" altLang="en-US" dirty="0"/>
              <a:t>不准變更</a:t>
            </a:r>
            <a:endParaRPr lang="en-US" altLang="zh-TW" dirty="0"/>
          </a:p>
          <a:p>
            <a:r>
              <a:rPr lang="zh-TW" altLang="en-US" dirty="0"/>
              <a:t>交付標的物 </a:t>
            </a:r>
            <a:r>
              <a:rPr lang="en-US" altLang="zh-TW" dirty="0"/>
              <a:t>Delivery</a:t>
            </a:r>
          </a:p>
          <a:p>
            <a:pPr lvl="1"/>
            <a:r>
              <a:rPr lang="zh-TW" altLang="en-US" dirty="0"/>
              <a:t>一次釋出</a:t>
            </a:r>
          </a:p>
        </p:txBody>
      </p:sp>
      <p:sp>
        <p:nvSpPr>
          <p:cNvPr id="7" name="文字版面配置區 6">
            <a:extLst>
              <a:ext uri="{FF2B5EF4-FFF2-40B4-BE49-F238E27FC236}">
                <a16:creationId xmlns:a16="http://schemas.microsoft.com/office/drawing/2014/main" id="{E033972C-4692-426A-B0AA-E69EA20365CA}"/>
              </a:ext>
            </a:extLst>
          </p:cNvPr>
          <p:cNvSpPr>
            <a:spLocks noGrp="1"/>
          </p:cNvSpPr>
          <p:nvPr>
            <p:ph type="body" sz="quarter" idx="3"/>
          </p:nvPr>
        </p:nvSpPr>
        <p:spPr/>
        <p:txBody>
          <a:bodyPr/>
          <a:lstStyle/>
          <a:p>
            <a:r>
              <a:rPr lang="zh-TW" altLang="en-US" dirty="0"/>
              <a:t>增量 </a:t>
            </a:r>
            <a:r>
              <a:rPr lang="en-US" altLang="zh-TW" dirty="0"/>
              <a:t>PMLC</a:t>
            </a:r>
            <a:endParaRPr lang="zh-TW" altLang="en-US" dirty="0"/>
          </a:p>
        </p:txBody>
      </p:sp>
      <p:sp>
        <p:nvSpPr>
          <p:cNvPr id="8" name="內容版面配置區 7">
            <a:extLst>
              <a:ext uri="{FF2B5EF4-FFF2-40B4-BE49-F238E27FC236}">
                <a16:creationId xmlns:a16="http://schemas.microsoft.com/office/drawing/2014/main" id="{B6527DF7-89A1-460A-BCC4-42A41317C09C}"/>
              </a:ext>
            </a:extLst>
          </p:cNvPr>
          <p:cNvSpPr>
            <a:spLocks noGrp="1"/>
          </p:cNvSpPr>
          <p:nvPr>
            <p:ph sz="quarter" idx="4"/>
          </p:nvPr>
        </p:nvSpPr>
        <p:spPr/>
        <p:txBody>
          <a:bodyPr/>
          <a:lstStyle/>
          <a:p>
            <a:r>
              <a:rPr lang="zh-TW" altLang="en-US" dirty="0"/>
              <a:t>範疇變更 </a:t>
            </a:r>
            <a:r>
              <a:rPr lang="en-US" altLang="zh-TW" dirty="0"/>
              <a:t>Scope Change</a:t>
            </a:r>
          </a:p>
          <a:p>
            <a:pPr lvl="1"/>
            <a:r>
              <a:rPr lang="zh-TW" altLang="en-US" dirty="0"/>
              <a:t>鼓勵變更</a:t>
            </a:r>
          </a:p>
          <a:p>
            <a:r>
              <a:rPr lang="zh-TW" altLang="en-US" dirty="0"/>
              <a:t>交付標的物 </a:t>
            </a:r>
            <a:r>
              <a:rPr lang="en-US" altLang="zh-TW" dirty="0"/>
              <a:t>Delivery</a:t>
            </a:r>
            <a:endParaRPr lang="zh-TW" altLang="en-US" dirty="0"/>
          </a:p>
          <a:p>
            <a:pPr lvl="1"/>
            <a:r>
              <a:rPr lang="zh-TW" altLang="en-US" dirty="0"/>
              <a:t>分階段多次釋出</a:t>
            </a:r>
          </a:p>
        </p:txBody>
      </p:sp>
      <p:sp>
        <p:nvSpPr>
          <p:cNvPr id="4" name="投影片編號版面配置區 3">
            <a:extLst>
              <a:ext uri="{FF2B5EF4-FFF2-40B4-BE49-F238E27FC236}">
                <a16:creationId xmlns:a16="http://schemas.microsoft.com/office/drawing/2014/main" id="{9C4A24E6-1D83-4B28-9E62-C43AE31F0CEE}"/>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86097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FEBF3F-799C-4DC9-BC91-E292DF28A8AE}"/>
              </a:ext>
            </a:extLst>
          </p:cNvPr>
          <p:cNvSpPr>
            <a:spLocks noGrp="1"/>
          </p:cNvSpPr>
          <p:nvPr>
            <p:ph type="title"/>
          </p:nvPr>
        </p:nvSpPr>
        <p:spPr/>
        <p:txBody>
          <a:bodyPr/>
          <a:lstStyle/>
          <a:p>
            <a:r>
              <a:rPr lang="zh-TW" altLang="en-US" dirty="0"/>
              <a:t>增量</a:t>
            </a:r>
            <a:r>
              <a:rPr lang="en-US" altLang="zh-TW" dirty="0"/>
              <a:t>PMLC </a:t>
            </a:r>
            <a:r>
              <a:rPr lang="zh-TW" altLang="en-US" dirty="0"/>
              <a:t>模式的優缺點</a:t>
            </a:r>
          </a:p>
        </p:txBody>
      </p:sp>
      <p:sp>
        <p:nvSpPr>
          <p:cNvPr id="5" name="文字版面配置區 4">
            <a:extLst>
              <a:ext uri="{FF2B5EF4-FFF2-40B4-BE49-F238E27FC236}">
                <a16:creationId xmlns:a16="http://schemas.microsoft.com/office/drawing/2014/main" id="{252AE7C9-AD22-4147-9AA8-1DC131A2E528}"/>
              </a:ext>
            </a:extLst>
          </p:cNvPr>
          <p:cNvSpPr>
            <a:spLocks noGrp="1"/>
          </p:cNvSpPr>
          <p:nvPr>
            <p:ph type="body" idx="1"/>
          </p:nvPr>
        </p:nvSpPr>
        <p:spPr/>
        <p:txBody>
          <a:bodyPr/>
          <a:lstStyle/>
          <a:p>
            <a:r>
              <a:rPr lang="zh-TW" altLang="en-US" dirty="0"/>
              <a:t>優點</a:t>
            </a:r>
          </a:p>
        </p:txBody>
      </p:sp>
      <p:sp>
        <p:nvSpPr>
          <p:cNvPr id="3" name="內容版面配置區 2">
            <a:extLst>
              <a:ext uri="{FF2B5EF4-FFF2-40B4-BE49-F238E27FC236}">
                <a16:creationId xmlns:a16="http://schemas.microsoft.com/office/drawing/2014/main" id="{EAC3EB15-471E-4B14-B038-CA1873DBEB10}"/>
              </a:ext>
            </a:extLst>
          </p:cNvPr>
          <p:cNvSpPr>
            <a:spLocks noGrp="1"/>
          </p:cNvSpPr>
          <p:nvPr>
            <p:ph sz="half" idx="2"/>
          </p:nvPr>
        </p:nvSpPr>
        <p:spPr/>
        <p:txBody>
          <a:bodyPr/>
          <a:lstStyle/>
          <a:p>
            <a:r>
              <a:rPr lang="zh-TW" altLang="en-US" dirty="0"/>
              <a:t>在專案早期創造商業價值</a:t>
            </a:r>
          </a:p>
          <a:p>
            <a:r>
              <a:rPr lang="zh-TW" altLang="en-US" dirty="0"/>
              <a:t>對稀有資源有更好的時程安排</a:t>
            </a:r>
          </a:p>
          <a:p>
            <a:r>
              <a:rPr lang="zh-TW" altLang="en-US" dirty="0"/>
              <a:t>增量間配合較小的範疇變更</a:t>
            </a:r>
          </a:p>
          <a:p>
            <a:r>
              <a:rPr lang="zh-TW" altLang="en-US" dirty="0"/>
              <a:t>提供產品改良的機會</a:t>
            </a:r>
          </a:p>
          <a:p>
            <a:r>
              <a:rPr lang="zh-TW" altLang="en-US" dirty="0"/>
              <a:t>較線性</a:t>
            </a:r>
            <a:r>
              <a:rPr lang="en-US" altLang="zh-TW" dirty="0"/>
              <a:t>PMLC</a:t>
            </a:r>
            <a:r>
              <a:rPr lang="zh-TW" altLang="en-US" dirty="0"/>
              <a:t>模式更專注顧客商業價值</a:t>
            </a:r>
          </a:p>
          <a:p>
            <a:endParaRPr lang="zh-TW" altLang="en-US" dirty="0"/>
          </a:p>
        </p:txBody>
      </p:sp>
      <p:sp>
        <p:nvSpPr>
          <p:cNvPr id="6" name="文字版面配置區 5">
            <a:extLst>
              <a:ext uri="{FF2B5EF4-FFF2-40B4-BE49-F238E27FC236}">
                <a16:creationId xmlns:a16="http://schemas.microsoft.com/office/drawing/2014/main" id="{78398802-BE2A-4C4F-AF94-0D8898DA5F53}"/>
              </a:ext>
            </a:extLst>
          </p:cNvPr>
          <p:cNvSpPr>
            <a:spLocks noGrp="1"/>
          </p:cNvSpPr>
          <p:nvPr>
            <p:ph type="body" sz="quarter" idx="3"/>
          </p:nvPr>
        </p:nvSpPr>
        <p:spPr/>
        <p:txBody>
          <a:bodyPr/>
          <a:lstStyle/>
          <a:p>
            <a:r>
              <a:rPr lang="zh-TW" altLang="en-US" dirty="0"/>
              <a:t>缺點</a:t>
            </a:r>
          </a:p>
        </p:txBody>
      </p:sp>
      <p:sp>
        <p:nvSpPr>
          <p:cNvPr id="7" name="內容版面配置區 6">
            <a:extLst>
              <a:ext uri="{FF2B5EF4-FFF2-40B4-BE49-F238E27FC236}">
                <a16:creationId xmlns:a16="http://schemas.microsoft.com/office/drawing/2014/main" id="{F112596E-00B1-45D5-8C39-BC1078FD1748}"/>
              </a:ext>
            </a:extLst>
          </p:cNvPr>
          <p:cNvSpPr>
            <a:spLocks noGrp="1"/>
          </p:cNvSpPr>
          <p:nvPr>
            <p:ph sz="quarter" idx="4"/>
          </p:nvPr>
        </p:nvSpPr>
        <p:spPr/>
        <p:txBody>
          <a:bodyPr/>
          <a:lstStyle/>
          <a:p>
            <a:r>
              <a:rPr lang="zh-TW" altLang="en-US" dirty="0"/>
              <a:t>團隊在增量之間無法保持互動</a:t>
            </a:r>
          </a:p>
          <a:p>
            <a:r>
              <a:rPr lang="zh-TW" altLang="en-US" dirty="0"/>
              <a:t>在增量之間需移交文件</a:t>
            </a:r>
          </a:p>
          <a:p>
            <a:r>
              <a:rPr lang="zh-TW" altLang="en-US" dirty="0"/>
              <a:t>需遵守一組已定義的過程</a:t>
            </a:r>
          </a:p>
          <a:p>
            <a:r>
              <a:rPr lang="zh-TW" altLang="en-US" dirty="0"/>
              <a:t>需以功能和特徵的相關性而非商業價值定義增量</a:t>
            </a:r>
          </a:p>
          <a:p>
            <a:r>
              <a:rPr lang="zh-TW" altLang="en-US" dirty="0"/>
              <a:t>比線性</a:t>
            </a:r>
            <a:r>
              <a:rPr lang="en-US" altLang="zh-TW" dirty="0"/>
              <a:t>PMLC</a:t>
            </a:r>
            <a:r>
              <a:rPr lang="zh-TW" altLang="en-US" dirty="0"/>
              <a:t>模式有較多的顧客參與</a:t>
            </a:r>
          </a:p>
          <a:p>
            <a:r>
              <a:rPr lang="zh-TW" altLang="en-US" dirty="0"/>
              <a:t>增量</a:t>
            </a:r>
            <a:r>
              <a:rPr lang="en-US" altLang="zh-TW" dirty="0"/>
              <a:t>PMLC</a:t>
            </a:r>
            <a:r>
              <a:rPr lang="zh-TW" altLang="en-US" dirty="0"/>
              <a:t>模式的專案工期較線性</a:t>
            </a:r>
            <a:r>
              <a:rPr lang="en-US" altLang="zh-TW" dirty="0"/>
              <a:t>PMLC</a:t>
            </a:r>
            <a:r>
              <a:rPr lang="zh-TW" altLang="en-US" dirty="0"/>
              <a:t>模式長</a:t>
            </a:r>
          </a:p>
          <a:p>
            <a:r>
              <a:rPr lang="zh-TW" altLang="en-US" dirty="0"/>
              <a:t>功能分割可能錯誤</a:t>
            </a:r>
          </a:p>
        </p:txBody>
      </p:sp>
      <p:sp>
        <p:nvSpPr>
          <p:cNvPr id="4" name="投影片編號版面配置區 3">
            <a:extLst>
              <a:ext uri="{FF2B5EF4-FFF2-40B4-BE49-F238E27FC236}">
                <a16:creationId xmlns:a16="http://schemas.microsoft.com/office/drawing/2014/main" id="{77A5B7FA-1A53-4B2D-83C6-5CAE83B212FE}"/>
              </a:ext>
            </a:extLst>
          </p:cNvPr>
          <p:cNvSpPr>
            <a:spLocks noGrp="1"/>
          </p:cNvSpPr>
          <p:nvPr>
            <p:ph type="sldNum" sz="quarter" idx="12"/>
          </p:nvPr>
        </p:nvSpPr>
        <p:spPr/>
        <p:txBody>
          <a:bodyPr/>
          <a:lstStyle/>
          <a:p>
            <a:fld id="{21C75E21-BEE4-4CF1-8A21-EACBB0756E63}" type="slidenum">
              <a:rPr lang="en-US" altLang="zh-TW" smtClean="0"/>
              <a:pPr/>
              <a:t>19</a:t>
            </a:fld>
            <a:endParaRPr lang="en-US" altLang="zh-TW"/>
          </a:p>
        </p:txBody>
      </p:sp>
    </p:spTree>
    <p:extLst>
      <p:ext uri="{BB962C8B-B14F-4D97-AF65-F5344CB8AC3E}">
        <p14:creationId xmlns:p14="http://schemas.microsoft.com/office/powerpoint/2010/main" val="228451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傳統專案管理 </a:t>
            </a:r>
            <a:r>
              <a:rPr lang="en-US" altLang="zh-TW" dirty="0"/>
              <a:t>Traditional Project Management, TPM</a:t>
            </a:r>
            <a:endParaRPr lang="zh-TW" altLang="en-US" dirty="0"/>
          </a:p>
          <a:p>
            <a:r>
              <a:rPr lang="zh-TW" altLang="en-US" dirty="0"/>
              <a:t>敏捷專案管理手法</a:t>
            </a:r>
            <a:r>
              <a:rPr lang="en-US" altLang="zh-TW" dirty="0"/>
              <a:t>, Agile Project Management, APM</a:t>
            </a:r>
            <a:endParaRPr lang="zh-TW" altLang="en-US" dirty="0"/>
          </a:p>
          <a:p>
            <a:r>
              <a:rPr lang="zh-TW" altLang="en-US" dirty="0"/>
              <a:t>適應性專案架構 </a:t>
            </a:r>
            <a:r>
              <a:rPr lang="en-US" altLang="zh-TW" dirty="0"/>
              <a:t>Adaptive Project Framework, APF</a:t>
            </a:r>
            <a:endParaRPr lang="zh-TW" altLang="en-US" dirty="0"/>
          </a:p>
          <a:p>
            <a:r>
              <a:rPr lang="zh-TW" altLang="en-US" dirty="0"/>
              <a:t>極限專案管理手法 </a:t>
            </a:r>
            <a:r>
              <a:rPr lang="en-US" altLang="zh-TW" dirty="0"/>
              <a:t>Extreme Project Management, </a:t>
            </a:r>
            <a:r>
              <a:rPr lang="en-US" altLang="zh-TW" dirty="0" err="1"/>
              <a:t>xPM</a:t>
            </a:r>
            <a:endParaRPr lang="zh-TW" altLang="en-US" dirty="0"/>
          </a:p>
          <a:p>
            <a:r>
              <a:rPr lang="zh-TW" altLang="en-US" dirty="0"/>
              <a:t>反極限專案管理手法 </a:t>
            </a:r>
            <a:r>
              <a:rPr lang="en-US" altLang="zh-TW" dirty="0" err="1"/>
              <a:t>Emertxe</a:t>
            </a:r>
            <a:r>
              <a:rPr lang="en-US" altLang="zh-TW" dirty="0"/>
              <a:t> Project Management, </a:t>
            </a:r>
            <a:r>
              <a:rPr lang="en-US" altLang="zh-TW" dirty="0" err="1"/>
              <a:t>MPx</a:t>
            </a:r>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72E00-1BA5-4736-B96A-A4663EE8A100}"/>
              </a:ext>
            </a:extLst>
          </p:cNvPr>
          <p:cNvSpPr>
            <a:spLocks noGrp="1"/>
          </p:cNvSpPr>
          <p:nvPr>
            <p:ph type="title"/>
          </p:nvPr>
        </p:nvSpPr>
        <p:spPr/>
        <p:txBody>
          <a:bodyPr>
            <a:normAutofit fontScale="90000"/>
          </a:bodyPr>
          <a:lstStyle/>
          <a:p>
            <a:r>
              <a:rPr lang="zh-TW" altLang="en-US" dirty="0"/>
              <a:t>階段交付瀑布模式</a:t>
            </a:r>
            <a:br>
              <a:rPr lang="en-US" altLang="zh-TW" dirty="0"/>
            </a:br>
            <a:r>
              <a:rPr lang="en-US" altLang="zh-TW" dirty="0"/>
              <a:t>Staged Delivery Waterfall Model, SDWM</a:t>
            </a:r>
            <a:endParaRPr lang="zh-TW" altLang="en-US" dirty="0"/>
          </a:p>
        </p:txBody>
      </p:sp>
      <p:sp>
        <p:nvSpPr>
          <p:cNvPr id="3" name="內容版面配置區 2">
            <a:extLst>
              <a:ext uri="{FF2B5EF4-FFF2-40B4-BE49-F238E27FC236}">
                <a16:creationId xmlns:a16="http://schemas.microsoft.com/office/drawing/2014/main" id="{0B344699-CE54-4262-B472-FBA97EE9A2D4}"/>
              </a:ext>
            </a:extLst>
          </p:cNvPr>
          <p:cNvSpPr>
            <a:spLocks noGrp="1"/>
          </p:cNvSpPr>
          <p:nvPr>
            <p:ph idx="1"/>
          </p:nvPr>
        </p:nvSpPr>
        <p:spPr/>
        <p:txBody>
          <a:bodyPr/>
          <a:lstStyle/>
          <a:p>
            <a:r>
              <a:rPr lang="zh-TW" altLang="en-US" dirty="0"/>
              <a:t>增量 </a:t>
            </a:r>
            <a:r>
              <a:rPr lang="en-US" altLang="zh-TW" dirty="0"/>
              <a:t>N </a:t>
            </a:r>
            <a:r>
              <a:rPr lang="zh-TW" altLang="en-US" dirty="0"/>
              <a:t>的交付標的物 包含前 </a:t>
            </a:r>
            <a:r>
              <a:rPr lang="en-US" altLang="zh-TW" dirty="0"/>
              <a:t>N-1</a:t>
            </a:r>
            <a:r>
              <a:rPr lang="zh-TW" altLang="en-US" dirty="0"/>
              <a:t>個增量已建立的交付標的物</a:t>
            </a:r>
            <a:endParaRPr lang="en-US" altLang="zh-TW" dirty="0"/>
          </a:p>
          <a:p>
            <a:r>
              <a:rPr lang="zh-TW" altLang="en-US" dirty="0"/>
              <a:t>最後釋出提供足夠的商業價值</a:t>
            </a:r>
          </a:p>
          <a:p>
            <a:r>
              <a:rPr lang="zh-TW" altLang="en-US" dirty="0"/>
              <a:t>依功能相關分組採多泳道同步進行</a:t>
            </a:r>
          </a:p>
        </p:txBody>
      </p:sp>
      <p:sp>
        <p:nvSpPr>
          <p:cNvPr id="4" name="投影片編號版面配置區 3">
            <a:extLst>
              <a:ext uri="{FF2B5EF4-FFF2-40B4-BE49-F238E27FC236}">
                <a16:creationId xmlns:a16="http://schemas.microsoft.com/office/drawing/2014/main" id="{D26048DB-3111-4404-A6A6-B1F9F7D7BBBC}"/>
              </a:ext>
            </a:extLst>
          </p:cNvPr>
          <p:cNvSpPr>
            <a:spLocks noGrp="1"/>
          </p:cNvSpPr>
          <p:nvPr>
            <p:ph type="sldNum" sz="quarter" idx="12"/>
          </p:nvPr>
        </p:nvSpPr>
        <p:spPr/>
        <p:txBody>
          <a:bodyPr/>
          <a:lstStyle/>
          <a:p>
            <a:fld id="{21C75E21-BEE4-4CF1-8A21-EACBB0756E63}" type="slidenum">
              <a:rPr lang="en-US" altLang="zh-TW" smtClean="0"/>
              <a:pPr/>
              <a:t>20</a:t>
            </a:fld>
            <a:endParaRPr lang="en-US" altLang="zh-TW"/>
          </a:p>
        </p:txBody>
      </p:sp>
    </p:spTree>
    <p:extLst>
      <p:ext uri="{BB962C8B-B14F-4D97-AF65-F5344CB8AC3E}">
        <p14:creationId xmlns:p14="http://schemas.microsoft.com/office/powerpoint/2010/main" val="220362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70A14A-BAEE-4076-A913-DBC7DDEA9C35}"/>
              </a:ext>
            </a:extLst>
          </p:cNvPr>
          <p:cNvSpPr>
            <a:spLocks noGrp="1"/>
          </p:cNvSpPr>
          <p:nvPr>
            <p:ph type="title"/>
          </p:nvPr>
        </p:nvSpPr>
        <p:spPr/>
        <p:txBody>
          <a:bodyPr>
            <a:normAutofit fontScale="90000"/>
          </a:bodyPr>
          <a:lstStyle/>
          <a:p>
            <a:r>
              <a:rPr lang="zh-TW" altLang="en-US" dirty="0"/>
              <a:t>階段交付瀑布模式</a:t>
            </a:r>
            <a:br>
              <a:rPr lang="en-US" altLang="zh-TW" dirty="0"/>
            </a:br>
            <a:r>
              <a:rPr lang="en-US" altLang="zh-TW" dirty="0"/>
              <a:t>Staged Delivery Waterfall Model, SDWM</a:t>
            </a:r>
            <a:endParaRPr lang="zh-TW" altLang="en-US" dirty="0"/>
          </a:p>
        </p:txBody>
      </p:sp>
      <p:sp>
        <p:nvSpPr>
          <p:cNvPr id="4" name="投影片編號版面配置區 3">
            <a:extLst>
              <a:ext uri="{FF2B5EF4-FFF2-40B4-BE49-F238E27FC236}">
                <a16:creationId xmlns:a16="http://schemas.microsoft.com/office/drawing/2014/main" id="{31A8E304-9541-41B1-9FA7-4DB2D0C6B255}"/>
              </a:ext>
            </a:extLst>
          </p:cNvPr>
          <p:cNvSpPr>
            <a:spLocks noGrp="1"/>
          </p:cNvSpPr>
          <p:nvPr>
            <p:ph type="sldNum" sz="quarter" idx="12"/>
          </p:nvPr>
        </p:nvSpPr>
        <p:spPr/>
        <p:txBody>
          <a:bodyPr/>
          <a:lstStyle/>
          <a:p>
            <a:fld id="{21C75E21-BEE4-4CF1-8A21-EACBB0756E63}" type="slidenum">
              <a:rPr lang="en-US" altLang="zh-TW" smtClean="0"/>
              <a:pPr/>
              <a:t>21</a:t>
            </a:fld>
            <a:endParaRPr lang="en-US" altLang="zh-TW"/>
          </a:p>
        </p:txBody>
      </p:sp>
      <p:pic>
        <p:nvPicPr>
          <p:cNvPr id="6" name="Picture 3">
            <a:extLst>
              <a:ext uri="{FF2B5EF4-FFF2-40B4-BE49-F238E27FC236}">
                <a16:creationId xmlns:a16="http://schemas.microsoft.com/office/drawing/2014/main" id="{B5CC306E-F532-49A7-AFC8-8D65DDE0F2B5}"/>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472254" y="1556792"/>
            <a:ext cx="7584186" cy="5337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863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AD5E5D-6807-477E-BCA9-06E91646EB23}"/>
              </a:ext>
            </a:extLst>
          </p:cNvPr>
          <p:cNvSpPr>
            <a:spLocks noGrp="1"/>
          </p:cNvSpPr>
          <p:nvPr>
            <p:ph type="title"/>
          </p:nvPr>
        </p:nvSpPr>
        <p:spPr/>
        <p:txBody>
          <a:bodyPr>
            <a:normAutofit/>
          </a:bodyPr>
          <a:lstStyle/>
          <a:p>
            <a:r>
              <a:rPr lang="zh-TW" altLang="en-US" dirty="0"/>
              <a:t>特徵驅動發展模式</a:t>
            </a:r>
            <a:br>
              <a:rPr lang="en-US" altLang="zh-TW" dirty="0"/>
            </a:br>
            <a:r>
              <a:rPr lang="en-US" altLang="zh-TW" dirty="0"/>
              <a:t>Feature-Driven Development, FDD</a:t>
            </a:r>
            <a:endParaRPr lang="zh-TW" altLang="en-US" dirty="0"/>
          </a:p>
        </p:txBody>
      </p:sp>
      <p:sp>
        <p:nvSpPr>
          <p:cNvPr id="3" name="內容版面配置區 2">
            <a:extLst>
              <a:ext uri="{FF2B5EF4-FFF2-40B4-BE49-F238E27FC236}">
                <a16:creationId xmlns:a16="http://schemas.microsoft.com/office/drawing/2014/main" id="{B17A1288-BBB9-428D-A5C8-FEC0197A9615}"/>
              </a:ext>
            </a:extLst>
          </p:cNvPr>
          <p:cNvSpPr>
            <a:spLocks noGrp="1"/>
          </p:cNvSpPr>
          <p:nvPr>
            <p:ph idx="1"/>
          </p:nvPr>
        </p:nvSpPr>
        <p:spPr/>
        <p:txBody>
          <a:bodyPr>
            <a:normAutofit/>
          </a:bodyPr>
          <a:lstStyle/>
          <a:p>
            <a:r>
              <a:rPr lang="zh-TW" altLang="en-US" dirty="0"/>
              <a:t>不是一個面對顧客的模式</a:t>
            </a:r>
            <a:endParaRPr lang="en-US" altLang="zh-TW" dirty="0"/>
          </a:p>
          <a:p>
            <a:r>
              <a:rPr lang="zh-TW" altLang="en-US" dirty="0"/>
              <a:t>平行方式</a:t>
            </a:r>
            <a:endParaRPr lang="en-US" altLang="zh-TW" dirty="0"/>
          </a:p>
          <a:p>
            <a:pPr lvl="1"/>
            <a:r>
              <a:rPr lang="zh-TW" altLang="en-US" dirty="0"/>
              <a:t>技術緊密的增量（稱為特徵組 </a:t>
            </a:r>
            <a:r>
              <a:rPr lang="en-US" altLang="zh-TW" dirty="0"/>
              <a:t>Feature Set</a:t>
            </a:r>
            <a:r>
              <a:rPr lang="zh-TW" altLang="en-US" dirty="0"/>
              <a:t>）</a:t>
            </a:r>
            <a:endParaRPr lang="en-US" altLang="zh-TW" dirty="0"/>
          </a:p>
          <a:p>
            <a:r>
              <a:rPr lang="zh-TW" altLang="en-US" dirty="0"/>
              <a:t>依發展優先順序反覆設計和建置這些特徵群</a:t>
            </a:r>
          </a:p>
          <a:p>
            <a:r>
              <a:rPr lang="zh-TW" altLang="en-US" dirty="0"/>
              <a:t>依特徵分組按預先設定優先順序依序進行</a:t>
            </a:r>
            <a:endParaRPr lang="en-US" altLang="zh-TW" dirty="0"/>
          </a:p>
          <a:p>
            <a:r>
              <a:rPr lang="zh-TW" altLang="en-US" dirty="0"/>
              <a:t>直到累積到能夠讓課目滿意而且具備足夠商業價值的特徵組合才釋出給顧客</a:t>
            </a:r>
            <a:endParaRPr lang="en-US" altLang="zh-TW" dirty="0"/>
          </a:p>
          <a:p>
            <a:r>
              <a:rPr lang="en-US" altLang="zh-TW" dirty="0"/>
              <a:t>FDD </a:t>
            </a:r>
            <a:r>
              <a:rPr lang="zh-TW" altLang="en-US" dirty="0"/>
              <a:t>也可以採取多泳道並行</a:t>
            </a:r>
          </a:p>
        </p:txBody>
      </p:sp>
      <p:sp>
        <p:nvSpPr>
          <p:cNvPr id="4" name="投影片編號版面配置區 3">
            <a:extLst>
              <a:ext uri="{FF2B5EF4-FFF2-40B4-BE49-F238E27FC236}">
                <a16:creationId xmlns:a16="http://schemas.microsoft.com/office/drawing/2014/main" id="{8106E330-0F39-4313-8E34-3885EA998112}"/>
              </a:ext>
            </a:extLst>
          </p:cNvPr>
          <p:cNvSpPr>
            <a:spLocks noGrp="1"/>
          </p:cNvSpPr>
          <p:nvPr>
            <p:ph type="sldNum" sz="quarter" idx="12"/>
          </p:nvPr>
        </p:nvSpPr>
        <p:spPr/>
        <p:txBody>
          <a:bodyPr/>
          <a:lstStyle/>
          <a:p>
            <a:fld id="{21C75E21-BEE4-4CF1-8A21-EACBB0756E63}" type="slidenum">
              <a:rPr lang="en-US" altLang="zh-TW" smtClean="0"/>
              <a:pPr/>
              <a:t>22</a:t>
            </a:fld>
            <a:endParaRPr lang="en-US" altLang="zh-TW"/>
          </a:p>
        </p:txBody>
      </p:sp>
    </p:spTree>
    <p:extLst>
      <p:ext uri="{BB962C8B-B14F-4D97-AF65-F5344CB8AC3E}">
        <p14:creationId xmlns:p14="http://schemas.microsoft.com/office/powerpoint/2010/main" val="203602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B1E7E8-AC3E-48BB-84A6-1350635C88F2}"/>
              </a:ext>
            </a:extLst>
          </p:cNvPr>
          <p:cNvSpPr>
            <a:spLocks noGrp="1"/>
          </p:cNvSpPr>
          <p:nvPr>
            <p:ph type="title"/>
          </p:nvPr>
        </p:nvSpPr>
        <p:spPr/>
        <p:txBody>
          <a:bodyPr/>
          <a:lstStyle/>
          <a:p>
            <a:r>
              <a:rPr lang="zh-TW" altLang="en-US" dirty="0"/>
              <a:t>特徵驅動發展模式</a:t>
            </a:r>
            <a:br>
              <a:rPr lang="en-US" altLang="zh-TW" dirty="0"/>
            </a:br>
            <a:r>
              <a:rPr lang="en-US" altLang="zh-TW" dirty="0"/>
              <a:t>Feature-Driven Development, FDD</a:t>
            </a:r>
            <a:endParaRPr lang="zh-TW" altLang="en-US" dirty="0"/>
          </a:p>
        </p:txBody>
      </p:sp>
      <p:pic>
        <p:nvPicPr>
          <p:cNvPr id="5" name="Picture 2">
            <a:extLst>
              <a:ext uri="{FF2B5EF4-FFF2-40B4-BE49-F238E27FC236}">
                <a16:creationId xmlns:a16="http://schemas.microsoft.com/office/drawing/2014/main" id="{307A0BD0-5C3C-40BD-B629-29B4D43ADE33}"/>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79576" y="1772816"/>
            <a:ext cx="9615889"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a:extLst>
              <a:ext uri="{FF2B5EF4-FFF2-40B4-BE49-F238E27FC236}">
                <a16:creationId xmlns:a16="http://schemas.microsoft.com/office/drawing/2014/main" id="{CA65C925-D69F-4635-8702-D09649392EEE}"/>
              </a:ext>
            </a:extLst>
          </p:cNvPr>
          <p:cNvSpPr>
            <a:spLocks noGrp="1"/>
          </p:cNvSpPr>
          <p:nvPr>
            <p:ph type="sldNum" sz="quarter" idx="12"/>
          </p:nvPr>
        </p:nvSpPr>
        <p:spPr/>
        <p:txBody>
          <a:bodyPr/>
          <a:lstStyle/>
          <a:p>
            <a:fld id="{21C75E21-BEE4-4CF1-8A21-EACBB0756E63}" type="slidenum">
              <a:rPr lang="en-US" altLang="zh-TW" smtClean="0"/>
              <a:pPr/>
              <a:t>23</a:t>
            </a:fld>
            <a:endParaRPr lang="en-US" altLang="zh-TW"/>
          </a:p>
        </p:txBody>
      </p:sp>
    </p:spTree>
    <p:extLst>
      <p:ext uri="{BB962C8B-B14F-4D97-AF65-F5344CB8AC3E}">
        <p14:creationId xmlns:p14="http://schemas.microsoft.com/office/powerpoint/2010/main" val="3654937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D8D1953-DC6B-4A69-B0BF-710046230A5C}"/>
              </a:ext>
            </a:extLst>
          </p:cNvPr>
          <p:cNvSpPr>
            <a:spLocks noGrp="1"/>
          </p:cNvSpPr>
          <p:nvPr>
            <p:ph type="title"/>
          </p:nvPr>
        </p:nvSpPr>
        <p:spPr/>
        <p:txBody>
          <a:bodyPr/>
          <a:lstStyle/>
          <a:p>
            <a:r>
              <a:rPr lang="zh-TW" altLang="en-US" dirty="0"/>
              <a:t>敏捷專案管理手法</a:t>
            </a:r>
            <a:br>
              <a:rPr lang="en-US" altLang="zh-TW" dirty="0"/>
            </a:br>
            <a:r>
              <a:rPr lang="en-US" altLang="zh-TW" dirty="0"/>
              <a:t>Agile Project Management, APM</a:t>
            </a:r>
            <a:endParaRPr lang="zh-TW" altLang="en-US" dirty="0"/>
          </a:p>
        </p:txBody>
      </p:sp>
      <p:sp>
        <p:nvSpPr>
          <p:cNvPr id="6" name="內容版面配置區 5">
            <a:extLst>
              <a:ext uri="{FF2B5EF4-FFF2-40B4-BE49-F238E27FC236}">
                <a16:creationId xmlns:a16="http://schemas.microsoft.com/office/drawing/2014/main" id="{F2052124-1950-4F24-9864-852B8161E049}"/>
              </a:ext>
            </a:extLst>
          </p:cNvPr>
          <p:cNvSpPr>
            <a:spLocks noGrp="1"/>
          </p:cNvSpPr>
          <p:nvPr>
            <p:ph idx="1"/>
          </p:nvPr>
        </p:nvSpPr>
        <p:spPr/>
        <p:txBody>
          <a:bodyPr>
            <a:normAutofit/>
          </a:bodyPr>
          <a:lstStyle/>
          <a:p>
            <a:r>
              <a:rPr lang="en-US" altLang="zh-TW" dirty="0"/>
              <a:t>APM</a:t>
            </a:r>
            <a:r>
              <a:rPr lang="zh-TW" altLang="en-US" dirty="0"/>
              <a:t>專案的解決方案不完全已知，其程度從大部分是已知到大部分是未知。</a:t>
            </a:r>
          </a:p>
          <a:p>
            <a:r>
              <a:rPr lang="zh-TW" altLang="en-US" dirty="0"/>
              <a:t>以未知程度而言：</a:t>
            </a:r>
          </a:p>
          <a:p>
            <a:pPr lvl="1"/>
            <a:r>
              <a:rPr lang="zh-TW" altLang="en-US" dirty="0"/>
              <a:t>大部分已知的稱為最小敏捷專案 </a:t>
            </a:r>
            <a:r>
              <a:rPr lang="en-US" altLang="zh-TW" dirty="0"/>
              <a:t>Minimalist Agile Project</a:t>
            </a:r>
            <a:endParaRPr lang="zh-TW" altLang="en-US" dirty="0"/>
          </a:p>
          <a:p>
            <a:pPr lvl="1"/>
            <a:r>
              <a:rPr lang="zh-TW" altLang="en-US" dirty="0"/>
              <a:t>大部分未知的稱為最大敏捷專案 </a:t>
            </a:r>
            <a:r>
              <a:rPr lang="en-US" altLang="zh-TW" dirty="0"/>
              <a:t>Maximalist Agile Project</a:t>
            </a:r>
            <a:endParaRPr lang="zh-TW" altLang="en-US" dirty="0"/>
          </a:p>
          <a:p>
            <a:r>
              <a:rPr lang="zh-TW" altLang="en-US" dirty="0"/>
              <a:t>如果不知道解決方案，就無法建立完整的工作分解結構（</a:t>
            </a:r>
            <a:r>
              <a:rPr lang="en-US" altLang="zh-TW" dirty="0"/>
              <a:t>WBS</a:t>
            </a:r>
            <a:r>
              <a:rPr lang="zh-TW" altLang="en-US" dirty="0"/>
              <a:t>），所以無法產生詳細的計畫書</a:t>
            </a:r>
            <a:endParaRPr lang="en-US" altLang="zh-TW" dirty="0"/>
          </a:p>
          <a:p>
            <a:r>
              <a:rPr lang="zh-TW" altLang="en-US" dirty="0"/>
              <a:t>反覆模式（</a:t>
            </a:r>
            <a:r>
              <a:rPr lang="en-US" altLang="zh-TW" dirty="0"/>
              <a:t>Iterative Model</a:t>
            </a:r>
            <a:r>
              <a:rPr lang="zh-TW" altLang="en-US" dirty="0"/>
              <a:t>）</a:t>
            </a:r>
            <a:endParaRPr lang="en-US" altLang="zh-TW" dirty="0"/>
          </a:p>
          <a:p>
            <a:pPr lvl="1"/>
            <a:r>
              <a:rPr lang="zh-TW" altLang="en-US" dirty="0"/>
              <a:t>適用：解決方案部分未知</a:t>
            </a:r>
            <a:endParaRPr lang="en-US" altLang="zh-TW" dirty="0"/>
          </a:p>
          <a:p>
            <a:r>
              <a:rPr lang="zh-TW" altLang="en-US" dirty="0"/>
              <a:t>適應模式（</a:t>
            </a:r>
            <a:r>
              <a:rPr lang="en-US" altLang="zh-TW" dirty="0"/>
              <a:t>Adaptive Model</a:t>
            </a:r>
            <a:r>
              <a:rPr lang="zh-TW" altLang="en-US" dirty="0"/>
              <a:t>）</a:t>
            </a:r>
          </a:p>
          <a:p>
            <a:pPr lvl="1"/>
            <a:r>
              <a:rPr lang="zh-TW" altLang="en-US" dirty="0"/>
              <a:t>適用：解決方案大部分未知</a:t>
            </a:r>
          </a:p>
        </p:txBody>
      </p:sp>
      <p:sp>
        <p:nvSpPr>
          <p:cNvPr id="4" name="投影片編號版面配置區 3">
            <a:extLst>
              <a:ext uri="{FF2B5EF4-FFF2-40B4-BE49-F238E27FC236}">
                <a16:creationId xmlns:a16="http://schemas.microsoft.com/office/drawing/2014/main" id="{557CBF84-0E76-4983-A193-7C834983F585}"/>
              </a:ext>
            </a:extLst>
          </p:cNvPr>
          <p:cNvSpPr>
            <a:spLocks noGrp="1"/>
          </p:cNvSpPr>
          <p:nvPr>
            <p:ph type="sldNum" sz="quarter" idx="12"/>
          </p:nvPr>
        </p:nvSpPr>
        <p:spPr/>
        <p:txBody>
          <a:bodyPr/>
          <a:lstStyle/>
          <a:p>
            <a:fld id="{378D85B2-BC9C-4FD8-BD17-ECCE531B176B}" type="slidenum">
              <a:rPr lang="en-US" altLang="zh-TW" smtClean="0"/>
              <a:pPr/>
              <a:t>24</a:t>
            </a:fld>
            <a:endParaRPr lang="en-US" altLang="zh-TW"/>
          </a:p>
        </p:txBody>
      </p:sp>
    </p:spTree>
    <p:extLst>
      <p:ext uri="{BB962C8B-B14F-4D97-AF65-F5344CB8AC3E}">
        <p14:creationId xmlns:p14="http://schemas.microsoft.com/office/powerpoint/2010/main" val="80683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0EC45E-1509-49B6-8412-275DC9A0FE3D}"/>
              </a:ext>
            </a:extLst>
          </p:cNvPr>
          <p:cNvSpPr>
            <a:spLocks noGrp="1"/>
          </p:cNvSpPr>
          <p:nvPr>
            <p:ph type="title"/>
          </p:nvPr>
        </p:nvSpPr>
        <p:spPr/>
        <p:txBody>
          <a:bodyPr/>
          <a:lstStyle/>
          <a:p>
            <a:r>
              <a:rPr lang="en-US" altLang="zh-TW" dirty="0"/>
              <a:t>APM </a:t>
            </a:r>
            <a:r>
              <a:rPr lang="zh-TW" altLang="en-US" dirty="0"/>
              <a:t>特徵</a:t>
            </a:r>
          </a:p>
        </p:txBody>
      </p:sp>
      <p:sp>
        <p:nvSpPr>
          <p:cNvPr id="3" name="內容版面配置區 2">
            <a:extLst>
              <a:ext uri="{FF2B5EF4-FFF2-40B4-BE49-F238E27FC236}">
                <a16:creationId xmlns:a16="http://schemas.microsoft.com/office/drawing/2014/main" id="{05ABC5C8-EBE9-4C92-8ECC-6D3C2D120E08}"/>
              </a:ext>
            </a:extLst>
          </p:cNvPr>
          <p:cNvSpPr>
            <a:spLocks noGrp="1"/>
          </p:cNvSpPr>
          <p:nvPr>
            <p:ph idx="1"/>
          </p:nvPr>
        </p:nvSpPr>
        <p:spPr/>
        <p:txBody>
          <a:bodyPr>
            <a:normAutofit lnSpcReduction="10000"/>
          </a:bodyPr>
          <a:lstStyle/>
          <a:p>
            <a:r>
              <a:rPr lang="zh-TW" altLang="en-US" dirty="0"/>
              <a:t>問題的解決方案不明 </a:t>
            </a:r>
            <a:r>
              <a:rPr lang="en-US" altLang="zh-TW" dirty="0"/>
              <a:t>Solution Unknown</a:t>
            </a:r>
          </a:p>
          <a:p>
            <a:r>
              <a:rPr lang="zh-TW" altLang="en-US" dirty="0"/>
              <a:t>之前未曾開發利用的商業機會 </a:t>
            </a:r>
            <a:r>
              <a:rPr lang="en-US" altLang="zh-TW" dirty="0"/>
              <a:t>Previously Untapped Business Opportunity</a:t>
            </a:r>
          </a:p>
          <a:p>
            <a:r>
              <a:rPr lang="zh-TW" altLang="en-US" dirty="0"/>
              <a:t>變更驅動 </a:t>
            </a:r>
            <a:r>
              <a:rPr lang="en-US" altLang="zh-TW" dirty="0"/>
              <a:t>Change-Driven</a:t>
            </a:r>
          </a:p>
          <a:p>
            <a:r>
              <a:rPr lang="en-US" altLang="zh-TW" dirty="0"/>
              <a:t>APM </a:t>
            </a:r>
            <a:r>
              <a:rPr lang="zh-TW" altLang="en-US" dirty="0"/>
              <a:t>手法對組織是關鍵的 </a:t>
            </a:r>
            <a:r>
              <a:rPr lang="en-US" altLang="zh-TW" dirty="0"/>
              <a:t>APM Projects Are Critical to the Organization</a:t>
            </a:r>
          </a:p>
          <a:p>
            <a:r>
              <a:rPr lang="zh-TW" altLang="en-US" dirty="0"/>
              <a:t>顧客的參與是有意義的而且是必要的 </a:t>
            </a:r>
            <a:r>
              <a:rPr lang="en-US" altLang="zh-TW" dirty="0"/>
              <a:t>Meaningful Client Involvement Is Essential</a:t>
            </a:r>
          </a:p>
          <a:p>
            <a:r>
              <a:rPr lang="zh-TW" altLang="en-US" dirty="0"/>
              <a:t>使用小的 </a:t>
            </a:r>
            <a:r>
              <a:rPr lang="en-US" altLang="zh-TW" dirty="0"/>
              <a:t>Co-Location Team</a:t>
            </a:r>
          </a:p>
          <a:p>
            <a:pPr lvl="1"/>
            <a:r>
              <a:rPr lang="en-US" altLang="zh-TW" dirty="0"/>
              <a:t>Co-Location Team </a:t>
            </a:r>
            <a:r>
              <a:rPr lang="zh-TW" altLang="en-US" dirty="0"/>
              <a:t>在同一個地點工作，面對面共同討論和解決問題</a:t>
            </a:r>
            <a:endParaRPr lang="en-US" altLang="zh-TW" dirty="0"/>
          </a:p>
          <a:p>
            <a:pPr lvl="1"/>
            <a:r>
              <a:rPr lang="zh-TW" altLang="en-US" dirty="0"/>
              <a:t>兩個披薩原則</a:t>
            </a:r>
            <a:r>
              <a:rPr lang="en-US" altLang="zh-TW" dirty="0"/>
              <a:t>:</a:t>
            </a:r>
            <a:r>
              <a:rPr lang="zh-TW" altLang="en-US" dirty="0"/>
              <a:t> 團隊成員人數 </a:t>
            </a:r>
            <a:r>
              <a:rPr lang="en-US" altLang="zh-TW" dirty="0"/>
              <a:t>5~7 </a:t>
            </a:r>
            <a:r>
              <a:rPr lang="zh-TW" altLang="en-US" dirty="0"/>
              <a:t>人</a:t>
            </a:r>
            <a:endParaRPr lang="en-US" altLang="zh-TW" dirty="0"/>
          </a:p>
          <a:p>
            <a:pPr lvl="1"/>
            <a:r>
              <a:rPr lang="zh-TW" altLang="en-US" dirty="0"/>
              <a:t>惰化效應 </a:t>
            </a:r>
            <a:r>
              <a:rPr lang="en-US" altLang="zh-TW" dirty="0"/>
              <a:t>Social Loafing: </a:t>
            </a:r>
            <a:r>
              <a:rPr lang="zh-TW" altLang="en-US" dirty="0"/>
              <a:t>團隊績效因人數增加而遞減</a:t>
            </a:r>
            <a:endParaRPr lang="en-US" altLang="zh-TW" dirty="0"/>
          </a:p>
          <a:p>
            <a:r>
              <a:rPr lang="en-US" altLang="zh-TW" dirty="0"/>
              <a:t>APM </a:t>
            </a:r>
            <a:r>
              <a:rPr lang="zh-TW" altLang="en-US" dirty="0"/>
              <a:t>專案佔 </a:t>
            </a:r>
            <a:r>
              <a:rPr lang="en-US" altLang="zh-TW" dirty="0"/>
              <a:t>70%</a:t>
            </a:r>
            <a:r>
              <a:rPr lang="zh-TW" altLang="en-US" dirty="0"/>
              <a:t>，</a:t>
            </a:r>
            <a:r>
              <a:rPr lang="en-US" altLang="zh-TW" dirty="0"/>
              <a:t>TPM </a:t>
            </a:r>
            <a:r>
              <a:rPr lang="zh-TW" altLang="en-US" dirty="0"/>
              <a:t>專案佔 </a:t>
            </a:r>
            <a:r>
              <a:rPr lang="en-US" altLang="zh-TW" dirty="0"/>
              <a:t>20%</a:t>
            </a:r>
            <a:r>
              <a:rPr lang="zh-TW" altLang="en-US" dirty="0"/>
              <a:t>，</a:t>
            </a:r>
            <a:r>
              <a:rPr lang="en-US" altLang="zh-TW" dirty="0"/>
              <a:t>10% </a:t>
            </a:r>
            <a:r>
              <a:rPr lang="zh-TW" altLang="en-US" dirty="0"/>
              <a:t>是 </a:t>
            </a:r>
            <a:r>
              <a:rPr lang="en-US" altLang="zh-TW" dirty="0" err="1"/>
              <a:t>xPM</a:t>
            </a:r>
            <a:r>
              <a:rPr lang="en-US" altLang="zh-TW" dirty="0"/>
              <a:t> </a:t>
            </a:r>
            <a:r>
              <a:rPr lang="zh-TW" altLang="en-US" dirty="0"/>
              <a:t>和 </a:t>
            </a:r>
            <a:r>
              <a:rPr lang="en-US" altLang="zh-TW" dirty="0" err="1"/>
              <a:t>MPx</a:t>
            </a:r>
            <a:r>
              <a:rPr lang="en-US" altLang="zh-TW" dirty="0"/>
              <a:t> </a:t>
            </a:r>
            <a:r>
              <a:rPr lang="zh-TW" altLang="en-US" dirty="0"/>
              <a:t>專案</a:t>
            </a:r>
          </a:p>
        </p:txBody>
      </p:sp>
      <p:sp>
        <p:nvSpPr>
          <p:cNvPr id="4" name="投影片編號版面配置區 3">
            <a:extLst>
              <a:ext uri="{FF2B5EF4-FFF2-40B4-BE49-F238E27FC236}">
                <a16:creationId xmlns:a16="http://schemas.microsoft.com/office/drawing/2014/main" id="{696B8AC0-DDAB-40EC-9EA8-0B09ADA7A008}"/>
              </a:ext>
            </a:extLst>
          </p:cNvPr>
          <p:cNvSpPr>
            <a:spLocks noGrp="1"/>
          </p:cNvSpPr>
          <p:nvPr>
            <p:ph type="sldNum" sz="quarter" idx="12"/>
          </p:nvPr>
        </p:nvSpPr>
        <p:spPr/>
        <p:txBody>
          <a:bodyPr/>
          <a:lstStyle/>
          <a:p>
            <a:fld id="{06AFB70A-E524-49E4-8F5C-48BFBE4381EC}" type="slidenum">
              <a:rPr lang="en-US" altLang="zh-TW" smtClean="0"/>
              <a:pPr/>
              <a:t>25</a:t>
            </a:fld>
            <a:endParaRPr lang="en-US" altLang="zh-TW"/>
          </a:p>
        </p:txBody>
      </p:sp>
    </p:spTree>
    <p:extLst>
      <p:ext uri="{BB962C8B-B14F-4D97-AF65-F5344CB8AC3E}">
        <p14:creationId xmlns:p14="http://schemas.microsoft.com/office/powerpoint/2010/main" val="422693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2A620F-D339-4C8E-96A3-66C8F085C9E9}"/>
              </a:ext>
            </a:extLst>
          </p:cNvPr>
          <p:cNvSpPr>
            <a:spLocks noGrp="1"/>
          </p:cNvSpPr>
          <p:nvPr>
            <p:ph type="title"/>
          </p:nvPr>
        </p:nvSpPr>
        <p:spPr/>
        <p:txBody>
          <a:bodyPr/>
          <a:lstStyle/>
          <a:p>
            <a:r>
              <a:rPr lang="en-US" altLang="zh-TW" dirty="0"/>
              <a:t>APM </a:t>
            </a:r>
            <a:r>
              <a:rPr lang="zh-TW" altLang="en-US" dirty="0"/>
              <a:t>手法</a:t>
            </a:r>
          </a:p>
        </p:txBody>
      </p:sp>
      <p:sp>
        <p:nvSpPr>
          <p:cNvPr id="7" name="內容版面配置區 6">
            <a:extLst>
              <a:ext uri="{FF2B5EF4-FFF2-40B4-BE49-F238E27FC236}">
                <a16:creationId xmlns:a16="http://schemas.microsoft.com/office/drawing/2014/main" id="{F5344D85-9027-4B78-A4C7-7AA23EF7221E}"/>
              </a:ext>
            </a:extLst>
          </p:cNvPr>
          <p:cNvSpPr>
            <a:spLocks noGrp="1"/>
          </p:cNvSpPr>
          <p:nvPr>
            <p:ph idx="1"/>
          </p:nvPr>
        </p:nvSpPr>
        <p:spPr/>
        <p:txBody>
          <a:bodyPr/>
          <a:lstStyle/>
          <a:p>
            <a:r>
              <a:rPr lang="zh-TW" altLang="en-US" dirty="0"/>
              <a:t>最小敏捷專案適合採用反覆 </a:t>
            </a:r>
            <a:r>
              <a:rPr lang="en-US" altLang="zh-TW" dirty="0"/>
              <a:t>PMLC </a:t>
            </a:r>
            <a:r>
              <a:rPr lang="zh-TW" altLang="en-US" dirty="0"/>
              <a:t>模式</a:t>
            </a:r>
            <a:endParaRPr lang="en-US" altLang="zh-TW" dirty="0"/>
          </a:p>
          <a:p>
            <a:pPr lvl="1"/>
            <a:r>
              <a:rPr lang="zh-TW" altLang="en-US" dirty="0"/>
              <a:t>演進式開發瀑布 </a:t>
            </a:r>
            <a:r>
              <a:rPr lang="en-US" altLang="zh-TW" dirty="0"/>
              <a:t>Evolutionary Development Waterfall, EDW</a:t>
            </a:r>
          </a:p>
          <a:p>
            <a:pPr lvl="1"/>
            <a:r>
              <a:rPr lang="zh-TW" altLang="en-US" dirty="0"/>
              <a:t>統一軟體開發過程 </a:t>
            </a:r>
            <a:r>
              <a:rPr lang="en-US" altLang="zh-TW" dirty="0"/>
              <a:t>Rational Unified Process, RUP</a:t>
            </a:r>
          </a:p>
          <a:p>
            <a:r>
              <a:rPr lang="zh-TW" altLang="en-US" dirty="0"/>
              <a:t>最大敏捷專案適合使用適應 </a:t>
            </a:r>
            <a:r>
              <a:rPr lang="en-US" altLang="zh-TW" dirty="0"/>
              <a:t>PMLC </a:t>
            </a:r>
            <a:r>
              <a:rPr lang="zh-TW" altLang="en-US" dirty="0"/>
              <a:t>模式</a:t>
            </a:r>
            <a:endParaRPr lang="en-US" altLang="zh-TW" dirty="0"/>
          </a:p>
          <a:p>
            <a:pPr lvl="1"/>
            <a:r>
              <a:rPr lang="en-US" altLang="zh-TW" dirty="0"/>
              <a:t>Scrum</a:t>
            </a:r>
          </a:p>
          <a:p>
            <a:pPr lvl="1"/>
            <a:r>
              <a:rPr lang="zh-TW" altLang="en-US" dirty="0"/>
              <a:t>適應性專案架構 </a:t>
            </a:r>
            <a:r>
              <a:rPr lang="en-US" altLang="zh-TW" dirty="0"/>
              <a:t>Adaptive Project Framework, APF</a:t>
            </a:r>
            <a:endParaRPr lang="zh-TW" altLang="en-US" dirty="0"/>
          </a:p>
          <a:p>
            <a:pPr lvl="2"/>
            <a:r>
              <a:rPr lang="zh-TW" altLang="en-US" dirty="0"/>
              <a:t>學習和發現 </a:t>
            </a:r>
            <a:r>
              <a:rPr lang="en-US" altLang="zh-TW" dirty="0"/>
              <a:t>Learning and Discovering</a:t>
            </a:r>
          </a:p>
          <a:p>
            <a:pPr lvl="2"/>
            <a:r>
              <a:rPr lang="zh-TW" altLang="en-US" dirty="0"/>
              <a:t>從已知部分開始，進一步將所有未知的部分完全解開。</a:t>
            </a:r>
          </a:p>
          <a:p>
            <a:endParaRPr lang="zh-TW" altLang="en-US" dirty="0"/>
          </a:p>
        </p:txBody>
      </p:sp>
      <p:sp>
        <p:nvSpPr>
          <p:cNvPr id="4" name="投影片編號版面配置區 3">
            <a:extLst>
              <a:ext uri="{FF2B5EF4-FFF2-40B4-BE49-F238E27FC236}">
                <a16:creationId xmlns:a16="http://schemas.microsoft.com/office/drawing/2014/main" id="{B442D29F-DF44-40DF-A21E-5115C072ECF8}"/>
              </a:ext>
            </a:extLst>
          </p:cNvPr>
          <p:cNvSpPr>
            <a:spLocks noGrp="1"/>
          </p:cNvSpPr>
          <p:nvPr>
            <p:ph type="sldNum" sz="quarter" idx="12"/>
          </p:nvPr>
        </p:nvSpPr>
        <p:spPr/>
        <p:txBody>
          <a:bodyPr/>
          <a:lstStyle/>
          <a:p>
            <a:fld id="{21C75E21-BEE4-4CF1-8A21-EACBB0756E63}" type="slidenum">
              <a:rPr lang="en-US" altLang="zh-TW" smtClean="0"/>
              <a:pPr/>
              <a:t>26</a:t>
            </a:fld>
            <a:endParaRPr lang="en-US" altLang="zh-TW"/>
          </a:p>
        </p:txBody>
      </p:sp>
    </p:spTree>
    <p:extLst>
      <p:ext uri="{BB962C8B-B14F-4D97-AF65-F5344CB8AC3E}">
        <p14:creationId xmlns:p14="http://schemas.microsoft.com/office/powerpoint/2010/main" val="3020619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DA42BC-CEF1-4AA4-99E9-CBDA3CE2793E}"/>
              </a:ext>
            </a:extLst>
          </p:cNvPr>
          <p:cNvSpPr>
            <a:spLocks noGrp="1"/>
          </p:cNvSpPr>
          <p:nvPr>
            <p:ph type="title"/>
          </p:nvPr>
        </p:nvSpPr>
        <p:spPr/>
        <p:txBody>
          <a:bodyPr/>
          <a:lstStyle/>
          <a:p>
            <a:r>
              <a:rPr lang="zh-TW" altLang="en-US" dirty="0"/>
              <a:t>反覆 </a:t>
            </a:r>
            <a:r>
              <a:rPr lang="en-US" altLang="zh-TW" dirty="0"/>
              <a:t>PMLC</a:t>
            </a:r>
            <a:r>
              <a:rPr lang="zh-TW" altLang="en-US" dirty="0"/>
              <a:t> 模式</a:t>
            </a:r>
            <a:br>
              <a:rPr lang="en-US" altLang="zh-TW" dirty="0"/>
            </a:br>
            <a:r>
              <a:rPr lang="en-US" altLang="zh-TW" dirty="0"/>
              <a:t>Iterative PMLC Model</a:t>
            </a:r>
            <a:endParaRPr lang="zh-TW" altLang="en-US" dirty="0"/>
          </a:p>
        </p:txBody>
      </p:sp>
      <p:sp>
        <p:nvSpPr>
          <p:cNvPr id="3" name="內容版面配置區 2">
            <a:extLst>
              <a:ext uri="{FF2B5EF4-FFF2-40B4-BE49-F238E27FC236}">
                <a16:creationId xmlns:a16="http://schemas.microsoft.com/office/drawing/2014/main" id="{F662F1D0-661F-4B9A-8DB5-6C524C82B94D}"/>
              </a:ext>
            </a:extLst>
          </p:cNvPr>
          <p:cNvSpPr>
            <a:spLocks noGrp="1"/>
          </p:cNvSpPr>
          <p:nvPr>
            <p:ph idx="1"/>
          </p:nvPr>
        </p:nvSpPr>
        <p:spPr/>
        <p:txBody>
          <a:bodyPr/>
          <a:lstStyle/>
          <a:p>
            <a:r>
              <a:rPr lang="zh-TW" altLang="en-US" dirty="0"/>
              <a:t>每一次反覆交付功能不完整的產品原型</a:t>
            </a:r>
            <a:endParaRPr lang="en-US" altLang="zh-TW" dirty="0"/>
          </a:p>
          <a:p>
            <a:r>
              <a:rPr lang="zh-TW" altLang="en-US" dirty="0"/>
              <a:t>快速獲得顧客回饋</a:t>
            </a:r>
            <a:endParaRPr lang="en-US" altLang="zh-TW" dirty="0"/>
          </a:p>
          <a:p>
            <a:r>
              <a:rPr lang="zh-TW" altLang="en-US" dirty="0"/>
              <a:t>反覆直到顧客沒有變更意見</a:t>
            </a:r>
            <a:r>
              <a:rPr lang="en-US" altLang="zh-TW" dirty="0"/>
              <a:t>(</a:t>
            </a:r>
            <a:r>
              <a:rPr lang="zh-TW" altLang="en-US" dirty="0"/>
              <a:t>滿意</a:t>
            </a:r>
            <a:r>
              <a:rPr lang="en-US" altLang="zh-TW" dirty="0"/>
              <a:t>)</a:t>
            </a:r>
            <a:r>
              <a:rPr lang="zh-TW" altLang="en-US" dirty="0"/>
              <a:t>或預算</a:t>
            </a:r>
            <a:r>
              <a:rPr lang="en-US" altLang="zh-TW" dirty="0"/>
              <a:t>/</a:t>
            </a:r>
            <a:r>
              <a:rPr lang="zh-TW" altLang="en-US" dirty="0"/>
              <a:t>時間耗盡</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3A9F5824-3407-459F-AAB7-F5C11E94C05A}"/>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pic>
        <p:nvPicPr>
          <p:cNvPr id="11" name="Picture 2">
            <a:extLst>
              <a:ext uri="{FF2B5EF4-FFF2-40B4-BE49-F238E27FC236}">
                <a16:creationId xmlns:a16="http://schemas.microsoft.com/office/drawing/2014/main" id="{4F3F53C8-87CB-4E8D-9B07-A80D91155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3933056"/>
            <a:ext cx="10034393" cy="251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336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7C9AD8-024F-414F-ADBD-9B0004CB6AF7}"/>
              </a:ext>
            </a:extLst>
          </p:cNvPr>
          <p:cNvSpPr>
            <a:spLocks noGrp="1"/>
          </p:cNvSpPr>
          <p:nvPr>
            <p:ph type="title"/>
          </p:nvPr>
        </p:nvSpPr>
        <p:spPr/>
        <p:txBody>
          <a:bodyPr/>
          <a:lstStyle/>
          <a:p>
            <a:r>
              <a:rPr lang="zh-TW" altLang="en-US" dirty="0"/>
              <a:t>反覆 </a:t>
            </a:r>
            <a:r>
              <a:rPr lang="en-US" altLang="zh-TW" dirty="0"/>
              <a:t>PMLC</a:t>
            </a:r>
            <a:r>
              <a:rPr lang="zh-TW" altLang="en-US" dirty="0"/>
              <a:t> </a:t>
            </a:r>
            <a:r>
              <a:rPr lang="en-US" altLang="zh-TW" dirty="0"/>
              <a:t>vs </a:t>
            </a:r>
            <a:r>
              <a:rPr lang="zh-TW" altLang="en-US" dirty="0"/>
              <a:t>遞增 </a:t>
            </a:r>
            <a:r>
              <a:rPr lang="en-US" altLang="zh-TW" dirty="0"/>
              <a:t>PMLC</a:t>
            </a:r>
            <a:br>
              <a:rPr lang="en-US" altLang="zh-TW" dirty="0"/>
            </a:br>
            <a:r>
              <a:rPr lang="en-US" altLang="zh-TW" dirty="0"/>
              <a:t>Iterative vs Incremental</a:t>
            </a:r>
            <a:endParaRPr lang="zh-TW" altLang="en-US" dirty="0"/>
          </a:p>
        </p:txBody>
      </p:sp>
      <p:sp>
        <p:nvSpPr>
          <p:cNvPr id="3" name="內容版面配置區 2">
            <a:extLst>
              <a:ext uri="{FF2B5EF4-FFF2-40B4-BE49-F238E27FC236}">
                <a16:creationId xmlns:a16="http://schemas.microsoft.com/office/drawing/2014/main" id="{7E4C281F-0663-4FC8-A17B-B6210FEB78B0}"/>
              </a:ext>
            </a:extLst>
          </p:cNvPr>
          <p:cNvSpPr>
            <a:spLocks noGrp="1"/>
          </p:cNvSpPr>
          <p:nvPr>
            <p:ph idx="1"/>
          </p:nvPr>
        </p:nvSpPr>
        <p:spPr/>
        <p:txBody>
          <a:bodyPr/>
          <a:lstStyle/>
          <a:p>
            <a:r>
              <a:rPr lang="en-US" altLang="zh-TW" dirty="0"/>
              <a:t>Iterative process makes progress through continuous refinement </a:t>
            </a:r>
          </a:p>
          <a:p>
            <a:r>
              <a:rPr lang="en-US" altLang="zh-TW" dirty="0"/>
              <a:t>Incremental process makes progress through small increments</a:t>
            </a:r>
          </a:p>
          <a:p>
            <a:endParaRPr lang="en-US" altLang="zh-TW" dirty="0"/>
          </a:p>
          <a:p>
            <a:r>
              <a:rPr lang="en-US" altLang="zh-TW" dirty="0"/>
              <a:t>An example of an incremental life cycle is developing a fully functional website. </a:t>
            </a:r>
          </a:p>
          <a:p>
            <a:pPr lvl="1"/>
            <a:r>
              <a:rPr lang="en-US" altLang="zh-TW" dirty="0"/>
              <a:t>There's a new functionality being added to the website for each iteration, </a:t>
            </a:r>
          </a:p>
          <a:p>
            <a:pPr lvl="1"/>
            <a:r>
              <a:rPr lang="en-US" altLang="zh-TW" dirty="0"/>
              <a:t>but the full website is delivered to the customer at the end of the project. </a:t>
            </a:r>
          </a:p>
          <a:p>
            <a:r>
              <a:rPr lang="en-US" altLang="zh-TW" dirty="0"/>
              <a:t>As for iterative life cycle, think of a demo, a prototype of that website that you build and let the customer decide to proceed with the full-blown product.</a:t>
            </a:r>
          </a:p>
          <a:p>
            <a:endParaRPr lang="zh-TW" altLang="en-US" dirty="0"/>
          </a:p>
        </p:txBody>
      </p:sp>
      <p:sp>
        <p:nvSpPr>
          <p:cNvPr id="4" name="投影片編號版面配置區 3">
            <a:extLst>
              <a:ext uri="{FF2B5EF4-FFF2-40B4-BE49-F238E27FC236}">
                <a16:creationId xmlns:a16="http://schemas.microsoft.com/office/drawing/2014/main" id="{D4701DE0-FB23-4051-97F9-CA5A0C380466}"/>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spTree>
    <p:extLst>
      <p:ext uri="{BB962C8B-B14F-4D97-AF65-F5344CB8AC3E}">
        <p14:creationId xmlns:p14="http://schemas.microsoft.com/office/powerpoint/2010/main" val="1705278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DA42BC-CEF1-4AA4-99E9-CBDA3CE2793E}"/>
              </a:ext>
            </a:extLst>
          </p:cNvPr>
          <p:cNvSpPr>
            <a:spLocks noGrp="1"/>
          </p:cNvSpPr>
          <p:nvPr>
            <p:ph type="title"/>
          </p:nvPr>
        </p:nvSpPr>
        <p:spPr/>
        <p:txBody>
          <a:bodyPr/>
          <a:lstStyle/>
          <a:p>
            <a:r>
              <a:rPr lang="zh-TW" altLang="en-US" dirty="0"/>
              <a:t>反覆</a:t>
            </a:r>
            <a:r>
              <a:rPr lang="en-US" altLang="zh-TW" dirty="0"/>
              <a:t>PMLC</a:t>
            </a:r>
            <a:r>
              <a:rPr lang="zh-TW" altLang="en-US" dirty="0"/>
              <a:t>模式</a:t>
            </a:r>
            <a:br>
              <a:rPr lang="en-US" altLang="zh-TW" dirty="0"/>
            </a:br>
            <a:r>
              <a:rPr lang="en-US" altLang="zh-TW" dirty="0"/>
              <a:t>Iterative PMLC Model</a:t>
            </a:r>
            <a:endParaRPr lang="zh-TW" altLang="en-US" dirty="0"/>
          </a:p>
        </p:txBody>
      </p:sp>
      <p:sp>
        <p:nvSpPr>
          <p:cNvPr id="3" name="內容版面配置區 2">
            <a:extLst>
              <a:ext uri="{FF2B5EF4-FFF2-40B4-BE49-F238E27FC236}">
                <a16:creationId xmlns:a16="http://schemas.microsoft.com/office/drawing/2014/main" id="{F662F1D0-661F-4B9A-8DB5-6C524C82B94D}"/>
              </a:ext>
            </a:extLst>
          </p:cNvPr>
          <p:cNvSpPr>
            <a:spLocks noGrp="1"/>
          </p:cNvSpPr>
          <p:nvPr>
            <p:ph idx="1"/>
          </p:nvPr>
        </p:nvSpPr>
        <p:spPr/>
        <p:txBody>
          <a:bodyPr/>
          <a:lstStyle/>
          <a:p>
            <a:r>
              <a:rPr lang="zh-TW" altLang="en-US" dirty="0"/>
              <a:t>演進式開發瀑布</a:t>
            </a:r>
            <a:r>
              <a:rPr lang="en-US" altLang="zh-TW" dirty="0"/>
              <a:t> Evolutionary Development Waterfall, EDW</a:t>
            </a:r>
            <a:endParaRPr lang="zh-TW" altLang="en-US" dirty="0"/>
          </a:p>
          <a:p>
            <a:r>
              <a:rPr lang="en-US" altLang="zh-TW" dirty="0"/>
              <a:t>Scrum</a:t>
            </a:r>
          </a:p>
          <a:p>
            <a:r>
              <a:rPr lang="zh-TW" altLang="en-US" dirty="0"/>
              <a:t>統一軟體開發過程</a:t>
            </a:r>
            <a:r>
              <a:rPr lang="en-US" altLang="zh-TW" dirty="0"/>
              <a:t> Rational Unified Process, RUP</a:t>
            </a:r>
            <a:endParaRPr lang="zh-TW" altLang="en-US" dirty="0"/>
          </a:p>
          <a:p>
            <a:r>
              <a:rPr lang="zh-TW" altLang="en-US" dirty="0"/>
              <a:t>動態系統開發法</a:t>
            </a:r>
            <a:r>
              <a:rPr lang="en-US" altLang="zh-TW" dirty="0"/>
              <a:t> Dynamic Systems Development Method, DSDM</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3A9F5824-3407-459F-AAB7-F5C11E94C05A}"/>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10856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399C1-96F3-422B-8772-26880F28B4C2}"/>
              </a:ext>
            </a:extLst>
          </p:cNvPr>
          <p:cNvSpPr>
            <a:spLocks noGrp="1"/>
          </p:cNvSpPr>
          <p:nvPr>
            <p:ph type="title"/>
          </p:nvPr>
        </p:nvSpPr>
        <p:spPr/>
        <p:txBody>
          <a:bodyPr>
            <a:normAutofit/>
          </a:bodyPr>
          <a:lstStyle/>
          <a:p>
            <a:r>
              <a:rPr lang="zh-TW" altLang="en-US" dirty="0"/>
              <a:t>專案管理生命週期</a:t>
            </a:r>
            <a:br>
              <a:rPr lang="en-US" altLang="zh-TW" dirty="0"/>
            </a:br>
            <a:r>
              <a:rPr lang="en-US" altLang="zh-TW" dirty="0"/>
              <a:t>Project Management Life Cycle, PMLC</a:t>
            </a:r>
            <a:endParaRPr lang="zh-TW" altLang="en-US" dirty="0"/>
          </a:p>
        </p:txBody>
      </p:sp>
      <p:sp>
        <p:nvSpPr>
          <p:cNvPr id="3" name="內容版面配置區 2">
            <a:extLst>
              <a:ext uri="{FF2B5EF4-FFF2-40B4-BE49-F238E27FC236}">
                <a16:creationId xmlns:a16="http://schemas.microsoft.com/office/drawing/2014/main" id="{7711824C-CE32-4BED-8CBB-775191484B15}"/>
              </a:ext>
            </a:extLst>
          </p:cNvPr>
          <p:cNvSpPr>
            <a:spLocks noGrp="1"/>
          </p:cNvSpPr>
          <p:nvPr>
            <p:ph idx="1"/>
          </p:nvPr>
        </p:nvSpPr>
        <p:spPr/>
        <p:txBody>
          <a:bodyPr>
            <a:normAutofit/>
          </a:bodyPr>
          <a:lstStyle/>
          <a:p>
            <a:r>
              <a:rPr lang="zh-TW" altLang="en-US" dirty="0"/>
              <a:t>當專案之目標和解決方案都已知（清楚）時</a:t>
            </a:r>
            <a:endParaRPr lang="en-US" altLang="zh-TW" dirty="0"/>
          </a:p>
          <a:p>
            <a:pPr lvl="1"/>
            <a:r>
              <a:rPr lang="zh-TW" altLang="en-US" dirty="0"/>
              <a:t>以傳統專案管理（</a:t>
            </a:r>
            <a:r>
              <a:rPr lang="en-US" altLang="zh-TW" dirty="0"/>
              <a:t>Traditional Project Management, TPM</a:t>
            </a:r>
            <a:r>
              <a:rPr lang="zh-TW" altLang="en-US" dirty="0"/>
              <a:t>）方案管理，此類型專案稱為「</a:t>
            </a:r>
            <a:r>
              <a:rPr lang="en-US" altLang="zh-TW" dirty="0"/>
              <a:t>TPM</a:t>
            </a:r>
            <a:r>
              <a:rPr lang="zh-TW" altLang="en-US" dirty="0"/>
              <a:t>專案」或「傳統專案」。</a:t>
            </a:r>
          </a:p>
          <a:p>
            <a:r>
              <a:rPr lang="zh-TW" altLang="en-US" dirty="0"/>
              <a:t>當目標已知，但解決方案從部分未知到幾乎未知時</a:t>
            </a:r>
            <a:endParaRPr lang="en-US" altLang="zh-TW" dirty="0"/>
          </a:p>
          <a:p>
            <a:pPr lvl="1"/>
            <a:r>
              <a:rPr lang="zh-TW" altLang="en-US" dirty="0"/>
              <a:t>以敏捷專案管理手法管理（</a:t>
            </a:r>
            <a:r>
              <a:rPr lang="en-US" altLang="zh-TW" dirty="0"/>
              <a:t>Agile Project Management, APM</a:t>
            </a:r>
            <a:r>
              <a:rPr lang="zh-TW" altLang="en-US" dirty="0"/>
              <a:t>），稱為「</a:t>
            </a:r>
            <a:r>
              <a:rPr lang="en-US" altLang="zh-TW" dirty="0"/>
              <a:t>APM</a:t>
            </a:r>
            <a:r>
              <a:rPr lang="zh-TW" altLang="en-US" dirty="0"/>
              <a:t>專案」或「敏捷專案」</a:t>
            </a:r>
            <a:endParaRPr lang="en-US" altLang="zh-TW" dirty="0"/>
          </a:p>
          <a:p>
            <a:r>
              <a:rPr lang="zh-TW" altLang="en-US" dirty="0"/>
              <a:t>當專案之目標和解決方案都未知（不清楚）時</a:t>
            </a:r>
            <a:endParaRPr lang="en-US" altLang="zh-TW" dirty="0"/>
          </a:p>
          <a:p>
            <a:pPr lvl="1"/>
            <a:r>
              <a:rPr lang="zh-TW" altLang="en-US" dirty="0"/>
              <a:t>稱為「</a:t>
            </a:r>
            <a:r>
              <a:rPr lang="en-US" altLang="zh-TW" dirty="0" err="1"/>
              <a:t>xPM</a:t>
            </a:r>
            <a:r>
              <a:rPr lang="zh-TW" altLang="en-US" dirty="0"/>
              <a:t>專案」或「極限專案」 ，採用極限</a:t>
            </a:r>
            <a:r>
              <a:rPr lang="en-US" altLang="zh-TW" dirty="0"/>
              <a:t>PMLC</a:t>
            </a:r>
            <a:r>
              <a:rPr lang="zh-TW" altLang="en-US" dirty="0"/>
              <a:t>模式。</a:t>
            </a:r>
            <a:endParaRPr lang="en-US" altLang="zh-TW" dirty="0"/>
          </a:p>
          <a:p>
            <a:r>
              <a:rPr lang="zh-TW" altLang="en-US" dirty="0"/>
              <a:t>當專案之解決方案已知但專案目標未知時</a:t>
            </a:r>
            <a:endParaRPr lang="en-US" altLang="zh-TW" dirty="0"/>
          </a:p>
          <a:p>
            <a:pPr lvl="1"/>
            <a:r>
              <a:rPr lang="zh-TW" altLang="en-US" dirty="0"/>
              <a:t>稱為「</a:t>
            </a:r>
            <a:r>
              <a:rPr lang="en-US" altLang="zh-TW" dirty="0" err="1"/>
              <a:t>MPx</a:t>
            </a:r>
            <a:r>
              <a:rPr lang="zh-TW" altLang="en-US" dirty="0"/>
              <a:t>專案」或「反極限專案」，也採用極限</a:t>
            </a:r>
            <a:r>
              <a:rPr lang="en-US" altLang="zh-TW" dirty="0"/>
              <a:t>PMLC</a:t>
            </a:r>
            <a:r>
              <a:rPr lang="zh-TW" altLang="en-US" dirty="0"/>
              <a:t>模式。</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955357A7-09FE-4FEE-BAB3-91F32C3A7878}"/>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80736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C19704-D220-41E5-AA57-36720045398A}"/>
              </a:ext>
            </a:extLst>
          </p:cNvPr>
          <p:cNvSpPr>
            <a:spLocks noGrp="1"/>
          </p:cNvSpPr>
          <p:nvPr>
            <p:ph type="title"/>
          </p:nvPr>
        </p:nvSpPr>
        <p:spPr/>
        <p:txBody>
          <a:bodyPr/>
          <a:lstStyle/>
          <a:p>
            <a:r>
              <a:rPr lang="zh-TW" altLang="en-US" dirty="0"/>
              <a:t>反覆</a:t>
            </a:r>
            <a:r>
              <a:rPr lang="en-US" altLang="zh-TW" dirty="0"/>
              <a:t>PMLC </a:t>
            </a:r>
            <a:r>
              <a:rPr lang="zh-TW" altLang="en-US" dirty="0"/>
              <a:t>模式之特徵</a:t>
            </a:r>
          </a:p>
        </p:txBody>
      </p:sp>
      <p:sp>
        <p:nvSpPr>
          <p:cNvPr id="7" name="內容版面配置區 6">
            <a:extLst>
              <a:ext uri="{FF2B5EF4-FFF2-40B4-BE49-F238E27FC236}">
                <a16:creationId xmlns:a16="http://schemas.microsoft.com/office/drawing/2014/main" id="{BD2FC7B4-2089-4239-BDA5-46F76588CACD}"/>
              </a:ext>
            </a:extLst>
          </p:cNvPr>
          <p:cNvSpPr>
            <a:spLocks noGrp="1"/>
          </p:cNvSpPr>
          <p:nvPr>
            <p:ph idx="1"/>
          </p:nvPr>
        </p:nvSpPr>
        <p:spPr/>
        <p:txBody>
          <a:bodyPr/>
          <a:lstStyle/>
          <a:p>
            <a:r>
              <a:rPr lang="zh-TW" altLang="en-US" dirty="0"/>
              <a:t>明確定義的目標</a:t>
            </a:r>
          </a:p>
          <a:p>
            <a:r>
              <a:rPr lang="zh-TW" altLang="en-US" dirty="0"/>
              <a:t>大部分解決方案是已知</a:t>
            </a:r>
          </a:p>
          <a:p>
            <a:r>
              <a:rPr lang="zh-TW" altLang="en-US" dirty="0"/>
              <a:t>不完整需求</a:t>
            </a:r>
            <a:endParaRPr lang="en-US" altLang="zh-TW" dirty="0"/>
          </a:p>
          <a:p>
            <a:pPr lvl="1"/>
            <a:r>
              <a:rPr lang="zh-TW" altLang="en-US" dirty="0"/>
              <a:t>寫得出專案目標描述 </a:t>
            </a:r>
            <a:r>
              <a:rPr lang="en-US" altLang="zh-TW" dirty="0"/>
              <a:t>Project Objective Statement</a:t>
            </a:r>
          </a:p>
          <a:p>
            <a:pPr lvl="1"/>
            <a:r>
              <a:rPr lang="zh-TW" altLang="en-US" dirty="0"/>
              <a:t>但是做不出詳細的 </a:t>
            </a:r>
            <a:r>
              <a:rPr lang="en-US" altLang="zh-TW" dirty="0"/>
              <a:t>RBS</a:t>
            </a:r>
            <a:endParaRPr lang="zh-TW" altLang="en-US" dirty="0"/>
          </a:p>
          <a:p>
            <a:r>
              <a:rPr lang="zh-TW" altLang="en-US" dirty="0"/>
              <a:t>某些範疇變更請求是被期待的</a:t>
            </a:r>
          </a:p>
          <a:p>
            <a:r>
              <a:rPr lang="zh-TW" altLang="en-US" dirty="0"/>
              <a:t>解決方案已知但深度不夠</a:t>
            </a:r>
          </a:p>
          <a:p>
            <a:r>
              <a:rPr lang="zh-TW" altLang="en-US" dirty="0"/>
              <a:t>使用圖像或模擬原型以探索完整解決方案</a:t>
            </a:r>
          </a:p>
          <a:p>
            <a:endParaRPr lang="zh-TW" altLang="en-US" dirty="0"/>
          </a:p>
        </p:txBody>
      </p:sp>
      <p:sp>
        <p:nvSpPr>
          <p:cNvPr id="4" name="投影片編號版面配置區 3">
            <a:extLst>
              <a:ext uri="{FF2B5EF4-FFF2-40B4-BE49-F238E27FC236}">
                <a16:creationId xmlns:a16="http://schemas.microsoft.com/office/drawing/2014/main" id="{3D6E3A48-4FB8-4592-97D4-B5DC9CEA8BD0}"/>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2908621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4E99F1-4A12-46D3-973A-7061CD461C9E}"/>
              </a:ext>
            </a:extLst>
          </p:cNvPr>
          <p:cNvSpPr>
            <a:spLocks noGrp="1"/>
          </p:cNvSpPr>
          <p:nvPr>
            <p:ph type="title"/>
          </p:nvPr>
        </p:nvSpPr>
        <p:spPr/>
        <p:txBody>
          <a:bodyPr/>
          <a:lstStyle/>
          <a:p>
            <a:r>
              <a:rPr lang="zh-TW" altLang="en-US" dirty="0"/>
              <a:t>反覆</a:t>
            </a:r>
            <a:r>
              <a:rPr lang="en-US" altLang="zh-TW" dirty="0"/>
              <a:t>PMLC </a:t>
            </a:r>
            <a:r>
              <a:rPr lang="zh-TW" altLang="en-US" dirty="0"/>
              <a:t>模式之優缺點</a:t>
            </a:r>
          </a:p>
        </p:txBody>
      </p:sp>
      <p:sp>
        <p:nvSpPr>
          <p:cNvPr id="5" name="文字版面配置區 4">
            <a:extLst>
              <a:ext uri="{FF2B5EF4-FFF2-40B4-BE49-F238E27FC236}">
                <a16:creationId xmlns:a16="http://schemas.microsoft.com/office/drawing/2014/main" id="{9AEE4E17-7395-4542-B22A-2B4D68252A98}"/>
              </a:ext>
            </a:extLst>
          </p:cNvPr>
          <p:cNvSpPr>
            <a:spLocks noGrp="1"/>
          </p:cNvSpPr>
          <p:nvPr>
            <p:ph type="body" idx="1"/>
          </p:nvPr>
        </p:nvSpPr>
        <p:spPr/>
        <p:txBody>
          <a:bodyPr/>
          <a:lstStyle/>
          <a:p>
            <a:r>
              <a:rPr lang="zh-TW" altLang="en-US" dirty="0"/>
              <a:t>優點</a:t>
            </a:r>
          </a:p>
        </p:txBody>
      </p:sp>
      <p:sp>
        <p:nvSpPr>
          <p:cNvPr id="3" name="內容版面配置區 2">
            <a:extLst>
              <a:ext uri="{FF2B5EF4-FFF2-40B4-BE49-F238E27FC236}">
                <a16:creationId xmlns:a16="http://schemas.microsoft.com/office/drawing/2014/main" id="{645A68AE-CEED-43D5-84BE-CA674115F05E}"/>
              </a:ext>
            </a:extLst>
          </p:cNvPr>
          <p:cNvSpPr>
            <a:spLocks noGrp="1"/>
          </p:cNvSpPr>
          <p:nvPr>
            <p:ph sz="half" idx="2"/>
          </p:nvPr>
        </p:nvSpPr>
        <p:spPr/>
        <p:txBody>
          <a:bodyPr/>
          <a:lstStyle/>
          <a:p>
            <a:r>
              <a:rPr lang="zh-TW" altLang="en-US" dirty="0"/>
              <a:t>以</a:t>
            </a:r>
            <a:r>
              <a:rPr lang="en-US" altLang="zh-TW" dirty="0"/>
              <a:t>JIT</a:t>
            </a:r>
            <a:r>
              <a:rPr lang="zh-TW" altLang="en-US" dirty="0"/>
              <a:t>規劃為基礎</a:t>
            </a:r>
          </a:p>
          <a:p>
            <a:r>
              <a:rPr lang="zh-TW" altLang="en-US" dirty="0"/>
              <a:t>適應變化良好</a:t>
            </a:r>
          </a:p>
          <a:p>
            <a:r>
              <a:rPr lang="zh-TW" altLang="en-US" dirty="0"/>
              <a:t>專注於創造商業價值</a:t>
            </a:r>
          </a:p>
          <a:p>
            <a:r>
              <a:rPr lang="zh-TW" altLang="en-US" dirty="0"/>
              <a:t>顧客可評論建議部分解決方案之改善</a:t>
            </a:r>
          </a:p>
          <a:p>
            <a:r>
              <a:rPr lang="zh-TW" altLang="en-US" dirty="0"/>
              <a:t>可處理反覆間之範疇變更</a:t>
            </a:r>
          </a:p>
          <a:p>
            <a:r>
              <a:rPr lang="zh-TW" altLang="en-US" dirty="0"/>
              <a:t>適應持續改變的商業條件</a:t>
            </a:r>
          </a:p>
        </p:txBody>
      </p:sp>
      <p:sp>
        <p:nvSpPr>
          <p:cNvPr id="6" name="文字版面配置區 5">
            <a:extLst>
              <a:ext uri="{FF2B5EF4-FFF2-40B4-BE49-F238E27FC236}">
                <a16:creationId xmlns:a16="http://schemas.microsoft.com/office/drawing/2014/main" id="{532DA125-3ABA-4B5D-8C6F-730511E9410F}"/>
              </a:ext>
            </a:extLst>
          </p:cNvPr>
          <p:cNvSpPr>
            <a:spLocks noGrp="1"/>
          </p:cNvSpPr>
          <p:nvPr>
            <p:ph type="body" sz="quarter" idx="3"/>
          </p:nvPr>
        </p:nvSpPr>
        <p:spPr/>
        <p:txBody>
          <a:bodyPr/>
          <a:lstStyle/>
          <a:p>
            <a:r>
              <a:rPr lang="zh-TW" altLang="en-US" dirty="0"/>
              <a:t>缺點</a:t>
            </a:r>
          </a:p>
        </p:txBody>
      </p:sp>
      <p:sp>
        <p:nvSpPr>
          <p:cNvPr id="7" name="內容版面配置區 6">
            <a:extLst>
              <a:ext uri="{FF2B5EF4-FFF2-40B4-BE49-F238E27FC236}">
                <a16:creationId xmlns:a16="http://schemas.microsoft.com/office/drawing/2014/main" id="{BA4FEB1A-80A6-4527-B85A-E1D32F015347}"/>
              </a:ext>
            </a:extLst>
          </p:cNvPr>
          <p:cNvSpPr>
            <a:spLocks noGrp="1"/>
          </p:cNvSpPr>
          <p:nvPr>
            <p:ph sz="quarter" idx="4"/>
          </p:nvPr>
        </p:nvSpPr>
        <p:spPr/>
        <p:txBody>
          <a:bodyPr/>
          <a:lstStyle/>
          <a:p>
            <a:r>
              <a:rPr lang="zh-TW" altLang="en-US" dirty="0"/>
              <a:t>反覆間容易有團隊成員流失的風險</a:t>
            </a:r>
          </a:p>
          <a:p>
            <a:r>
              <a:rPr lang="zh-TW" altLang="en-US" dirty="0"/>
              <a:t>反覆間容易失去專案優先度</a:t>
            </a:r>
          </a:p>
          <a:p>
            <a:r>
              <a:rPr lang="zh-TW" altLang="en-US" dirty="0"/>
              <a:t>專案開始時資源需求不清楚</a:t>
            </a:r>
          </a:p>
          <a:p>
            <a:r>
              <a:rPr lang="zh-TW" altLang="en-US" dirty="0"/>
              <a:t>較</a:t>
            </a:r>
            <a:r>
              <a:rPr lang="en-US" altLang="zh-TW" dirty="0"/>
              <a:t>TPM</a:t>
            </a:r>
            <a:r>
              <a:rPr lang="zh-TW" altLang="en-US" dirty="0"/>
              <a:t>專案需要顧客更多主動涉入</a:t>
            </a:r>
          </a:p>
          <a:p>
            <a:r>
              <a:rPr lang="zh-TW" altLang="en-US" dirty="0"/>
              <a:t>需要 </a:t>
            </a:r>
            <a:r>
              <a:rPr lang="en-US" altLang="zh-TW" dirty="0"/>
              <a:t>co-located </a:t>
            </a:r>
            <a:r>
              <a:rPr lang="zh-TW" altLang="en-US" dirty="0"/>
              <a:t>的團隊</a:t>
            </a:r>
          </a:p>
          <a:p>
            <a:r>
              <a:rPr lang="zh-TW" altLang="en-US" dirty="0"/>
              <a:t>難以應付快速的變更</a:t>
            </a:r>
          </a:p>
          <a:p>
            <a:r>
              <a:rPr lang="zh-TW" altLang="en-US" dirty="0"/>
              <a:t>最終解決方案無法在專案開始就能定義</a:t>
            </a:r>
          </a:p>
          <a:p>
            <a:endParaRPr lang="zh-TW" altLang="en-US" dirty="0"/>
          </a:p>
        </p:txBody>
      </p:sp>
      <p:sp>
        <p:nvSpPr>
          <p:cNvPr id="4" name="投影片編號版面配置區 3">
            <a:extLst>
              <a:ext uri="{FF2B5EF4-FFF2-40B4-BE49-F238E27FC236}">
                <a16:creationId xmlns:a16="http://schemas.microsoft.com/office/drawing/2014/main" id="{DA849E0C-F492-46EE-9AFA-DE1A8C3CB822}"/>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103732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49841D9B-98C0-4688-8AAC-3448224DA3A7}"/>
              </a:ext>
            </a:extLst>
          </p:cNvPr>
          <p:cNvSpPr>
            <a:spLocks noGrp="1"/>
          </p:cNvSpPr>
          <p:nvPr>
            <p:ph type="title"/>
          </p:nvPr>
        </p:nvSpPr>
        <p:spPr/>
        <p:txBody>
          <a:bodyPr/>
          <a:lstStyle/>
          <a:p>
            <a:r>
              <a:rPr lang="zh-TW" altLang="en-US" dirty="0"/>
              <a:t>反覆式 </a:t>
            </a:r>
            <a:r>
              <a:rPr lang="en-US" altLang="zh-TW" dirty="0"/>
              <a:t>PMLC </a:t>
            </a:r>
            <a:r>
              <a:rPr lang="zh-TW" altLang="en-US" dirty="0"/>
              <a:t>模式手法</a:t>
            </a:r>
          </a:p>
        </p:txBody>
      </p:sp>
      <p:sp>
        <p:nvSpPr>
          <p:cNvPr id="9" name="內容版面配置區 8">
            <a:extLst>
              <a:ext uri="{FF2B5EF4-FFF2-40B4-BE49-F238E27FC236}">
                <a16:creationId xmlns:a16="http://schemas.microsoft.com/office/drawing/2014/main" id="{48A5772E-E1BB-447F-9EE2-8B4A2369DC54}"/>
              </a:ext>
            </a:extLst>
          </p:cNvPr>
          <p:cNvSpPr>
            <a:spLocks noGrp="1"/>
          </p:cNvSpPr>
          <p:nvPr>
            <p:ph idx="1"/>
          </p:nvPr>
        </p:nvSpPr>
        <p:spPr/>
        <p:txBody>
          <a:bodyPr/>
          <a:lstStyle/>
          <a:p>
            <a:r>
              <a:rPr lang="zh-TW" altLang="en-US" dirty="0"/>
              <a:t>原型法 </a:t>
            </a:r>
            <a:r>
              <a:rPr lang="en-US" altLang="zh-TW" dirty="0"/>
              <a:t>Prototyping </a:t>
            </a:r>
          </a:p>
          <a:p>
            <a:r>
              <a:rPr lang="en-US" altLang="zh-TW" dirty="0"/>
              <a:t>Scrum</a:t>
            </a:r>
          </a:p>
          <a:p>
            <a:endParaRPr lang="en-US" altLang="zh-TW" dirty="0"/>
          </a:p>
          <a:p>
            <a:endParaRPr lang="zh-TW" altLang="en-US" dirty="0"/>
          </a:p>
        </p:txBody>
      </p:sp>
      <p:sp>
        <p:nvSpPr>
          <p:cNvPr id="7" name="投影片編號版面配置區 6">
            <a:extLst>
              <a:ext uri="{FF2B5EF4-FFF2-40B4-BE49-F238E27FC236}">
                <a16:creationId xmlns:a16="http://schemas.microsoft.com/office/drawing/2014/main" id="{881E90A1-6BFB-4FA3-99EF-A59653257BA6}"/>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3748021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B93955-673C-488A-B713-1FA7D790FEFA}"/>
              </a:ext>
            </a:extLst>
          </p:cNvPr>
          <p:cNvSpPr>
            <a:spLocks noGrp="1"/>
          </p:cNvSpPr>
          <p:nvPr>
            <p:ph type="title"/>
          </p:nvPr>
        </p:nvSpPr>
        <p:spPr/>
        <p:txBody>
          <a:bodyPr/>
          <a:lstStyle/>
          <a:p>
            <a:r>
              <a:rPr lang="zh-TW" altLang="en-US" dirty="0"/>
              <a:t>反覆</a:t>
            </a:r>
            <a:r>
              <a:rPr lang="en-US" altLang="zh-TW" dirty="0"/>
              <a:t>PMLC </a:t>
            </a:r>
            <a:r>
              <a:rPr lang="zh-TW" altLang="en-US" dirty="0"/>
              <a:t>模式手法：原型法</a:t>
            </a:r>
            <a:br>
              <a:rPr lang="zh-TW" altLang="en-US" dirty="0"/>
            </a:br>
            <a:r>
              <a:rPr lang="en-US" altLang="zh-TW" dirty="0"/>
              <a:t>Prototyping</a:t>
            </a:r>
            <a:endParaRPr lang="zh-TW" altLang="en-US" dirty="0"/>
          </a:p>
        </p:txBody>
      </p:sp>
      <p:sp>
        <p:nvSpPr>
          <p:cNvPr id="3" name="內容版面配置區 2">
            <a:extLst>
              <a:ext uri="{FF2B5EF4-FFF2-40B4-BE49-F238E27FC236}">
                <a16:creationId xmlns:a16="http://schemas.microsoft.com/office/drawing/2014/main" id="{1D5BD1B8-C25C-4CEC-982B-BAB5F84763DD}"/>
              </a:ext>
            </a:extLst>
          </p:cNvPr>
          <p:cNvSpPr>
            <a:spLocks noGrp="1"/>
          </p:cNvSpPr>
          <p:nvPr>
            <p:ph idx="1"/>
          </p:nvPr>
        </p:nvSpPr>
        <p:spPr/>
        <p:txBody>
          <a:bodyPr>
            <a:normAutofit fontScale="92500" lnSpcReduction="10000"/>
          </a:bodyPr>
          <a:lstStyle/>
          <a:p>
            <a:r>
              <a:rPr lang="zh-TW" altLang="en-US" dirty="0"/>
              <a:t>原型法存在已久，在埃及法老王時代就有了</a:t>
            </a:r>
            <a:endParaRPr lang="en-US" altLang="zh-TW" dirty="0"/>
          </a:p>
          <a:p>
            <a:pPr lvl="1"/>
            <a:r>
              <a:rPr lang="zh-TW" altLang="en-US" dirty="0"/>
              <a:t>等比例建築模型</a:t>
            </a:r>
            <a:endParaRPr lang="en-US" altLang="zh-TW" dirty="0"/>
          </a:p>
          <a:p>
            <a:pPr lvl="1"/>
            <a:r>
              <a:rPr lang="zh-TW" altLang="en-US" dirty="0"/>
              <a:t>虛擬實境 </a:t>
            </a:r>
            <a:r>
              <a:rPr lang="en-US" altLang="zh-TW" dirty="0"/>
              <a:t>Virtual Reality, VR</a:t>
            </a:r>
            <a:endParaRPr lang="zh-TW" altLang="en-US" dirty="0"/>
          </a:p>
          <a:p>
            <a:pPr lvl="1"/>
            <a:r>
              <a:rPr lang="zh-TW" altLang="en-US" dirty="0"/>
              <a:t>專案團隊可以從目前的原型解決方案中學習到更多的解決方案。</a:t>
            </a:r>
            <a:endParaRPr lang="en-US" altLang="zh-TW" dirty="0"/>
          </a:p>
          <a:p>
            <a:r>
              <a:rPr lang="zh-TW" altLang="en-US" dirty="0"/>
              <a:t>顧客有意義的參與是</a:t>
            </a:r>
            <a:r>
              <a:rPr lang="en-US" altLang="zh-TW" dirty="0"/>
              <a:t>APM</a:t>
            </a:r>
            <a:r>
              <a:rPr lang="zh-TW" altLang="en-US" dirty="0"/>
              <a:t>手法成功的關鍵。</a:t>
            </a:r>
            <a:endParaRPr lang="en-US" altLang="zh-TW" dirty="0"/>
          </a:p>
          <a:p>
            <a:pPr lvl="1"/>
            <a:r>
              <a:rPr lang="zh-TW" altLang="en-US" dirty="0"/>
              <a:t>顧客實際體驗實體模型版本之解決方案後，回饋給團隊哪裡該加強和變更修正的意見。</a:t>
            </a:r>
            <a:endParaRPr lang="en-US" altLang="zh-TW" dirty="0"/>
          </a:p>
          <a:p>
            <a:pPr lvl="1"/>
            <a:r>
              <a:rPr lang="zh-TW" altLang="en-US" dirty="0"/>
              <a:t>這個過程會一個版本接著一個版本修正。</a:t>
            </a:r>
          </a:p>
          <a:p>
            <a:r>
              <a:rPr lang="zh-TW" altLang="en-US" dirty="0"/>
              <a:t>何時結束</a:t>
            </a:r>
            <a:r>
              <a:rPr lang="en-US" altLang="zh-TW" dirty="0"/>
              <a:t>?</a:t>
            </a:r>
          </a:p>
          <a:p>
            <a:pPr lvl="1"/>
            <a:r>
              <a:rPr lang="zh-TW" altLang="en-US" dirty="0"/>
              <a:t>沒有明確的規則</a:t>
            </a:r>
            <a:endParaRPr lang="en-US" altLang="zh-TW" dirty="0"/>
          </a:p>
          <a:p>
            <a:pPr lvl="1"/>
            <a:r>
              <a:rPr lang="zh-TW" altLang="en-US" dirty="0"/>
              <a:t>當顧客覺得預算已經用完或時間已經耗盡</a:t>
            </a:r>
            <a:endParaRPr lang="en-US" altLang="zh-TW" dirty="0"/>
          </a:p>
          <a:p>
            <a:pPr lvl="1"/>
            <a:r>
              <a:rPr lang="zh-TW" altLang="en-US" dirty="0"/>
              <a:t>當需求已經滿足或覺得解決方案已經夠好了</a:t>
            </a:r>
          </a:p>
        </p:txBody>
      </p:sp>
      <p:sp>
        <p:nvSpPr>
          <p:cNvPr id="4" name="投影片編號版面配置區 3">
            <a:extLst>
              <a:ext uri="{FF2B5EF4-FFF2-40B4-BE49-F238E27FC236}">
                <a16:creationId xmlns:a16="http://schemas.microsoft.com/office/drawing/2014/main" id="{CB1C06B4-38CD-4D3A-94F5-D13D299FBCD4}"/>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567040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6DC8BE-3CCC-48EC-A2EB-D526DB5C13ED}"/>
              </a:ext>
            </a:extLst>
          </p:cNvPr>
          <p:cNvSpPr>
            <a:spLocks noGrp="1"/>
          </p:cNvSpPr>
          <p:nvPr>
            <p:ph type="title"/>
          </p:nvPr>
        </p:nvSpPr>
        <p:spPr/>
        <p:txBody>
          <a:bodyPr/>
          <a:lstStyle/>
          <a:p>
            <a:r>
              <a:rPr lang="zh-TW" altLang="en-US" dirty="0"/>
              <a:t>反覆</a:t>
            </a:r>
            <a:r>
              <a:rPr lang="en-US" altLang="zh-TW" dirty="0"/>
              <a:t>PMLC </a:t>
            </a:r>
            <a:r>
              <a:rPr lang="zh-TW" altLang="en-US" dirty="0"/>
              <a:t>模式手法：原型法</a:t>
            </a:r>
            <a:br>
              <a:rPr lang="zh-TW" altLang="en-US" dirty="0"/>
            </a:br>
            <a:r>
              <a:rPr lang="en-US" altLang="zh-TW" dirty="0"/>
              <a:t>Prototyping</a:t>
            </a:r>
            <a:endParaRPr lang="zh-TW" altLang="en-US" dirty="0"/>
          </a:p>
        </p:txBody>
      </p:sp>
      <p:pic>
        <p:nvPicPr>
          <p:cNvPr id="5" name="Picture 2">
            <a:extLst>
              <a:ext uri="{FF2B5EF4-FFF2-40B4-BE49-F238E27FC236}">
                <a16:creationId xmlns:a16="http://schemas.microsoft.com/office/drawing/2014/main" id="{A4C31EC2-185B-49B4-B90F-8CF341F68E9F}"/>
              </a:ext>
            </a:extLst>
          </p:cNvPr>
          <p:cNvPicPr>
            <a:picLocks noGrp="1" noChangeAspect="1" noChangeArrowheads="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20880" y="1905000"/>
            <a:ext cx="6715480" cy="5059346"/>
          </a:xfrm>
        </p:spPr>
      </p:pic>
      <p:sp>
        <p:nvSpPr>
          <p:cNvPr id="4" name="投影片編號版面配置區 3">
            <a:extLst>
              <a:ext uri="{FF2B5EF4-FFF2-40B4-BE49-F238E27FC236}">
                <a16:creationId xmlns:a16="http://schemas.microsoft.com/office/drawing/2014/main" id="{E9F6DC12-4C4D-4585-9AED-176873F0E745}"/>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1213317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CE304A-C472-45E4-8087-CDA4E3591CD3}"/>
              </a:ext>
            </a:extLst>
          </p:cNvPr>
          <p:cNvSpPr>
            <a:spLocks noGrp="1"/>
          </p:cNvSpPr>
          <p:nvPr>
            <p:ph type="title"/>
          </p:nvPr>
        </p:nvSpPr>
        <p:spPr/>
        <p:txBody>
          <a:bodyPr/>
          <a:lstStyle/>
          <a:p>
            <a:r>
              <a:rPr lang="zh-TW" altLang="en-US" dirty="0"/>
              <a:t>反覆</a:t>
            </a:r>
            <a:r>
              <a:rPr lang="en-US" altLang="zh-TW" dirty="0"/>
              <a:t>PMLC </a:t>
            </a:r>
            <a:r>
              <a:rPr lang="zh-TW" altLang="en-US" dirty="0"/>
              <a:t>模式手法：</a:t>
            </a:r>
            <a:r>
              <a:rPr lang="en-US" altLang="zh-TW" dirty="0"/>
              <a:t>Scrum </a:t>
            </a:r>
            <a:r>
              <a:rPr lang="zh-TW" altLang="en-US" dirty="0"/>
              <a:t>手法</a:t>
            </a:r>
          </a:p>
        </p:txBody>
      </p:sp>
      <p:sp>
        <p:nvSpPr>
          <p:cNvPr id="3" name="內容版面配置區 2">
            <a:extLst>
              <a:ext uri="{FF2B5EF4-FFF2-40B4-BE49-F238E27FC236}">
                <a16:creationId xmlns:a16="http://schemas.microsoft.com/office/drawing/2014/main" id="{C0B3D966-4A97-40D9-864D-592436287C0E}"/>
              </a:ext>
            </a:extLst>
          </p:cNvPr>
          <p:cNvSpPr>
            <a:spLocks noGrp="1"/>
          </p:cNvSpPr>
          <p:nvPr>
            <p:ph sz="half" idx="1"/>
          </p:nvPr>
        </p:nvSpPr>
        <p:spPr/>
        <p:txBody>
          <a:bodyPr>
            <a:normAutofit fontScale="92500" lnSpcReduction="10000"/>
          </a:bodyPr>
          <a:lstStyle/>
          <a:p>
            <a:r>
              <a:rPr lang="en-US" altLang="zh-TW" dirty="0"/>
              <a:t>Scrum</a:t>
            </a:r>
            <a:r>
              <a:rPr lang="zh-TW" altLang="en-US" dirty="0"/>
              <a:t>不是縮寫字</a:t>
            </a:r>
            <a:endParaRPr lang="en-US" altLang="zh-TW" dirty="0"/>
          </a:p>
          <a:p>
            <a:r>
              <a:rPr lang="en-US" altLang="zh-TW" dirty="0"/>
              <a:t>Scrum</a:t>
            </a:r>
            <a:r>
              <a:rPr lang="zh-TW" altLang="en-US" dirty="0"/>
              <a:t>軟體開發團隊是一個自我指導、以</a:t>
            </a:r>
            <a:r>
              <a:rPr lang="en-US" altLang="zh-TW" dirty="0"/>
              <a:t>1-4</a:t>
            </a:r>
            <a:r>
              <a:rPr lang="zh-TW" altLang="en-US" dirty="0"/>
              <a:t>週為期（稱為</a:t>
            </a:r>
            <a:r>
              <a:rPr lang="en-US" altLang="zh-TW" dirty="0"/>
              <a:t>Sprint</a:t>
            </a:r>
            <a:r>
              <a:rPr lang="zh-TW" altLang="en-US" dirty="0"/>
              <a:t>）的連續性反覆運作，每天召開團隊會議，持續展示給顧客到目前為止解決方案的成果，並在每一反覆結束時調整其未來的發展計畫。</a:t>
            </a:r>
            <a:endParaRPr lang="en-US" altLang="zh-TW" dirty="0"/>
          </a:p>
          <a:p>
            <a:r>
              <a:rPr lang="en-US" altLang="zh-TW" dirty="0"/>
              <a:t>Scrum </a:t>
            </a:r>
            <a:r>
              <a:rPr lang="zh-TW" altLang="en-US" dirty="0"/>
              <a:t>是一個架構</a:t>
            </a:r>
            <a:endParaRPr lang="en-US" altLang="zh-TW" dirty="0"/>
          </a:p>
          <a:p>
            <a:r>
              <a:rPr lang="zh-TW" altLang="en-US" dirty="0"/>
              <a:t>顧客驅動 </a:t>
            </a:r>
            <a:r>
              <a:rPr lang="en-US" altLang="zh-TW" dirty="0"/>
              <a:t>Customer-Driven</a:t>
            </a:r>
          </a:p>
          <a:p>
            <a:r>
              <a:rPr lang="zh-TW" altLang="en-US" dirty="0"/>
              <a:t>可歸類於反覆式和適應式模式</a:t>
            </a:r>
            <a:endParaRPr lang="en-US" altLang="zh-TW" dirty="0"/>
          </a:p>
          <a:p>
            <a:r>
              <a:rPr lang="zh-TW" altLang="en-US" dirty="0"/>
              <a:t>沒有專案經理，有 </a:t>
            </a:r>
            <a:r>
              <a:rPr lang="en-US" altLang="zh-TW" dirty="0"/>
              <a:t>Scrum Master</a:t>
            </a:r>
          </a:p>
          <a:p>
            <a:r>
              <a:rPr lang="zh-TW" altLang="en-US" dirty="0"/>
              <a:t>團隊成員控制在 </a:t>
            </a:r>
            <a:r>
              <a:rPr lang="en-US" altLang="zh-TW" dirty="0"/>
              <a:t>10 </a:t>
            </a:r>
            <a:r>
              <a:rPr lang="zh-TW" altLang="en-US" dirty="0"/>
              <a:t>人以下</a:t>
            </a:r>
          </a:p>
          <a:p>
            <a:endParaRPr lang="zh-TW" altLang="en-US" dirty="0"/>
          </a:p>
        </p:txBody>
      </p:sp>
      <p:pic>
        <p:nvPicPr>
          <p:cNvPr id="9" name="內容版面配置區 8">
            <a:extLst>
              <a:ext uri="{FF2B5EF4-FFF2-40B4-BE49-F238E27FC236}">
                <a16:creationId xmlns:a16="http://schemas.microsoft.com/office/drawing/2014/main" id="{AA21ED64-F851-47DB-B91A-C33EC9E901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685772"/>
            <a:ext cx="4313238" cy="2658032"/>
          </a:xfrm>
        </p:spPr>
      </p:pic>
      <p:sp>
        <p:nvSpPr>
          <p:cNvPr id="4" name="投影片編號版面配置區 3">
            <a:extLst>
              <a:ext uri="{FF2B5EF4-FFF2-40B4-BE49-F238E27FC236}">
                <a16:creationId xmlns:a16="http://schemas.microsoft.com/office/drawing/2014/main" id="{3A96FBBF-37B6-49BE-870C-375B723FFE3D}"/>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1138694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C10DB8-61FF-462D-8C15-6D85533A334B}"/>
              </a:ext>
            </a:extLst>
          </p:cNvPr>
          <p:cNvSpPr>
            <a:spLocks noGrp="1"/>
          </p:cNvSpPr>
          <p:nvPr>
            <p:ph type="title"/>
          </p:nvPr>
        </p:nvSpPr>
        <p:spPr/>
        <p:txBody>
          <a:bodyPr/>
          <a:lstStyle/>
          <a:p>
            <a:r>
              <a:rPr lang="en-US" altLang="zh-TW" dirty="0"/>
              <a:t>Scrum</a:t>
            </a:r>
            <a:r>
              <a:rPr lang="zh-TW" altLang="en-US" dirty="0"/>
              <a:t> 程序流</a:t>
            </a:r>
          </a:p>
        </p:txBody>
      </p:sp>
      <p:sp>
        <p:nvSpPr>
          <p:cNvPr id="3" name="內容版面配置區 2">
            <a:extLst>
              <a:ext uri="{FF2B5EF4-FFF2-40B4-BE49-F238E27FC236}">
                <a16:creationId xmlns:a16="http://schemas.microsoft.com/office/drawing/2014/main" id="{7C3625DA-92F7-4412-9434-11C79221B4CD}"/>
              </a:ext>
            </a:extLst>
          </p:cNvPr>
          <p:cNvSpPr>
            <a:spLocks noGrp="1"/>
          </p:cNvSpPr>
          <p:nvPr>
            <p:ph sz="half" idx="1"/>
          </p:nvPr>
        </p:nvSpPr>
        <p:spPr/>
        <p:txBody>
          <a:bodyPr>
            <a:normAutofit fontScale="92500" lnSpcReduction="10000"/>
          </a:bodyPr>
          <a:lstStyle/>
          <a:p>
            <a:r>
              <a:rPr lang="zh-TW" altLang="en-US" dirty="0"/>
              <a:t>提出想法</a:t>
            </a:r>
            <a:endParaRPr lang="en-US" altLang="zh-TW" dirty="0"/>
          </a:p>
          <a:p>
            <a:pPr lvl="1"/>
            <a:r>
              <a:rPr lang="zh-TW" altLang="en-US" dirty="0"/>
              <a:t>系統最原始想法可能是模糊的。</a:t>
            </a:r>
          </a:p>
          <a:p>
            <a:r>
              <a:rPr lang="zh-TW" altLang="en-US" dirty="0"/>
              <a:t>發展 </a:t>
            </a:r>
            <a:r>
              <a:rPr lang="en-US" altLang="zh-TW" dirty="0"/>
              <a:t>Product Backlog </a:t>
            </a:r>
          </a:p>
          <a:p>
            <a:pPr lvl="1"/>
            <a:r>
              <a:rPr lang="en-US" altLang="zh-TW" dirty="0"/>
              <a:t>Product Backlog </a:t>
            </a:r>
            <a:r>
              <a:rPr lang="zh-TW" altLang="en-US" dirty="0"/>
              <a:t>相當於待辦事項 </a:t>
            </a:r>
            <a:r>
              <a:rPr lang="en-US" altLang="zh-TW" dirty="0"/>
              <a:t>To-Do List</a:t>
            </a:r>
          </a:p>
          <a:p>
            <a:pPr lvl="1"/>
            <a:r>
              <a:rPr lang="zh-TW" altLang="en-US" dirty="0"/>
              <a:t>團隊成員可以提修改建議</a:t>
            </a:r>
            <a:r>
              <a:rPr lang="en-US" altLang="zh-TW" dirty="0"/>
              <a:t>:</a:t>
            </a:r>
            <a:r>
              <a:rPr lang="zh-TW" altLang="en-US" dirty="0"/>
              <a:t> 新增 、修改、分解、刪除</a:t>
            </a:r>
            <a:endParaRPr lang="en-US" altLang="zh-TW" dirty="0"/>
          </a:p>
          <a:p>
            <a:pPr lvl="1"/>
            <a:r>
              <a:rPr lang="zh-TW" altLang="en-US" dirty="0"/>
              <a:t>排優先順序 </a:t>
            </a:r>
            <a:r>
              <a:rPr lang="en-US" altLang="zh-TW" dirty="0"/>
              <a:t>Priority</a:t>
            </a:r>
          </a:p>
          <a:p>
            <a:endParaRPr lang="zh-TW" altLang="en-US" dirty="0"/>
          </a:p>
        </p:txBody>
      </p:sp>
      <p:sp>
        <p:nvSpPr>
          <p:cNvPr id="5" name="內容版面配置區 4">
            <a:extLst>
              <a:ext uri="{FF2B5EF4-FFF2-40B4-BE49-F238E27FC236}">
                <a16:creationId xmlns:a16="http://schemas.microsoft.com/office/drawing/2014/main" id="{B3308250-72A2-4332-949B-7FF3842F2C46}"/>
              </a:ext>
            </a:extLst>
          </p:cNvPr>
          <p:cNvSpPr>
            <a:spLocks noGrp="1"/>
          </p:cNvSpPr>
          <p:nvPr>
            <p:ph sz="half" idx="2"/>
          </p:nvPr>
        </p:nvSpPr>
        <p:spPr/>
        <p:txBody>
          <a:bodyPr>
            <a:normAutofit fontScale="92500" lnSpcReduction="10000"/>
          </a:bodyPr>
          <a:lstStyle/>
          <a:p>
            <a:r>
              <a:rPr lang="en-US" altLang="zh-TW" dirty="0"/>
              <a:t>Sprint</a:t>
            </a:r>
            <a:r>
              <a:rPr lang="zh-TW" altLang="en-US" dirty="0"/>
              <a:t> 規劃會議</a:t>
            </a:r>
            <a:endParaRPr lang="en-US" altLang="zh-TW" dirty="0"/>
          </a:p>
          <a:p>
            <a:pPr lvl="1"/>
            <a:r>
              <a:rPr lang="zh-TW" altLang="en-US" dirty="0"/>
              <a:t>每個 </a:t>
            </a:r>
            <a:r>
              <a:rPr lang="en-US" altLang="zh-TW" dirty="0"/>
              <a:t>Sprint </a:t>
            </a:r>
            <a:r>
              <a:rPr lang="zh-TW" altLang="en-US" dirty="0"/>
              <a:t>都有一個開始規劃會議</a:t>
            </a:r>
            <a:endParaRPr lang="en-US" altLang="zh-TW" dirty="0"/>
          </a:p>
          <a:p>
            <a:pPr lvl="1"/>
            <a:r>
              <a:rPr lang="zh-TW" altLang="en-US" dirty="0"/>
              <a:t>一個 </a:t>
            </a:r>
            <a:r>
              <a:rPr lang="en-US" altLang="zh-TW" dirty="0"/>
              <a:t>Sprint </a:t>
            </a:r>
            <a:r>
              <a:rPr lang="zh-TW" altLang="en-US" dirty="0"/>
              <a:t>的時間長度 </a:t>
            </a:r>
            <a:r>
              <a:rPr lang="en-US" altLang="zh-TW" dirty="0"/>
              <a:t>1~4 </a:t>
            </a:r>
            <a:r>
              <a:rPr lang="zh-TW" altLang="en-US" dirty="0"/>
              <a:t>週，依優先順序燒掉幾個 </a:t>
            </a:r>
            <a:r>
              <a:rPr lang="en-US" altLang="zh-TW" dirty="0"/>
              <a:t>Backlog</a:t>
            </a:r>
          </a:p>
          <a:p>
            <a:pPr lvl="1"/>
            <a:r>
              <a:rPr lang="zh-TW" altLang="en-US" dirty="0"/>
              <a:t>參與者</a:t>
            </a:r>
            <a:r>
              <a:rPr lang="en-US" altLang="zh-TW" dirty="0"/>
              <a:t>:</a:t>
            </a:r>
            <a:r>
              <a:rPr lang="zh-TW" altLang="en-US" dirty="0"/>
              <a:t> </a:t>
            </a:r>
            <a:r>
              <a:rPr lang="en-US" altLang="zh-TW" dirty="0"/>
              <a:t>Scrum Master, Product Manager, Team Member</a:t>
            </a:r>
          </a:p>
          <a:p>
            <a:pPr lvl="1"/>
            <a:r>
              <a:rPr lang="zh-TW" altLang="en-US" dirty="0"/>
              <a:t>第一個部分</a:t>
            </a:r>
            <a:r>
              <a:rPr lang="en-US" altLang="zh-TW" dirty="0"/>
              <a:t>:</a:t>
            </a:r>
            <a:r>
              <a:rPr lang="zh-TW" altLang="en-US" dirty="0"/>
              <a:t> 訂定目標，第二個部分</a:t>
            </a:r>
            <a:r>
              <a:rPr lang="en-US" altLang="zh-TW" dirty="0"/>
              <a:t>:</a:t>
            </a:r>
            <a:r>
              <a:rPr lang="zh-TW" altLang="en-US" dirty="0"/>
              <a:t> 如何達標</a:t>
            </a:r>
            <a:endParaRPr lang="en-US" altLang="zh-TW" dirty="0"/>
          </a:p>
          <a:p>
            <a:pPr lvl="1"/>
            <a:r>
              <a:rPr lang="zh-TW" altLang="en-US" dirty="0"/>
              <a:t>產出</a:t>
            </a:r>
            <a:r>
              <a:rPr lang="en-US" altLang="zh-TW" dirty="0"/>
              <a:t>:</a:t>
            </a:r>
            <a:r>
              <a:rPr lang="zh-TW" altLang="en-US" dirty="0"/>
              <a:t> </a:t>
            </a:r>
            <a:r>
              <a:rPr lang="en-US" altLang="zh-TW" dirty="0"/>
              <a:t>Sprint Goal, Sprint Backlog</a:t>
            </a:r>
            <a:endParaRPr lang="zh-TW" altLang="en-US" dirty="0"/>
          </a:p>
          <a:p>
            <a:r>
              <a:rPr lang="en-US" altLang="zh-TW" dirty="0"/>
              <a:t>Sprint backlog</a:t>
            </a:r>
          </a:p>
          <a:p>
            <a:pPr lvl="1"/>
            <a:r>
              <a:rPr lang="zh-TW" altLang="en-US" dirty="0"/>
              <a:t>目前的 </a:t>
            </a:r>
            <a:r>
              <a:rPr lang="en-US" altLang="zh-TW" dirty="0"/>
              <a:t>Sprint </a:t>
            </a:r>
            <a:r>
              <a:rPr lang="zh-TW" altLang="en-US" dirty="0"/>
              <a:t>中尚未完成的功能清單。</a:t>
            </a:r>
          </a:p>
          <a:p>
            <a:r>
              <a:rPr lang="zh-TW" altLang="en-US" dirty="0"/>
              <a:t>展示 </a:t>
            </a:r>
            <a:r>
              <a:rPr lang="en-US" altLang="zh-TW" dirty="0"/>
              <a:t>Sprint </a:t>
            </a:r>
            <a:r>
              <a:rPr lang="zh-TW" altLang="en-US" dirty="0"/>
              <a:t>成果</a:t>
            </a:r>
          </a:p>
          <a:p>
            <a:endParaRPr lang="zh-TW" altLang="en-US" dirty="0"/>
          </a:p>
        </p:txBody>
      </p:sp>
      <p:sp>
        <p:nvSpPr>
          <p:cNvPr id="4" name="投影片編號版面配置區 3">
            <a:extLst>
              <a:ext uri="{FF2B5EF4-FFF2-40B4-BE49-F238E27FC236}">
                <a16:creationId xmlns:a16="http://schemas.microsoft.com/office/drawing/2014/main" id="{C43D02CE-E747-4CDE-A40D-DF4EE9853EBD}"/>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1519087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2B4B3-849F-48CF-8906-81ADF680D51F}"/>
              </a:ext>
            </a:extLst>
          </p:cNvPr>
          <p:cNvSpPr>
            <a:spLocks noGrp="1"/>
          </p:cNvSpPr>
          <p:nvPr>
            <p:ph type="title"/>
          </p:nvPr>
        </p:nvSpPr>
        <p:spPr/>
        <p:txBody>
          <a:bodyPr/>
          <a:lstStyle/>
          <a:p>
            <a:r>
              <a:rPr lang="en-US" altLang="zh-TW" dirty="0"/>
              <a:t>Scrum </a:t>
            </a:r>
            <a:r>
              <a:rPr lang="zh-TW" altLang="en-US" dirty="0"/>
              <a:t>程序流</a:t>
            </a:r>
          </a:p>
        </p:txBody>
      </p:sp>
      <p:pic>
        <p:nvPicPr>
          <p:cNvPr id="5" name="Picture 2">
            <a:extLst>
              <a:ext uri="{FF2B5EF4-FFF2-40B4-BE49-F238E27FC236}">
                <a16:creationId xmlns:a16="http://schemas.microsoft.com/office/drawing/2014/main" id="{FE7AE4F2-91C4-4BA2-8CD4-37627DA756B6}"/>
              </a:ext>
            </a:extLst>
          </p:cNvPr>
          <p:cNvPicPr>
            <a:picLocks noGrp="1" noChangeAspect="1" noChangeArrowheads="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600870" y="1412775"/>
            <a:ext cx="6879505" cy="544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a:extLst>
              <a:ext uri="{FF2B5EF4-FFF2-40B4-BE49-F238E27FC236}">
                <a16:creationId xmlns:a16="http://schemas.microsoft.com/office/drawing/2014/main" id="{0CEE276E-7791-440B-9AB0-91B4C72E2C94}"/>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4272225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89C137-1A56-4889-87CD-B8770F17F2A7}"/>
              </a:ext>
            </a:extLst>
          </p:cNvPr>
          <p:cNvSpPr>
            <a:spLocks noGrp="1"/>
          </p:cNvSpPr>
          <p:nvPr>
            <p:ph type="title"/>
          </p:nvPr>
        </p:nvSpPr>
        <p:spPr/>
        <p:txBody>
          <a:bodyPr/>
          <a:lstStyle/>
          <a:p>
            <a:r>
              <a:rPr lang="en-US" altLang="zh-TW" dirty="0"/>
              <a:t>Scrum </a:t>
            </a:r>
            <a:r>
              <a:rPr lang="zh-TW" altLang="en-US" dirty="0"/>
              <a:t>會議</a:t>
            </a:r>
            <a:r>
              <a:rPr lang="en-US" altLang="zh-TW" dirty="0"/>
              <a:t>:</a:t>
            </a:r>
            <a:r>
              <a:rPr lang="zh-TW" altLang="en-US" dirty="0"/>
              <a:t> </a:t>
            </a:r>
            <a:br>
              <a:rPr lang="en-US" altLang="zh-TW" dirty="0"/>
            </a:br>
            <a:r>
              <a:rPr lang="en-US" altLang="zh-TW" dirty="0"/>
              <a:t>Ceremony </a:t>
            </a:r>
            <a:r>
              <a:rPr lang="zh-TW" altLang="en-US" dirty="0"/>
              <a:t>儀式</a:t>
            </a:r>
          </a:p>
        </p:txBody>
      </p:sp>
      <p:sp>
        <p:nvSpPr>
          <p:cNvPr id="3" name="內容版面配置區 2">
            <a:extLst>
              <a:ext uri="{FF2B5EF4-FFF2-40B4-BE49-F238E27FC236}">
                <a16:creationId xmlns:a16="http://schemas.microsoft.com/office/drawing/2014/main" id="{798ED1F3-D64A-47F6-9799-6A972FB261F8}"/>
              </a:ext>
            </a:extLst>
          </p:cNvPr>
          <p:cNvSpPr>
            <a:spLocks noGrp="1"/>
          </p:cNvSpPr>
          <p:nvPr>
            <p:ph sz="half" idx="1"/>
          </p:nvPr>
        </p:nvSpPr>
        <p:spPr/>
        <p:txBody>
          <a:bodyPr>
            <a:normAutofit lnSpcReduction="10000"/>
          </a:bodyPr>
          <a:lstStyle/>
          <a:p>
            <a:r>
              <a:rPr lang="en-US" altLang="zh-TW" dirty="0"/>
              <a:t>Sprint </a:t>
            </a:r>
            <a:r>
              <a:rPr lang="zh-TW" altLang="en-US" dirty="0"/>
              <a:t>規劃會議 </a:t>
            </a:r>
            <a:r>
              <a:rPr lang="en-US" altLang="zh-TW" dirty="0"/>
              <a:t>Planning Meeting</a:t>
            </a:r>
          </a:p>
          <a:p>
            <a:pPr lvl="1"/>
            <a:r>
              <a:rPr lang="zh-TW" altLang="en-US" dirty="0"/>
              <a:t>產生 </a:t>
            </a:r>
            <a:r>
              <a:rPr lang="en-US" altLang="zh-TW" dirty="0"/>
              <a:t>Product Backlog</a:t>
            </a:r>
          </a:p>
          <a:p>
            <a:pPr lvl="1"/>
            <a:r>
              <a:rPr lang="zh-TW" altLang="en-US" dirty="0"/>
              <a:t>包含每個 </a:t>
            </a:r>
            <a:r>
              <a:rPr lang="en-US" altLang="zh-TW" dirty="0"/>
              <a:t>Story </a:t>
            </a:r>
            <a:r>
              <a:rPr lang="zh-TW" altLang="en-US" dirty="0"/>
              <a:t>細分之後的工作項目</a:t>
            </a:r>
            <a:endParaRPr lang="en-US" altLang="zh-TW" dirty="0"/>
          </a:p>
          <a:p>
            <a:r>
              <a:rPr lang="zh-TW" altLang="en-US" dirty="0"/>
              <a:t>每天 </a:t>
            </a:r>
            <a:r>
              <a:rPr lang="en-US" altLang="zh-TW" dirty="0"/>
              <a:t>Scrum </a:t>
            </a:r>
            <a:r>
              <a:rPr lang="zh-TW" altLang="en-US" dirty="0"/>
              <a:t>會議 </a:t>
            </a:r>
            <a:r>
              <a:rPr lang="en-US" altLang="zh-TW" dirty="0"/>
              <a:t>Daily Scrum</a:t>
            </a:r>
          </a:p>
          <a:p>
            <a:pPr lvl="1"/>
            <a:r>
              <a:rPr lang="zh-TW" altLang="en-US" dirty="0"/>
              <a:t>每天 </a:t>
            </a:r>
            <a:r>
              <a:rPr lang="en-US" altLang="zh-TW" dirty="0"/>
              <a:t>15</a:t>
            </a:r>
            <a:r>
              <a:rPr lang="zh-TW" altLang="en-US" dirty="0"/>
              <a:t> 分鐘</a:t>
            </a:r>
            <a:endParaRPr lang="en-US" altLang="zh-TW" dirty="0"/>
          </a:p>
          <a:p>
            <a:pPr lvl="1"/>
            <a:r>
              <a:rPr lang="zh-TW" altLang="en-US" dirty="0"/>
              <a:t>站著講進度與困難</a:t>
            </a:r>
            <a:endParaRPr lang="en-US" altLang="zh-TW" dirty="0"/>
          </a:p>
          <a:p>
            <a:pPr lvl="1"/>
            <a:r>
              <a:rPr lang="en-US" altLang="zh-TW" dirty="0"/>
              <a:t>Scrum Master </a:t>
            </a:r>
            <a:r>
              <a:rPr lang="zh-TW" altLang="en-US" dirty="0"/>
              <a:t>紀錄</a:t>
            </a:r>
            <a:r>
              <a:rPr lang="en-US" altLang="zh-TW" dirty="0"/>
              <a:t>/</a:t>
            </a:r>
            <a:r>
              <a:rPr lang="zh-TW" altLang="en-US" dirty="0"/>
              <a:t>解決困難</a:t>
            </a:r>
            <a:endParaRPr lang="en-US" altLang="zh-TW" dirty="0"/>
          </a:p>
          <a:p>
            <a:r>
              <a:rPr lang="en-US" altLang="zh-TW" dirty="0"/>
              <a:t>Sprint </a:t>
            </a:r>
            <a:r>
              <a:rPr lang="zh-TW" altLang="en-US" dirty="0"/>
              <a:t>審查</a:t>
            </a:r>
            <a:r>
              <a:rPr lang="en-US" altLang="zh-TW" dirty="0"/>
              <a:t>/</a:t>
            </a:r>
            <a:r>
              <a:rPr lang="zh-TW" altLang="en-US" dirty="0"/>
              <a:t>展示會議 </a:t>
            </a:r>
            <a:r>
              <a:rPr lang="en-US" altLang="zh-TW" dirty="0"/>
              <a:t>Review Meeting</a:t>
            </a:r>
          </a:p>
          <a:p>
            <a:pPr lvl="1"/>
            <a:r>
              <a:rPr lang="en-US" altLang="zh-TW" dirty="0"/>
              <a:t>Sprint </a:t>
            </a:r>
            <a:r>
              <a:rPr lang="zh-TW" altLang="en-US" dirty="0"/>
              <a:t>結束時舉行</a:t>
            </a:r>
            <a:endParaRPr lang="en-US" altLang="zh-TW" dirty="0"/>
          </a:p>
          <a:p>
            <a:pPr lvl="1"/>
            <a:r>
              <a:rPr lang="zh-TW" altLang="en-US" dirty="0"/>
              <a:t>產品負責人審查</a:t>
            </a:r>
            <a:r>
              <a:rPr lang="en-US" altLang="zh-TW" dirty="0"/>
              <a:t>/</a:t>
            </a:r>
            <a:r>
              <a:rPr lang="zh-TW" altLang="en-US" dirty="0"/>
              <a:t>接受</a:t>
            </a:r>
            <a:endParaRPr lang="en-US" altLang="zh-TW" dirty="0"/>
          </a:p>
          <a:p>
            <a:pPr lvl="1"/>
            <a:endParaRPr lang="en-US" altLang="zh-TW" dirty="0"/>
          </a:p>
        </p:txBody>
      </p:sp>
      <p:sp>
        <p:nvSpPr>
          <p:cNvPr id="5" name="內容版面配置區 4">
            <a:extLst>
              <a:ext uri="{FF2B5EF4-FFF2-40B4-BE49-F238E27FC236}">
                <a16:creationId xmlns:a16="http://schemas.microsoft.com/office/drawing/2014/main" id="{7DF7E3C9-7838-4FBF-A395-5300EF043577}"/>
              </a:ext>
            </a:extLst>
          </p:cNvPr>
          <p:cNvSpPr>
            <a:spLocks noGrp="1"/>
          </p:cNvSpPr>
          <p:nvPr>
            <p:ph sz="half" idx="2"/>
          </p:nvPr>
        </p:nvSpPr>
        <p:spPr/>
        <p:txBody>
          <a:bodyPr>
            <a:normAutofit lnSpcReduction="10000"/>
          </a:bodyPr>
          <a:lstStyle/>
          <a:p>
            <a:r>
              <a:rPr lang="en-US" altLang="zh-TW" dirty="0"/>
              <a:t>Sprint </a:t>
            </a:r>
            <a:r>
              <a:rPr lang="zh-TW" altLang="en-US" dirty="0"/>
              <a:t>回顧會議 </a:t>
            </a:r>
            <a:r>
              <a:rPr lang="en-US" altLang="zh-TW" dirty="0"/>
              <a:t>Retrospective Meeting</a:t>
            </a:r>
          </a:p>
          <a:p>
            <a:pPr lvl="1"/>
            <a:r>
              <a:rPr lang="en-US" altLang="zh-TW" dirty="0"/>
              <a:t>Review Meeting </a:t>
            </a:r>
            <a:r>
              <a:rPr lang="zh-TW" altLang="en-US" dirty="0"/>
              <a:t>之後</a:t>
            </a:r>
            <a:endParaRPr lang="en-US" altLang="zh-TW" dirty="0"/>
          </a:p>
          <a:p>
            <a:pPr lvl="1"/>
            <a:r>
              <a:rPr lang="zh-TW" altLang="en-US" dirty="0"/>
              <a:t>檢討與軟體開發流程有關的議題</a:t>
            </a:r>
            <a:endParaRPr lang="en-US" altLang="zh-TW" dirty="0"/>
          </a:p>
          <a:p>
            <a:pPr lvl="2"/>
            <a:r>
              <a:rPr lang="zh-TW" altLang="en-US" dirty="0"/>
              <a:t>那些開發作法是好的，應該要繼續維持下去</a:t>
            </a:r>
            <a:endParaRPr lang="en-US" altLang="zh-TW" dirty="0"/>
          </a:p>
          <a:p>
            <a:pPr lvl="2"/>
            <a:r>
              <a:rPr lang="zh-TW" altLang="en-US" dirty="0"/>
              <a:t>有那些與開發流程有關的地方沒有做好需要改善的</a:t>
            </a:r>
            <a:endParaRPr lang="en-US" altLang="zh-TW" dirty="0"/>
          </a:p>
          <a:p>
            <a:pPr lvl="2"/>
            <a:r>
              <a:rPr lang="zh-TW" altLang="en-US" dirty="0"/>
              <a:t>擬定改善計畫（</a:t>
            </a:r>
            <a:r>
              <a:rPr lang="en-US" altLang="zh-TW" dirty="0"/>
              <a:t>action plan</a:t>
            </a:r>
            <a:r>
              <a:rPr lang="zh-TW" altLang="en-US" dirty="0"/>
              <a:t>）</a:t>
            </a:r>
          </a:p>
          <a:p>
            <a:endParaRPr lang="zh-TW" altLang="en-US" dirty="0"/>
          </a:p>
        </p:txBody>
      </p:sp>
      <p:sp>
        <p:nvSpPr>
          <p:cNvPr id="4" name="投影片編號版面配置區 3">
            <a:extLst>
              <a:ext uri="{FF2B5EF4-FFF2-40B4-BE49-F238E27FC236}">
                <a16:creationId xmlns:a16="http://schemas.microsoft.com/office/drawing/2014/main" id="{2A5E764F-946D-4834-AA7B-73D8673B3EC1}"/>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4097785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FB5CF-1093-440C-833C-3973A2005E05}"/>
              </a:ext>
            </a:extLst>
          </p:cNvPr>
          <p:cNvSpPr>
            <a:spLocks noGrp="1"/>
          </p:cNvSpPr>
          <p:nvPr>
            <p:ph type="title"/>
          </p:nvPr>
        </p:nvSpPr>
        <p:spPr/>
        <p:txBody>
          <a:bodyPr/>
          <a:lstStyle/>
          <a:p>
            <a:r>
              <a:rPr lang="zh-TW" altLang="en-US" dirty="0"/>
              <a:t>適應 </a:t>
            </a:r>
            <a:r>
              <a:rPr lang="en-US" altLang="zh-TW" dirty="0"/>
              <a:t>PMLC </a:t>
            </a:r>
            <a:r>
              <a:rPr lang="zh-TW" altLang="en-US" dirty="0"/>
              <a:t>模式</a:t>
            </a:r>
            <a:br>
              <a:rPr lang="en-US" altLang="zh-TW" dirty="0"/>
            </a:br>
            <a:r>
              <a:rPr lang="en-US" altLang="zh-TW" dirty="0"/>
              <a:t>Adaptive PMLC Model</a:t>
            </a:r>
            <a:endParaRPr lang="zh-TW" altLang="en-US" dirty="0"/>
          </a:p>
        </p:txBody>
      </p:sp>
      <p:sp>
        <p:nvSpPr>
          <p:cNvPr id="3" name="內容版面配置區 2">
            <a:extLst>
              <a:ext uri="{FF2B5EF4-FFF2-40B4-BE49-F238E27FC236}">
                <a16:creationId xmlns:a16="http://schemas.microsoft.com/office/drawing/2014/main" id="{4CA56A10-BADC-4D5B-A28D-9ECC8F48D3CB}"/>
              </a:ext>
            </a:extLst>
          </p:cNvPr>
          <p:cNvSpPr>
            <a:spLocks noGrp="1"/>
          </p:cNvSpPr>
          <p:nvPr>
            <p:ph sz="half" idx="1"/>
          </p:nvPr>
        </p:nvSpPr>
        <p:spPr/>
        <p:txBody>
          <a:bodyPr>
            <a:normAutofit lnSpcReduction="10000"/>
          </a:bodyPr>
          <a:lstStyle/>
          <a:p>
            <a:r>
              <a:rPr lang="zh-TW" altLang="en-US" dirty="0"/>
              <a:t>反覆結構 </a:t>
            </a:r>
            <a:r>
              <a:rPr lang="en-US" altLang="zh-TW" dirty="0"/>
              <a:t>Iterative structure</a:t>
            </a:r>
          </a:p>
          <a:p>
            <a:pPr lvl="1"/>
            <a:r>
              <a:rPr lang="zh-TW" altLang="en-US" dirty="0"/>
              <a:t>不斷反覆逐次找出專案的解決方案</a:t>
            </a:r>
            <a:endParaRPr lang="en-US" altLang="zh-TW" dirty="0"/>
          </a:p>
          <a:p>
            <a:r>
              <a:rPr lang="en-US" altLang="zh-TW" dirty="0"/>
              <a:t>JIT </a:t>
            </a:r>
            <a:r>
              <a:rPr lang="zh-TW" altLang="en-US" dirty="0"/>
              <a:t>規劃 </a:t>
            </a:r>
            <a:r>
              <a:rPr lang="en-US" altLang="zh-TW" dirty="0"/>
              <a:t>Just-in-time planning</a:t>
            </a:r>
          </a:p>
          <a:p>
            <a:pPr lvl="1"/>
            <a:r>
              <a:rPr lang="zh-TW" altLang="en-US" dirty="0"/>
              <a:t>規劃僅侷限在下一個反覆而已</a:t>
            </a:r>
            <a:endParaRPr lang="en-US" altLang="zh-TW" dirty="0"/>
          </a:p>
          <a:p>
            <a:r>
              <a:rPr lang="zh-TW" altLang="en-US" dirty="0"/>
              <a:t>關鍵任務專案 </a:t>
            </a:r>
            <a:r>
              <a:rPr lang="en-US" altLang="zh-TW" dirty="0"/>
              <a:t>Critical mission projects</a:t>
            </a:r>
          </a:p>
          <a:p>
            <a:pPr lvl="1"/>
            <a:r>
              <a:rPr lang="zh-TW" altLang="en-US" dirty="0"/>
              <a:t>複雜的專案</a:t>
            </a:r>
            <a:endParaRPr lang="en-US" altLang="zh-TW" dirty="0"/>
          </a:p>
          <a:p>
            <a:pPr lvl="1"/>
            <a:r>
              <a:rPr lang="zh-TW" altLang="en-US" dirty="0"/>
              <a:t>不確定性高</a:t>
            </a:r>
            <a:endParaRPr lang="en-US" altLang="zh-TW" dirty="0"/>
          </a:p>
          <a:p>
            <a:pPr lvl="1"/>
            <a:r>
              <a:rPr lang="zh-TW" altLang="en-US" dirty="0"/>
              <a:t>風險高</a:t>
            </a:r>
            <a:endParaRPr lang="en-US" altLang="zh-TW" dirty="0"/>
          </a:p>
          <a:p>
            <a:pPr lvl="1"/>
            <a:r>
              <a:rPr lang="zh-TW" altLang="en-US" dirty="0"/>
              <a:t>成功的專案將為企業帶來關鍵性的影響</a:t>
            </a:r>
            <a:endParaRPr lang="en-US" altLang="zh-TW" dirty="0"/>
          </a:p>
          <a:p>
            <a:pPr lvl="1"/>
            <a:endParaRPr lang="zh-TW" altLang="en-US" dirty="0"/>
          </a:p>
        </p:txBody>
      </p:sp>
      <p:sp>
        <p:nvSpPr>
          <p:cNvPr id="6" name="內容版面配置區 5">
            <a:extLst>
              <a:ext uri="{FF2B5EF4-FFF2-40B4-BE49-F238E27FC236}">
                <a16:creationId xmlns:a16="http://schemas.microsoft.com/office/drawing/2014/main" id="{10B29FE7-E875-48C0-9654-A09B37BC37BB}"/>
              </a:ext>
            </a:extLst>
          </p:cNvPr>
          <p:cNvSpPr>
            <a:spLocks noGrp="1"/>
          </p:cNvSpPr>
          <p:nvPr>
            <p:ph sz="half" idx="2"/>
          </p:nvPr>
        </p:nvSpPr>
        <p:spPr/>
        <p:txBody>
          <a:bodyPr>
            <a:normAutofit lnSpcReduction="10000"/>
          </a:bodyPr>
          <a:lstStyle/>
          <a:p>
            <a:r>
              <a:rPr lang="zh-TW" altLang="en-US" dirty="0"/>
              <a:t>透過「學習和發現」在變更中成長 </a:t>
            </a:r>
            <a:r>
              <a:rPr lang="en-US" altLang="zh-TW" dirty="0"/>
              <a:t>Thrives on change through learning and discovery</a:t>
            </a:r>
          </a:p>
          <a:p>
            <a:pPr lvl="1"/>
            <a:r>
              <a:rPr lang="zh-TW" altLang="en-US" dirty="0"/>
              <a:t>仰賴顧客參預</a:t>
            </a:r>
            <a:endParaRPr lang="en-US" altLang="zh-TW" dirty="0"/>
          </a:p>
          <a:p>
            <a:r>
              <a:rPr lang="zh-TW" altLang="en-US" dirty="0"/>
              <a:t>持續審查和適應於變更中的條件 </a:t>
            </a:r>
            <a:r>
              <a:rPr lang="en-US" altLang="zh-TW" dirty="0"/>
              <a:t>Continuously reviewed and adapted to changing conditions</a:t>
            </a:r>
          </a:p>
          <a:p>
            <a:pPr lvl="1"/>
            <a:r>
              <a:rPr lang="zh-TW" altLang="en-US" dirty="0"/>
              <a:t>環境一直在變化</a:t>
            </a:r>
            <a:endParaRPr lang="en-US" altLang="zh-TW" dirty="0"/>
          </a:p>
          <a:p>
            <a:pPr lvl="1"/>
            <a:r>
              <a:rPr lang="zh-TW" altLang="en-US" dirty="0"/>
              <a:t>保持彈性</a:t>
            </a:r>
            <a:endParaRPr lang="en-US" altLang="zh-TW" dirty="0"/>
          </a:p>
          <a:p>
            <a:pPr lvl="1"/>
            <a:r>
              <a:rPr lang="zh-TW" altLang="en-US" dirty="0"/>
              <a:t>研發新手法</a:t>
            </a:r>
            <a:endParaRPr lang="en-US" altLang="zh-TW" dirty="0"/>
          </a:p>
          <a:p>
            <a:pPr lvl="1"/>
            <a:r>
              <a:rPr lang="zh-TW" altLang="en-US" dirty="0"/>
              <a:t>琢磨技法</a:t>
            </a:r>
            <a:endParaRPr lang="en-US" altLang="zh-TW" dirty="0"/>
          </a:p>
          <a:p>
            <a:pPr lvl="1"/>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0CFF0A04-1CAD-4C67-912D-876B98CCDB7F}"/>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231724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B2D856-D5AA-4914-ACB6-F1CC092943EF}"/>
              </a:ext>
            </a:extLst>
          </p:cNvPr>
          <p:cNvSpPr>
            <a:spLocks noGrp="1"/>
          </p:cNvSpPr>
          <p:nvPr>
            <p:ph type="title"/>
          </p:nvPr>
        </p:nvSpPr>
        <p:spPr/>
        <p:txBody>
          <a:bodyPr/>
          <a:lstStyle/>
          <a:p>
            <a:r>
              <a:rPr lang="en-US" altLang="zh-TW" dirty="0"/>
              <a:t>PMLC Approaches</a:t>
            </a:r>
            <a:endParaRPr lang="zh-TW" altLang="en-US" dirty="0"/>
          </a:p>
        </p:txBody>
      </p:sp>
      <p:pic>
        <p:nvPicPr>
          <p:cNvPr id="5" name="內容版面配置區 4">
            <a:extLst>
              <a:ext uri="{FF2B5EF4-FFF2-40B4-BE49-F238E27FC236}">
                <a16:creationId xmlns:a16="http://schemas.microsoft.com/office/drawing/2014/main" id="{65331DC9-6E29-492B-AEEE-3BA2E87B3CDE}"/>
              </a:ext>
            </a:extLst>
          </p:cNvPr>
          <p:cNvPicPr>
            <a:picLocks noGrp="1" noChangeAspect="1"/>
          </p:cNvPicPr>
          <p:nvPr>
            <p:ph idx="1"/>
          </p:nvPr>
        </p:nvPicPr>
        <p:blipFill>
          <a:blip r:embed="rId2"/>
          <a:stretch>
            <a:fillRect/>
          </a:stretch>
        </p:blipFill>
        <p:spPr>
          <a:xfrm>
            <a:off x="2592924" y="1261108"/>
            <a:ext cx="7463516" cy="5561524"/>
          </a:xfrm>
          <a:prstGeom prst="rect">
            <a:avLst/>
          </a:prstGeom>
        </p:spPr>
      </p:pic>
      <p:sp>
        <p:nvSpPr>
          <p:cNvPr id="4" name="投影片編號版面配置區 3">
            <a:extLst>
              <a:ext uri="{FF2B5EF4-FFF2-40B4-BE49-F238E27FC236}">
                <a16:creationId xmlns:a16="http://schemas.microsoft.com/office/drawing/2014/main" id="{97B73F64-9C38-40C9-9363-1C0D3B634956}"/>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3921445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FB5CF-1093-440C-833C-3973A2005E05}"/>
              </a:ext>
            </a:extLst>
          </p:cNvPr>
          <p:cNvSpPr>
            <a:spLocks noGrp="1"/>
          </p:cNvSpPr>
          <p:nvPr>
            <p:ph type="title"/>
          </p:nvPr>
        </p:nvSpPr>
        <p:spPr/>
        <p:txBody>
          <a:bodyPr/>
          <a:lstStyle/>
          <a:p>
            <a:r>
              <a:rPr lang="zh-TW" altLang="en-US" dirty="0"/>
              <a:t>適應 </a:t>
            </a:r>
            <a:r>
              <a:rPr lang="en-US" altLang="zh-TW" dirty="0"/>
              <a:t>PMLC </a:t>
            </a:r>
            <a:r>
              <a:rPr lang="zh-TW" altLang="en-US" dirty="0"/>
              <a:t>模式</a:t>
            </a:r>
            <a:br>
              <a:rPr lang="en-US" altLang="zh-TW" dirty="0"/>
            </a:br>
            <a:r>
              <a:rPr lang="en-US" altLang="zh-TW" dirty="0"/>
              <a:t>Adaptive PMLC Model</a:t>
            </a:r>
            <a:endParaRPr lang="zh-TW" altLang="en-US" dirty="0"/>
          </a:p>
        </p:txBody>
      </p:sp>
      <p:pic>
        <p:nvPicPr>
          <p:cNvPr id="5" name="Picture 2">
            <a:extLst>
              <a:ext uri="{FF2B5EF4-FFF2-40B4-BE49-F238E27FC236}">
                <a16:creationId xmlns:a16="http://schemas.microsoft.com/office/drawing/2014/main" id="{BF80C9DC-CD6E-454D-A853-EBD9EE2F73E7}"/>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865006" y="2132856"/>
            <a:ext cx="9639606" cy="244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a:extLst>
              <a:ext uri="{FF2B5EF4-FFF2-40B4-BE49-F238E27FC236}">
                <a16:creationId xmlns:a16="http://schemas.microsoft.com/office/drawing/2014/main" id="{0CFF0A04-1CAD-4C67-912D-876B98CCDB7F}"/>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2354390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69931-7DAC-4D9C-B5CF-21366BC6E363}"/>
              </a:ext>
            </a:extLst>
          </p:cNvPr>
          <p:cNvSpPr>
            <a:spLocks noGrp="1"/>
          </p:cNvSpPr>
          <p:nvPr>
            <p:ph type="title"/>
          </p:nvPr>
        </p:nvSpPr>
        <p:spPr/>
        <p:txBody>
          <a:bodyPr/>
          <a:lstStyle/>
          <a:p>
            <a:r>
              <a:rPr lang="zh-TW" altLang="en-US" dirty="0"/>
              <a:t>適應 </a:t>
            </a:r>
            <a:r>
              <a:rPr lang="en-US" altLang="zh-TW" dirty="0"/>
              <a:t>PMLC </a:t>
            </a:r>
            <a:r>
              <a:rPr lang="zh-TW" altLang="en-US" dirty="0"/>
              <a:t>模式優缺點</a:t>
            </a:r>
          </a:p>
        </p:txBody>
      </p:sp>
      <p:sp>
        <p:nvSpPr>
          <p:cNvPr id="8" name="文字版面配置區 7">
            <a:extLst>
              <a:ext uri="{FF2B5EF4-FFF2-40B4-BE49-F238E27FC236}">
                <a16:creationId xmlns:a16="http://schemas.microsoft.com/office/drawing/2014/main" id="{9BF79F7D-7BC9-4A9F-9234-1D4738CC613B}"/>
              </a:ext>
            </a:extLst>
          </p:cNvPr>
          <p:cNvSpPr>
            <a:spLocks noGrp="1"/>
          </p:cNvSpPr>
          <p:nvPr>
            <p:ph type="body" idx="1"/>
          </p:nvPr>
        </p:nvSpPr>
        <p:spPr/>
        <p:txBody>
          <a:bodyPr/>
          <a:lstStyle/>
          <a:p>
            <a:r>
              <a:rPr lang="zh-TW" altLang="en-US" dirty="0"/>
              <a:t>優點</a:t>
            </a:r>
          </a:p>
        </p:txBody>
      </p:sp>
      <p:sp>
        <p:nvSpPr>
          <p:cNvPr id="3" name="內容版面配置區 2">
            <a:extLst>
              <a:ext uri="{FF2B5EF4-FFF2-40B4-BE49-F238E27FC236}">
                <a16:creationId xmlns:a16="http://schemas.microsoft.com/office/drawing/2014/main" id="{9CDA4CD6-FF07-4EEA-95EF-B5EE33774584}"/>
              </a:ext>
            </a:extLst>
          </p:cNvPr>
          <p:cNvSpPr>
            <a:spLocks noGrp="1"/>
          </p:cNvSpPr>
          <p:nvPr>
            <p:ph sz="half" idx="2"/>
          </p:nvPr>
        </p:nvSpPr>
        <p:spPr/>
        <p:txBody>
          <a:bodyPr/>
          <a:lstStyle/>
          <a:p>
            <a:r>
              <a:rPr lang="zh-TW" altLang="en-US" dirty="0"/>
              <a:t>持續調整專案管理流程以適應變化</a:t>
            </a:r>
            <a:endParaRPr lang="en-US" altLang="zh-TW" dirty="0"/>
          </a:p>
          <a:p>
            <a:r>
              <a:rPr lang="zh-TW" altLang="en-US" dirty="0"/>
              <a:t>不浪費時間做沒有附加價值的工作</a:t>
            </a:r>
            <a:endParaRPr lang="en-US" altLang="zh-TW" dirty="0"/>
          </a:p>
          <a:p>
            <a:r>
              <a:rPr lang="zh-TW" altLang="en-US" dirty="0"/>
              <a:t>範疇變更自然列入下一次的反覆之中，避免繁文縟節的變更管理工作</a:t>
            </a:r>
            <a:endParaRPr lang="en-US" altLang="zh-TW" dirty="0"/>
          </a:p>
          <a:p>
            <a:r>
              <a:rPr lang="zh-TW" altLang="en-US" dirty="0"/>
              <a:t>不浪費時間規劃不確定的事情</a:t>
            </a:r>
            <a:endParaRPr lang="en-US" altLang="zh-TW" dirty="0"/>
          </a:p>
          <a:p>
            <a:r>
              <a:rPr lang="zh-TW" altLang="en-US" dirty="0"/>
              <a:t>在時間和成本的限制下提供最大的商業價值</a:t>
            </a:r>
          </a:p>
        </p:txBody>
      </p:sp>
      <p:sp>
        <p:nvSpPr>
          <p:cNvPr id="9" name="文字版面配置區 8">
            <a:extLst>
              <a:ext uri="{FF2B5EF4-FFF2-40B4-BE49-F238E27FC236}">
                <a16:creationId xmlns:a16="http://schemas.microsoft.com/office/drawing/2014/main" id="{1140633B-CDF5-4E3A-8423-27BCA32710E2}"/>
              </a:ext>
            </a:extLst>
          </p:cNvPr>
          <p:cNvSpPr>
            <a:spLocks noGrp="1"/>
          </p:cNvSpPr>
          <p:nvPr>
            <p:ph type="body" sz="quarter" idx="3"/>
          </p:nvPr>
        </p:nvSpPr>
        <p:spPr/>
        <p:txBody>
          <a:bodyPr/>
          <a:lstStyle/>
          <a:p>
            <a:r>
              <a:rPr lang="zh-TW" altLang="en-US" dirty="0"/>
              <a:t>缺點</a:t>
            </a:r>
          </a:p>
        </p:txBody>
      </p:sp>
      <p:sp>
        <p:nvSpPr>
          <p:cNvPr id="10" name="內容版面配置區 9">
            <a:extLst>
              <a:ext uri="{FF2B5EF4-FFF2-40B4-BE49-F238E27FC236}">
                <a16:creationId xmlns:a16="http://schemas.microsoft.com/office/drawing/2014/main" id="{05B74261-655C-422F-9622-A9A7F5F475F7}"/>
              </a:ext>
            </a:extLst>
          </p:cNvPr>
          <p:cNvSpPr>
            <a:spLocks noGrp="1"/>
          </p:cNvSpPr>
          <p:nvPr>
            <p:ph sz="quarter" idx="4"/>
          </p:nvPr>
        </p:nvSpPr>
        <p:spPr/>
        <p:txBody>
          <a:bodyPr/>
          <a:lstStyle/>
          <a:p>
            <a:r>
              <a:rPr lang="zh-TW" altLang="en-US" dirty="0"/>
              <a:t>有意義的客戶參與成為必要條件</a:t>
            </a:r>
            <a:endParaRPr lang="en-US" altLang="zh-TW" dirty="0"/>
          </a:p>
          <a:p>
            <a:r>
              <a:rPr lang="zh-TW" altLang="en-US" dirty="0"/>
              <a:t>無法名確定義專案結束時的交付項目</a:t>
            </a:r>
            <a:endParaRPr lang="en-US" altLang="zh-TW" dirty="0"/>
          </a:p>
        </p:txBody>
      </p:sp>
      <p:sp>
        <p:nvSpPr>
          <p:cNvPr id="4" name="投影片編號版面配置區 3">
            <a:extLst>
              <a:ext uri="{FF2B5EF4-FFF2-40B4-BE49-F238E27FC236}">
                <a16:creationId xmlns:a16="http://schemas.microsoft.com/office/drawing/2014/main" id="{EF0906D0-9BD8-481C-AD43-01B8EC7FDED7}"/>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350789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864769-715D-4905-8915-15784A1475AD}"/>
              </a:ext>
            </a:extLst>
          </p:cNvPr>
          <p:cNvSpPr>
            <a:spLocks noGrp="1"/>
          </p:cNvSpPr>
          <p:nvPr>
            <p:ph type="title"/>
          </p:nvPr>
        </p:nvSpPr>
        <p:spPr/>
        <p:txBody>
          <a:bodyPr/>
          <a:lstStyle/>
          <a:p>
            <a:r>
              <a:rPr lang="zh-TW" altLang="en-US" dirty="0"/>
              <a:t>適應 </a:t>
            </a:r>
            <a:r>
              <a:rPr lang="en-US" altLang="zh-TW" dirty="0"/>
              <a:t>PMLC </a:t>
            </a:r>
            <a:r>
              <a:rPr lang="zh-TW" altLang="en-US" dirty="0"/>
              <a:t>模式</a:t>
            </a:r>
            <a:br>
              <a:rPr lang="en-US" altLang="zh-TW" dirty="0"/>
            </a:br>
            <a:r>
              <a:rPr lang="en-US" altLang="zh-TW" dirty="0"/>
              <a:t>Adaptive PMLC Model</a:t>
            </a:r>
            <a:endParaRPr lang="zh-TW" altLang="en-US" dirty="0"/>
          </a:p>
        </p:txBody>
      </p:sp>
      <p:sp>
        <p:nvSpPr>
          <p:cNvPr id="6" name="內容版面配置區 5">
            <a:extLst>
              <a:ext uri="{FF2B5EF4-FFF2-40B4-BE49-F238E27FC236}">
                <a16:creationId xmlns:a16="http://schemas.microsoft.com/office/drawing/2014/main" id="{C763D3ED-3253-41AC-96A6-64E2BAF672E3}"/>
              </a:ext>
            </a:extLst>
          </p:cNvPr>
          <p:cNvSpPr>
            <a:spLocks noGrp="1"/>
          </p:cNvSpPr>
          <p:nvPr>
            <p:ph idx="1"/>
          </p:nvPr>
        </p:nvSpPr>
        <p:spPr/>
        <p:txBody>
          <a:bodyPr/>
          <a:lstStyle/>
          <a:p>
            <a:r>
              <a:rPr lang="zh-TW" altLang="en-US" dirty="0"/>
              <a:t>適應 </a:t>
            </a:r>
            <a:r>
              <a:rPr lang="en-US" altLang="zh-TW" dirty="0"/>
              <a:t>PMLC </a:t>
            </a:r>
            <a:r>
              <a:rPr lang="zh-TW" altLang="en-US" dirty="0"/>
              <a:t>模式用於軟體開發專案</a:t>
            </a:r>
            <a:endParaRPr lang="en-US" altLang="zh-TW" dirty="0"/>
          </a:p>
          <a:p>
            <a:pPr lvl="1"/>
            <a:r>
              <a:rPr lang="en-US" altLang="zh-TW" dirty="0"/>
              <a:t>Scrum</a:t>
            </a:r>
            <a:endParaRPr lang="zh-TW" altLang="en-US" dirty="0"/>
          </a:p>
          <a:p>
            <a:pPr lvl="1"/>
            <a:r>
              <a:rPr lang="en-US" altLang="zh-TW" dirty="0"/>
              <a:t>Adaptive Software Development, ASD</a:t>
            </a:r>
          </a:p>
          <a:p>
            <a:pPr lvl="2"/>
            <a:r>
              <a:rPr lang="en-US" altLang="zh-TW" dirty="0"/>
              <a:t>Speculate </a:t>
            </a:r>
            <a:r>
              <a:rPr lang="zh-TW" altLang="en-US" dirty="0"/>
              <a:t>推測，代替 規劃</a:t>
            </a:r>
            <a:endParaRPr lang="en-US" altLang="zh-TW" dirty="0"/>
          </a:p>
          <a:p>
            <a:pPr lvl="2"/>
            <a:r>
              <a:rPr lang="en-US" altLang="zh-TW" dirty="0"/>
              <a:t>Collaborate </a:t>
            </a:r>
            <a:r>
              <a:rPr lang="zh-TW" altLang="en-US" dirty="0"/>
              <a:t>合作，替代 執行</a:t>
            </a:r>
            <a:endParaRPr lang="en-US" altLang="zh-TW" dirty="0"/>
          </a:p>
          <a:p>
            <a:pPr lvl="2"/>
            <a:r>
              <a:rPr lang="en-US" altLang="zh-TW" dirty="0"/>
              <a:t>Learn </a:t>
            </a:r>
            <a:r>
              <a:rPr lang="zh-TW" altLang="en-US" dirty="0"/>
              <a:t>學習，代替 監控</a:t>
            </a:r>
            <a:endParaRPr lang="en-US" altLang="zh-TW" dirty="0"/>
          </a:p>
        </p:txBody>
      </p:sp>
      <p:sp>
        <p:nvSpPr>
          <p:cNvPr id="5" name="投影片編號版面配置區 4">
            <a:extLst>
              <a:ext uri="{FF2B5EF4-FFF2-40B4-BE49-F238E27FC236}">
                <a16:creationId xmlns:a16="http://schemas.microsoft.com/office/drawing/2014/main" id="{34A80B06-ED14-4701-A598-E5CE6C267908}"/>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pic>
        <p:nvPicPr>
          <p:cNvPr id="8" name="圖片 7">
            <a:extLst>
              <a:ext uri="{FF2B5EF4-FFF2-40B4-BE49-F238E27FC236}">
                <a16:creationId xmlns:a16="http://schemas.microsoft.com/office/drawing/2014/main" id="{A251638E-7DA5-4B76-9B08-D1E6E9909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5" y="3468879"/>
            <a:ext cx="4992245" cy="3128473"/>
          </a:xfrm>
          <a:prstGeom prst="rect">
            <a:avLst/>
          </a:prstGeom>
        </p:spPr>
      </p:pic>
    </p:spTree>
    <p:extLst>
      <p:ext uri="{BB962C8B-B14F-4D97-AF65-F5344CB8AC3E}">
        <p14:creationId xmlns:p14="http://schemas.microsoft.com/office/powerpoint/2010/main" val="3544573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3ACC1E-3749-4A7C-B135-97104C6A9D5B}"/>
              </a:ext>
            </a:extLst>
          </p:cNvPr>
          <p:cNvSpPr>
            <a:spLocks noGrp="1"/>
          </p:cNvSpPr>
          <p:nvPr>
            <p:ph type="title"/>
          </p:nvPr>
        </p:nvSpPr>
        <p:spPr/>
        <p:txBody>
          <a:bodyPr/>
          <a:lstStyle/>
          <a:p>
            <a:r>
              <a:rPr lang="zh-TW" altLang="en-US" dirty="0"/>
              <a:t>適應性軟體開發</a:t>
            </a:r>
            <a:br>
              <a:rPr lang="en-US" altLang="zh-TW" dirty="0"/>
            </a:br>
            <a:r>
              <a:rPr lang="en-US" altLang="zh-TW" dirty="0"/>
              <a:t>Adaptive Software Development, ASD</a:t>
            </a:r>
            <a:endParaRPr lang="zh-TW" altLang="en-US" dirty="0"/>
          </a:p>
        </p:txBody>
      </p:sp>
      <p:pic>
        <p:nvPicPr>
          <p:cNvPr id="5" name="內容版面配置區 4">
            <a:extLst>
              <a:ext uri="{FF2B5EF4-FFF2-40B4-BE49-F238E27FC236}">
                <a16:creationId xmlns:a16="http://schemas.microsoft.com/office/drawing/2014/main" id="{E6D6C89F-93FB-4E50-BBA6-812D0DDE6710}"/>
              </a:ext>
            </a:extLst>
          </p:cNvPr>
          <p:cNvPicPr>
            <a:picLocks noGrp="1" noChangeAspect="1"/>
          </p:cNvPicPr>
          <p:nvPr>
            <p:ph idx="1"/>
          </p:nvPr>
        </p:nvPicPr>
        <p:blipFill>
          <a:blip r:embed="rId2"/>
          <a:stretch>
            <a:fillRect/>
          </a:stretch>
        </p:blipFill>
        <p:spPr>
          <a:xfrm>
            <a:off x="2570198" y="2060847"/>
            <a:ext cx="5902066" cy="4745895"/>
          </a:xfrm>
          <a:prstGeom prst="rect">
            <a:avLst/>
          </a:prstGeom>
        </p:spPr>
      </p:pic>
      <p:sp>
        <p:nvSpPr>
          <p:cNvPr id="4" name="投影片編號版面配置區 3">
            <a:extLst>
              <a:ext uri="{FF2B5EF4-FFF2-40B4-BE49-F238E27FC236}">
                <a16:creationId xmlns:a16="http://schemas.microsoft.com/office/drawing/2014/main" id="{CECEA227-7340-4241-B868-693646CAC3C3}"/>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2256129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38CDD30-5A67-44F6-9037-8B0D751B9FBD}"/>
              </a:ext>
            </a:extLst>
          </p:cNvPr>
          <p:cNvSpPr>
            <a:spLocks noGrp="1"/>
          </p:cNvSpPr>
          <p:nvPr>
            <p:ph type="title"/>
          </p:nvPr>
        </p:nvSpPr>
        <p:spPr/>
        <p:txBody>
          <a:bodyPr/>
          <a:lstStyle/>
          <a:p>
            <a:r>
              <a:rPr lang="zh-TW" altLang="en-US" dirty="0"/>
              <a:t>適應性專案架構</a:t>
            </a:r>
            <a:br>
              <a:rPr lang="en-US" altLang="zh-TW" dirty="0"/>
            </a:br>
            <a:r>
              <a:rPr lang="en-US" altLang="zh-TW" dirty="0"/>
              <a:t>Adaptive Project Framework, APF</a:t>
            </a:r>
            <a:endParaRPr lang="zh-TW" altLang="en-US" dirty="0"/>
          </a:p>
        </p:txBody>
      </p:sp>
      <p:sp>
        <p:nvSpPr>
          <p:cNvPr id="6" name="內容版面配置區 5">
            <a:extLst>
              <a:ext uri="{FF2B5EF4-FFF2-40B4-BE49-F238E27FC236}">
                <a16:creationId xmlns:a16="http://schemas.microsoft.com/office/drawing/2014/main" id="{714C29D4-E639-4BB9-90EE-149431FD3C96}"/>
              </a:ext>
            </a:extLst>
          </p:cNvPr>
          <p:cNvSpPr>
            <a:spLocks noGrp="1"/>
          </p:cNvSpPr>
          <p:nvPr>
            <p:ph idx="1"/>
          </p:nvPr>
        </p:nvSpPr>
        <p:spPr/>
        <p:txBody>
          <a:bodyPr>
            <a:normAutofit fontScale="92500"/>
          </a:bodyPr>
          <a:lstStyle/>
          <a:p>
            <a:r>
              <a:rPr lang="zh-TW" altLang="en-US" dirty="0"/>
              <a:t>可應用於非軟體專案</a:t>
            </a:r>
            <a:endParaRPr lang="en-US" altLang="zh-TW" dirty="0"/>
          </a:p>
          <a:p>
            <a:r>
              <a:rPr lang="zh-TW" altLang="en-US" dirty="0"/>
              <a:t>是 </a:t>
            </a:r>
            <a:r>
              <a:rPr lang="en-US" altLang="zh-TW" dirty="0"/>
              <a:t>APM </a:t>
            </a:r>
            <a:r>
              <a:rPr lang="zh-TW" altLang="en-US" dirty="0"/>
              <a:t>手法之一</a:t>
            </a:r>
            <a:endParaRPr lang="en-US" altLang="zh-TW" dirty="0"/>
          </a:p>
          <a:p>
            <a:r>
              <a:rPr lang="zh-TW" altLang="en-US" dirty="0"/>
              <a:t>適用介於 </a:t>
            </a:r>
            <a:r>
              <a:rPr lang="en-US" altLang="zh-TW" dirty="0"/>
              <a:t>TPM </a:t>
            </a:r>
            <a:r>
              <a:rPr lang="zh-TW" altLang="en-US" dirty="0"/>
              <a:t>和 </a:t>
            </a:r>
            <a:r>
              <a:rPr lang="en-US" altLang="zh-TW" dirty="0" err="1"/>
              <a:t>xPM</a:t>
            </a:r>
            <a:r>
              <a:rPr lang="en-US" altLang="zh-TW" dirty="0"/>
              <a:t> </a:t>
            </a:r>
            <a:r>
              <a:rPr lang="zh-TW" altLang="en-US" dirty="0"/>
              <a:t>之間的專案</a:t>
            </a:r>
            <a:endParaRPr lang="en-US" altLang="zh-TW" dirty="0"/>
          </a:p>
          <a:p>
            <a:r>
              <a:rPr lang="zh-TW" altLang="en-US" dirty="0"/>
              <a:t>主動尋找解決方案</a:t>
            </a:r>
            <a:endParaRPr lang="en-US" altLang="zh-TW" dirty="0"/>
          </a:p>
          <a:p>
            <a:pPr lvl="1"/>
            <a:r>
              <a:rPr lang="zh-TW" altLang="en-US" dirty="0"/>
              <a:t>多泳道設計整合運行以尋找解決方案中不足之處</a:t>
            </a:r>
            <a:endParaRPr lang="en-US" altLang="zh-TW" dirty="0"/>
          </a:p>
          <a:p>
            <a:r>
              <a:rPr lang="zh-TW" altLang="en-US" dirty="0"/>
              <a:t>先規劃</a:t>
            </a:r>
            <a:r>
              <a:rPr lang="en-US" altLang="zh-TW" dirty="0"/>
              <a:t>&amp;</a:t>
            </a:r>
            <a:r>
              <a:rPr lang="zh-TW" altLang="en-US" dirty="0"/>
              <a:t>執行清楚已知的解決方案，以此為基礎與顧客合作學習和發現未知的解決方案</a:t>
            </a:r>
            <a:endParaRPr lang="en-US" altLang="zh-TW" dirty="0"/>
          </a:p>
          <a:p>
            <a:r>
              <a:rPr lang="zh-TW" altLang="en-US" dirty="0"/>
              <a:t>在已設定預算和時程限制下，專案團隊和顧客協作開發一個較具商業價值的解決方案</a:t>
            </a:r>
            <a:endParaRPr lang="en-US" altLang="zh-TW" dirty="0"/>
          </a:p>
          <a:p>
            <a:r>
              <a:rPr lang="zh-TW" altLang="en-US" dirty="0"/>
              <a:t>持續對結果保持質疑和反思，實施變更逐漸獲得更好的結果</a:t>
            </a:r>
          </a:p>
          <a:p>
            <a:r>
              <a:rPr lang="zh-TW" altLang="en-US" dirty="0"/>
              <a:t>排除所有沒有附加價值的工作</a:t>
            </a:r>
          </a:p>
        </p:txBody>
      </p:sp>
      <p:sp>
        <p:nvSpPr>
          <p:cNvPr id="4" name="投影片編號版面配置區 3">
            <a:extLst>
              <a:ext uri="{FF2B5EF4-FFF2-40B4-BE49-F238E27FC236}">
                <a16:creationId xmlns:a16="http://schemas.microsoft.com/office/drawing/2014/main" id="{497FF7A0-95E2-4B87-9993-866006A2D943}"/>
              </a:ext>
            </a:extLst>
          </p:cNvPr>
          <p:cNvSpPr>
            <a:spLocks noGrp="1"/>
          </p:cNvSpPr>
          <p:nvPr>
            <p:ph type="sldNum" sz="quarter" idx="12"/>
          </p:nvPr>
        </p:nvSpPr>
        <p:spPr/>
        <p:txBody>
          <a:bodyPr/>
          <a:lstStyle/>
          <a:p>
            <a:fld id="{378D85B2-BC9C-4FD8-BD17-ECCE531B176B}" type="slidenum">
              <a:rPr lang="en-US" altLang="zh-TW" smtClean="0"/>
              <a:pPr/>
              <a:t>44</a:t>
            </a:fld>
            <a:endParaRPr lang="en-US" altLang="zh-TW"/>
          </a:p>
        </p:txBody>
      </p:sp>
    </p:spTree>
    <p:extLst>
      <p:ext uri="{BB962C8B-B14F-4D97-AF65-F5344CB8AC3E}">
        <p14:creationId xmlns:p14="http://schemas.microsoft.com/office/powerpoint/2010/main" val="564525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EB8903-1076-43C3-BAEC-E0D90115247F}"/>
              </a:ext>
            </a:extLst>
          </p:cNvPr>
          <p:cNvSpPr>
            <a:spLocks noGrp="1"/>
          </p:cNvSpPr>
          <p:nvPr>
            <p:ph type="title"/>
          </p:nvPr>
        </p:nvSpPr>
        <p:spPr/>
        <p:txBody>
          <a:bodyPr/>
          <a:lstStyle/>
          <a:p>
            <a:r>
              <a:rPr lang="en-US" altLang="zh-TW" dirty="0"/>
              <a:t>APF </a:t>
            </a:r>
            <a:r>
              <a:rPr lang="zh-TW" altLang="en-US" dirty="0"/>
              <a:t>專案團隊</a:t>
            </a:r>
          </a:p>
        </p:txBody>
      </p:sp>
      <p:sp>
        <p:nvSpPr>
          <p:cNvPr id="3" name="內容版面配置區 2">
            <a:extLst>
              <a:ext uri="{FF2B5EF4-FFF2-40B4-BE49-F238E27FC236}">
                <a16:creationId xmlns:a16="http://schemas.microsoft.com/office/drawing/2014/main" id="{FADDC57F-2833-4DCB-B86E-7CAA9910AF52}"/>
              </a:ext>
            </a:extLst>
          </p:cNvPr>
          <p:cNvSpPr>
            <a:spLocks noGrp="1"/>
          </p:cNvSpPr>
          <p:nvPr>
            <p:ph idx="1"/>
          </p:nvPr>
        </p:nvSpPr>
        <p:spPr/>
        <p:txBody>
          <a:bodyPr/>
          <a:lstStyle/>
          <a:p>
            <a:r>
              <a:rPr lang="en-US" altLang="zh-TW" dirty="0"/>
              <a:t>APF</a:t>
            </a:r>
            <a:r>
              <a:rPr lang="zh-TW" altLang="en-US" dirty="0"/>
              <a:t>專案團隊包含顧客團隊和開發團隊。</a:t>
            </a:r>
            <a:endParaRPr lang="en-US" altLang="zh-TW" dirty="0"/>
          </a:p>
          <a:p>
            <a:r>
              <a:rPr lang="zh-TW" altLang="en-US" dirty="0"/>
              <a:t>參與成員隨專案生命週期變動</a:t>
            </a:r>
          </a:p>
          <a:p>
            <a:r>
              <a:rPr lang="zh-TW" altLang="en-US" dirty="0"/>
              <a:t>在參與合作開發過程中，顧客團隊成員中須有人獲得顧客組織的授權，此人可扮演共同專案經理（</a:t>
            </a:r>
            <a:r>
              <a:rPr lang="en-US" altLang="zh-TW" dirty="0"/>
              <a:t>Co-Project Manager</a:t>
            </a:r>
            <a:r>
              <a:rPr lang="zh-TW" altLang="en-US" dirty="0"/>
              <a:t>）的角色。</a:t>
            </a:r>
          </a:p>
          <a:p>
            <a:r>
              <a:rPr lang="zh-TW" altLang="en-US" dirty="0"/>
              <a:t>共同專案經理的機制是</a:t>
            </a:r>
            <a:r>
              <a:rPr lang="en-US" altLang="zh-TW" dirty="0"/>
              <a:t>APF</a:t>
            </a:r>
            <a:r>
              <a:rPr lang="zh-TW" altLang="en-US" dirty="0"/>
              <a:t>的特色，也是</a:t>
            </a:r>
            <a:r>
              <a:rPr lang="en-US" altLang="zh-TW" dirty="0"/>
              <a:t>APF</a:t>
            </a:r>
            <a:r>
              <a:rPr lang="zh-TW" altLang="en-US" dirty="0"/>
              <a:t>專案的關鍵成功因素</a:t>
            </a:r>
            <a:endParaRPr lang="en-US" altLang="zh-TW" dirty="0"/>
          </a:p>
          <a:p>
            <a:pPr lvl="1"/>
            <a:r>
              <a:rPr lang="zh-TW" altLang="en-US" dirty="0"/>
              <a:t>來自顧客</a:t>
            </a:r>
            <a:endParaRPr lang="en-US" altLang="zh-TW" dirty="0"/>
          </a:p>
          <a:p>
            <a:pPr lvl="1"/>
            <a:r>
              <a:rPr lang="zh-TW" altLang="en-US" dirty="0"/>
              <a:t>來自開發團隊</a:t>
            </a:r>
          </a:p>
          <a:p>
            <a:endParaRPr lang="zh-TW" altLang="en-US" dirty="0"/>
          </a:p>
        </p:txBody>
      </p:sp>
      <p:sp>
        <p:nvSpPr>
          <p:cNvPr id="4" name="投影片編號版面配置區 3">
            <a:extLst>
              <a:ext uri="{FF2B5EF4-FFF2-40B4-BE49-F238E27FC236}">
                <a16:creationId xmlns:a16="http://schemas.microsoft.com/office/drawing/2014/main" id="{CFC5D2E9-B57F-4E53-A6D2-FB98129EA4D1}"/>
              </a:ext>
            </a:extLst>
          </p:cNvPr>
          <p:cNvSpPr>
            <a:spLocks noGrp="1"/>
          </p:cNvSpPr>
          <p:nvPr>
            <p:ph type="sldNum" sz="quarter" idx="12"/>
          </p:nvPr>
        </p:nvSpPr>
        <p:spPr/>
        <p:txBody>
          <a:bodyPr/>
          <a:lstStyle/>
          <a:p>
            <a:fld id="{21C75E21-BEE4-4CF1-8A21-EACBB0756E63}" type="slidenum">
              <a:rPr lang="en-US" altLang="zh-TW" smtClean="0"/>
              <a:pPr/>
              <a:t>45</a:t>
            </a:fld>
            <a:endParaRPr lang="en-US" altLang="zh-TW"/>
          </a:p>
        </p:txBody>
      </p:sp>
    </p:spTree>
    <p:extLst>
      <p:ext uri="{BB962C8B-B14F-4D97-AF65-F5344CB8AC3E}">
        <p14:creationId xmlns:p14="http://schemas.microsoft.com/office/powerpoint/2010/main" val="2924206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FA20B-48DD-4733-8D48-216DDF95F04E}"/>
              </a:ext>
            </a:extLst>
          </p:cNvPr>
          <p:cNvSpPr>
            <a:spLocks noGrp="1"/>
          </p:cNvSpPr>
          <p:nvPr>
            <p:ph type="title"/>
          </p:nvPr>
        </p:nvSpPr>
        <p:spPr/>
        <p:txBody>
          <a:bodyPr/>
          <a:lstStyle/>
          <a:p>
            <a:r>
              <a:rPr lang="en-US" altLang="zh-TW" dirty="0"/>
              <a:t>APF </a:t>
            </a:r>
            <a:r>
              <a:rPr lang="zh-TW" altLang="en-US" dirty="0"/>
              <a:t>多變的範疇</a:t>
            </a:r>
            <a:br>
              <a:rPr lang="en-US" altLang="zh-TW" dirty="0"/>
            </a:br>
            <a:r>
              <a:rPr lang="en-US" altLang="zh-TW" dirty="0"/>
              <a:t>Scope Is Variable</a:t>
            </a:r>
            <a:endParaRPr lang="zh-TW" altLang="en-US" dirty="0"/>
          </a:p>
        </p:txBody>
      </p:sp>
      <p:sp>
        <p:nvSpPr>
          <p:cNvPr id="3" name="內容版面配置區 2">
            <a:extLst>
              <a:ext uri="{FF2B5EF4-FFF2-40B4-BE49-F238E27FC236}">
                <a16:creationId xmlns:a16="http://schemas.microsoft.com/office/drawing/2014/main" id="{B6F2F91A-6680-4DDB-9A9E-3CDA1B9CDF59}"/>
              </a:ext>
            </a:extLst>
          </p:cNvPr>
          <p:cNvSpPr>
            <a:spLocks noGrp="1"/>
          </p:cNvSpPr>
          <p:nvPr>
            <p:ph idx="1"/>
          </p:nvPr>
        </p:nvSpPr>
        <p:spPr/>
        <p:txBody>
          <a:bodyPr/>
          <a:lstStyle/>
          <a:p>
            <a:r>
              <a:rPr lang="zh-TW" altLang="en-US" dirty="0"/>
              <a:t>專案的解決方案是由高層次需求和期望的商業價值來決定</a:t>
            </a:r>
            <a:endParaRPr lang="en-US" altLang="zh-TW" dirty="0"/>
          </a:p>
          <a:p>
            <a:r>
              <a:rPr lang="zh-TW" altLang="en-US" dirty="0"/>
              <a:t>高層次需求</a:t>
            </a:r>
            <a:endParaRPr lang="en-US" altLang="zh-TW" dirty="0"/>
          </a:p>
          <a:p>
            <a:pPr lvl="1"/>
            <a:r>
              <a:rPr lang="zh-TW" altLang="en-US" dirty="0"/>
              <a:t>只知道概略需求</a:t>
            </a:r>
            <a:endParaRPr lang="en-US" altLang="zh-TW" dirty="0"/>
          </a:p>
          <a:p>
            <a:pPr lvl="1"/>
            <a:r>
              <a:rPr lang="zh-TW" altLang="en-US" dirty="0"/>
              <a:t>詳細需求則不是很明確</a:t>
            </a:r>
          </a:p>
          <a:p>
            <a:r>
              <a:rPr lang="zh-TW" altLang="en-US" dirty="0"/>
              <a:t>顧客要的是專案能完成「什麼」而不是「如何」完成</a:t>
            </a:r>
            <a:endParaRPr lang="en-US" altLang="zh-TW" dirty="0"/>
          </a:p>
          <a:p>
            <a:pPr lvl="1"/>
            <a:r>
              <a:rPr lang="zh-TW" altLang="en-US" dirty="0"/>
              <a:t>「如何」完成需靠 </a:t>
            </a:r>
            <a:r>
              <a:rPr lang="en-US" altLang="zh-TW" dirty="0"/>
              <a:t>APF </a:t>
            </a:r>
            <a:r>
              <a:rPr lang="zh-TW" altLang="en-US" dirty="0"/>
              <a:t>專案團隊不斷的反覆來發現。</a:t>
            </a:r>
          </a:p>
          <a:p>
            <a:r>
              <a:rPr lang="zh-TW" altLang="en-US" dirty="0"/>
              <a:t>多變的範疇</a:t>
            </a:r>
            <a:endParaRPr lang="en-US" altLang="zh-TW" dirty="0"/>
          </a:p>
          <a:p>
            <a:pPr lvl="1"/>
            <a:r>
              <a:rPr lang="zh-TW" altLang="en-US" dirty="0"/>
              <a:t>最後能夠交付（達成）什麼是未知的</a:t>
            </a:r>
          </a:p>
          <a:p>
            <a:endParaRPr lang="zh-TW" altLang="en-US" dirty="0"/>
          </a:p>
        </p:txBody>
      </p:sp>
      <p:sp>
        <p:nvSpPr>
          <p:cNvPr id="4" name="投影片編號版面配置區 3">
            <a:extLst>
              <a:ext uri="{FF2B5EF4-FFF2-40B4-BE49-F238E27FC236}">
                <a16:creationId xmlns:a16="http://schemas.microsoft.com/office/drawing/2014/main" id="{0A1EE3BC-9920-4F5B-8D57-B0676DC5A67A}"/>
              </a:ext>
            </a:extLst>
          </p:cNvPr>
          <p:cNvSpPr>
            <a:spLocks noGrp="1"/>
          </p:cNvSpPr>
          <p:nvPr>
            <p:ph type="sldNum" sz="quarter" idx="12"/>
          </p:nvPr>
        </p:nvSpPr>
        <p:spPr/>
        <p:txBody>
          <a:bodyPr/>
          <a:lstStyle/>
          <a:p>
            <a:fld id="{21C75E21-BEE4-4CF1-8A21-EACBB0756E63}" type="slidenum">
              <a:rPr lang="en-US" altLang="zh-TW" smtClean="0"/>
              <a:pPr/>
              <a:t>46</a:t>
            </a:fld>
            <a:endParaRPr lang="en-US" altLang="zh-TW"/>
          </a:p>
        </p:txBody>
      </p:sp>
    </p:spTree>
    <p:extLst>
      <p:ext uri="{BB962C8B-B14F-4D97-AF65-F5344CB8AC3E}">
        <p14:creationId xmlns:p14="http://schemas.microsoft.com/office/powerpoint/2010/main" val="2718095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8725DC-57B9-4F1B-B09B-EF739D13F8C8}"/>
              </a:ext>
            </a:extLst>
          </p:cNvPr>
          <p:cNvSpPr>
            <a:spLocks noGrp="1"/>
          </p:cNvSpPr>
          <p:nvPr>
            <p:ph type="title"/>
          </p:nvPr>
        </p:nvSpPr>
        <p:spPr/>
        <p:txBody>
          <a:bodyPr/>
          <a:lstStyle/>
          <a:p>
            <a:r>
              <a:rPr lang="en-US" altLang="zh-TW" dirty="0"/>
              <a:t>APF </a:t>
            </a:r>
            <a:r>
              <a:rPr lang="zh-TW" altLang="en-US" dirty="0"/>
              <a:t>專案合約</a:t>
            </a:r>
          </a:p>
        </p:txBody>
      </p:sp>
      <p:sp>
        <p:nvSpPr>
          <p:cNvPr id="3" name="內容版面配置區 2">
            <a:extLst>
              <a:ext uri="{FF2B5EF4-FFF2-40B4-BE49-F238E27FC236}">
                <a16:creationId xmlns:a16="http://schemas.microsoft.com/office/drawing/2014/main" id="{8C363917-FC5D-4217-9579-5509F5A0434A}"/>
              </a:ext>
            </a:extLst>
          </p:cNvPr>
          <p:cNvSpPr>
            <a:spLocks noGrp="1"/>
          </p:cNvSpPr>
          <p:nvPr>
            <p:ph idx="1"/>
          </p:nvPr>
        </p:nvSpPr>
        <p:spPr/>
        <p:txBody>
          <a:bodyPr/>
          <a:lstStyle/>
          <a:p>
            <a:r>
              <a:rPr lang="en-US" altLang="zh-TW" dirty="0"/>
              <a:t>APF</a:t>
            </a:r>
            <a:r>
              <a:rPr lang="zh-TW" altLang="en-US" dirty="0"/>
              <a:t>專案合約通常會提到「在顧客的協同合作前提下，在既定的時間和成本限制下交付最大的商業價值」</a:t>
            </a:r>
            <a:endParaRPr lang="en-US" altLang="zh-TW" dirty="0"/>
          </a:p>
          <a:p>
            <a:pPr lvl="1"/>
            <a:r>
              <a:rPr lang="zh-TW" altLang="en-US" dirty="0"/>
              <a:t>顧客不知道從專案能接收到「明確的交付標的物」是什麼？</a:t>
            </a:r>
          </a:p>
          <a:p>
            <a:r>
              <a:rPr lang="zh-TW" altLang="en-US" dirty="0"/>
              <a:t>而這個未知的交付標的物正是雙方共同決定的「交付最大的商業價值」</a:t>
            </a:r>
            <a:endParaRPr lang="en-US" altLang="zh-TW" dirty="0"/>
          </a:p>
          <a:p>
            <a:r>
              <a:rPr lang="zh-TW" altLang="en-US" dirty="0"/>
              <a:t>雙方的互信基礎非常重要</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9928A64-9BFE-4E26-9A99-090E54F6E43B}"/>
              </a:ext>
            </a:extLst>
          </p:cNvPr>
          <p:cNvSpPr>
            <a:spLocks noGrp="1"/>
          </p:cNvSpPr>
          <p:nvPr>
            <p:ph type="sldNum" sz="quarter" idx="12"/>
          </p:nvPr>
        </p:nvSpPr>
        <p:spPr/>
        <p:txBody>
          <a:bodyPr/>
          <a:lstStyle/>
          <a:p>
            <a:fld id="{21C75E21-BEE4-4CF1-8A21-EACBB0756E63}" type="slidenum">
              <a:rPr lang="en-US" altLang="zh-TW" smtClean="0"/>
              <a:pPr/>
              <a:t>47</a:t>
            </a:fld>
            <a:endParaRPr lang="en-US" altLang="zh-TW"/>
          </a:p>
        </p:txBody>
      </p:sp>
    </p:spTree>
    <p:extLst>
      <p:ext uri="{BB962C8B-B14F-4D97-AF65-F5344CB8AC3E}">
        <p14:creationId xmlns:p14="http://schemas.microsoft.com/office/powerpoint/2010/main" val="3195465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67B3E1-17F8-424A-BBEA-E9F98BFF561D}"/>
              </a:ext>
            </a:extLst>
          </p:cNvPr>
          <p:cNvSpPr>
            <a:spLocks noGrp="1"/>
          </p:cNvSpPr>
          <p:nvPr>
            <p:ph type="title"/>
          </p:nvPr>
        </p:nvSpPr>
        <p:spPr/>
        <p:txBody>
          <a:bodyPr/>
          <a:lstStyle/>
          <a:p>
            <a:r>
              <a:rPr lang="en-US" altLang="zh-TW" dirty="0"/>
              <a:t>APF </a:t>
            </a:r>
            <a:r>
              <a:rPr lang="zh-TW" altLang="en-US" dirty="0"/>
              <a:t>六個核心價值</a:t>
            </a:r>
          </a:p>
        </p:txBody>
      </p:sp>
      <p:sp>
        <p:nvSpPr>
          <p:cNvPr id="3" name="內容版面配置區 2">
            <a:extLst>
              <a:ext uri="{FF2B5EF4-FFF2-40B4-BE49-F238E27FC236}">
                <a16:creationId xmlns:a16="http://schemas.microsoft.com/office/drawing/2014/main" id="{3C085D37-A803-46A7-8201-72B7CC3A40B6}"/>
              </a:ext>
            </a:extLst>
          </p:cNvPr>
          <p:cNvSpPr>
            <a:spLocks noGrp="1"/>
          </p:cNvSpPr>
          <p:nvPr>
            <p:ph idx="1"/>
          </p:nvPr>
        </p:nvSpPr>
        <p:spPr/>
        <p:txBody>
          <a:bodyPr/>
          <a:lstStyle/>
          <a:p>
            <a:r>
              <a:rPr lang="zh-TW" altLang="en-US" dirty="0"/>
              <a:t>以顧客為焦點 </a:t>
            </a:r>
            <a:r>
              <a:rPr lang="en-US" altLang="zh-TW" dirty="0"/>
              <a:t>Client-Focused</a:t>
            </a:r>
          </a:p>
          <a:p>
            <a:pPr lvl="1"/>
            <a:r>
              <a:rPr lang="zh-TW" altLang="en-US" dirty="0"/>
              <a:t>顧客的需求優先</a:t>
            </a:r>
          </a:p>
          <a:p>
            <a:r>
              <a:rPr lang="zh-TW" altLang="en-US" dirty="0"/>
              <a:t>顧客驅動 </a:t>
            </a:r>
            <a:r>
              <a:rPr lang="en-US" altLang="zh-TW" dirty="0"/>
              <a:t>Client-Driven</a:t>
            </a:r>
          </a:p>
          <a:p>
            <a:pPr lvl="1"/>
            <a:r>
              <a:rPr lang="zh-TW" altLang="en-US" dirty="0"/>
              <a:t>讓顧客擔任專案經理，承擔責任</a:t>
            </a:r>
          </a:p>
          <a:p>
            <a:r>
              <a:rPr lang="zh-TW" altLang="en-US" dirty="0"/>
              <a:t>提前和經常之增量結果 </a:t>
            </a:r>
            <a:r>
              <a:rPr lang="en-US" altLang="zh-TW" dirty="0"/>
              <a:t>Incremental Results Early and Often</a:t>
            </a:r>
            <a:endParaRPr lang="zh-TW" altLang="en-US" dirty="0"/>
          </a:p>
          <a:p>
            <a:r>
              <a:rPr lang="zh-TW" altLang="en-US" dirty="0"/>
              <a:t>持續質疑和反思 </a:t>
            </a:r>
            <a:r>
              <a:rPr lang="en-US" altLang="zh-TW" dirty="0"/>
              <a:t>Continuous Questioning and Introspection</a:t>
            </a:r>
            <a:endParaRPr lang="zh-TW" altLang="en-US" dirty="0"/>
          </a:p>
          <a:p>
            <a:r>
              <a:rPr lang="zh-TW" altLang="en-US" dirty="0"/>
              <a:t>變更是前進到較佳解決方案的助力 </a:t>
            </a:r>
            <a:r>
              <a:rPr lang="en-US" altLang="zh-TW" dirty="0"/>
              <a:t>Change Is Progress to a Better Solution</a:t>
            </a:r>
            <a:endParaRPr lang="zh-TW" altLang="en-US" dirty="0"/>
          </a:p>
          <a:p>
            <a:r>
              <a:rPr lang="zh-TW" altLang="en-US" dirty="0"/>
              <a:t>不要推測未來 </a:t>
            </a:r>
            <a:r>
              <a:rPr lang="en-US" altLang="zh-TW" dirty="0"/>
              <a:t>Don’t Speculate on the Future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AD20E962-30BD-44F6-9462-215EF6A6B9E5}"/>
              </a:ext>
            </a:extLst>
          </p:cNvPr>
          <p:cNvSpPr>
            <a:spLocks noGrp="1"/>
          </p:cNvSpPr>
          <p:nvPr>
            <p:ph type="sldNum" sz="quarter" idx="12"/>
          </p:nvPr>
        </p:nvSpPr>
        <p:spPr/>
        <p:txBody>
          <a:bodyPr/>
          <a:lstStyle/>
          <a:p>
            <a:fld id="{21C75E21-BEE4-4CF1-8A21-EACBB0756E63}" type="slidenum">
              <a:rPr lang="en-US" altLang="zh-TW" smtClean="0"/>
              <a:pPr/>
              <a:t>48</a:t>
            </a:fld>
            <a:endParaRPr lang="en-US" altLang="zh-TW"/>
          </a:p>
        </p:txBody>
      </p:sp>
    </p:spTree>
    <p:extLst>
      <p:ext uri="{BB962C8B-B14F-4D97-AF65-F5344CB8AC3E}">
        <p14:creationId xmlns:p14="http://schemas.microsoft.com/office/powerpoint/2010/main" val="3129606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BB5064C-AFEA-4302-A0FE-E08C3ACE0297}"/>
              </a:ext>
            </a:extLst>
          </p:cNvPr>
          <p:cNvSpPr>
            <a:spLocks noGrp="1"/>
          </p:cNvSpPr>
          <p:nvPr>
            <p:ph type="sldNum" sz="quarter" idx="12"/>
          </p:nvPr>
        </p:nvSpPr>
        <p:spPr/>
        <p:txBody>
          <a:bodyPr/>
          <a:lstStyle/>
          <a:p>
            <a:fld id="{21C75E21-BEE4-4CF1-8A21-EACBB0756E63}" type="slidenum">
              <a:rPr lang="en-US" altLang="zh-TW" smtClean="0"/>
              <a:pPr/>
              <a:t>49</a:t>
            </a:fld>
            <a:endParaRPr lang="en-US" altLang="zh-TW"/>
          </a:p>
        </p:txBody>
      </p:sp>
      <p:pic>
        <p:nvPicPr>
          <p:cNvPr id="5" name="Picture 2">
            <a:extLst>
              <a:ext uri="{FF2B5EF4-FFF2-40B4-BE49-F238E27FC236}">
                <a16:creationId xmlns:a16="http://schemas.microsoft.com/office/drawing/2014/main" id="{531DB1A0-0D03-4A44-A0A7-7E68657C249B}"/>
              </a:ext>
            </a:extLst>
          </p:cNvPr>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1559496" y="-1"/>
            <a:ext cx="7632848" cy="687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圖片 1">
            <a:extLst>
              <a:ext uri="{FF2B5EF4-FFF2-40B4-BE49-F238E27FC236}">
                <a16:creationId xmlns:a16="http://schemas.microsoft.com/office/drawing/2014/main" id="{62F2551F-3E8E-44C8-BB37-C67AE18F84DE}"/>
              </a:ext>
            </a:extLst>
          </p:cNvPr>
          <p:cNvPicPr>
            <a:picLocks noChangeAspect="1"/>
          </p:cNvPicPr>
          <p:nvPr/>
        </p:nvPicPr>
        <p:blipFill>
          <a:blip r:embed="rId3"/>
          <a:stretch>
            <a:fillRect/>
          </a:stretch>
        </p:blipFill>
        <p:spPr>
          <a:xfrm>
            <a:off x="8904312" y="1264555"/>
            <a:ext cx="1023169" cy="879220"/>
          </a:xfrm>
          <a:prstGeom prst="rect">
            <a:avLst/>
          </a:prstGeom>
        </p:spPr>
      </p:pic>
      <p:sp>
        <p:nvSpPr>
          <p:cNvPr id="8" name="矩形 7">
            <a:extLst>
              <a:ext uri="{FF2B5EF4-FFF2-40B4-BE49-F238E27FC236}">
                <a16:creationId xmlns:a16="http://schemas.microsoft.com/office/drawing/2014/main" id="{9139961A-606C-4E1E-9D63-40ACC8325FEE}"/>
              </a:ext>
            </a:extLst>
          </p:cNvPr>
          <p:cNvSpPr/>
          <p:nvPr/>
        </p:nvSpPr>
        <p:spPr>
          <a:xfrm>
            <a:off x="6960096" y="109057"/>
            <a:ext cx="3092513" cy="523220"/>
          </a:xfrm>
          <a:prstGeom prst="rect">
            <a:avLst/>
          </a:prstGeom>
        </p:spPr>
        <p:txBody>
          <a:bodyPr wrap="none">
            <a:spAutoFit/>
          </a:bodyPr>
          <a:lstStyle/>
          <a:p>
            <a:r>
              <a:rPr lang="en-US" altLang="zh-TW" sz="2800" dirty="0"/>
              <a:t>APF </a:t>
            </a:r>
            <a:r>
              <a:rPr lang="zh-TW" altLang="en-US" sz="2800" dirty="0"/>
              <a:t>生命週期模式</a:t>
            </a:r>
          </a:p>
        </p:txBody>
      </p:sp>
    </p:spTree>
    <p:extLst>
      <p:ext uri="{BB962C8B-B14F-4D97-AF65-F5344CB8AC3E}">
        <p14:creationId xmlns:p14="http://schemas.microsoft.com/office/powerpoint/2010/main" val="125858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84E243-26D1-4140-9EE1-4F5EDCF85856}"/>
              </a:ext>
            </a:extLst>
          </p:cNvPr>
          <p:cNvSpPr>
            <a:spLocks noGrp="1"/>
          </p:cNvSpPr>
          <p:nvPr>
            <p:ph type="title"/>
          </p:nvPr>
        </p:nvSpPr>
        <p:spPr/>
        <p:txBody>
          <a:bodyPr/>
          <a:lstStyle/>
          <a:p>
            <a:r>
              <a:rPr lang="zh-TW" altLang="en-US" dirty="0"/>
              <a:t>專案管理生命週期</a:t>
            </a:r>
            <a:br>
              <a:rPr lang="en-US" altLang="zh-TW" dirty="0"/>
            </a:br>
            <a:r>
              <a:rPr lang="en-US" altLang="zh-TW" dirty="0"/>
              <a:t>Project Management Life Cycle, PMLC</a:t>
            </a:r>
            <a:endParaRPr lang="zh-TW" altLang="en-US" dirty="0"/>
          </a:p>
        </p:txBody>
      </p:sp>
      <p:graphicFrame>
        <p:nvGraphicFramePr>
          <p:cNvPr id="5" name="表格 5">
            <a:extLst>
              <a:ext uri="{FF2B5EF4-FFF2-40B4-BE49-F238E27FC236}">
                <a16:creationId xmlns:a16="http://schemas.microsoft.com/office/drawing/2014/main" id="{CAB7CF17-86DE-4CBC-8EAF-EDD4F0AC4963}"/>
              </a:ext>
            </a:extLst>
          </p:cNvPr>
          <p:cNvGraphicFramePr>
            <a:graphicFrameLocks noGrp="1"/>
          </p:cNvGraphicFramePr>
          <p:nvPr>
            <p:ph idx="1"/>
            <p:extLst>
              <p:ext uri="{D42A27DB-BD31-4B8C-83A1-F6EECF244321}">
                <p14:modId xmlns:p14="http://schemas.microsoft.com/office/powerpoint/2010/main" val="697106660"/>
              </p:ext>
            </p:extLst>
          </p:nvPr>
        </p:nvGraphicFramePr>
        <p:xfrm>
          <a:off x="3002666" y="2924944"/>
          <a:ext cx="8496944" cy="1651000"/>
        </p:xfrm>
        <a:graphic>
          <a:graphicData uri="http://schemas.openxmlformats.org/drawingml/2006/table">
            <a:tbl>
              <a:tblPr firstRow="1" bandRow="1">
                <a:tableStyleId>{E929F9F4-4A8F-4326-A1B4-22849713DDAB}</a:tableStyleId>
              </a:tblPr>
              <a:tblGrid>
                <a:gridCol w="1872208">
                  <a:extLst>
                    <a:ext uri="{9D8B030D-6E8A-4147-A177-3AD203B41FA5}">
                      <a16:colId xmlns:a16="http://schemas.microsoft.com/office/drawing/2014/main" val="819781546"/>
                    </a:ext>
                  </a:extLst>
                </a:gridCol>
                <a:gridCol w="2979804">
                  <a:extLst>
                    <a:ext uri="{9D8B030D-6E8A-4147-A177-3AD203B41FA5}">
                      <a16:colId xmlns:a16="http://schemas.microsoft.com/office/drawing/2014/main" val="90280917"/>
                    </a:ext>
                  </a:extLst>
                </a:gridCol>
                <a:gridCol w="3644932">
                  <a:extLst>
                    <a:ext uri="{9D8B030D-6E8A-4147-A177-3AD203B41FA5}">
                      <a16:colId xmlns:a16="http://schemas.microsoft.com/office/drawing/2014/main" val="4186048477"/>
                    </a:ext>
                  </a:extLst>
                </a:gridCol>
              </a:tblGrid>
              <a:tr h="370840">
                <a:tc>
                  <a:txBody>
                    <a:bodyPr/>
                    <a:lstStyle/>
                    <a:p>
                      <a:r>
                        <a:rPr lang="zh-TW" altLang="en-US" dirty="0"/>
                        <a:t>目標</a:t>
                      </a:r>
                      <a:r>
                        <a:rPr lang="en-US" altLang="zh-TW" dirty="0"/>
                        <a:t>\</a:t>
                      </a:r>
                      <a:r>
                        <a:rPr lang="zh-TW" altLang="en-US" dirty="0"/>
                        <a:t>解決方法</a:t>
                      </a:r>
                    </a:p>
                  </a:txBody>
                  <a:tcPr/>
                </a:tc>
                <a:tc>
                  <a:txBody>
                    <a:bodyPr/>
                    <a:lstStyle/>
                    <a:p>
                      <a:pPr algn="ctr"/>
                      <a:r>
                        <a:rPr lang="zh-TW" altLang="en-US" dirty="0"/>
                        <a:t>已知</a:t>
                      </a:r>
                      <a:r>
                        <a:rPr lang="en-US" altLang="zh-TW" dirty="0"/>
                        <a:t>(</a:t>
                      </a:r>
                      <a:r>
                        <a:rPr lang="zh-TW" altLang="en-US" dirty="0"/>
                        <a:t>清楚</a:t>
                      </a:r>
                      <a:r>
                        <a:rPr lang="en-US" altLang="zh-TW" dirty="0"/>
                        <a:t>)</a:t>
                      </a:r>
                    </a:p>
                  </a:txBody>
                  <a:tcPr/>
                </a:tc>
                <a:tc>
                  <a:txBody>
                    <a:bodyPr/>
                    <a:lstStyle/>
                    <a:p>
                      <a:pPr algn="ctr"/>
                      <a:r>
                        <a:rPr lang="zh-TW" altLang="en-US" dirty="0"/>
                        <a:t>未知</a:t>
                      </a:r>
                      <a:r>
                        <a:rPr lang="en-US" altLang="zh-TW" dirty="0"/>
                        <a:t>(</a:t>
                      </a:r>
                      <a:r>
                        <a:rPr lang="zh-TW" altLang="en-US" dirty="0"/>
                        <a:t>不清楚</a:t>
                      </a:r>
                      <a:r>
                        <a:rPr lang="en-US" altLang="zh-TW" dirty="0"/>
                        <a:t>)</a:t>
                      </a:r>
                      <a:endParaRPr lang="zh-TW" altLang="en-US" dirty="0"/>
                    </a:p>
                  </a:txBody>
                  <a:tcPr/>
                </a:tc>
                <a:extLst>
                  <a:ext uri="{0D108BD9-81ED-4DB2-BD59-A6C34878D82A}">
                    <a16:rowId xmlns:a16="http://schemas.microsoft.com/office/drawing/2014/main" val="2583819389"/>
                  </a:ext>
                </a:extLst>
              </a:tr>
              <a:tr h="370840">
                <a:tc>
                  <a:txBody>
                    <a:bodyPr/>
                    <a:lstStyle/>
                    <a:p>
                      <a:pPr algn="ctr"/>
                      <a:r>
                        <a:rPr lang="zh-TW" altLang="en-US" dirty="0"/>
                        <a:t>已知</a:t>
                      </a:r>
                      <a:r>
                        <a:rPr lang="en-US" altLang="zh-TW" dirty="0"/>
                        <a:t>(</a:t>
                      </a:r>
                      <a:r>
                        <a:rPr lang="zh-TW" altLang="en-US" dirty="0"/>
                        <a:t>清楚</a:t>
                      </a:r>
                      <a:r>
                        <a:rPr lang="en-US" altLang="zh-TW" dirty="0"/>
                        <a:t>)</a:t>
                      </a:r>
                      <a:endParaRPr lang="zh-TW" altLang="en-US" dirty="0"/>
                    </a:p>
                  </a:txBody>
                  <a:tcPr/>
                </a:tc>
                <a:tc>
                  <a:txBody>
                    <a:bodyPr/>
                    <a:lstStyle/>
                    <a:p>
                      <a:r>
                        <a:rPr lang="zh-TW" altLang="en-US" dirty="0"/>
                        <a:t>傳統專案管理</a:t>
                      </a:r>
                      <a:r>
                        <a:rPr lang="en-US" altLang="zh-TW" dirty="0"/>
                        <a:t>TPM</a:t>
                      </a:r>
                    </a:p>
                    <a:p>
                      <a:r>
                        <a:rPr lang="zh-TW" altLang="en-US" dirty="0"/>
                        <a:t>線性</a:t>
                      </a:r>
                      <a:r>
                        <a:rPr lang="en-US" altLang="zh-TW" dirty="0"/>
                        <a:t>Linear,</a:t>
                      </a:r>
                      <a:r>
                        <a:rPr lang="zh-TW" altLang="en-US" dirty="0"/>
                        <a:t>反覆</a:t>
                      </a:r>
                      <a:r>
                        <a:rPr lang="en-US" altLang="zh-TW" dirty="0"/>
                        <a:t>Iterative</a:t>
                      </a:r>
                      <a:endParaRPr lang="zh-TW" altLang="en-US" dirty="0"/>
                    </a:p>
                  </a:txBody>
                  <a:tcPr/>
                </a:tc>
                <a:tc>
                  <a:txBody>
                    <a:bodyPr/>
                    <a:lstStyle/>
                    <a:p>
                      <a:r>
                        <a:rPr lang="zh-TW" altLang="en-US" dirty="0"/>
                        <a:t>敏捷專案管理</a:t>
                      </a:r>
                      <a:r>
                        <a:rPr lang="en-US" altLang="zh-TW" dirty="0"/>
                        <a:t>APM</a:t>
                      </a:r>
                    </a:p>
                    <a:p>
                      <a:r>
                        <a:rPr lang="zh-TW" altLang="en-US" dirty="0"/>
                        <a:t>反覆</a:t>
                      </a:r>
                      <a:r>
                        <a:rPr lang="en-US" altLang="zh-TW" dirty="0"/>
                        <a:t>Iterative,</a:t>
                      </a:r>
                      <a:r>
                        <a:rPr lang="zh-TW" altLang="en-US" dirty="0"/>
                        <a:t>適應</a:t>
                      </a:r>
                      <a:r>
                        <a:rPr lang="en-US" altLang="zh-TW" dirty="0"/>
                        <a:t>Adaptive</a:t>
                      </a:r>
                      <a:endParaRPr lang="zh-TW" altLang="en-US" dirty="0"/>
                    </a:p>
                  </a:txBody>
                  <a:tcPr/>
                </a:tc>
                <a:extLst>
                  <a:ext uri="{0D108BD9-81ED-4DB2-BD59-A6C34878D82A}">
                    <a16:rowId xmlns:a16="http://schemas.microsoft.com/office/drawing/2014/main" val="3194009102"/>
                  </a:ext>
                </a:extLst>
              </a:tr>
              <a:tr h="370840">
                <a:tc>
                  <a:txBody>
                    <a:bodyPr/>
                    <a:lstStyle/>
                    <a:p>
                      <a:pPr algn="ctr"/>
                      <a:r>
                        <a:rPr lang="zh-TW" altLang="en-US" dirty="0"/>
                        <a:t>未知</a:t>
                      </a:r>
                      <a:r>
                        <a:rPr lang="en-US" altLang="zh-TW" dirty="0"/>
                        <a:t>(</a:t>
                      </a:r>
                      <a:r>
                        <a:rPr lang="zh-TW" altLang="en-US" dirty="0"/>
                        <a:t>不清楚</a:t>
                      </a:r>
                      <a:r>
                        <a:rPr lang="en-US" altLang="zh-TW" dirty="0"/>
                        <a:t>)</a:t>
                      </a:r>
                    </a:p>
                    <a:p>
                      <a:pPr algn="ctr"/>
                      <a:endParaRPr lang="zh-TW" altLang="en-US" dirty="0"/>
                    </a:p>
                  </a:txBody>
                  <a:tcPr/>
                </a:tc>
                <a:tc>
                  <a:txBody>
                    <a:bodyPr/>
                    <a:lstStyle/>
                    <a:p>
                      <a:r>
                        <a:rPr lang="zh-TW" altLang="en-US" dirty="0"/>
                        <a:t>反極限專案管理</a:t>
                      </a:r>
                      <a:r>
                        <a:rPr lang="en-US" altLang="zh-TW" dirty="0" err="1"/>
                        <a:t>MPx</a:t>
                      </a:r>
                      <a:endParaRPr lang="zh-TW" altLang="en-US" dirty="0"/>
                    </a:p>
                  </a:txBody>
                  <a:tcPr/>
                </a:tc>
                <a:tc>
                  <a:txBody>
                    <a:bodyPr/>
                    <a:lstStyle/>
                    <a:p>
                      <a:r>
                        <a:rPr lang="zh-TW" altLang="en-US" dirty="0"/>
                        <a:t>極限專案管理</a:t>
                      </a:r>
                      <a:r>
                        <a:rPr lang="en-US" altLang="zh-TW" dirty="0" err="1"/>
                        <a:t>xPM</a:t>
                      </a:r>
                      <a:endParaRPr lang="zh-TW" altLang="en-US" dirty="0"/>
                    </a:p>
                  </a:txBody>
                  <a:tcPr/>
                </a:tc>
                <a:extLst>
                  <a:ext uri="{0D108BD9-81ED-4DB2-BD59-A6C34878D82A}">
                    <a16:rowId xmlns:a16="http://schemas.microsoft.com/office/drawing/2014/main" val="1960658143"/>
                  </a:ext>
                </a:extLst>
              </a:tr>
            </a:tbl>
          </a:graphicData>
        </a:graphic>
      </p:graphicFrame>
      <p:sp>
        <p:nvSpPr>
          <p:cNvPr id="4" name="投影片編號版面配置區 3">
            <a:extLst>
              <a:ext uri="{FF2B5EF4-FFF2-40B4-BE49-F238E27FC236}">
                <a16:creationId xmlns:a16="http://schemas.microsoft.com/office/drawing/2014/main" id="{0C12548C-05F8-42F8-919E-215DA56DD91E}"/>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
        <p:nvSpPr>
          <p:cNvPr id="7" name="文字方塊 6">
            <a:extLst>
              <a:ext uri="{FF2B5EF4-FFF2-40B4-BE49-F238E27FC236}">
                <a16:creationId xmlns:a16="http://schemas.microsoft.com/office/drawing/2014/main" id="{D7EAE974-4C2E-4390-B46B-087149050947}"/>
              </a:ext>
            </a:extLst>
          </p:cNvPr>
          <p:cNvSpPr txBox="1"/>
          <p:nvPr/>
        </p:nvSpPr>
        <p:spPr>
          <a:xfrm>
            <a:off x="7464152" y="2441684"/>
            <a:ext cx="654346" cy="369332"/>
          </a:xfrm>
          <a:prstGeom prst="rect">
            <a:avLst/>
          </a:prstGeom>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TW" dirty="0"/>
              <a:t>WBS</a:t>
            </a:r>
            <a:endParaRPr lang="zh-TW" altLang="en-US" dirty="0"/>
          </a:p>
        </p:txBody>
      </p:sp>
      <p:sp>
        <p:nvSpPr>
          <p:cNvPr id="8" name="文字方塊 7">
            <a:extLst>
              <a:ext uri="{FF2B5EF4-FFF2-40B4-BE49-F238E27FC236}">
                <a16:creationId xmlns:a16="http://schemas.microsoft.com/office/drawing/2014/main" id="{FC567612-17E6-4BEB-B6E3-AF0FFCA6F2F8}"/>
              </a:ext>
            </a:extLst>
          </p:cNvPr>
          <p:cNvSpPr txBox="1"/>
          <p:nvPr/>
        </p:nvSpPr>
        <p:spPr>
          <a:xfrm>
            <a:off x="2362092" y="3717032"/>
            <a:ext cx="461665" cy="480260"/>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vert="eaVert" wrap="none" rtlCol="0">
            <a:spAutoFit/>
          </a:bodyPr>
          <a:lstStyle/>
          <a:p>
            <a:r>
              <a:rPr lang="en-US" altLang="zh-TW" dirty="0"/>
              <a:t>RBS</a:t>
            </a:r>
            <a:endParaRPr lang="zh-TW" altLang="en-US" dirty="0"/>
          </a:p>
        </p:txBody>
      </p:sp>
      <p:sp>
        <p:nvSpPr>
          <p:cNvPr id="9" name="文字方塊 8">
            <a:extLst>
              <a:ext uri="{FF2B5EF4-FFF2-40B4-BE49-F238E27FC236}">
                <a16:creationId xmlns:a16="http://schemas.microsoft.com/office/drawing/2014/main" id="{608A7C5B-6D76-48C0-B8D4-4E4C42ADDB3C}"/>
              </a:ext>
            </a:extLst>
          </p:cNvPr>
          <p:cNvSpPr txBox="1"/>
          <p:nvPr/>
        </p:nvSpPr>
        <p:spPr>
          <a:xfrm>
            <a:off x="3575720" y="5003482"/>
            <a:ext cx="6146234" cy="646331"/>
          </a:xfrm>
          <a:prstGeom prst="rect">
            <a:avLst/>
          </a:prstGeom>
          <a:noFill/>
        </p:spPr>
        <p:txBody>
          <a:bodyPr wrap="none" rtlCol="0">
            <a:spAutoFit/>
          </a:bodyPr>
          <a:lstStyle/>
          <a:p>
            <a:r>
              <a:rPr lang="zh-TW" altLang="en-US" dirty="0"/>
              <a:t>需求分解結構 </a:t>
            </a:r>
            <a:r>
              <a:rPr lang="en-US" altLang="zh-TW" dirty="0"/>
              <a:t>Requirement Breakdown Structure, RBS</a:t>
            </a:r>
          </a:p>
          <a:p>
            <a:r>
              <a:rPr lang="zh-TW" altLang="en-US" dirty="0"/>
              <a:t>工作分解結構 </a:t>
            </a:r>
            <a:r>
              <a:rPr lang="en-US" altLang="zh-TW" dirty="0"/>
              <a:t>Work Breakdown Structure, WBS</a:t>
            </a:r>
            <a:endParaRPr lang="zh-TW" altLang="en-US" dirty="0"/>
          </a:p>
        </p:txBody>
      </p:sp>
      <p:pic>
        <p:nvPicPr>
          <p:cNvPr id="3" name="圖片 2">
            <a:extLst>
              <a:ext uri="{FF2B5EF4-FFF2-40B4-BE49-F238E27FC236}">
                <a16:creationId xmlns:a16="http://schemas.microsoft.com/office/drawing/2014/main" id="{60CB4238-F74D-42BF-80DD-D8271FEF907D}"/>
              </a:ext>
            </a:extLst>
          </p:cNvPr>
          <p:cNvPicPr>
            <a:picLocks noChangeAspect="1"/>
          </p:cNvPicPr>
          <p:nvPr/>
        </p:nvPicPr>
        <p:blipFill>
          <a:blip r:embed="rId2"/>
          <a:stretch>
            <a:fillRect/>
          </a:stretch>
        </p:blipFill>
        <p:spPr>
          <a:xfrm>
            <a:off x="2668694" y="5003482"/>
            <a:ext cx="907026" cy="646331"/>
          </a:xfrm>
          <a:prstGeom prst="rect">
            <a:avLst/>
          </a:prstGeom>
        </p:spPr>
      </p:pic>
    </p:spTree>
    <p:extLst>
      <p:ext uri="{BB962C8B-B14F-4D97-AF65-F5344CB8AC3E}">
        <p14:creationId xmlns:p14="http://schemas.microsoft.com/office/powerpoint/2010/main" val="308173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A72F8-6B87-44F7-852D-46800A662727}"/>
              </a:ext>
            </a:extLst>
          </p:cNvPr>
          <p:cNvSpPr>
            <a:spLocks noGrp="1"/>
          </p:cNvSpPr>
          <p:nvPr>
            <p:ph type="title"/>
          </p:nvPr>
        </p:nvSpPr>
        <p:spPr/>
        <p:txBody>
          <a:bodyPr>
            <a:normAutofit/>
          </a:bodyPr>
          <a:lstStyle/>
          <a:p>
            <a:r>
              <a:rPr lang="en-US" altLang="zh-TW" dirty="0"/>
              <a:t>APF </a:t>
            </a:r>
            <a:r>
              <a:rPr lang="zh-TW" altLang="en-US" dirty="0"/>
              <a:t>生命週期模式</a:t>
            </a:r>
            <a:br>
              <a:rPr lang="en-US" altLang="zh-TW" dirty="0"/>
            </a:br>
            <a:r>
              <a:rPr lang="zh-TW" altLang="en-US" dirty="0"/>
              <a:t>專案設定 </a:t>
            </a:r>
            <a:r>
              <a:rPr lang="en-US" altLang="zh-TW" dirty="0"/>
              <a:t>APF Project Setup</a:t>
            </a:r>
            <a:endParaRPr lang="zh-TW" altLang="en-US" dirty="0"/>
          </a:p>
        </p:txBody>
      </p:sp>
      <p:sp>
        <p:nvSpPr>
          <p:cNvPr id="6" name="內容版面配置區 5">
            <a:extLst>
              <a:ext uri="{FF2B5EF4-FFF2-40B4-BE49-F238E27FC236}">
                <a16:creationId xmlns:a16="http://schemas.microsoft.com/office/drawing/2014/main" id="{7186884D-139B-451D-93B4-974820DF21CB}"/>
              </a:ext>
            </a:extLst>
          </p:cNvPr>
          <p:cNvSpPr>
            <a:spLocks noGrp="1"/>
          </p:cNvSpPr>
          <p:nvPr>
            <p:ph idx="1"/>
          </p:nvPr>
        </p:nvSpPr>
        <p:spPr/>
        <p:txBody>
          <a:bodyPr>
            <a:normAutofit fontScale="85000" lnSpcReduction="20000"/>
          </a:bodyPr>
          <a:lstStyle/>
          <a:p>
            <a:r>
              <a:rPr lang="zh-TW" altLang="en-US" dirty="0"/>
              <a:t>執行滿意條件 </a:t>
            </a:r>
            <a:r>
              <a:rPr lang="en-US" altLang="zh-TW" dirty="0"/>
              <a:t>Conduct Conditions of Satisfaction</a:t>
            </a:r>
          </a:p>
          <a:p>
            <a:pPr lvl="1"/>
            <a:r>
              <a:rPr lang="en-US" altLang="zh-TW" dirty="0"/>
              <a:t>COS </a:t>
            </a:r>
            <a:r>
              <a:rPr lang="zh-TW" altLang="en-US" dirty="0"/>
              <a:t>是一份文件</a:t>
            </a:r>
            <a:endParaRPr lang="en-US" altLang="zh-TW" dirty="0"/>
          </a:p>
          <a:p>
            <a:pPr lvl="1"/>
            <a:r>
              <a:rPr lang="zh-TW" altLang="en-US" dirty="0"/>
              <a:t>顧客提出請求、開發團隊釐清顧客請求、開發團隊回應能提供什麼、雙方簽訂協議</a:t>
            </a:r>
            <a:endParaRPr lang="en-US" altLang="zh-TW" dirty="0"/>
          </a:p>
          <a:p>
            <a:r>
              <a:rPr lang="zh-TW" altLang="en-US" dirty="0"/>
              <a:t>引出需求 </a:t>
            </a:r>
            <a:r>
              <a:rPr lang="en-US" altLang="zh-TW" dirty="0"/>
              <a:t>Elicit requirements</a:t>
            </a:r>
          </a:p>
          <a:p>
            <a:pPr lvl="1"/>
            <a:r>
              <a:rPr lang="zh-TW" altLang="en-US" dirty="0"/>
              <a:t>使用者故事 </a:t>
            </a:r>
            <a:r>
              <a:rPr lang="en-US" altLang="zh-TW" dirty="0"/>
              <a:t>User Story</a:t>
            </a:r>
          </a:p>
          <a:p>
            <a:pPr lvl="2"/>
            <a:r>
              <a:rPr lang="zh-TW" altLang="en-US" dirty="0"/>
              <a:t>身為一個</a:t>
            </a:r>
            <a:r>
              <a:rPr lang="en-US" altLang="zh-TW" dirty="0"/>
              <a:t>&lt;</a:t>
            </a:r>
            <a:r>
              <a:rPr lang="zh-TW" altLang="en-US" dirty="0"/>
              <a:t>角色</a:t>
            </a:r>
            <a:r>
              <a:rPr lang="en-US" altLang="zh-TW" dirty="0"/>
              <a:t>&gt;</a:t>
            </a:r>
            <a:r>
              <a:rPr lang="zh-TW" altLang="en-US" dirty="0"/>
              <a:t>我想要</a:t>
            </a:r>
            <a:r>
              <a:rPr lang="en-US" altLang="zh-TW" dirty="0"/>
              <a:t>&lt;</a:t>
            </a:r>
            <a:r>
              <a:rPr lang="zh-TW" altLang="en-US" dirty="0"/>
              <a:t>某個目標</a:t>
            </a:r>
            <a:r>
              <a:rPr lang="en-US" altLang="zh-TW" dirty="0"/>
              <a:t>&gt;</a:t>
            </a:r>
            <a:r>
              <a:rPr lang="zh-TW" altLang="en-US" dirty="0"/>
              <a:t>因為</a:t>
            </a:r>
            <a:r>
              <a:rPr lang="en-US" altLang="zh-TW" dirty="0"/>
              <a:t>(</a:t>
            </a:r>
            <a:r>
              <a:rPr lang="zh-TW" altLang="en-US" dirty="0"/>
              <a:t>或如此</a:t>
            </a:r>
            <a:r>
              <a:rPr lang="en-US" altLang="zh-TW" dirty="0"/>
              <a:t>)&lt;</a:t>
            </a:r>
            <a:r>
              <a:rPr lang="zh-TW" altLang="en-US" dirty="0"/>
              <a:t>某個理由</a:t>
            </a:r>
            <a:r>
              <a:rPr lang="en-US" altLang="zh-TW" dirty="0"/>
              <a:t>&gt;</a:t>
            </a:r>
          </a:p>
          <a:p>
            <a:r>
              <a:rPr lang="zh-TW" altLang="en-US" dirty="0"/>
              <a:t>建立需求分解結構 </a:t>
            </a:r>
            <a:r>
              <a:rPr lang="en-US" altLang="zh-TW" dirty="0"/>
              <a:t>RBS</a:t>
            </a:r>
          </a:p>
          <a:p>
            <a:r>
              <a:rPr lang="zh-TW" altLang="en-US" dirty="0"/>
              <a:t>評估需求的完整性 </a:t>
            </a:r>
            <a:r>
              <a:rPr lang="en-US" altLang="zh-TW" dirty="0"/>
              <a:t>Assess completeness of requirements</a:t>
            </a:r>
          </a:p>
          <a:p>
            <a:r>
              <a:rPr lang="zh-TW" altLang="en-US" dirty="0"/>
              <a:t>專案管理分類 </a:t>
            </a:r>
            <a:r>
              <a:rPr lang="en-US" altLang="zh-TW" dirty="0"/>
              <a:t>Classify project in the landscape</a:t>
            </a:r>
          </a:p>
          <a:p>
            <a:pPr lvl="1"/>
            <a:r>
              <a:rPr lang="en-US" altLang="zh-TW" dirty="0"/>
              <a:t>Determine the best-fi t PMLC model</a:t>
            </a:r>
          </a:p>
          <a:p>
            <a:r>
              <a:rPr lang="zh-TW" altLang="en-US" dirty="0"/>
              <a:t>評估專案的特徵 </a:t>
            </a:r>
            <a:r>
              <a:rPr lang="en-US" altLang="zh-TW" dirty="0"/>
              <a:t>Assess project characteristics</a:t>
            </a:r>
          </a:p>
          <a:p>
            <a:r>
              <a:rPr lang="zh-TW" altLang="en-US" dirty="0"/>
              <a:t>決定最適合的 </a:t>
            </a:r>
            <a:r>
              <a:rPr lang="en-US" altLang="zh-TW" dirty="0"/>
              <a:t>PMLC </a:t>
            </a:r>
            <a:r>
              <a:rPr lang="zh-TW" altLang="en-US" dirty="0"/>
              <a:t>模式 </a:t>
            </a:r>
            <a:r>
              <a:rPr lang="en-US" altLang="zh-TW" dirty="0"/>
              <a:t>Choose and modify specific PMLC approach</a:t>
            </a:r>
            <a:endParaRPr lang="zh-TW" altLang="en-US" dirty="0"/>
          </a:p>
        </p:txBody>
      </p:sp>
      <p:sp>
        <p:nvSpPr>
          <p:cNvPr id="4" name="投影片編號版面配置區 3">
            <a:extLst>
              <a:ext uri="{FF2B5EF4-FFF2-40B4-BE49-F238E27FC236}">
                <a16:creationId xmlns:a16="http://schemas.microsoft.com/office/drawing/2014/main" id="{9E1BB3EA-62B4-4D88-B3B1-2ACE163F6ED9}"/>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25017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A72F8-6B87-44F7-852D-46800A662727}"/>
              </a:ext>
            </a:extLst>
          </p:cNvPr>
          <p:cNvSpPr>
            <a:spLocks noGrp="1"/>
          </p:cNvSpPr>
          <p:nvPr>
            <p:ph type="title"/>
          </p:nvPr>
        </p:nvSpPr>
        <p:spPr/>
        <p:txBody>
          <a:bodyPr>
            <a:normAutofit/>
          </a:bodyPr>
          <a:lstStyle/>
          <a:p>
            <a:r>
              <a:rPr lang="en-US" altLang="zh-TW" dirty="0"/>
              <a:t>APF </a:t>
            </a:r>
            <a:r>
              <a:rPr lang="zh-TW" altLang="en-US" dirty="0"/>
              <a:t>生命週期模式</a:t>
            </a:r>
            <a:br>
              <a:rPr lang="en-US" altLang="zh-TW" dirty="0"/>
            </a:br>
            <a:r>
              <a:rPr lang="en-US" altLang="zh-TW" dirty="0"/>
              <a:t>APF Project Execution</a:t>
            </a:r>
            <a:r>
              <a:rPr lang="zh-TW" altLang="en-US" dirty="0"/>
              <a:t>（續）</a:t>
            </a:r>
          </a:p>
        </p:txBody>
      </p:sp>
      <p:sp>
        <p:nvSpPr>
          <p:cNvPr id="6" name="內容版面配置區 5">
            <a:extLst>
              <a:ext uri="{FF2B5EF4-FFF2-40B4-BE49-F238E27FC236}">
                <a16:creationId xmlns:a16="http://schemas.microsoft.com/office/drawing/2014/main" id="{7186884D-139B-451D-93B4-974820DF21CB}"/>
              </a:ext>
            </a:extLst>
          </p:cNvPr>
          <p:cNvSpPr>
            <a:spLocks noGrp="1"/>
          </p:cNvSpPr>
          <p:nvPr>
            <p:ph sz="half" idx="1"/>
          </p:nvPr>
        </p:nvSpPr>
        <p:spPr/>
        <p:txBody>
          <a:bodyPr>
            <a:normAutofit fontScale="92500" lnSpcReduction="20000"/>
          </a:bodyPr>
          <a:lstStyle/>
          <a:p>
            <a:r>
              <a:rPr lang="zh-TW" altLang="en-US" dirty="0"/>
              <a:t>版本範疇 </a:t>
            </a:r>
            <a:r>
              <a:rPr lang="en-US" altLang="zh-TW" dirty="0"/>
              <a:t>Version Scope</a:t>
            </a:r>
          </a:p>
          <a:p>
            <a:pPr lvl="1"/>
            <a:r>
              <a:rPr lang="zh-TW" altLang="en-US" dirty="0"/>
              <a:t>滿意條件 </a:t>
            </a:r>
            <a:r>
              <a:rPr lang="en-US" altLang="zh-TW" dirty="0"/>
              <a:t>Conditional of Satisfaction, COS</a:t>
            </a:r>
          </a:p>
          <a:p>
            <a:pPr lvl="1"/>
            <a:r>
              <a:rPr lang="zh-TW" altLang="en-US" dirty="0"/>
              <a:t>專案概要敘述 </a:t>
            </a:r>
            <a:r>
              <a:rPr lang="en-US" altLang="zh-TW" dirty="0"/>
              <a:t>Project Overview Statement, POS</a:t>
            </a:r>
          </a:p>
          <a:p>
            <a:pPr lvl="1"/>
            <a:r>
              <a:rPr lang="zh-TW" altLang="en-US" dirty="0"/>
              <a:t>週期參數</a:t>
            </a:r>
            <a:endParaRPr lang="en-US" altLang="zh-TW" dirty="0"/>
          </a:p>
          <a:p>
            <a:pPr lvl="2"/>
            <a:r>
              <a:rPr lang="en-US" altLang="zh-TW" dirty="0"/>
              <a:t>2~6</a:t>
            </a:r>
            <a:r>
              <a:rPr lang="zh-TW" altLang="en-US" dirty="0"/>
              <a:t>週，初期較短</a:t>
            </a:r>
            <a:endParaRPr lang="en-US" altLang="zh-TW" dirty="0"/>
          </a:p>
          <a:p>
            <a:pPr lvl="1"/>
            <a:r>
              <a:rPr lang="zh-TW" altLang="en-US" dirty="0"/>
              <a:t>建立中層次的 </a:t>
            </a:r>
            <a:r>
              <a:rPr lang="en-US" altLang="zh-TW" dirty="0"/>
              <a:t>WBS</a:t>
            </a:r>
          </a:p>
          <a:p>
            <a:pPr lvl="2"/>
            <a:r>
              <a:rPr lang="zh-TW" altLang="en-US" dirty="0"/>
              <a:t>展開到功能階層</a:t>
            </a:r>
            <a:endParaRPr lang="en-US" altLang="zh-TW" dirty="0"/>
          </a:p>
          <a:p>
            <a:pPr lvl="2"/>
            <a:r>
              <a:rPr lang="zh-TW" altLang="en-US" dirty="0"/>
              <a:t>定義要什麼功能 </a:t>
            </a:r>
            <a:r>
              <a:rPr lang="en-US" altLang="zh-TW" dirty="0"/>
              <a:t>What</a:t>
            </a:r>
            <a:r>
              <a:rPr lang="zh-TW" altLang="en-US" dirty="0"/>
              <a:t> 而非如何做 </a:t>
            </a:r>
            <a:r>
              <a:rPr lang="en-US" altLang="zh-TW" dirty="0"/>
              <a:t>Not How</a:t>
            </a:r>
          </a:p>
          <a:p>
            <a:pPr lvl="1"/>
            <a:r>
              <a:rPr lang="zh-TW" altLang="en-US" dirty="0"/>
              <a:t>功能排序</a:t>
            </a:r>
            <a:endParaRPr lang="en-US" altLang="zh-TW" dirty="0"/>
          </a:p>
          <a:p>
            <a:pPr lvl="2"/>
            <a:r>
              <a:rPr lang="zh-TW" altLang="en-US" dirty="0"/>
              <a:t>風險、複雜度、工期、商業價值、功能間的依存關係</a:t>
            </a:r>
            <a:endParaRPr lang="en-US" altLang="zh-TW" dirty="0"/>
          </a:p>
          <a:p>
            <a:pPr lvl="1"/>
            <a:endParaRPr lang="en-US" altLang="zh-TW" dirty="0"/>
          </a:p>
        </p:txBody>
      </p:sp>
      <p:sp>
        <p:nvSpPr>
          <p:cNvPr id="4" name="投影片編號版面配置區 3">
            <a:extLst>
              <a:ext uri="{FF2B5EF4-FFF2-40B4-BE49-F238E27FC236}">
                <a16:creationId xmlns:a16="http://schemas.microsoft.com/office/drawing/2014/main" id="{9E1BB3EA-62B4-4D88-B3B1-2ACE163F6ED9}"/>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
        <p:nvSpPr>
          <p:cNvPr id="5" name="內容版面配置區 4">
            <a:extLst>
              <a:ext uri="{FF2B5EF4-FFF2-40B4-BE49-F238E27FC236}">
                <a16:creationId xmlns:a16="http://schemas.microsoft.com/office/drawing/2014/main" id="{5A5B332B-01A1-437A-9445-77A5894A5369}"/>
              </a:ext>
            </a:extLst>
          </p:cNvPr>
          <p:cNvSpPr>
            <a:spLocks noGrp="1"/>
          </p:cNvSpPr>
          <p:nvPr>
            <p:ph sz="half" idx="2"/>
          </p:nvPr>
        </p:nvSpPr>
        <p:spPr/>
        <p:txBody>
          <a:bodyPr>
            <a:normAutofit fontScale="92500" lnSpcReduction="20000"/>
          </a:bodyPr>
          <a:lstStyle/>
          <a:p>
            <a:r>
              <a:rPr lang="zh-TW" altLang="en-US" dirty="0"/>
              <a:t>週期計畫 </a:t>
            </a:r>
            <a:r>
              <a:rPr lang="en-US" altLang="zh-TW" dirty="0"/>
              <a:t>Cycle Plan</a:t>
            </a:r>
          </a:p>
          <a:p>
            <a:pPr lvl="1"/>
            <a:r>
              <a:rPr lang="zh-TW" altLang="en-US" dirty="0"/>
              <a:t>建立這個週期所需完成功能的詳細低層次</a:t>
            </a:r>
            <a:r>
              <a:rPr lang="en-US" altLang="zh-TW" dirty="0"/>
              <a:t>WBS</a:t>
            </a:r>
            <a:r>
              <a:rPr lang="zh-TW" altLang="en-US" dirty="0"/>
              <a:t>（往下展開到活動）</a:t>
            </a:r>
            <a:endParaRPr lang="en-US" altLang="zh-TW" dirty="0"/>
          </a:p>
          <a:p>
            <a:pPr lvl="1"/>
            <a:r>
              <a:rPr lang="zh-TW" altLang="en-US" dirty="0"/>
              <a:t>依功能區分並分別指派次團隊負責人</a:t>
            </a:r>
            <a:endParaRPr lang="en-US" altLang="zh-TW" dirty="0"/>
          </a:p>
          <a:p>
            <a:pPr lvl="1"/>
            <a:r>
              <a:rPr lang="zh-TW" altLang="en-US" dirty="0"/>
              <a:t>建立次團隊間工作的相關性和配合時程</a:t>
            </a:r>
            <a:endParaRPr lang="en-US" altLang="zh-TW" dirty="0"/>
          </a:p>
          <a:p>
            <a:pPr lvl="1"/>
            <a:r>
              <a:rPr lang="zh-TW" altLang="en-US" dirty="0"/>
              <a:t>由次團隊發展更詳細時程和分配資源以完成所負責的工作</a:t>
            </a:r>
          </a:p>
        </p:txBody>
      </p:sp>
    </p:spTree>
    <p:extLst>
      <p:ext uri="{BB962C8B-B14F-4D97-AF65-F5344CB8AC3E}">
        <p14:creationId xmlns:p14="http://schemas.microsoft.com/office/powerpoint/2010/main" val="2826477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A72F8-6B87-44F7-852D-46800A662727}"/>
              </a:ext>
            </a:extLst>
          </p:cNvPr>
          <p:cNvSpPr>
            <a:spLocks noGrp="1"/>
          </p:cNvSpPr>
          <p:nvPr>
            <p:ph type="title"/>
          </p:nvPr>
        </p:nvSpPr>
        <p:spPr/>
        <p:txBody>
          <a:bodyPr>
            <a:normAutofit/>
          </a:bodyPr>
          <a:lstStyle/>
          <a:p>
            <a:r>
              <a:rPr lang="en-US" altLang="zh-TW" dirty="0"/>
              <a:t>APF </a:t>
            </a:r>
            <a:r>
              <a:rPr lang="zh-TW" altLang="en-US" dirty="0"/>
              <a:t>生命週期模式</a:t>
            </a:r>
            <a:br>
              <a:rPr lang="en-US" altLang="zh-TW" dirty="0"/>
            </a:br>
            <a:r>
              <a:rPr lang="en-US" altLang="zh-TW" dirty="0"/>
              <a:t>APF Project Execution</a:t>
            </a:r>
            <a:endParaRPr lang="zh-TW" altLang="en-US" dirty="0"/>
          </a:p>
        </p:txBody>
      </p:sp>
      <p:sp>
        <p:nvSpPr>
          <p:cNvPr id="6" name="內容版面配置區 5">
            <a:extLst>
              <a:ext uri="{FF2B5EF4-FFF2-40B4-BE49-F238E27FC236}">
                <a16:creationId xmlns:a16="http://schemas.microsoft.com/office/drawing/2014/main" id="{7186884D-139B-451D-93B4-974820DF21CB}"/>
              </a:ext>
            </a:extLst>
          </p:cNvPr>
          <p:cNvSpPr>
            <a:spLocks noGrp="1"/>
          </p:cNvSpPr>
          <p:nvPr>
            <p:ph sz="half" idx="1"/>
          </p:nvPr>
        </p:nvSpPr>
        <p:spPr/>
        <p:txBody>
          <a:bodyPr>
            <a:normAutofit fontScale="92500" lnSpcReduction="10000"/>
          </a:bodyPr>
          <a:lstStyle/>
          <a:p>
            <a:r>
              <a:rPr lang="zh-TW" altLang="en-US" dirty="0"/>
              <a:t>週期建置 </a:t>
            </a:r>
            <a:r>
              <a:rPr lang="en-US" altLang="zh-TW" dirty="0"/>
              <a:t>Cycle Build</a:t>
            </a:r>
          </a:p>
          <a:p>
            <a:pPr lvl="1"/>
            <a:r>
              <a:rPr lang="zh-TW" altLang="en-US" dirty="0"/>
              <a:t>週期不能因工作沒做完而延長</a:t>
            </a:r>
            <a:endParaRPr lang="en-US" altLang="zh-TW" dirty="0"/>
          </a:p>
          <a:p>
            <a:pPr lvl="1"/>
            <a:r>
              <a:rPr lang="zh-TW" altLang="en-US" dirty="0"/>
              <a:t>週期內不允許變更</a:t>
            </a:r>
            <a:r>
              <a:rPr lang="en-US" altLang="zh-TW" dirty="0"/>
              <a:t>=&gt;</a:t>
            </a:r>
            <a:r>
              <a:rPr lang="zh-TW" altLang="en-US" dirty="0"/>
              <a:t>範疇庫 </a:t>
            </a:r>
            <a:r>
              <a:rPr lang="en-US" altLang="zh-TW" dirty="0"/>
              <a:t>Scope Bank</a:t>
            </a:r>
          </a:p>
          <a:p>
            <a:pPr lvl="1"/>
            <a:r>
              <a:rPr lang="zh-TW" altLang="en-US" dirty="0"/>
              <a:t>個人詳細排程</a:t>
            </a:r>
            <a:endParaRPr lang="en-US" altLang="zh-TW" dirty="0"/>
          </a:p>
          <a:p>
            <a:pPr lvl="1"/>
            <a:r>
              <a:rPr lang="zh-TW" altLang="en-US" dirty="0"/>
              <a:t>工作包：要完成的工作</a:t>
            </a:r>
            <a:endParaRPr lang="en-US" altLang="zh-TW" dirty="0"/>
          </a:p>
          <a:p>
            <a:pPr lvl="1"/>
            <a:r>
              <a:rPr lang="zh-TW" altLang="en-US" dirty="0"/>
              <a:t>範疇庫 </a:t>
            </a:r>
            <a:r>
              <a:rPr lang="en-US" altLang="zh-TW" dirty="0"/>
              <a:t>Scope Bank</a:t>
            </a:r>
          </a:p>
          <a:p>
            <a:pPr lvl="2"/>
            <a:r>
              <a:rPr lang="zh-TW" altLang="en-US" dirty="0"/>
              <a:t>需求變更、改善想法</a:t>
            </a:r>
            <a:endParaRPr lang="en-US" altLang="zh-TW" dirty="0"/>
          </a:p>
          <a:p>
            <a:pPr lvl="1"/>
            <a:r>
              <a:rPr lang="zh-TW" altLang="en-US" dirty="0"/>
              <a:t>問題日誌：問題、風險、待釐清事項</a:t>
            </a:r>
            <a:endParaRPr lang="en-US" altLang="zh-TW" dirty="0"/>
          </a:p>
          <a:p>
            <a:pPr lvl="1"/>
            <a:r>
              <a:rPr lang="zh-TW" altLang="en-US" dirty="0"/>
              <a:t>團隊會議：每天上班，不超過 </a:t>
            </a:r>
            <a:r>
              <a:rPr lang="en-US" altLang="zh-TW" dirty="0"/>
              <a:t>30 </a:t>
            </a:r>
            <a:r>
              <a:rPr lang="zh-TW" altLang="en-US" dirty="0"/>
              <a:t>分鐘</a:t>
            </a:r>
            <a:endParaRPr lang="en-US" altLang="zh-TW" dirty="0"/>
          </a:p>
          <a:p>
            <a:pPr lvl="1"/>
            <a:r>
              <a:rPr lang="zh-TW" altLang="en-US" dirty="0"/>
              <a:t>現況報告：口頭報告，不寫文件</a:t>
            </a:r>
            <a:endParaRPr lang="en-US" altLang="zh-TW" dirty="0"/>
          </a:p>
          <a:p>
            <a:endParaRPr lang="zh-TW" altLang="en-US" dirty="0"/>
          </a:p>
        </p:txBody>
      </p:sp>
      <p:sp>
        <p:nvSpPr>
          <p:cNvPr id="18" name="內容版面配置區 17">
            <a:extLst>
              <a:ext uri="{FF2B5EF4-FFF2-40B4-BE49-F238E27FC236}">
                <a16:creationId xmlns:a16="http://schemas.microsoft.com/office/drawing/2014/main" id="{1F2B0B3B-0D7F-4CBE-A00E-C8E4CFFB4A49}"/>
              </a:ext>
            </a:extLst>
          </p:cNvPr>
          <p:cNvSpPr>
            <a:spLocks noGrp="1"/>
          </p:cNvSpPr>
          <p:nvPr>
            <p:ph sz="half" idx="2"/>
          </p:nvPr>
        </p:nvSpPr>
        <p:spPr/>
        <p:txBody>
          <a:bodyPr>
            <a:normAutofit fontScale="92500" lnSpcReduction="10000"/>
          </a:bodyPr>
          <a:lstStyle/>
          <a:p>
            <a:r>
              <a:rPr lang="zh-TW" altLang="en-US" dirty="0"/>
              <a:t>顧客查核點 </a:t>
            </a:r>
            <a:r>
              <a:rPr lang="en-US" altLang="zh-TW" dirty="0"/>
              <a:t>Client Checkpoint</a:t>
            </a:r>
          </a:p>
          <a:p>
            <a:pPr lvl="1"/>
            <a:r>
              <a:rPr lang="zh-TW" altLang="en-US" dirty="0"/>
              <a:t>到目前累積的交付標的物是否符合期望</a:t>
            </a:r>
            <a:endParaRPr lang="en-US" altLang="zh-TW" dirty="0"/>
          </a:p>
          <a:p>
            <a:pPr lvl="2"/>
            <a:r>
              <a:rPr lang="zh-TW" altLang="en-US" dirty="0"/>
              <a:t>節拍、收斂</a:t>
            </a:r>
            <a:endParaRPr lang="en-US" altLang="zh-TW" dirty="0"/>
          </a:p>
          <a:p>
            <a:pPr lvl="1"/>
            <a:r>
              <a:rPr lang="zh-TW" altLang="en-US" dirty="0"/>
              <a:t>專案是否應該進入下一週期</a:t>
            </a:r>
            <a:endParaRPr lang="en-US" altLang="zh-TW" dirty="0"/>
          </a:p>
          <a:p>
            <a:pPr lvl="1"/>
            <a:r>
              <a:rPr lang="zh-TW" altLang="en-US" dirty="0"/>
              <a:t>尚未發展的功能之優先順序</a:t>
            </a:r>
            <a:endParaRPr lang="en-US" altLang="zh-TW" dirty="0"/>
          </a:p>
          <a:p>
            <a:pPr lvl="2"/>
            <a:r>
              <a:rPr lang="zh-TW" altLang="en-US" dirty="0"/>
              <a:t>範疇庫</a:t>
            </a:r>
            <a:endParaRPr lang="en-US" altLang="zh-TW" dirty="0"/>
          </a:p>
          <a:p>
            <a:pPr lvl="1"/>
            <a:r>
              <a:rPr lang="zh-TW" altLang="en-US" dirty="0"/>
              <a:t>下一週期要建置什麼</a:t>
            </a:r>
            <a:endParaRPr lang="en-US" altLang="zh-TW" dirty="0"/>
          </a:p>
          <a:p>
            <a:r>
              <a:rPr lang="zh-TW" altLang="en-US" dirty="0"/>
              <a:t>版本結束 </a:t>
            </a:r>
            <a:r>
              <a:rPr lang="en-US" altLang="zh-TW" dirty="0"/>
              <a:t>Version Close</a:t>
            </a:r>
            <a:endParaRPr lang="zh-TW" altLang="en-US" dirty="0"/>
          </a:p>
          <a:p>
            <a:pPr lvl="1"/>
            <a:r>
              <a:rPr lang="zh-TW" altLang="en-US" dirty="0"/>
              <a:t>團隊是否找到可接受的解決方案</a:t>
            </a:r>
            <a:endParaRPr lang="en-US" altLang="zh-TW" dirty="0"/>
          </a:p>
          <a:p>
            <a:pPr lvl="1"/>
            <a:r>
              <a:rPr lang="en-US" altLang="zh-TW" dirty="0"/>
              <a:t>APF </a:t>
            </a:r>
            <a:r>
              <a:rPr lang="zh-TW" altLang="en-US" dirty="0"/>
              <a:t>運作得如何</a:t>
            </a:r>
            <a:endParaRPr lang="en-US" altLang="zh-TW" dirty="0"/>
          </a:p>
          <a:p>
            <a:pPr lvl="1"/>
            <a:r>
              <a:rPr lang="zh-TW" altLang="en-US" dirty="0"/>
              <a:t>團隊使用 </a:t>
            </a:r>
            <a:r>
              <a:rPr lang="en-US" altLang="zh-TW" dirty="0"/>
              <a:t>APF </a:t>
            </a:r>
            <a:r>
              <a:rPr lang="zh-TW" altLang="en-US" dirty="0"/>
              <a:t>的情況</a:t>
            </a:r>
          </a:p>
        </p:txBody>
      </p:sp>
      <p:sp>
        <p:nvSpPr>
          <p:cNvPr id="4" name="投影片編號版面配置區 3">
            <a:extLst>
              <a:ext uri="{FF2B5EF4-FFF2-40B4-BE49-F238E27FC236}">
                <a16:creationId xmlns:a16="http://schemas.microsoft.com/office/drawing/2014/main" id="{9E1BB3EA-62B4-4D88-B3B1-2ACE163F6ED9}"/>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4067001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83FA506-A8ED-498E-96A5-E3B628F2ABD1}"/>
              </a:ext>
            </a:extLst>
          </p:cNvPr>
          <p:cNvSpPr>
            <a:spLocks noGrp="1"/>
          </p:cNvSpPr>
          <p:nvPr>
            <p:ph type="title"/>
          </p:nvPr>
        </p:nvSpPr>
        <p:spPr/>
        <p:txBody>
          <a:bodyPr/>
          <a:lstStyle/>
          <a:p>
            <a:r>
              <a:rPr lang="zh-TW" altLang="en-US" dirty="0"/>
              <a:t>極限專案管理手法</a:t>
            </a:r>
            <a:br>
              <a:rPr lang="en-US" altLang="zh-TW" dirty="0"/>
            </a:br>
            <a:r>
              <a:rPr lang="en-US" altLang="zh-TW" dirty="0"/>
              <a:t>Extreme Project Management, </a:t>
            </a:r>
            <a:r>
              <a:rPr lang="en-US" altLang="zh-TW" dirty="0" err="1"/>
              <a:t>xPM</a:t>
            </a:r>
            <a:endParaRPr lang="zh-TW" altLang="en-US" dirty="0"/>
          </a:p>
        </p:txBody>
      </p:sp>
      <p:sp>
        <p:nvSpPr>
          <p:cNvPr id="6" name="內容版面配置區 5">
            <a:extLst>
              <a:ext uri="{FF2B5EF4-FFF2-40B4-BE49-F238E27FC236}">
                <a16:creationId xmlns:a16="http://schemas.microsoft.com/office/drawing/2014/main" id="{B4E17C50-E95D-417C-ADE4-6F8E76EBBC3E}"/>
              </a:ext>
            </a:extLst>
          </p:cNvPr>
          <p:cNvSpPr>
            <a:spLocks noGrp="1"/>
          </p:cNvSpPr>
          <p:nvPr>
            <p:ph idx="1"/>
          </p:nvPr>
        </p:nvSpPr>
        <p:spPr/>
        <p:txBody>
          <a:bodyPr>
            <a:normAutofit lnSpcReduction="10000"/>
          </a:bodyPr>
          <a:lstStyle/>
          <a:p>
            <a:r>
              <a:rPr lang="zh-TW" altLang="en-US" dirty="0"/>
              <a:t>應用於解決方案和目標（或應用領域）兩者均完全未知或知道甚少的專案。</a:t>
            </a:r>
          </a:p>
          <a:p>
            <a:pPr lvl="1"/>
            <a:r>
              <a:rPr lang="zh-TW" altLang="en-US" dirty="0"/>
              <a:t>關注如何管理和執行專案，有哪些工具、範本、過程可以採用</a:t>
            </a:r>
            <a:endParaRPr lang="en-US" altLang="zh-TW" dirty="0"/>
          </a:p>
          <a:p>
            <a:r>
              <a:rPr lang="zh-TW" altLang="en-US" dirty="0"/>
              <a:t>對最終狀態或結果提出一個或多個推測</a:t>
            </a:r>
            <a:endParaRPr lang="en-US" altLang="zh-TW" dirty="0"/>
          </a:p>
          <a:p>
            <a:r>
              <a:rPr lang="en-US" altLang="zh-TW" dirty="0" err="1"/>
              <a:t>xPM</a:t>
            </a:r>
            <a:r>
              <a:rPr lang="en-US" altLang="zh-TW" dirty="0"/>
              <a:t> </a:t>
            </a:r>
            <a:r>
              <a:rPr lang="zh-TW" altLang="en-US" dirty="0"/>
              <a:t>是一個 </a:t>
            </a:r>
            <a:r>
              <a:rPr lang="en-US" altLang="zh-TW" dirty="0"/>
              <a:t>R&amp;D </a:t>
            </a:r>
            <a:r>
              <a:rPr lang="zh-TW" altLang="en-US" dirty="0"/>
              <a:t>專案</a:t>
            </a:r>
            <a:endParaRPr lang="en-US" altLang="zh-TW" dirty="0"/>
          </a:p>
          <a:p>
            <a:pPr lvl="1"/>
            <a:r>
              <a:rPr lang="zh-TW" altLang="en-US" dirty="0"/>
              <a:t>把概念轉化成實際的產品</a:t>
            </a:r>
            <a:endParaRPr lang="en-US" altLang="zh-TW" dirty="0"/>
          </a:p>
          <a:p>
            <a:r>
              <a:rPr lang="en-US" altLang="zh-TW" dirty="0" err="1"/>
              <a:t>xPM</a:t>
            </a:r>
            <a:r>
              <a:rPr lang="en-US" altLang="zh-TW" dirty="0"/>
              <a:t> </a:t>
            </a:r>
            <a:r>
              <a:rPr lang="zh-TW" altLang="en-US" dirty="0"/>
              <a:t>專案是高風險的</a:t>
            </a:r>
            <a:endParaRPr lang="en-US" altLang="zh-TW" dirty="0"/>
          </a:p>
          <a:p>
            <a:pPr lvl="1"/>
            <a:r>
              <a:rPr lang="zh-TW" altLang="en-US" dirty="0"/>
              <a:t>可能達成目標，但是解決方案的成本太高無法負擔</a:t>
            </a:r>
            <a:endParaRPr lang="en-US" altLang="zh-TW" dirty="0"/>
          </a:p>
          <a:p>
            <a:pPr lvl="1"/>
            <a:r>
              <a:rPr lang="zh-TW" altLang="en-US" dirty="0"/>
              <a:t>難以定義是否成功</a:t>
            </a:r>
            <a:endParaRPr lang="en-US" altLang="zh-TW" dirty="0"/>
          </a:p>
          <a:p>
            <a:r>
              <a:rPr lang="zh-TW" altLang="en-US" dirty="0"/>
              <a:t>多個同步嘗試性的泳道 </a:t>
            </a:r>
            <a:r>
              <a:rPr lang="en-US" altLang="zh-TW" dirty="0"/>
              <a:t>Concurrent Probative Swim Lanes</a:t>
            </a:r>
          </a:p>
          <a:p>
            <a:pPr lvl="1"/>
            <a:r>
              <a:rPr lang="zh-TW" altLang="en-US" dirty="0"/>
              <a:t>逐步消除和縮小可行的目標和解決方案（收斂）</a:t>
            </a:r>
            <a:endParaRPr lang="en-US" altLang="zh-TW" dirty="0"/>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6747A35-8622-41E3-BDEF-FE43D8253BD8}"/>
              </a:ext>
            </a:extLst>
          </p:cNvPr>
          <p:cNvSpPr>
            <a:spLocks noGrp="1"/>
          </p:cNvSpPr>
          <p:nvPr>
            <p:ph type="sldNum" sz="quarter" idx="12"/>
          </p:nvPr>
        </p:nvSpPr>
        <p:spPr/>
        <p:txBody>
          <a:bodyPr/>
          <a:lstStyle/>
          <a:p>
            <a:fld id="{378D85B2-BC9C-4FD8-BD17-ECCE531B176B}" type="slidenum">
              <a:rPr lang="en-US" altLang="zh-TW" smtClean="0"/>
              <a:pPr/>
              <a:t>53</a:t>
            </a:fld>
            <a:endParaRPr lang="en-US" altLang="zh-TW"/>
          </a:p>
        </p:txBody>
      </p:sp>
    </p:spTree>
    <p:extLst>
      <p:ext uri="{BB962C8B-B14F-4D97-AF65-F5344CB8AC3E}">
        <p14:creationId xmlns:p14="http://schemas.microsoft.com/office/powerpoint/2010/main" val="2547086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839BD0-B703-4965-BD95-116B97AB3F42}"/>
              </a:ext>
            </a:extLst>
          </p:cNvPr>
          <p:cNvSpPr>
            <a:spLocks noGrp="1"/>
          </p:cNvSpPr>
          <p:nvPr>
            <p:ph type="title"/>
          </p:nvPr>
        </p:nvSpPr>
        <p:spPr/>
        <p:txBody>
          <a:bodyPr/>
          <a:lstStyle/>
          <a:p>
            <a:r>
              <a:rPr lang="zh-TW" altLang="en-US" dirty="0"/>
              <a:t>極限 </a:t>
            </a:r>
            <a:r>
              <a:rPr lang="en-US" altLang="zh-TW" dirty="0"/>
              <a:t>PMLC </a:t>
            </a:r>
            <a:r>
              <a:rPr lang="zh-TW" altLang="en-US" dirty="0"/>
              <a:t>模式</a:t>
            </a:r>
            <a:br>
              <a:rPr lang="en-US" altLang="zh-TW" dirty="0"/>
            </a:br>
            <a:r>
              <a:rPr lang="en-US" altLang="zh-TW" dirty="0"/>
              <a:t>Extreme PMLC Model</a:t>
            </a:r>
            <a:endParaRPr lang="zh-TW" altLang="en-US" dirty="0"/>
          </a:p>
        </p:txBody>
      </p:sp>
      <p:sp>
        <p:nvSpPr>
          <p:cNvPr id="3" name="內容版面配置區 2">
            <a:extLst>
              <a:ext uri="{FF2B5EF4-FFF2-40B4-BE49-F238E27FC236}">
                <a16:creationId xmlns:a16="http://schemas.microsoft.com/office/drawing/2014/main" id="{50DB9DD6-EC98-4612-A806-47EB5E849E4A}"/>
              </a:ext>
            </a:extLst>
          </p:cNvPr>
          <p:cNvSpPr>
            <a:spLocks noGrp="1"/>
          </p:cNvSpPr>
          <p:nvPr>
            <p:ph idx="1"/>
          </p:nvPr>
        </p:nvSpPr>
        <p:spPr/>
        <p:txBody>
          <a:bodyPr>
            <a:normAutofit/>
          </a:bodyPr>
          <a:lstStyle/>
          <a:p>
            <a:r>
              <a:rPr lang="zh-TW" altLang="en-US" dirty="0"/>
              <a:t>管理一個具探索性或目標模糊的專案</a:t>
            </a:r>
          </a:p>
          <a:p>
            <a:r>
              <a:rPr lang="zh-TW" altLang="en-US" dirty="0"/>
              <a:t>目標通常只是推測一個期待的最終狀態</a:t>
            </a:r>
            <a:endParaRPr lang="en-US" altLang="zh-TW" dirty="0"/>
          </a:p>
          <a:p>
            <a:r>
              <a:rPr lang="zh-TW" altLang="en-US" dirty="0"/>
              <a:t>在每一個階段，顧客和開發團隊會一起「學習和發現」，往前邁進直到達成顧客滿意的結果。</a:t>
            </a:r>
          </a:p>
          <a:p>
            <a:r>
              <a:rPr lang="zh-TW" altLang="en-US" dirty="0"/>
              <a:t>透過多次短期間階段（階段長度通常</a:t>
            </a:r>
            <a:r>
              <a:rPr lang="en-US" altLang="zh-TW" dirty="0"/>
              <a:t>1-4</a:t>
            </a:r>
            <a:r>
              <a:rPr lang="zh-TW" altLang="en-US" dirty="0"/>
              <a:t>週）的反覆，尋找解決方案和目標。</a:t>
            </a:r>
            <a:endParaRPr lang="en-US" altLang="zh-TW" dirty="0"/>
          </a:p>
          <a:p>
            <a:pPr lvl="1"/>
            <a:r>
              <a:rPr lang="zh-TW" altLang="en-US" dirty="0"/>
              <a:t>可能發現一個可接受的結果</a:t>
            </a:r>
            <a:endParaRPr lang="en-US" altLang="zh-TW" dirty="0"/>
          </a:p>
          <a:p>
            <a:pPr lvl="1"/>
            <a:r>
              <a:rPr lang="zh-TW" altLang="en-US" dirty="0"/>
              <a:t>或在還沒有找到結果之前就終止了</a:t>
            </a:r>
          </a:p>
          <a:p>
            <a:endParaRPr lang="zh-TW" altLang="en-US" dirty="0"/>
          </a:p>
        </p:txBody>
      </p:sp>
      <p:sp>
        <p:nvSpPr>
          <p:cNvPr id="4" name="投影片編號版面配置區 3">
            <a:extLst>
              <a:ext uri="{FF2B5EF4-FFF2-40B4-BE49-F238E27FC236}">
                <a16:creationId xmlns:a16="http://schemas.microsoft.com/office/drawing/2014/main" id="{7746B9B2-64DC-4AEC-A0F1-1510AA02CF2D}"/>
              </a:ext>
            </a:extLst>
          </p:cNvPr>
          <p:cNvSpPr>
            <a:spLocks noGrp="1"/>
          </p:cNvSpPr>
          <p:nvPr>
            <p:ph type="sldNum" sz="quarter" idx="12"/>
          </p:nvPr>
        </p:nvSpPr>
        <p:spPr/>
        <p:txBody>
          <a:bodyPr/>
          <a:lstStyle/>
          <a:p>
            <a:fld id="{21C75E21-BEE4-4CF1-8A21-EACBB0756E63}" type="slidenum">
              <a:rPr lang="en-US" altLang="zh-TW" smtClean="0"/>
              <a:pPr/>
              <a:t>54</a:t>
            </a:fld>
            <a:endParaRPr lang="en-US" altLang="zh-TW"/>
          </a:p>
        </p:txBody>
      </p:sp>
      <p:pic>
        <p:nvPicPr>
          <p:cNvPr id="6" name="圖片 5">
            <a:extLst>
              <a:ext uri="{FF2B5EF4-FFF2-40B4-BE49-F238E27FC236}">
                <a16:creationId xmlns:a16="http://schemas.microsoft.com/office/drawing/2014/main" id="{9B09C796-3AD3-4527-A90F-8D06864673AE}"/>
              </a:ext>
            </a:extLst>
          </p:cNvPr>
          <p:cNvPicPr>
            <a:picLocks noChangeAspect="1"/>
          </p:cNvPicPr>
          <p:nvPr/>
        </p:nvPicPr>
        <p:blipFill>
          <a:blip r:embed="rId2"/>
          <a:stretch>
            <a:fillRect/>
          </a:stretch>
        </p:blipFill>
        <p:spPr>
          <a:xfrm>
            <a:off x="2279576" y="4797152"/>
            <a:ext cx="8754697" cy="1771897"/>
          </a:xfrm>
          <a:prstGeom prst="rect">
            <a:avLst/>
          </a:prstGeom>
        </p:spPr>
      </p:pic>
    </p:spTree>
    <p:extLst>
      <p:ext uri="{BB962C8B-B14F-4D97-AF65-F5344CB8AC3E}">
        <p14:creationId xmlns:p14="http://schemas.microsoft.com/office/powerpoint/2010/main" val="1630419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443E46-07EB-4D34-A810-6AA6B377B147}"/>
              </a:ext>
            </a:extLst>
          </p:cNvPr>
          <p:cNvSpPr>
            <a:spLocks noGrp="1"/>
          </p:cNvSpPr>
          <p:nvPr>
            <p:ph type="title"/>
          </p:nvPr>
        </p:nvSpPr>
        <p:spPr/>
        <p:txBody>
          <a:bodyPr/>
          <a:lstStyle/>
          <a:p>
            <a:r>
              <a:rPr lang="zh-TW" altLang="en-US" dirty="0"/>
              <a:t>極限 </a:t>
            </a:r>
            <a:r>
              <a:rPr lang="en-US" altLang="zh-TW" dirty="0"/>
              <a:t>PMLC </a:t>
            </a:r>
            <a:r>
              <a:rPr lang="zh-TW" altLang="en-US" dirty="0"/>
              <a:t>模式</a:t>
            </a:r>
            <a:br>
              <a:rPr lang="en-US" altLang="zh-TW" dirty="0"/>
            </a:br>
            <a:r>
              <a:rPr lang="en-US" altLang="zh-TW" dirty="0"/>
              <a:t>Extreme PMLC Model</a:t>
            </a:r>
            <a:endParaRPr lang="zh-TW" altLang="en-US" dirty="0"/>
          </a:p>
        </p:txBody>
      </p:sp>
      <p:sp>
        <p:nvSpPr>
          <p:cNvPr id="4" name="投影片編號版面配置區 3">
            <a:extLst>
              <a:ext uri="{FF2B5EF4-FFF2-40B4-BE49-F238E27FC236}">
                <a16:creationId xmlns:a16="http://schemas.microsoft.com/office/drawing/2014/main" id="{A276C2D7-D138-4689-AB42-8F248427E92F}"/>
              </a:ext>
            </a:extLst>
          </p:cNvPr>
          <p:cNvSpPr>
            <a:spLocks noGrp="1"/>
          </p:cNvSpPr>
          <p:nvPr>
            <p:ph type="sldNum" sz="quarter" idx="12"/>
          </p:nvPr>
        </p:nvSpPr>
        <p:spPr/>
        <p:txBody>
          <a:bodyPr/>
          <a:lstStyle/>
          <a:p>
            <a:fld id="{21C75E21-BEE4-4CF1-8A21-EACBB0756E63}" type="slidenum">
              <a:rPr lang="en-US" altLang="zh-TW" smtClean="0"/>
              <a:pPr/>
              <a:t>55</a:t>
            </a:fld>
            <a:endParaRPr lang="en-US" altLang="zh-TW"/>
          </a:p>
        </p:txBody>
      </p:sp>
      <p:sp>
        <p:nvSpPr>
          <p:cNvPr id="6" name="內容版面配置區 5">
            <a:extLst>
              <a:ext uri="{FF2B5EF4-FFF2-40B4-BE49-F238E27FC236}">
                <a16:creationId xmlns:a16="http://schemas.microsoft.com/office/drawing/2014/main" id="{0581CB27-409E-47B3-B027-8E9FD8E0DD6D}"/>
              </a:ext>
            </a:extLst>
          </p:cNvPr>
          <p:cNvSpPr>
            <a:spLocks noGrp="1"/>
          </p:cNvSpPr>
          <p:nvPr>
            <p:ph idx="1"/>
          </p:nvPr>
        </p:nvSpPr>
        <p:spPr/>
        <p:txBody>
          <a:bodyPr/>
          <a:lstStyle/>
          <a:p>
            <a:r>
              <a:rPr lang="zh-TW" altLang="en-US" dirty="0"/>
              <a:t>顧客扮演的是領導的角色</a:t>
            </a:r>
            <a:endParaRPr lang="en-US" altLang="zh-TW" dirty="0"/>
          </a:p>
          <a:p>
            <a:pPr lvl="1"/>
            <a:r>
              <a:rPr lang="en-US" altLang="zh-TW" dirty="0"/>
              <a:t>APM </a:t>
            </a:r>
            <a:r>
              <a:rPr lang="zh-TW" altLang="en-US" dirty="0"/>
              <a:t>顧客只是協同的角色</a:t>
            </a:r>
            <a:endParaRPr lang="en-US" altLang="zh-TW" dirty="0"/>
          </a:p>
          <a:p>
            <a:r>
              <a:rPr lang="zh-TW" altLang="en-US" dirty="0"/>
              <a:t>把專案限制在固定預算和時間內是沒有意義的</a:t>
            </a:r>
            <a:endParaRPr lang="en-US" altLang="zh-TW" dirty="0"/>
          </a:p>
          <a:p>
            <a:pPr lvl="1"/>
            <a:r>
              <a:rPr lang="zh-TW" altLang="en-US" dirty="0"/>
              <a:t>沒有範疇、時間、成本的限制</a:t>
            </a:r>
            <a:endParaRPr lang="en-US" altLang="zh-TW" dirty="0"/>
          </a:p>
          <a:p>
            <a:r>
              <a:rPr lang="zh-TW" altLang="en-US" dirty="0"/>
              <a:t>學習和發現：剛完成階段的成果，對下一個和未來的階段能夠提供更有建設性的方向</a:t>
            </a:r>
            <a:endParaRPr lang="en-US" altLang="zh-TW" dirty="0"/>
          </a:p>
          <a:p>
            <a:r>
              <a:rPr lang="zh-TW" altLang="en-US" dirty="0"/>
              <a:t>資助者審視這個學習和發現的成果，決定是否進一步資助</a:t>
            </a:r>
            <a:endParaRPr lang="en-US" altLang="zh-TW" dirty="0"/>
          </a:p>
          <a:p>
            <a:endParaRPr lang="zh-TW" altLang="en-US" dirty="0"/>
          </a:p>
        </p:txBody>
      </p:sp>
    </p:spTree>
    <p:extLst>
      <p:ext uri="{BB962C8B-B14F-4D97-AF65-F5344CB8AC3E}">
        <p14:creationId xmlns:p14="http://schemas.microsoft.com/office/powerpoint/2010/main" val="3648058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768FD-A795-44C6-A85F-7BC07F41B0BD}"/>
              </a:ext>
            </a:extLst>
          </p:cNvPr>
          <p:cNvSpPr>
            <a:spLocks noGrp="1"/>
          </p:cNvSpPr>
          <p:nvPr>
            <p:ph type="title"/>
          </p:nvPr>
        </p:nvSpPr>
        <p:spPr/>
        <p:txBody>
          <a:bodyPr/>
          <a:lstStyle/>
          <a:p>
            <a:r>
              <a:rPr lang="zh-TW" altLang="en-US" dirty="0"/>
              <a:t>極限 </a:t>
            </a:r>
            <a:r>
              <a:rPr lang="en-US" altLang="zh-TW" dirty="0"/>
              <a:t>PMLC </a:t>
            </a:r>
            <a:r>
              <a:rPr lang="zh-TW" altLang="en-US" dirty="0"/>
              <a:t>模式的特徵</a:t>
            </a:r>
          </a:p>
        </p:txBody>
      </p:sp>
      <p:sp>
        <p:nvSpPr>
          <p:cNvPr id="3" name="內容版面配置區 2">
            <a:extLst>
              <a:ext uri="{FF2B5EF4-FFF2-40B4-BE49-F238E27FC236}">
                <a16:creationId xmlns:a16="http://schemas.microsoft.com/office/drawing/2014/main" id="{66D4598F-74B8-4571-BA77-847EB0C3FB3A}"/>
              </a:ext>
            </a:extLst>
          </p:cNvPr>
          <p:cNvSpPr>
            <a:spLocks noGrp="1"/>
          </p:cNvSpPr>
          <p:nvPr>
            <p:ph idx="1"/>
          </p:nvPr>
        </p:nvSpPr>
        <p:spPr/>
        <p:txBody>
          <a:bodyPr/>
          <a:lstStyle/>
          <a:p>
            <a:r>
              <a:rPr lang="zh-TW" altLang="en-US" dirty="0"/>
              <a:t>高速度 </a:t>
            </a:r>
            <a:r>
              <a:rPr lang="en-US" altLang="zh-TW" dirty="0"/>
              <a:t>High Speed</a:t>
            </a:r>
          </a:p>
          <a:p>
            <a:pPr lvl="1"/>
            <a:r>
              <a:rPr lang="zh-TW" altLang="en-US" dirty="0"/>
              <a:t>短時間看不到成果就撤資</a:t>
            </a:r>
            <a:endParaRPr lang="en-US" altLang="zh-TW" dirty="0"/>
          </a:p>
          <a:p>
            <a:r>
              <a:rPr lang="zh-TW" altLang="en-US" dirty="0"/>
              <a:t>高度變更 </a:t>
            </a:r>
            <a:r>
              <a:rPr lang="en-US" altLang="zh-TW" dirty="0"/>
              <a:t>High Change</a:t>
            </a:r>
          </a:p>
          <a:p>
            <a:r>
              <a:rPr lang="zh-TW" altLang="en-US" dirty="0"/>
              <a:t>高度不確定性 </a:t>
            </a:r>
            <a:r>
              <a:rPr lang="en-US" altLang="zh-TW" dirty="0"/>
              <a:t>High Uncertainty</a:t>
            </a:r>
            <a:endParaRPr lang="zh-TW" altLang="en-US" dirty="0"/>
          </a:p>
        </p:txBody>
      </p:sp>
      <p:sp>
        <p:nvSpPr>
          <p:cNvPr id="4" name="投影片編號版面配置區 3">
            <a:extLst>
              <a:ext uri="{FF2B5EF4-FFF2-40B4-BE49-F238E27FC236}">
                <a16:creationId xmlns:a16="http://schemas.microsoft.com/office/drawing/2014/main" id="{804E7027-254E-4243-A3B0-7DEA5179AB58}"/>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3883402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74E575-F999-4395-9413-126FBD791137}"/>
              </a:ext>
            </a:extLst>
          </p:cNvPr>
          <p:cNvSpPr>
            <a:spLocks noGrp="1"/>
          </p:cNvSpPr>
          <p:nvPr>
            <p:ph type="title"/>
          </p:nvPr>
        </p:nvSpPr>
        <p:spPr/>
        <p:txBody>
          <a:bodyPr/>
          <a:lstStyle/>
          <a:p>
            <a:r>
              <a:rPr lang="zh-TW" altLang="en-US" dirty="0"/>
              <a:t>極限 </a:t>
            </a:r>
            <a:r>
              <a:rPr lang="en-US" altLang="zh-TW" dirty="0"/>
              <a:t>PMLC </a:t>
            </a:r>
            <a:r>
              <a:rPr lang="zh-TW" altLang="en-US" dirty="0"/>
              <a:t>模式的優缺點</a:t>
            </a:r>
          </a:p>
        </p:txBody>
      </p:sp>
      <p:sp>
        <p:nvSpPr>
          <p:cNvPr id="5" name="文字版面配置區 4">
            <a:extLst>
              <a:ext uri="{FF2B5EF4-FFF2-40B4-BE49-F238E27FC236}">
                <a16:creationId xmlns:a16="http://schemas.microsoft.com/office/drawing/2014/main" id="{464E6B27-B323-4836-9940-CC6AC29D3E5F}"/>
              </a:ext>
            </a:extLst>
          </p:cNvPr>
          <p:cNvSpPr>
            <a:spLocks noGrp="1"/>
          </p:cNvSpPr>
          <p:nvPr>
            <p:ph type="body" idx="1"/>
          </p:nvPr>
        </p:nvSpPr>
        <p:spPr/>
        <p:txBody>
          <a:bodyPr/>
          <a:lstStyle/>
          <a:p>
            <a:r>
              <a:rPr lang="zh-TW" altLang="en-US" dirty="0"/>
              <a:t>優點</a:t>
            </a:r>
          </a:p>
        </p:txBody>
      </p:sp>
      <p:sp>
        <p:nvSpPr>
          <p:cNvPr id="6" name="內容版面配置區 5">
            <a:extLst>
              <a:ext uri="{FF2B5EF4-FFF2-40B4-BE49-F238E27FC236}">
                <a16:creationId xmlns:a16="http://schemas.microsoft.com/office/drawing/2014/main" id="{DA99E1C2-CFB5-4D4E-83F9-5016C58424E4}"/>
              </a:ext>
            </a:extLst>
          </p:cNvPr>
          <p:cNvSpPr>
            <a:spLocks noGrp="1"/>
          </p:cNvSpPr>
          <p:nvPr>
            <p:ph sz="half" idx="2"/>
          </p:nvPr>
        </p:nvSpPr>
        <p:spPr/>
        <p:txBody>
          <a:bodyPr/>
          <a:lstStyle/>
          <a:p>
            <a:r>
              <a:rPr lang="zh-TW" altLang="en-US" dirty="0"/>
              <a:t>保持選項越晚開放越好 </a:t>
            </a:r>
            <a:r>
              <a:rPr lang="en-US" altLang="zh-TW" dirty="0"/>
              <a:t>Keeps options open as late as possible</a:t>
            </a:r>
          </a:p>
          <a:p>
            <a:pPr lvl="1"/>
            <a:r>
              <a:rPr lang="zh-TW" altLang="en-US" dirty="0"/>
              <a:t>多方嘗試，排除不可行的想法</a:t>
            </a:r>
            <a:endParaRPr lang="en-US" altLang="zh-TW" dirty="0"/>
          </a:p>
          <a:p>
            <a:pPr lvl="1"/>
            <a:r>
              <a:rPr lang="zh-TW" altLang="en-US" dirty="0"/>
              <a:t>腦力激盪，排列優先順序</a:t>
            </a:r>
            <a:endParaRPr lang="en-US" altLang="zh-TW" dirty="0"/>
          </a:p>
          <a:p>
            <a:pPr lvl="1"/>
            <a:r>
              <a:rPr lang="zh-TW" altLang="en-US" dirty="0"/>
              <a:t>越晚做決定越好</a:t>
            </a:r>
            <a:endParaRPr lang="en-US" altLang="zh-TW" dirty="0"/>
          </a:p>
          <a:p>
            <a:r>
              <a:rPr lang="zh-TW" altLang="en-US" dirty="0"/>
              <a:t>更早專注在一部分解決方案 </a:t>
            </a:r>
            <a:r>
              <a:rPr lang="en-US" altLang="zh-TW" dirty="0"/>
              <a:t>Offers an early look at a number of partial solutions</a:t>
            </a:r>
          </a:p>
          <a:p>
            <a:pPr lvl="1"/>
            <a:r>
              <a:rPr lang="zh-TW" altLang="en-US" dirty="0"/>
              <a:t>考慮所有的選項</a:t>
            </a:r>
            <a:endParaRPr lang="en-US" altLang="zh-TW" dirty="0"/>
          </a:p>
          <a:p>
            <a:pPr lvl="1"/>
            <a:endParaRPr lang="zh-TW" altLang="en-US" dirty="0"/>
          </a:p>
        </p:txBody>
      </p:sp>
      <p:sp>
        <p:nvSpPr>
          <p:cNvPr id="7" name="文字版面配置區 6">
            <a:extLst>
              <a:ext uri="{FF2B5EF4-FFF2-40B4-BE49-F238E27FC236}">
                <a16:creationId xmlns:a16="http://schemas.microsoft.com/office/drawing/2014/main" id="{C3BF8F90-D2F3-401D-A855-82A79459F969}"/>
              </a:ext>
            </a:extLst>
          </p:cNvPr>
          <p:cNvSpPr>
            <a:spLocks noGrp="1"/>
          </p:cNvSpPr>
          <p:nvPr>
            <p:ph type="body" sz="quarter" idx="3"/>
          </p:nvPr>
        </p:nvSpPr>
        <p:spPr/>
        <p:txBody>
          <a:bodyPr/>
          <a:lstStyle/>
          <a:p>
            <a:r>
              <a:rPr lang="zh-TW" altLang="en-US" dirty="0"/>
              <a:t>缺點</a:t>
            </a:r>
          </a:p>
        </p:txBody>
      </p:sp>
      <p:sp>
        <p:nvSpPr>
          <p:cNvPr id="8" name="內容版面配置區 7">
            <a:extLst>
              <a:ext uri="{FF2B5EF4-FFF2-40B4-BE49-F238E27FC236}">
                <a16:creationId xmlns:a16="http://schemas.microsoft.com/office/drawing/2014/main" id="{A46A9D10-FE5E-4593-B994-5A404888579B}"/>
              </a:ext>
            </a:extLst>
          </p:cNvPr>
          <p:cNvSpPr>
            <a:spLocks noGrp="1"/>
          </p:cNvSpPr>
          <p:nvPr>
            <p:ph sz="quarter" idx="4"/>
          </p:nvPr>
        </p:nvSpPr>
        <p:spPr/>
        <p:txBody>
          <a:bodyPr/>
          <a:lstStyle/>
          <a:p>
            <a:r>
              <a:rPr lang="zh-TW" altLang="en-US" dirty="0"/>
              <a:t>可能找錯方向</a:t>
            </a:r>
            <a:endParaRPr lang="en-US" altLang="zh-TW" dirty="0"/>
          </a:p>
          <a:p>
            <a:r>
              <a:rPr lang="zh-TW" altLang="en-US" dirty="0"/>
              <a:t>不保證會有商業價值</a:t>
            </a:r>
          </a:p>
        </p:txBody>
      </p:sp>
      <p:sp>
        <p:nvSpPr>
          <p:cNvPr id="4" name="投影片編號版面配置區 3">
            <a:extLst>
              <a:ext uri="{FF2B5EF4-FFF2-40B4-BE49-F238E27FC236}">
                <a16:creationId xmlns:a16="http://schemas.microsoft.com/office/drawing/2014/main" id="{C33A2A51-2BFA-4F60-BE37-5B7F0A154270}"/>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116192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A61C1-E3CA-4BFB-A9F3-8824CE632B54}"/>
              </a:ext>
            </a:extLst>
          </p:cNvPr>
          <p:cNvSpPr>
            <a:spLocks noGrp="1"/>
          </p:cNvSpPr>
          <p:nvPr>
            <p:ph type="title"/>
          </p:nvPr>
        </p:nvSpPr>
        <p:spPr/>
        <p:txBody>
          <a:bodyPr/>
          <a:lstStyle/>
          <a:p>
            <a:r>
              <a:rPr lang="en-US" altLang="zh-TW" dirty="0"/>
              <a:t>INSPIRE </a:t>
            </a:r>
            <a:r>
              <a:rPr lang="zh-TW" altLang="en-US" dirty="0"/>
              <a:t>極限 </a:t>
            </a:r>
            <a:r>
              <a:rPr lang="en-US" altLang="zh-TW" dirty="0"/>
              <a:t>PMLC </a:t>
            </a:r>
            <a:r>
              <a:rPr lang="zh-TW" altLang="en-US" dirty="0"/>
              <a:t>模式</a:t>
            </a:r>
          </a:p>
        </p:txBody>
      </p:sp>
      <p:sp>
        <p:nvSpPr>
          <p:cNvPr id="3" name="內容版面配置區 2">
            <a:extLst>
              <a:ext uri="{FF2B5EF4-FFF2-40B4-BE49-F238E27FC236}">
                <a16:creationId xmlns:a16="http://schemas.microsoft.com/office/drawing/2014/main" id="{788B8F31-8B60-4ACD-8CA2-26C7796A22B2}"/>
              </a:ext>
            </a:extLst>
          </p:cNvPr>
          <p:cNvSpPr>
            <a:spLocks noGrp="1"/>
          </p:cNvSpPr>
          <p:nvPr>
            <p:ph sz="half" idx="1"/>
          </p:nvPr>
        </p:nvSpPr>
        <p:spPr/>
        <p:txBody>
          <a:bodyPr/>
          <a:lstStyle/>
          <a:p>
            <a:r>
              <a:rPr lang="zh-TW" altLang="en-US" dirty="0"/>
              <a:t>開始（</a:t>
            </a:r>
            <a:r>
              <a:rPr lang="en-US" altLang="zh-TW" dirty="0" err="1"/>
              <a:t>INitiate</a:t>
            </a:r>
            <a:r>
              <a:rPr lang="zh-TW" altLang="en-US" dirty="0"/>
              <a:t>）</a:t>
            </a:r>
          </a:p>
          <a:p>
            <a:r>
              <a:rPr lang="zh-TW" altLang="en-US" dirty="0"/>
              <a:t>推測（</a:t>
            </a:r>
            <a:r>
              <a:rPr lang="en-US" altLang="zh-TW" dirty="0" err="1"/>
              <a:t>SPeculate</a:t>
            </a:r>
            <a:r>
              <a:rPr lang="zh-TW" altLang="en-US" dirty="0"/>
              <a:t>）</a:t>
            </a:r>
          </a:p>
          <a:p>
            <a:r>
              <a:rPr lang="zh-TW" altLang="en-US" dirty="0"/>
              <a:t>孵化（</a:t>
            </a:r>
            <a:r>
              <a:rPr lang="en-US" altLang="zh-TW" dirty="0"/>
              <a:t>Incubate</a:t>
            </a:r>
            <a:r>
              <a:rPr lang="zh-TW" altLang="en-US" dirty="0"/>
              <a:t>）</a:t>
            </a:r>
          </a:p>
          <a:p>
            <a:r>
              <a:rPr lang="zh-TW" altLang="en-US" dirty="0"/>
              <a:t>審查（</a:t>
            </a:r>
            <a:r>
              <a:rPr lang="en-US" altLang="zh-TW" dirty="0" err="1"/>
              <a:t>REview</a:t>
            </a:r>
            <a:r>
              <a:rPr lang="zh-TW" altLang="en-US" dirty="0"/>
              <a:t>）</a:t>
            </a:r>
          </a:p>
          <a:p>
            <a:endParaRPr lang="zh-TW" altLang="en-US" dirty="0"/>
          </a:p>
        </p:txBody>
      </p:sp>
      <p:pic>
        <p:nvPicPr>
          <p:cNvPr id="6" name="內容版面配置區 5">
            <a:extLst>
              <a:ext uri="{FF2B5EF4-FFF2-40B4-BE49-F238E27FC236}">
                <a16:creationId xmlns:a16="http://schemas.microsoft.com/office/drawing/2014/main" id="{7068876E-0670-43A8-B128-BD096A35436C}"/>
              </a:ext>
            </a:extLst>
          </p:cNvPr>
          <p:cNvPicPr>
            <a:picLocks noGrp="1" noChangeAspect="1"/>
          </p:cNvPicPr>
          <p:nvPr>
            <p:ph sz="half" idx="2"/>
          </p:nvPr>
        </p:nvPicPr>
        <p:blipFill>
          <a:blip r:embed="rId2"/>
          <a:stretch>
            <a:fillRect/>
          </a:stretch>
        </p:blipFill>
        <p:spPr>
          <a:xfrm>
            <a:off x="5015880" y="1700808"/>
            <a:ext cx="6845627" cy="4749106"/>
          </a:xfrm>
          <a:prstGeom prst="rect">
            <a:avLst/>
          </a:prstGeom>
        </p:spPr>
      </p:pic>
      <p:sp>
        <p:nvSpPr>
          <p:cNvPr id="4" name="投影片編號版面配置區 3">
            <a:extLst>
              <a:ext uri="{FF2B5EF4-FFF2-40B4-BE49-F238E27FC236}">
                <a16:creationId xmlns:a16="http://schemas.microsoft.com/office/drawing/2014/main" id="{0A12B966-E04B-4A0D-A681-9B5F5DD0F249}"/>
              </a:ext>
            </a:extLst>
          </p:cNvPr>
          <p:cNvSpPr>
            <a:spLocks noGrp="1"/>
          </p:cNvSpPr>
          <p:nvPr>
            <p:ph type="sldNum" sz="quarter" idx="12"/>
          </p:nvPr>
        </p:nvSpPr>
        <p:spPr/>
        <p:txBody>
          <a:bodyPr/>
          <a:lstStyle/>
          <a:p>
            <a:fld id="{21C75E21-BEE4-4CF1-8A21-EACBB0756E63}" type="slidenum">
              <a:rPr lang="en-US" altLang="zh-TW" smtClean="0"/>
              <a:pPr/>
              <a:t>58</a:t>
            </a:fld>
            <a:endParaRPr lang="en-US" altLang="zh-TW"/>
          </a:p>
        </p:txBody>
      </p:sp>
    </p:spTree>
    <p:extLst>
      <p:ext uri="{BB962C8B-B14F-4D97-AF65-F5344CB8AC3E}">
        <p14:creationId xmlns:p14="http://schemas.microsoft.com/office/powerpoint/2010/main" val="2764387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03DEA2-EB60-4F1B-B149-04C60571EC60}"/>
              </a:ext>
            </a:extLst>
          </p:cNvPr>
          <p:cNvSpPr>
            <a:spLocks noGrp="1"/>
          </p:cNvSpPr>
          <p:nvPr>
            <p:ph type="title"/>
          </p:nvPr>
        </p:nvSpPr>
        <p:spPr/>
        <p:txBody>
          <a:bodyPr/>
          <a:lstStyle/>
          <a:p>
            <a:r>
              <a:rPr lang="en-US" altLang="zh-TW" dirty="0"/>
              <a:t>INSPIRE </a:t>
            </a:r>
            <a:r>
              <a:rPr lang="zh-TW" altLang="en-US" dirty="0"/>
              <a:t>極限 </a:t>
            </a:r>
            <a:r>
              <a:rPr lang="en-US" altLang="zh-TW" dirty="0"/>
              <a:t>PMLC </a:t>
            </a:r>
            <a:r>
              <a:rPr lang="zh-TW" altLang="en-US" dirty="0"/>
              <a:t>模式</a:t>
            </a:r>
          </a:p>
        </p:txBody>
      </p:sp>
      <p:sp>
        <p:nvSpPr>
          <p:cNvPr id="8" name="內容版面配置區 7">
            <a:extLst>
              <a:ext uri="{FF2B5EF4-FFF2-40B4-BE49-F238E27FC236}">
                <a16:creationId xmlns:a16="http://schemas.microsoft.com/office/drawing/2014/main" id="{A48FBFE9-B9AA-4D69-82C6-C57B1741F77E}"/>
              </a:ext>
            </a:extLst>
          </p:cNvPr>
          <p:cNvSpPr>
            <a:spLocks noGrp="1"/>
          </p:cNvSpPr>
          <p:nvPr>
            <p:ph sz="half" idx="1"/>
          </p:nvPr>
        </p:nvSpPr>
        <p:spPr/>
        <p:txBody>
          <a:bodyPr>
            <a:normAutofit/>
          </a:bodyPr>
          <a:lstStyle/>
          <a:p>
            <a:r>
              <a:rPr lang="zh-TW" altLang="en-US" dirty="0"/>
              <a:t>開始階段 </a:t>
            </a:r>
            <a:r>
              <a:rPr lang="en-US" altLang="zh-TW" dirty="0" err="1"/>
              <a:t>INitiate</a:t>
            </a:r>
            <a:endParaRPr lang="en-US" altLang="zh-TW" dirty="0"/>
          </a:p>
          <a:p>
            <a:pPr lvl="1"/>
            <a:r>
              <a:rPr lang="zh-TW" altLang="en-US" dirty="0"/>
              <a:t>推銷想法、建立商業價值</a:t>
            </a:r>
            <a:endParaRPr lang="en-US" altLang="zh-TW" dirty="0"/>
          </a:p>
          <a:p>
            <a:pPr lvl="1"/>
            <a:r>
              <a:rPr lang="zh-TW" altLang="en-US" dirty="0"/>
              <a:t>建立團隊</a:t>
            </a:r>
            <a:endParaRPr lang="en-US" altLang="zh-TW" dirty="0"/>
          </a:p>
          <a:p>
            <a:pPr lvl="1"/>
            <a:r>
              <a:rPr lang="zh-TW" altLang="en-US" dirty="0"/>
              <a:t>定義專案目標</a:t>
            </a:r>
            <a:endParaRPr lang="en-US" altLang="zh-TW" dirty="0"/>
          </a:p>
          <a:p>
            <a:pPr lvl="1"/>
            <a:r>
              <a:rPr lang="zh-TW" altLang="en-US" dirty="0"/>
              <a:t>建立 </a:t>
            </a:r>
            <a:r>
              <a:rPr lang="en-US" altLang="zh-TW" dirty="0"/>
              <a:t>POS</a:t>
            </a:r>
          </a:p>
        </p:txBody>
      </p:sp>
      <p:sp>
        <p:nvSpPr>
          <p:cNvPr id="9" name="內容版面配置區 8">
            <a:extLst>
              <a:ext uri="{FF2B5EF4-FFF2-40B4-BE49-F238E27FC236}">
                <a16:creationId xmlns:a16="http://schemas.microsoft.com/office/drawing/2014/main" id="{FC82DC39-F23A-4668-B7E4-81EBA1482C4E}"/>
              </a:ext>
            </a:extLst>
          </p:cNvPr>
          <p:cNvSpPr>
            <a:spLocks noGrp="1"/>
          </p:cNvSpPr>
          <p:nvPr>
            <p:ph sz="half" idx="2"/>
          </p:nvPr>
        </p:nvSpPr>
        <p:spPr/>
        <p:txBody>
          <a:bodyPr/>
          <a:lstStyle/>
          <a:p>
            <a:r>
              <a:rPr lang="zh-TW" altLang="en-US" dirty="0"/>
              <a:t>推測階段 </a:t>
            </a:r>
            <a:r>
              <a:rPr lang="en-US" altLang="zh-TW" dirty="0" err="1"/>
              <a:t>SPeculate</a:t>
            </a:r>
            <a:endParaRPr lang="en-US" altLang="zh-TW" dirty="0"/>
          </a:p>
          <a:p>
            <a:pPr lvl="1"/>
            <a:r>
              <a:rPr lang="zh-TW" altLang="en-US" dirty="0"/>
              <a:t>定義專案如何執行</a:t>
            </a:r>
            <a:endParaRPr lang="en-US" altLang="zh-TW" dirty="0"/>
          </a:p>
          <a:p>
            <a:pPr lvl="1"/>
            <a:r>
              <a:rPr lang="en-US" altLang="zh-TW" dirty="0"/>
              <a:t>COS</a:t>
            </a:r>
          </a:p>
          <a:p>
            <a:pPr lvl="1"/>
            <a:r>
              <a:rPr lang="zh-TW" altLang="en-US" dirty="0"/>
              <a:t>需求排序</a:t>
            </a:r>
            <a:endParaRPr lang="en-US" altLang="zh-TW" dirty="0"/>
          </a:p>
          <a:p>
            <a:pPr lvl="1"/>
            <a:r>
              <a:rPr lang="zh-TW" altLang="en-US" dirty="0"/>
              <a:t>識別第一階段交付標的物</a:t>
            </a:r>
            <a:endParaRPr lang="en-US" altLang="zh-TW" dirty="0"/>
          </a:p>
          <a:p>
            <a:pPr lvl="1"/>
            <a:r>
              <a:rPr lang="en-US" altLang="zh-TW" dirty="0"/>
              <a:t>Go/No Go </a:t>
            </a:r>
            <a:r>
              <a:rPr lang="zh-TW" altLang="en-US" dirty="0"/>
              <a:t>決定</a:t>
            </a:r>
          </a:p>
          <a:p>
            <a:pPr lvl="1"/>
            <a:r>
              <a:rPr lang="zh-TW" altLang="en-US" dirty="0"/>
              <a:t>規劃後續階段 </a:t>
            </a:r>
            <a:r>
              <a:rPr lang="en-US" altLang="zh-TW" dirty="0"/>
              <a:t>Planning for Later Phases</a:t>
            </a:r>
            <a:endParaRPr lang="zh-TW" altLang="en-US" dirty="0"/>
          </a:p>
        </p:txBody>
      </p:sp>
      <p:sp>
        <p:nvSpPr>
          <p:cNvPr id="4" name="投影片編號版面配置區 3">
            <a:extLst>
              <a:ext uri="{FF2B5EF4-FFF2-40B4-BE49-F238E27FC236}">
                <a16:creationId xmlns:a16="http://schemas.microsoft.com/office/drawing/2014/main" id="{C4EC4EEF-D73D-4B0B-8486-0AC947195FE7}"/>
              </a:ext>
            </a:extLst>
          </p:cNvPr>
          <p:cNvSpPr>
            <a:spLocks noGrp="1"/>
          </p:cNvSpPr>
          <p:nvPr>
            <p:ph type="sldNum" sz="quarter" idx="12"/>
          </p:nvPr>
        </p:nvSpPr>
        <p:spPr/>
        <p:txBody>
          <a:bodyPr/>
          <a:lstStyle/>
          <a:p>
            <a:fld id="{21C75E21-BEE4-4CF1-8A21-EACBB0756E63}" type="slidenum">
              <a:rPr lang="en-US" altLang="zh-TW" smtClean="0"/>
              <a:pPr/>
              <a:t>59</a:t>
            </a:fld>
            <a:endParaRPr lang="en-US" altLang="zh-TW"/>
          </a:p>
        </p:txBody>
      </p:sp>
    </p:spTree>
    <p:extLst>
      <p:ext uri="{BB962C8B-B14F-4D97-AF65-F5344CB8AC3E}">
        <p14:creationId xmlns:p14="http://schemas.microsoft.com/office/powerpoint/2010/main" val="314415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D65F57D-EB9C-4AEB-8423-2A7F88B244BF}"/>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pic>
        <p:nvPicPr>
          <p:cNvPr id="6" name="圖片 5">
            <a:extLst>
              <a:ext uri="{FF2B5EF4-FFF2-40B4-BE49-F238E27FC236}">
                <a16:creationId xmlns:a16="http://schemas.microsoft.com/office/drawing/2014/main" id="{C6EA361C-723B-4480-B47A-95E9B99AA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0"/>
            <a:ext cx="8091390" cy="6858000"/>
          </a:xfrm>
          <a:prstGeom prst="rect">
            <a:avLst/>
          </a:prstGeom>
        </p:spPr>
      </p:pic>
      <p:sp>
        <p:nvSpPr>
          <p:cNvPr id="7" name="文字方塊 6">
            <a:extLst>
              <a:ext uri="{FF2B5EF4-FFF2-40B4-BE49-F238E27FC236}">
                <a16:creationId xmlns:a16="http://schemas.microsoft.com/office/drawing/2014/main" id="{8A11811B-5EEC-4D1D-9D2E-033EDFFBEDD3}"/>
              </a:ext>
            </a:extLst>
          </p:cNvPr>
          <p:cNvSpPr txBox="1"/>
          <p:nvPr/>
        </p:nvSpPr>
        <p:spPr>
          <a:xfrm>
            <a:off x="1703512" y="116632"/>
            <a:ext cx="4530407" cy="369332"/>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TW" dirty="0"/>
              <a:t>Requirement Breakdown Structure, RBS</a:t>
            </a:r>
            <a:endParaRPr lang="zh-TW" altLang="en-US" dirty="0"/>
          </a:p>
        </p:txBody>
      </p:sp>
    </p:spTree>
    <p:extLst>
      <p:ext uri="{BB962C8B-B14F-4D97-AF65-F5344CB8AC3E}">
        <p14:creationId xmlns:p14="http://schemas.microsoft.com/office/powerpoint/2010/main" val="12380655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87575E-0C91-4CD1-A1B0-9772A2CE75A6}"/>
              </a:ext>
            </a:extLst>
          </p:cNvPr>
          <p:cNvSpPr>
            <a:spLocks noGrp="1"/>
          </p:cNvSpPr>
          <p:nvPr>
            <p:ph type="title"/>
          </p:nvPr>
        </p:nvSpPr>
        <p:spPr/>
        <p:txBody>
          <a:bodyPr/>
          <a:lstStyle/>
          <a:p>
            <a:r>
              <a:rPr lang="zh-TW" altLang="en-US" dirty="0"/>
              <a:t>一個感冒處方專案的</a:t>
            </a:r>
            <a:r>
              <a:rPr lang="en-US" altLang="zh-TW" dirty="0"/>
              <a:t>INSPIRE POS</a:t>
            </a:r>
            <a:endParaRPr lang="zh-TW" altLang="en-US" dirty="0"/>
          </a:p>
        </p:txBody>
      </p:sp>
      <p:pic>
        <p:nvPicPr>
          <p:cNvPr id="5" name="Picture 2">
            <a:extLst>
              <a:ext uri="{FF2B5EF4-FFF2-40B4-BE49-F238E27FC236}">
                <a16:creationId xmlns:a16="http://schemas.microsoft.com/office/drawing/2014/main" id="{C5FBF9FA-4352-4976-86F3-747CF0F1D9E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592925" y="1264554"/>
            <a:ext cx="6671427" cy="554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a:extLst>
              <a:ext uri="{FF2B5EF4-FFF2-40B4-BE49-F238E27FC236}">
                <a16:creationId xmlns:a16="http://schemas.microsoft.com/office/drawing/2014/main" id="{53121B4C-C91C-4395-9D76-4BD2832DCCE1}"/>
              </a:ext>
            </a:extLst>
          </p:cNvPr>
          <p:cNvSpPr>
            <a:spLocks noGrp="1"/>
          </p:cNvSpPr>
          <p:nvPr>
            <p:ph type="sldNum" sz="quarter" idx="12"/>
          </p:nvPr>
        </p:nvSpPr>
        <p:spPr/>
        <p:txBody>
          <a:bodyPr/>
          <a:lstStyle/>
          <a:p>
            <a:fld id="{21C75E21-BEE4-4CF1-8A21-EACBB0756E63}" type="slidenum">
              <a:rPr lang="en-US" altLang="zh-TW" smtClean="0"/>
              <a:pPr/>
              <a:t>60</a:t>
            </a:fld>
            <a:endParaRPr lang="en-US" altLang="zh-TW"/>
          </a:p>
        </p:txBody>
      </p:sp>
    </p:spTree>
    <p:extLst>
      <p:ext uri="{BB962C8B-B14F-4D97-AF65-F5344CB8AC3E}">
        <p14:creationId xmlns:p14="http://schemas.microsoft.com/office/powerpoint/2010/main" val="4004683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03DEA2-EB60-4F1B-B149-04C60571EC60}"/>
              </a:ext>
            </a:extLst>
          </p:cNvPr>
          <p:cNvSpPr>
            <a:spLocks noGrp="1"/>
          </p:cNvSpPr>
          <p:nvPr>
            <p:ph type="title"/>
          </p:nvPr>
        </p:nvSpPr>
        <p:spPr/>
        <p:txBody>
          <a:bodyPr/>
          <a:lstStyle/>
          <a:p>
            <a:r>
              <a:rPr lang="en-US" altLang="zh-TW" dirty="0"/>
              <a:t>INSPIRE </a:t>
            </a:r>
            <a:r>
              <a:rPr lang="zh-TW" altLang="en-US" dirty="0"/>
              <a:t>極限 </a:t>
            </a:r>
            <a:r>
              <a:rPr lang="en-US" altLang="zh-TW" dirty="0"/>
              <a:t>PMLC </a:t>
            </a:r>
            <a:r>
              <a:rPr lang="zh-TW" altLang="en-US" dirty="0"/>
              <a:t>模式（續）</a:t>
            </a:r>
          </a:p>
        </p:txBody>
      </p:sp>
      <p:sp>
        <p:nvSpPr>
          <p:cNvPr id="8" name="內容版面配置區 7">
            <a:extLst>
              <a:ext uri="{FF2B5EF4-FFF2-40B4-BE49-F238E27FC236}">
                <a16:creationId xmlns:a16="http://schemas.microsoft.com/office/drawing/2014/main" id="{A48FBFE9-B9AA-4D69-82C6-C57B1741F77E}"/>
              </a:ext>
            </a:extLst>
          </p:cNvPr>
          <p:cNvSpPr>
            <a:spLocks noGrp="1"/>
          </p:cNvSpPr>
          <p:nvPr>
            <p:ph sz="half" idx="1"/>
          </p:nvPr>
        </p:nvSpPr>
        <p:spPr/>
        <p:txBody>
          <a:bodyPr>
            <a:normAutofit/>
          </a:bodyPr>
          <a:lstStyle/>
          <a:p>
            <a:r>
              <a:rPr lang="zh-TW" altLang="en-US" dirty="0"/>
              <a:t>孵化階段 </a:t>
            </a:r>
            <a:r>
              <a:rPr lang="en-US" altLang="zh-TW" dirty="0"/>
              <a:t>Incubate</a:t>
            </a:r>
          </a:p>
          <a:p>
            <a:pPr lvl="1"/>
            <a:r>
              <a:rPr lang="zh-TW" altLang="en-US" dirty="0"/>
              <a:t>相當於 </a:t>
            </a:r>
            <a:r>
              <a:rPr lang="en-US" altLang="zh-TW" dirty="0"/>
              <a:t>APF </a:t>
            </a:r>
            <a:r>
              <a:rPr lang="zh-TW" altLang="en-US" dirty="0"/>
              <a:t>的 </a:t>
            </a:r>
            <a:r>
              <a:rPr lang="en-US" altLang="zh-TW" dirty="0"/>
              <a:t>Cycle Build Phase</a:t>
            </a:r>
          </a:p>
          <a:p>
            <a:pPr lvl="1"/>
            <a:r>
              <a:rPr lang="zh-TW" altLang="en-US" dirty="0"/>
              <a:t>資源指派 </a:t>
            </a:r>
            <a:r>
              <a:rPr lang="en-US" altLang="zh-TW" dirty="0"/>
              <a:t>Assigning Resources</a:t>
            </a:r>
          </a:p>
          <a:p>
            <a:pPr lvl="1"/>
            <a:r>
              <a:rPr lang="zh-TW" altLang="en-US" dirty="0"/>
              <a:t>建立階段計畫 </a:t>
            </a:r>
            <a:r>
              <a:rPr lang="en-US" altLang="zh-TW" dirty="0"/>
              <a:t>Establishing a Phase Plan</a:t>
            </a:r>
          </a:p>
          <a:p>
            <a:pPr lvl="1"/>
            <a:r>
              <a:rPr lang="zh-TW" altLang="en-US" dirty="0"/>
              <a:t>協同產出交付標的物 </a:t>
            </a:r>
            <a:r>
              <a:rPr lang="en-US" altLang="zh-TW" dirty="0"/>
              <a:t>Collaboratively Producing Deliverables</a:t>
            </a:r>
          </a:p>
        </p:txBody>
      </p:sp>
      <p:sp>
        <p:nvSpPr>
          <p:cNvPr id="9" name="內容版面配置區 8">
            <a:extLst>
              <a:ext uri="{FF2B5EF4-FFF2-40B4-BE49-F238E27FC236}">
                <a16:creationId xmlns:a16="http://schemas.microsoft.com/office/drawing/2014/main" id="{FC82DC39-F23A-4668-B7E4-81EBA1482C4E}"/>
              </a:ext>
            </a:extLst>
          </p:cNvPr>
          <p:cNvSpPr>
            <a:spLocks noGrp="1"/>
          </p:cNvSpPr>
          <p:nvPr>
            <p:ph sz="half" idx="2"/>
          </p:nvPr>
        </p:nvSpPr>
        <p:spPr/>
        <p:txBody>
          <a:bodyPr/>
          <a:lstStyle/>
          <a:p>
            <a:r>
              <a:rPr lang="zh-TW" altLang="en-US" dirty="0"/>
              <a:t>審查階段 </a:t>
            </a:r>
            <a:r>
              <a:rPr lang="en-US" altLang="zh-TW" dirty="0" err="1"/>
              <a:t>REview</a:t>
            </a:r>
            <a:endParaRPr lang="en-US" altLang="zh-TW" dirty="0"/>
          </a:p>
          <a:p>
            <a:pPr lvl="1"/>
            <a:r>
              <a:rPr lang="zh-TW" altLang="en-US" dirty="0"/>
              <a:t>相當於 </a:t>
            </a:r>
            <a:r>
              <a:rPr lang="en-US" altLang="zh-TW" dirty="0"/>
              <a:t>APF </a:t>
            </a:r>
            <a:r>
              <a:rPr lang="zh-TW" altLang="en-US" dirty="0"/>
              <a:t>的 </a:t>
            </a:r>
            <a:r>
              <a:rPr lang="en-US" altLang="zh-TW" dirty="0"/>
              <a:t>Client Check Point Phase</a:t>
            </a:r>
          </a:p>
          <a:p>
            <a:pPr lvl="1"/>
            <a:r>
              <a:rPr lang="zh-TW" altLang="en-US" dirty="0"/>
              <a:t>應用之前階段的學習和發現</a:t>
            </a:r>
            <a:endParaRPr lang="en-US" altLang="zh-TW" dirty="0"/>
          </a:p>
          <a:p>
            <a:pPr lvl="1"/>
            <a:r>
              <a:rPr lang="zh-TW" altLang="en-US" dirty="0"/>
              <a:t>修正專案目標</a:t>
            </a:r>
            <a:endParaRPr lang="en-US" altLang="zh-TW" dirty="0"/>
          </a:p>
          <a:p>
            <a:pPr lvl="2"/>
            <a:r>
              <a:rPr lang="zh-TW" altLang="en-US" dirty="0"/>
              <a:t>更新 </a:t>
            </a:r>
            <a:r>
              <a:rPr lang="en-US" altLang="zh-TW" dirty="0"/>
              <a:t>POS</a:t>
            </a:r>
          </a:p>
          <a:p>
            <a:pPr lvl="1"/>
            <a:r>
              <a:rPr lang="zh-TW" altLang="en-US" dirty="0"/>
              <a:t>需求重新排序</a:t>
            </a:r>
            <a:endParaRPr lang="en-US" altLang="zh-TW" dirty="0"/>
          </a:p>
          <a:p>
            <a:pPr lvl="1"/>
            <a:r>
              <a:rPr lang="en-US" altLang="zh-TW" dirty="0"/>
              <a:t>Go/No Go </a:t>
            </a:r>
            <a:r>
              <a:rPr lang="zh-TW" altLang="en-US" dirty="0"/>
              <a:t>決策</a:t>
            </a:r>
          </a:p>
        </p:txBody>
      </p:sp>
      <p:sp>
        <p:nvSpPr>
          <p:cNvPr id="4" name="投影片編號版面配置區 3">
            <a:extLst>
              <a:ext uri="{FF2B5EF4-FFF2-40B4-BE49-F238E27FC236}">
                <a16:creationId xmlns:a16="http://schemas.microsoft.com/office/drawing/2014/main" id="{C4EC4EEF-D73D-4B0B-8486-0AC947195FE7}"/>
              </a:ext>
            </a:extLst>
          </p:cNvPr>
          <p:cNvSpPr>
            <a:spLocks noGrp="1"/>
          </p:cNvSpPr>
          <p:nvPr>
            <p:ph type="sldNum" sz="quarter" idx="12"/>
          </p:nvPr>
        </p:nvSpPr>
        <p:spPr/>
        <p:txBody>
          <a:bodyPr/>
          <a:lstStyle/>
          <a:p>
            <a:fld id="{21C75E21-BEE4-4CF1-8A21-EACBB0756E63}" type="slidenum">
              <a:rPr lang="en-US" altLang="zh-TW" smtClean="0"/>
              <a:pPr/>
              <a:t>61</a:t>
            </a:fld>
            <a:endParaRPr lang="en-US" altLang="zh-TW"/>
          </a:p>
        </p:txBody>
      </p:sp>
    </p:spTree>
    <p:extLst>
      <p:ext uri="{BB962C8B-B14F-4D97-AF65-F5344CB8AC3E}">
        <p14:creationId xmlns:p14="http://schemas.microsoft.com/office/powerpoint/2010/main" val="2357533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5C0C49F1-0B3A-46C2-A221-000A0240F2AD}"/>
              </a:ext>
            </a:extLst>
          </p:cNvPr>
          <p:cNvSpPr>
            <a:spLocks noGrp="1"/>
          </p:cNvSpPr>
          <p:nvPr>
            <p:ph type="title"/>
          </p:nvPr>
        </p:nvSpPr>
        <p:spPr/>
        <p:txBody>
          <a:bodyPr/>
          <a:lstStyle/>
          <a:p>
            <a:r>
              <a:rPr lang="zh-TW" altLang="en-US" dirty="0"/>
              <a:t>反極限專案管理手法</a:t>
            </a:r>
            <a:br>
              <a:rPr lang="en-US" altLang="zh-TW" dirty="0"/>
            </a:br>
            <a:r>
              <a:rPr lang="en-US" altLang="zh-TW" dirty="0" err="1"/>
              <a:t>Emertxe</a:t>
            </a:r>
            <a:r>
              <a:rPr lang="en-US" altLang="zh-TW" dirty="0"/>
              <a:t> Project Management</a:t>
            </a:r>
            <a:endParaRPr lang="zh-TW" altLang="en-US" dirty="0"/>
          </a:p>
        </p:txBody>
      </p:sp>
      <p:sp>
        <p:nvSpPr>
          <p:cNvPr id="6" name="內容版面配置區 5">
            <a:extLst>
              <a:ext uri="{FF2B5EF4-FFF2-40B4-BE49-F238E27FC236}">
                <a16:creationId xmlns:a16="http://schemas.microsoft.com/office/drawing/2014/main" id="{3A202CF3-6F87-4F52-94CA-1AEB04403D47}"/>
              </a:ext>
            </a:extLst>
          </p:cNvPr>
          <p:cNvSpPr>
            <a:spLocks noGrp="1"/>
          </p:cNvSpPr>
          <p:nvPr>
            <p:ph idx="1"/>
          </p:nvPr>
        </p:nvSpPr>
        <p:spPr/>
        <p:txBody>
          <a:bodyPr/>
          <a:lstStyle/>
          <a:p>
            <a:r>
              <a:rPr lang="en-US" altLang="zh-TW" dirty="0" err="1"/>
              <a:t>Emertxe</a:t>
            </a:r>
            <a:r>
              <a:rPr lang="en-US" altLang="zh-TW" dirty="0"/>
              <a:t> pronounced a-</a:t>
            </a:r>
            <a:r>
              <a:rPr lang="en-US" altLang="zh-TW" dirty="0" err="1"/>
              <a:t>mert</a:t>
            </a:r>
            <a:r>
              <a:rPr lang="en-US" altLang="zh-TW" dirty="0"/>
              <a:t>-see</a:t>
            </a:r>
          </a:p>
          <a:p>
            <a:r>
              <a:rPr lang="zh-TW" altLang="en-US" dirty="0"/>
              <a:t>解決方案已知 但目標（或應用領域）未知。</a:t>
            </a:r>
          </a:p>
          <a:p>
            <a:pPr lvl="1"/>
            <a:r>
              <a:rPr lang="zh-TW" altLang="en-US" dirty="0"/>
              <a:t>已經有了技術，但不知道該應用到哪裡。</a:t>
            </a:r>
          </a:p>
          <a:p>
            <a:r>
              <a:rPr lang="en-US" altLang="zh-TW" dirty="0" err="1"/>
              <a:t>MPx</a:t>
            </a:r>
            <a:r>
              <a:rPr lang="en-US" altLang="zh-TW" dirty="0"/>
              <a:t> </a:t>
            </a:r>
            <a:r>
              <a:rPr lang="zh-TW" altLang="en-US" dirty="0"/>
              <a:t>專案是 </a:t>
            </a:r>
            <a:r>
              <a:rPr lang="en-US" altLang="zh-TW" dirty="0"/>
              <a:t>R&amp;D </a:t>
            </a:r>
            <a:r>
              <a:rPr lang="zh-TW" altLang="en-US" dirty="0"/>
              <a:t>專案類型之一。</a:t>
            </a:r>
          </a:p>
          <a:p>
            <a:r>
              <a:rPr lang="zh-TW" altLang="en-US" dirty="0"/>
              <a:t>專案經理可能會思考如何適度地修正解決方案以找到應用的地方</a:t>
            </a:r>
            <a:endParaRPr lang="en-US" altLang="zh-TW" dirty="0"/>
          </a:p>
          <a:p>
            <a:pPr lvl="1"/>
            <a:r>
              <a:rPr lang="en-US" altLang="zh-TW" dirty="0"/>
              <a:t>3M</a:t>
            </a:r>
            <a:r>
              <a:rPr lang="zh-TW" altLang="en-US" dirty="0"/>
              <a:t>便利貼和微波爐發明應該是明顯的例子</a:t>
            </a:r>
          </a:p>
          <a:p>
            <a:endParaRPr lang="zh-TW" altLang="en-US" dirty="0"/>
          </a:p>
        </p:txBody>
      </p:sp>
      <p:sp>
        <p:nvSpPr>
          <p:cNvPr id="4" name="投影片編號版面配置區 3">
            <a:extLst>
              <a:ext uri="{FF2B5EF4-FFF2-40B4-BE49-F238E27FC236}">
                <a16:creationId xmlns:a16="http://schemas.microsoft.com/office/drawing/2014/main" id="{14D9EBA0-2ECA-44ED-8990-341C588BED58}"/>
              </a:ext>
            </a:extLst>
          </p:cNvPr>
          <p:cNvSpPr>
            <a:spLocks noGrp="1"/>
          </p:cNvSpPr>
          <p:nvPr>
            <p:ph type="sldNum" sz="quarter" idx="12"/>
          </p:nvPr>
        </p:nvSpPr>
        <p:spPr/>
        <p:txBody>
          <a:bodyPr/>
          <a:lstStyle/>
          <a:p>
            <a:fld id="{378D85B2-BC9C-4FD8-BD17-ECCE531B176B}" type="slidenum">
              <a:rPr lang="en-US" altLang="zh-TW" smtClean="0"/>
              <a:pPr/>
              <a:t>62</a:t>
            </a:fld>
            <a:endParaRPr lang="en-US" altLang="zh-TW"/>
          </a:p>
        </p:txBody>
      </p:sp>
      <p:pic>
        <p:nvPicPr>
          <p:cNvPr id="8" name="圖片 7">
            <a:extLst>
              <a:ext uri="{FF2B5EF4-FFF2-40B4-BE49-F238E27FC236}">
                <a16:creationId xmlns:a16="http://schemas.microsoft.com/office/drawing/2014/main" id="{E913B777-5B7F-4D10-A9BC-1193B5D17F05}"/>
              </a:ext>
            </a:extLst>
          </p:cNvPr>
          <p:cNvPicPr>
            <a:picLocks noChangeAspect="1"/>
          </p:cNvPicPr>
          <p:nvPr/>
        </p:nvPicPr>
        <p:blipFill>
          <a:blip r:embed="rId2"/>
          <a:stretch>
            <a:fillRect/>
          </a:stretch>
        </p:blipFill>
        <p:spPr>
          <a:xfrm>
            <a:off x="1991544" y="4575604"/>
            <a:ext cx="9269119" cy="1533739"/>
          </a:xfrm>
          <a:prstGeom prst="rect">
            <a:avLst/>
          </a:prstGeom>
        </p:spPr>
      </p:pic>
    </p:spTree>
    <p:extLst>
      <p:ext uri="{BB962C8B-B14F-4D97-AF65-F5344CB8AC3E}">
        <p14:creationId xmlns:p14="http://schemas.microsoft.com/office/powerpoint/2010/main" val="4015164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D2240D-2457-49A1-B2B0-A190D1A4A664}"/>
              </a:ext>
            </a:extLst>
          </p:cNvPr>
          <p:cNvSpPr>
            <a:spLocks noGrp="1"/>
          </p:cNvSpPr>
          <p:nvPr>
            <p:ph type="title"/>
          </p:nvPr>
        </p:nvSpPr>
        <p:spPr/>
        <p:txBody>
          <a:bodyPr/>
          <a:lstStyle/>
          <a:p>
            <a:r>
              <a:rPr lang="en-US" altLang="zh-TW" dirty="0" err="1"/>
              <a:t>MPx</a:t>
            </a:r>
            <a:r>
              <a:rPr lang="en-US" altLang="zh-TW" dirty="0"/>
              <a:t> </a:t>
            </a:r>
            <a:r>
              <a:rPr lang="zh-TW" altLang="en-US" dirty="0"/>
              <a:t>特徵</a:t>
            </a:r>
          </a:p>
        </p:txBody>
      </p:sp>
      <p:sp>
        <p:nvSpPr>
          <p:cNvPr id="3" name="內容版面配置區 2">
            <a:extLst>
              <a:ext uri="{FF2B5EF4-FFF2-40B4-BE49-F238E27FC236}">
                <a16:creationId xmlns:a16="http://schemas.microsoft.com/office/drawing/2014/main" id="{5E439293-2F3D-482B-9232-78C7EE3ADB5F}"/>
              </a:ext>
            </a:extLst>
          </p:cNvPr>
          <p:cNvSpPr>
            <a:spLocks noGrp="1"/>
          </p:cNvSpPr>
          <p:nvPr>
            <p:ph idx="1"/>
          </p:nvPr>
        </p:nvSpPr>
        <p:spPr/>
        <p:txBody>
          <a:bodyPr/>
          <a:lstStyle/>
          <a:p>
            <a:r>
              <a:rPr lang="en-US" altLang="zh-TW" dirty="0"/>
              <a:t>A New Technology without a Known Application</a:t>
            </a:r>
          </a:p>
          <a:p>
            <a:pPr lvl="1"/>
            <a:r>
              <a:rPr lang="en-US" altLang="zh-TW" dirty="0"/>
              <a:t>RFID</a:t>
            </a:r>
          </a:p>
          <a:p>
            <a:r>
              <a:rPr lang="en-US" altLang="zh-TW" dirty="0"/>
              <a:t>A Solution Out Looking for a Problem to Solve</a:t>
            </a:r>
            <a:endParaRPr lang="zh-TW" altLang="en-US" dirty="0"/>
          </a:p>
        </p:txBody>
      </p:sp>
      <p:sp>
        <p:nvSpPr>
          <p:cNvPr id="4" name="投影片編號版面配置區 3">
            <a:extLst>
              <a:ext uri="{FF2B5EF4-FFF2-40B4-BE49-F238E27FC236}">
                <a16:creationId xmlns:a16="http://schemas.microsoft.com/office/drawing/2014/main" id="{937A424D-21AA-44B1-A33F-ECE511FB346D}"/>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spTree>
    <p:extLst>
      <p:ext uri="{BB962C8B-B14F-4D97-AF65-F5344CB8AC3E}">
        <p14:creationId xmlns:p14="http://schemas.microsoft.com/office/powerpoint/2010/main" val="61450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normAutofit/>
          </a:bodyPr>
          <a:lstStyle/>
          <a:p>
            <a:r>
              <a:rPr lang="zh-TW" altLang="en-US" dirty="0"/>
              <a:t>沒有一種專案管理生命週期能夠適用各種不同類型的專案</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64</a:t>
            </a:fld>
            <a:endParaRPr lang="en-US" altLang="zh-TW"/>
          </a:p>
        </p:txBody>
      </p:sp>
      <p:pic>
        <p:nvPicPr>
          <p:cNvPr id="5" name="圖片 4">
            <a:extLst>
              <a:ext uri="{FF2B5EF4-FFF2-40B4-BE49-F238E27FC236}">
                <a16:creationId xmlns:a16="http://schemas.microsoft.com/office/drawing/2014/main" id="{960FB98E-0C8E-4D07-9830-467D9C306BF1}"/>
              </a:ext>
            </a:extLst>
          </p:cNvPr>
          <p:cNvPicPr>
            <a:picLocks noChangeAspect="1"/>
          </p:cNvPicPr>
          <p:nvPr/>
        </p:nvPicPr>
        <p:blipFill>
          <a:blip r:embed="rId2"/>
          <a:stretch>
            <a:fillRect/>
          </a:stretch>
        </p:blipFill>
        <p:spPr>
          <a:xfrm>
            <a:off x="2999656" y="2492896"/>
            <a:ext cx="5832648" cy="4291796"/>
          </a:xfrm>
          <a:prstGeom prst="rect">
            <a:avLst/>
          </a:prstGeom>
        </p:spPr>
      </p:pic>
    </p:spTree>
    <p:extLst>
      <p:ext uri="{BB962C8B-B14F-4D97-AF65-F5344CB8AC3E}">
        <p14:creationId xmlns:p14="http://schemas.microsoft.com/office/powerpoint/2010/main" val="20760114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D3A83354-0D34-4B21-B75B-8432A3681A36}"/>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pic>
        <p:nvPicPr>
          <p:cNvPr id="7" name="圖片 6">
            <a:extLst>
              <a:ext uri="{FF2B5EF4-FFF2-40B4-BE49-F238E27FC236}">
                <a16:creationId xmlns:a16="http://schemas.microsoft.com/office/drawing/2014/main" id="{34D55793-9AB0-45A2-BA36-AC57AF80CE65}"/>
              </a:ext>
            </a:extLst>
          </p:cNvPr>
          <p:cNvPicPr>
            <a:picLocks noChangeAspect="1"/>
          </p:cNvPicPr>
          <p:nvPr/>
        </p:nvPicPr>
        <p:blipFill>
          <a:blip r:embed="rId2"/>
          <a:stretch>
            <a:fillRect/>
          </a:stretch>
        </p:blipFill>
        <p:spPr>
          <a:xfrm>
            <a:off x="1673421" y="0"/>
            <a:ext cx="8845157" cy="6858000"/>
          </a:xfrm>
          <a:prstGeom prst="rect">
            <a:avLst/>
          </a:prstGeom>
        </p:spPr>
      </p:pic>
      <p:sp>
        <p:nvSpPr>
          <p:cNvPr id="8" name="矩形 7">
            <a:extLst>
              <a:ext uri="{FF2B5EF4-FFF2-40B4-BE49-F238E27FC236}">
                <a16:creationId xmlns:a16="http://schemas.microsoft.com/office/drawing/2014/main" id="{B4586DC9-9AE0-4A14-8B0B-7F32EFBDC53B}"/>
              </a:ext>
            </a:extLst>
          </p:cNvPr>
          <p:cNvSpPr/>
          <p:nvPr/>
        </p:nvSpPr>
        <p:spPr>
          <a:xfrm>
            <a:off x="110415" y="116632"/>
            <a:ext cx="1622560" cy="276999"/>
          </a:xfrm>
          <a:prstGeom prst="rect">
            <a:avLst/>
          </a:prstGeom>
        </p:spPr>
        <p:txBody>
          <a:bodyPr wrap="none">
            <a:spAutoFit/>
          </a:bodyPr>
          <a:lstStyle/>
          <a:p>
            <a:r>
              <a:rPr lang="zh-TW" altLang="en-US" sz="1200" dirty="0"/>
              <a:t>五種 </a:t>
            </a:r>
            <a:r>
              <a:rPr lang="en-US" altLang="zh-TW" sz="1200" dirty="0"/>
              <a:t>PMLC </a:t>
            </a:r>
            <a:r>
              <a:rPr lang="zh-TW" altLang="en-US" sz="1200" dirty="0"/>
              <a:t>生命週期</a:t>
            </a:r>
            <a:endParaRPr lang="en-US" altLang="zh-TW" sz="1200" dirty="0"/>
          </a:p>
        </p:txBody>
      </p:sp>
    </p:spTree>
    <p:extLst>
      <p:ext uri="{BB962C8B-B14F-4D97-AF65-F5344CB8AC3E}">
        <p14:creationId xmlns:p14="http://schemas.microsoft.com/office/powerpoint/2010/main" val="22897682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請說明專案管理生命週期模式，並說明分別適用於哪些類型專案？</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zh-TW" dirty="0"/>
              <a:t>專案管理手法不同，這些活動可能會有不同的名稱，但性質往往相似。</a:t>
            </a:r>
            <a:r>
              <a:rPr lang="en-US" altLang="zh-TW" dirty="0"/>
              <a:t>PMI</a:t>
            </a:r>
            <a:r>
              <a:rPr lang="zh-TW" altLang="zh-TW" dirty="0"/>
              <a:t>將它們稱為專案管理過程組，依序分為啟動、規劃、執行、監視與控制、和結束等五個過程組，此五個過程組亦稱為</a:t>
            </a:r>
            <a:r>
              <a:rPr lang="en-US" altLang="zh-TW" dirty="0"/>
              <a:t>PMLC</a:t>
            </a:r>
            <a:r>
              <a:rPr lang="zh-TW" altLang="zh-TW" dirty="0"/>
              <a:t>。</a:t>
            </a:r>
            <a:r>
              <a:rPr lang="en-US" altLang="zh-TW" dirty="0"/>
              <a:t>Wysocki</a:t>
            </a:r>
            <a:r>
              <a:rPr lang="zh-TW" altLang="zh-TW" dirty="0"/>
              <a:t>（</a:t>
            </a:r>
            <a:r>
              <a:rPr lang="en-US" altLang="zh-TW" dirty="0"/>
              <a:t>2014</a:t>
            </a:r>
            <a:r>
              <a:rPr lang="zh-TW" altLang="zh-TW" dirty="0"/>
              <a:t>）定義</a:t>
            </a:r>
            <a:r>
              <a:rPr lang="en-US" altLang="zh-TW" dirty="0"/>
              <a:t>PMLC</a:t>
            </a:r>
            <a:r>
              <a:rPr lang="zh-TW" altLang="zh-TW" dirty="0"/>
              <a:t>為包含定範疇（</a:t>
            </a:r>
            <a:r>
              <a:rPr lang="en-US" altLang="zh-TW" dirty="0"/>
              <a:t>scoping</a:t>
            </a:r>
            <a:r>
              <a:rPr lang="zh-TW" altLang="zh-TW" dirty="0"/>
              <a:t>）、規劃（</a:t>
            </a:r>
            <a:r>
              <a:rPr lang="en-US" altLang="zh-TW" dirty="0"/>
              <a:t>planning</a:t>
            </a:r>
            <a:r>
              <a:rPr lang="zh-TW" altLang="zh-TW" dirty="0"/>
              <a:t>）、執行（</a:t>
            </a:r>
            <a:r>
              <a:rPr lang="en-US" altLang="zh-TW" dirty="0"/>
              <a:t>launching</a:t>
            </a:r>
            <a:r>
              <a:rPr lang="zh-TW" altLang="zh-TW" dirty="0"/>
              <a:t>）、監視與管制（</a:t>
            </a:r>
            <a:r>
              <a:rPr lang="en-US" altLang="zh-TW" dirty="0"/>
              <a:t>monitoring and controlling</a:t>
            </a:r>
            <a:r>
              <a:rPr lang="zh-TW" altLang="zh-TW" dirty="0"/>
              <a:t>）、和結束（</a:t>
            </a:r>
            <a:r>
              <a:rPr lang="en-US" altLang="zh-TW" dirty="0"/>
              <a:t>closing</a:t>
            </a:r>
            <a:r>
              <a:rPr lang="zh-TW" altLang="zh-TW" dirty="0"/>
              <a:t>）等一連串的過程。這五個過程類似《</a:t>
            </a:r>
            <a:r>
              <a:rPr lang="en-US" altLang="zh-TW" dirty="0"/>
              <a:t>PMBOK</a:t>
            </a:r>
            <a:r>
              <a:rPr lang="zh-TW" altLang="zh-TW" dirty="0"/>
              <a:t>指引》之啟動、規劃、執行、監視與管制、和結束等五個過程。一個合理的</a:t>
            </a:r>
            <a:r>
              <a:rPr lang="en-US" altLang="zh-TW" dirty="0"/>
              <a:t>PMLC</a:t>
            </a:r>
            <a:r>
              <a:rPr lang="zh-TW" altLang="zh-TW" dirty="0"/>
              <a:t>模式永遠始於啟動而終於結束。</a:t>
            </a:r>
            <a:endParaRPr lang="en-US" altLang="zh-TW" dirty="0"/>
          </a:p>
          <a:p>
            <a:endParaRPr lang="zh-TW" altLang="zh-TW"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66</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1D189D-98AE-4A9F-A9E9-C948CE09F0D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CDBF9C0-6233-4523-9D8B-1EB828E7AF49}"/>
              </a:ext>
            </a:extLst>
          </p:cNvPr>
          <p:cNvSpPr>
            <a:spLocks noGrp="1"/>
          </p:cNvSpPr>
          <p:nvPr>
            <p:ph idx="1"/>
          </p:nvPr>
        </p:nvSpPr>
        <p:spPr/>
        <p:txBody>
          <a:bodyPr/>
          <a:lstStyle/>
          <a:p>
            <a:r>
              <a:rPr lang="zh-TW" altLang="zh-TW" dirty="0"/>
              <a:t>當專案之目標和解決方案都已知（清楚），以傳統專案管理（</a:t>
            </a:r>
            <a:r>
              <a:rPr lang="en-US" altLang="zh-TW" dirty="0"/>
              <a:t>traditional project management, TPM</a:t>
            </a:r>
            <a:r>
              <a:rPr lang="zh-TW" altLang="zh-TW" dirty="0"/>
              <a:t>）方案管理，此類型專案稱為「</a:t>
            </a:r>
            <a:r>
              <a:rPr lang="en-US" altLang="zh-TW" dirty="0"/>
              <a:t>TPM</a:t>
            </a:r>
            <a:r>
              <a:rPr lang="zh-TW" altLang="zh-TW" dirty="0"/>
              <a:t>專案」或「傳統專案」，其</a:t>
            </a:r>
            <a:r>
              <a:rPr lang="en-US" altLang="zh-TW" dirty="0"/>
              <a:t>PMLC</a:t>
            </a:r>
            <a:r>
              <a:rPr lang="zh-TW" altLang="zh-TW" dirty="0"/>
              <a:t>模式有二：線性模式（</a:t>
            </a:r>
            <a:r>
              <a:rPr lang="en-US" altLang="zh-TW" dirty="0"/>
              <a:t>linear model</a:t>
            </a:r>
            <a:r>
              <a:rPr lang="zh-TW" altLang="zh-TW" dirty="0"/>
              <a:t>）和增量模式（</a:t>
            </a:r>
            <a:r>
              <a:rPr lang="en-US" altLang="zh-TW" dirty="0"/>
              <a:t>incremental model</a:t>
            </a:r>
            <a:r>
              <a:rPr lang="zh-TW" altLang="zh-TW" dirty="0"/>
              <a:t>）。</a:t>
            </a:r>
            <a:endParaRPr lang="en-US" altLang="zh-TW" dirty="0"/>
          </a:p>
          <a:p>
            <a:r>
              <a:rPr lang="zh-TW" altLang="zh-TW" dirty="0"/>
              <a:t>當目標已知，但解決方案從部分未知到幾乎未知時，以敏捷專案管理手法管理，稱為「</a:t>
            </a:r>
            <a:r>
              <a:rPr lang="en-US" altLang="zh-TW" dirty="0"/>
              <a:t>APM</a:t>
            </a:r>
            <a:r>
              <a:rPr lang="zh-TW" altLang="zh-TW" dirty="0"/>
              <a:t>專案」或「敏捷專案」，其</a:t>
            </a:r>
            <a:r>
              <a:rPr lang="en-US" altLang="zh-TW" dirty="0"/>
              <a:t>PMLC</a:t>
            </a:r>
            <a:r>
              <a:rPr lang="zh-TW" altLang="zh-TW" dirty="0"/>
              <a:t>模式有二：反覆模式（</a:t>
            </a:r>
            <a:r>
              <a:rPr lang="en-US" altLang="zh-TW" dirty="0"/>
              <a:t>iterative model</a:t>
            </a:r>
            <a:r>
              <a:rPr lang="zh-TW" altLang="zh-TW" dirty="0"/>
              <a:t>）和適應模式（</a:t>
            </a:r>
            <a:r>
              <a:rPr lang="en-US" altLang="zh-TW" dirty="0"/>
              <a:t>adaptive model</a:t>
            </a:r>
            <a:r>
              <a:rPr lang="zh-TW" altLang="zh-TW" dirty="0"/>
              <a:t>）。反覆</a:t>
            </a:r>
            <a:r>
              <a:rPr lang="en-US" altLang="zh-TW" dirty="0"/>
              <a:t>PMLC</a:t>
            </a:r>
            <a:r>
              <a:rPr lang="zh-TW" altLang="zh-TW" dirty="0"/>
              <a:t>模式適用於解決方案是部分未知之專案，適應</a:t>
            </a:r>
            <a:r>
              <a:rPr lang="en-US" altLang="zh-TW" dirty="0"/>
              <a:t>PMLC</a:t>
            </a:r>
            <a:r>
              <a:rPr lang="zh-TW" altLang="zh-TW" dirty="0"/>
              <a:t>模式則較適用於解決方案是大部分未知之專案。</a:t>
            </a:r>
            <a:endParaRPr lang="en-US" altLang="zh-TW" dirty="0"/>
          </a:p>
          <a:p>
            <a:r>
              <a:rPr lang="zh-TW" altLang="zh-TW" dirty="0"/>
              <a:t>當專案之目標和解決方案都未知（不清楚）時，稱為「</a:t>
            </a:r>
            <a:r>
              <a:rPr lang="en-US" altLang="zh-TW" dirty="0" err="1"/>
              <a:t>xPM</a:t>
            </a:r>
            <a:r>
              <a:rPr lang="zh-TW" altLang="zh-TW" dirty="0"/>
              <a:t>專案」或「極限專案」，為極限</a:t>
            </a:r>
            <a:r>
              <a:rPr lang="en-US" altLang="zh-TW" dirty="0"/>
              <a:t>PMLC</a:t>
            </a:r>
            <a:r>
              <a:rPr lang="zh-TW" altLang="zh-TW" dirty="0"/>
              <a:t>模式。</a:t>
            </a:r>
          </a:p>
          <a:p>
            <a:r>
              <a:rPr lang="zh-TW" altLang="zh-TW" dirty="0"/>
              <a:t>當專案之解決方案已知但專案目標未知時，稱為「</a:t>
            </a:r>
            <a:r>
              <a:rPr lang="en-US" altLang="zh-TW" dirty="0" err="1"/>
              <a:t>MPx</a:t>
            </a:r>
            <a:r>
              <a:rPr lang="zh-TW" altLang="zh-TW" dirty="0"/>
              <a:t>專案」或「反極限專案」，也採用極限</a:t>
            </a:r>
            <a:r>
              <a:rPr lang="en-US" altLang="zh-TW" dirty="0"/>
              <a:t>PMLC</a:t>
            </a:r>
            <a:r>
              <a:rPr lang="zh-TW" altLang="zh-TW" dirty="0"/>
              <a:t>模式。</a:t>
            </a:r>
            <a:endParaRPr lang="zh-TW" altLang="en-US" dirty="0"/>
          </a:p>
        </p:txBody>
      </p:sp>
      <p:sp>
        <p:nvSpPr>
          <p:cNvPr id="4" name="投影片編號版面配置區 3">
            <a:extLst>
              <a:ext uri="{FF2B5EF4-FFF2-40B4-BE49-F238E27FC236}">
                <a16:creationId xmlns:a16="http://schemas.microsoft.com/office/drawing/2014/main" id="{B86957D5-157B-49F2-B842-5E7D44CF1E4A}"/>
              </a:ext>
            </a:extLst>
          </p:cNvPr>
          <p:cNvSpPr>
            <a:spLocks noGrp="1"/>
          </p:cNvSpPr>
          <p:nvPr>
            <p:ph type="sldNum" sz="quarter" idx="12"/>
          </p:nvPr>
        </p:nvSpPr>
        <p:spPr/>
        <p:txBody>
          <a:bodyPr/>
          <a:lstStyle/>
          <a:p>
            <a:fld id="{06AFB70A-E524-49E4-8F5C-48BFBE4381EC}" type="slidenum">
              <a:rPr lang="en-US" altLang="zh-TW" smtClean="0"/>
              <a:pPr/>
              <a:t>67</a:t>
            </a:fld>
            <a:endParaRPr lang="en-US" altLang="zh-TW"/>
          </a:p>
        </p:txBody>
      </p:sp>
    </p:spTree>
    <p:extLst>
      <p:ext uri="{BB962C8B-B14F-4D97-AF65-F5344CB8AC3E}">
        <p14:creationId xmlns:p14="http://schemas.microsoft.com/office/powerpoint/2010/main" val="22672718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3D42B4-9F5B-43F3-8D65-0875E2CC6B95}"/>
              </a:ext>
            </a:extLst>
          </p:cNvPr>
          <p:cNvSpPr>
            <a:spLocks noGrp="1"/>
          </p:cNvSpPr>
          <p:nvPr>
            <p:ph type="title"/>
          </p:nvPr>
        </p:nvSpPr>
        <p:spPr/>
        <p:txBody>
          <a:bodyPr/>
          <a:lstStyle/>
          <a:p>
            <a:r>
              <a:rPr lang="zh-TW" altLang="zh-TW" dirty="0"/>
              <a:t>請說明</a:t>
            </a:r>
            <a:r>
              <a:rPr lang="en-US" altLang="zh-TW" dirty="0"/>
              <a:t>TPM</a:t>
            </a:r>
            <a:r>
              <a:rPr lang="zh-TW" altLang="zh-TW" dirty="0"/>
              <a:t>專案與</a:t>
            </a:r>
            <a:r>
              <a:rPr lang="en-US" altLang="zh-TW" dirty="0"/>
              <a:t>APM</a:t>
            </a:r>
            <a:r>
              <a:rPr lang="zh-TW" altLang="zh-TW" dirty="0"/>
              <a:t>專案之差異</a:t>
            </a:r>
            <a:endParaRPr lang="zh-TW" altLang="en-US" dirty="0"/>
          </a:p>
        </p:txBody>
      </p:sp>
      <p:graphicFrame>
        <p:nvGraphicFramePr>
          <p:cNvPr id="21" name="內容版面配置區 20">
            <a:extLst>
              <a:ext uri="{FF2B5EF4-FFF2-40B4-BE49-F238E27FC236}">
                <a16:creationId xmlns:a16="http://schemas.microsoft.com/office/drawing/2014/main" id="{0226E6CD-1FDE-4D33-BA71-90A5101E40F6}"/>
              </a:ext>
            </a:extLst>
          </p:cNvPr>
          <p:cNvGraphicFramePr>
            <a:graphicFrameLocks noGrp="1"/>
          </p:cNvGraphicFramePr>
          <p:nvPr>
            <p:ph idx="1"/>
            <p:extLst>
              <p:ext uri="{D42A27DB-BD31-4B8C-83A1-F6EECF244321}">
                <p14:modId xmlns:p14="http://schemas.microsoft.com/office/powerpoint/2010/main" val="3727433217"/>
              </p:ext>
            </p:extLst>
          </p:nvPr>
        </p:nvGraphicFramePr>
        <p:xfrm>
          <a:off x="2423592" y="1556792"/>
          <a:ext cx="8712967" cy="3960000"/>
        </p:xfrm>
        <a:graphic>
          <a:graphicData uri="http://schemas.openxmlformats.org/drawingml/2006/table">
            <a:tbl>
              <a:tblPr firstRow="1" firstCol="1" bandRow="1">
                <a:tableStyleId>{F5AB1C69-6EDB-4FF4-983F-18BD219EF322}</a:tableStyleId>
              </a:tblPr>
              <a:tblGrid>
                <a:gridCol w="2903641">
                  <a:extLst>
                    <a:ext uri="{9D8B030D-6E8A-4147-A177-3AD203B41FA5}">
                      <a16:colId xmlns:a16="http://schemas.microsoft.com/office/drawing/2014/main" val="3764691550"/>
                    </a:ext>
                  </a:extLst>
                </a:gridCol>
                <a:gridCol w="2904663">
                  <a:extLst>
                    <a:ext uri="{9D8B030D-6E8A-4147-A177-3AD203B41FA5}">
                      <a16:colId xmlns:a16="http://schemas.microsoft.com/office/drawing/2014/main" val="660159374"/>
                    </a:ext>
                  </a:extLst>
                </a:gridCol>
                <a:gridCol w="2904663">
                  <a:extLst>
                    <a:ext uri="{9D8B030D-6E8A-4147-A177-3AD203B41FA5}">
                      <a16:colId xmlns:a16="http://schemas.microsoft.com/office/drawing/2014/main" val="921478762"/>
                    </a:ext>
                  </a:extLst>
                </a:gridCol>
              </a:tblGrid>
              <a:tr h="396000">
                <a:tc>
                  <a:txBody>
                    <a:bodyPr/>
                    <a:lstStyle/>
                    <a:p>
                      <a:pPr marL="226695" indent="130175" algn="just">
                        <a:lnSpc>
                          <a:spcPts val="2700"/>
                        </a:lnSpc>
                        <a:spcAft>
                          <a:spcPts val="0"/>
                        </a:spcAft>
                      </a:pPr>
                      <a:r>
                        <a:rPr lang="zh-TW" sz="2000" kern="100">
                          <a:effectLst/>
                        </a:rPr>
                        <a:t>項目</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en-US" sz="2000" kern="100">
                          <a:effectLst/>
                        </a:rPr>
                        <a:t>TPM</a:t>
                      </a:r>
                      <a:r>
                        <a:rPr lang="zh-TW" sz="2000" kern="100">
                          <a:effectLst/>
                        </a:rPr>
                        <a:t>專案</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en-US" sz="2000" kern="100">
                          <a:effectLst/>
                        </a:rPr>
                        <a:t>APM</a:t>
                      </a:r>
                      <a:r>
                        <a:rPr lang="zh-TW" sz="2000" kern="100">
                          <a:effectLst/>
                        </a:rPr>
                        <a:t>專案</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12861889"/>
                  </a:ext>
                </a:extLst>
              </a:tr>
              <a:tr h="396000">
                <a:tc>
                  <a:txBody>
                    <a:bodyPr/>
                    <a:lstStyle/>
                    <a:p>
                      <a:pPr marL="226695" indent="130175" algn="just">
                        <a:lnSpc>
                          <a:spcPts val="2700"/>
                        </a:lnSpc>
                        <a:spcAft>
                          <a:spcPts val="0"/>
                        </a:spcAft>
                      </a:pPr>
                      <a:r>
                        <a:rPr lang="zh-TW" sz="2000" kern="100">
                          <a:effectLst/>
                        </a:rPr>
                        <a:t>目標</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已知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已知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95078688"/>
                  </a:ext>
                </a:extLst>
              </a:tr>
              <a:tr h="396000">
                <a:tc>
                  <a:txBody>
                    <a:bodyPr/>
                    <a:lstStyle/>
                    <a:p>
                      <a:pPr marL="226695" indent="130175" algn="just">
                        <a:lnSpc>
                          <a:spcPts val="2700"/>
                        </a:lnSpc>
                        <a:spcAft>
                          <a:spcPts val="0"/>
                        </a:spcAft>
                      </a:pPr>
                      <a:r>
                        <a:rPr lang="zh-TW" sz="2000" kern="100">
                          <a:effectLst/>
                        </a:rPr>
                        <a:t>解決方案</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已知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dirty="0">
                          <a:effectLst/>
                        </a:rPr>
                        <a:t>部分未知到幾乎未知</a:t>
                      </a:r>
                      <a:endParaRPr lang="zh-TW" sz="20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58033228"/>
                  </a:ext>
                </a:extLst>
              </a:tr>
              <a:tr h="396000">
                <a:tc>
                  <a:txBody>
                    <a:bodyPr/>
                    <a:lstStyle/>
                    <a:p>
                      <a:pPr marL="226695" indent="130175" algn="just">
                        <a:lnSpc>
                          <a:spcPts val="2700"/>
                        </a:lnSpc>
                        <a:spcAft>
                          <a:spcPts val="0"/>
                        </a:spcAft>
                      </a:pPr>
                      <a:r>
                        <a:rPr lang="zh-TW" sz="2000" kern="100">
                          <a:effectLst/>
                        </a:rPr>
                        <a:t>複雜度</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低複雜度</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高複雜度</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09798530"/>
                  </a:ext>
                </a:extLst>
              </a:tr>
              <a:tr h="396000">
                <a:tc>
                  <a:txBody>
                    <a:bodyPr/>
                    <a:lstStyle/>
                    <a:p>
                      <a:pPr marL="226695" indent="130175" algn="just">
                        <a:lnSpc>
                          <a:spcPts val="2700"/>
                        </a:lnSpc>
                        <a:spcAft>
                          <a:spcPts val="0"/>
                        </a:spcAft>
                      </a:pPr>
                      <a:r>
                        <a:rPr lang="zh-TW" sz="2000" kern="100">
                          <a:effectLst/>
                        </a:rPr>
                        <a:t>風險</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低</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高</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09935407"/>
                  </a:ext>
                </a:extLst>
              </a:tr>
              <a:tr h="396000">
                <a:tc>
                  <a:txBody>
                    <a:bodyPr/>
                    <a:lstStyle/>
                    <a:p>
                      <a:pPr marL="226695" indent="130175" algn="just">
                        <a:lnSpc>
                          <a:spcPts val="2700"/>
                        </a:lnSpc>
                        <a:spcAft>
                          <a:spcPts val="0"/>
                        </a:spcAft>
                      </a:pPr>
                      <a:r>
                        <a:rPr lang="zh-TW" sz="2000" kern="100">
                          <a:effectLst/>
                        </a:rPr>
                        <a:t>驅動</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計畫</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變更</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533095617"/>
                  </a:ext>
                </a:extLst>
              </a:tr>
              <a:tr h="396000">
                <a:tc>
                  <a:txBody>
                    <a:bodyPr/>
                    <a:lstStyle/>
                    <a:p>
                      <a:pPr marL="226695" indent="130175" algn="just">
                        <a:lnSpc>
                          <a:spcPts val="2700"/>
                        </a:lnSpc>
                        <a:spcAft>
                          <a:spcPts val="0"/>
                        </a:spcAft>
                      </a:pPr>
                      <a:r>
                        <a:rPr lang="zh-TW" sz="2000" kern="100">
                          <a:effectLst/>
                        </a:rPr>
                        <a:t>顧客參與度</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低</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高</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150004170"/>
                  </a:ext>
                </a:extLst>
              </a:tr>
              <a:tr h="396000">
                <a:tc>
                  <a:txBody>
                    <a:bodyPr/>
                    <a:lstStyle/>
                    <a:p>
                      <a:pPr marL="226695" indent="130175" algn="just">
                        <a:lnSpc>
                          <a:spcPts val="2700"/>
                        </a:lnSpc>
                        <a:spcAft>
                          <a:spcPts val="0"/>
                        </a:spcAft>
                      </a:pPr>
                      <a:r>
                        <a:rPr lang="zh-TW" sz="2000" kern="100">
                          <a:effectLst/>
                        </a:rPr>
                        <a:t>團隊成員</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特殊專業</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一般專業</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632337084"/>
                  </a:ext>
                </a:extLst>
              </a:tr>
              <a:tr h="396000">
                <a:tc>
                  <a:txBody>
                    <a:bodyPr/>
                    <a:lstStyle/>
                    <a:p>
                      <a:pPr marL="226695" indent="130175" algn="just">
                        <a:lnSpc>
                          <a:spcPts val="2700"/>
                        </a:lnSpc>
                        <a:spcAft>
                          <a:spcPts val="0"/>
                        </a:spcAft>
                      </a:pPr>
                      <a:r>
                        <a:rPr lang="zh-TW" sz="2000" kern="100">
                          <a:effectLst/>
                        </a:rPr>
                        <a:t>商業機會</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已知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未知</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10144137"/>
                  </a:ext>
                </a:extLst>
              </a:tr>
              <a:tr h="396000">
                <a:tc>
                  <a:txBody>
                    <a:bodyPr/>
                    <a:lstStyle/>
                    <a:p>
                      <a:pPr marL="226695" indent="130175" algn="just">
                        <a:lnSpc>
                          <a:spcPts val="2700"/>
                        </a:lnSpc>
                        <a:spcAft>
                          <a:spcPts val="0"/>
                        </a:spcAft>
                      </a:pPr>
                      <a:r>
                        <a:rPr lang="zh-TW" sz="2000" kern="100">
                          <a:effectLst/>
                        </a:rPr>
                        <a:t>團隊工作地點</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a:effectLst/>
                        </a:rPr>
                        <a:t>不一定在一起</a:t>
                      </a:r>
                      <a:endParaRPr lang="zh-TW" sz="20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pPr marL="226695" indent="130175" algn="just">
                        <a:lnSpc>
                          <a:spcPts val="2700"/>
                        </a:lnSpc>
                        <a:spcAft>
                          <a:spcPts val="0"/>
                        </a:spcAft>
                      </a:pPr>
                      <a:r>
                        <a:rPr lang="zh-TW" sz="2000" kern="100" dirty="0">
                          <a:effectLst/>
                        </a:rPr>
                        <a:t>共同辦公室</a:t>
                      </a:r>
                      <a:endParaRPr lang="zh-TW" sz="20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85654292"/>
                  </a:ext>
                </a:extLst>
              </a:tr>
            </a:tbl>
          </a:graphicData>
        </a:graphic>
      </p:graphicFrame>
      <p:sp>
        <p:nvSpPr>
          <p:cNvPr id="4" name="投影片編號版面配置區 3">
            <a:extLst>
              <a:ext uri="{FF2B5EF4-FFF2-40B4-BE49-F238E27FC236}">
                <a16:creationId xmlns:a16="http://schemas.microsoft.com/office/drawing/2014/main" id="{12F8A064-8268-4029-BDA9-0CB8687111DC}"/>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spTree>
    <p:extLst>
      <p:ext uri="{BB962C8B-B14F-4D97-AF65-F5344CB8AC3E}">
        <p14:creationId xmlns:p14="http://schemas.microsoft.com/office/powerpoint/2010/main" val="288262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57434D75-DD52-47A7-A369-35D830960B8A}"/>
              </a:ext>
            </a:extLst>
          </p:cNvPr>
          <p:cNvSpPr>
            <a:spLocks noGrp="1"/>
          </p:cNvSpPr>
          <p:nvPr>
            <p:ph type="sldNum" sz="quarter" idx="12"/>
          </p:nvPr>
        </p:nvSpPr>
        <p:spPr/>
        <p:txBody>
          <a:bodyPr/>
          <a:lstStyle/>
          <a:p>
            <a:fld id="{F5266956-B1F5-4385-B837-32E585D3D944}" type="slidenum">
              <a:rPr lang="en-US" altLang="zh-TW" smtClean="0"/>
              <a:pPr/>
              <a:t>7</a:t>
            </a:fld>
            <a:endParaRPr lang="en-US" altLang="zh-TW"/>
          </a:p>
        </p:txBody>
      </p:sp>
      <p:pic>
        <p:nvPicPr>
          <p:cNvPr id="3" name="圖片 2">
            <a:extLst>
              <a:ext uri="{FF2B5EF4-FFF2-40B4-BE49-F238E27FC236}">
                <a16:creationId xmlns:a16="http://schemas.microsoft.com/office/drawing/2014/main" id="{5E105128-D8D8-48D0-A8D6-8ED271149FBF}"/>
              </a:ext>
            </a:extLst>
          </p:cNvPr>
          <p:cNvPicPr>
            <a:picLocks noChangeAspect="1"/>
          </p:cNvPicPr>
          <p:nvPr/>
        </p:nvPicPr>
        <p:blipFill>
          <a:blip r:embed="rId2"/>
          <a:stretch>
            <a:fillRect/>
          </a:stretch>
        </p:blipFill>
        <p:spPr>
          <a:xfrm>
            <a:off x="2157603" y="1152501"/>
            <a:ext cx="9011908" cy="4143953"/>
          </a:xfrm>
          <a:prstGeom prst="rect">
            <a:avLst/>
          </a:prstGeom>
        </p:spPr>
      </p:pic>
      <p:sp>
        <p:nvSpPr>
          <p:cNvPr id="4" name="文字方塊 3">
            <a:extLst>
              <a:ext uri="{FF2B5EF4-FFF2-40B4-BE49-F238E27FC236}">
                <a16:creationId xmlns:a16="http://schemas.microsoft.com/office/drawing/2014/main" id="{41AADBF8-078F-4382-B29F-D558EA9CE9A4}"/>
              </a:ext>
            </a:extLst>
          </p:cNvPr>
          <p:cNvSpPr txBox="1"/>
          <p:nvPr/>
        </p:nvSpPr>
        <p:spPr>
          <a:xfrm>
            <a:off x="2162403" y="418450"/>
            <a:ext cx="3727302" cy="369332"/>
          </a:xfrm>
          <a:prstGeom prst="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TW" dirty="0"/>
              <a:t>Work Breakdown Structure, WBS</a:t>
            </a:r>
            <a:endParaRPr lang="zh-TW" altLang="en-US" dirty="0"/>
          </a:p>
        </p:txBody>
      </p:sp>
    </p:spTree>
    <p:extLst>
      <p:ext uri="{BB962C8B-B14F-4D97-AF65-F5344CB8AC3E}">
        <p14:creationId xmlns:p14="http://schemas.microsoft.com/office/powerpoint/2010/main" val="297082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399C1-96F3-422B-8772-26880F28B4C2}"/>
              </a:ext>
            </a:extLst>
          </p:cNvPr>
          <p:cNvSpPr>
            <a:spLocks noGrp="1"/>
          </p:cNvSpPr>
          <p:nvPr>
            <p:ph type="title"/>
          </p:nvPr>
        </p:nvSpPr>
        <p:spPr/>
        <p:txBody>
          <a:bodyPr>
            <a:normAutofit/>
          </a:bodyPr>
          <a:lstStyle/>
          <a:p>
            <a:r>
              <a:rPr lang="zh-TW" altLang="en-US" dirty="0"/>
              <a:t>傳統專案管理</a:t>
            </a:r>
            <a:br>
              <a:rPr lang="en-US" altLang="zh-TW" dirty="0"/>
            </a:br>
            <a:r>
              <a:rPr lang="en-US" altLang="zh-TW" dirty="0"/>
              <a:t>Traditional Project Management, TPM</a:t>
            </a:r>
            <a:endParaRPr lang="zh-TW" altLang="en-US" dirty="0"/>
          </a:p>
        </p:txBody>
      </p:sp>
      <p:sp>
        <p:nvSpPr>
          <p:cNvPr id="3" name="內容版面配置區 2">
            <a:extLst>
              <a:ext uri="{FF2B5EF4-FFF2-40B4-BE49-F238E27FC236}">
                <a16:creationId xmlns:a16="http://schemas.microsoft.com/office/drawing/2014/main" id="{7711824C-CE32-4BED-8CBB-775191484B15}"/>
              </a:ext>
            </a:extLst>
          </p:cNvPr>
          <p:cNvSpPr>
            <a:spLocks noGrp="1"/>
          </p:cNvSpPr>
          <p:nvPr>
            <p:ph idx="1"/>
          </p:nvPr>
        </p:nvSpPr>
        <p:spPr/>
        <p:txBody>
          <a:bodyPr>
            <a:normAutofit/>
          </a:bodyPr>
          <a:lstStyle/>
          <a:p>
            <a:r>
              <a:rPr lang="zh-TW" altLang="en-US" dirty="0"/>
              <a:t>計畫驅動 </a:t>
            </a:r>
            <a:r>
              <a:rPr lang="en-US" altLang="zh-TW" dirty="0"/>
              <a:t>Project-Driven</a:t>
            </a:r>
          </a:p>
          <a:p>
            <a:r>
              <a:rPr lang="zh-TW" altLang="en-US" dirty="0"/>
              <a:t>大量過程 </a:t>
            </a:r>
            <a:r>
              <a:rPr lang="en-US" altLang="zh-TW" dirty="0"/>
              <a:t>Process-Heavy</a:t>
            </a:r>
          </a:p>
          <a:p>
            <a:r>
              <a:rPr lang="zh-TW" altLang="en-US" dirty="0"/>
              <a:t>大量文件 </a:t>
            </a:r>
            <a:r>
              <a:rPr lang="en-US" altLang="zh-TW" dirty="0"/>
              <a:t>Document-Heavy</a:t>
            </a:r>
          </a:p>
          <a:p>
            <a:r>
              <a:rPr lang="zh-TW" altLang="en-US" dirty="0"/>
              <a:t>結構化專案 </a:t>
            </a:r>
            <a:r>
              <a:rPr lang="en-US" altLang="zh-TW" dirty="0"/>
              <a:t>Structured Project</a:t>
            </a:r>
          </a:p>
          <a:p>
            <a:r>
              <a:rPr lang="zh-TW" altLang="en-US" dirty="0"/>
              <a:t>目標和解決方法都很清楚，大多數為基礎建設專案，鮮少發生變更</a:t>
            </a:r>
            <a:endParaRPr lang="en-US" altLang="zh-TW" dirty="0"/>
          </a:p>
          <a:p>
            <a:pPr lvl="1"/>
            <a:r>
              <a:rPr lang="zh-TW" altLang="en-US" dirty="0"/>
              <a:t>不允許變更</a:t>
            </a:r>
            <a:endParaRPr lang="en-US" altLang="zh-TW" dirty="0"/>
          </a:p>
          <a:p>
            <a:pPr lvl="1"/>
            <a:r>
              <a:rPr lang="zh-TW" altLang="en-US" dirty="0"/>
              <a:t>著重在依照計畫書執行專案，勝過此專案可傳遞的商業價值</a:t>
            </a:r>
            <a:endParaRPr lang="en-US" altLang="zh-TW" dirty="0"/>
          </a:p>
          <a:p>
            <a:r>
              <a:rPr lang="zh-TW" altLang="en-US" dirty="0"/>
              <a:t>善用過去已經建立而且已經被多次執行的專案流程範本</a:t>
            </a:r>
            <a:endParaRPr lang="en-US" altLang="zh-TW" dirty="0"/>
          </a:p>
          <a:p>
            <a:r>
              <a:rPr lang="en-US" altLang="zh-TW" dirty="0"/>
              <a:t>TPM</a:t>
            </a:r>
            <a:r>
              <a:rPr lang="zh-TW" altLang="en-US" dirty="0"/>
              <a:t>手法要行得通，需要有完整需求分解結構（</a:t>
            </a:r>
            <a:r>
              <a:rPr lang="en-US" altLang="zh-TW" dirty="0"/>
              <a:t>RBS</a:t>
            </a:r>
            <a:r>
              <a:rPr lang="zh-TW" altLang="en-US" dirty="0"/>
              <a:t>）和一個詳細的專案管理計畫書</a:t>
            </a:r>
          </a:p>
        </p:txBody>
      </p:sp>
      <p:sp>
        <p:nvSpPr>
          <p:cNvPr id="4" name="投影片編號版面配置區 3">
            <a:extLst>
              <a:ext uri="{FF2B5EF4-FFF2-40B4-BE49-F238E27FC236}">
                <a16:creationId xmlns:a16="http://schemas.microsoft.com/office/drawing/2014/main" id="{955357A7-09FE-4FEE-BAB3-91F32C3A7878}"/>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312472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4A748E-8BF5-403B-848B-546BB2A2F0F0}"/>
              </a:ext>
            </a:extLst>
          </p:cNvPr>
          <p:cNvSpPr>
            <a:spLocks noGrp="1"/>
          </p:cNvSpPr>
          <p:nvPr>
            <p:ph type="title"/>
          </p:nvPr>
        </p:nvSpPr>
        <p:spPr/>
        <p:txBody>
          <a:bodyPr/>
          <a:lstStyle/>
          <a:p>
            <a:r>
              <a:rPr lang="en-US" altLang="zh-TW" dirty="0"/>
              <a:t>TPM </a:t>
            </a:r>
            <a:r>
              <a:rPr lang="zh-TW" altLang="en-US" dirty="0"/>
              <a:t>的特徵</a:t>
            </a:r>
          </a:p>
        </p:txBody>
      </p:sp>
      <p:sp>
        <p:nvSpPr>
          <p:cNvPr id="3" name="內容版面配置區 2">
            <a:extLst>
              <a:ext uri="{FF2B5EF4-FFF2-40B4-BE49-F238E27FC236}">
                <a16:creationId xmlns:a16="http://schemas.microsoft.com/office/drawing/2014/main" id="{54F81AEC-2E9B-4CA5-804E-9EAA32496B83}"/>
              </a:ext>
            </a:extLst>
          </p:cNvPr>
          <p:cNvSpPr>
            <a:spLocks noGrp="1"/>
          </p:cNvSpPr>
          <p:nvPr>
            <p:ph idx="1"/>
          </p:nvPr>
        </p:nvSpPr>
        <p:spPr/>
        <p:txBody>
          <a:bodyPr/>
          <a:lstStyle/>
          <a:p>
            <a:r>
              <a:rPr lang="zh-TW" altLang="en-US" dirty="0"/>
              <a:t>複雜度：低</a:t>
            </a:r>
            <a:endParaRPr lang="en-US" altLang="zh-TW" dirty="0"/>
          </a:p>
          <a:p>
            <a:r>
              <a:rPr lang="zh-TW" altLang="en-US" dirty="0"/>
              <a:t>範疇變更：少</a:t>
            </a:r>
            <a:endParaRPr lang="en-US" altLang="zh-TW" dirty="0"/>
          </a:p>
          <a:p>
            <a:r>
              <a:rPr lang="zh-TW" altLang="en-US" dirty="0"/>
              <a:t>技術架構：廣為人知 </a:t>
            </a:r>
            <a:r>
              <a:rPr lang="en-US" altLang="zh-TW" dirty="0"/>
              <a:t>Well Known</a:t>
            </a:r>
          </a:p>
          <a:p>
            <a:r>
              <a:rPr lang="zh-TW" altLang="en-US" dirty="0"/>
              <a:t>風險：低</a:t>
            </a:r>
            <a:endParaRPr lang="en-US" altLang="zh-TW" dirty="0"/>
          </a:p>
          <a:p>
            <a:r>
              <a:rPr lang="zh-TW" altLang="en-US" dirty="0"/>
              <a:t>專案團隊：經驗豐富，技術熟練</a:t>
            </a:r>
            <a:endParaRPr lang="en-US" altLang="zh-TW" dirty="0"/>
          </a:p>
          <a:p>
            <a:r>
              <a:rPr lang="zh-TW" altLang="en-US" dirty="0"/>
              <a:t>計畫驅動 </a:t>
            </a:r>
            <a:r>
              <a:rPr lang="en-US" altLang="zh-TW" dirty="0"/>
              <a:t>Project-Driven</a:t>
            </a:r>
          </a:p>
          <a:p>
            <a:r>
              <a:rPr lang="zh-TW" altLang="en-US" dirty="0"/>
              <a:t>數量：少</a:t>
            </a:r>
            <a:endParaRPr lang="en-US" altLang="zh-TW" dirty="0"/>
          </a:p>
          <a:p>
            <a:pPr lvl="1"/>
            <a:r>
              <a:rPr lang="zh-TW" altLang="en-US" dirty="0"/>
              <a:t>調查一萬個專案，低於 </a:t>
            </a:r>
            <a:r>
              <a:rPr lang="en-US" altLang="zh-TW" dirty="0"/>
              <a:t>20% </a:t>
            </a:r>
            <a:r>
              <a:rPr lang="zh-TW" altLang="en-US" dirty="0"/>
              <a:t>是</a:t>
            </a:r>
            <a:r>
              <a:rPr lang="en-US" altLang="zh-TW" dirty="0"/>
              <a:t>TPM</a:t>
            </a:r>
            <a:endParaRPr lang="zh-TW" altLang="en-US" dirty="0"/>
          </a:p>
        </p:txBody>
      </p:sp>
      <p:sp>
        <p:nvSpPr>
          <p:cNvPr id="4" name="投影片編號版面配置區 3">
            <a:extLst>
              <a:ext uri="{FF2B5EF4-FFF2-40B4-BE49-F238E27FC236}">
                <a16:creationId xmlns:a16="http://schemas.microsoft.com/office/drawing/2014/main" id="{AA4BAF68-829B-4CB4-BE94-AABA032E1DA7}"/>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46838900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絲縷">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7992</TotalTime>
  <Words>4564</Words>
  <Application>Microsoft Office PowerPoint</Application>
  <PresentationFormat>寬螢幕</PresentationFormat>
  <Paragraphs>603</Paragraphs>
  <Slides>68</Slides>
  <Notes>0</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68</vt:i4>
      </vt:variant>
    </vt:vector>
  </HeadingPairs>
  <TitlesOfParts>
    <vt:vector size="78" baseType="lpstr">
      <vt:lpstr>Arial</vt:lpstr>
      <vt:lpstr>Calibri</vt:lpstr>
      <vt:lpstr>Calibri Light</vt:lpstr>
      <vt:lpstr>Century Gothic</vt:lpstr>
      <vt:lpstr>Times New Roman</vt:lpstr>
      <vt:lpstr>Wingdings 2</vt:lpstr>
      <vt:lpstr>Wingdings 3</vt:lpstr>
      <vt:lpstr>HDOfficeLightV0</vt:lpstr>
      <vt:lpstr>1_HDOfficeLightV0</vt:lpstr>
      <vt:lpstr>絲縷</vt:lpstr>
      <vt:lpstr>專案管理生命週期模式 Project Management Life Cycle</vt:lpstr>
      <vt:lpstr>大綱</vt:lpstr>
      <vt:lpstr>專案管理生命週期 Project Management Life Cycle, PMLC</vt:lpstr>
      <vt:lpstr>PMLC Approaches</vt:lpstr>
      <vt:lpstr>專案管理生命週期 Project Management Life Cycle, PMLC</vt:lpstr>
      <vt:lpstr>PowerPoint 簡報</vt:lpstr>
      <vt:lpstr>PowerPoint 簡報</vt:lpstr>
      <vt:lpstr>傳統專案管理 Traditional Project Management, TPM</vt:lpstr>
      <vt:lpstr>TPM 的特徵</vt:lpstr>
      <vt:lpstr>線性PMLC模式</vt:lpstr>
      <vt:lpstr>線性PMLC 模式之特徵</vt:lpstr>
      <vt:lpstr>線性 PMLC 模式的優缺點</vt:lpstr>
      <vt:lpstr>線性 PMLC：標準瀑布模式  Standard Waterfall Model</vt:lpstr>
      <vt:lpstr>線性 PMLC：快速發展瀑布模式  Fast Development Waterfall Model</vt:lpstr>
      <vt:lpstr>線性 PMLC：快速發展瀑布模式  Fast Development Waterfall Model</vt:lpstr>
      <vt:lpstr>增量PMLC模式 Incremental PMLC Model</vt:lpstr>
      <vt:lpstr>增量PMLC模式 Incremental PMLC Model</vt:lpstr>
      <vt:lpstr>增量 PMLC vs 線性 PMLC </vt:lpstr>
      <vt:lpstr>增量PMLC 模式的優缺點</vt:lpstr>
      <vt:lpstr>階段交付瀑布模式 Staged Delivery Waterfall Model, SDWM</vt:lpstr>
      <vt:lpstr>階段交付瀑布模式 Staged Delivery Waterfall Model, SDWM</vt:lpstr>
      <vt:lpstr>特徵驅動發展模式 Feature-Driven Development, FDD</vt:lpstr>
      <vt:lpstr>特徵驅動發展模式 Feature-Driven Development, FDD</vt:lpstr>
      <vt:lpstr>敏捷專案管理手法 Agile Project Management, APM</vt:lpstr>
      <vt:lpstr>APM 特徵</vt:lpstr>
      <vt:lpstr>APM 手法</vt:lpstr>
      <vt:lpstr>反覆 PMLC 模式 Iterative PMLC Model</vt:lpstr>
      <vt:lpstr>反覆 PMLC vs 遞增 PMLC Iterative vs Incremental</vt:lpstr>
      <vt:lpstr>反覆PMLC模式 Iterative PMLC Model</vt:lpstr>
      <vt:lpstr>反覆PMLC 模式之特徵</vt:lpstr>
      <vt:lpstr>反覆PMLC 模式之優缺點</vt:lpstr>
      <vt:lpstr>反覆式 PMLC 模式手法</vt:lpstr>
      <vt:lpstr>反覆PMLC 模式手法：原型法 Prototyping</vt:lpstr>
      <vt:lpstr>反覆PMLC 模式手法：原型法 Prototyping</vt:lpstr>
      <vt:lpstr>反覆PMLC 模式手法：Scrum 手法</vt:lpstr>
      <vt:lpstr>Scrum 程序流</vt:lpstr>
      <vt:lpstr>Scrum 程序流</vt:lpstr>
      <vt:lpstr>Scrum 會議:  Ceremony 儀式</vt:lpstr>
      <vt:lpstr>適應 PMLC 模式 Adaptive PMLC Model</vt:lpstr>
      <vt:lpstr>適應 PMLC 模式 Adaptive PMLC Model</vt:lpstr>
      <vt:lpstr>適應 PMLC 模式優缺點</vt:lpstr>
      <vt:lpstr>適應 PMLC 模式 Adaptive PMLC Model</vt:lpstr>
      <vt:lpstr>適應性軟體開發 Adaptive Software Development, ASD</vt:lpstr>
      <vt:lpstr>適應性專案架構 Adaptive Project Framework, APF</vt:lpstr>
      <vt:lpstr>APF 專案團隊</vt:lpstr>
      <vt:lpstr>APF 多變的範疇 Scope Is Variable</vt:lpstr>
      <vt:lpstr>APF 專案合約</vt:lpstr>
      <vt:lpstr>APF 六個核心價值</vt:lpstr>
      <vt:lpstr>PowerPoint 簡報</vt:lpstr>
      <vt:lpstr>APF 生命週期模式 專案設定 APF Project Setup</vt:lpstr>
      <vt:lpstr>APF 生命週期模式 APF Project Execution（續）</vt:lpstr>
      <vt:lpstr>APF 生命週期模式 APF Project Execution</vt:lpstr>
      <vt:lpstr>極限專案管理手法 Extreme Project Management, xPM</vt:lpstr>
      <vt:lpstr>極限 PMLC 模式 Extreme PMLC Model</vt:lpstr>
      <vt:lpstr>極限 PMLC 模式 Extreme PMLC Model</vt:lpstr>
      <vt:lpstr>極限 PMLC 模式的特徵</vt:lpstr>
      <vt:lpstr>極限 PMLC 模式的優缺點</vt:lpstr>
      <vt:lpstr>INSPIRE 極限 PMLC 模式</vt:lpstr>
      <vt:lpstr>INSPIRE 極限 PMLC 模式</vt:lpstr>
      <vt:lpstr>一個感冒處方專案的INSPIRE POS</vt:lpstr>
      <vt:lpstr>INSPIRE 極限 PMLC 模式（續）</vt:lpstr>
      <vt:lpstr>反極限專案管理手法 Emertxe Project Management</vt:lpstr>
      <vt:lpstr>MPx 特徵</vt:lpstr>
      <vt:lpstr>Wrap Up</vt:lpstr>
      <vt:lpstr>PowerPoint 簡報</vt:lpstr>
      <vt:lpstr>請說明專案管理生命週期模式，並說明分別適用於哪些類型專案？</vt:lpstr>
      <vt:lpstr>PowerPoint 簡報</vt:lpstr>
      <vt:lpstr>請說明TPM專案與APM專案之差異</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952</cp:revision>
  <dcterms:created xsi:type="dcterms:W3CDTF">2002-09-16T19:57:13Z</dcterms:created>
  <dcterms:modified xsi:type="dcterms:W3CDTF">2020-03-22T14:32:39Z</dcterms:modified>
</cp:coreProperties>
</file>