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14" r:id="rId3"/>
  </p:sldMasterIdLst>
  <p:notesMasterIdLst>
    <p:notesMasterId r:id="rId74"/>
  </p:notesMasterIdLst>
  <p:sldIdLst>
    <p:sldId id="256" r:id="rId4"/>
    <p:sldId id="515" r:id="rId5"/>
    <p:sldId id="269" r:id="rId6"/>
    <p:sldId id="482" r:id="rId7"/>
    <p:sldId id="483" r:id="rId8"/>
    <p:sldId id="484" r:id="rId9"/>
    <p:sldId id="516" r:id="rId10"/>
    <p:sldId id="688" r:id="rId11"/>
    <p:sldId id="689" r:id="rId12"/>
    <p:sldId id="485" r:id="rId13"/>
    <p:sldId id="687" r:id="rId14"/>
    <p:sldId id="700" r:id="rId15"/>
    <p:sldId id="486" r:id="rId16"/>
    <p:sldId id="487" r:id="rId17"/>
    <p:sldId id="690" r:id="rId18"/>
    <p:sldId id="488" r:id="rId19"/>
    <p:sldId id="489" r:id="rId20"/>
    <p:sldId id="691" r:id="rId21"/>
    <p:sldId id="692" r:id="rId22"/>
    <p:sldId id="693" r:id="rId23"/>
    <p:sldId id="702" r:id="rId24"/>
    <p:sldId id="492" r:id="rId25"/>
    <p:sldId id="493" r:id="rId26"/>
    <p:sldId id="694" r:id="rId27"/>
    <p:sldId id="695" r:id="rId28"/>
    <p:sldId id="494" r:id="rId29"/>
    <p:sldId id="696" r:id="rId30"/>
    <p:sldId id="715" r:id="rId31"/>
    <p:sldId id="697" r:id="rId32"/>
    <p:sldId id="714" r:id="rId33"/>
    <p:sldId id="698" r:id="rId34"/>
    <p:sldId id="699" r:id="rId35"/>
    <p:sldId id="719" r:id="rId36"/>
    <p:sldId id="716" r:id="rId37"/>
    <p:sldId id="495" r:id="rId38"/>
    <p:sldId id="703" r:id="rId39"/>
    <p:sldId id="496" r:id="rId40"/>
    <p:sldId id="497" r:id="rId41"/>
    <p:sldId id="498" r:id="rId42"/>
    <p:sldId id="499" r:id="rId43"/>
    <p:sldId id="710" r:id="rId44"/>
    <p:sldId id="500" r:id="rId45"/>
    <p:sldId id="501" r:id="rId46"/>
    <p:sldId id="502" r:id="rId47"/>
    <p:sldId id="503" r:id="rId48"/>
    <p:sldId id="706" r:id="rId49"/>
    <p:sldId id="712" r:id="rId50"/>
    <p:sldId id="711" r:id="rId51"/>
    <p:sldId id="504" r:id="rId52"/>
    <p:sldId id="505" r:id="rId53"/>
    <p:sldId id="506" r:id="rId54"/>
    <p:sldId id="507" r:id="rId55"/>
    <p:sldId id="713" r:id="rId56"/>
    <p:sldId id="707" r:id="rId57"/>
    <p:sldId id="708" r:id="rId58"/>
    <p:sldId id="709" r:id="rId59"/>
    <p:sldId id="717" r:id="rId60"/>
    <p:sldId id="508" r:id="rId61"/>
    <p:sldId id="509" r:id="rId62"/>
    <p:sldId id="510" r:id="rId63"/>
    <p:sldId id="511" r:id="rId64"/>
    <p:sldId id="512" r:id="rId65"/>
    <p:sldId id="718" r:id="rId66"/>
    <p:sldId id="513" r:id="rId67"/>
    <p:sldId id="514" r:id="rId68"/>
    <p:sldId id="723" r:id="rId69"/>
    <p:sldId id="724" r:id="rId70"/>
    <p:sldId id="268" r:id="rId71"/>
    <p:sldId id="318" r:id="rId72"/>
    <p:sldId id="72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515"/>
            <p14:sldId id="269"/>
            <p14:sldId id="482"/>
            <p14:sldId id="483"/>
            <p14:sldId id="484"/>
            <p14:sldId id="516"/>
            <p14:sldId id="688"/>
            <p14:sldId id="689"/>
          </p14:sldIdLst>
        </p14:section>
        <p14:section name="發展專案章程" id="{6399A94E-5AC7-44F9-8FF5-4096A77EBD7B}">
          <p14:sldIdLst>
            <p14:sldId id="485"/>
            <p14:sldId id="687"/>
            <p14:sldId id="700"/>
            <p14:sldId id="486"/>
            <p14:sldId id="487"/>
            <p14:sldId id="690"/>
            <p14:sldId id="488"/>
          </p14:sldIdLst>
        </p14:section>
        <p14:section name="發展專案管理計畫書" id="{7EC1036E-C55B-4274-9F36-224A00C287A7}">
          <p14:sldIdLst>
            <p14:sldId id="489"/>
            <p14:sldId id="691"/>
            <p14:sldId id="692"/>
            <p14:sldId id="693"/>
            <p14:sldId id="702"/>
            <p14:sldId id="492"/>
            <p14:sldId id="493"/>
            <p14:sldId id="694"/>
            <p14:sldId id="695"/>
            <p14:sldId id="494"/>
            <p14:sldId id="696"/>
            <p14:sldId id="715"/>
            <p14:sldId id="697"/>
            <p14:sldId id="714"/>
            <p14:sldId id="698"/>
            <p14:sldId id="699"/>
            <p14:sldId id="719"/>
            <p14:sldId id="716"/>
          </p14:sldIdLst>
        </p14:section>
        <p14:section name="指導和管理專案執行" id="{A69AF75D-0067-4473-8AD1-B527E5402B1D}">
          <p14:sldIdLst>
            <p14:sldId id="495"/>
            <p14:sldId id="703"/>
            <p14:sldId id="496"/>
            <p14:sldId id="497"/>
            <p14:sldId id="498"/>
          </p14:sldIdLst>
        </p14:section>
        <p14:section name="管理專案知識" id="{448F633F-0AA4-4933-A473-3EBE10852BEA}">
          <p14:sldIdLst>
            <p14:sldId id="499"/>
            <p14:sldId id="710"/>
            <p14:sldId id="500"/>
            <p14:sldId id="501"/>
            <p14:sldId id="502"/>
          </p14:sldIdLst>
        </p14:section>
        <p14:section name="監視和管制專案工作" id="{35A039CA-BAC3-4F6B-A045-37B23AF1E71F}">
          <p14:sldIdLst>
            <p14:sldId id="503"/>
            <p14:sldId id="706"/>
            <p14:sldId id="712"/>
            <p14:sldId id="711"/>
            <p14:sldId id="504"/>
            <p14:sldId id="505"/>
            <p14:sldId id="506"/>
          </p14:sldIdLst>
        </p14:section>
        <p14:section name="執行整合變更管制" id="{9CB9E3E1-9D26-437E-AAAC-10FF3E61A5E3}">
          <p14:sldIdLst>
            <p14:sldId id="507"/>
            <p14:sldId id="713"/>
            <p14:sldId id="707"/>
            <p14:sldId id="708"/>
            <p14:sldId id="709"/>
            <p14:sldId id="717"/>
            <p14:sldId id="508"/>
            <p14:sldId id="509"/>
            <p14:sldId id="510"/>
            <p14:sldId id="511"/>
          </p14:sldIdLst>
        </p14:section>
        <p14:section name="結束專案或階段" id="{54CD09C4-6523-45AD-937B-697E441AF2B0}">
          <p14:sldIdLst>
            <p14:sldId id="512"/>
            <p14:sldId id="718"/>
            <p14:sldId id="513"/>
            <p14:sldId id="514"/>
            <p14:sldId id="723"/>
            <p14:sldId id="724"/>
          </p14:sldIdLst>
        </p14:section>
        <p14:section name="結語" id="{A81DBFD4-7CA2-4A78-939C-C4F8B94F1469}">
          <p14:sldIdLst>
            <p14:sldId id="268"/>
          </p14:sldIdLst>
        </p14:section>
        <p14:section name="Q &amp; A" id="{73D0B01F-02B4-4CEC-B2FD-C6DD8F5AF70B}">
          <p14:sldIdLst>
            <p14:sldId id="318"/>
            <p14:sldId id="72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105" d="100"/>
          <a:sy n="105" d="100"/>
        </p:scale>
        <p:origin x="786" y="11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https://www.lucidchart.com/blog/how-to-make-a-control-chart</a:t>
            </a:r>
          </a:p>
          <a:p>
            <a:r>
              <a:rPr lang="en-US" altLang="zh-TW" dirty="0"/>
              <a:t>https://pt.slideshare.net/corneliusmellino/7-basic-tools-of-quality-control-a-brief-review/15</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47</a:t>
            </a:fld>
            <a:endParaRPr lang="en-US" altLang="zh-TW"/>
          </a:p>
        </p:txBody>
      </p:sp>
    </p:spTree>
    <p:extLst>
      <p:ext uri="{BB962C8B-B14F-4D97-AF65-F5344CB8AC3E}">
        <p14:creationId xmlns:p14="http://schemas.microsoft.com/office/powerpoint/2010/main" val="39484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315051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78913175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3047970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34881118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2042595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44224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12492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81862457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970595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5001159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1525849"/>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508275641"/>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35287"/>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18327323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40473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625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2397242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uG6XHWkamlM" TargetMode="External"/><Relationship Id="rId2" Type="http://schemas.openxmlformats.org/officeDocument/2006/relationships/hyperlink" Target="https://www.youtube.com/watch?v=PHJ8eybXJdw" TargetMode="Externa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hyperlink" Target="https://zh.wikipedia.org/wiki/%E5%A4%B1%E6%95%88%E6%A8%A1%E5%BC%8F%E4%B8%8E%E5%BD%B1%E5%93%8D%E5%88%86%E6%9E%90" TargetMode="Externa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專案整合管理</a:t>
            </a:r>
            <a:br>
              <a:rPr lang="en-US" altLang="zh-TW" dirty="0"/>
            </a:br>
            <a:r>
              <a:rPr lang="en-US" altLang="zh-TW" dirty="0"/>
              <a:t>Project Integration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070EC-9217-41DC-A55D-07D5C88E1F15}"/>
              </a:ext>
            </a:extLst>
          </p:cNvPr>
          <p:cNvSpPr>
            <a:spLocks noGrp="1"/>
          </p:cNvSpPr>
          <p:nvPr>
            <p:ph type="title"/>
          </p:nvPr>
        </p:nvSpPr>
        <p:spPr/>
        <p:txBody>
          <a:bodyPr/>
          <a:lstStyle/>
          <a:p>
            <a:r>
              <a:rPr lang="zh-TW" altLang="en-US" dirty="0"/>
              <a:t>發展專案章程</a:t>
            </a:r>
            <a:br>
              <a:rPr lang="en-US" altLang="zh-TW" dirty="0"/>
            </a:br>
            <a:r>
              <a:rPr lang="en-US" altLang="zh-TW" dirty="0"/>
              <a:t>Develop Project Charter</a:t>
            </a:r>
            <a:endParaRPr lang="zh-TW" altLang="en-US" dirty="0"/>
          </a:p>
        </p:txBody>
      </p:sp>
      <p:sp>
        <p:nvSpPr>
          <p:cNvPr id="6" name="內容版面配置區 5">
            <a:extLst>
              <a:ext uri="{FF2B5EF4-FFF2-40B4-BE49-F238E27FC236}">
                <a16:creationId xmlns:a16="http://schemas.microsoft.com/office/drawing/2014/main" id="{D9C9DDAB-ACB4-487F-B5A2-CC13C2061665}"/>
              </a:ext>
            </a:extLst>
          </p:cNvPr>
          <p:cNvSpPr>
            <a:spLocks noGrp="1"/>
          </p:cNvSpPr>
          <p:nvPr>
            <p:ph idx="1"/>
          </p:nvPr>
        </p:nvSpPr>
        <p:spPr/>
        <p:txBody>
          <a:bodyPr>
            <a:normAutofit/>
          </a:bodyPr>
          <a:lstStyle/>
          <a:p>
            <a:r>
              <a:rPr lang="zh-TW" altLang="en-US" dirty="0"/>
              <a:t>專案章程是專案第一份正式文件，正式宣布專案成立，任命和授權專案經理動用組織資源於專案活動的過程。</a:t>
            </a:r>
            <a:endParaRPr lang="en-US" altLang="zh-TW" dirty="0"/>
          </a:p>
          <a:p>
            <a:r>
              <a:rPr lang="zh-TW" altLang="en-US" dirty="0"/>
              <a:t>每個專案成立一定有其背後的理由，可能是這個專案成果對組織技術能力、產品布局、或者是業績利潤有其貢獻之處。</a:t>
            </a:r>
            <a:endParaRPr lang="en-US" altLang="zh-TW" dirty="0"/>
          </a:p>
          <a:p>
            <a:r>
              <a:rPr lang="zh-TW" altLang="en-US" dirty="0"/>
              <a:t>如果專案來自於組織內部</a:t>
            </a:r>
            <a:endParaRPr lang="en-US" altLang="zh-TW" dirty="0"/>
          </a:p>
          <a:p>
            <a:pPr lvl="1"/>
            <a:r>
              <a:rPr lang="zh-TW" altLang="en-US" dirty="0"/>
              <a:t>製作商業個案（</a:t>
            </a:r>
            <a:r>
              <a:rPr lang="en-US" altLang="zh-TW" dirty="0"/>
              <a:t>business case</a:t>
            </a:r>
            <a:r>
              <a:rPr lang="zh-TW" altLang="en-US" dirty="0"/>
              <a:t>）和利潤管理計畫書（</a:t>
            </a:r>
            <a:r>
              <a:rPr lang="en-US" altLang="zh-TW" dirty="0"/>
              <a:t>benefit management plan</a:t>
            </a:r>
            <a:r>
              <a:rPr lang="zh-TW" altLang="en-US" dirty="0"/>
              <a:t>）</a:t>
            </a:r>
            <a:endParaRPr lang="en-US" altLang="zh-TW" dirty="0"/>
          </a:p>
          <a:p>
            <a:pPr lvl="1"/>
            <a:r>
              <a:rPr lang="zh-TW" altLang="en-US" dirty="0"/>
              <a:t>說服管理者支持</a:t>
            </a:r>
            <a:endParaRPr lang="en-US" altLang="zh-TW" dirty="0"/>
          </a:p>
          <a:p>
            <a:r>
              <a:rPr lang="zh-TW" altLang="en-US" dirty="0"/>
              <a:t>如果專案來自外部</a:t>
            </a:r>
            <a:endParaRPr lang="en-US" altLang="zh-TW" dirty="0"/>
          </a:p>
          <a:p>
            <a:pPr lvl="1"/>
            <a:r>
              <a:rPr lang="zh-TW" altLang="en-US" dirty="0"/>
              <a:t>依據合約、協議、諒解備忘錄（</a:t>
            </a:r>
            <a:r>
              <a:rPr lang="en-US" altLang="zh-TW" dirty="0"/>
              <a:t>memorandum of understanding, MOU</a:t>
            </a:r>
            <a:r>
              <a:rPr lang="zh-TW" altLang="en-US" dirty="0"/>
              <a:t>）</a:t>
            </a:r>
          </a:p>
        </p:txBody>
      </p:sp>
      <p:sp>
        <p:nvSpPr>
          <p:cNvPr id="5" name="投影片編號版面配置區 4">
            <a:extLst>
              <a:ext uri="{FF2B5EF4-FFF2-40B4-BE49-F238E27FC236}">
                <a16:creationId xmlns:a16="http://schemas.microsoft.com/office/drawing/2014/main" id="{97346FE8-C652-4AF7-9F6A-07F9C18A6725}"/>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46807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a:extLst>
              <a:ext uri="{FF2B5EF4-FFF2-40B4-BE49-F238E27FC236}">
                <a16:creationId xmlns:a16="http://schemas.microsoft.com/office/drawing/2014/main" id="{0F83339C-7F59-4617-B64E-6D39AACBF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197" y="1669514"/>
            <a:ext cx="8021605" cy="2987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Rectangle 6">
            <a:extLst>
              <a:ext uri="{FF2B5EF4-FFF2-40B4-BE49-F238E27FC236}">
                <a16:creationId xmlns:a16="http://schemas.microsoft.com/office/drawing/2014/main" id="{F5BCAF3D-3C5E-4A12-858F-A163985F43F8}"/>
              </a:ext>
            </a:extLst>
          </p:cNvPr>
          <p:cNvSpPr>
            <a:spLocks noGrp="1" noChangeArrowheads="1"/>
          </p:cNvSpPr>
          <p:nvPr>
            <p:ph type="title"/>
          </p:nvPr>
        </p:nvSpPr>
        <p:spPr/>
        <p:txBody>
          <a:bodyPr/>
          <a:lstStyle/>
          <a:p>
            <a:pPr>
              <a:defRPr/>
            </a:pPr>
            <a:r>
              <a:rPr lang="zh-TW" altLang="en-US">
                <a:solidFill>
                  <a:schemeClr val="tx1"/>
                </a:solidFill>
              </a:rPr>
              <a:t>確保專案目標制定的品質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911B0E8-546A-41E7-9022-EAA0F6445F60}"/>
              </a:ext>
            </a:extLst>
          </p:cNvPr>
          <p:cNvSpPr>
            <a:spLocks noGrp="1"/>
          </p:cNvSpPr>
          <p:nvPr>
            <p:ph type="sldNum" sz="quarter" idx="12"/>
          </p:nvPr>
        </p:nvSpPr>
        <p:spPr/>
        <p:txBody>
          <a:bodyPr/>
          <a:lstStyle/>
          <a:p>
            <a:fld id="{0BC55746-04A1-42DC-A0BC-1E09A8E18DBD}" type="slidenum">
              <a:rPr lang="en-US" altLang="zh-TW" smtClean="0"/>
              <a:pPr/>
              <a:t>12</a:t>
            </a:fld>
            <a:endParaRPr lang="en-US" altLang="zh-TW"/>
          </a:p>
        </p:txBody>
      </p:sp>
      <p:pic>
        <p:nvPicPr>
          <p:cNvPr id="4" name="圖片 3">
            <a:extLst>
              <a:ext uri="{FF2B5EF4-FFF2-40B4-BE49-F238E27FC236}">
                <a16:creationId xmlns:a16="http://schemas.microsoft.com/office/drawing/2014/main" id="{556E1D5D-1061-462E-954D-AC358F3E7232}"/>
              </a:ext>
            </a:extLst>
          </p:cNvPr>
          <p:cNvPicPr>
            <a:picLocks noChangeAspect="1"/>
          </p:cNvPicPr>
          <p:nvPr/>
        </p:nvPicPr>
        <p:blipFill>
          <a:blip r:embed="rId2"/>
          <a:stretch>
            <a:fillRect/>
          </a:stretch>
        </p:blipFill>
        <p:spPr>
          <a:xfrm>
            <a:off x="0" y="1288469"/>
            <a:ext cx="12192000" cy="4660811"/>
          </a:xfrm>
          <a:prstGeom prst="rect">
            <a:avLst/>
          </a:prstGeom>
        </p:spPr>
      </p:pic>
    </p:spTree>
    <p:extLst>
      <p:ext uri="{BB962C8B-B14F-4D97-AF65-F5344CB8AC3E}">
        <p14:creationId xmlns:p14="http://schemas.microsoft.com/office/powerpoint/2010/main" val="160467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A6C7E-DBAC-4D0C-9C7D-680819427B3C}"/>
              </a:ext>
            </a:extLst>
          </p:cNvPr>
          <p:cNvSpPr>
            <a:spLocks noGrp="1"/>
          </p:cNvSpPr>
          <p:nvPr>
            <p:ph type="title"/>
          </p:nvPr>
        </p:nvSpPr>
        <p:spPr/>
        <p:txBody>
          <a:bodyPr/>
          <a:lstStyle/>
          <a:p>
            <a:r>
              <a:rPr lang="zh-TW" altLang="en-US" dirty="0"/>
              <a:t>發展專案章程：輸入</a:t>
            </a:r>
          </a:p>
        </p:txBody>
      </p:sp>
      <p:sp>
        <p:nvSpPr>
          <p:cNvPr id="3" name="內容版面配置區 2">
            <a:extLst>
              <a:ext uri="{FF2B5EF4-FFF2-40B4-BE49-F238E27FC236}">
                <a16:creationId xmlns:a16="http://schemas.microsoft.com/office/drawing/2014/main" id="{BEE21BC4-6CA4-45AB-818A-73BBD4A68543}"/>
              </a:ext>
            </a:extLst>
          </p:cNvPr>
          <p:cNvSpPr>
            <a:spLocks noGrp="1"/>
          </p:cNvSpPr>
          <p:nvPr>
            <p:ph idx="1"/>
          </p:nvPr>
        </p:nvSpPr>
        <p:spPr/>
        <p:txBody>
          <a:bodyPr>
            <a:normAutofit/>
          </a:bodyPr>
          <a:lstStyle/>
          <a:p>
            <a:r>
              <a:rPr lang="zh-TW" altLang="en-US" dirty="0"/>
              <a:t>商業文件 </a:t>
            </a:r>
            <a:r>
              <a:rPr lang="en-US" altLang="zh-TW" dirty="0"/>
              <a:t>Business Documents</a:t>
            </a:r>
          </a:p>
          <a:p>
            <a:pPr lvl="1"/>
            <a:r>
              <a:rPr lang="zh-TW" altLang="en-US" dirty="0"/>
              <a:t>商業個案</a:t>
            </a:r>
            <a:r>
              <a:rPr lang="en-US" altLang="zh-TW" dirty="0"/>
              <a:t>(Business case)</a:t>
            </a:r>
            <a:r>
              <a:rPr lang="zh-TW" altLang="en-US" dirty="0"/>
              <a:t>、利潤管理計畫書</a:t>
            </a:r>
            <a:r>
              <a:rPr lang="en-US" altLang="zh-TW" dirty="0"/>
              <a:t>(Benefits management plan)</a:t>
            </a:r>
          </a:p>
          <a:p>
            <a:r>
              <a:rPr lang="zh-TW" altLang="en-US" dirty="0"/>
              <a:t>協議 </a:t>
            </a:r>
            <a:r>
              <a:rPr lang="en-US" altLang="zh-TW" dirty="0"/>
              <a:t>Agreements</a:t>
            </a:r>
          </a:p>
          <a:p>
            <a:pPr lvl="1"/>
            <a:r>
              <a:rPr lang="zh-TW" altLang="en-US" dirty="0"/>
              <a:t>合約、備忘錄、服務水準協議（</a:t>
            </a:r>
            <a:r>
              <a:rPr lang="en-US" altLang="zh-TW" dirty="0"/>
              <a:t>SLA</a:t>
            </a:r>
            <a:r>
              <a:rPr lang="zh-TW" altLang="en-US" dirty="0"/>
              <a:t>）、協議書、意向書</a:t>
            </a:r>
          </a:p>
          <a:p>
            <a:r>
              <a:rPr lang="zh-TW" altLang="en-US" dirty="0"/>
              <a:t>企業環境因素 </a:t>
            </a:r>
            <a:r>
              <a:rPr lang="en-US" altLang="zh-TW" dirty="0"/>
              <a:t>Enterprise environmental factors</a:t>
            </a:r>
          </a:p>
          <a:p>
            <a:pPr lvl="1"/>
            <a:r>
              <a:rPr lang="zh-TW" altLang="en-US" dirty="0"/>
              <a:t>政府或產業標準、法規需求和限制、市場條件、組織文化和政治氣候、組織治理架構、利害關係人期望、風險門檻</a:t>
            </a:r>
          </a:p>
          <a:p>
            <a:r>
              <a:rPr lang="zh-TW" altLang="en-US" dirty="0"/>
              <a:t>組織流程資產 </a:t>
            </a:r>
            <a:r>
              <a:rPr lang="en-US" altLang="zh-TW" dirty="0"/>
              <a:t>Organizational process assets</a:t>
            </a:r>
          </a:p>
          <a:p>
            <a:pPr lvl="1"/>
            <a:r>
              <a:rPr lang="zh-TW" altLang="en-US" dirty="0"/>
              <a:t>組織政策、標準流程和規定、變更管制程序、監視和報告方法、範本、歷史資訊和經驗學習檔案</a:t>
            </a:r>
          </a:p>
          <a:p>
            <a:endParaRPr lang="zh-TW" altLang="en-US" dirty="0"/>
          </a:p>
        </p:txBody>
      </p:sp>
      <p:sp>
        <p:nvSpPr>
          <p:cNvPr id="4" name="投影片編號版面配置區 3">
            <a:extLst>
              <a:ext uri="{FF2B5EF4-FFF2-40B4-BE49-F238E27FC236}">
                <a16:creationId xmlns:a16="http://schemas.microsoft.com/office/drawing/2014/main" id="{CED34D36-5597-4132-B912-BE47B285B2BA}"/>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34469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744DE-A6E1-4AD7-8A06-B0CB2225F59E}"/>
              </a:ext>
            </a:extLst>
          </p:cNvPr>
          <p:cNvSpPr>
            <a:spLocks noGrp="1"/>
          </p:cNvSpPr>
          <p:nvPr>
            <p:ph type="title"/>
          </p:nvPr>
        </p:nvSpPr>
        <p:spPr/>
        <p:txBody>
          <a:bodyPr/>
          <a:lstStyle/>
          <a:p>
            <a:r>
              <a:rPr lang="zh-TW" altLang="en-US" dirty="0"/>
              <a:t>發展專案章程：工具和技術</a:t>
            </a:r>
          </a:p>
        </p:txBody>
      </p:sp>
      <p:sp>
        <p:nvSpPr>
          <p:cNvPr id="3" name="內容版面配置區 2">
            <a:extLst>
              <a:ext uri="{FF2B5EF4-FFF2-40B4-BE49-F238E27FC236}">
                <a16:creationId xmlns:a16="http://schemas.microsoft.com/office/drawing/2014/main" id="{DBD6300A-C9AC-4B40-AFDB-FA6573124C7E}"/>
              </a:ext>
            </a:extLst>
          </p:cNvPr>
          <p:cNvSpPr>
            <a:spLocks noGrp="1"/>
          </p:cNvSpPr>
          <p:nvPr>
            <p:ph idx="1"/>
          </p:nvPr>
        </p:nvSpPr>
        <p:spPr/>
        <p:txBody>
          <a:bodyPr>
            <a:normAutofit fontScale="92500" lnSpcReduction="10000"/>
          </a:bodyPr>
          <a:lstStyle/>
          <a:p>
            <a:r>
              <a:rPr lang="zh-TW" altLang="en-US" dirty="0"/>
              <a:t>專家判斷 </a:t>
            </a:r>
            <a:r>
              <a:rPr lang="en-US" altLang="zh-TW" dirty="0"/>
              <a:t>Expert judgement</a:t>
            </a:r>
          </a:p>
          <a:p>
            <a:pPr lvl="1"/>
            <a:r>
              <a:rPr lang="zh-TW" altLang="en-US" dirty="0"/>
              <a:t>專家判斷被定義為應用領域、知識領域、紀律、行業等方面的專業知識提供的判斷，適用於正在進行的活動。</a:t>
            </a:r>
            <a:endParaRPr lang="en-US" altLang="zh-TW" dirty="0"/>
          </a:p>
          <a:p>
            <a:pPr lvl="1"/>
            <a:r>
              <a:rPr lang="zh-TW" altLang="en-US" dirty="0"/>
              <a:t>應該從具有以下主題領域的專業知識或培訓經驗的個人或團體來考量專業知識，包括組織策略、利潤管理、和專案產業之專業知識等。</a:t>
            </a:r>
          </a:p>
          <a:p>
            <a:r>
              <a:rPr lang="zh-TW" altLang="en-US" dirty="0"/>
              <a:t>資料蒐集 </a:t>
            </a:r>
            <a:r>
              <a:rPr lang="en-US" altLang="zh-TW" dirty="0"/>
              <a:t>Data gathering</a:t>
            </a:r>
          </a:p>
          <a:p>
            <a:pPr lvl="1"/>
            <a:r>
              <a:rPr lang="zh-TW" altLang="en-US" dirty="0"/>
              <a:t>腦力激盪</a:t>
            </a:r>
            <a:r>
              <a:rPr lang="en-US" altLang="zh-TW" dirty="0"/>
              <a:t>(Brainstorming)</a:t>
            </a:r>
            <a:r>
              <a:rPr lang="zh-TW" altLang="en-US" dirty="0"/>
              <a:t>、焦點團體</a:t>
            </a:r>
            <a:r>
              <a:rPr lang="en-US" altLang="zh-TW" dirty="0"/>
              <a:t>(Focus groups)</a:t>
            </a:r>
            <a:r>
              <a:rPr lang="zh-TW" altLang="en-US" dirty="0"/>
              <a:t>、訪談</a:t>
            </a:r>
            <a:r>
              <a:rPr lang="en-US" altLang="zh-TW" dirty="0"/>
              <a:t>(Interviews)</a:t>
            </a:r>
            <a:endParaRPr lang="zh-TW" altLang="en-US" dirty="0"/>
          </a:p>
          <a:p>
            <a:r>
              <a:rPr lang="zh-TW" altLang="en-US" dirty="0"/>
              <a:t>人際和團隊技能 </a:t>
            </a:r>
            <a:r>
              <a:rPr lang="en-US" altLang="zh-TW" dirty="0"/>
              <a:t>Interpersonal and team skills</a:t>
            </a:r>
          </a:p>
          <a:p>
            <a:pPr lvl="1"/>
            <a:r>
              <a:rPr lang="zh-TW" altLang="en-US" dirty="0">
                <a:hlinkClick r:id="rId2"/>
              </a:rPr>
              <a:t>衝突管理</a:t>
            </a:r>
            <a:r>
              <a:rPr lang="en-US" altLang="zh-TW" dirty="0"/>
              <a:t>(Conflict management)</a:t>
            </a:r>
            <a:r>
              <a:rPr lang="zh-TW" altLang="en-US" dirty="0"/>
              <a:t>、</a:t>
            </a:r>
            <a:r>
              <a:rPr lang="zh-TW" altLang="en-US" dirty="0">
                <a:hlinkClick r:id="rId3"/>
              </a:rPr>
              <a:t>引導力</a:t>
            </a:r>
            <a:r>
              <a:rPr lang="en-US" altLang="zh-TW" dirty="0"/>
              <a:t>(Facilitation)</a:t>
            </a:r>
            <a:r>
              <a:rPr lang="zh-TW" altLang="en-US" dirty="0"/>
              <a:t>、會議管理</a:t>
            </a:r>
            <a:r>
              <a:rPr lang="en-US" altLang="zh-TW" dirty="0"/>
              <a:t>(Meeting management)</a:t>
            </a:r>
            <a:endParaRPr lang="zh-TW" altLang="en-US" dirty="0"/>
          </a:p>
          <a:p>
            <a:r>
              <a:rPr lang="zh-TW" altLang="en-US" dirty="0"/>
              <a:t>會議 </a:t>
            </a:r>
            <a:r>
              <a:rPr lang="en-US" altLang="zh-TW" dirty="0"/>
              <a:t>Meetings</a:t>
            </a:r>
          </a:p>
          <a:p>
            <a:pPr lvl="1"/>
            <a:r>
              <a:rPr lang="zh-TW" altLang="en-US" dirty="0"/>
              <a:t>確定專案目標、成功標準、主要交付標的物、高層次需求、總里程碑、其他資訊。</a:t>
            </a:r>
          </a:p>
          <a:p>
            <a:endParaRPr lang="zh-TW" altLang="en-US" dirty="0"/>
          </a:p>
        </p:txBody>
      </p:sp>
      <p:sp>
        <p:nvSpPr>
          <p:cNvPr id="4" name="投影片編號版面配置區 3">
            <a:extLst>
              <a:ext uri="{FF2B5EF4-FFF2-40B4-BE49-F238E27FC236}">
                <a16:creationId xmlns:a16="http://schemas.microsoft.com/office/drawing/2014/main" id="{6AE7176D-DBB1-4DB7-94C1-1CAF5B92DE2B}"/>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116520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normAutofit/>
          </a:bodyPr>
          <a:lstStyle/>
          <a:p>
            <a:r>
              <a:rPr lang="zh-TW" altLang="en-US" dirty="0"/>
              <a:t>發展專案章程：輸出</a:t>
            </a:r>
            <a:br>
              <a:rPr lang="en-US" altLang="zh-TW" dirty="0"/>
            </a:br>
            <a:r>
              <a:rPr lang="zh-TW" altLang="en-US" dirty="0"/>
              <a:t>專案章程 </a:t>
            </a:r>
            <a:r>
              <a:rPr lang="en-US" altLang="zh-TW" dirty="0"/>
              <a:t>Project Charter</a:t>
            </a:r>
            <a:endParaRPr lang="zh-TW" altLang="en-US" dirty="0"/>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sz="half" idx="1"/>
          </p:nvPr>
        </p:nvSpPr>
        <p:spPr/>
        <p:txBody>
          <a:bodyPr>
            <a:normAutofit fontScale="92500" lnSpcReduction="10000"/>
          </a:bodyPr>
          <a:lstStyle/>
          <a:p>
            <a:r>
              <a:rPr lang="en-US" altLang="zh-TW" dirty="0"/>
              <a:t>Project purpose;</a:t>
            </a:r>
          </a:p>
          <a:p>
            <a:r>
              <a:rPr lang="en-US" altLang="zh-TW" dirty="0"/>
              <a:t>Measurable project objectives and related success criteria;</a:t>
            </a:r>
          </a:p>
          <a:p>
            <a:r>
              <a:rPr lang="en-US" altLang="zh-TW" dirty="0"/>
              <a:t>High-level requirements;</a:t>
            </a:r>
          </a:p>
          <a:p>
            <a:r>
              <a:rPr lang="en-US" altLang="zh-TW" dirty="0"/>
              <a:t>High-level project description, boundaries, and key deliverables;</a:t>
            </a:r>
          </a:p>
          <a:p>
            <a:r>
              <a:rPr lang="en-US" altLang="zh-TW" dirty="0"/>
              <a:t>Overall project risk;</a:t>
            </a:r>
          </a:p>
          <a:p>
            <a:r>
              <a:rPr lang="en-US" altLang="zh-TW" dirty="0"/>
              <a:t>Summary milestone schedule;</a:t>
            </a:r>
          </a:p>
          <a:p>
            <a:r>
              <a:rPr lang="en-US" altLang="zh-TW" dirty="0"/>
              <a:t>Preapproved financial resources;</a:t>
            </a:r>
          </a:p>
          <a:p>
            <a:r>
              <a:rPr lang="en-US" altLang="zh-TW" dirty="0"/>
              <a:t>Key stakeholder list;</a:t>
            </a:r>
          </a:p>
        </p:txBody>
      </p:sp>
      <p:sp>
        <p:nvSpPr>
          <p:cNvPr id="10" name="內容版面配置區 9">
            <a:extLst>
              <a:ext uri="{FF2B5EF4-FFF2-40B4-BE49-F238E27FC236}">
                <a16:creationId xmlns:a16="http://schemas.microsoft.com/office/drawing/2014/main" id="{27880BE8-49F1-4E9B-AA7C-B2532610BEE8}"/>
              </a:ext>
            </a:extLst>
          </p:cNvPr>
          <p:cNvSpPr>
            <a:spLocks noGrp="1"/>
          </p:cNvSpPr>
          <p:nvPr>
            <p:ph sz="half" idx="2"/>
          </p:nvPr>
        </p:nvSpPr>
        <p:spPr/>
        <p:txBody>
          <a:bodyPr>
            <a:normAutofit fontScale="92500" lnSpcReduction="10000"/>
          </a:bodyPr>
          <a:lstStyle/>
          <a:p>
            <a:r>
              <a:rPr lang="en-US" altLang="zh-TW" dirty="0"/>
              <a:t>Project approval requirements (i.e., what constitutes project success, who decides the project is successful, and who signs off on the project);</a:t>
            </a:r>
          </a:p>
          <a:p>
            <a:r>
              <a:rPr lang="en-US" altLang="zh-TW" dirty="0"/>
              <a:t>Project exit criteria (i.e., what are the conditions to be met in order to close or to cancel the project or phase);</a:t>
            </a:r>
          </a:p>
          <a:p>
            <a:r>
              <a:rPr lang="en-US" altLang="zh-TW" dirty="0"/>
              <a:t>Assigned project manager, responsibility, and authority level;</a:t>
            </a:r>
          </a:p>
          <a:p>
            <a:r>
              <a:rPr lang="en-US" altLang="zh-TW" dirty="0"/>
              <a:t>Name and authority of the sponsor or other person(s) authorizing the project charter.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83902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發展專案章程：輸出</a:t>
            </a:r>
            <a:br>
              <a:rPr lang="en-US" altLang="zh-TW" dirty="0"/>
            </a:br>
            <a:r>
              <a:rPr lang="zh-TW" altLang="en-US" dirty="0"/>
              <a:t>假設日誌 </a:t>
            </a:r>
            <a:r>
              <a:rPr lang="en-US" altLang="zh-TW" dirty="0"/>
              <a:t>Assumption Log</a:t>
            </a:r>
            <a:endParaRPr lang="zh-TW" altLang="en-US" dirty="0"/>
          </a:p>
        </p:txBody>
      </p:sp>
      <p:sp>
        <p:nvSpPr>
          <p:cNvPr id="11" name="內容版面配置區 10">
            <a:extLst>
              <a:ext uri="{FF2B5EF4-FFF2-40B4-BE49-F238E27FC236}">
                <a16:creationId xmlns:a16="http://schemas.microsoft.com/office/drawing/2014/main" id="{8E92B3BD-5F85-497D-B3E2-6EA8842E9555}"/>
              </a:ext>
            </a:extLst>
          </p:cNvPr>
          <p:cNvSpPr>
            <a:spLocks noGrp="1"/>
          </p:cNvSpPr>
          <p:nvPr>
            <p:ph idx="1"/>
          </p:nvPr>
        </p:nvSpPr>
        <p:spPr/>
        <p:txBody>
          <a:bodyPr/>
          <a:lstStyle/>
          <a:p>
            <a:r>
              <a:rPr lang="en-US" altLang="zh-TW" dirty="0"/>
              <a:t>High-level strategic and operational assumptions and constraints are normally identified in the business case before the project is initiated and will flow into the project charter. </a:t>
            </a:r>
          </a:p>
          <a:p>
            <a:r>
              <a:rPr lang="en-US" altLang="zh-TW" dirty="0"/>
              <a:t>Lower-level activity and task assumptions are generated throughout the project such as defining technical specifications, estimates, the schedule, risks, etc. </a:t>
            </a:r>
          </a:p>
          <a:p>
            <a:r>
              <a:rPr lang="en-US" altLang="zh-TW" dirty="0"/>
              <a:t>The assumption log is used to record all assumptions and constraints throughout the project life cycle.</a:t>
            </a:r>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Tree>
    <p:extLst>
      <p:ext uri="{BB962C8B-B14F-4D97-AF65-F5344CB8AC3E}">
        <p14:creationId xmlns:p14="http://schemas.microsoft.com/office/powerpoint/2010/main" val="328594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9E8DD-6F3D-493F-80EA-D482885DA08F}"/>
              </a:ext>
            </a:extLst>
          </p:cNvPr>
          <p:cNvSpPr>
            <a:spLocks noGrp="1"/>
          </p:cNvSpPr>
          <p:nvPr>
            <p:ph type="title"/>
          </p:nvPr>
        </p:nvSpPr>
        <p:spPr/>
        <p:txBody>
          <a:bodyPr/>
          <a:lstStyle/>
          <a:p>
            <a:r>
              <a:rPr lang="zh-TW" altLang="en-US" dirty="0"/>
              <a:t>發展專案管理計畫書</a:t>
            </a:r>
            <a:br>
              <a:rPr lang="en-US" altLang="zh-TW" dirty="0"/>
            </a:br>
            <a:r>
              <a:rPr lang="en-US" altLang="zh-TW" dirty="0"/>
              <a:t>Develop Project Management Plan</a:t>
            </a:r>
            <a:endParaRPr lang="zh-TW" altLang="en-US" dirty="0"/>
          </a:p>
        </p:txBody>
      </p:sp>
      <p:sp>
        <p:nvSpPr>
          <p:cNvPr id="3" name="內容版面配置區 2">
            <a:extLst>
              <a:ext uri="{FF2B5EF4-FFF2-40B4-BE49-F238E27FC236}">
                <a16:creationId xmlns:a16="http://schemas.microsoft.com/office/drawing/2014/main" id="{F9891F6A-F2D5-4878-B19F-FCAE4BE93209}"/>
              </a:ext>
            </a:extLst>
          </p:cNvPr>
          <p:cNvSpPr>
            <a:spLocks noGrp="1"/>
          </p:cNvSpPr>
          <p:nvPr>
            <p:ph idx="1"/>
          </p:nvPr>
        </p:nvSpPr>
        <p:spPr/>
        <p:txBody>
          <a:bodyPr/>
          <a:lstStyle/>
          <a:p>
            <a:r>
              <a:rPr lang="zh-TW" altLang="en-US" dirty="0"/>
              <a:t>專案團隊如何發展一份專案管理計畫書？</a:t>
            </a:r>
            <a:endParaRPr lang="en-US" altLang="zh-TW" dirty="0"/>
          </a:p>
          <a:p>
            <a:r>
              <a:rPr lang="zh-TW" altLang="en-US" dirty="0"/>
              <a:t>專案管理計畫書說明要達成專案目標，有多少工作要做（</a:t>
            </a:r>
            <a:r>
              <a:rPr lang="en-US" altLang="zh-TW" dirty="0"/>
              <a:t>what</a:t>
            </a:r>
            <a:r>
              <a:rPr lang="zh-TW" altLang="en-US" dirty="0"/>
              <a:t>）、由誰做（</a:t>
            </a:r>
            <a:r>
              <a:rPr lang="en-US" altLang="zh-TW" dirty="0"/>
              <a:t>who</a:t>
            </a:r>
            <a:r>
              <a:rPr lang="zh-TW" altLang="en-US" dirty="0"/>
              <a:t>）、如何做（</a:t>
            </a:r>
            <a:r>
              <a:rPr lang="en-US" altLang="zh-TW" dirty="0"/>
              <a:t>how</a:t>
            </a:r>
            <a:r>
              <a:rPr lang="zh-TW" altLang="en-US" dirty="0"/>
              <a:t>）、何時做（</a:t>
            </a:r>
            <a:r>
              <a:rPr lang="en-US" altLang="zh-TW" dirty="0"/>
              <a:t>when</a:t>
            </a:r>
            <a:r>
              <a:rPr lang="zh-TW" altLang="en-US" dirty="0"/>
              <a:t>）、及所需預算多少（</a:t>
            </a:r>
            <a:r>
              <a:rPr lang="en-US" altLang="zh-TW" dirty="0"/>
              <a:t>how much</a:t>
            </a:r>
            <a:r>
              <a:rPr lang="zh-TW" altLang="en-US" dirty="0"/>
              <a:t>）</a:t>
            </a:r>
            <a:endParaRPr lang="en-US" altLang="zh-TW" dirty="0"/>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8386A4D-482F-4137-9C29-89B15A0B058B}"/>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spTree>
    <p:extLst>
      <p:ext uri="{BB962C8B-B14F-4D97-AF65-F5344CB8AC3E}">
        <p14:creationId xmlns:p14="http://schemas.microsoft.com/office/powerpoint/2010/main" val="6881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33ABCD1-0541-49A0-BA83-45536DF92A22}"/>
              </a:ext>
            </a:extLst>
          </p:cNvPr>
          <p:cNvSpPr>
            <a:spLocks noGrp="1" noChangeArrowheads="1"/>
          </p:cNvSpPr>
          <p:nvPr>
            <p:ph type="title"/>
          </p:nvPr>
        </p:nvSpPr>
        <p:spPr/>
        <p:txBody>
          <a:bodyPr/>
          <a:lstStyle/>
          <a:p>
            <a:r>
              <a:rPr lang="zh-TW" altLang="en-US"/>
              <a:t>利用</a:t>
            </a:r>
            <a:r>
              <a:rPr lang="en-US" altLang="zh-TW"/>
              <a:t>5W2H</a:t>
            </a:r>
            <a:r>
              <a:rPr lang="zh-TW" altLang="en-US"/>
              <a:t>進行專案整合管理 </a:t>
            </a:r>
          </a:p>
        </p:txBody>
      </p:sp>
      <p:sp>
        <p:nvSpPr>
          <p:cNvPr id="14339" name="Rectangle 3">
            <a:extLst>
              <a:ext uri="{FF2B5EF4-FFF2-40B4-BE49-F238E27FC236}">
                <a16:creationId xmlns:a16="http://schemas.microsoft.com/office/drawing/2014/main" id="{DC8C273A-7518-41C5-9AD9-0DCD05D68ADC}"/>
              </a:ext>
            </a:extLst>
          </p:cNvPr>
          <p:cNvSpPr>
            <a:spLocks noGrp="1" noChangeArrowheads="1"/>
          </p:cNvSpPr>
          <p:nvPr>
            <p:ph type="body" idx="1"/>
          </p:nvPr>
        </p:nvSpPr>
        <p:spPr/>
        <p:txBody>
          <a:bodyPr/>
          <a:lstStyle/>
          <a:p>
            <a:r>
              <a:rPr lang="en-US" altLang="zh-TW" dirty="0"/>
              <a:t>Why</a:t>
            </a:r>
            <a:r>
              <a:rPr lang="zh-TW" altLang="en-US" dirty="0"/>
              <a:t>（為何這樣做）：瞭解問題的動機或背景，「理由是什麼？原因是什麼？」。</a:t>
            </a:r>
          </a:p>
          <a:p>
            <a:r>
              <a:rPr lang="en-US" altLang="zh-TW" dirty="0"/>
              <a:t>What</a:t>
            </a:r>
            <a:r>
              <a:rPr lang="zh-TW" altLang="en-US" dirty="0"/>
              <a:t>（要做些什麼）：確定問題的內容，才知道要做什麼？</a:t>
            </a:r>
          </a:p>
          <a:p>
            <a:r>
              <a:rPr lang="en-US" altLang="zh-TW" dirty="0"/>
              <a:t>When</a:t>
            </a:r>
            <a:r>
              <a:rPr lang="zh-TW" altLang="en-US" dirty="0"/>
              <a:t>（何時做）：是指「時間」，什麼時機最適合？什麼時間做？什麼時間要完成？</a:t>
            </a:r>
          </a:p>
          <a:p>
            <a:r>
              <a:rPr lang="en-US" altLang="zh-TW" dirty="0"/>
              <a:t>Who(</a:t>
            </a:r>
            <a:r>
              <a:rPr lang="zh-TW" altLang="en-US" dirty="0"/>
              <a:t>誰負責做</a:t>
            </a:r>
            <a:r>
              <a:rPr lang="en-US" altLang="zh-TW" dirty="0"/>
              <a:t>)</a:t>
            </a:r>
            <a:r>
              <a:rPr lang="zh-TW" altLang="en-US" dirty="0"/>
              <a:t>：是指「對象」，由誰來做？由誰來完成？</a:t>
            </a:r>
          </a:p>
          <a:p>
            <a:r>
              <a:rPr lang="en-US" altLang="zh-TW" dirty="0"/>
              <a:t>Where(</a:t>
            </a:r>
            <a:r>
              <a:rPr lang="zh-TW" altLang="en-US" dirty="0"/>
              <a:t>在哪裡做</a:t>
            </a:r>
            <a:r>
              <a:rPr lang="en-US" altLang="zh-TW" dirty="0"/>
              <a:t>)</a:t>
            </a:r>
            <a:r>
              <a:rPr lang="zh-TW" altLang="en-US" dirty="0"/>
              <a:t>：是指「地點」，在哪裡做？從哪裡開始做？</a:t>
            </a:r>
          </a:p>
          <a:p>
            <a:r>
              <a:rPr lang="en-US" altLang="zh-TW" dirty="0"/>
              <a:t>How(</a:t>
            </a:r>
            <a:r>
              <a:rPr lang="zh-TW" altLang="en-US" dirty="0"/>
              <a:t>該如何做？</a:t>
            </a:r>
            <a:r>
              <a:rPr lang="en-US" altLang="zh-TW" dirty="0"/>
              <a:t>)</a:t>
            </a:r>
            <a:r>
              <a:rPr lang="zh-TW" altLang="en-US" dirty="0"/>
              <a:t>：是指「方法」，怎麼做？如何做更好？要用什麼方法做？</a:t>
            </a:r>
          </a:p>
          <a:p>
            <a:r>
              <a:rPr lang="en-US" altLang="zh-TW" dirty="0"/>
              <a:t>How much(</a:t>
            </a:r>
            <a:r>
              <a:rPr lang="zh-TW" altLang="en-US" dirty="0"/>
              <a:t>需耗費多少成本或預算</a:t>
            </a:r>
            <a:r>
              <a:rPr lang="en-US" altLang="zh-TW" dirty="0"/>
              <a:t>)</a:t>
            </a:r>
            <a:r>
              <a:rPr lang="zh-TW" altLang="en-US" dirty="0"/>
              <a:t>：是指「成本或預算」，要花多少成本或預算？</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DE64745-4EF5-4613-995F-931C907097E5}"/>
              </a:ext>
            </a:extLst>
          </p:cNvPr>
          <p:cNvSpPr>
            <a:spLocks noGrp="1" noChangeArrowheads="1"/>
          </p:cNvSpPr>
          <p:nvPr>
            <p:ph type="title"/>
          </p:nvPr>
        </p:nvSpPr>
        <p:spPr/>
        <p:txBody>
          <a:bodyPr/>
          <a:lstStyle/>
          <a:p>
            <a:r>
              <a:rPr lang="zh-TW" altLang="en-US"/>
              <a:t>專案規劃可以簡化為六個問題 </a:t>
            </a:r>
          </a:p>
        </p:txBody>
      </p:sp>
      <p:sp>
        <p:nvSpPr>
          <p:cNvPr id="15363" name="Rectangle 3">
            <a:extLst>
              <a:ext uri="{FF2B5EF4-FFF2-40B4-BE49-F238E27FC236}">
                <a16:creationId xmlns:a16="http://schemas.microsoft.com/office/drawing/2014/main" id="{B486BC27-ACEB-47A9-A912-631767F098BD}"/>
              </a:ext>
            </a:extLst>
          </p:cNvPr>
          <p:cNvSpPr>
            <a:spLocks noGrp="1" noChangeArrowheads="1"/>
          </p:cNvSpPr>
          <p:nvPr>
            <p:ph type="body" idx="1"/>
          </p:nvPr>
        </p:nvSpPr>
        <p:spPr/>
        <p:txBody>
          <a:bodyPr/>
          <a:lstStyle/>
          <a:p>
            <a:r>
              <a:rPr lang="zh-TW" altLang="en-US" dirty="0"/>
              <a:t>誰</a:t>
            </a:r>
            <a:r>
              <a:rPr lang="en-US" altLang="zh-TW" dirty="0"/>
              <a:t>(who)</a:t>
            </a:r>
            <a:r>
              <a:rPr lang="zh-TW" altLang="en-US" dirty="0"/>
              <a:t>：誰負責做？</a:t>
            </a:r>
          </a:p>
          <a:p>
            <a:r>
              <a:rPr lang="zh-TW" altLang="en-US" dirty="0"/>
              <a:t>什麼</a:t>
            </a:r>
            <a:r>
              <a:rPr lang="en-US" altLang="zh-TW" dirty="0"/>
              <a:t>(what)</a:t>
            </a:r>
            <a:r>
              <a:rPr lang="zh-TW" altLang="en-US" dirty="0"/>
              <a:t>：要做些什麼？</a:t>
            </a:r>
          </a:p>
          <a:p>
            <a:r>
              <a:rPr lang="zh-TW" altLang="en-US" dirty="0"/>
              <a:t>何時</a:t>
            </a:r>
            <a:r>
              <a:rPr lang="en-US" altLang="zh-TW" dirty="0"/>
              <a:t>(when)</a:t>
            </a:r>
            <a:r>
              <a:rPr lang="zh-TW" altLang="en-US" dirty="0"/>
              <a:t>：什麼時候做與什麼時候完成？</a:t>
            </a:r>
          </a:p>
          <a:p>
            <a:r>
              <a:rPr lang="zh-TW" altLang="en-US" dirty="0"/>
              <a:t>為何</a:t>
            </a:r>
            <a:r>
              <a:rPr lang="en-US" altLang="zh-TW" dirty="0"/>
              <a:t>(why)</a:t>
            </a:r>
            <a:r>
              <a:rPr lang="zh-TW" altLang="en-US" dirty="0"/>
              <a:t>該如何做？</a:t>
            </a:r>
          </a:p>
          <a:p>
            <a:r>
              <a:rPr lang="zh-TW" altLang="en-US" dirty="0"/>
              <a:t>多少</a:t>
            </a:r>
            <a:r>
              <a:rPr lang="en-US" altLang="zh-TW" dirty="0"/>
              <a:t>(how much)</a:t>
            </a:r>
            <a:r>
              <a:rPr lang="zh-TW" altLang="en-US" dirty="0"/>
              <a:t>：需耗費多少成本或預算？</a:t>
            </a:r>
          </a:p>
          <a:p>
            <a:r>
              <a:rPr lang="zh-TW" altLang="en-US" dirty="0"/>
              <a:t>多好</a:t>
            </a:r>
            <a:r>
              <a:rPr lang="en-US" altLang="zh-TW" dirty="0"/>
              <a:t>(how good)</a:t>
            </a:r>
            <a:r>
              <a:rPr lang="zh-TW" altLang="en-US" dirty="0"/>
              <a:t>：要有什麼成效？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F6371-A556-4078-A99F-E4B5198C5530}"/>
              </a:ext>
            </a:extLst>
          </p:cNvPr>
          <p:cNvSpPr>
            <a:spLocks noGrp="1"/>
          </p:cNvSpPr>
          <p:nvPr>
            <p:ph type="title"/>
          </p:nvPr>
        </p:nvSpPr>
        <p:spPr/>
        <p:txBody>
          <a:bodyPr/>
          <a:lstStyle/>
          <a:p>
            <a:r>
              <a:rPr lang="zh-TW" altLang="en-US" dirty="0"/>
              <a:t>通往專案整合管理的四支關鍵之鑰</a:t>
            </a:r>
          </a:p>
        </p:txBody>
      </p:sp>
      <p:sp>
        <p:nvSpPr>
          <p:cNvPr id="3" name="內容版面配置區 2">
            <a:extLst>
              <a:ext uri="{FF2B5EF4-FFF2-40B4-BE49-F238E27FC236}">
                <a16:creationId xmlns:a16="http://schemas.microsoft.com/office/drawing/2014/main" id="{2F62162A-B2DB-458B-ACC0-061A395F8427}"/>
              </a:ext>
            </a:extLst>
          </p:cNvPr>
          <p:cNvSpPr>
            <a:spLocks noGrp="1"/>
          </p:cNvSpPr>
          <p:nvPr>
            <p:ph idx="1"/>
          </p:nvPr>
        </p:nvSpPr>
        <p:spPr/>
        <p:txBody>
          <a:bodyPr/>
          <a:lstStyle/>
          <a:p>
            <a:r>
              <a:rPr lang="zh-TW" altLang="en-US" dirty="0"/>
              <a:t>獲得支持</a:t>
            </a:r>
            <a:endParaRPr lang="en-US" altLang="zh-TW" dirty="0"/>
          </a:p>
          <a:p>
            <a:pPr lvl="1"/>
            <a:r>
              <a:rPr lang="en-US" altLang="zh-TW" dirty="0"/>
              <a:t>Stakeholders</a:t>
            </a:r>
          </a:p>
          <a:p>
            <a:pPr lvl="1"/>
            <a:r>
              <a:rPr lang="en-US" altLang="zh-TW" dirty="0"/>
              <a:t>Team members</a:t>
            </a:r>
          </a:p>
          <a:p>
            <a:r>
              <a:rPr lang="zh-TW" altLang="en-US" dirty="0"/>
              <a:t>制定計畫</a:t>
            </a:r>
            <a:endParaRPr lang="en-US" altLang="zh-TW" dirty="0"/>
          </a:p>
          <a:p>
            <a:r>
              <a:rPr lang="zh-TW" altLang="en-US" dirty="0"/>
              <a:t>權衡取捨需求</a:t>
            </a:r>
            <a:endParaRPr lang="en-US" altLang="zh-TW" dirty="0"/>
          </a:p>
          <a:p>
            <a:r>
              <a:rPr lang="zh-TW" altLang="en-US" dirty="0"/>
              <a:t>從成功和失敗中學習</a:t>
            </a:r>
          </a:p>
        </p:txBody>
      </p:sp>
      <p:sp>
        <p:nvSpPr>
          <p:cNvPr id="4" name="投影片編號版面配置區 3">
            <a:extLst>
              <a:ext uri="{FF2B5EF4-FFF2-40B4-BE49-F238E27FC236}">
                <a16:creationId xmlns:a16="http://schemas.microsoft.com/office/drawing/2014/main" id="{515BFFBA-936C-43D7-A592-672435689FFE}"/>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250582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0475E-8536-44C5-A8EB-ED25F2C2EC5E}"/>
              </a:ext>
            </a:extLst>
          </p:cNvPr>
          <p:cNvSpPr>
            <a:spLocks noGrp="1"/>
          </p:cNvSpPr>
          <p:nvPr>
            <p:ph type="title"/>
          </p:nvPr>
        </p:nvSpPr>
        <p:spPr/>
        <p:txBody>
          <a:bodyPr/>
          <a:lstStyle/>
          <a:p>
            <a:r>
              <a:rPr lang="zh-TW" altLang="en-US" dirty="0"/>
              <a:t>專案管理計畫的內容</a:t>
            </a:r>
          </a:p>
        </p:txBody>
      </p:sp>
      <p:sp>
        <p:nvSpPr>
          <p:cNvPr id="3" name="內容版面配置區 2">
            <a:extLst>
              <a:ext uri="{FF2B5EF4-FFF2-40B4-BE49-F238E27FC236}">
                <a16:creationId xmlns:a16="http://schemas.microsoft.com/office/drawing/2014/main" id="{177FA864-F319-4BDD-8296-9310CA43F8AE}"/>
              </a:ext>
            </a:extLst>
          </p:cNvPr>
          <p:cNvSpPr>
            <a:spLocks noGrp="1"/>
          </p:cNvSpPr>
          <p:nvPr>
            <p:ph idx="1"/>
          </p:nvPr>
        </p:nvSpPr>
        <p:spPr/>
        <p:txBody>
          <a:bodyPr/>
          <a:lstStyle/>
          <a:p>
            <a:r>
              <a:rPr lang="zh-TW" altLang="en-US" dirty="0"/>
              <a:t>隨應用領域和複雜度變化</a:t>
            </a:r>
            <a:endParaRPr lang="en-US" altLang="zh-TW" dirty="0"/>
          </a:p>
          <a:p>
            <a:r>
              <a:rPr lang="zh-TW" altLang="en-US" dirty="0"/>
              <a:t>可以是概要式的描述，也可以詳細描述內容</a:t>
            </a:r>
            <a:endParaRPr lang="en-US" altLang="zh-TW" dirty="0"/>
          </a:p>
          <a:p>
            <a:r>
              <a:rPr lang="zh-TW" altLang="en-US" dirty="0"/>
              <a:t>必須經得起專案環境變化的考驗</a:t>
            </a:r>
            <a:endParaRPr lang="en-US" altLang="zh-TW" dirty="0"/>
          </a:p>
          <a:p>
            <a:r>
              <a:rPr lang="zh-TW" altLang="en-US" dirty="0"/>
              <a:t>隨著專案進行修正：越來越精確，越來越詳細</a:t>
            </a:r>
            <a:endParaRPr lang="en-US" altLang="zh-TW" dirty="0"/>
          </a:p>
          <a:p>
            <a:r>
              <a:rPr lang="zh-TW" altLang="en-US" dirty="0"/>
              <a:t>基準</a:t>
            </a:r>
            <a:r>
              <a:rPr lang="en-US" altLang="zh-TW" dirty="0"/>
              <a:t>/</a:t>
            </a:r>
            <a:r>
              <a:rPr lang="zh-TW" altLang="en-US" dirty="0"/>
              <a:t>基線 </a:t>
            </a:r>
            <a:r>
              <a:rPr lang="en-US" altLang="zh-TW" dirty="0"/>
              <a:t>Baseline</a:t>
            </a:r>
          </a:p>
          <a:p>
            <a:pPr lvl="1"/>
            <a:r>
              <a:rPr lang="zh-TW" altLang="en-US" dirty="0"/>
              <a:t>作為估算專案績效的依據：</a:t>
            </a:r>
            <a:r>
              <a:rPr lang="en-US" altLang="zh-TW" dirty="0"/>
              <a:t>Scope, Time, Cost</a:t>
            </a:r>
          </a:p>
          <a:p>
            <a:pPr lvl="1"/>
            <a:r>
              <a:rPr lang="en-US" altLang="zh-TW" dirty="0"/>
              <a:t>PMB: Performance Measurement Baseline</a:t>
            </a:r>
          </a:p>
          <a:p>
            <a:pPr lvl="1"/>
            <a:r>
              <a:rPr lang="zh-TW" altLang="en-US" dirty="0"/>
              <a:t>修改基線：</a:t>
            </a:r>
            <a:r>
              <a:rPr lang="en-US" altLang="zh-TW" dirty="0"/>
              <a:t>Perform Integrated Change Control</a:t>
            </a:r>
          </a:p>
          <a:p>
            <a:r>
              <a:rPr lang="en-US" altLang="zh-TW" dirty="0"/>
              <a:t>CCB: Change Control Board </a:t>
            </a:r>
            <a:r>
              <a:rPr lang="zh-TW" altLang="en-US" dirty="0"/>
              <a:t>變更控制委員會</a:t>
            </a:r>
            <a:endParaRPr lang="en-US" altLang="zh-TW" dirty="0"/>
          </a:p>
        </p:txBody>
      </p:sp>
      <p:sp>
        <p:nvSpPr>
          <p:cNvPr id="4" name="投影片編號版面配置區 3">
            <a:extLst>
              <a:ext uri="{FF2B5EF4-FFF2-40B4-BE49-F238E27FC236}">
                <a16:creationId xmlns:a16="http://schemas.microsoft.com/office/drawing/2014/main" id="{B2B74CF4-0229-40B0-AAA8-BF7F4C418163}"/>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425072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9F06F7-094B-486E-98FC-8F157859880D}"/>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pic>
        <p:nvPicPr>
          <p:cNvPr id="5" name="圖片 4">
            <a:extLst>
              <a:ext uri="{FF2B5EF4-FFF2-40B4-BE49-F238E27FC236}">
                <a16:creationId xmlns:a16="http://schemas.microsoft.com/office/drawing/2014/main" id="{EFE667E8-2F0B-432A-89F5-338EE31E89A2}"/>
              </a:ext>
            </a:extLst>
          </p:cNvPr>
          <p:cNvPicPr>
            <a:picLocks noChangeAspect="1"/>
          </p:cNvPicPr>
          <p:nvPr/>
        </p:nvPicPr>
        <p:blipFill>
          <a:blip r:embed="rId2"/>
          <a:stretch>
            <a:fillRect/>
          </a:stretch>
        </p:blipFill>
        <p:spPr>
          <a:xfrm>
            <a:off x="0" y="1268760"/>
            <a:ext cx="12192000" cy="4923873"/>
          </a:xfrm>
          <a:prstGeom prst="rect">
            <a:avLst/>
          </a:prstGeom>
        </p:spPr>
      </p:pic>
    </p:spTree>
    <p:extLst>
      <p:ext uri="{BB962C8B-B14F-4D97-AF65-F5344CB8AC3E}">
        <p14:creationId xmlns:p14="http://schemas.microsoft.com/office/powerpoint/2010/main" val="414099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01673-41A2-49AF-B709-B19E5F864F91}"/>
              </a:ext>
            </a:extLst>
          </p:cNvPr>
          <p:cNvSpPr>
            <a:spLocks noGrp="1"/>
          </p:cNvSpPr>
          <p:nvPr>
            <p:ph type="title"/>
          </p:nvPr>
        </p:nvSpPr>
        <p:spPr/>
        <p:txBody>
          <a:bodyPr/>
          <a:lstStyle/>
          <a:p>
            <a:r>
              <a:rPr lang="zh-TW" altLang="en-US" dirty="0"/>
              <a:t>發展專案管理計畫書：輸入</a:t>
            </a:r>
          </a:p>
        </p:txBody>
      </p:sp>
      <p:sp>
        <p:nvSpPr>
          <p:cNvPr id="3" name="內容版面配置區 2">
            <a:extLst>
              <a:ext uri="{FF2B5EF4-FFF2-40B4-BE49-F238E27FC236}">
                <a16:creationId xmlns:a16="http://schemas.microsoft.com/office/drawing/2014/main" id="{F17F7654-5768-48EC-AEAF-41912AAF1DF9}"/>
              </a:ext>
            </a:extLst>
          </p:cNvPr>
          <p:cNvSpPr>
            <a:spLocks noGrp="1"/>
          </p:cNvSpPr>
          <p:nvPr>
            <p:ph idx="1"/>
          </p:nvPr>
        </p:nvSpPr>
        <p:spPr/>
        <p:txBody>
          <a:bodyPr>
            <a:normAutofit lnSpcReduction="10000"/>
          </a:bodyPr>
          <a:lstStyle/>
          <a:p>
            <a:r>
              <a:rPr lang="zh-TW" altLang="en-US" dirty="0"/>
              <a:t>專案章程 </a:t>
            </a:r>
            <a:r>
              <a:rPr lang="en-US" altLang="zh-TW" dirty="0"/>
              <a:t>project charter</a:t>
            </a:r>
          </a:p>
          <a:p>
            <a:pPr lvl="1"/>
            <a:r>
              <a:rPr lang="zh-TW" altLang="en-US" dirty="0"/>
              <a:t>專案團隊以專案章程作為規劃專案的起點。專案章程至少應該定義專案管理計畫書中各個組成部分的高層次資訊。</a:t>
            </a:r>
          </a:p>
          <a:p>
            <a:r>
              <a:rPr lang="zh-TW" altLang="en-US" dirty="0"/>
              <a:t>其他過程的產出 </a:t>
            </a:r>
            <a:r>
              <a:rPr lang="en-US" altLang="zh-TW" dirty="0"/>
              <a:t>Outputs from many of the other processes</a:t>
            </a:r>
          </a:p>
          <a:p>
            <a:pPr lvl="1"/>
            <a:r>
              <a:rPr lang="zh-TW" altLang="en-US" dirty="0"/>
              <a:t>其他過程產出的附屬計畫和基線都是此過程的輸入。</a:t>
            </a:r>
          </a:p>
          <a:p>
            <a:r>
              <a:rPr lang="zh-TW" altLang="en-US" dirty="0"/>
              <a:t>企業環境因素 </a:t>
            </a:r>
            <a:r>
              <a:rPr lang="en-US" altLang="zh-TW" dirty="0"/>
              <a:t>enterprise environmental factors</a:t>
            </a:r>
          </a:p>
          <a:p>
            <a:pPr lvl="1"/>
            <a:r>
              <a:rPr lang="zh-TW" altLang="en-US" dirty="0"/>
              <a:t>政府或產業標準、法規需求和限制、</a:t>
            </a:r>
            <a:r>
              <a:rPr lang="en-US" altLang="zh-TW" dirty="0"/>
              <a:t>PMBOK</a:t>
            </a:r>
            <a:r>
              <a:rPr lang="zh-TW" altLang="en-US" dirty="0"/>
              <a:t>知識、組織文化和管理實務、組織治理架構、基礎建設</a:t>
            </a:r>
            <a:endParaRPr lang="en-US" altLang="zh-TW" dirty="0"/>
          </a:p>
          <a:p>
            <a:r>
              <a:rPr lang="zh-TW" altLang="en-US" dirty="0"/>
              <a:t>組織流程資產 </a:t>
            </a:r>
            <a:r>
              <a:rPr lang="en-US" altLang="zh-TW" dirty="0"/>
              <a:t>organizational process assets</a:t>
            </a:r>
          </a:p>
          <a:p>
            <a:pPr lvl="1"/>
            <a:r>
              <a:rPr lang="zh-TW" altLang="en-US" dirty="0"/>
              <a:t>組織政策、標準流程和規定、專案管理計畫書範本、整合變更管制過程、監視和報告方法、歷史資訊和經驗學習檔案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8237CE3-34C4-40FC-9B59-7A4EBBE65DD8}"/>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124062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4D69C-56F6-4FE2-9DA7-755129080343}"/>
              </a:ext>
            </a:extLst>
          </p:cNvPr>
          <p:cNvSpPr>
            <a:spLocks noGrp="1"/>
          </p:cNvSpPr>
          <p:nvPr>
            <p:ph type="title"/>
          </p:nvPr>
        </p:nvSpPr>
        <p:spPr/>
        <p:txBody>
          <a:bodyPr/>
          <a:lstStyle/>
          <a:p>
            <a:r>
              <a:rPr lang="zh-TW" altLang="en-US" dirty="0"/>
              <a:t>發展專案管理計畫書：工具和技術</a:t>
            </a:r>
          </a:p>
        </p:txBody>
      </p:sp>
      <p:sp>
        <p:nvSpPr>
          <p:cNvPr id="3" name="內容版面配置區 2">
            <a:extLst>
              <a:ext uri="{FF2B5EF4-FFF2-40B4-BE49-F238E27FC236}">
                <a16:creationId xmlns:a16="http://schemas.microsoft.com/office/drawing/2014/main" id="{16982953-ADF4-4B6A-BCEE-5326FB01397E}"/>
              </a:ext>
            </a:extLst>
          </p:cNvPr>
          <p:cNvSpPr>
            <a:spLocks noGrp="1"/>
          </p:cNvSpPr>
          <p:nvPr>
            <p:ph idx="1"/>
          </p:nvPr>
        </p:nvSpPr>
        <p:spPr/>
        <p:txBody>
          <a:bodyPr/>
          <a:lstStyle/>
          <a:p>
            <a:r>
              <a:rPr lang="zh-TW" altLang="en-US" dirty="0"/>
              <a:t>專家判斷</a:t>
            </a:r>
            <a:endParaRPr lang="en-US" altLang="zh-TW" dirty="0"/>
          </a:p>
          <a:p>
            <a:pPr lvl="1"/>
            <a:r>
              <a:rPr lang="zh-TW" altLang="en-US" dirty="0"/>
              <a:t>專業知識，包括主題領域、發展過專案管理計畫書、和專案產業等。</a:t>
            </a:r>
          </a:p>
          <a:p>
            <a:r>
              <a:rPr lang="zh-TW" altLang="en-US" dirty="0"/>
              <a:t>資料蒐集</a:t>
            </a:r>
            <a:endParaRPr lang="en-US" altLang="zh-TW" dirty="0"/>
          </a:p>
          <a:p>
            <a:pPr lvl="1"/>
            <a:r>
              <a:rPr lang="zh-TW" altLang="en-US" dirty="0"/>
              <a:t>可使用的資料蒐集技術包括腦力激盪、焦點團體、和訪談。</a:t>
            </a:r>
          </a:p>
          <a:p>
            <a:r>
              <a:rPr lang="zh-TW" altLang="en-US" dirty="0"/>
              <a:t>人際和團隊技能</a:t>
            </a:r>
            <a:endParaRPr lang="en-US" altLang="zh-TW" dirty="0"/>
          </a:p>
          <a:p>
            <a:pPr lvl="1"/>
            <a:r>
              <a:rPr lang="zh-TW" altLang="en-US" dirty="0"/>
              <a:t>在此過程的技能包括衝突管理、引導力、和會議管理。</a:t>
            </a:r>
            <a:endParaRPr lang="en-US" altLang="zh-TW" dirty="0"/>
          </a:p>
          <a:p>
            <a:r>
              <a:rPr lang="zh-TW" altLang="en-US" dirty="0"/>
              <a:t>會議</a:t>
            </a:r>
            <a:endParaRPr lang="en-US" altLang="zh-TW" dirty="0"/>
          </a:p>
          <a:p>
            <a:pPr lvl="1"/>
            <a:r>
              <a:rPr lang="zh-TW" altLang="en-US" dirty="0"/>
              <a:t>在這個過程中，會議用於討論該採取何種專案手法以執行工作來完成專案目標，並建立專案的監控方式。</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71E1244-02F3-4AF5-802F-C372392F7548}"/>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2374327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Expert Judgment</a:t>
            </a:r>
            <a:endParaRPr lang="zh-TW" altLang="en-US" dirty="0"/>
          </a:p>
        </p:txBody>
      </p:sp>
      <p:sp>
        <p:nvSpPr>
          <p:cNvPr id="3" name="內容版面配置區 2">
            <a:extLst>
              <a:ext uri="{FF2B5EF4-FFF2-40B4-BE49-F238E27FC236}">
                <a16:creationId xmlns:a16="http://schemas.microsoft.com/office/drawing/2014/main" id="{7931E307-75AE-49F1-9902-6E67D4DB0321}"/>
              </a:ext>
            </a:extLst>
          </p:cNvPr>
          <p:cNvSpPr>
            <a:spLocks noGrp="1"/>
          </p:cNvSpPr>
          <p:nvPr>
            <p:ph sz="half" idx="1"/>
          </p:nvPr>
        </p:nvSpPr>
        <p:spPr/>
        <p:txBody>
          <a:bodyPr>
            <a:normAutofit fontScale="92500" lnSpcReduction="20000"/>
          </a:bodyPr>
          <a:lstStyle/>
          <a:p>
            <a:r>
              <a:rPr lang="en-US" altLang="zh-TW" b="1" dirty="0"/>
              <a:t>Tailoring</a:t>
            </a:r>
            <a:r>
              <a:rPr lang="en-US" altLang="zh-TW" dirty="0"/>
              <a:t> the project management process to meet the project needs, including the dependencies and interactions among those processes and the essential inputs and outputs;</a:t>
            </a:r>
          </a:p>
          <a:p>
            <a:r>
              <a:rPr lang="en-US" altLang="zh-TW" dirty="0"/>
              <a:t>Developing additional components of the project management plan if needed;</a:t>
            </a:r>
          </a:p>
          <a:p>
            <a:r>
              <a:rPr lang="en-US" altLang="zh-TW" dirty="0"/>
              <a:t>Determining the tools and techniques to be used for accomplishing those processes;</a:t>
            </a:r>
          </a:p>
          <a:p>
            <a:r>
              <a:rPr lang="en-US" altLang="zh-TW" dirty="0"/>
              <a:t>Developing technical and management details to be included in the project management plan;</a:t>
            </a:r>
          </a:p>
        </p:txBody>
      </p:sp>
      <p:sp>
        <p:nvSpPr>
          <p:cNvPr id="8" name="內容版面配置區 7">
            <a:extLst>
              <a:ext uri="{FF2B5EF4-FFF2-40B4-BE49-F238E27FC236}">
                <a16:creationId xmlns:a16="http://schemas.microsoft.com/office/drawing/2014/main" id="{1F35E71F-22FB-49E4-B68F-6FAD1D3EFD0A}"/>
              </a:ext>
            </a:extLst>
          </p:cNvPr>
          <p:cNvSpPr>
            <a:spLocks noGrp="1"/>
          </p:cNvSpPr>
          <p:nvPr>
            <p:ph sz="half" idx="2"/>
          </p:nvPr>
        </p:nvSpPr>
        <p:spPr/>
        <p:txBody>
          <a:bodyPr>
            <a:normAutofit fontScale="92500" lnSpcReduction="20000"/>
          </a:bodyPr>
          <a:lstStyle/>
          <a:p>
            <a:r>
              <a:rPr lang="en-US" altLang="zh-TW" dirty="0"/>
              <a:t>Determining resources and skill levels needed to perform project work;</a:t>
            </a:r>
          </a:p>
          <a:p>
            <a:r>
              <a:rPr lang="en-US" altLang="zh-TW" dirty="0"/>
              <a:t>Defining the level of configuration management to apply on the project;</a:t>
            </a:r>
          </a:p>
          <a:p>
            <a:r>
              <a:rPr lang="en-US" altLang="zh-TW" dirty="0"/>
              <a:t>Determining which project documents will be subject to the formal change control process; and</a:t>
            </a:r>
          </a:p>
          <a:p>
            <a:r>
              <a:rPr lang="en-US" altLang="zh-TW" dirty="0"/>
              <a:t>Prioritizing the work on the project to ensure the project resources are allocated to the appropriate work at the appropriate time.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777913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Meetings</a:t>
            </a:r>
            <a:endParaRPr lang="zh-TW" altLang="en-US" dirty="0"/>
          </a:p>
        </p:txBody>
      </p:sp>
      <p:sp>
        <p:nvSpPr>
          <p:cNvPr id="10" name="內容版面配置區 9">
            <a:extLst>
              <a:ext uri="{FF2B5EF4-FFF2-40B4-BE49-F238E27FC236}">
                <a16:creationId xmlns:a16="http://schemas.microsoft.com/office/drawing/2014/main" id="{F246031F-DA40-4FF4-A7D1-925DFA308B9F}"/>
              </a:ext>
            </a:extLst>
          </p:cNvPr>
          <p:cNvSpPr>
            <a:spLocks noGrp="1"/>
          </p:cNvSpPr>
          <p:nvPr>
            <p:ph idx="1"/>
          </p:nvPr>
        </p:nvSpPr>
        <p:spPr/>
        <p:txBody>
          <a:bodyPr>
            <a:normAutofit lnSpcReduction="10000"/>
          </a:bodyPr>
          <a:lstStyle/>
          <a:p>
            <a:r>
              <a:rPr lang="en-US" altLang="zh-TW" dirty="0"/>
              <a:t>For small projects</a:t>
            </a:r>
          </a:p>
          <a:p>
            <a:pPr lvl="1"/>
            <a:r>
              <a:rPr lang="en-US" altLang="zh-TW" dirty="0"/>
              <a:t>There is usually only one team that performs the planning and the execution. </a:t>
            </a:r>
          </a:p>
          <a:p>
            <a:pPr lvl="1"/>
            <a:r>
              <a:rPr lang="en-US" altLang="zh-TW" dirty="0"/>
              <a:t>The kick-off occurs shortly after initiation, in the Planning Process Group, because the team is involved in planning.</a:t>
            </a:r>
          </a:p>
          <a:p>
            <a:r>
              <a:rPr lang="en-US" altLang="zh-TW" dirty="0"/>
              <a:t>In large projects</a:t>
            </a:r>
          </a:p>
          <a:p>
            <a:pPr lvl="1"/>
            <a:r>
              <a:rPr lang="en-US" altLang="zh-TW" dirty="0"/>
              <a:t>A project management team normally does the majority of the planning</a:t>
            </a:r>
          </a:p>
          <a:p>
            <a:pPr lvl="1"/>
            <a:r>
              <a:rPr lang="en-US" altLang="zh-TW" dirty="0"/>
              <a:t>The remainder of the project team is brought on when the initial planning is complete, at the start of the  development/implementation. </a:t>
            </a:r>
          </a:p>
          <a:p>
            <a:pPr lvl="1"/>
            <a:r>
              <a:rPr lang="en-US" altLang="zh-TW" dirty="0"/>
              <a:t>The kick-off meeting takes place with processes in the Executing Process Group.</a:t>
            </a:r>
          </a:p>
          <a:p>
            <a:r>
              <a:rPr lang="en-US" altLang="zh-TW" dirty="0"/>
              <a:t>Multiphase projects will typically include a kick-off meeting at the beginning of each phase.</a:t>
            </a:r>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25</a:t>
            </a:fld>
            <a:endParaRPr lang="en-US" altLang="zh-TW"/>
          </a:p>
        </p:txBody>
      </p:sp>
    </p:spTree>
    <p:extLst>
      <p:ext uri="{BB962C8B-B14F-4D97-AF65-F5344CB8AC3E}">
        <p14:creationId xmlns:p14="http://schemas.microsoft.com/office/powerpoint/2010/main" val="400207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71B334-0ECC-4DA0-B9F8-B00FE1EFB263}"/>
              </a:ext>
            </a:extLst>
          </p:cNvPr>
          <p:cNvSpPr>
            <a:spLocks noGrp="1"/>
          </p:cNvSpPr>
          <p:nvPr>
            <p:ph type="title"/>
          </p:nvPr>
        </p:nvSpPr>
        <p:spPr/>
        <p:txBody>
          <a:bodyPr/>
          <a:lstStyle/>
          <a:p>
            <a:r>
              <a:rPr lang="zh-TW" altLang="en-US" dirty="0"/>
              <a:t>發展專案管理計畫書：輸出</a:t>
            </a:r>
            <a:br>
              <a:rPr lang="en-US" altLang="zh-TW" dirty="0"/>
            </a:br>
            <a:endParaRPr lang="zh-TW" altLang="en-US" dirty="0"/>
          </a:p>
        </p:txBody>
      </p:sp>
      <p:sp>
        <p:nvSpPr>
          <p:cNvPr id="3" name="內容版面配置區 2">
            <a:extLst>
              <a:ext uri="{FF2B5EF4-FFF2-40B4-BE49-F238E27FC236}">
                <a16:creationId xmlns:a16="http://schemas.microsoft.com/office/drawing/2014/main" id="{F58631D9-BC1B-447F-9666-6091AF6B414A}"/>
              </a:ext>
            </a:extLst>
          </p:cNvPr>
          <p:cNvSpPr>
            <a:spLocks noGrp="1"/>
          </p:cNvSpPr>
          <p:nvPr>
            <p:ph idx="1"/>
          </p:nvPr>
        </p:nvSpPr>
        <p:spPr/>
        <p:txBody>
          <a:bodyPr/>
          <a:lstStyle/>
          <a:p>
            <a:r>
              <a:rPr lang="zh-TW" altLang="en-US" dirty="0"/>
              <a:t>專案管理計畫書</a:t>
            </a:r>
            <a:endParaRPr lang="en-US" altLang="zh-TW" dirty="0"/>
          </a:p>
          <a:p>
            <a:pPr lvl="1"/>
            <a:r>
              <a:rPr lang="zh-TW" altLang="en-US" dirty="0"/>
              <a:t>專案執行 </a:t>
            </a:r>
            <a:r>
              <a:rPr lang="en-US" altLang="zh-TW" dirty="0"/>
              <a:t>project execution</a:t>
            </a:r>
          </a:p>
          <a:p>
            <a:pPr lvl="1"/>
            <a:r>
              <a:rPr lang="zh-TW" altLang="en-US" dirty="0"/>
              <a:t>監督與控制 </a:t>
            </a:r>
            <a:r>
              <a:rPr lang="en-US" altLang="zh-TW" dirty="0"/>
              <a:t>monitor and control</a:t>
            </a:r>
          </a:p>
          <a:p>
            <a:pPr lvl="1"/>
            <a:r>
              <a:rPr lang="zh-TW" altLang="en-US" dirty="0"/>
              <a:t>結案 </a:t>
            </a:r>
            <a:r>
              <a:rPr lang="en-US" altLang="zh-TW" dirty="0"/>
              <a:t>project close</a:t>
            </a:r>
          </a:p>
          <a:p>
            <a:r>
              <a:rPr lang="en-US" altLang="zh-TW" dirty="0"/>
              <a:t>Optional	</a:t>
            </a:r>
          </a:p>
          <a:p>
            <a:pPr lvl="1"/>
            <a:r>
              <a:rPr lang="zh-TW" altLang="en-US" dirty="0"/>
              <a:t>後續管理計畫 </a:t>
            </a:r>
            <a:r>
              <a:rPr lang="en-US" altLang="zh-TW" dirty="0"/>
              <a:t>Subsidiary management plans</a:t>
            </a:r>
          </a:p>
          <a:p>
            <a:pPr lvl="1"/>
            <a:r>
              <a:rPr lang="zh-TW" altLang="en-US" dirty="0"/>
              <a:t>基準 </a:t>
            </a:r>
            <a:r>
              <a:rPr lang="en-US" altLang="zh-TW" dirty="0"/>
              <a:t>Baselines</a:t>
            </a:r>
          </a:p>
          <a:p>
            <a:pPr lvl="1"/>
            <a:r>
              <a:rPr lang="zh-TW" altLang="en-US" dirty="0"/>
              <a:t>其他組成元素 </a:t>
            </a:r>
            <a:r>
              <a:rPr lang="en-US" altLang="zh-TW" dirty="0"/>
              <a:t> Additional components</a:t>
            </a:r>
            <a:endParaRPr lang="zh-TW" altLang="en-US" dirty="0"/>
          </a:p>
        </p:txBody>
      </p:sp>
      <p:sp>
        <p:nvSpPr>
          <p:cNvPr id="4" name="投影片編號版面配置區 3">
            <a:extLst>
              <a:ext uri="{FF2B5EF4-FFF2-40B4-BE49-F238E27FC236}">
                <a16:creationId xmlns:a16="http://schemas.microsoft.com/office/drawing/2014/main" id="{9008BAC6-984D-4FEB-91A6-8E9D1E0B9E45}"/>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28407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fontScale="90000"/>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10000"/>
          </a:bodyPr>
          <a:lstStyle/>
          <a:p>
            <a:r>
              <a:rPr lang="en-US" altLang="zh-TW" dirty="0"/>
              <a:t>Scope management plan </a:t>
            </a:r>
            <a:r>
              <a:rPr lang="zh-TW" altLang="en-US" dirty="0"/>
              <a:t>範疇管理</a:t>
            </a:r>
            <a:endParaRPr lang="en-US" altLang="zh-TW" dirty="0"/>
          </a:p>
          <a:p>
            <a:pPr lvl="1"/>
            <a:r>
              <a:rPr lang="en-US" altLang="zh-TW" dirty="0"/>
              <a:t>How the scope will be defined, developed, monitored, controlled, and validated.</a:t>
            </a:r>
          </a:p>
          <a:p>
            <a:r>
              <a:rPr lang="en-US" altLang="zh-TW" dirty="0"/>
              <a:t>Requirements management plan. </a:t>
            </a:r>
            <a:r>
              <a:rPr lang="zh-TW" altLang="en-US" dirty="0"/>
              <a:t>需求管理</a:t>
            </a:r>
            <a:endParaRPr lang="en-US" altLang="zh-TW" dirty="0"/>
          </a:p>
          <a:p>
            <a:pPr lvl="1"/>
            <a:r>
              <a:rPr lang="en-US" altLang="zh-TW" dirty="0"/>
              <a:t>How the requirements will be analyzed, documented, and managed.</a:t>
            </a:r>
          </a:p>
          <a:p>
            <a:r>
              <a:rPr lang="en-US" altLang="zh-TW" dirty="0"/>
              <a:t>Schedule management plan. </a:t>
            </a:r>
            <a:r>
              <a:rPr lang="zh-TW" altLang="en-US" dirty="0"/>
              <a:t>排程管理</a:t>
            </a:r>
            <a:endParaRPr lang="en-US" altLang="zh-TW" dirty="0"/>
          </a:p>
          <a:p>
            <a:pPr lvl="1"/>
            <a:r>
              <a:rPr lang="en-US" altLang="zh-TW" dirty="0"/>
              <a:t>The criteria and the activities for developing, monitoring, and controlling the schedule.</a:t>
            </a:r>
          </a:p>
          <a:p>
            <a:r>
              <a:rPr lang="en-US" altLang="zh-TW" dirty="0"/>
              <a:t>Cost management plan. </a:t>
            </a:r>
            <a:r>
              <a:rPr lang="zh-TW" altLang="en-US" dirty="0"/>
              <a:t>成本管理</a:t>
            </a:r>
            <a:endParaRPr lang="en-US" altLang="zh-TW" dirty="0"/>
          </a:p>
          <a:p>
            <a:pPr lvl="1"/>
            <a:r>
              <a:rPr lang="en-US" altLang="zh-TW" dirty="0"/>
              <a:t>How the costs will be planned, structured, and controlled.</a:t>
            </a:r>
          </a:p>
          <a:p>
            <a:r>
              <a:rPr lang="en-US" altLang="zh-TW" dirty="0"/>
              <a:t>Quality management plan. </a:t>
            </a:r>
            <a:r>
              <a:rPr lang="zh-TW" altLang="en-US" dirty="0"/>
              <a:t>品質管理</a:t>
            </a:r>
            <a:endParaRPr lang="en-US" altLang="zh-TW" dirty="0"/>
          </a:p>
          <a:p>
            <a:pPr lvl="1"/>
            <a:r>
              <a:rPr lang="en-US" altLang="zh-TW" dirty="0"/>
              <a:t>How an organization´s quality policies, methodologies, and standards will be implemented in the project.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3070801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fontScale="90000"/>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85000" lnSpcReduction="20000"/>
          </a:bodyPr>
          <a:lstStyle/>
          <a:p>
            <a:r>
              <a:rPr lang="en-US" altLang="zh-TW" dirty="0"/>
              <a:t>Resource management plan. </a:t>
            </a:r>
            <a:r>
              <a:rPr lang="zh-TW" altLang="en-US" dirty="0"/>
              <a:t>資源管理</a:t>
            </a:r>
            <a:endParaRPr lang="en-US" altLang="zh-TW" dirty="0"/>
          </a:p>
          <a:p>
            <a:pPr lvl="1"/>
            <a:r>
              <a:rPr lang="en-US" altLang="zh-TW" dirty="0"/>
              <a:t>Guidance on how project resources should be categorized, allocated, managed, and released.</a:t>
            </a:r>
          </a:p>
          <a:p>
            <a:r>
              <a:rPr lang="en-US" altLang="zh-TW" dirty="0"/>
              <a:t>Communications management plan. </a:t>
            </a:r>
            <a:r>
              <a:rPr lang="zh-TW" altLang="en-US" dirty="0"/>
              <a:t>溝通管理</a:t>
            </a:r>
            <a:endParaRPr lang="en-US" altLang="zh-TW" dirty="0"/>
          </a:p>
          <a:p>
            <a:pPr lvl="1"/>
            <a:r>
              <a:rPr lang="en-US" altLang="zh-TW" dirty="0"/>
              <a:t>How, when, and by whom information about the project will be administered and disseminated.</a:t>
            </a:r>
          </a:p>
          <a:p>
            <a:r>
              <a:rPr lang="en-US" altLang="zh-TW" dirty="0"/>
              <a:t>Risk management plan. </a:t>
            </a:r>
            <a:r>
              <a:rPr lang="zh-TW" altLang="en-US" dirty="0"/>
              <a:t>風險管理</a:t>
            </a:r>
            <a:endParaRPr lang="en-US" altLang="zh-TW" dirty="0"/>
          </a:p>
          <a:p>
            <a:pPr lvl="1"/>
            <a:r>
              <a:rPr lang="en-US" altLang="zh-TW" dirty="0"/>
              <a:t>How the risk management activities will be structured and performed.</a:t>
            </a:r>
          </a:p>
          <a:p>
            <a:r>
              <a:rPr lang="en-US" altLang="zh-TW" dirty="0"/>
              <a:t>Procurement management plan. </a:t>
            </a:r>
            <a:r>
              <a:rPr lang="zh-TW" altLang="en-US" dirty="0"/>
              <a:t>採購管理</a:t>
            </a:r>
            <a:endParaRPr lang="en-US" altLang="zh-TW" dirty="0"/>
          </a:p>
          <a:p>
            <a:pPr lvl="1"/>
            <a:r>
              <a:rPr lang="en-US" altLang="zh-TW" dirty="0"/>
              <a:t>How the project team will acquire goods and services from outside of the performing organization.</a:t>
            </a:r>
          </a:p>
          <a:p>
            <a:r>
              <a:rPr lang="en-US" altLang="zh-TW" dirty="0"/>
              <a:t>Stakeholder engagement plan. </a:t>
            </a:r>
            <a:r>
              <a:rPr lang="zh-TW" altLang="en-US" dirty="0"/>
              <a:t>利害關係人管理</a:t>
            </a:r>
            <a:endParaRPr lang="en-US" altLang="zh-TW" dirty="0"/>
          </a:p>
          <a:p>
            <a:pPr lvl="1"/>
            <a:r>
              <a:rPr lang="en-US" altLang="zh-TW" dirty="0"/>
              <a:t>How stakeholders will be engaged in project decisions and execution, according to their needs, interests, and impact.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162713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基準 </a:t>
            </a:r>
            <a:r>
              <a:rPr lang="en-US" altLang="zh-TW" dirty="0"/>
              <a:t>Baselines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Scope baseline </a:t>
            </a:r>
            <a:r>
              <a:rPr lang="zh-TW" altLang="en-US" dirty="0"/>
              <a:t>範疇基準</a:t>
            </a:r>
            <a:endParaRPr lang="en-US" altLang="zh-TW" dirty="0"/>
          </a:p>
          <a:p>
            <a:pPr lvl="1"/>
            <a:r>
              <a:rPr lang="en-US" altLang="zh-TW" dirty="0"/>
              <a:t>The approved version of a </a:t>
            </a:r>
            <a:r>
              <a:rPr lang="en-US" altLang="zh-TW" b="1" dirty="0"/>
              <a:t>scope statement</a:t>
            </a:r>
            <a:r>
              <a:rPr lang="en-US" altLang="zh-TW" dirty="0"/>
              <a:t>, work breakdown structure (</a:t>
            </a:r>
            <a:r>
              <a:rPr lang="en-US" altLang="zh-TW" b="1" dirty="0"/>
              <a:t>WBS</a:t>
            </a:r>
            <a:r>
              <a:rPr lang="en-US" altLang="zh-TW" dirty="0"/>
              <a:t>), and its associated </a:t>
            </a:r>
            <a:r>
              <a:rPr lang="en-US" altLang="zh-TW" b="1" dirty="0"/>
              <a:t>WBS dictionary</a:t>
            </a:r>
            <a:r>
              <a:rPr lang="en-US" altLang="zh-TW" dirty="0"/>
              <a:t>, which is used as a basis for comparison.</a:t>
            </a:r>
          </a:p>
          <a:p>
            <a:r>
              <a:rPr lang="en-US" altLang="zh-TW" dirty="0"/>
              <a:t>Schedule baseline </a:t>
            </a:r>
            <a:r>
              <a:rPr lang="zh-TW" altLang="en-US" dirty="0"/>
              <a:t>時程基準</a:t>
            </a:r>
            <a:endParaRPr lang="en-US" altLang="zh-TW" dirty="0"/>
          </a:p>
          <a:p>
            <a:pPr lvl="1"/>
            <a:r>
              <a:rPr lang="en-US" altLang="zh-TW" dirty="0"/>
              <a:t>The approved version of the </a:t>
            </a:r>
            <a:r>
              <a:rPr lang="en-US" altLang="zh-TW" b="1" dirty="0"/>
              <a:t>schedule model </a:t>
            </a:r>
            <a:r>
              <a:rPr lang="en-US" altLang="zh-TW" dirty="0"/>
              <a:t>that is used as a basis for comparison to the actual results.</a:t>
            </a:r>
          </a:p>
          <a:p>
            <a:r>
              <a:rPr lang="en-US" altLang="zh-TW" dirty="0"/>
              <a:t>Cost baseline </a:t>
            </a:r>
            <a:r>
              <a:rPr lang="zh-TW" altLang="en-US" dirty="0"/>
              <a:t>成本基準</a:t>
            </a:r>
            <a:endParaRPr lang="en-US" altLang="zh-TW" dirty="0"/>
          </a:p>
          <a:p>
            <a:pPr lvl="1"/>
            <a:r>
              <a:rPr lang="en-US" altLang="zh-TW" dirty="0"/>
              <a:t>The approved version of the time-phased project </a:t>
            </a:r>
            <a:r>
              <a:rPr lang="en-US" altLang="zh-TW" b="1" dirty="0"/>
              <a:t>budget</a:t>
            </a:r>
            <a:r>
              <a:rPr lang="en-US" altLang="zh-TW" dirty="0"/>
              <a:t> that is used as a basis for comparison to the actual results.</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90058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發展專案章程</a:t>
            </a:r>
          </a:p>
          <a:p>
            <a:r>
              <a:rPr lang="zh-TW" altLang="en-US" dirty="0"/>
              <a:t>發展專案管理計畫書</a:t>
            </a:r>
          </a:p>
          <a:p>
            <a:r>
              <a:rPr lang="zh-TW" altLang="en-US" dirty="0"/>
              <a:t>指導和管理專案執行</a:t>
            </a:r>
          </a:p>
          <a:p>
            <a:r>
              <a:rPr lang="zh-TW" altLang="en-US" dirty="0"/>
              <a:t>管理專案知識</a:t>
            </a:r>
          </a:p>
          <a:p>
            <a:r>
              <a:rPr lang="zh-TW" altLang="en-US" dirty="0"/>
              <a:t>監視和管制專案工作</a:t>
            </a:r>
          </a:p>
          <a:p>
            <a:r>
              <a:rPr lang="zh-TW" altLang="en-US" dirty="0"/>
              <a:t>執行整合變更管制</a:t>
            </a:r>
          </a:p>
          <a:p>
            <a:r>
              <a:rPr lang="zh-TW" altLang="en-US" dirty="0"/>
              <a:t>結束專案或階段</a:t>
            </a:r>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Change management plan. </a:t>
            </a:r>
            <a:r>
              <a:rPr lang="zh-TW" altLang="en-US" dirty="0"/>
              <a:t>變更管理</a:t>
            </a:r>
            <a:endParaRPr lang="en-US" altLang="zh-TW" dirty="0"/>
          </a:p>
          <a:p>
            <a:pPr lvl="1"/>
            <a:r>
              <a:rPr lang="en-US" altLang="zh-TW" dirty="0"/>
              <a:t>How the change requests throughout the project will be formally authorized and incorporated.</a:t>
            </a:r>
          </a:p>
          <a:p>
            <a:r>
              <a:rPr lang="en-US" altLang="zh-TW" dirty="0"/>
              <a:t>Configuration management plan. </a:t>
            </a:r>
            <a:r>
              <a:rPr lang="zh-TW" altLang="en-US" dirty="0"/>
              <a:t>組態管理</a:t>
            </a:r>
            <a:endParaRPr lang="en-US" altLang="zh-TW" dirty="0"/>
          </a:p>
          <a:p>
            <a:pPr lvl="1"/>
            <a:r>
              <a:rPr lang="en-US" altLang="zh-TW" dirty="0"/>
              <a:t>How the information about the items of the project (and which items) will be recorded and updated so that the product, service, or result of the project remains consistent and/or operative.</a:t>
            </a:r>
          </a:p>
          <a:p>
            <a:r>
              <a:rPr lang="en-US" altLang="zh-TW" dirty="0"/>
              <a:t>Performance measurement baseline. </a:t>
            </a:r>
            <a:r>
              <a:rPr lang="zh-TW" altLang="en-US" dirty="0"/>
              <a:t>績效量測基準</a:t>
            </a:r>
            <a:endParaRPr lang="en-US" altLang="zh-TW" dirty="0"/>
          </a:p>
          <a:p>
            <a:pPr lvl="1"/>
            <a:r>
              <a:rPr lang="en-US" altLang="zh-TW" dirty="0"/>
              <a:t>An integrated scope-schedule-cost plan for the project work against which project execution is compared to measure and manage performance.</a:t>
            </a:r>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1351796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Project life cycle. </a:t>
            </a:r>
            <a:r>
              <a:rPr lang="zh-TW" altLang="en-US" dirty="0"/>
              <a:t>專案生命週期</a:t>
            </a:r>
            <a:endParaRPr lang="en-US" altLang="zh-TW" dirty="0"/>
          </a:p>
          <a:p>
            <a:pPr lvl="1"/>
            <a:r>
              <a:rPr lang="en-US" altLang="zh-TW" dirty="0"/>
              <a:t>The series of phases that a project passes through from its initiation to its closure. </a:t>
            </a:r>
          </a:p>
          <a:p>
            <a:r>
              <a:rPr lang="en-US" altLang="zh-TW" dirty="0"/>
              <a:t>Development approach. </a:t>
            </a:r>
            <a:r>
              <a:rPr lang="zh-TW" altLang="en-US" dirty="0"/>
              <a:t>開發方式</a:t>
            </a:r>
            <a:endParaRPr lang="en-US" altLang="zh-TW" dirty="0"/>
          </a:p>
          <a:p>
            <a:pPr lvl="1"/>
            <a:r>
              <a:rPr lang="en-US" altLang="zh-TW" dirty="0"/>
              <a:t>Describes the product, service, or result development approach, such as predictive, iterative, agile, or a hybrid model.</a:t>
            </a:r>
          </a:p>
          <a:p>
            <a:r>
              <a:rPr lang="en-US" altLang="zh-TW" dirty="0"/>
              <a:t>Management reviews. </a:t>
            </a:r>
            <a:r>
              <a:rPr lang="zh-TW" altLang="en-US" dirty="0"/>
              <a:t>管理回顧</a:t>
            </a:r>
            <a:endParaRPr lang="en-US" altLang="zh-TW" dirty="0"/>
          </a:p>
          <a:p>
            <a:pPr lvl="1"/>
            <a:r>
              <a:rPr lang="en-US" altLang="zh-TW" dirty="0"/>
              <a:t>Identifies the points in the project when the project manager and relevant stakeholders will review the project progress to determine if performance is as expected, or if preventive or corrective actions are necessary.</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79893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3C849-E05D-40FE-89C6-4F4A2A0B3D7B}"/>
              </a:ext>
            </a:extLst>
          </p:cNvPr>
          <p:cNvSpPr>
            <a:spLocks noGrp="1"/>
          </p:cNvSpPr>
          <p:nvPr>
            <p:ph type="title"/>
          </p:nvPr>
        </p:nvSpPr>
        <p:spPr/>
        <p:txBody>
          <a:bodyPr/>
          <a:lstStyle/>
          <a:p>
            <a:r>
              <a:rPr lang="zh-TW" altLang="en-US" dirty="0"/>
              <a:t>專案文件清單 </a:t>
            </a:r>
            <a:r>
              <a:rPr lang="en-US" altLang="zh-TW" dirty="0"/>
              <a:t>Project Management Plan and Project Documents</a:t>
            </a:r>
            <a:endParaRPr lang="zh-TW" altLang="en-US" dirty="0"/>
          </a:p>
        </p:txBody>
      </p:sp>
      <p:pic>
        <p:nvPicPr>
          <p:cNvPr id="8" name="內容版面配置區 7">
            <a:extLst>
              <a:ext uri="{FF2B5EF4-FFF2-40B4-BE49-F238E27FC236}">
                <a16:creationId xmlns:a16="http://schemas.microsoft.com/office/drawing/2014/main" id="{E9173615-2430-4455-8540-018D19187BCF}"/>
              </a:ext>
            </a:extLst>
          </p:cNvPr>
          <p:cNvPicPr>
            <a:picLocks noGrp="1" noChangeAspect="1"/>
          </p:cNvPicPr>
          <p:nvPr>
            <p:ph idx="1"/>
          </p:nvPr>
        </p:nvPicPr>
        <p:blipFill>
          <a:blip r:embed="rId2"/>
          <a:stretch>
            <a:fillRect/>
          </a:stretch>
        </p:blipFill>
        <p:spPr>
          <a:xfrm>
            <a:off x="2611612" y="1772815"/>
            <a:ext cx="7804867" cy="5066717"/>
          </a:xfrm>
          <a:prstGeom prst="rect">
            <a:avLst/>
          </a:prstGeom>
        </p:spPr>
      </p:pic>
      <p:sp>
        <p:nvSpPr>
          <p:cNvPr id="4" name="投影片編號版面配置區 3">
            <a:extLst>
              <a:ext uri="{FF2B5EF4-FFF2-40B4-BE49-F238E27FC236}">
                <a16:creationId xmlns:a16="http://schemas.microsoft.com/office/drawing/2014/main" id="{A909F15C-3A75-4727-8569-9F7505CA5A84}"/>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319210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101EB-E35F-41DB-907E-395158747909}"/>
              </a:ext>
            </a:extLst>
          </p:cNvPr>
          <p:cNvSpPr>
            <a:spLocks noGrp="1"/>
          </p:cNvSpPr>
          <p:nvPr>
            <p:ph type="title"/>
          </p:nvPr>
        </p:nvSpPr>
        <p:spPr/>
        <p:txBody>
          <a:bodyPr/>
          <a:lstStyle/>
          <a:p>
            <a:r>
              <a:rPr lang="en-US" altLang="zh-TW" dirty="0"/>
              <a:t>Issue Log </a:t>
            </a:r>
            <a:r>
              <a:rPr lang="zh-TW" altLang="en-US" dirty="0"/>
              <a:t>問題紀錄</a:t>
            </a:r>
          </a:p>
        </p:txBody>
      </p:sp>
      <p:sp>
        <p:nvSpPr>
          <p:cNvPr id="3" name="內容版面配置區 2">
            <a:extLst>
              <a:ext uri="{FF2B5EF4-FFF2-40B4-BE49-F238E27FC236}">
                <a16:creationId xmlns:a16="http://schemas.microsoft.com/office/drawing/2014/main" id="{67C696C5-2EFA-42A4-A565-292877D4DDF1}"/>
              </a:ext>
            </a:extLst>
          </p:cNvPr>
          <p:cNvSpPr>
            <a:spLocks noGrp="1"/>
          </p:cNvSpPr>
          <p:nvPr>
            <p:ph idx="1"/>
          </p:nvPr>
        </p:nvSpPr>
        <p:spPr/>
        <p:txBody>
          <a:bodyPr/>
          <a:lstStyle/>
          <a:p>
            <a:r>
              <a:rPr lang="en-US" altLang="zh-TW" dirty="0"/>
              <a:t>Issue type,</a:t>
            </a:r>
          </a:p>
          <a:p>
            <a:r>
              <a:rPr lang="en-US" altLang="zh-TW" dirty="0"/>
              <a:t>Who raised the issue and when,</a:t>
            </a:r>
          </a:p>
          <a:p>
            <a:r>
              <a:rPr lang="en-US" altLang="zh-TW" dirty="0"/>
              <a:t>Description,</a:t>
            </a:r>
          </a:p>
          <a:p>
            <a:r>
              <a:rPr lang="en-US" altLang="zh-TW" dirty="0"/>
              <a:t>Priority,</a:t>
            </a:r>
          </a:p>
          <a:p>
            <a:r>
              <a:rPr lang="en-US" altLang="zh-TW" dirty="0"/>
              <a:t>Who is assigned to the issue,</a:t>
            </a:r>
          </a:p>
          <a:p>
            <a:r>
              <a:rPr lang="en-US" altLang="zh-TW" dirty="0"/>
              <a:t>Target resolution date,</a:t>
            </a:r>
          </a:p>
          <a:p>
            <a:r>
              <a:rPr lang="en-US" altLang="zh-TW" dirty="0"/>
              <a:t>Status, and</a:t>
            </a:r>
          </a:p>
          <a:p>
            <a:r>
              <a:rPr lang="en-US" altLang="zh-TW" dirty="0"/>
              <a:t>Final solution.</a:t>
            </a:r>
            <a:endParaRPr lang="zh-TW" altLang="en-US" dirty="0"/>
          </a:p>
        </p:txBody>
      </p:sp>
      <p:sp>
        <p:nvSpPr>
          <p:cNvPr id="4" name="投影片編號版面配置區 3">
            <a:extLst>
              <a:ext uri="{FF2B5EF4-FFF2-40B4-BE49-F238E27FC236}">
                <a16:creationId xmlns:a16="http://schemas.microsoft.com/office/drawing/2014/main" id="{F2535BF2-D8D2-4944-8F75-590556F55771}"/>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38341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E610E8-FE99-490C-83D2-82C4A841286B}"/>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pic>
        <p:nvPicPr>
          <p:cNvPr id="6" name="圖片 5">
            <a:extLst>
              <a:ext uri="{FF2B5EF4-FFF2-40B4-BE49-F238E27FC236}">
                <a16:creationId xmlns:a16="http://schemas.microsoft.com/office/drawing/2014/main" id="{6E680C67-3398-4709-88E5-0062915F2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696"/>
            <a:ext cx="12192000" cy="6583680"/>
          </a:xfrm>
          <a:prstGeom prst="rect">
            <a:avLst/>
          </a:prstGeom>
        </p:spPr>
      </p:pic>
    </p:spTree>
    <p:extLst>
      <p:ext uri="{BB962C8B-B14F-4D97-AF65-F5344CB8AC3E}">
        <p14:creationId xmlns:p14="http://schemas.microsoft.com/office/powerpoint/2010/main" val="789545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a:t>
            </a:r>
            <a:br>
              <a:rPr lang="en-US" altLang="zh-TW" dirty="0"/>
            </a:br>
            <a:r>
              <a:rPr lang="en-US" altLang="zh-TW" dirty="0"/>
              <a:t>Direct and Manage Project Work</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lstStyle/>
          <a:p>
            <a:r>
              <a:rPr lang="zh-TW" altLang="en-US" dirty="0"/>
              <a:t>專案經理在此過程的工作就是扮演協調整合的角色，指導和管理團隊執行專案計畫書上所界定的工作以達成專案目標，並完成讓顧客滿意的交付標的物。</a:t>
            </a:r>
            <a:endParaRPr lang="en-US" altLang="zh-TW" dirty="0"/>
          </a:p>
          <a:p>
            <a:r>
              <a:rPr lang="zh-TW" altLang="en-US" dirty="0"/>
              <a:t>專案經理在專案的角色猶如交響樂團指揮，專案團隊成員如同是樂團成員，專案管理計畫書如樂譜般，樂團指揮依據樂譜指揮團員彈奏出美麗的交響樂。</a:t>
            </a:r>
            <a:endParaRPr lang="en-US" altLang="zh-TW" dirty="0"/>
          </a:p>
          <a:p>
            <a:r>
              <a:rPr lang="zh-TW" altLang="en-US" dirty="0"/>
              <a:t>專案經理在此過程中要運用領導和激勵方法，使團隊成員能各司其職、同心協力，凝聚在一起共同努力達成專案的目標。</a:t>
            </a:r>
            <a:endParaRPr lang="en-US" altLang="zh-TW" dirty="0"/>
          </a:p>
          <a:p>
            <a:r>
              <a:rPr lang="zh-TW" altLang="en-US" dirty="0"/>
              <a:t>專案經理會定期召開現況審查會議，以了解專案所遭遇的問題和共商解決方案。</a:t>
            </a:r>
            <a:endParaRPr lang="en-US" altLang="zh-TW" dirty="0"/>
          </a:p>
          <a:p>
            <a:r>
              <a:rPr lang="zh-TW" altLang="en-US" dirty="0"/>
              <a:t>這個過程主要的好處是它提供對專案工作和交付標的物做全面性的管理，因此增加專案成功的機率。</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3458453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54C5419-612B-4E65-9FB8-80F4472FDBCF}"/>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pic>
        <p:nvPicPr>
          <p:cNvPr id="5" name="圖片 4">
            <a:extLst>
              <a:ext uri="{FF2B5EF4-FFF2-40B4-BE49-F238E27FC236}">
                <a16:creationId xmlns:a16="http://schemas.microsoft.com/office/drawing/2014/main" id="{CB8FACB8-0E22-4EFA-8C48-79680BF6DD02}"/>
              </a:ext>
            </a:extLst>
          </p:cNvPr>
          <p:cNvPicPr>
            <a:picLocks noChangeAspect="1"/>
          </p:cNvPicPr>
          <p:nvPr/>
        </p:nvPicPr>
        <p:blipFill>
          <a:blip r:embed="rId2"/>
          <a:stretch>
            <a:fillRect/>
          </a:stretch>
        </p:blipFill>
        <p:spPr>
          <a:xfrm>
            <a:off x="0" y="191683"/>
            <a:ext cx="12192000" cy="6474633"/>
          </a:xfrm>
          <a:prstGeom prst="rect">
            <a:avLst/>
          </a:prstGeom>
        </p:spPr>
      </p:pic>
    </p:spTree>
    <p:extLst>
      <p:ext uri="{BB962C8B-B14F-4D97-AF65-F5344CB8AC3E}">
        <p14:creationId xmlns:p14="http://schemas.microsoft.com/office/powerpoint/2010/main" val="13074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786165-0E62-4605-BA58-61A17F9DA0F3}"/>
              </a:ext>
            </a:extLst>
          </p:cNvPr>
          <p:cNvSpPr>
            <a:spLocks noGrp="1"/>
          </p:cNvSpPr>
          <p:nvPr>
            <p:ph type="title"/>
          </p:nvPr>
        </p:nvSpPr>
        <p:spPr/>
        <p:txBody>
          <a:bodyPr/>
          <a:lstStyle/>
          <a:p>
            <a:r>
              <a:rPr lang="zh-TW" altLang="en-US" dirty="0"/>
              <a:t>指導和管理專案工作：輸入</a:t>
            </a:r>
          </a:p>
        </p:txBody>
      </p:sp>
      <p:sp>
        <p:nvSpPr>
          <p:cNvPr id="3" name="內容版面配置區 2">
            <a:extLst>
              <a:ext uri="{FF2B5EF4-FFF2-40B4-BE49-F238E27FC236}">
                <a16:creationId xmlns:a16="http://schemas.microsoft.com/office/drawing/2014/main" id="{6CF8DBCA-F209-4D85-8304-0E77F7907EC7}"/>
              </a:ext>
            </a:extLst>
          </p:cNvPr>
          <p:cNvSpPr>
            <a:spLocks noGrp="1"/>
          </p:cNvSpPr>
          <p:nvPr>
            <p:ph idx="1"/>
          </p:nvPr>
        </p:nvSpPr>
        <p:spPr/>
        <p:txBody>
          <a:bodyPr>
            <a:normAutofit fontScale="92500" lnSpcReduction="10000"/>
          </a:bodyPr>
          <a:lstStyle/>
          <a:p>
            <a:r>
              <a:rPr lang="zh-TW" altLang="en-US" dirty="0"/>
              <a:t>專案管理計畫書：</a:t>
            </a:r>
            <a:endParaRPr lang="en-US" altLang="zh-TW" dirty="0"/>
          </a:p>
          <a:p>
            <a:pPr lvl="1"/>
            <a:r>
              <a:rPr lang="zh-TW" altLang="en-US" dirty="0"/>
              <a:t>專案管理計畫書中任一部分都可能是此過程之輸入。</a:t>
            </a:r>
            <a:endParaRPr lang="en-US" altLang="zh-TW" dirty="0"/>
          </a:p>
          <a:p>
            <a:r>
              <a:rPr lang="zh-TW" altLang="en-US" dirty="0"/>
              <a:t>專案文件：</a:t>
            </a:r>
            <a:endParaRPr lang="en-US" altLang="zh-TW" dirty="0"/>
          </a:p>
          <a:p>
            <a:pPr lvl="1"/>
            <a:r>
              <a:rPr lang="zh-TW" altLang="en-US" dirty="0"/>
              <a:t>變更日誌、學習經驗檔案、里程碑清單、專案溝通資訊、專案時程、需求追溯矩陣、風險登記簿、和風險報告等。</a:t>
            </a:r>
          </a:p>
          <a:p>
            <a:r>
              <a:rPr lang="zh-TW" altLang="en-US" dirty="0"/>
              <a:t>奉准的變更請求：</a:t>
            </a:r>
            <a:endParaRPr lang="en-US" altLang="zh-TW" dirty="0"/>
          </a:p>
          <a:p>
            <a:pPr lvl="1"/>
            <a:r>
              <a:rPr lang="zh-TW" altLang="en-US" dirty="0"/>
              <a:t>批准的變更請求是執行整合變更管制過程的輸出。</a:t>
            </a:r>
            <a:r>
              <a:rPr lang="en-US" altLang="zh-TW" dirty="0"/>
              <a:t> </a:t>
            </a:r>
          </a:p>
          <a:p>
            <a:r>
              <a:rPr lang="zh-TW" altLang="en-US" dirty="0"/>
              <a:t>企業環境因素：</a:t>
            </a:r>
            <a:endParaRPr lang="en-US" altLang="zh-TW" dirty="0"/>
          </a:p>
          <a:p>
            <a:pPr lvl="1"/>
            <a:r>
              <a:rPr lang="zh-TW" altLang="en-US" dirty="0"/>
              <a:t>包含組織架構和組織文化、文化和管理實務、基礎建設、和利害關係人門檻等。</a:t>
            </a:r>
            <a:endParaRPr lang="en-US" altLang="zh-TW" dirty="0"/>
          </a:p>
          <a:p>
            <a:r>
              <a:rPr lang="zh-TW" altLang="en-US" dirty="0"/>
              <a:t>組織流程資產：</a:t>
            </a:r>
            <a:endParaRPr lang="en-US" altLang="zh-TW" dirty="0"/>
          </a:p>
          <a:p>
            <a:pPr lvl="1"/>
            <a:r>
              <a:rPr lang="zh-TW" altLang="en-US" dirty="0"/>
              <a:t>包含組織政策、議題管理程序、績效衡量資料庫、和過去專案資訊。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D6E9DAE-A2ED-47AB-96D1-BF8FB85499C0}"/>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4152937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3E729D-269F-4D05-BDD8-D6A2D302548E}"/>
              </a:ext>
            </a:extLst>
          </p:cNvPr>
          <p:cNvSpPr>
            <a:spLocks noGrp="1"/>
          </p:cNvSpPr>
          <p:nvPr>
            <p:ph type="title"/>
          </p:nvPr>
        </p:nvSpPr>
        <p:spPr/>
        <p:txBody>
          <a:bodyPr/>
          <a:lstStyle/>
          <a:p>
            <a:r>
              <a:rPr lang="zh-TW" altLang="en-US" dirty="0"/>
              <a:t>指導和管理專案工作：工具和技術</a:t>
            </a:r>
          </a:p>
        </p:txBody>
      </p:sp>
      <p:sp>
        <p:nvSpPr>
          <p:cNvPr id="3" name="內容版面配置區 2">
            <a:extLst>
              <a:ext uri="{FF2B5EF4-FFF2-40B4-BE49-F238E27FC236}">
                <a16:creationId xmlns:a16="http://schemas.microsoft.com/office/drawing/2014/main" id="{6BD3B45D-6595-47ED-9EF8-C1A8A390E7EC}"/>
              </a:ext>
            </a:extLst>
          </p:cNvPr>
          <p:cNvSpPr>
            <a:spLocks noGrp="1"/>
          </p:cNvSpPr>
          <p:nvPr>
            <p:ph idx="1"/>
          </p:nvPr>
        </p:nvSpPr>
        <p:spPr/>
        <p:txBody>
          <a:bodyPr/>
          <a:lstStyle/>
          <a:p>
            <a:r>
              <a:rPr lang="zh-TW" altLang="en-US" dirty="0"/>
              <a:t>專家判斷：</a:t>
            </a:r>
            <a:endParaRPr lang="en-US" altLang="zh-TW" dirty="0"/>
          </a:p>
          <a:p>
            <a:pPr lvl="1"/>
            <a:r>
              <a:rPr lang="zh-TW" altLang="en-US" dirty="0"/>
              <a:t>涉及主題的相關專業知識包括專案所屬產業領域的技術知識、成本和預算管理、法律和採購、法律和法規，以及組織治理等。</a:t>
            </a:r>
          </a:p>
          <a:p>
            <a:r>
              <a:rPr lang="en-US" altLang="zh-TW" dirty="0"/>
              <a:t>PMIS</a:t>
            </a:r>
            <a:r>
              <a:rPr lang="zh-TW" altLang="en-US" dirty="0"/>
              <a:t>：</a:t>
            </a:r>
            <a:endParaRPr lang="en-US" altLang="zh-TW" dirty="0"/>
          </a:p>
          <a:p>
            <a:pPr lvl="1"/>
            <a:r>
              <a:rPr lang="en-US" altLang="zh-TW" dirty="0"/>
              <a:t>PMIS</a:t>
            </a:r>
            <a:r>
              <a:rPr lang="zh-TW" altLang="en-US" dirty="0"/>
              <a:t>提供專案執行所需的一些軟體系統。</a:t>
            </a:r>
          </a:p>
          <a:p>
            <a:r>
              <a:rPr lang="zh-TW" altLang="en-US" dirty="0"/>
              <a:t>會議：</a:t>
            </a:r>
            <a:endParaRPr lang="en-US" altLang="zh-TW" dirty="0"/>
          </a:p>
          <a:p>
            <a:pPr lvl="1"/>
            <a:r>
              <a:rPr lang="zh-TW" altLang="en-US" dirty="0"/>
              <a:t>在指導和管理專案工作時，會議用於討論和解決專案的相關議題。</a:t>
            </a:r>
          </a:p>
          <a:p>
            <a:endParaRPr lang="zh-TW" altLang="en-US" dirty="0"/>
          </a:p>
        </p:txBody>
      </p:sp>
      <p:sp>
        <p:nvSpPr>
          <p:cNvPr id="4" name="投影片編號版面配置區 3">
            <a:extLst>
              <a:ext uri="{FF2B5EF4-FFF2-40B4-BE49-F238E27FC236}">
                <a16:creationId xmlns:a16="http://schemas.microsoft.com/office/drawing/2014/main" id="{3BF02B2D-B73E-459C-91F4-A54ED0A6774F}"/>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289418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0E68B-8597-48B8-806B-57DA07F6A7F4}"/>
              </a:ext>
            </a:extLst>
          </p:cNvPr>
          <p:cNvSpPr>
            <a:spLocks noGrp="1"/>
          </p:cNvSpPr>
          <p:nvPr>
            <p:ph type="title"/>
          </p:nvPr>
        </p:nvSpPr>
        <p:spPr/>
        <p:txBody>
          <a:bodyPr/>
          <a:lstStyle/>
          <a:p>
            <a:r>
              <a:rPr lang="zh-TW" altLang="en-US" dirty="0"/>
              <a:t>指導和管理專案工作：輸出</a:t>
            </a:r>
          </a:p>
        </p:txBody>
      </p:sp>
      <p:sp>
        <p:nvSpPr>
          <p:cNvPr id="3" name="內容版面配置區 2">
            <a:extLst>
              <a:ext uri="{FF2B5EF4-FFF2-40B4-BE49-F238E27FC236}">
                <a16:creationId xmlns:a16="http://schemas.microsoft.com/office/drawing/2014/main" id="{086B9DCE-0E7D-42AD-943E-4251B3FBBE4C}"/>
              </a:ext>
            </a:extLst>
          </p:cNvPr>
          <p:cNvSpPr>
            <a:spLocks noGrp="1"/>
          </p:cNvSpPr>
          <p:nvPr>
            <p:ph idx="1"/>
          </p:nvPr>
        </p:nvSpPr>
        <p:spPr/>
        <p:txBody>
          <a:bodyPr>
            <a:normAutofit fontScale="77500" lnSpcReduction="20000"/>
          </a:bodyPr>
          <a:lstStyle/>
          <a:p>
            <a:r>
              <a:rPr lang="zh-TW" altLang="en-US" dirty="0"/>
              <a:t>交付標的物：</a:t>
            </a:r>
            <a:endParaRPr lang="en-US" altLang="zh-TW" dirty="0"/>
          </a:p>
          <a:p>
            <a:pPr lvl="1"/>
            <a:r>
              <a:rPr lang="zh-TW" altLang="en-US" dirty="0"/>
              <a:t>它可能是一個有形的產品、無形的服務、或一項成果的呈現。</a:t>
            </a:r>
          </a:p>
          <a:p>
            <a:r>
              <a:rPr lang="zh-TW" altLang="en-US" dirty="0"/>
              <a:t>工作績效資料：</a:t>
            </a:r>
            <a:endParaRPr lang="en-US" altLang="zh-TW" dirty="0"/>
          </a:p>
          <a:p>
            <a:pPr lvl="1"/>
            <a:r>
              <a:rPr lang="zh-TW" altLang="en-US" dirty="0"/>
              <a:t>工作績效資料係工作完成程度的原始觀察和衡量。</a:t>
            </a:r>
          </a:p>
          <a:p>
            <a:r>
              <a:rPr lang="zh-TW" altLang="en-US" dirty="0"/>
              <a:t>問題日誌：</a:t>
            </a:r>
            <a:endParaRPr lang="en-US" altLang="zh-TW" dirty="0"/>
          </a:p>
          <a:p>
            <a:pPr lvl="1"/>
            <a:r>
              <a:rPr lang="zh-TW" altLang="en-US" dirty="0"/>
              <a:t>此過程是第一次建立問題日誌作為輸出，雖然問題可能在專案過程中隨時發生。在後續整個專案生命週期中監視和管制活動的結果，隨時更新問題日誌。</a:t>
            </a:r>
          </a:p>
          <a:p>
            <a:r>
              <a:rPr lang="zh-TW" altLang="en-US" dirty="0"/>
              <a:t>變更請求：</a:t>
            </a:r>
            <a:endParaRPr lang="en-US" altLang="zh-TW" dirty="0"/>
          </a:p>
          <a:p>
            <a:pPr lvl="1"/>
            <a:r>
              <a:rPr lang="zh-TW" altLang="en-US" dirty="0"/>
              <a:t>變更請求需經過「執行整合變更管制過程」進行審查。</a:t>
            </a:r>
            <a:endParaRPr lang="en-US" altLang="zh-TW" dirty="0"/>
          </a:p>
          <a:p>
            <a:r>
              <a:rPr lang="zh-TW" altLang="en-US" dirty="0"/>
              <a:t>專案管理計畫書更新：</a:t>
            </a:r>
            <a:endParaRPr lang="en-US" altLang="zh-TW" dirty="0"/>
          </a:p>
          <a:p>
            <a:pPr lvl="1"/>
            <a:r>
              <a:rPr lang="zh-TW" altLang="en-US" dirty="0"/>
              <a:t>當變更需求被核准後，必須立即更新到專案管理計畫書和相關附屬計畫書中。</a:t>
            </a:r>
            <a:endParaRPr lang="en-US" altLang="zh-TW" dirty="0"/>
          </a:p>
          <a:p>
            <a:r>
              <a:rPr lang="zh-TW" altLang="en-US" dirty="0"/>
              <a:t>專案文件更新：</a:t>
            </a:r>
            <a:endParaRPr lang="en-US" altLang="zh-TW" dirty="0"/>
          </a:p>
          <a:p>
            <a:pPr lvl="1"/>
            <a:r>
              <a:rPr lang="zh-TW" altLang="en-US" dirty="0"/>
              <a:t>任何奉准變更需求和工作績效資訊應立即更新到相關文件中。</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CBFA7B4-B02F-49ED-8110-24D541674D07}"/>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218068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lnSpcReduction="10000"/>
          </a:bodyPr>
          <a:lstStyle/>
          <a:p>
            <a:r>
              <a:rPr lang="zh-TW" altLang="en-US" dirty="0"/>
              <a:t>專案管理的工作像拼圖</a:t>
            </a:r>
            <a:endParaRPr lang="en-US" altLang="zh-TW" dirty="0"/>
          </a:p>
          <a:p>
            <a:r>
              <a:rPr lang="zh-TW" altLang="en-US" dirty="0"/>
              <a:t>專案整合管理是識別（</a:t>
            </a:r>
            <a:r>
              <a:rPr lang="en-US" altLang="zh-TW" dirty="0"/>
              <a:t>identify</a:t>
            </a:r>
            <a:r>
              <a:rPr lang="zh-TW" altLang="en-US" dirty="0"/>
              <a:t>）定義（</a:t>
            </a:r>
            <a:r>
              <a:rPr lang="en-US" altLang="zh-TW" dirty="0"/>
              <a:t>define</a:t>
            </a:r>
            <a:r>
              <a:rPr lang="zh-TW" altLang="en-US" dirty="0"/>
              <a:t>）結合（</a:t>
            </a:r>
            <a:r>
              <a:rPr lang="en-US" altLang="zh-TW" dirty="0"/>
              <a:t>combine</a:t>
            </a:r>
            <a:r>
              <a:rPr lang="zh-TW" altLang="en-US" dirty="0"/>
              <a:t>）統一（</a:t>
            </a:r>
            <a:r>
              <a:rPr lang="en-US" altLang="zh-TW" dirty="0"/>
              <a:t>unify</a:t>
            </a:r>
            <a:r>
              <a:rPr lang="zh-TW" altLang="en-US" dirty="0"/>
              <a:t>）協調（</a:t>
            </a:r>
            <a:r>
              <a:rPr lang="en-US" altLang="zh-TW" dirty="0"/>
              <a:t>coordinate</a:t>
            </a:r>
            <a:r>
              <a:rPr lang="zh-TW" altLang="en-US" dirty="0"/>
              <a:t>）專案管理流程組中之各種流程和專案管理活動</a:t>
            </a:r>
            <a:endParaRPr lang="en-US" altLang="zh-TW" dirty="0"/>
          </a:p>
          <a:p>
            <a:r>
              <a:rPr lang="zh-TW" altLang="en-US" dirty="0"/>
              <a:t>抉擇</a:t>
            </a:r>
            <a:endParaRPr lang="en-US" altLang="zh-TW" dirty="0"/>
          </a:p>
          <a:p>
            <a:pPr lvl="1"/>
            <a:r>
              <a:rPr lang="zh-TW" altLang="en-US" dirty="0"/>
              <a:t>資源配置 </a:t>
            </a:r>
            <a:r>
              <a:rPr lang="en-US" altLang="zh-TW" dirty="0"/>
              <a:t>Resource allocation,</a:t>
            </a:r>
          </a:p>
          <a:p>
            <a:pPr lvl="1"/>
            <a:r>
              <a:rPr lang="zh-TW" altLang="en-US" dirty="0"/>
              <a:t>需求的權衡取捨 </a:t>
            </a:r>
            <a:r>
              <a:rPr lang="en-US" altLang="zh-TW" dirty="0"/>
              <a:t>Balancing competing demands,</a:t>
            </a:r>
          </a:p>
          <a:p>
            <a:pPr lvl="1"/>
            <a:r>
              <a:rPr lang="zh-TW" altLang="en-US" dirty="0"/>
              <a:t>檢視所有的替代方案 </a:t>
            </a:r>
            <a:r>
              <a:rPr lang="en-US" altLang="zh-TW" dirty="0"/>
              <a:t>Examining any alternative approaches,</a:t>
            </a:r>
          </a:p>
          <a:p>
            <a:pPr lvl="1"/>
            <a:r>
              <a:rPr lang="zh-TW" altLang="en-US" dirty="0"/>
              <a:t>制定符合專案目標的流程 </a:t>
            </a:r>
            <a:r>
              <a:rPr lang="en-US" altLang="zh-TW" dirty="0"/>
              <a:t>Tailoring the processes to meet the project objectives, and</a:t>
            </a:r>
          </a:p>
          <a:p>
            <a:pPr lvl="1"/>
            <a:r>
              <a:rPr lang="zh-TW" altLang="en-US" dirty="0"/>
              <a:t>交互運用專案管理知識領域 </a:t>
            </a:r>
            <a:r>
              <a:rPr lang="en-US" altLang="zh-TW" dirty="0"/>
              <a:t>Managing the interdependencies among the Project Management Knowledge Areas.</a:t>
            </a:r>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DE0D9D-A6F2-4595-A7F4-8ED5A7870080}"/>
              </a:ext>
            </a:extLst>
          </p:cNvPr>
          <p:cNvSpPr>
            <a:spLocks noGrp="1"/>
          </p:cNvSpPr>
          <p:nvPr>
            <p:ph type="title"/>
          </p:nvPr>
        </p:nvSpPr>
        <p:spPr/>
        <p:txBody>
          <a:bodyPr/>
          <a:lstStyle/>
          <a:p>
            <a:r>
              <a:rPr lang="zh-TW" altLang="en-US" dirty="0"/>
              <a:t>管理專案知識</a:t>
            </a:r>
          </a:p>
        </p:txBody>
      </p:sp>
      <p:sp>
        <p:nvSpPr>
          <p:cNvPr id="7" name="內容版面配置區 6">
            <a:extLst>
              <a:ext uri="{FF2B5EF4-FFF2-40B4-BE49-F238E27FC236}">
                <a16:creationId xmlns:a16="http://schemas.microsoft.com/office/drawing/2014/main" id="{5DE2BA44-C84F-4994-BAF6-294CC97B3986}"/>
              </a:ext>
            </a:extLst>
          </p:cNvPr>
          <p:cNvSpPr>
            <a:spLocks noGrp="1"/>
          </p:cNvSpPr>
          <p:nvPr>
            <p:ph idx="1"/>
          </p:nvPr>
        </p:nvSpPr>
        <p:spPr/>
        <p:txBody>
          <a:bodyPr>
            <a:normAutofit/>
          </a:bodyPr>
          <a:lstStyle/>
          <a:p>
            <a:r>
              <a:rPr lang="zh-TW" altLang="zh-TW" dirty="0"/>
              <a:t>管理專案知識係</a:t>
            </a:r>
            <a:r>
              <a:rPr lang="zh-TW" altLang="zh-TW" b="1" dirty="0"/>
              <a:t>使用現有知識</a:t>
            </a:r>
            <a:r>
              <a:rPr lang="zh-TW" altLang="zh-TW" dirty="0"/>
              <a:t>和</a:t>
            </a:r>
            <a:r>
              <a:rPr lang="zh-TW" altLang="zh-TW" b="1" dirty="0"/>
              <a:t>創造</a:t>
            </a:r>
            <a:r>
              <a:rPr lang="zh-TW" altLang="en-US" b="1" dirty="0"/>
              <a:t>新</a:t>
            </a:r>
            <a:r>
              <a:rPr lang="zh-TW" altLang="zh-TW" b="1" dirty="0"/>
              <a:t>知識</a:t>
            </a:r>
            <a:r>
              <a:rPr lang="zh-TW" altLang="zh-TW" dirty="0"/>
              <a:t>，以達成專案目標和貢獻組織學習</a:t>
            </a:r>
            <a:endParaRPr lang="en-US" altLang="zh-TW" dirty="0"/>
          </a:p>
          <a:p>
            <a:r>
              <a:rPr lang="zh-TW" altLang="zh-TW" dirty="0"/>
              <a:t>利用先前建立的組織知識以創造或改善專案的成果，</a:t>
            </a:r>
            <a:endParaRPr lang="en-US" altLang="zh-TW" dirty="0"/>
          </a:p>
          <a:p>
            <a:r>
              <a:rPr lang="zh-TW" altLang="zh-TW" dirty="0"/>
              <a:t>這個專案所建立的知識可供未來組織營運和專案或階段所用。</a:t>
            </a:r>
            <a:endParaRPr lang="en-US" altLang="zh-TW" dirty="0"/>
          </a:p>
          <a:p>
            <a:r>
              <a:rPr lang="zh-TW" altLang="zh-TW" dirty="0"/>
              <a:t>知識分為</a:t>
            </a:r>
            <a:endParaRPr lang="en-US" altLang="zh-TW" dirty="0"/>
          </a:p>
          <a:p>
            <a:pPr lvl="1"/>
            <a:r>
              <a:rPr lang="zh-TW" altLang="zh-TW" dirty="0"/>
              <a:t>顯性知識</a:t>
            </a:r>
            <a:r>
              <a:rPr lang="zh-TW" altLang="en-US" dirty="0"/>
              <a:t> </a:t>
            </a:r>
            <a:r>
              <a:rPr lang="en-US" altLang="zh-TW" dirty="0"/>
              <a:t>explicit</a:t>
            </a:r>
          </a:p>
          <a:p>
            <a:pPr lvl="2"/>
            <a:r>
              <a:rPr lang="zh-TW" altLang="zh-TW" dirty="0"/>
              <a:t>易於使用文字、圖片和數字編撰的知識</a:t>
            </a:r>
            <a:endParaRPr lang="en-US" altLang="zh-TW" dirty="0"/>
          </a:p>
          <a:p>
            <a:pPr lvl="1"/>
            <a:r>
              <a:rPr lang="zh-TW" altLang="zh-TW" dirty="0"/>
              <a:t>隱性知識</a:t>
            </a:r>
            <a:r>
              <a:rPr lang="zh-TW" altLang="en-US" dirty="0"/>
              <a:t> </a:t>
            </a:r>
            <a:r>
              <a:rPr lang="en-US" altLang="zh-TW" dirty="0"/>
              <a:t>tacit</a:t>
            </a:r>
          </a:p>
          <a:p>
            <a:pPr lvl="2"/>
            <a:r>
              <a:rPr lang="zh-TW" altLang="zh-TW" dirty="0"/>
              <a:t>個人的和難以表達的知識，如信仰</a:t>
            </a:r>
            <a:r>
              <a:rPr lang="zh-TW" altLang="en-US" dirty="0"/>
              <a:t>、</a:t>
            </a:r>
            <a:r>
              <a:rPr lang="zh-TW" altLang="zh-TW" dirty="0"/>
              <a:t>洞察力</a:t>
            </a:r>
            <a:r>
              <a:rPr lang="zh-TW" altLang="en-US" dirty="0"/>
              <a:t>、經驗、</a:t>
            </a:r>
            <a:r>
              <a:rPr lang="en-US" altLang="zh-TW" dirty="0"/>
              <a:t>know-how</a:t>
            </a:r>
          </a:p>
          <a:p>
            <a:r>
              <a:rPr lang="en-US" altLang="zh-TW" dirty="0"/>
              <a:t>The most important part of knowledge management is creating an atmosphere of trust so that people are motivated to share their knowledge</a:t>
            </a:r>
          </a:p>
          <a:p>
            <a:endParaRPr lang="zh-TW" altLang="en-US" dirty="0"/>
          </a:p>
        </p:txBody>
      </p:sp>
      <p:sp>
        <p:nvSpPr>
          <p:cNvPr id="4" name="投影片編號版面配置區 3">
            <a:extLst>
              <a:ext uri="{FF2B5EF4-FFF2-40B4-BE49-F238E27FC236}">
                <a16:creationId xmlns:a16="http://schemas.microsoft.com/office/drawing/2014/main" id="{FD09A7D5-C0EC-41F0-B616-84FE9E309C2B}"/>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248879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A96C037-53EB-4A05-B890-7A2DE6137C41}"/>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pic>
        <p:nvPicPr>
          <p:cNvPr id="5" name="圖片 4">
            <a:extLst>
              <a:ext uri="{FF2B5EF4-FFF2-40B4-BE49-F238E27FC236}">
                <a16:creationId xmlns:a16="http://schemas.microsoft.com/office/drawing/2014/main" id="{9B0E859F-A0CA-4868-A119-FE6752CB8A85}"/>
              </a:ext>
            </a:extLst>
          </p:cNvPr>
          <p:cNvPicPr>
            <a:picLocks noChangeAspect="1"/>
          </p:cNvPicPr>
          <p:nvPr/>
        </p:nvPicPr>
        <p:blipFill>
          <a:blip r:embed="rId2"/>
          <a:stretch>
            <a:fillRect/>
          </a:stretch>
        </p:blipFill>
        <p:spPr>
          <a:xfrm>
            <a:off x="0" y="1196752"/>
            <a:ext cx="12192000" cy="5438634"/>
          </a:xfrm>
          <a:prstGeom prst="rect">
            <a:avLst/>
          </a:prstGeom>
        </p:spPr>
      </p:pic>
    </p:spTree>
    <p:extLst>
      <p:ext uri="{BB962C8B-B14F-4D97-AF65-F5344CB8AC3E}">
        <p14:creationId xmlns:p14="http://schemas.microsoft.com/office/powerpoint/2010/main" val="3052150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DBD4-7AB9-4366-B56D-D100F2CF1189}"/>
              </a:ext>
            </a:extLst>
          </p:cNvPr>
          <p:cNvSpPr>
            <a:spLocks noGrp="1"/>
          </p:cNvSpPr>
          <p:nvPr>
            <p:ph type="title"/>
          </p:nvPr>
        </p:nvSpPr>
        <p:spPr/>
        <p:txBody>
          <a:bodyPr/>
          <a:lstStyle/>
          <a:p>
            <a:r>
              <a:rPr lang="zh-TW" altLang="en-US" dirty="0"/>
              <a:t>管理專案知識：輸入</a:t>
            </a:r>
          </a:p>
        </p:txBody>
      </p:sp>
      <p:sp>
        <p:nvSpPr>
          <p:cNvPr id="7" name="內容版面配置區 6">
            <a:extLst>
              <a:ext uri="{FF2B5EF4-FFF2-40B4-BE49-F238E27FC236}">
                <a16:creationId xmlns:a16="http://schemas.microsoft.com/office/drawing/2014/main" id="{95E9369C-1D66-4878-9720-E83494109A59}"/>
              </a:ext>
            </a:extLst>
          </p:cNvPr>
          <p:cNvSpPr>
            <a:spLocks noGrp="1"/>
          </p:cNvSpPr>
          <p:nvPr>
            <p:ph idx="1"/>
          </p:nvPr>
        </p:nvSpPr>
        <p:spPr/>
        <p:txBody>
          <a:bodyPr/>
          <a:lstStyle/>
          <a:p>
            <a:r>
              <a:rPr lang="zh-TW" altLang="zh-TW" dirty="0"/>
              <a:t>專案管理計畫書</a:t>
            </a:r>
          </a:p>
          <a:p>
            <a:r>
              <a:rPr lang="zh-TW" altLang="zh-TW" dirty="0"/>
              <a:t>專案文件</a:t>
            </a:r>
          </a:p>
          <a:p>
            <a:r>
              <a:rPr lang="zh-TW" altLang="zh-TW" dirty="0"/>
              <a:t>交付標的物</a:t>
            </a:r>
            <a:endParaRPr lang="en-US" altLang="zh-TW" dirty="0"/>
          </a:p>
          <a:p>
            <a:r>
              <a:rPr lang="zh-TW" altLang="zh-TW" dirty="0"/>
              <a:t>企業環境因素</a:t>
            </a:r>
          </a:p>
          <a:p>
            <a:r>
              <a:rPr lang="zh-TW" altLang="zh-TW" dirty="0"/>
              <a:t>組織流程資產</a:t>
            </a:r>
            <a:endParaRPr lang="zh-TW" altLang="en-US" dirty="0"/>
          </a:p>
        </p:txBody>
      </p:sp>
      <p:sp>
        <p:nvSpPr>
          <p:cNvPr id="4" name="投影片編號版面配置區 3">
            <a:extLst>
              <a:ext uri="{FF2B5EF4-FFF2-40B4-BE49-F238E27FC236}">
                <a16:creationId xmlns:a16="http://schemas.microsoft.com/office/drawing/2014/main" id="{F9A4A7CD-971A-4813-93A1-9CB31862BB2D}"/>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spTree>
    <p:extLst>
      <p:ext uri="{BB962C8B-B14F-4D97-AF65-F5344CB8AC3E}">
        <p14:creationId xmlns:p14="http://schemas.microsoft.com/office/powerpoint/2010/main" val="3714609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067C9-391D-4FED-AC50-8666DD0DF3F9}"/>
              </a:ext>
            </a:extLst>
          </p:cNvPr>
          <p:cNvSpPr>
            <a:spLocks noGrp="1"/>
          </p:cNvSpPr>
          <p:nvPr>
            <p:ph type="title"/>
          </p:nvPr>
        </p:nvSpPr>
        <p:spPr/>
        <p:txBody>
          <a:bodyPr/>
          <a:lstStyle/>
          <a:p>
            <a:r>
              <a:rPr lang="zh-TW" altLang="en-US" dirty="0"/>
              <a:t>管理專案知識：工具和技術</a:t>
            </a:r>
          </a:p>
        </p:txBody>
      </p:sp>
      <p:sp>
        <p:nvSpPr>
          <p:cNvPr id="7" name="內容版面配置區 6">
            <a:extLst>
              <a:ext uri="{FF2B5EF4-FFF2-40B4-BE49-F238E27FC236}">
                <a16:creationId xmlns:a16="http://schemas.microsoft.com/office/drawing/2014/main" id="{25317FA6-996C-49B8-8A10-96E24A7063BD}"/>
              </a:ext>
            </a:extLst>
          </p:cNvPr>
          <p:cNvSpPr>
            <a:spLocks noGrp="1"/>
          </p:cNvSpPr>
          <p:nvPr>
            <p:ph idx="1"/>
          </p:nvPr>
        </p:nvSpPr>
        <p:spPr/>
        <p:txBody>
          <a:bodyPr>
            <a:normAutofit fontScale="92500" lnSpcReduction="10000"/>
          </a:bodyPr>
          <a:lstStyle/>
          <a:p>
            <a:r>
              <a:rPr lang="zh-TW" altLang="en-US" dirty="0"/>
              <a:t>專家判斷</a:t>
            </a:r>
          </a:p>
          <a:p>
            <a:r>
              <a:rPr lang="zh-TW" altLang="en-US" dirty="0"/>
              <a:t>知識管理：</a:t>
            </a:r>
            <a:endParaRPr lang="en-US" altLang="zh-TW" dirty="0"/>
          </a:p>
          <a:p>
            <a:pPr lvl="1"/>
            <a:r>
              <a:rPr lang="zh-TW" altLang="en-US" dirty="0"/>
              <a:t>知識管理能夠共同創造新知識、分享隱性知識、並整合不同團隊成員的知識。。</a:t>
            </a:r>
          </a:p>
          <a:p>
            <a:r>
              <a:rPr lang="zh-TW" altLang="en-US" dirty="0"/>
              <a:t>資訊管理：</a:t>
            </a:r>
            <a:endParaRPr lang="en-US" altLang="zh-TW" dirty="0"/>
          </a:p>
          <a:p>
            <a:pPr lvl="1"/>
            <a:r>
              <a:rPr lang="zh-TW" altLang="en-US" dirty="0"/>
              <a:t>用來創造和連接人們的資訊，和有效分享簡單、明確、編纂的明確知識。</a:t>
            </a:r>
          </a:p>
          <a:p>
            <a:r>
              <a:rPr lang="zh-TW" altLang="en-US" dirty="0"/>
              <a:t>人際與團隊技能：</a:t>
            </a:r>
          </a:p>
          <a:p>
            <a:pPr lvl="1"/>
            <a:r>
              <a:rPr lang="zh-TW" altLang="en-US" dirty="0"/>
              <a:t>主動傾聽</a:t>
            </a:r>
          </a:p>
          <a:p>
            <a:pPr lvl="1"/>
            <a:r>
              <a:rPr lang="zh-TW" altLang="en-US" dirty="0"/>
              <a:t>引導力</a:t>
            </a:r>
          </a:p>
          <a:p>
            <a:pPr lvl="1"/>
            <a:r>
              <a:rPr lang="zh-TW" altLang="en-US" dirty="0"/>
              <a:t>領導力</a:t>
            </a:r>
          </a:p>
          <a:p>
            <a:pPr lvl="1"/>
            <a:r>
              <a:rPr lang="zh-TW" altLang="en-US" dirty="0"/>
              <a:t>網絡</a:t>
            </a:r>
          </a:p>
          <a:p>
            <a:pPr lvl="1"/>
            <a:r>
              <a:rPr lang="zh-TW" altLang="en-US" dirty="0"/>
              <a:t>政治意識</a:t>
            </a:r>
          </a:p>
        </p:txBody>
      </p:sp>
      <p:sp>
        <p:nvSpPr>
          <p:cNvPr id="4" name="投影片編號版面配置區 3">
            <a:extLst>
              <a:ext uri="{FF2B5EF4-FFF2-40B4-BE49-F238E27FC236}">
                <a16:creationId xmlns:a16="http://schemas.microsoft.com/office/drawing/2014/main" id="{81DFE844-A889-4000-A2EB-EE7147FA6369}"/>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251216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5EED3-383E-4F84-B873-903CC4D65C22}"/>
              </a:ext>
            </a:extLst>
          </p:cNvPr>
          <p:cNvSpPr>
            <a:spLocks noGrp="1"/>
          </p:cNvSpPr>
          <p:nvPr>
            <p:ph type="title"/>
          </p:nvPr>
        </p:nvSpPr>
        <p:spPr/>
        <p:txBody>
          <a:bodyPr/>
          <a:lstStyle/>
          <a:p>
            <a:r>
              <a:rPr lang="zh-TW" altLang="en-US" dirty="0"/>
              <a:t>管理專案知識：輸出</a:t>
            </a:r>
          </a:p>
        </p:txBody>
      </p:sp>
      <p:sp>
        <p:nvSpPr>
          <p:cNvPr id="7" name="內容版面配置區 6">
            <a:extLst>
              <a:ext uri="{FF2B5EF4-FFF2-40B4-BE49-F238E27FC236}">
                <a16:creationId xmlns:a16="http://schemas.microsoft.com/office/drawing/2014/main" id="{3632E42B-9FB8-48E1-93CA-0D98D4F77D63}"/>
              </a:ext>
            </a:extLst>
          </p:cNvPr>
          <p:cNvSpPr>
            <a:spLocks noGrp="1"/>
          </p:cNvSpPr>
          <p:nvPr>
            <p:ph idx="1"/>
          </p:nvPr>
        </p:nvSpPr>
        <p:spPr/>
        <p:txBody>
          <a:bodyPr/>
          <a:lstStyle/>
          <a:p>
            <a:r>
              <a:rPr lang="zh-TW" altLang="en-US" dirty="0"/>
              <a:t>經驗學習檔案：</a:t>
            </a:r>
            <a:endParaRPr lang="en-US" altLang="zh-TW" dirty="0"/>
          </a:p>
          <a:p>
            <a:pPr lvl="1"/>
            <a:r>
              <a:rPr lang="zh-TW" altLang="en-US" dirty="0"/>
              <a:t>經驗學習檔案是這個過程的輸入，也是這個過程的輸出。</a:t>
            </a:r>
          </a:p>
          <a:p>
            <a:r>
              <a:rPr lang="zh-TW" altLang="en-US" dirty="0"/>
              <a:t>專案管理計畫書更新</a:t>
            </a:r>
          </a:p>
          <a:p>
            <a:r>
              <a:rPr lang="zh-TW" altLang="en-US" dirty="0"/>
              <a:t>組織流程資產更新</a:t>
            </a:r>
          </a:p>
          <a:p>
            <a:endParaRPr lang="zh-TW" altLang="en-US" dirty="0"/>
          </a:p>
        </p:txBody>
      </p:sp>
      <p:sp>
        <p:nvSpPr>
          <p:cNvPr id="4" name="投影片編號版面配置區 3">
            <a:extLst>
              <a:ext uri="{FF2B5EF4-FFF2-40B4-BE49-F238E27FC236}">
                <a16:creationId xmlns:a16="http://schemas.microsoft.com/office/drawing/2014/main" id="{DF763AC4-6BFA-4D26-A2D5-24ADDCF9AEA6}"/>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94978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zh-TW" dirty="0"/>
              <a:t>規劃良善的計畫書並不保證就會成功地達成專案目標，因為規劃通常是在許多假設條件下所做的估計。</a:t>
            </a:r>
            <a:endParaRPr lang="en-US" altLang="zh-TW" dirty="0"/>
          </a:p>
          <a:p>
            <a:r>
              <a:rPr lang="zh-TW" altLang="zh-TW" dirty="0"/>
              <a:t>持續變化的環境和不確定性因素常常會不預期地干擾和阻礙團隊，使其無法依規劃執行並達成專案目標。</a:t>
            </a:r>
            <a:endParaRPr lang="en-US" altLang="zh-TW" dirty="0"/>
          </a:p>
          <a:p>
            <a:r>
              <a:rPr lang="zh-TW" altLang="zh-TW" dirty="0"/>
              <a:t>監視和管制（簡稱監控）專案工作是追蹤、審查、和報告整體進度，以滿足專案管理計畫書所設定的績效目標之過程。</a:t>
            </a:r>
            <a:endParaRPr lang="en-US" altLang="zh-TW" dirty="0"/>
          </a:p>
          <a:p>
            <a:r>
              <a:rPr lang="zh-TW" altLang="en-US" dirty="0"/>
              <a:t>監控過程三步驟</a:t>
            </a:r>
            <a:endParaRPr lang="en-US" altLang="zh-TW" dirty="0"/>
          </a:p>
          <a:p>
            <a:pPr lvl="1"/>
            <a:r>
              <a:rPr lang="zh-TW" altLang="en-US" dirty="0"/>
              <a:t>衡量實際績效、將實際績效與基準作比較、採取管理行動以矯正差異</a:t>
            </a:r>
            <a:r>
              <a:rPr lang="en-US" altLang="zh-TW" dirty="0"/>
              <a:t>/</a:t>
            </a:r>
            <a:r>
              <a:rPr lang="zh-TW" altLang="en-US" dirty="0"/>
              <a:t>更改基準</a:t>
            </a:r>
            <a:endParaRPr lang="en-US" altLang="zh-TW" dirty="0"/>
          </a:p>
          <a:p>
            <a:r>
              <a:rPr lang="zh-TW" altLang="zh-TW" dirty="0"/>
              <a:t>這個過程在整個專案持續進行，好處是讓利害關係人能夠了解專案現況、識別採取行動以處理績效議題、和可透過成本及時程預測專案完工時之最終工期和成本。</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2063542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418ADAD-0535-4BA0-B7F0-8ACC390F9B46}"/>
              </a:ext>
            </a:extLst>
          </p:cNvPr>
          <p:cNvSpPr>
            <a:spLocks noGrp="1" noChangeArrowheads="1"/>
          </p:cNvSpPr>
          <p:nvPr>
            <p:ph type="title"/>
          </p:nvPr>
        </p:nvSpPr>
        <p:spPr/>
        <p:txBody>
          <a:bodyPr/>
          <a:lstStyle/>
          <a:p>
            <a:r>
              <a:rPr lang="zh-TW" altLang="en-US" dirty="0"/>
              <a:t>管制圖</a:t>
            </a:r>
            <a:r>
              <a:rPr lang="en-US" altLang="zh-TW" dirty="0"/>
              <a:t>(Control Chart)</a:t>
            </a:r>
          </a:p>
        </p:txBody>
      </p:sp>
      <p:sp>
        <p:nvSpPr>
          <p:cNvPr id="30723" name="Rectangle 3">
            <a:extLst>
              <a:ext uri="{FF2B5EF4-FFF2-40B4-BE49-F238E27FC236}">
                <a16:creationId xmlns:a16="http://schemas.microsoft.com/office/drawing/2014/main" id="{6684115C-44B5-4216-81ED-ECA6AFBBECF6}"/>
              </a:ext>
            </a:extLst>
          </p:cNvPr>
          <p:cNvSpPr>
            <a:spLocks noGrp="1" noChangeArrowheads="1"/>
          </p:cNvSpPr>
          <p:nvPr>
            <p:ph type="body" idx="1"/>
          </p:nvPr>
        </p:nvSpPr>
        <p:spPr/>
        <p:txBody>
          <a:bodyPr/>
          <a:lstStyle/>
          <a:p>
            <a:r>
              <a:rPr lang="zh-TW" altLang="en-US" dirty="0"/>
              <a:t>管制圖是用來管制專案執行的流程是否失控的一個圖形工具，它是以中限和上下控制界限所形成的區域，來判斷流程是否穩定。</a:t>
            </a:r>
          </a:p>
          <a:p>
            <a:r>
              <a:rPr lang="zh-TW" altLang="en-US" dirty="0"/>
              <a:t>若連續七個樣本點</a:t>
            </a:r>
            <a:r>
              <a:rPr lang="en-US" altLang="zh-TW" dirty="0"/>
              <a:t>(rule of seven)</a:t>
            </a:r>
            <a:r>
              <a:rPr lang="zh-TW" altLang="en-US" dirty="0"/>
              <a:t>都落在中限的上方或下方，也代表流程出了問題，必須儘速解決 </a:t>
            </a:r>
          </a:p>
        </p:txBody>
      </p:sp>
    </p:spTree>
    <p:extLst>
      <p:ext uri="{BB962C8B-B14F-4D97-AF65-F5344CB8AC3E}">
        <p14:creationId xmlns:p14="http://schemas.microsoft.com/office/powerpoint/2010/main" val="2560049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464C3A7-4AC1-4A2F-9804-21EC82CFBE4A}"/>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pic>
        <p:nvPicPr>
          <p:cNvPr id="8" name="圖片 7">
            <a:extLst>
              <a:ext uri="{FF2B5EF4-FFF2-40B4-BE49-F238E27FC236}">
                <a16:creationId xmlns:a16="http://schemas.microsoft.com/office/drawing/2014/main" id="{906FACB3-4011-4DD2-AEF3-14D18A8FAF91}"/>
              </a:ext>
            </a:extLst>
          </p:cNvPr>
          <p:cNvPicPr>
            <a:picLocks noChangeAspect="1"/>
          </p:cNvPicPr>
          <p:nvPr/>
        </p:nvPicPr>
        <p:blipFill>
          <a:blip r:embed="rId3"/>
          <a:stretch>
            <a:fillRect/>
          </a:stretch>
        </p:blipFill>
        <p:spPr>
          <a:xfrm>
            <a:off x="175386" y="132890"/>
            <a:ext cx="11841227" cy="6592220"/>
          </a:xfrm>
          <a:prstGeom prst="rect">
            <a:avLst/>
          </a:prstGeom>
        </p:spPr>
      </p:pic>
    </p:spTree>
    <p:extLst>
      <p:ext uri="{BB962C8B-B14F-4D97-AF65-F5344CB8AC3E}">
        <p14:creationId xmlns:p14="http://schemas.microsoft.com/office/powerpoint/2010/main" val="2972159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E1F5F13-EE44-46ED-9D91-8E030D765359}"/>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pic>
        <p:nvPicPr>
          <p:cNvPr id="5" name="圖片 4">
            <a:extLst>
              <a:ext uri="{FF2B5EF4-FFF2-40B4-BE49-F238E27FC236}">
                <a16:creationId xmlns:a16="http://schemas.microsoft.com/office/drawing/2014/main" id="{9BFAC800-EA01-4C36-83BD-B6737DEF0716}"/>
              </a:ext>
            </a:extLst>
          </p:cNvPr>
          <p:cNvPicPr>
            <a:picLocks noChangeAspect="1"/>
          </p:cNvPicPr>
          <p:nvPr/>
        </p:nvPicPr>
        <p:blipFill>
          <a:blip r:embed="rId2"/>
          <a:stretch>
            <a:fillRect/>
          </a:stretch>
        </p:blipFill>
        <p:spPr>
          <a:xfrm>
            <a:off x="0" y="38130"/>
            <a:ext cx="12192000" cy="6781740"/>
          </a:xfrm>
          <a:prstGeom prst="rect">
            <a:avLst/>
          </a:prstGeom>
        </p:spPr>
      </p:pic>
    </p:spTree>
    <p:extLst>
      <p:ext uri="{BB962C8B-B14F-4D97-AF65-F5344CB8AC3E}">
        <p14:creationId xmlns:p14="http://schemas.microsoft.com/office/powerpoint/2010/main" val="1114071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9386D-E3F4-449B-9F82-353A700D2071}"/>
              </a:ext>
            </a:extLst>
          </p:cNvPr>
          <p:cNvSpPr>
            <a:spLocks noGrp="1"/>
          </p:cNvSpPr>
          <p:nvPr>
            <p:ph type="title"/>
          </p:nvPr>
        </p:nvSpPr>
        <p:spPr/>
        <p:txBody>
          <a:bodyPr/>
          <a:lstStyle/>
          <a:p>
            <a:r>
              <a:rPr lang="zh-TW" altLang="en-US" dirty="0"/>
              <a:t>監視和管制專案工作：輸入</a:t>
            </a:r>
          </a:p>
        </p:txBody>
      </p:sp>
      <p:sp>
        <p:nvSpPr>
          <p:cNvPr id="7" name="內容版面配置區 6">
            <a:extLst>
              <a:ext uri="{FF2B5EF4-FFF2-40B4-BE49-F238E27FC236}">
                <a16:creationId xmlns:a16="http://schemas.microsoft.com/office/drawing/2014/main" id="{8A25A86C-C432-4558-95BD-07DF02ABBEDC}"/>
              </a:ext>
            </a:extLst>
          </p:cNvPr>
          <p:cNvSpPr>
            <a:spLocks noGrp="1"/>
          </p:cNvSpPr>
          <p:nvPr>
            <p:ph idx="1"/>
          </p:nvPr>
        </p:nvSpPr>
        <p:spPr/>
        <p:txBody>
          <a:bodyPr/>
          <a:lstStyle/>
          <a:p>
            <a:r>
              <a:rPr lang="zh-TW" altLang="zh-TW" dirty="0"/>
              <a:t>專案管理計畫書：</a:t>
            </a:r>
            <a:endParaRPr lang="en-US" altLang="zh-TW" dirty="0"/>
          </a:p>
          <a:p>
            <a:pPr lvl="1"/>
            <a:r>
              <a:rPr lang="zh-TW" altLang="zh-TW" dirty="0"/>
              <a:t>專案管理計畫書之所有組成部分都是此過程之輸入。</a:t>
            </a:r>
          </a:p>
          <a:p>
            <a:r>
              <a:rPr lang="zh-TW" altLang="zh-TW" dirty="0"/>
              <a:t>專案文件</a:t>
            </a:r>
          </a:p>
          <a:p>
            <a:r>
              <a:rPr lang="zh-TW" altLang="zh-TW" dirty="0"/>
              <a:t>工作績效資訊：</a:t>
            </a:r>
            <a:endParaRPr lang="en-US" altLang="zh-TW" dirty="0"/>
          </a:p>
          <a:p>
            <a:pPr lvl="1"/>
            <a:r>
              <a:rPr lang="zh-TW" altLang="zh-TW" dirty="0"/>
              <a:t>工作績效資料在專案執行中蒐集並傳遞給管制過程。</a:t>
            </a:r>
            <a:endParaRPr lang="en-US" altLang="zh-TW" dirty="0"/>
          </a:p>
          <a:p>
            <a:r>
              <a:rPr lang="zh-TW" altLang="zh-TW" dirty="0"/>
              <a:t>採購協議：</a:t>
            </a:r>
            <a:endParaRPr lang="en-US" altLang="zh-TW" dirty="0"/>
          </a:p>
          <a:p>
            <a:pPr lvl="1"/>
            <a:r>
              <a:rPr lang="zh-TW" altLang="zh-TW" dirty="0"/>
              <a:t>採購協議包括條款和條件，並可能包含買方（指專案執行組織）指定的有關賣方要執行或提供的其他事項。</a:t>
            </a:r>
            <a:endParaRPr lang="en-US" altLang="zh-TW" dirty="0"/>
          </a:p>
          <a:p>
            <a:r>
              <a:rPr lang="zh-TW" altLang="zh-TW" dirty="0"/>
              <a:t>企業環境因素</a:t>
            </a:r>
          </a:p>
          <a:p>
            <a:r>
              <a:rPr lang="zh-TW" altLang="zh-TW" dirty="0"/>
              <a:t>組織流程資產</a:t>
            </a:r>
          </a:p>
          <a:p>
            <a:endParaRPr lang="zh-TW" altLang="en-US" dirty="0"/>
          </a:p>
        </p:txBody>
      </p:sp>
      <p:sp>
        <p:nvSpPr>
          <p:cNvPr id="4" name="投影片編號版面配置區 3">
            <a:extLst>
              <a:ext uri="{FF2B5EF4-FFF2-40B4-BE49-F238E27FC236}">
                <a16:creationId xmlns:a16="http://schemas.microsoft.com/office/drawing/2014/main" id="{DC71AC95-5F38-4ADF-88A6-54EE6B4D9E2A}"/>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103418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整合管理五個成長趨勢</a:t>
            </a:r>
            <a:endParaRPr lang="en-US" altLang="zh-TW" dirty="0"/>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fontScale="92500" lnSpcReduction="10000"/>
          </a:bodyPr>
          <a:lstStyle/>
          <a:p>
            <a:r>
              <a:rPr lang="zh-TW" altLang="en-US" dirty="0"/>
              <a:t>使用自動化工具</a:t>
            </a:r>
            <a:endParaRPr lang="en-US" altLang="zh-TW" dirty="0"/>
          </a:p>
          <a:p>
            <a:pPr lvl="1"/>
            <a:r>
              <a:rPr lang="zh-TW" altLang="en-US" dirty="0"/>
              <a:t>專案管理資訊系統 </a:t>
            </a:r>
            <a:r>
              <a:rPr lang="en-US" altLang="zh-TW" dirty="0"/>
              <a:t>Project management information system (PMIS)</a:t>
            </a:r>
          </a:p>
          <a:p>
            <a:r>
              <a:rPr lang="zh-TW" altLang="en-US" dirty="0"/>
              <a:t>使用視覺管理工具</a:t>
            </a:r>
            <a:endParaRPr lang="en-US" altLang="zh-TW" dirty="0"/>
          </a:p>
          <a:p>
            <a:pPr lvl="1"/>
            <a:r>
              <a:rPr lang="zh-TW" altLang="en-US" dirty="0"/>
              <a:t>取代書面文件 </a:t>
            </a:r>
            <a:r>
              <a:rPr lang="en-US" altLang="zh-TW" dirty="0"/>
              <a:t>A picture is worth a thousand words.</a:t>
            </a:r>
          </a:p>
          <a:p>
            <a:r>
              <a:rPr lang="zh-TW" altLang="en-US" dirty="0"/>
              <a:t>專案知識管理</a:t>
            </a:r>
            <a:endParaRPr lang="en-US" altLang="zh-TW" dirty="0"/>
          </a:p>
          <a:p>
            <a:pPr lvl="1"/>
            <a:r>
              <a:rPr lang="zh-TW" altLang="en-US" dirty="0"/>
              <a:t>知識管理系統 </a:t>
            </a:r>
            <a:r>
              <a:rPr lang="en-US" altLang="zh-TW" dirty="0"/>
              <a:t>Knowledge Management Systems</a:t>
            </a:r>
            <a:endParaRPr lang="zh-TW" altLang="en-US" dirty="0"/>
          </a:p>
          <a:p>
            <a:r>
              <a:rPr lang="zh-TW" altLang="en-US" dirty="0"/>
              <a:t>擴大的專案經理責任</a:t>
            </a:r>
            <a:endParaRPr lang="en-US" altLang="zh-TW" dirty="0"/>
          </a:p>
          <a:p>
            <a:pPr lvl="1"/>
            <a:r>
              <a:rPr lang="zh-TW" altLang="en-US" dirty="0"/>
              <a:t>涵蓋管理階層和 </a:t>
            </a:r>
            <a:r>
              <a:rPr lang="en-US" altLang="zh-TW" dirty="0"/>
              <a:t>PMO</a:t>
            </a:r>
            <a:endParaRPr lang="zh-TW" altLang="en-US" dirty="0"/>
          </a:p>
          <a:p>
            <a:r>
              <a:rPr lang="zh-TW" altLang="en-US" dirty="0"/>
              <a:t>混合式的方法論：</a:t>
            </a:r>
            <a:endParaRPr lang="en-US" altLang="zh-TW" dirty="0"/>
          </a:p>
          <a:p>
            <a:pPr lvl="1"/>
            <a:r>
              <a:rPr lang="zh-TW" altLang="en-US" dirty="0"/>
              <a:t>因應愈來愈複雜的專案，單一的專案管理手法已不足以因應，不同專案管理活動所需的手法亦不同。團隊成員必須有能力採用適當的工具和手法並加以整合，方能有效管理專案。</a:t>
            </a:r>
          </a:p>
          <a:p>
            <a:endParaRPr lang="en-US" altLang="zh-TW" dirty="0"/>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5</a:t>
            </a:fld>
            <a:endParaRPr lang="en-US" altLang="zh-TW"/>
          </a:p>
        </p:txBody>
      </p:sp>
    </p:spTree>
    <p:extLst>
      <p:ext uri="{BB962C8B-B14F-4D97-AF65-F5344CB8AC3E}">
        <p14:creationId xmlns:p14="http://schemas.microsoft.com/office/powerpoint/2010/main" val="76173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DD259-E955-41F4-9442-2C2325DF8067}"/>
              </a:ext>
            </a:extLst>
          </p:cNvPr>
          <p:cNvSpPr>
            <a:spLocks noGrp="1"/>
          </p:cNvSpPr>
          <p:nvPr>
            <p:ph type="title"/>
          </p:nvPr>
        </p:nvSpPr>
        <p:spPr/>
        <p:txBody>
          <a:bodyPr/>
          <a:lstStyle/>
          <a:p>
            <a:r>
              <a:rPr lang="zh-TW" altLang="en-US" dirty="0"/>
              <a:t>監視和管制專案工作：工具和技術</a:t>
            </a:r>
          </a:p>
        </p:txBody>
      </p:sp>
      <p:sp>
        <p:nvSpPr>
          <p:cNvPr id="7" name="內容版面配置區 6">
            <a:extLst>
              <a:ext uri="{FF2B5EF4-FFF2-40B4-BE49-F238E27FC236}">
                <a16:creationId xmlns:a16="http://schemas.microsoft.com/office/drawing/2014/main" id="{13767BB8-571F-4168-BCED-4E420F03A182}"/>
              </a:ext>
            </a:extLst>
          </p:cNvPr>
          <p:cNvSpPr>
            <a:spLocks noGrp="1"/>
          </p:cNvSpPr>
          <p:nvPr>
            <p:ph sz="half" idx="1"/>
          </p:nvPr>
        </p:nvSpPr>
        <p:spPr/>
        <p:txBody>
          <a:bodyPr/>
          <a:lstStyle/>
          <a:p>
            <a:r>
              <a:rPr lang="zh-TW" altLang="zh-TW" dirty="0"/>
              <a:t>專家判斷</a:t>
            </a:r>
          </a:p>
          <a:p>
            <a:r>
              <a:rPr lang="zh-TW" altLang="zh-TW" dirty="0"/>
              <a:t>資料分析：</a:t>
            </a:r>
          </a:p>
          <a:p>
            <a:pPr lvl="1"/>
            <a:r>
              <a:rPr lang="zh-TW" altLang="zh-TW" dirty="0"/>
              <a:t>替代方案分析</a:t>
            </a:r>
          </a:p>
          <a:p>
            <a:pPr lvl="1"/>
            <a:r>
              <a:rPr lang="zh-TW" altLang="zh-TW" dirty="0"/>
              <a:t>成本效益分析</a:t>
            </a:r>
          </a:p>
          <a:p>
            <a:pPr lvl="1"/>
            <a:r>
              <a:rPr lang="zh-TW" altLang="zh-TW" dirty="0"/>
              <a:t>實獲值分析</a:t>
            </a:r>
            <a:r>
              <a:rPr lang="en-US" altLang="zh-TW" dirty="0"/>
              <a:t> Earned value analysis</a:t>
            </a:r>
          </a:p>
          <a:p>
            <a:pPr lvl="1"/>
            <a:r>
              <a:rPr lang="zh-TW" altLang="zh-TW" dirty="0"/>
              <a:t>根本原因分析</a:t>
            </a:r>
            <a:r>
              <a:rPr lang="en-US" altLang="zh-TW" dirty="0"/>
              <a:t> Root cause analysis</a:t>
            </a:r>
            <a:endParaRPr lang="zh-TW" altLang="zh-TW" dirty="0"/>
          </a:p>
          <a:p>
            <a:pPr lvl="1"/>
            <a:r>
              <a:rPr lang="zh-TW" altLang="zh-TW" dirty="0"/>
              <a:t>趨勢分析</a:t>
            </a:r>
          </a:p>
          <a:p>
            <a:pPr lvl="1"/>
            <a:r>
              <a:rPr lang="zh-TW" altLang="zh-TW" dirty="0"/>
              <a:t>差異分析</a:t>
            </a:r>
            <a:endParaRPr lang="zh-TW" altLang="en-US" dirty="0"/>
          </a:p>
        </p:txBody>
      </p:sp>
      <p:sp>
        <p:nvSpPr>
          <p:cNvPr id="14" name="內容版面配置區 13">
            <a:extLst>
              <a:ext uri="{FF2B5EF4-FFF2-40B4-BE49-F238E27FC236}">
                <a16:creationId xmlns:a16="http://schemas.microsoft.com/office/drawing/2014/main" id="{61E30247-D4A2-47AD-8E05-3D46CD8784BF}"/>
              </a:ext>
            </a:extLst>
          </p:cNvPr>
          <p:cNvSpPr>
            <a:spLocks noGrp="1"/>
          </p:cNvSpPr>
          <p:nvPr>
            <p:ph sz="half" idx="2"/>
          </p:nvPr>
        </p:nvSpPr>
        <p:spPr/>
        <p:txBody>
          <a:bodyPr/>
          <a:lstStyle/>
          <a:p>
            <a:r>
              <a:rPr lang="zh-TW" altLang="zh-TW" dirty="0"/>
              <a:t>決策：</a:t>
            </a:r>
            <a:endParaRPr lang="en-US" altLang="zh-TW" dirty="0"/>
          </a:p>
          <a:p>
            <a:pPr lvl="1"/>
            <a:r>
              <a:rPr lang="zh-TW" altLang="zh-TW" dirty="0"/>
              <a:t>投票</a:t>
            </a:r>
          </a:p>
          <a:p>
            <a:r>
              <a:rPr lang="zh-TW" altLang="zh-TW" dirty="0"/>
              <a:t>會議：</a:t>
            </a:r>
            <a:endParaRPr lang="en-US" altLang="zh-TW" dirty="0"/>
          </a:p>
          <a:p>
            <a:pPr lvl="1"/>
            <a:r>
              <a:rPr lang="zh-TW" altLang="zh-TW" dirty="0"/>
              <a:t>會議可能是面對面的、網路視訊、正式的或非正式的。</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DE6792C-B244-4DBE-870A-42AE1DD66966}"/>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2691216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FE59B-EA5B-4B2A-8822-FA2C0DD9AD09}"/>
              </a:ext>
            </a:extLst>
          </p:cNvPr>
          <p:cNvSpPr>
            <a:spLocks noGrp="1"/>
          </p:cNvSpPr>
          <p:nvPr>
            <p:ph type="title"/>
          </p:nvPr>
        </p:nvSpPr>
        <p:spPr/>
        <p:txBody>
          <a:bodyPr/>
          <a:lstStyle/>
          <a:p>
            <a:r>
              <a:rPr lang="zh-TW" altLang="en-US" dirty="0"/>
              <a:t>監視和管制專案工作：輸出</a:t>
            </a:r>
          </a:p>
        </p:txBody>
      </p:sp>
      <p:sp>
        <p:nvSpPr>
          <p:cNvPr id="10" name="內容版面配置區 9">
            <a:extLst>
              <a:ext uri="{FF2B5EF4-FFF2-40B4-BE49-F238E27FC236}">
                <a16:creationId xmlns:a16="http://schemas.microsoft.com/office/drawing/2014/main" id="{4FAD35CB-28C2-4224-8AAA-4F838604D93C}"/>
              </a:ext>
            </a:extLst>
          </p:cNvPr>
          <p:cNvSpPr>
            <a:spLocks noGrp="1"/>
          </p:cNvSpPr>
          <p:nvPr>
            <p:ph idx="1"/>
          </p:nvPr>
        </p:nvSpPr>
        <p:spPr/>
        <p:txBody>
          <a:bodyPr/>
          <a:lstStyle/>
          <a:p>
            <a:r>
              <a:rPr lang="zh-TW" altLang="en-US" dirty="0"/>
              <a:t>工作績效報告 </a:t>
            </a:r>
            <a:r>
              <a:rPr lang="en-US" altLang="zh-TW" dirty="0"/>
              <a:t>Work Performance Reports</a:t>
            </a:r>
          </a:p>
          <a:p>
            <a:pPr lvl="1"/>
            <a:r>
              <a:rPr lang="zh-TW" altLang="en-US" dirty="0"/>
              <a:t>以實體或電子形式進行組合、記錄、分發，以建立意識和產生決策或行動。</a:t>
            </a:r>
          </a:p>
          <a:p>
            <a:r>
              <a:rPr lang="zh-TW" altLang="en-US" dirty="0"/>
              <a:t>變更請求 </a:t>
            </a:r>
            <a:r>
              <a:rPr lang="en-US" altLang="zh-TW" dirty="0"/>
              <a:t>Change Requests</a:t>
            </a:r>
          </a:p>
          <a:p>
            <a:pPr lvl="1"/>
            <a:r>
              <a:rPr lang="zh-TW" altLang="en-US" dirty="0"/>
              <a:t>藉由比較預計和實際結果，可以提出範疇、時程、成本基線之變更請求。</a:t>
            </a:r>
          </a:p>
          <a:p>
            <a:r>
              <a:rPr lang="zh-TW" altLang="en-US" dirty="0"/>
              <a:t>專案管理計畫書和專案文件更新 </a:t>
            </a:r>
            <a:r>
              <a:rPr lang="en-US" altLang="zh-TW" dirty="0"/>
              <a:t>Project Management Plan Updates</a:t>
            </a:r>
          </a:p>
          <a:p>
            <a:pPr lvl="1"/>
            <a:r>
              <a:rPr lang="zh-TW" altLang="en-US" dirty="0"/>
              <a:t>當變更請求被核准後，必須立即更新到專案管理計畫書之相關附屬計畫和專案文件中。</a:t>
            </a:r>
          </a:p>
          <a:p>
            <a:endParaRPr lang="zh-TW" altLang="en-US" dirty="0"/>
          </a:p>
        </p:txBody>
      </p:sp>
      <p:sp>
        <p:nvSpPr>
          <p:cNvPr id="5" name="投影片編號版面配置區 4">
            <a:extLst>
              <a:ext uri="{FF2B5EF4-FFF2-40B4-BE49-F238E27FC236}">
                <a16:creationId xmlns:a16="http://schemas.microsoft.com/office/drawing/2014/main" id="{A77B196A-35F3-4C71-9EF5-1D94BC6D54B2}"/>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2690976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D8095-DB42-4706-8090-190D64928E1F}"/>
              </a:ext>
            </a:extLst>
          </p:cNvPr>
          <p:cNvSpPr>
            <a:spLocks noGrp="1"/>
          </p:cNvSpPr>
          <p:nvPr>
            <p:ph type="title"/>
          </p:nvPr>
        </p:nvSpPr>
        <p:spPr/>
        <p:txBody>
          <a:bodyPr/>
          <a:lstStyle/>
          <a:p>
            <a:r>
              <a:rPr lang="zh-TW" altLang="en-US" dirty="0"/>
              <a:t>執行整合變更管制</a:t>
            </a:r>
            <a:br>
              <a:rPr lang="en-US" altLang="zh-TW" dirty="0"/>
            </a:br>
            <a:r>
              <a:rPr lang="en-US" altLang="zh-TW" dirty="0"/>
              <a:t>Perform Integrated Change Control</a:t>
            </a:r>
            <a:endParaRPr lang="zh-TW" altLang="en-US" dirty="0"/>
          </a:p>
        </p:txBody>
      </p:sp>
      <p:sp>
        <p:nvSpPr>
          <p:cNvPr id="7" name="內容版面配置區 6">
            <a:extLst>
              <a:ext uri="{FF2B5EF4-FFF2-40B4-BE49-F238E27FC236}">
                <a16:creationId xmlns:a16="http://schemas.microsoft.com/office/drawing/2014/main" id="{17F95C0A-996B-45FD-B08C-DB66E47D161F}"/>
              </a:ext>
            </a:extLst>
          </p:cNvPr>
          <p:cNvSpPr>
            <a:spLocks noGrp="1"/>
          </p:cNvSpPr>
          <p:nvPr>
            <p:ph idx="1"/>
          </p:nvPr>
        </p:nvSpPr>
        <p:spPr/>
        <p:txBody>
          <a:bodyPr/>
          <a:lstStyle/>
          <a:p>
            <a:r>
              <a:rPr lang="zh-TW" altLang="zh-TW" dirty="0"/>
              <a:t>審查所有變更需求、核准變更和管理變更到交付標的物、組織流程資產、專案文件、和專案管理計畫書以及溝通決策的過程。</a:t>
            </a:r>
            <a:endParaRPr lang="en-US" altLang="zh-TW" dirty="0"/>
          </a:p>
          <a:p>
            <a:r>
              <a:rPr lang="zh-TW" altLang="zh-TW" dirty="0"/>
              <a:t>變更需求可能來自於任何內外部的專案利害關係人，雖然剛開始可能以口頭方式敘述，但最後仍須以書面方式敘述並進入變更管理系統。</a:t>
            </a:r>
            <a:endParaRPr lang="en-US" altLang="zh-TW" dirty="0"/>
          </a:p>
          <a:p>
            <a:r>
              <a:rPr lang="zh-TW" altLang="zh-TW" dirty="0"/>
              <a:t>所有變更需求均遵循變更管理系統所規定的程序，並須提供變更對於專案時程和成本可能造成衝擊之資訊以供整合變更管制委員會（</a:t>
            </a:r>
            <a:r>
              <a:rPr lang="en-US" altLang="zh-TW" dirty="0"/>
              <a:t>ICCB</a:t>
            </a:r>
            <a:r>
              <a:rPr lang="zh-TW" altLang="zh-TW" dirty="0"/>
              <a:t>）評估，並予以核准或拒絕。</a:t>
            </a:r>
            <a:endParaRPr lang="en-US" altLang="zh-TW" dirty="0"/>
          </a:p>
          <a:p>
            <a:r>
              <a:rPr lang="zh-TW" altLang="zh-TW" dirty="0"/>
              <a:t>在評估對專案的衝擊時，參考專案範疇、時程、成本三個基線，以及風險變更請求所附加的專案文件如估計基礎、需求追溯矩陣、風險報告。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5EC8CB2-4A04-42FD-82E9-96136D6FE753}"/>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3036087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9BD916B-3F69-4E51-B7F8-310EFBB47B32}"/>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pic>
        <p:nvPicPr>
          <p:cNvPr id="5" name="圖片 4">
            <a:extLst>
              <a:ext uri="{FF2B5EF4-FFF2-40B4-BE49-F238E27FC236}">
                <a16:creationId xmlns:a16="http://schemas.microsoft.com/office/drawing/2014/main" id="{1DBD9FCC-4F73-4950-ABCF-D1A53C6B1973}"/>
              </a:ext>
            </a:extLst>
          </p:cNvPr>
          <p:cNvPicPr>
            <a:picLocks noChangeAspect="1"/>
          </p:cNvPicPr>
          <p:nvPr/>
        </p:nvPicPr>
        <p:blipFill>
          <a:blip r:embed="rId2"/>
          <a:stretch>
            <a:fillRect/>
          </a:stretch>
        </p:blipFill>
        <p:spPr>
          <a:xfrm>
            <a:off x="0" y="184125"/>
            <a:ext cx="12192000" cy="6489749"/>
          </a:xfrm>
          <a:prstGeom prst="rect">
            <a:avLst/>
          </a:prstGeom>
        </p:spPr>
      </p:pic>
    </p:spTree>
    <p:extLst>
      <p:ext uri="{BB962C8B-B14F-4D97-AF65-F5344CB8AC3E}">
        <p14:creationId xmlns:p14="http://schemas.microsoft.com/office/powerpoint/2010/main" val="1403586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38F6F41-D503-4A3A-9F22-1E84D0612C9E}"/>
              </a:ext>
            </a:extLst>
          </p:cNvPr>
          <p:cNvSpPr>
            <a:spLocks noGrp="1" noChangeArrowheads="1"/>
          </p:cNvSpPr>
          <p:nvPr>
            <p:ph type="title"/>
          </p:nvPr>
        </p:nvSpPr>
        <p:spPr/>
        <p:txBody>
          <a:bodyPr/>
          <a:lstStyle/>
          <a:p>
            <a:r>
              <a:rPr lang="zh-TW" altLang="en-US"/>
              <a:t>專案變更 </a:t>
            </a:r>
          </a:p>
        </p:txBody>
      </p:sp>
      <p:sp>
        <p:nvSpPr>
          <p:cNvPr id="31747" name="Rectangle 3">
            <a:extLst>
              <a:ext uri="{FF2B5EF4-FFF2-40B4-BE49-F238E27FC236}">
                <a16:creationId xmlns:a16="http://schemas.microsoft.com/office/drawing/2014/main" id="{F59D1327-DF4E-4C8F-85A1-5A774EC7B1AA}"/>
              </a:ext>
            </a:extLst>
          </p:cNvPr>
          <p:cNvSpPr>
            <a:spLocks noGrp="1" noChangeArrowheads="1"/>
          </p:cNvSpPr>
          <p:nvPr>
            <p:ph type="body" idx="1"/>
          </p:nvPr>
        </p:nvSpPr>
        <p:spPr/>
        <p:txBody>
          <a:bodyPr/>
          <a:lstStyle/>
          <a:p>
            <a:r>
              <a:rPr lang="zh-TW" altLang="en-US" dirty="0"/>
              <a:t>基本上，對於已經規劃好的事情，都希望能順利進行，但若發現與原先規劃有所不同，就必須進行變更或處理</a:t>
            </a:r>
          </a:p>
          <a:p>
            <a:r>
              <a:rPr lang="zh-TW" altLang="en-US" dirty="0"/>
              <a:t>在專案進行的過程中，專案文件可能會修修改改，專案團隊必須搞清楚，那一份專案文件是最新的，使專案工作都有最新最正確的資訊為基礎而進行。</a:t>
            </a:r>
          </a:p>
          <a:p>
            <a:r>
              <a:rPr lang="zh-TW" altLang="en-US" dirty="0"/>
              <a:t>變更專案計畫要先得到簽核之後，才可繼續進行  </a:t>
            </a:r>
          </a:p>
        </p:txBody>
      </p:sp>
    </p:spTree>
    <p:extLst>
      <p:ext uri="{BB962C8B-B14F-4D97-AF65-F5344CB8AC3E}">
        <p14:creationId xmlns:p14="http://schemas.microsoft.com/office/powerpoint/2010/main" val="1224757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48AA9E1-C35D-4CC4-97CF-3AAB4E7E4B9A}"/>
              </a:ext>
            </a:extLst>
          </p:cNvPr>
          <p:cNvSpPr>
            <a:spLocks noGrp="1" noChangeArrowheads="1"/>
          </p:cNvSpPr>
          <p:nvPr>
            <p:ph type="title"/>
          </p:nvPr>
        </p:nvSpPr>
        <p:spPr/>
        <p:txBody>
          <a:bodyPr/>
          <a:lstStyle/>
          <a:p>
            <a:r>
              <a:rPr lang="zh-TW" altLang="en-US" dirty="0"/>
              <a:t>最好每份文件都要標記 </a:t>
            </a:r>
          </a:p>
        </p:txBody>
      </p:sp>
      <p:sp>
        <p:nvSpPr>
          <p:cNvPr id="32771" name="Rectangle 3">
            <a:extLst>
              <a:ext uri="{FF2B5EF4-FFF2-40B4-BE49-F238E27FC236}">
                <a16:creationId xmlns:a16="http://schemas.microsoft.com/office/drawing/2014/main" id="{14443EC6-358D-49D7-8CA9-D7BDF30EE1E9}"/>
              </a:ext>
            </a:extLst>
          </p:cNvPr>
          <p:cNvSpPr>
            <a:spLocks noGrp="1" noChangeArrowheads="1"/>
          </p:cNvSpPr>
          <p:nvPr>
            <p:ph type="body" idx="1"/>
          </p:nvPr>
        </p:nvSpPr>
        <p:spPr/>
        <p:txBody>
          <a:bodyPr/>
          <a:lstStyle/>
          <a:p>
            <a:r>
              <a:rPr lang="zh-TW" altLang="en-US"/>
              <a:t>最後修改日期</a:t>
            </a:r>
          </a:p>
          <a:p>
            <a:r>
              <a:rPr lang="zh-TW" altLang="en-US"/>
              <a:t>目前的版本編號</a:t>
            </a:r>
          </a:p>
          <a:p>
            <a:r>
              <a:rPr lang="zh-TW" altLang="en-US"/>
              <a:t>修改人</a:t>
            </a:r>
          </a:p>
        </p:txBody>
      </p:sp>
      <p:pic>
        <p:nvPicPr>
          <p:cNvPr id="2" name="圖片 1">
            <a:extLst>
              <a:ext uri="{FF2B5EF4-FFF2-40B4-BE49-F238E27FC236}">
                <a16:creationId xmlns:a16="http://schemas.microsoft.com/office/drawing/2014/main" id="{76312ACF-797A-45AC-91F9-BA785D05BA2B}"/>
              </a:ext>
            </a:extLst>
          </p:cNvPr>
          <p:cNvPicPr>
            <a:picLocks noChangeAspect="1"/>
          </p:cNvPicPr>
          <p:nvPr/>
        </p:nvPicPr>
        <p:blipFill>
          <a:blip r:embed="rId2"/>
          <a:stretch>
            <a:fillRect/>
          </a:stretch>
        </p:blipFill>
        <p:spPr>
          <a:xfrm>
            <a:off x="4727848" y="1556792"/>
            <a:ext cx="7130590" cy="4852177"/>
          </a:xfrm>
          <a:prstGeom prst="rect">
            <a:avLst/>
          </a:prstGeom>
        </p:spPr>
      </p:pic>
    </p:spTree>
    <p:extLst>
      <p:ext uri="{BB962C8B-B14F-4D97-AF65-F5344CB8AC3E}">
        <p14:creationId xmlns:p14="http://schemas.microsoft.com/office/powerpoint/2010/main" val="2180718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789D04E-54D9-42CB-AF15-A6B0941F9105}"/>
              </a:ext>
            </a:extLst>
          </p:cNvPr>
          <p:cNvSpPr>
            <a:spLocks noGrp="1" noChangeArrowheads="1"/>
          </p:cNvSpPr>
          <p:nvPr>
            <p:ph type="title"/>
          </p:nvPr>
        </p:nvSpPr>
        <p:spPr/>
        <p:txBody>
          <a:bodyPr/>
          <a:lstStyle/>
          <a:p>
            <a:r>
              <a:rPr lang="zh-TW" altLang="en-US"/>
              <a:t>專案變更的方法 </a:t>
            </a:r>
          </a:p>
        </p:txBody>
      </p:sp>
      <p:sp>
        <p:nvSpPr>
          <p:cNvPr id="33795" name="Rectangle 3">
            <a:extLst>
              <a:ext uri="{FF2B5EF4-FFF2-40B4-BE49-F238E27FC236}">
                <a16:creationId xmlns:a16="http://schemas.microsoft.com/office/drawing/2014/main" id="{B43D50DB-052C-4BDF-86FD-5B68917A97AE}"/>
              </a:ext>
            </a:extLst>
          </p:cNvPr>
          <p:cNvSpPr>
            <a:spLocks noGrp="1" noChangeArrowheads="1"/>
          </p:cNvSpPr>
          <p:nvPr>
            <p:ph type="body" idx="1"/>
          </p:nvPr>
        </p:nvSpPr>
        <p:spPr/>
        <p:txBody>
          <a:bodyPr/>
          <a:lstStyle/>
          <a:p>
            <a:r>
              <a:rPr lang="zh-TW" altLang="en-US" dirty="0"/>
              <a:t>缺點改正 </a:t>
            </a:r>
            <a:r>
              <a:rPr lang="en-US" altLang="zh-TW" dirty="0"/>
              <a:t>defect repairs</a:t>
            </a:r>
          </a:p>
          <a:p>
            <a:pPr lvl="1"/>
            <a:r>
              <a:rPr lang="zh-TW" altLang="en-US" dirty="0"/>
              <a:t>確認缺點已經發生，所進行的改善措施</a:t>
            </a:r>
          </a:p>
          <a:p>
            <a:r>
              <a:rPr lang="zh-TW" altLang="en-US" dirty="0"/>
              <a:t>矯正措施 </a:t>
            </a:r>
            <a:r>
              <a:rPr lang="en-US" altLang="zh-TW" dirty="0"/>
              <a:t>corrective action</a:t>
            </a:r>
          </a:p>
          <a:p>
            <a:pPr lvl="1"/>
            <a:r>
              <a:rPr lang="zh-TW" altLang="en-US" dirty="0"/>
              <a:t>於檢核點發現與原先設定的標準有所偏差，所進行的矯正措施</a:t>
            </a:r>
          </a:p>
          <a:p>
            <a:r>
              <a:rPr lang="zh-TW" altLang="en-US" dirty="0"/>
              <a:t>預防行動 </a:t>
            </a:r>
            <a:r>
              <a:rPr lang="en-US" altLang="zh-TW" dirty="0"/>
              <a:t>preventive action</a:t>
            </a:r>
          </a:p>
          <a:p>
            <a:pPr lvl="1"/>
            <a:r>
              <a:rPr lang="zh-TW" altLang="en-US" dirty="0"/>
              <a:t>提前預防，對於潛在的風險，進行相關的預防準備</a:t>
            </a:r>
          </a:p>
        </p:txBody>
      </p:sp>
    </p:spTree>
    <p:extLst>
      <p:ext uri="{BB962C8B-B14F-4D97-AF65-F5344CB8AC3E}">
        <p14:creationId xmlns:p14="http://schemas.microsoft.com/office/powerpoint/2010/main" val="1125866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FF42D-7249-4D85-83BD-B365A9B54A1D}"/>
              </a:ext>
            </a:extLst>
          </p:cNvPr>
          <p:cNvSpPr>
            <a:spLocks noGrp="1"/>
          </p:cNvSpPr>
          <p:nvPr>
            <p:ph type="title"/>
          </p:nvPr>
        </p:nvSpPr>
        <p:spPr/>
        <p:txBody>
          <a:bodyPr/>
          <a:lstStyle/>
          <a:p>
            <a:r>
              <a:rPr lang="zh-TW" altLang="en-US" dirty="0"/>
              <a:t>變更類型</a:t>
            </a:r>
            <a:br>
              <a:rPr lang="en-US" altLang="zh-TW" dirty="0"/>
            </a:br>
            <a:r>
              <a:rPr lang="en-US" altLang="zh-TW" dirty="0"/>
              <a:t>Types of Change</a:t>
            </a:r>
            <a:endParaRPr lang="zh-TW" altLang="en-US" dirty="0"/>
          </a:p>
        </p:txBody>
      </p:sp>
      <p:sp>
        <p:nvSpPr>
          <p:cNvPr id="3" name="內容版面配置區 2">
            <a:extLst>
              <a:ext uri="{FF2B5EF4-FFF2-40B4-BE49-F238E27FC236}">
                <a16:creationId xmlns:a16="http://schemas.microsoft.com/office/drawing/2014/main" id="{C8AF8740-FB6E-402A-8BEB-F2D743DD89B3}"/>
              </a:ext>
            </a:extLst>
          </p:cNvPr>
          <p:cNvSpPr>
            <a:spLocks noGrp="1"/>
          </p:cNvSpPr>
          <p:nvPr>
            <p:ph idx="1"/>
          </p:nvPr>
        </p:nvSpPr>
        <p:spPr/>
        <p:txBody>
          <a:bodyPr/>
          <a:lstStyle/>
          <a:p>
            <a:r>
              <a:rPr lang="zh-TW" altLang="en-US" dirty="0"/>
              <a:t>型 </a:t>
            </a:r>
            <a:r>
              <a:rPr lang="en-US" altLang="zh-TW" dirty="0"/>
              <a:t>I</a:t>
            </a:r>
          </a:p>
          <a:p>
            <a:pPr lvl="1"/>
            <a:r>
              <a:rPr lang="zh-TW" altLang="en-US" dirty="0"/>
              <a:t>變更對專案有利</a:t>
            </a:r>
            <a:endParaRPr lang="en-US" altLang="zh-TW" dirty="0"/>
          </a:p>
          <a:p>
            <a:pPr lvl="1"/>
            <a:r>
              <a:rPr lang="zh-TW" altLang="en-US" dirty="0"/>
              <a:t>增加的成本可由現有預算吸收，不影響專案核定時程</a:t>
            </a:r>
            <a:endParaRPr lang="en-US" altLang="zh-TW" dirty="0"/>
          </a:p>
          <a:p>
            <a:pPr lvl="1"/>
            <a:r>
              <a:rPr lang="zh-TW" altLang="en-US" dirty="0"/>
              <a:t>不需贊助者或高層管理者同意</a:t>
            </a:r>
            <a:endParaRPr lang="en-US" altLang="zh-TW" dirty="0"/>
          </a:p>
          <a:p>
            <a:r>
              <a:rPr lang="zh-TW" altLang="en-US" dirty="0"/>
              <a:t>型 </a:t>
            </a:r>
            <a:r>
              <a:rPr lang="en-US" altLang="zh-TW" dirty="0"/>
              <a:t>II</a:t>
            </a:r>
          </a:p>
          <a:p>
            <a:pPr lvl="1"/>
            <a:r>
              <a:rPr lang="zh-TW" altLang="en-US" dirty="0"/>
              <a:t>變更對專案有利</a:t>
            </a:r>
            <a:endParaRPr lang="en-US" altLang="zh-TW" dirty="0"/>
          </a:p>
          <a:p>
            <a:pPr lvl="1"/>
            <a:r>
              <a:rPr lang="zh-TW" altLang="en-US" dirty="0"/>
              <a:t>影響專案核定時程、成本</a:t>
            </a:r>
            <a:endParaRPr lang="en-US" altLang="zh-TW" dirty="0"/>
          </a:p>
          <a:p>
            <a:pPr lvl="1"/>
            <a:r>
              <a:rPr lang="zh-TW" altLang="en-US" dirty="0"/>
              <a:t>需贊助者或高層管理者同意</a:t>
            </a:r>
            <a:endParaRPr lang="en-US" altLang="zh-TW" dirty="0"/>
          </a:p>
          <a:p>
            <a:pPr lvl="1"/>
            <a:r>
              <a:rPr lang="zh-TW" altLang="en-US" dirty="0"/>
              <a:t>要透過口頭或文件方式通知贊助者、專案團隊、利害關係人</a:t>
            </a:r>
            <a:endParaRPr lang="en-US" altLang="zh-TW" dirty="0"/>
          </a:p>
          <a:p>
            <a:pPr lvl="2"/>
            <a:r>
              <a:rPr lang="zh-TW" altLang="en-US" dirty="0"/>
              <a:t>溝通審查結果</a:t>
            </a:r>
          </a:p>
        </p:txBody>
      </p:sp>
      <p:sp>
        <p:nvSpPr>
          <p:cNvPr id="4" name="投影片編號版面配置區 3">
            <a:extLst>
              <a:ext uri="{FF2B5EF4-FFF2-40B4-BE49-F238E27FC236}">
                <a16:creationId xmlns:a16="http://schemas.microsoft.com/office/drawing/2014/main" id="{A934CF61-5DB3-4524-9585-E655D82F51E2}"/>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spTree>
    <p:extLst>
      <p:ext uri="{BB962C8B-B14F-4D97-AF65-F5344CB8AC3E}">
        <p14:creationId xmlns:p14="http://schemas.microsoft.com/office/powerpoint/2010/main" val="4242739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49490DC-F82E-4C0C-AB0E-AA36D490B275}"/>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pic>
        <p:nvPicPr>
          <p:cNvPr id="5" name="Picture 2">
            <a:extLst>
              <a:ext uri="{FF2B5EF4-FFF2-40B4-BE49-F238E27FC236}">
                <a16:creationId xmlns:a16="http://schemas.microsoft.com/office/drawing/2014/main" id="{E93D0030-C5FB-454D-B460-F6B659D907E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528" y="-1"/>
            <a:ext cx="7889969" cy="68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15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777CC84-F8E6-4B0A-9868-DF64E8EA34F8}"/>
              </a:ext>
            </a:extLst>
          </p:cNvPr>
          <p:cNvSpPr>
            <a:spLocks noGrp="1"/>
          </p:cNvSpPr>
          <p:nvPr>
            <p:ph type="title"/>
          </p:nvPr>
        </p:nvSpPr>
        <p:spPr/>
        <p:txBody>
          <a:bodyPr/>
          <a:lstStyle/>
          <a:p>
            <a:r>
              <a:rPr lang="zh-TW" altLang="en-US" dirty="0"/>
              <a:t>執行整合變更管制過程：輸入</a:t>
            </a:r>
          </a:p>
        </p:txBody>
      </p:sp>
      <p:sp>
        <p:nvSpPr>
          <p:cNvPr id="4" name="內容版面配置區 3">
            <a:extLst>
              <a:ext uri="{FF2B5EF4-FFF2-40B4-BE49-F238E27FC236}">
                <a16:creationId xmlns:a16="http://schemas.microsoft.com/office/drawing/2014/main" id="{66AC9DF0-A4C7-4D53-B679-FF857EB207E1}"/>
              </a:ext>
            </a:extLst>
          </p:cNvPr>
          <p:cNvSpPr>
            <a:spLocks noGrp="1"/>
          </p:cNvSpPr>
          <p:nvPr>
            <p:ph sz="half" idx="1"/>
          </p:nvPr>
        </p:nvSpPr>
        <p:spPr/>
        <p:txBody>
          <a:bodyPr>
            <a:normAutofit fontScale="92500" lnSpcReduction="20000"/>
          </a:bodyPr>
          <a:lstStyle/>
          <a:p>
            <a:r>
              <a:rPr lang="zh-TW" altLang="zh-TW" dirty="0"/>
              <a:t>專案管理計畫書：</a:t>
            </a:r>
          </a:p>
          <a:p>
            <a:pPr lvl="1"/>
            <a:r>
              <a:rPr lang="zh-TW" altLang="zh-TW" dirty="0"/>
              <a:t>變更管理計畫書</a:t>
            </a:r>
          </a:p>
          <a:p>
            <a:pPr lvl="1"/>
            <a:r>
              <a:rPr lang="zh-TW" altLang="zh-TW" dirty="0"/>
              <a:t>構型管理計畫書</a:t>
            </a:r>
          </a:p>
          <a:p>
            <a:pPr lvl="1"/>
            <a:r>
              <a:rPr lang="zh-TW" altLang="zh-TW" dirty="0"/>
              <a:t>專案三基線</a:t>
            </a:r>
            <a:endParaRPr lang="zh-TW" altLang="en-US" dirty="0"/>
          </a:p>
          <a:p>
            <a:r>
              <a:rPr lang="zh-TW" altLang="en-US" dirty="0"/>
              <a:t>專案文件</a:t>
            </a:r>
          </a:p>
          <a:p>
            <a:pPr lvl="1"/>
            <a:r>
              <a:rPr lang="zh-TW" altLang="en-US" dirty="0"/>
              <a:t>估計的基礎：</a:t>
            </a:r>
            <a:endParaRPr lang="en-US" altLang="zh-TW" dirty="0"/>
          </a:p>
          <a:p>
            <a:pPr lvl="2"/>
            <a:r>
              <a:rPr lang="zh-TW" altLang="en-US" dirty="0"/>
              <a:t>估計資料顯示如何得出工期、成本、和資源之估計值。</a:t>
            </a:r>
          </a:p>
          <a:p>
            <a:pPr lvl="1"/>
            <a:r>
              <a:rPr lang="zh-TW" altLang="en-US" dirty="0"/>
              <a:t>需求追溯矩陣：</a:t>
            </a:r>
            <a:endParaRPr lang="en-US" altLang="zh-TW" dirty="0"/>
          </a:p>
          <a:p>
            <a:pPr lvl="2"/>
            <a:r>
              <a:rPr lang="zh-TW" altLang="en-US" dirty="0"/>
              <a:t>有助於評估變更對專案範疇的衝擊。</a:t>
            </a:r>
          </a:p>
          <a:p>
            <a:pPr lvl="1"/>
            <a:r>
              <a:rPr lang="zh-TW" altLang="en-US" dirty="0"/>
              <a:t>風險報告：</a:t>
            </a:r>
            <a:endParaRPr lang="en-US" altLang="zh-TW" dirty="0"/>
          </a:p>
          <a:p>
            <a:pPr lvl="2"/>
            <a:r>
              <a:rPr lang="zh-TW" altLang="en-US" dirty="0"/>
              <a:t>提供因變更所造成專案整體和個別風險之來源資訊。</a:t>
            </a:r>
          </a:p>
          <a:p>
            <a:endParaRPr lang="zh-TW" altLang="en-US" dirty="0"/>
          </a:p>
        </p:txBody>
      </p:sp>
      <p:sp>
        <p:nvSpPr>
          <p:cNvPr id="8" name="內容版面配置區 7">
            <a:extLst>
              <a:ext uri="{FF2B5EF4-FFF2-40B4-BE49-F238E27FC236}">
                <a16:creationId xmlns:a16="http://schemas.microsoft.com/office/drawing/2014/main" id="{FF2C7588-D042-4599-8EC1-6963C48A23B2}"/>
              </a:ext>
            </a:extLst>
          </p:cNvPr>
          <p:cNvSpPr>
            <a:spLocks noGrp="1"/>
          </p:cNvSpPr>
          <p:nvPr>
            <p:ph sz="half" idx="2"/>
          </p:nvPr>
        </p:nvSpPr>
        <p:spPr/>
        <p:txBody>
          <a:bodyPr>
            <a:normAutofit fontScale="92500" lnSpcReduction="20000"/>
          </a:bodyPr>
          <a:lstStyle/>
          <a:p>
            <a:r>
              <a:rPr lang="zh-TW" altLang="en-US" dirty="0"/>
              <a:t>工作績效報告</a:t>
            </a:r>
          </a:p>
          <a:p>
            <a:r>
              <a:rPr lang="zh-TW" altLang="en-US" dirty="0"/>
              <a:t>變更請求</a:t>
            </a:r>
          </a:p>
          <a:p>
            <a:r>
              <a:rPr lang="zh-TW" altLang="en-US" dirty="0"/>
              <a:t>企業環境因素</a:t>
            </a:r>
          </a:p>
          <a:p>
            <a:r>
              <a:rPr lang="zh-TW" altLang="en-US" dirty="0"/>
              <a:t>組織流程資產</a:t>
            </a:r>
          </a:p>
        </p:txBody>
      </p:sp>
      <p:sp>
        <p:nvSpPr>
          <p:cNvPr id="2" name="投影片編號版面配置區 1">
            <a:extLst>
              <a:ext uri="{FF2B5EF4-FFF2-40B4-BE49-F238E27FC236}">
                <a16:creationId xmlns:a16="http://schemas.microsoft.com/office/drawing/2014/main" id="{4181C727-5834-4841-8EE5-0C2B18C47F64}"/>
              </a:ext>
            </a:extLst>
          </p:cNvPr>
          <p:cNvSpPr>
            <a:spLocks noGrp="1"/>
          </p:cNvSpPr>
          <p:nvPr>
            <p:ph type="sldNum" sz="quarter" idx="12"/>
          </p:nvPr>
        </p:nvSpPr>
        <p:spPr/>
        <p:txBody>
          <a:bodyPr/>
          <a:lstStyle/>
          <a:p>
            <a:fld id="{F5266956-B1F5-4385-B837-32E585D3D944}" type="slidenum">
              <a:rPr lang="en-US" altLang="zh-TW" smtClean="0"/>
              <a:pPr/>
              <a:t>59</a:t>
            </a:fld>
            <a:endParaRPr lang="en-US" altLang="zh-TW"/>
          </a:p>
        </p:txBody>
      </p:sp>
    </p:spTree>
    <p:extLst>
      <p:ext uri="{BB962C8B-B14F-4D97-AF65-F5344CB8AC3E}">
        <p14:creationId xmlns:p14="http://schemas.microsoft.com/office/powerpoint/2010/main" val="239451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a:t>
            </a:r>
          </a:p>
        </p:txBody>
      </p:sp>
      <p:sp>
        <p:nvSpPr>
          <p:cNvPr id="3" name="內容版面配置區 2">
            <a:extLst>
              <a:ext uri="{FF2B5EF4-FFF2-40B4-BE49-F238E27FC236}">
                <a16:creationId xmlns:a16="http://schemas.microsoft.com/office/drawing/2014/main" id="{A1B69072-15A4-46F2-AE47-5F7B1F3D5A4A}"/>
              </a:ext>
            </a:extLst>
          </p:cNvPr>
          <p:cNvSpPr>
            <a:spLocks noGrp="1"/>
          </p:cNvSpPr>
          <p:nvPr>
            <p:ph idx="1"/>
          </p:nvPr>
        </p:nvSpPr>
        <p:spPr/>
        <p:txBody>
          <a:bodyPr>
            <a:normAutofit/>
          </a:bodyPr>
          <a:lstStyle/>
          <a:p>
            <a:r>
              <a:rPr lang="zh-TW" altLang="en-US" dirty="0"/>
              <a:t>發展專案章程 </a:t>
            </a:r>
            <a:r>
              <a:rPr lang="en-US" altLang="zh-TW" dirty="0"/>
              <a:t>Develop Project Charter</a:t>
            </a:r>
          </a:p>
          <a:p>
            <a:pPr lvl="1"/>
            <a:r>
              <a:rPr lang="zh-TW" altLang="en-US" dirty="0"/>
              <a:t>擬定一份文件宣布專案成立，正式授權專案經理動用組織資源於專案活動。</a:t>
            </a:r>
            <a:endParaRPr lang="en-US" altLang="zh-TW" dirty="0"/>
          </a:p>
          <a:p>
            <a:r>
              <a:rPr lang="zh-TW" altLang="en-US" dirty="0"/>
              <a:t>發展專案管理計畫書 </a:t>
            </a:r>
            <a:r>
              <a:rPr lang="en-US" altLang="zh-TW" dirty="0"/>
              <a:t>Develop Project Management Plan</a:t>
            </a:r>
          </a:p>
          <a:p>
            <a:pPr lvl="1"/>
            <a:r>
              <a:rPr lang="zh-TW" altLang="en-US" dirty="0"/>
              <a:t>定義、準備、協調計畫所有組成元素，將其合併成一個整合的專案管理計畫書。</a:t>
            </a:r>
            <a:endParaRPr lang="en-US" altLang="zh-TW" dirty="0"/>
          </a:p>
          <a:p>
            <a:r>
              <a:rPr lang="zh-TW" altLang="en-US" dirty="0"/>
              <a:t>指導和管理專案執行 </a:t>
            </a:r>
            <a:r>
              <a:rPr lang="en-US" altLang="zh-TW" dirty="0"/>
              <a:t>Direct and Manage Project Work</a:t>
            </a:r>
          </a:p>
          <a:p>
            <a:pPr lvl="1"/>
            <a:r>
              <a:rPr lang="zh-TW" altLang="en-US" dirty="0"/>
              <a:t>帶領和執行專案管理計畫書所定義的工作，執行已核准的專案變更以達成專案目標。</a:t>
            </a:r>
            <a:endParaRPr lang="en-US" altLang="zh-TW" dirty="0"/>
          </a:p>
          <a:p>
            <a:r>
              <a:rPr lang="zh-TW" altLang="en-US" dirty="0"/>
              <a:t>管理專案知識 </a:t>
            </a:r>
            <a:r>
              <a:rPr lang="en-US" altLang="zh-TW" dirty="0"/>
              <a:t>Management Project Knowledge</a:t>
            </a:r>
          </a:p>
          <a:p>
            <a:pPr lvl="1"/>
            <a:r>
              <a:rPr lang="zh-TW" altLang="en-US" dirty="0"/>
              <a:t>使用現有知識、創造新知識，以達成專案目標和貢獻組織學習。</a:t>
            </a:r>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493AB-5537-48A8-A7AE-1E4F7C6CB8B2}"/>
              </a:ext>
            </a:extLst>
          </p:cNvPr>
          <p:cNvSpPr>
            <a:spLocks noGrp="1"/>
          </p:cNvSpPr>
          <p:nvPr>
            <p:ph type="title"/>
          </p:nvPr>
        </p:nvSpPr>
        <p:spPr/>
        <p:txBody>
          <a:bodyPr/>
          <a:lstStyle/>
          <a:p>
            <a:r>
              <a:rPr lang="zh-TW" altLang="en-US" dirty="0"/>
              <a:t>執行整合變更管制過程：工具和技術</a:t>
            </a:r>
          </a:p>
        </p:txBody>
      </p:sp>
      <p:sp>
        <p:nvSpPr>
          <p:cNvPr id="10" name="內容版面配置區 9">
            <a:extLst>
              <a:ext uri="{FF2B5EF4-FFF2-40B4-BE49-F238E27FC236}">
                <a16:creationId xmlns:a16="http://schemas.microsoft.com/office/drawing/2014/main" id="{DD66E03E-964A-4B4F-A056-4C27FB2E456C}"/>
              </a:ext>
            </a:extLst>
          </p:cNvPr>
          <p:cNvSpPr>
            <a:spLocks noGrp="1"/>
          </p:cNvSpPr>
          <p:nvPr>
            <p:ph idx="1"/>
          </p:nvPr>
        </p:nvSpPr>
        <p:spPr/>
        <p:txBody>
          <a:bodyPr/>
          <a:lstStyle/>
          <a:p>
            <a:r>
              <a:rPr lang="zh-TW" altLang="en-US" dirty="0"/>
              <a:t>專家判斷</a:t>
            </a:r>
          </a:p>
          <a:p>
            <a:r>
              <a:rPr lang="zh-TW" altLang="en-US" dirty="0"/>
              <a:t>變更管制工具：</a:t>
            </a:r>
            <a:endParaRPr lang="en-US" altLang="zh-TW" dirty="0"/>
          </a:p>
          <a:p>
            <a:pPr lvl="1"/>
            <a:r>
              <a:rPr lang="zh-TW" altLang="en-US" dirty="0"/>
              <a:t>有一些手動或自動工具可以使用構型管理和變更管理。</a:t>
            </a:r>
          </a:p>
          <a:p>
            <a:r>
              <a:rPr lang="zh-TW" altLang="en-US" dirty="0"/>
              <a:t>資料分析：</a:t>
            </a:r>
            <a:endParaRPr lang="en-US" altLang="zh-TW" dirty="0"/>
          </a:p>
          <a:p>
            <a:pPr lvl="1"/>
            <a:r>
              <a:rPr lang="zh-TW" altLang="en-US" dirty="0"/>
              <a:t>包括替代方案分析和成本效益分析。</a:t>
            </a:r>
          </a:p>
          <a:p>
            <a:r>
              <a:rPr lang="zh-TW" altLang="en-US" dirty="0"/>
              <a:t>決策：</a:t>
            </a:r>
            <a:endParaRPr lang="en-US" altLang="zh-TW" dirty="0"/>
          </a:p>
          <a:p>
            <a:pPr lvl="1"/>
            <a:r>
              <a:rPr lang="zh-TW" altLang="en-US" dirty="0"/>
              <a:t>可能採用的決策技術包括投票、一人決策、多準則決策分析 </a:t>
            </a:r>
            <a:r>
              <a:rPr lang="en-US" altLang="zh-TW" dirty="0"/>
              <a:t>Multicriteria decision analysis.</a:t>
            </a:r>
            <a:endParaRPr lang="zh-TW" altLang="en-US" dirty="0"/>
          </a:p>
          <a:p>
            <a:r>
              <a:rPr lang="zh-TW" altLang="en-US" dirty="0"/>
              <a:t>會議：</a:t>
            </a:r>
            <a:endParaRPr lang="en-US" altLang="zh-TW" dirty="0"/>
          </a:p>
          <a:p>
            <a:pPr lvl="1"/>
            <a:r>
              <a:rPr lang="zh-TW" altLang="en-US" dirty="0"/>
              <a:t>變更管制會議由</a:t>
            </a:r>
            <a:r>
              <a:rPr lang="en-US" altLang="zh-TW" dirty="0"/>
              <a:t>CCB</a:t>
            </a:r>
            <a:r>
              <a:rPr lang="zh-TW" altLang="en-US" dirty="0"/>
              <a:t>負責，審查變更請求、批准、拒絕或延遲變更請求。</a:t>
            </a:r>
          </a:p>
          <a:p>
            <a:endParaRPr lang="zh-TW" altLang="en-US" dirty="0"/>
          </a:p>
        </p:txBody>
      </p:sp>
      <p:sp>
        <p:nvSpPr>
          <p:cNvPr id="5" name="投影片編號版面配置區 4">
            <a:extLst>
              <a:ext uri="{FF2B5EF4-FFF2-40B4-BE49-F238E27FC236}">
                <a16:creationId xmlns:a16="http://schemas.microsoft.com/office/drawing/2014/main" id="{61ED1D39-F7D7-4F2F-9268-B2FF0C474C49}"/>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10275713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C94DB1-5DE6-4532-B97F-CE3D7E918F34}"/>
              </a:ext>
            </a:extLst>
          </p:cNvPr>
          <p:cNvSpPr>
            <a:spLocks noGrp="1"/>
          </p:cNvSpPr>
          <p:nvPr>
            <p:ph type="title"/>
          </p:nvPr>
        </p:nvSpPr>
        <p:spPr/>
        <p:txBody>
          <a:bodyPr/>
          <a:lstStyle/>
          <a:p>
            <a:r>
              <a:rPr lang="zh-TW" altLang="en-US" dirty="0"/>
              <a:t>執行整合變更管制過程：輸出</a:t>
            </a:r>
          </a:p>
        </p:txBody>
      </p:sp>
      <p:sp>
        <p:nvSpPr>
          <p:cNvPr id="3" name="內容版面配置區 2">
            <a:extLst>
              <a:ext uri="{FF2B5EF4-FFF2-40B4-BE49-F238E27FC236}">
                <a16:creationId xmlns:a16="http://schemas.microsoft.com/office/drawing/2014/main" id="{4C0AB541-282A-458A-89F2-6B4DCC8086BF}"/>
              </a:ext>
            </a:extLst>
          </p:cNvPr>
          <p:cNvSpPr>
            <a:spLocks noGrp="1"/>
          </p:cNvSpPr>
          <p:nvPr>
            <p:ph idx="1"/>
          </p:nvPr>
        </p:nvSpPr>
        <p:spPr/>
        <p:txBody>
          <a:bodyPr/>
          <a:lstStyle/>
          <a:p>
            <a:r>
              <a:rPr lang="zh-TW" altLang="zh-TW" dirty="0"/>
              <a:t>奉准變更請求：</a:t>
            </a:r>
            <a:endParaRPr lang="en-US" altLang="zh-TW" dirty="0"/>
          </a:p>
          <a:p>
            <a:pPr lvl="1"/>
            <a:r>
              <a:rPr lang="zh-TW" altLang="zh-TW" dirty="0"/>
              <a:t>批准的變更請求將透過「指導和管理專案執行過程」來執行。</a:t>
            </a:r>
          </a:p>
          <a:p>
            <a:r>
              <a:rPr lang="zh-TW" altLang="zh-TW" dirty="0"/>
              <a:t>專案管理計畫書更新</a:t>
            </a:r>
          </a:p>
          <a:p>
            <a:r>
              <a:rPr lang="zh-TW" altLang="zh-TW" dirty="0"/>
              <a:t>專案文件更新：</a:t>
            </a:r>
            <a:endParaRPr lang="en-US" altLang="zh-TW" dirty="0"/>
          </a:p>
          <a:p>
            <a:pPr lvl="1"/>
            <a:r>
              <a:rPr lang="zh-TW" altLang="zh-TW" dirty="0"/>
              <a:t>任何正式管制的專案文件都可能由於此過程而變更。</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793FA4F-0E5A-4C4F-A736-58CE500D02FE}"/>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4276606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a:t>
            </a:r>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lstStyle/>
          <a:p>
            <a:r>
              <a:rPr lang="zh-TW" altLang="zh-TW" dirty="0"/>
              <a:t>結束專案或階段是完成所有專案管理流程之各項活動，以正式終結專案或階段的過程。</a:t>
            </a:r>
            <a:endParaRPr lang="en-US" altLang="zh-TW" dirty="0"/>
          </a:p>
          <a:p>
            <a:r>
              <a:rPr lang="zh-TW" altLang="zh-TW" dirty="0"/>
              <a:t>一般在專案工作全部完成時，尚須完成下列活動才代表專案正式結束：</a:t>
            </a:r>
          </a:p>
          <a:p>
            <a:pPr lvl="1"/>
            <a:r>
              <a:rPr lang="zh-TW" altLang="zh-TW" dirty="0"/>
              <a:t>召開結案會議</a:t>
            </a:r>
          </a:p>
          <a:p>
            <a:pPr lvl="1"/>
            <a:r>
              <a:rPr lang="zh-TW" altLang="zh-TW" dirty="0"/>
              <a:t>宣告成功或失敗</a:t>
            </a:r>
          </a:p>
          <a:p>
            <a:pPr lvl="1"/>
            <a:r>
              <a:rPr lang="zh-TW" altLang="zh-TW" dirty="0"/>
              <a:t>執行績效評估</a:t>
            </a:r>
            <a:endParaRPr lang="en-US" altLang="zh-TW" dirty="0"/>
          </a:p>
          <a:p>
            <a:pPr lvl="1"/>
            <a:r>
              <a:rPr lang="zh-TW" altLang="zh-TW" dirty="0"/>
              <a:t>專案成員的再指派</a:t>
            </a:r>
            <a:r>
              <a:rPr lang="en-US" altLang="zh-TW" dirty="0"/>
              <a:t> Reassigning</a:t>
            </a:r>
          </a:p>
          <a:p>
            <a:pPr lvl="1"/>
            <a:r>
              <a:rPr lang="zh-TW" altLang="zh-TW" dirty="0"/>
              <a:t>辦理會計決算</a:t>
            </a:r>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4074473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929B23C-991E-49FA-BD5B-67784B93B93F}"/>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pic>
        <p:nvPicPr>
          <p:cNvPr id="5" name="圖片 4">
            <a:extLst>
              <a:ext uri="{FF2B5EF4-FFF2-40B4-BE49-F238E27FC236}">
                <a16:creationId xmlns:a16="http://schemas.microsoft.com/office/drawing/2014/main" id="{34B13E0C-7FB7-4E40-819C-4CBF31BB955D}"/>
              </a:ext>
            </a:extLst>
          </p:cNvPr>
          <p:cNvPicPr>
            <a:picLocks noChangeAspect="1"/>
          </p:cNvPicPr>
          <p:nvPr/>
        </p:nvPicPr>
        <p:blipFill>
          <a:blip r:embed="rId2"/>
          <a:stretch>
            <a:fillRect/>
          </a:stretch>
        </p:blipFill>
        <p:spPr>
          <a:xfrm>
            <a:off x="1235110" y="0"/>
            <a:ext cx="9721780" cy="6858000"/>
          </a:xfrm>
          <a:prstGeom prst="rect">
            <a:avLst/>
          </a:prstGeom>
        </p:spPr>
      </p:pic>
    </p:spTree>
    <p:extLst>
      <p:ext uri="{BB962C8B-B14F-4D97-AF65-F5344CB8AC3E}">
        <p14:creationId xmlns:p14="http://schemas.microsoft.com/office/powerpoint/2010/main" val="3812242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2E126E-EBD4-4C8B-9FB3-9D85E3793CA6}"/>
              </a:ext>
            </a:extLst>
          </p:cNvPr>
          <p:cNvSpPr>
            <a:spLocks noGrp="1"/>
          </p:cNvSpPr>
          <p:nvPr>
            <p:ph type="title"/>
          </p:nvPr>
        </p:nvSpPr>
        <p:spPr/>
        <p:txBody>
          <a:bodyPr/>
          <a:lstStyle/>
          <a:p>
            <a:r>
              <a:rPr lang="zh-TW" altLang="en-US" dirty="0"/>
              <a:t>結束專案或階段：輸入</a:t>
            </a:r>
          </a:p>
        </p:txBody>
      </p:sp>
      <p:sp>
        <p:nvSpPr>
          <p:cNvPr id="7" name="內容版面配置區 6">
            <a:extLst>
              <a:ext uri="{FF2B5EF4-FFF2-40B4-BE49-F238E27FC236}">
                <a16:creationId xmlns:a16="http://schemas.microsoft.com/office/drawing/2014/main" id="{8ADB8D28-DE74-4828-A699-04D1B8F70F17}"/>
              </a:ext>
            </a:extLst>
          </p:cNvPr>
          <p:cNvSpPr>
            <a:spLocks noGrp="1"/>
          </p:cNvSpPr>
          <p:nvPr>
            <p:ph idx="1"/>
          </p:nvPr>
        </p:nvSpPr>
        <p:spPr/>
        <p:txBody>
          <a:bodyPr/>
          <a:lstStyle/>
          <a:p>
            <a:r>
              <a:rPr lang="zh-TW" altLang="en-US" dirty="0"/>
              <a:t>專案管理計畫書：</a:t>
            </a:r>
            <a:endParaRPr lang="en-US" altLang="zh-TW" dirty="0"/>
          </a:p>
          <a:p>
            <a:pPr lvl="1"/>
            <a:r>
              <a:rPr lang="zh-TW" altLang="en-US" dirty="0"/>
              <a:t>可視為專案經理和專案贊助者間之契約，界定構成專案完成之要件有哪些。</a:t>
            </a:r>
          </a:p>
          <a:p>
            <a:r>
              <a:rPr lang="zh-TW" altLang="en-US" dirty="0"/>
              <a:t>被接受的交付標的物：</a:t>
            </a:r>
            <a:endParaRPr lang="en-US" altLang="zh-TW" dirty="0"/>
          </a:p>
          <a:p>
            <a:pPr lvl="1"/>
            <a:r>
              <a:rPr lang="zh-TW" altLang="en-US" dirty="0"/>
              <a:t>要辦理專案結案，當然專案所完成的交付標的物要獲得贊助者或顧客的簽字接收，否則是無法結案的。</a:t>
            </a:r>
          </a:p>
          <a:p>
            <a:r>
              <a:rPr lang="zh-TW" altLang="en-US" dirty="0"/>
              <a:t>組織流程資產：</a:t>
            </a:r>
            <a:endParaRPr lang="en-US" altLang="zh-TW" dirty="0"/>
          </a:p>
          <a:p>
            <a:pPr lvl="1"/>
            <a:r>
              <a:rPr lang="zh-TW" altLang="en-US" dirty="0"/>
              <a:t>組織過去所建立的結案規定，以及過去專案辦理結案的過程所累積的經驗學習檔案等。</a:t>
            </a:r>
          </a:p>
          <a:p>
            <a:endParaRPr lang="zh-TW" altLang="en-US" dirty="0"/>
          </a:p>
        </p:txBody>
      </p:sp>
      <p:sp>
        <p:nvSpPr>
          <p:cNvPr id="4" name="投影片編號版面配置區 3">
            <a:extLst>
              <a:ext uri="{FF2B5EF4-FFF2-40B4-BE49-F238E27FC236}">
                <a16:creationId xmlns:a16="http://schemas.microsoft.com/office/drawing/2014/main" id="{E3F46B59-77E4-4F3C-929E-426ADF376F98}"/>
              </a:ext>
            </a:extLst>
          </p:cNvPr>
          <p:cNvSpPr>
            <a:spLocks noGrp="1"/>
          </p:cNvSpPr>
          <p:nvPr>
            <p:ph type="sldNum" sz="quarter" idx="12"/>
          </p:nvPr>
        </p:nvSpPr>
        <p:spPr/>
        <p:txBody>
          <a:bodyPr/>
          <a:lstStyle/>
          <a:p>
            <a:fld id="{06AFB70A-E524-49E4-8F5C-48BFBE4381EC}" type="slidenum">
              <a:rPr lang="en-US" altLang="zh-TW" smtClean="0"/>
              <a:pPr/>
              <a:t>64</a:t>
            </a:fld>
            <a:endParaRPr lang="en-US" altLang="zh-TW"/>
          </a:p>
        </p:txBody>
      </p:sp>
    </p:spTree>
    <p:extLst>
      <p:ext uri="{BB962C8B-B14F-4D97-AF65-F5344CB8AC3E}">
        <p14:creationId xmlns:p14="http://schemas.microsoft.com/office/powerpoint/2010/main" val="872438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05D50-3EA8-40F0-B3D9-969B1EFC5E70}"/>
              </a:ext>
            </a:extLst>
          </p:cNvPr>
          <p:cNvSpPr>
            <a:spLocks noGrp="1"/>
          </p:cNvSpPr>
          <p:nvPr>
            <p:ph type="title"/>
          </p:nvPr>
        </p:nvSpPr>
        <p:spPr/>
        <p:txBody>
          <a:bodyPr/>
          <a:lstStyle/>
          <a:p>
            <a:r>
              <a:rPr lang="zh-TW" altLang="en-US" dirty="0"/>
              <a:t>結束專案或階段：工具和技術</a:t>
            </a:r>
          </a:p>
        </p:txBody>
      </p:sp>
      <p:sp>
        <p:nvSpPr>
          <p:cNvPr id="7" name="內容版面配置區 6">
            <a:extLst>
              <a:ext uri="{FF2B5EF4-FFF2-40B4-BE49-F238E27FC236}">
                <a16:creationId xmlns:a16="http://schemas.microsoft.com/office/drawing/2014/main" id="{FCEB41F0-6AED-420F-8A6C-F9E7600E766E}"/>
              </a:ext>
            </a:extLst>
          </p:cNvPr>
          <p:cNvSpPr>
            <a:spLocks noGrp="1"/>
          </p:cNvSpPr>
          <p:nvPr>
            <p:ph idx="1"/>
          </p:nvPr>
        </p:nvSpPr>
        <p:spPr/>
        <p:txBody>
          <a:bodyPr/>
          <a:lstStyle/>
          <a:p>
            <a:r>
              <a:rPr lang="zh-TW" altLang="en-US" dirty="0"/>
              <a:t>專家判斷：</a:t>
            </a:r>
            <a:endParaRPr lang="en-US" altLang="zh-TW" dirty="0"/>
          </a:p>
          <a:p>
            <a:pPr lvl="1"/>
            <a:r>
              <a:rPr lang="zh-TW" altLang="en-US" dirty="0"/>
              <a:t>召集相關專家以開放心態共同檢討是否達成專案目標。</a:t>
            </a:r>
          </a:p>
          <a:p>
            <a:r>
              <a:rPr lang="zh-TW" altLang="en-US" dirty="0"/>
              <a:t>資料分析：</a:t>
            </a:r>
            <a:endParaRPr lang="en-US" altLang="zh-TW" dirty="0"/>
          </a:p>
          <a:p>
            <a:pPr lvl="1"/>
            <a:r>
              <a:rPr lang="zh-TW" altLang="en-US" dirty="0"/>
              <a:t>依據專案結束時實際執行的時程和成本資料結果，以對照和修正之前在專案執行中監視和管制所採用的資料分析工具，包括差異分析、趨勢分析、失效模式分析（</a:t>
            </a:r>
            <a:r>
              <a:rPr lang="en-US" altLang="zh-TW" dirty="0"/>
              <a:t>Failure mode and effects analysis, </a:t>
            </a:r>
            <a:r>
              <a:rPr lang="en-US" altLang="zh-TW" dirty="0">
                <a:hlinkClick r:id="rId2"/>
              </a:rPr>
              <a:t>FMEA</a:t>
            </a:r>
            <a:r>
              <a:rPr lang="zh-TW" altLang="en-US" dirty="0"/>
              <a:t>）等模型所設定的係數。</a:t>
            </a:r>
          </a:p>
          <a:p>
            <a:r>
              <a:rPr lang="zh-TW" altLang="en-US" dirty="0"/>
              <a:t>會議：</a:t>
            </a:r>
            <a:endParaRPr lang="en-US" altLang="zh-TW" dirty="0"/>
          </a:p>
          <a:p>
            <a:pPr lvl="1"/>
            <a:r>
              <a:rPr lang="zh-TW" altLang="en-US" dirty="0"/>
              <a:t>專案結束會議類型包括結案、績效審查會議、和經驗學習檢討等。</a:t>
            </a:r>
          </a:p>
          <a:p>
            <a:endParaRPr lang="zh-TW" altLang="en-US" dirty="0"/>
          </a:p>
        </p:txBody>
      </p:sp>
      <p:sp>
        <p:nvSpPr>
          <p:cNvPr id="4" name="投影片編號版面配置區 3">
            <a:extLst>
              <a:ext uri="{FF2B5EF4-FFF2-40B4-BE49-F238E27FC236}">
                <a16:creationId xmlns:a16="http://schemas.microsoft.com/office/drawing/2014/main" id="{BC5C9118-A56E-4941-B95E-A74CE589803F}"/>
              </a:ext>
            </a:extLst>
          </p:cNvPr>
          <p:cNvSpPr>
            <a:spLocks noGrp="1"/>
          </p:cNvSpPr>
          <p:nvPr>
            <p:ph type="sldNum" sz="quarter" idx="12"/>
          </p:nvPr>
        </p:nvSpPr>
        <p:spPr/>
        <p:txBody>
          <a:bodyPr/>
          <a:lstStyle/>
          <a:p>
            <a:fld id="{06AFB70A-E524-49E4-8F5C-48BFBE4381EC}" type="slidenum">
              <a:rPr lang="en-US" altLang="zh-TW" smtClean="0"/>
              <a:pPr/>
              <a:t>65</a:t>
            </a:fld>
            <a:endParaRPr lang="en-US" altLang="zh-TW"/>
          </a:p>
        </p:txBody>
      </p:sp>
    </p:spTree>
    <p:extLst>
      <p:ext uri="{BB962C8B-B14F-4D97-AF65-F5344CB8AC3E}">
        <p14:creationId xmlns:p14="http://schemas.microsoft.com/office/powerpoint/2010/main" val="22912739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C393C9-BC6E-46B1-8AB1-7605E1627DE5}"/>
              </a:ext>
            </a:extLst>
          </p:cNvPr>
          <p:cNvSpPr>
            <a:spLocks noGrp="1"/>
          </p:cNvSpPr>
          <p:nvPr>
            <p:ph type="title"/>
          </p:nvPr>
        </p:nvSpPr>
        <p:spPr/>
        <p:txBody>
          <a:bodyPr/>
          <a:lstStyle/>
          <a:p>
            <a:r>
              <a:rPr lang="zh-TW" altLang="en-US" dirty="0"/>
              <a:t>結束專案或階段：輸出</a:t>
            </a:r>
          </a:p>
        </p:txBody>
      </p:sp>
      <p:sp>
        <p:nvSpPr>
          <p:cNvPr id="37891" name="內容版面配置區 2">
            <a:extLst>
              <a:ext uri="{FF2B5EF4-FFF2-40B4-BE49-F238E27FC236}">
                <a16:creationId xmlns:a16="http://schemas.microsoft.com/office/drawing/2014/main" id="{F8645188-9E4C-447C-895F-B2DA15B573E2}"/>
              </a:ext>
            </a:extLst>
          </p:cNvPr>
          <p:cNvSpPr>
            <a:spLocks noGrp="1"/>
          </p:cNvSpPr>
          <p:nvPr>
            <p:ph idx="1"/>
          </p:nvPr>
        </p:nvSpPr>
        <p:spPr/>
        <p:txBody>
          <a:bodyPr/>
          <a:lstStyle/>
          <a:p>
            <a:r>
              <a:rPr lang="zh-TW" altLang="en-US" dirty="0"/>
              <a:t>移交最終產品、服務、成果：</a:t>
            </a:r>
            <a:endParaRPr lang="en-US" altLang="zh-TW" dirty="0"/>
          </a:p>
          <a:p>
            <a:pPr lvl="1"/>
            <a:r>
              <a:rPr lang="zh-TW" altLang="en-US" dirty="0"/>
              <a:t>專案所完成的最終產品、服務、或成果在結束專案的過程中移交給贊助者或顧客。</a:t>
            </a:r>
          </a:p>
          <a:p>
            <a:r>
              <a:rPr lang="zh-TW" altLang="en-US" dirty="0"/>
              <a:t>組織流程資產更新：</a:t>
            </a:r>
            <a:endParaRPr lang="en-US" altLang="zh-TW" dirty="0"/>
          </a:p>
          <a:p>
            <a:pPr lvl="1"/>
            <a:r>
              <a:rPr lang="zh-TW" altLang="en-US" dirty="0"/>
              <a:t>當專案交付標的物被完成且移交後，接下來就是整理、建立和更新下列相關文件。</a:t>
            </a:r>
            <a:endParaRPr lang="en-US" altLang="zh-TW" dirty="0"/>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69CAEA2-C757-4C09-B6D1-A868144C8CB9}"/>
              </a:ext>
            </a:extLst>
          </p:cNvPr>
          <p:cNvSpPr>
            <a:spLocks noGrp="1" noChangeArrowheads="1"/>
          </p:cNvSpPr>
          <p:nvPr>
            <p:ph type="title"/>
          </p:nvPr>
        </p:nvSpPr>
        <p:spPr/>
        <p:txBody>
          <a:bodyPr/>
          <a:lstStyle/>
          <a:p>
            <a:r>
              <a:rPr lang="zh-TW" altLang="en-US" dirty="0"/>
              <a:t>專案結案 記取教訓 </a:t>
            </a:r>
            <a:br>
              <a:rPr lang="en-US" altLang="zh-TW" dirty="0"/>
            </a:br>
            <a:r>
              <a:rPr lang="en-US" altLang="zh-TW" dirty="0"/>
              <a:t>Lesson Learned</a:t>
            </a:r>
            <a:endParaRPr lang="zh-TW" altLang="en-US" dirty="0"/>
          </a:p>
        </p:txBody>
      </p:sp>
      <p:sp>
        <p:nvSpPr>
          <p:cNvPr id="38915" name="Rectangle 3">
            <a:extLst>
              <a:ext uri="{FF2B5EF4-FFF2-40B4-BE49-F238E27FC236}">
                <a16:creationId xmlns:a16="http://schemas.microsoft.com/office/drawing/2014/main" id="{A0493C6E-4844-4FF2-97AB-AA5918290845}"/>
              </a:ext>
            </a:extLst>
          </p:cNvPr>
          <p:cNvSpPr>
            <a:spLocks noGrp="1" noChangeArrowheads="1"/>
          </p:cNvSpPr>
          <p:nvPr>
            <p:ph type="body" idx="1"/>
          </p:nvPr>
        </p:nvSpPr>
        <p:spPr/>
        <p:txBody>
          <a:bodyPr/>
          <a:lstStyle/>
          <a:p>
            <a:r>
              <a:rPr lang="zh-TW" altLang="en-US" dirty="0"/>
              <a:t>由專案經理帶領團隊成員，一起檢視專案執行期間所發現的專案管理相關問題</a:t>
            </a:r>
          </a:p>
          <a:p>
            <a:r>
              <a:rPr lang="zh-TW" altLang="en-US" dirty="0"/>
              <a:t>進行</a:t>
            </a:r>
            <a:r>
              <a:rPr lang="en-US" altLang="zh-TW" dirty="0"/>
              <a:t>360</a:t>
            </a:r>
            <a:r>
              <a:rPr lang="zh-TW" altLang="en-US" dirty="0"/>
              <a:t>度的評估，汲取所有利害關係人的意見，藉此拓展專案知識</a:t>
            </a:r>
          </a:p>
          <a:p>
            <a:r>
              <a:rPr lang="zh-TW" altLang="en-US" dirty="0"/>
              <a:t>與人分享本次專案所遭過的問題，以及日後如何避免這類問題的方法</a:t>
            </a:r>
          </a:p>
          <a:p>
            <a:r>
              <a:rPr lang="zh-TW" altLang="en-US" dirty="0"/>
              <a:t>專案經理應該做到下列幾點</a:t>
            </a:r>
          </a:p>
          <a:p>
            <a:pPr lvl="1"/>
            <a:r>
              <a:rPr lang="zh-TW" altLang="en-US" dirty="0"/>
              <a:t>記錄問題與其衝擊</a:t>
            </a:r>
          </a:p>
          <a:p>
            <a:pPr lvl="1"/>
            <a:r>
              <a:rPr lang="zh-TW" altLang="en-US" dirty="0"/>
              <a:t>探究根本原因</a:t>
            </a:r>
          </a:p>
          <a:p>
            <a:pPr lvl="1"/>
            <a:r>
              <a:rPr lang="zh-TW" altLang="en-US" dirty="0"/>
              <a:t>記錄建議改進做法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sz="half" idx="1"/>
          </p:nvPr>
        </p:nvSpPr>
        <p:spPr/>
        <p:txBody>
          <a:bodyPr/>
          <a:lstStyle/>
          <a:p>
            <a:r>
              <a:rPr lang="zh-TW" altLang="en-US" dirty="0"/>
              <a:t>專案整合管理過程貫穿整個專案生命週期</a:t>
            </a:r>
            <a:endParaRPr lang="en-US" altLang="zh-TW" dirty="0"/>
          </a:p>
          <a:p>
            <a:pPr lvl="1"/>
            <a:r>
              <a:rPr lang="zh-TW" altLang="en-US" dirty="0"/>
              <a:t>發展專案章程</a:t>
            </a:r>
            <a:endParaRPr lang="en-US" altLang="zh-TW" dirty="0"/>
          </a:p>
          <a:p>
            <a:pPr lvl="1"/>
            <a:r>
              <a:rPr lang="zh-TW" altLang="en-US" dirty="0"/>
              <a:t>發展專案管理計畫</a:t>
            </a:r>
            <a:endParaRPr lang="en-US" altLang="zh-TW" dirty="0"/>
          </a:p>
          <a:p>
            <a:pPr lvl="1"/>
            <a:r>
              <a:rPr lang="zh-TW" altLang="en-US" dirty="0"/>
              <a:t>指導和管理專案執行</a:t>
            </a:r>
            <a:endParaRPr lang="en-US" altLang="zh-TW" dirty="0"/>
          </a:p>
          <a:p>
            <a:pPr lvl="1"/>
            <a:r>
              <a:rPr lang="zh-TW" altLang="en-US" dirty="0"/>
              <a:t>管理專案知識</a:t>
            </a:r>
            <a:endParaRPr lang="en-US" altLang="zh-TW" dirty="0"/>
          </a:p>
          <a:p>
            <a:pPr lvl="1"/>
            <a:r>
              <a:rPr lang="zh-TW" altLang="en-US" dirty="0"/>
              <a:t>監視和管制專案</a:t>
            </a:r>
            <a:endParaRPr lang="en-US" altLang="zh-TW" dirty="0"/>
          </a:p>
          <a:p>
            <a:pPr lvl="1"/>
            <a:r>
              <a:rPr lang="zh-TW" altLang="en-US" dirty="0"/>
              <a:t>執行整合變更控制</a:t>
            </a:r>
            <a:endParaRPr lang="en-US" altLang="zh-TW" dirty="0"/>
          </a:p>
          <a:p>
            <a:pPr lvl="1"/>
            <a:r>
              <a:rPr lang="zh-TW" altLang="en-US" dirty="0"/>
              <a:t>結案</a:t>
            </a:r>
            <a:endParaRPr lang="en-US" altLang="zh-TW" dirty="0"/>
          </a:p>
        </p:txBody>
      </p:sp>
      <p:sp>
        <p:nvSpPr>
          <p:cNvPr id="12" name="內容版面配置區 11">
            <a:extLst>
              <a:ext uri="{FF2B5EF4-FFF2-40B4-BE49-F238E27FC236}">
                <a16:creationId xmlns:a16="http://schemas.microsoft.com/office/drawing/2014/main" id="{2FFB8650-4417-40FD-B4B4-78BED9A890DA}"/>
              </a:ext>
            </a:extLst>
          </p:cNvPr>
          <p:cNvSpPr>
            <a:spLocks noGrp="1"/>
          </p:cNvSpPr>
          <p:nvPr>
            <p:ph sz="half" idx="2"/>
          </p:nvPr>
        </p:nvSpPr>
        <p:spPr/>
        <p:txBody>
          <a:bodyPr/>
          <a:lstStyle/>
          <a:p>
            <a:r>
              <a:rPr lang="zh-TW" altLang="zh-TW" dirty="0"/>
              <a:t>專案三個基線</a:t>
            </a:r>
            <a:r>
              <a:rPr lang="en-US" altLang="zh-TW" dirty="0"/>
              <a:t> Baseline</a:t>
            </a:r>
            <a:endParaRPr lang="zh-TW" altLang="en-US" dirty="0"/>
          </a:p>
          <a:p>
            <a:pPr lvl="1"/>
            <a:r>
              <a:rPr lang="zh-TW" altLang="zh-TW" dirty="0"/>
              <a:t>範疇</a:t>
            </a:r>
            <a:r>
              <a:rPr lang="en-US" altLang="zh-TW" dirty="0"/>
              <a:t> Scope</a:t>
            </a:r>
          </a:p>
          <a:p>
            <a:pPr lvl="1"/>
            <a:r>
              <a:rPr lang="zh-TW" altLang="zh-TW" dirty="0"/>
              <a:t>成本</a:t>
            </a:r>
            <a:r>
              <a:rPr lang="en-US" altLang="zh-TW" dirty="0"/>
              <a:t> Cost</a:t>
            </a:r>
          </a:p>
          <a:p>
            <a:pPr lvl="1"/>
            <a:r>
              <a:rPr lang="zh-TW" altLang="zh-TW" dirty="0"/>
              <a:t>時程</a:t>
            </a:r>
            <a:r>
              <a:rPr lang="en-US" altLang="zh-TW" dirty="0"/>
              <a:t> Schedule</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68</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何謂工作說明書，試說明之</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工作說明書</a:t>
            </a:r>
            <a:r>
              <a:rPr lang="en-US" altLang="zh-TW" dirty="0"/>
              <a:t>(statement of work, SOW)</a:t>
            </a:r>
            <a:r>
              <a:rPr lang="zh-TW" altLang="zh-TW" dirty="0"/>
              <a:t>是專案完成時所產出之產品或服務的書面敘述，它可以是正式的或非正式的文件。</a:t>
            </a:r>
            <a:endParaRPr lang="en-US" altLang="zh-TW" dirty="0"/>
          </a:p>
          <a:p>
            <a:r>
              <a:rPr lang="zh-TW" altLang="zh-TW" dirty="0"/>
              <a:t>對於組織內部專案，專案贊助者依據商業需要、產品或服務需求提供</a:t>
            </a:r>
            <a:r>
              <a:rPr lang="en-US" altLang="zh-TW" dirty="0"/>
              <a:t>SOW</a:t>
            </a:r>
            <a:r>
              <a:rPr lang="zh-TW" altLang="zh-TW" dirty="0"/>
              <a:t>。</a:t>
            </a:r>
            <a:endParaRPr lang="en-US" altLang="zh-TW" dirty="0"/>
          </a:p>
          <a:p>
            <a:r>
              <a:rPr lang="zh-TW" altLang="zh-TW" dirty="0"/>
              <a:t>對於外部專案，</a:t>
            </a:r>
            <a:r>
              <a:rPr lang="en-US" altLang="zh-TW" dirty="0"/>
              <a:t>SOW</a:t>
            </a:r>
            <a:r>
              <a:rPr lang="zh-TW" altLang="zh-TW" dirty="0"/>
              <a:t>內容可以由顧客的招標文件，如提案請求書、資訊取得請求書、標單請求書。</a:t>
            </a:r>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69</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專案整合管理過程（續）</a:t>
            </a:r>
          </a:p>
        </p:txBody>
      </p:sp>
      <p:sp>
        <p:nvSpPr>
          <p:cNvPr id="6" name="內容版面配置區 5">
            <a:extLst>
              <a:ext uri="{FF2B5EF4-FFF2-40B4-BE49-F238E27FC236}">
                <a16:creationId xmlns:a16="http://schemas.microsoft.com/office/drawing/2014/main" id="{76443912-F94D-49BC-BDE8-B89E1EF41125}"/>
              </a:ext>
            </a:extLst>
          </p:cNvPr>
          <p:cNvSpPr>
            <a:spLocks noGrp="1"/>
          </p:cNvSpPr>
          <p:nvPr>
            <p:ph idx="1"/>
          </p:nvPr>
        </p:nvSpPr>
        <p:spPr/>
        <p:txBody>
          <a:bodyPr/>
          <a:lstStyle/>
          <a:p>
            <a:r>
              <a:rPr lang="zh-TW" altLang="en-US" dirty="0"/>
              <a:t>監視和管制專案工作 </a:t>
            </a:r>
            <a:r>
              <a:rPr lang="en-US" altLang="zh-TW" dirty="0"/>
              <a:t>Monitor and Control Project Work</a:t>
            </a:r>
          </a:p>
          <a:p>
            <a:pPr lvl="1"/>
            <a:r>
              <a:rPr lang="zh-TW" altLang="en-US" dirty="0"/>
              <a:t>追蹤、審查、報告整體進度，以達成專案管理計畫書所定義的績效目標。</a:t>
            </a:r>
            <a:endParaRPr lang="en-US" altLang="zh-TW" dirty="0"/>
          </a:p>
          <a:p>
            <a:r>
              <a:rPr lang="zh-TW" altLang="en-US" dirty="0"/>
              <a:t>執行整合變更管制 </a:t>
            </a:r>
            <a:r>
              <a:rPr lang="en-US" altLang="zh-TW" dirty="0"/>
              <a:t>Perform Integrated Change Control</a:t>
            </a:r>
          </a:p>
          <a:p>
            <a:pPr lvl="1"/>
            <a:r>
              <a:rPr lang="zh-TW" altLang="en-US" dirty="0"/>
              <a:t>審查所有變更需求、核准變更和管理變更到交付標的物、組織流程資產、專案文件、專案管理計畫書，以及溝通決策。</a:t>
            </a:r>
            <a:endParaRPr lang="en-US" altLang="zh-TW" dirty="0"/>
          </a:p>
          <a:p>
            <a:r>
              <a:rPr lang="zh-TW" altLang="en-US" dirty="0"/>
              <a:t>結束專案或階段 </a:t>
            </a:r>
            <a:r>
              <a:rPr lang="en-US" altLang="zh-TW" dirty="0"/>
              <a:t>Close Project or Phase</a:t>
            </a:r>
          </a:p>
          <a:p>
            <a:pPr lvl="1"/>
            <a:r>
              <a:rPr lang="zh-TW" altLang="en-US" dirty="0"/>
              <a:t>總結專案、階段、和合約等所有活動。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39786988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480913-B62F-45B1-BA6E-841A92770E1A}"/>
              </a:ext>
            </a:extLst>
          </p:cNvPr>
          <p:cNvSpPr>
            <a:spLocks noGrp="1"/>
          </p:cNvSpPr>
          <p:nvPr>
            <p:ph type="title"/>
          </p:nvPr>
        </p:nvSpPr>
        <p:spPr/>
        <p:txBody>
          <a:bodyPr/>
          <a:lstStyle/>
          <a:p>
            <a:r>
              <a:rPr lang="en-US" altLang="zh-TW" dirty="0"/>
              <a:t>PMIS</a:t>
            </a:r>
            <a:r>
              <a:rPr lang="zh-TW" altLang="zh-TW" dirty="0"/>
              <a:t>可以提供哪些資訊給專案團隊在執行專案工作時之參考</a:t>
            </a:r>
            <a:endParaRPr lang="zh-TW" altLang="en-US" dirty="0"/>
          </a:p>
        </p:txBody>
      </p:sp>
      <p:sp>
        <p:nvSpPr>
          <p:cNvPr id="7" name="內容版面配置區 6">
            <a:extLst>
              <a:ext uri="{FF2B5EF4-FFF2-40B4-BE49-F238E27FC236}">
                <a16:creationId xmlns:a16="http://schemas.microsoft.com/office/drawing/2014/main" id="{5CDB54D6-A8A0-455F-9CF2-6F8773D99670}"/>
              </a:ext>
            </a:extLst>
          </p:cNvPr>
          <p:cNvSpPr>
            <a:spLocks noGrp="1"/>
          </p:cNvSpPr>
          <p:nvPr>
            <p:ph idx="1"/>
          </p:nvPr>
        </p:nvSpPr>
        <p:spPr/>
        <p:txBody>
          <a:bodyPr/>
          <a:lstStyle/>
          <a:p>
            <a:r>
              <a:rPr lang="en-US" altLang="zh-TW" dirty="0"/>
              <a:t>PMIS</a:t>
            </a:r>
            <a:r>
              <a:rPr lang="zh-TW" altLang="zh-TW" dirty="0"/>
              <a:t>可以提供下列三項資訊給專案團隊在執行專案工作時之參考。</a:t>
            </a:r>
            <a:endParaRPr lang="en-US" altLang="zh-TW" dirty="0"/>
          </a:p>
          <a:p>
            <a:r>
              <a:rPr lang="zh-TW" altLang="zh-TW" dirty="0"/>
              <a:t>第一是</a:t>
            </a:r>
            <a:r>
              <a:rPr lang="en-US" altLang="zh-TW" dirty="0"/>
              <a:t>PMIS</a:t>
            </a:r>
            <a:r>
              <a:rPr lang="zh-TW" altLang="zh-TW" dirty="0"/>
              <a:t>可以將專案資訊儲存和分享及提供專案團隊作業所需之範例（</a:t>
            </a:r>
            <a:r>
              <a:rPr lang="en-US" altLang="zh-TW" dirty="0"/>
              <a:t>template</a:t>
            </a:r>
            <a:r>
              <a:rPr lang="zh-TW" altLang="zh-TW" dirty="0"/>
              <a:t>）參考。</a:t>
            </a:r>
            <a:endParaRPr lang="en-US" altLang="zh-TW" dirty="0"/>
          </a:p>
          <a:p>
            <a:r>
              <a:rPr lang="zh-TW" altLang="zh-TW" dirty="0"/>
              <a:t>第二是</a:t>
            </a:r>
            <a:r>
              <a:rPr lang="en-US" altLang="zh-TW" dirty="0"/>
              <a:t>PMIS</a:t>
            </a:r>
            <a:r>
              <a:rPr lang="zh-TW" altLang="zh-TW" dirty="0"/>
              <a:t>可提供任何有助於排程、資源調動、構型管理（</a:t>
            </a:r>
            <a:r>
              <a:rPr lang="en-US" altLang="zh-TW" dirty="0"/>
              <a:t>configuration management</a:t>
            </a:r>
            <a:r>
              <a:rPr lang="zh-TW" altLang="zh-TW" dirty="0"/>
              <a:t>）、和變更管理等，以及如經驗學習檔案（</a:t>
            </a:r>
            <a:r>
              <a:rPr lang="en-US" altLang="zh-TW" dirty="0"/>
              <a:t>lesson-learned file</a:t>
            </a:r>
            <a:r>
              <a:rPr lang="zh-TW" altLang="zh-TW" dirty="0"/>
              <a:t>）和成本和時程進度績效等過去執行過專案的相關資訊。</a:t>
            </a:r>
            <a:endParaRPr lang="en-US" altLang="zh-TW" dirty="0"/>
          </a:p>
          <a:p>
            <a:r>
              <a:rPr lang="zh-TW" altLang="zh-TW" dirty="0"/>
              <a:t>第三是</a:t>
            </a:r>
            <a:r>
              <a:rPr lang="en-US" altLang="zh-TW" dirty="0"/>
              <a:t>PMIS</a:t>
            </a:r>
            <a:r>
              <a:rPr lang="zh-TW" altLang="zh-TW" dirty="0"/>
              <a:t>可作為蒐集專案成本和進度等資訊的方法。</a:t>
            </a:r>
          </a:p>
          <a:p>
            <a:endParaRPr lang="zh-TW" altLang="en-US" dirty="0"/>
          </a:p>
        </p:txBody>
      </p:sp>
      <p:sp>
        <p:nvSpPr>
          <p:cNvPr id="4" name="投影片編號版面配置區 3">
            <a:extLst>
              <a:ext uri="{FF2B5EF4-FFF2-40B4-BE49-F238E27FC236}">
                <a16:creationId xmlns:a16="http://schemas.microsoft.com/office/drawing/2014/main" id="{1FE7DEA3-3469-4E9B-9463-65E97BC668C9}"/>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182368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5D163-AB64-48B9-9685-3BFF547AB0BB}"/>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10" name="內容版面配置區 9">
            <a:extLst>
              <a:ext uri="{FF2B5EF4-FFF2-40B4-BE49-F238E27FC236}">
                <a16:creationId xmlns:a16="http://schemas.microsoft.com/office/drawing/2014/main" id="{BB18AB41-EA82-4054-A9BE-FBF55726DE4A}"/>
              </a:ext>
            </a:extLst>
          </p:cNvPr>
          <p:cNvSpPr>
            <a:spLocks noGrp="1"/>
          </p:cNvSpPr>
          <p:nvPr>
            <p:ph sz="half" idx="1"/>
          </p:nvPr>
        </p:nvSpPr>
        <p:spPr/>
        <p:txBody>
          <a:bodyPr>
            <a:normAutofit fontScale="70000" lnSpcReduction="20000"/>
          </a:bodyPr>
          <a:lstStyle/>
          <a:p>
            <a:r>
              <a:rPr lang="en-US" altLang="zh-TW" dirty="0"/>
              <a:t>Project life cycle. </a:t>
            </a:r>
          </a:p>
          <a:p>
            <a:pPr lvl="1"/>
            <a:r>
              <a:rPr lang="en-US" altLang="zh-TW" dirty="0"/>
              <a:t>What is an appropriate project life cycle? What phases should comprise the project life cycle?</a:t>
            </a:r>
          </a:p>
          <a:p>
            <a:r>
              <a:rPr lang="en-US" altLang="zh-TW" dirty="0"/>
              <a:t>Development life cycle. </a:t>
            </a:r>
          </a:p>
          <a:p>
            <a:pPr lvl="1"/>
            <a:r>
              <a:rPr lang="en-US" altLang="zh-TW" dirty="0"/>
              <a:t>What development life cycle and approach are appropriate for the product, service, or result? Is a predictive or adaptive approach appropriate? If adaptive, should the product be developed incrementally or iteratively? Is a hybrid approach best?</a:t>
            </a:r>
          </a:p>
          <a:p>
            <a:r>
              <a:rPr lang="en-US" altLang="zh-TW" dirty="0"/>
              <a:t>Management approaches. </a:t>
            </a:r>
          </a:p>
          <a:p>
            <a:pPr lvl="1"/>
            <a:r>
              <a:rPr lang="en-US" altLang="zh-TW" dirty="0"/>
              <a:t>What management processes are most effective based on the organizational culture and the complexity of the project?</a:t>
            </a:r>
          </a:p>
          <a:p>
            <a:r>
              <a:rPr lang="en-US" altLang="zh-TW" dirty="0"/>
              <a:t>Knowledge management. </a:t>
            </a:r>
          </a:p>
          <a:p>
            <a:pPr lvl="1"/>
            <a:r>
              <a:rPr lang="en-US" altLang="zh-TW" dirty="0"/>
              <a:t>How will knowledge be managed in the project to foster a collaborative working environment?</a:t>
            </a:r>
          </a:p>
        </p:txBody>
      </p:sp>
      <p:sp>
        <p:nvSpPr>
          <p:cNvPr id="14" name="內容版面配置區 13">
            <a:extLst>
              <a:ext uri="{FF2B5EF4-FFF2-40B4-BE49-F238E27FC236}">
                <a16:creationId xmlns:a16="http://schemas.microsoft.com/office/drawing/2014/main" id="{E7D81489-F907-4B46-9524-C6D2A860ED84}"/>
              </a:ext>
            </a:extLst>
          </p:cNvPr>
          <p:cNvSpPr>
            <a:spLocks noGrp="1"/>
          </p:cNvSpPr>
          <p:nvPr>
            <p:ph sz="half" idx="2"/>
          </p:nvPr>
        </p:nvSpPr>
        <p:spPr/>
        <p:txBody>
          <a:bodyPr>
            <a:normAutofit fontScale="70000" lnSpcReduction="20000"/>
          </a:bodyPr>
          <a:lstStyle/>
          <a:p>
            <a:r>
              <a:rPr lang="en-US" altLang="zh-TW" dirty="0"/>
              <a:t>Change. </a:t>
            </a:r>
          </a:p>
          <a:p>
            <a:pPr lvl="1"/>
            <a:r>
              <a:rPr lang="en-US" altLang="zh-TW" dirty="0"/>
              <a:t>How will change be managed in the project?</a:t>
            </a:r>
          </a:p>
          <a:p>
            <a:r>
              <a:rPr lang="en-US" altLang="zh-TW" dirty="0"/>
              <a:t>Governance. </a:t>
            </a:r>
          </a:p>
          <a:p>
            <a:pPr lvl="1"/>
            <a:r>
              <a:rPr lang="en-US" altLang="zh-TW" dirty="0"/>
              <a:t>What control boards, committees, and other stakeholders are part of the project? What are the project status reporting requirements?</a:t>
            </a:r>
          </a:p>
          <a:p>
            <a:r>
              <a:rPr lang="en-US" altLang="zh-TW" dirty="0"/>
              <a:t>Lessons learned. </a:t>
            </a:r>
          </a:p>
          <a:p>
            <a:pPr lvl="1"/>
            <a:r>
              <a:rPr lang="en-US" altLang="zh-TW" dirty="0"/>
              <a:t>What information should be collected throughout and at the end of the project? How will historical information and lessons learned be made available to future projects?</a:t>
            </a:r>
          </a:p>
          <a:p>
            <a:r>
              <a:rPr lang="en-US" altLang="zh-TW" dirty="0"/>
              <a:t>Benefits. </a:t>
            </a:r>
          </a:p>
          <a:p>
            <a:pPr lvl="1"/>
            <a:r>
              <a:rPr lang="en-US" altLang="zh-TW" dirty="0"/>
              <a:t>When and how should benefits be reported: at the end of the project or at the end of each iteration or phase?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1D5F7B83-5588-43E2-A746-C6497AF26759}"/>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413832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D50382-276F-4EA3-8FC1-145B4EF84062}"/>
              </a:ext>
            </a:extLst>
          </p:cNvPr>
          <p:cNvSpPr>
            <a:spLocks noGrp="1"/>
          </p:cNvSpPr>
          <p:nvPr>
            <p:ph type="title"/>
          </p:nvPr>
        </p:nvSpPr>
        <p:spPr/>
        <p:txBody>
          <a:bodyPr/>
          <a:lstStyle/>
          <a:p>
            <a:r>
              <a:rPr lang="fr-FR" altLang="zh-TW" dirty="0"/>
              <a:t>Considerations for Agile/Adaptive Environments</a:t>
            </a:r>
            <a:endParaRPr lang="zh-TW" altLang="en-US" dirty="0"/>
          </a:p>
        </p:txBody>
      </p:sp>
      <p:sp>
        <p:nvSpPr>
          <p:cNvPr id="6" name="內容版面配置區 5">
            <a:extLst>
              <a:ext uri="{FF2B5EF4-FFF2-40B4-BE49-F238E27FC236}">
                <a16:creationId xmlns:a16="http://schemas.microsoft.com/office/drawing/2014/main" id="{7E94EB8A-2AF2-4406-BFD6-BC435B281041}"/>
              </a:ext>
            </a:extLst>
          </p:cNvPr>
          <p:cNvSpPr>
            <a:spLocks noGrp="1"/>
          </p:cNvSpPr>
          <p:nvPr>
            <p:ph idx="1"/>
          </p:nvPr>
        </p:nvSpPr>
        <p:spPr/>
        <p:txBody>
          <a:bodyPr/>
          <a:lstStyle/>
          <a:p>
            <a:r>
              <a:rPr lang="en-US" altLang="zh-TW" dirty="0"/>
              <a:t>Iterative and agile approaches promote the engagement of team members as local domain experts in integration</a:t>
            </a:r>
            <a:r>
              <a:rPr lang="zh-TW" altLang="en-US" dirty="0"/>
              <a:t> </a:t>
            </a:r>
            <a:r>
              <a:rPr lang="en-US" altLang="zh-TW" dirty="0"/>
              <a:t>management. </a:t>
            </a:r>
          </a:p>
          <a:p>
            <a:pPr lvl="1"/>
            <a:r>
              <a:rPr lang="en-US" altLang="zh-TW" dirty="0"/>
              <a:t>The team members determine how plans and components should integrate.</a:t>
            </a:r>
          </a:p>
          <a:p>
            <a:pPr lvl="1"/>
            <a:r>
              <a:rPr lang="en-US" altLang="zh-TW" dirty="0"/>
              <a:t>Control of the detailed product planning and delivery is delegated to the team.</a:t>
            </a:r>
          </a:p>
          <a:p>
            <a:r>
              <a:rPr lang="en-US" altLang="zh-TW" dirty="0"/>
              <a:t>The project manager’s focus is on building a collaborative decision-making environment and ensuring the team has the ability to respond to changes.</a:t>
            </a:r>
          </a:p>
          <a:p>
            <a:pPr lvl="1"/>
            <a:r>
              <a:rPr lang="en-US" altLang="zh-TW" dirty="0"/>
              <a:t>This collaborative approach can be further enhanced when team members possess a broad skill base rather than a narrow specialization.</a:t>
            </a:r>
            <a:endParaRPr lang="zh-TW" altLang="en-US" dirty="0"/>
          </a:p>
        </p:txBody>
      </p:sp>
      <p:sp>
        <p:nvSpPr>
          <p:cNvPr id="5" name="投影片編號版面配置區 4">
            <a:extLst>
              <a:ext uri="{FF2B5EF4-FFF2-40B4-BE49-F238E27FC236}">
                <a16:creationId xmlns:a16="http://schemas.microsoft.com/office/drawing/2014/main" id="{8B030EFB-31BD-483E-AE14-060CF540A7B7}"/>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239437466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絲縷">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8997</TotalTime>
  <Words>5496</Words>
  <Application>Microsoft Office PowerPoint</Application>
  <PresentationFormat>寬螢幕</PresentationFormat>
  <Paragraphs>542</Paragraphs>
  <Slides>70</Slides>
  <Notes>1</Notes>
  <HiddenSlides>0</HiddenSlides>
  <MMClips>0</MMClips>
  <ScaleCrop>false</ScaleCrop>
  <HeadingPairs>
    <vt:vector size="6" baseType="variant">
      <vt:variant>
        <vt:lpstr>使用字型</vt:lpstr>
      </vt:variant>
      <vt:variant>
        <vt:i4>7</vt:i4>
      </vt:variant>
      <vt:variant>
        <vt:lpstr>佈景主題</vt:lpstr>
      </vt:variant>
      <vt:variant>
        <vt:i4>3</vt:i4>
      </vt:variant>
      <vt:variant>
        <vt:lpstr>投影片標題</vt:lpstr>
      </vt:variant>
      <vt:variant>
        <vt:i4>70</vt:i4>
      </vt:variant>
    </vt:vector>
  </HeadingPairs>
  <TitlesOfParts>
    <vt:vector size="80" baseType="lpstr">
      <vt:lpstr>Arial</vt:lpstr>
      <vt:lpstr>Calibri</vt:lpstr>
      <vt:lpstr>Calibri Light</vt:lpstr>
      <vt:lpstr>Century Gothic</vt:lpstr>
      <vt:lpstr>Times New Roman</vt:lpstr>
      <vt:lpstr>Wingdings 2</vt:lpstr>
      <vt:lpstr>Wingdings 3</vt:lpstr>
      <vt:lpstr>HDOfficeLightV0</vt:lpstr>
      <vt:lpstr>1_HDOfficeLightV0</vt:lpstr>
      <vt:lpstr>絲縷</vt:lpstr>
      <vt:lpstr>專案整合管理 Project Integration Management</vt:lpstr>
      <vt:lpstr>通往專案整合管理的四支關鍵之鑰</vt:lpstr>
      <vt:lpstr>大綱</vt:lpstr>
      <vt:lpstr>前言</vt:lpstr>
      <vt:lpstr>整合管理五個成長趨勢</vt:lpstr>
      <vt:lpstr>專案整合管理過程</vt:lpstr>
      <vt:lpstr>專案整合管理過程（續）</vt:lpstr>
      <vt:lpstr>Tailoring Considerations Because each project is unique…</vt:lpstr>
      <vt:lpstr>Considerations for Agile/Adaptive Environments</vt:lpstr>
      <vt:lpstr>發展專案章程 Develop Project Charter</vt:lpstr>
      <vt:lpstr>確保專案目標制定的品質 </vt:lpstr>
      <vt:lpstr>PowerPoint 簡報</vt:lpstr>
      <vt:lpstr>發展專案章程：輸入</vt:lpstr>
      <vt:lpstr>發展專案章程：工具和技術</vt:lpstr>
      <vt:lpstr>發展專案章程：輸出 專案章程 Project Charter</vt:lpstr>
      <vt:lpstr>發展專案章程：輸出 假設日誌 Assumption Log</vt:lpstr>
      <vt:lpstr>發展專案管理計畫書 Develop Project Management Plan</vt:lpstr>
      <vt:lpstr>利用5W2H進行專案整合管理 </vt:lpstr>
      <vt:lpstr>專案規劃可以簡化為六個問題 </vt:lpstr>
      <vt:lpstr>專案管理計畫的內容</vt:lpstr>
      <vt:lpstr>PowerPoint 簡報</vt:lpstr>
      <vt:lpstr>發展專案管理計畫書：輸入</vt:lpstr>
      <vt:lpstr>發展專案管理計畫書：工具和技術</vt:lpstr>
      <vt:lpstr>發展專案管理計畫書：工具和技術 Expert Judgment</vt:lpstr>
      <vt:lpstr>發展專案管理計畫書：工具和技術 Meetings</vt:lpstr>
      <vt:lpstr>發展專案管理計畫書：輸出 </vt:lpstr>
      <vt:lpstr>發展專案管理計畫書：輸出 後續管理計畫 Subsidiary management plans</vt:lpstr>
      <vt:lpstr>發展專案管理計畫書：輸出 後續管理計畫 Subsidiary management plans</vt:lpstr>
      <vt:lpstr>發展專案管理計畫書：輸出 基準 Baselines</vt:lpstr>
      <vt:lpstr>發展專案管理計畫書：輸出 其他組成元素  Additional components</vt:lpstr>
      <vt:lpstr>發展專案管理計畫書：輸出 其他組成元素  Additional components</vt:lpstr>
      <vt:lpstr>專案文件清單 Project Management Plan and Project Documents</vt:lpstr>
      <vt:lpstr>Issue Log 問題紀錄</vt:lpstr>
      <vt:lpstr>PowerPoint 簡報</vt:lpstr>
      <vt:lpstr>指導和管理專案執行 Direct and Manage Project Work</vt:lpstr>
      <vt:lpstr>PowerPoint 簡報</vt:lpstr>
      <vt:lpstr>指導和管理專案工作：輸入</vt:lpstr>
      <vt:lpstr>指導和管理專案工作：工具和技術</vt:lpstr>
      <vt:lpstr>指導和管理專案工作：輸出</vt:lpstr>
      <vt:lpstr>管理專案知識</vt:lpstr>
      <vt:lpstr>PowerPoint 簡報</vt:lpstr>
      <vt:lpstr>管理專案知識：輸入</vt:lpstr>
      <vt:lpstr>管理專案知識：工具和技術</vt:lpstr>
      <vt:lpstr>管理專案知識：輸出</vt:lpstr>
      <vt:lpstr>監視和管制專案工作 Monitor and Control Project Work</vt:lpstr>
      <vt:lpstr>管制圖(Control Chart)</vt:lpstr>
      <vt:lpstr>PowerPoint 簡報</vt:lpstr>
      <vt:lpstr>PowerPoint 簡報</vt:lpstr>
      <vt:lpstr>監視和管制專案工作：輸入</vt:lpstr>
      <vt:lpstr>監視和管制專案工作：工具和技術</vt:lpstr>
      <vt:lpstr>監視和管制專案工作：輸出</vt:lpstr>
      <vt:lpstr>執行整合變更管制 Perform Integrated Change Control</vt:lpstr>
      <vt:lpstr>PowerPoint 簡報</vt:lpstr>
      <vt:lpstr>專案變更 </vt:lpstr>
      <vt:lpstr>最好每份文件都要標記 </vt:lpstr>
      <vt:lpstr>專案變更的方法 </vt:lpstr>
      <vt:lpstr>變更類型 Types of Change</vt:lpstr>
      <vt:lpstr>PowerPoint 簡報</vt:lpstr>
      <vt:lpstr>執行整合變更管制過程：輸入</vt:lpstr>
      <vt:lpstr>執行整合變更管制過程：工具和技術</vt:lpstr>
      <vt:lpstr>執行整合變更管制過程：輸出</vt:lpstr>
      <vt:lpstr>結束專案或階段</vt:lpstr>
      <vt:lpstr>PowerPoint 簡報</vt:lpstr>
      <vt:lpstr>結束專案或階段：輸入</vt:lpstr>
      <vt:lpstr>結束專案或階段：工具和技術</vt:lpstr>
      <vt:lpstr>結束專案或階段：輸出</vt:lpstr>
      <vt:lpstr>專案結案 記取教訓  Lesson Learned</vt:lpstr>
      <vt:lpstr>Wrap Up</vt:lpstr>
      <vt:lpstr>何謂工作說明書，試說明之</vt:lpstr>
      <vt:lpstr>PMIS可以提供哪些資訊給專案團隊在執行專案工作時之參考</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1006</cp:revision>
  <dcterms:created xsi:type="dcterms:W3CDTF">2002-09-16T19:57:13Z</dcterms:created>
  <dcterms:modified xsi:type="dcterms:W3CDTF">2020-03-29T14:05:49Z</dcterms:modified>
</cp:coreProperties>
</file>