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67" r:id="rId3"/>
  </p:sldMasterIdLst>
  <p:notesMasterIdLst>
    <p:notesMasterId r:id="rId45"/>
  </p:notesMasterIdLst>
  <p:sldIdLst>
    <p:sldId id="256" r:id="rId4"/>
    <p:sldId id="257" r:id="rId5"/>
    <p:sldId id="258" r:id="rId6"/>
    <p:sldId id="259" r:id="rId7"/>
    <p:sldId id="260" r:id="rId8"/>
    <p:sldId id="261" r:id="rId9"/>
    <p:sldId id="262" r:id="rId10"/>
    <p:sldId id="263" r:id="rId11"/>
    <p:sldId id="265" r:id="rId12"/>
    <p:sldId id="266" r:id="rId13"/>
    <p:sldId id="264" r:id="rId14"/>
    <p:sldId id="267" r:id="rId15"/>
    <p:sldId id="268" r:id="rId16"/>
    <p:sldId id="269" r:id="rId17"/>
    <p:sldId id="270" r:id="rId18"/>
    <p:sldId id="272" r:id="rId19"/>
    <p:sldId id="271"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37F98994-3079-4583-B77A-EFBA22E92BCC}">
          <p14:sldIdLst>
            <p14:sldId id="256"/>
          </p14:sldIdLst>
        </p14:section>
        <p14:section name="abstract" id="{6631ED5E-CAC7-497D-84C6-F43CB8E99259}">
          <p14:sldIdLst>
            <p14:sldId id="257"/>
            <p14:sldId id="258"/>
          </p14:sldIdLst>
        </p14:section>
        <p14:section name="introduction" id="{D425D577-680E-47E7-B067-ABA8C1960356}">
          <p14:sldIdLst>
            <p14:sldId id="259"/>
            <p14:sldId id="260"/>
            <p14:sldId id="261"/>
            <p14:sldId id="262"/>
            <p14:sldId id="263"/>
            <p14:sldId id="265"/>
            <p14:sldId id="266"/>
            <p14:sldId id="264"/>
            <p14:sldId id="267"/>
            <p14:sldId id="268"/>
          </p14:sldIdLst>
        </p14:section>
        <p14:section name="Local Line Direction Pattern And Support Vector Machine" id="{DCF9B52C-AF68-43AC-BACA-D0794CF0D44F}">
          <p14:sldIdLst>
            <p14:sldId id="269"/>
            <p14:sldId id="270"/>
            <p14:sldId id="272"/>
            <p14:sldId id="271"/>
            <p14:sldId id="273"/>
          </p14:sldIdLst>
        </p14:section>
        <p14:section name="The Proposed Method" id="{8AF9DBD6-0EE6-4444-A75A-E62E1E734B0B}">
          <p14:sldIdLst>
            <p14:sldId id="274"/>
            <p14:sldId id="275"/>
            <p14:sldId id="276"/>
            <p14:sldId id="277"/>
            <p14:sldId id="278"/>
            <p14:sldId id="279"/>
            <p14:sldId id="280"/>
            <p14:sldId id="281"/>
            <p14:sldId id="282"/>
            <p14:sldId id="283"/>
            <p14:sldId id="284"/>
            <p14:sldId id="285"/>
            <p14:sldId id="286"/>
          </p14:sldIdLst>
        </p14:section>
        <p14:section name="Simulation Results And Performance Analysis" id="{D220B1ED-59D4-45C3-97A2-A05331E3E5E9}">
          <p14:sldIdLst>
            <p14:sldId id="287"/>
            <p14:sldId id="288"/>
            <p14:sldId id="289"/>
            <p14:sldId id="290"/>
            <p14:sldId id="291"/>
            <p14:sldId id="292"/>
            <p14:sldId id="293"/>
            <p14:sldId id="294"/>
            <p14:sldId id="295"/>
            <p14:sldId id="296"/>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105" d="100"/>
          <a:sy n="105" d="100"/>
        </p:scale>
        <p:origin x="786" y="11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4090368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73679337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78577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0251596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25941100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4241054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69837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7083263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43484662"/>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3589659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732039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1930695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TW" dirty="0"/>
              <a:t>Leaf Recognition Based on Elliptical Half Gabor and Maximum Gap Local Line Direction Pattern</a:t>
            </a:r>
            <a:endParaRPr lang="zh-TW" altLang="en-US" dirty="0"/>
          </a:p>
        </p:txBody>
      </p:sp>
      <p:sp>
        <p:nvSpPr>
          <p:cNvPr id="2051" name="Rectangle 3"/>
          <p:cNvSpPr>
            <a:spLocks noGrp="1" noChangeArrowheads="1"/>
          </p:cNvSpPr>
          <p:nvPr>
            <p:ph type="subTitle" idx="1"/>
          </p:nvPr>
        </p:nvSpPr>
        <p:spPr/>
        <p:txBody>
          <a:bodyPr/>
          <a:lstStyle/>
          <a:p>
            <a:r>
              <a:rPr lang="de-DE" altLang="zh-TW" dirty="0"/>
              <a:t>X. Wang, W. Du, F. Guo and S. Hu</a:t>
            </a:r>
          </a:p>
          <a:p>
            <a:r>
              <a:rPr lang="nl-NL" altLang="zh-TW" dirty="0"/>
              <a:t>IEEE Access, vol. 8, pp. 39175-39183, 2020.</a:t>
            </a:r>
            <a:endParaRPr lang="en-US" altLang="zh-TW" dirty="0"/>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0D5F2-C0FC-4CC2-B4F0-B87F49A0F862}"/>
              </a:ext>
            </a:extLst>
          </p:cNvPr>
          <p:cNvSpPr>
            <a:spLocks noGrp="1"/>
          </p:cNvSpPr>
          <p:nvPr>
            <p:ph type="title"/>
          </p:nvPr>
        </p:nvSpPr>
        <p:spPr/>
        <p:txBody>
          <a:bodyPr/>
          <a:lstStyle/>
          <a:p>
            <a:r>
              <a:rPr lang="en-US" altLang="zh-TW" dirty="0"/>
              <a:t>Introduction – Deep learning techniques summary</a:t>
            </a:r>
            <a:endParaRPr lang="zh-TW" altLang="en-US" dirty="0"/>
          </a:p>
        </p:txBody>
      </p:sp>
      <p:sp>
        <p:nvSpPr>
          <p:cNvPr id="3" name="內容版面配置區 2">
            <a:extLst>
              <a:ext uri="{FF2B5EF4-FFF2-40B4-BE49-F238E27FC236}">
                <a16:creationId xmlns:a16="http://schemas.microsoft.com/office/drawing/2014/main" id="{A3CE9A12-520E-464A-B2BE-D2C65A31192F}"/>
              </a:ext>
            </a:extLst>
          </p:cNvPr>
          <p:cNvSpPr>
            <a:spLocks noGrp="1"/>
          </p:cNvSpPr>
          <p:nvPr>
            <p:ph idx="1"/>
          </p:nvPr>
        </p:nvSpPr>
        <p:spPr/>
        <p:txBody>
          <a:bodyPr/>
          <a:lstStyle/>
          <a:p>
            <a:r>
              <a:rPr lang="en-US" altLang="zh-TW" dirty="0"/>
              <a:t>These methods have reported a promising recognition performance. </a:t>
            </a:r>
          </a:p>
          <a:p>
            <a:pPr lvl="1"/>
            <a:r>
              <a:rPr lang="en-US" altLang="zh-TW" dirty="0"/>
              <a:t>Moreover, some of them start directly from the raw leaf images and free of the pre-processing course.</a:t>
            </a:r>
          </a:p>
          <a:p>
            <a:r>
              <a:rPr lang="en-US" altLang="zh-TW" dirty="0"/>
              <a:t>However, it is well known that deep convolutional neural networks require very large amounts of training data, the number of samples in existing leaf image databases is still far from matching the scale and variety of existing general major databases for images, videos or languages. </a:t>
            </a:r>
          </a:p>
          <a:p>
            <a:r>
              <a:rPr lang="en-US" altLang="zh-TW" dirty="0"/>
              <a:t>So, to efficiently train a deep architecture to recognize plant leaf images, much larger datasets are required, preferably with more than a million images and higher category variability</a:t>
            </a:r>
            <a:endParaRPr lang="zh-TW" altLang="en-US" dirty="0"/>
          </a:p>
        </p:txBody>
      </p:sp>
      <p:sp>
        <p:nvSpPr>
          <p:cNvPr id="4" name="投影片編號版面配置區 3">
            <a:extLst>
              <a:ext uri="{FF2B5EF4-FFF2-40B4-BE49-F238E27FC236}">
                <a16:creationId xmlns:a16="http://schemas.microsoft.com/office/drawing/2014/main" id="{9C209728-4213-4846-A564-A7F2B511C54F}"/>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18792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91F51-F60B-4F12-86F7-F6B3A007C6E1}"/>
              </a:ext>
            </a:extLst>
          </p:cNvPr>
          <p:cNvSpPr>
            <a:spLocks noGrp="1"/>
          </p:cNvSpPr>
          <p:nvPr>
            <p:ph type="title"/>
          </p:nvPr>
        </p:nvSpPr>
        <p:spPr/>
        <p:txBody>
          <a:bodyPr/>
          <a:lstStyle/>
          <a:p>
            <a:r>
              <a:rPr lang="en-US" altLang="zh-TW" dirty="0"/>
              <a:t>Introduction – Counting </a:t>
            </a:r>
            <a:endParaRPr lang="zh-TW" altLang="en-US" dirty="0"/>
          </a:p>
        </p:txBody>
      </p:sp>
      <p:sp>
        <p:nvSpPr>
          <p:cNvPr id="3" name="內容版面配置區 2">
            <a:extLst>
              <a:ext uri="{FF2B5EF4-FFF2-40B4-BE49-F238E27FC236}">
                <a16:creationId xmlns:a16="http://schemas.microsoft.com/office/drawing/2014/main" id="{D539DF7C-5933-4497-A60D-26C64D744103}"/>
              </a:ext>
            </a:extLst>
          </p:cNvPr>
          <p:cNvSpPr>
            <a:spLocks noGrp="1"/>
          </p:cNvSpPr>
          <p:nvPr>
            <p:ph idx="1"/>
          </p:nvPr>
        </p:nvSpPr>
        <p:spPr/>
        <p:txBody>
          <a:bodyPr>
            <a:normAutofit fontScale="92500"/>
          </a:bodyPr>
          <a:lstStyle/>
          <a:p>
            <a:r>
              <a:rPr lang="en-US" altLang="zh-TW" dirty="0"/>
              <a:t>Zhao et al. [21] find that it is better to count the number of certain shape patterns rather than to match the extracted global shape features in a point-wise manner.</a:t>
            </a:r>
          </a:p>
          <a:p>
            <a:pPr lvl="1"/>
            <a:r>
              <a:rPr lang="en-US" altLang="zh-TW" dirty="0"/>
              <a:t>Based on this idea, they propose a counting-based shape descriptor for identifying plant species</a:t>
            </a:r>
          </a:p>
          <a:p>
            <a:r>
              <a:rPr lang="en-US" altLang="zh-TW" dirty="0" err="1"/>
              <a:t>Cerutti</a:t>
            </a:r>
            <a:r>
              <a:rPr lang="en-US" altLang="zh-TW" dirty="0"/>
              <a:t> et al. [22] utilize a sequence-like structured representation to track the spatial information from curvature space and present a smartphone application for identifying plant species.</a:t>
            </a:r>
          </a:p>
          <a:p>
            <a:r>
              <a:rPr lang="en-US" altLang="zh-TW" dirty="0"/>
              <a:t>Zhang et al. [23] apply </a:t>
            </a:r>
            <a:r>
              <a:rPr lang="en-US" altLang="zh-TW" dirty="0" err="1"/>
              <a:t>Warshall</a:t>
            </a:r>
            <a:r>
              <a:rPr lang="en-US" altLang="zh-TW" dirty="0"/>
              <a:t> algorithm [24] to label propagation of leaf contours to obtain a label matrix, and then the matrix is dealt with discriminant neighbors to form an optimum projecting to low dimensionality, the resultant descriptors are classified by the nearest neighbor classifier</a:t>
            </a:r>
          </a:p>
          <a:p>
            <a:r>
              <a:rPr lang="en-US" altLang="zh-TW" dirty="0"/>
              <a:t>Counting methods generally outperform over the conventional contour-based methods in terms of classification accuracy and applicability, </a:t>
            </a:r>
          </a:p>
          <a:p>
            <a:pPr lvl="1"/>
            <a:r>
              <a:rPr lang="en-US" altLang="zh-TW" dirty="0"/>
              <a:t>but they extract counting-based shape features only from the boundaries of leaves, and neglect other useful characteristics such as veins and textures in the leaf images. </a:t>
            </a:r>
          </a:p>
          <a:p>
            <a:pPr lvl="1"/>
            <a:r>
              <a:rPr lang="en-US" altLang="zh-TW" dirty="0"/>
              <a:t>their sensitivity to the quality of the pre-processing results is in line with the conventional contour-based methods</a:t>
            </a:r>
            <a:endParaRPr lang="zh-TW" altLang="en-US" dirty="0"/>
          </a:p>
        </p:txBody>
      </p:sp>
      <p:sp>
        <p:nvSpPr>
          <p:cNvPr id="4" name="投影片編號版面配置區 3">
            <a:extLst>
              <a:ext uri="{FF2B5EF4-FFF2-40B4-BE49-F238E27FC236}">
                <a16:creationId xmlns:a16="http://schemas.microsoft.com/office/drawing/2014/main" id="{74FC4C67-400C-41D0-8672-95FC5DC35B91}"/>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366344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91F51-F60B-4F12-86F7-F6B3A007C6E1}"/>
              </a:ext>
            </a:extLst>
          </p:cNvPr>
          <p:cNvSpPr>
            <a:spLocks noGrp="1"/>
          </p:cNvSpPr>
          <p:nvPr>
            <p:ph type="title"/>
          </p:nvPr>
        </p:nvSpPr>
        <p:spPr/>
        <p:txBody>
          <a:bodyPr/>
          <a:lstStyle/>
          <a:p>
            <a:r>
              <a:rPr lang="en-US" altLang="zh-TW" dirty="0"/>
              <a:t>Introduction – the proposed method </a:t>
            </a:r>
            <a:endParaRPr lang="zh-TW" altLang="en-US" dirty="0"/>
          </a:p>
        </p:txBody>
      </p:sp>
      <p:sp>
        <p:nvSpPr>
          <p:cNvPr id="3" name="內容版面配置區 2">
            <a:extLst>
              <a:ext uri="{FF2B5EF4-FFF2-40B4-BE49-F238E27FC236}">
                <a16:creationId xmlns:a16="http://schemas.microsoft.com/office/drawing/2014/main" id="{D539DF7C-5933-4497-A60D-26C64D744103}"/>
              </a:ext>
            </a:extLst>
          </p:cNvPr>
          <p:cNvSpPr>
            <a:spLocks noGrp="1"/>
          </p:cNvSpPr>
          <p:nvPr>
            <p:ph idx="1"/>
          </p:nvPr>
        </p:nvSpPr>
        <p:spPr/>
        <p:txBody>
          <a:bodyPr>
            <a:normAutofit fontScale="92500"/>
          </a:bodyPr>
          <a:lstStyle/>
          <a:p>
            <a:r>
              <a:rPr lang="en-US" altLang="zh-TW" dirty="0"/>
              <a:t>Take advantage of the three kinds of significant characteristics in leaf images</a:t>
            </a:r>
          </a:p>
          <a:p>
            <a:pPr lvl="1"/>
            <a:r>
              <a:rPr lang="en-US" altLang="zh-TW" dirty="0"/>
              <a:t>including shape, venation and main texture in leaf images</a:t>
            </a:r>
          </a:p>
          <a:p>
            <a:r>
              <a:rPr lang="en-US" altLang="zh-TW" dirty="0"/>
              <a:t>Make leaf recognition free of the pre-processing course</a:t>
            </a:r>
          </a:p>
          <a:p>
            <a:r>
              <a:rPr lang="en-US" altLang="zh-TW" dirty="0"/>
              <a:t>Leaf identification including importance of venation structure </a:t>
            </a:r>
          </a:p>
          <a:p>
            <a:r>
              <a:rPr lang="en-US" altLang="zh-TW" dirty="0"/>
              <a:t>Counting the number of local shape patterns over matching global shape features point by point</a:t>
            </a:r>
          </a:p>
          <a:p>
            <a:r>
              <a:rPr lang="en-US" altLang="zh-TW" dirty="0"/>
              <a:t>Elliptical half Gabor wavelet</a:t>
            </a:r>
          </a:p>
          <a:p>
            <a:pPr lvl="1"/>
            <a:r>
              <a:rPr lang="en-US" altLang="zh-TW" dirty="0"/>
              <a:t>Highlight the local dominant orientation information of leaf contours, veins and main textures</a:t>
            </a:r>
          </a:p>
          <a:p>
            <a:r>
              <a:rPr lang="en-US" altLang="zh-TW" dirty="0"/>
              <a:t>Maximum Gap Local Line Direction Pattern (MGLLDP)</a:t>
            </a:r>
          </a:p>
          <a:p>
            <a:pPr lvl="1"/>
            <a:r>
              <a:rPr lang="en-US" altLang="zh-TW" dirty="0"/>
              <a:t>Local line direction coding</a:t>
            </a:r>
          </a:p>
          <a:p>
            <a:pPr lvl="1"/>
            <a:r>
              <a:rPr lang="en-US" altLang="zh-TW" dirty="0"/>
              <a:t>Extract local dominant orientation structure patterns</a:t>
            </a:r>
          </a:p>
          <a:p>
            <a:r>
              <a:rPr lang="en-US" altLang="zh-TW" dirty="0"/>
              <a:t>The histogram of the normalized local dominant orientation structure patterns is regarded as the counting-based local structure descriptor, </a:t>
            </a:r>
          </a:p>
          <a:p>
            <a:r>
              <a:rPr lang="en-US" altLang="zh-TW" dirty="0"/>
              <a:t>Support vector machine is utilized as the classier.</a:t>
            </a:r>
            <a:endParaRPr lang="zh-TW" altLang="en-US" dirty="0"/>
          </a:p>
        </p:txBody>
      </p:sp>
      <p:sp>
        <p:nvSpPr>
          <p:cNvPr id="4" name="投影片編號版面配置區 3">
            <a:extLst>
              <a:ext uri="{FF2B5EF4-FFF2-40B4-BE49-F238E27FC236}">
                <a16:creationId xmlns:a16="http://schemas.microsoft.com/office/drawing/2014/main" id="{74FC4C67-400C-41D0-8672-95FC5DC35B91}"/>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119714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B36474-A968-44F3-A432-C6C6A248AD2F}"/>
              </a:ext>
            </a:extLst>
          </p:cNvPr>
          <p:cNvSpPr>
            <a:spLocks noGrp="1"/>
          </p:cNvSpPr>
          <p:nvPr>
            <p:ph type="title"/>
          </p:nvPr>
        </p:nvSpPr>
        <p:spPr/>
        <p:txBody>
          <a:bodyPr/>
          <a:lstStyle/>
          <a:p>
            <a:r>
              <a:rPr lang="en-US" altLang="zh-TW" dirty="0"/>
              <a:t>Introduction – Paper Structure</a:t>
            </a:r>
            <a:endParaRPr lang="zh-TW" altLang="en-US" dirty="0"/>
          </a:p>
        </p:txBody>
      </p:sp>
      <p:sp>
        <p:nvSpPr>
          <p:cNvPr id="3" name="內容版面配置區 2">
            <a:extLst>
              <a:ext uri="{FF2B5EF4-FFF2-40B4-BE49-F238E27FC236}">
                <a16:creationId xmlns:a16="http://schemas.microsoft.com/office/drawing/2014/main" id="{4FF3DCB0-F687-4B5C-92BA-36219D30DEEC}"/>
              </a:ext>
            </a:extLst>
          </p:cNvPr>
          <p:cNvSpPr>
            <a:spLocks noGrp="1"/>
          </p:cNvSpPr>
          <p:nvPr>
            <p:ph idx="1"/>
          </p:nvPr>
        </p:nvSpPr>
        <p:spPr/>
        <p:txBody>
          <a:bodyPr/>
          <a:lstStyle/>
          <a:p>
            <a:r>
              <a:rPr lang="en-US" altLang="zh-TW" dirty="0"/>
              <a:t>Section II provides a brief review of local line direction pattern and support vector machine. </a:t>
            </a:r>
          </a:p>
          <a:p>
            <a:r>
              <a:rPr lang="en-US" altLang="zh-TW" dirty="0"/>
              <a:t>Section III describes the proposed counting-based local structure descriptor </a:t>
            </a:r>
          </a:p>
          <a:p>
            <a:r>
              <a:rPr lang="en-US" altLang="zh-TW" dirty="0"/>
              <a:t>Section IV presents experimental results</a:t>
            </a:r>
          </a:p>
          <a:p>
            <a:r>
              <a:rPr lang="en-US" altLang="zh-TW" dirty="0"/>
              <a:t>Section V provides concluding remarks </a:t>
            </a:r>
            <a:endParaRPr lang="zh-TW" altLang="en-US" dirty="0"/>
          </a:p>
        </p:txBody>
      </p:sp>
      <p:sp>
        <p:nvSpPr>
          <p:cNvPr id="4" name="投影片編號版面配置區 3">
            <a:extLst>
              <a:ext uri="{FF2B5EF4-FFF2-40B4-BE49-F238E27FC236}">
                <a16:creationId xmlns:a16="http://schemas.microsoft.com/office/drawing/2014/main" id="{522078EA-70FA-4D5A-9091-CF4AE9A75673}"/>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324210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669CCF-3DE9-4193-AFB4-D609B8DE01CF}"/>
              </a:ext>
            </a:extLst>
          </p:cNvPr>
          <p:cNvSpPr>
            <a:spLocks noGrp="1"/>
          </p:cNvSpPr>
          <p:nvPr>
            <p:ph type="title"/>
          </p:nvPr>
        </p:nvSpPr>
        <p:spPr/>
        <p:txBody>
          <a:bodyPr/>
          <a:lstStyle/>
          <a:p>
            <a:r>
              <a:rPr lang="en-US" altLang="zh-TW" dirty="0"/>
              <a:t>Local Line Direction Pattern And Support Vector Machine</a:t>
            </a:r>
            <a:endParaRPr lang="zh-TW" altLang="en-US" dirty="0"/>
          </a:p>
        </p:txBody>
      </p:sp>
      <p:sp>
        <p:nvSpPr>
          <p:cNvPr id="3" name="內容版面配置區 2">
            <a:extLst>
              <a:ext uri="{FF2B5EF4-FFF2-40B4-BE49-F238E27FC236}">
                <a16:creationId xmlns:a16="http://schemas.microsoft.com/office/drawing/2014/main" id="{B098A84E-4764-411C-8601-2C2198313B8A}"/>
              </a:ext>
            </a:extLst>
          </p:cNvPr>
          <p:cNvSpPr>
            <a:spLocks noGrp="1"/>
          </p:cNvSpPr>
          <p:nvPr>
            <p:ph idx="1"/>
          </p:nvPr>
        </p:nvSpPr>
        <p:spPr/>
        <p:txBody>
          <a:bodyPr/>
          <a:lstStyle/>
          <a:p>
            <a:r>
              <a:rPr lang="en-US" altLang="zh-TW" dirty="0"/>
              <a:t>Local Line Direction Patterns</a:t>
            </a:r>
          </a:p>
          <a:p>
            <a:r>
              <a:rPr lang="en-US" altLang="zh-TW" dirty="0"/>
              <a:t>Support Vector Machine</a:t>
            </a:r>
          </a:p>
          <a:p>
            <a:endParaRPr lang="zh-TW" altLang="en-US" dirty="0"/>
          </a:p>
        </p:txBody>
      </p:sp>
      <p:sp>
        <p:nvSpPr>
          <p:cNvPr id="4" name="投影片編號版面配置區 3">
            <a:extLst>
              <a:ext uri="{FF2B5EF4-FFF2-40B4-BE49-F238E27FC236}">
                <a16:creationId xmlns:a16="http://schemas.microsoft.com/office/drawing/2014/main" id="{3096670E-1077-48EB-BC74-7378AA893E41}"/>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305460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F82228-C098-45FC-9D5D-3CA4D6EDB6D1}"/>
              </a:ext>
            </a:extLst>
          </p:cNvPr>
          <p:cNvSpPr>
            <a:spLocks noGrp="1"/>
          </p:cNvSpPr>
          <p:nvPr>
            <p:ph type="title"/>
          </p:nvPr>
        </p:nvSpPr>
        <p:spPr/>
        <p:txBody>
          <a:bodyPr/>
          <a:lstStyle/>
          <a:p>
            <a:r>
              <a:rPr lang="en-US" altLang="zh-TW" dirty="0"/>
              <a:t>Local Line Direction Patterns(LLDP)</a:t>
            </a:r>
            <a:br>
              <a:rPr lang="en-US" altLang="zh-TW" dirty="0"/>
            </a:b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6B58073-AB52-46F8-BAE3-3E3B53CBC5DA}"/>
                  </a:ext>
                </a:extLst>
              </p:cNvPr>
              <p:cNvSpPr>
                <a:spLocks noGrp="1"/>
              </p:cNvSpPr>
              <p:nvPr>
                <p:ph idx="1"/>
              </p:nvPr>
            </p:nvSpPr>
            <p:spPr/>
            <p:txBody>
              <a:bodyPr/>
              <a:lstStyle/>
              <a:p>
                <a:r>
                  <a:rPr lang="en-US" altLang="zh-TW" dirty="0"/>
                  <a:t>Local Binary Pattern (LBP)</a:t>
                </a:r>
              </a:p>
              <a:p>
                <a:pPr lvl="1"/>
                <a:r>
                  <a:rPr lang="en-US" altLang="zh-TW" dirty="0"/>
                  <a:t>Local Image Descriptor</a:t>
                </a:r>
              </a:p>
              <a:p>
                <a:r>
                  <a:rPr lang="en-US" altLang="zh-TW" dirty="0"/>
                  <a:t>Local Line Directional Pattern (LLDP)</a:t>
                </a:r>
              </a:p>
              <a:p>
                <a:pPr lvl="1"/>
                <a:r>
                  <a:rPr lang="en-US" altLang="zh-TW" dirty="0"/>
                  <a:t>Used for palmprint recognition</a:t>
                </a:r>
              </a:p>
              <a:p>
                <a:pPr lvl="1"/>
                <a:r>
                  <a:rPr lang="en-US" altLang="zh-TW" dirty="0"/>
                  <a:t>Let </a:t>
                </a:r>
                <a14:m>
                  <m:oMath xmlns:m="http://schemas.openxmlformats.org/officeDocument/2006/math">
                    <m:d>
                      <m:dPr>
                        <m:begChr m:val="{"/>
                        <m:endChr m:val="}"/>
                        <m:ctrlPr>
                          <a:rPr lang="en-US" altLang="zh-TW" smtClean="0"/>
                        </m:ctrlPr>
                      </m:dPr>
                      <m:e>
                        <m:sSub>
                          <m:sSubPr>
                            <m:ctrlPr>
                              <a:rPr lang="en-US" altLang="zh-TW" smtClean="0"/>
                            </m:ctrlPr>
                          </m:sSubPr>
                          <m:e>
                            <m:r>
                              <a:rPr lang="en-US" altLang="zh-TW" smtClean="0"/>
                              <m:t>𝑚</m:t>
                            </m:r>
                          </m:e>
                          <m:sub>
                            <m:r>
                              <a:rPr lang="en-US" altLang="zh-TW" smtClean="0"/>
                              <m:t>𝑖</m:t>
                            </m:r>
                          </m:sub>
                        </m:sSub>
                      </m:e>
                    </m:d>
                    <m:d>
                      <m:dPr>
                        <m:ctrlPr>
                          <a:rPr lang="en-US" altLang="zh-TW" smtClean="0"/>
                        </m:ctrlPr>
                      </m:dPr>
                      <m:e>
                        <m:r>
                          <a:rPr lang="en-US" altLang="zh-TW" smtClean="0"/>
                          <m:t>𝑖</m:t>
                        </m:r>
                        <m:r>
                          <a:rPr lang="en-US" altLang="zh-TW" smtClean="0"/>
                          <m:t>=0,1,…,</m:t>
                        </m:r>
                        <m:r>
                          <a:rPr lang="en-US" altLang="zh-TW" smtClean="0"/>
                          <m:t>𝐿</m:t>
                        </m:r>
                      </m:e>
                    </m:d>
                  </m:oMath>
                </a14:m>
                <a:r>
                  <a:rPr lang="en-US" altLang="zh-TW" dirty="0"/>
                  <a:t> denote the line response values obtained with an appropriate line information analysis technology, its LLDP code is derived by</a:t>
                </a:r>
              </a:p>
              <a:p>
                <a:pPr lvl="1"/>
                <a14:m>
                  <m:oMath xmlns:m="http://schemas.openxmlformats.org/officeDocument/2006/math">
                    <m:r>
                      <a:rPr lang="en-US" altLang="zh-TW" smtClean="0"/>
                      <m:t>𝐿𝐿𝐷𝑃</m:t>
                    </m:r>
                    <m:r>
                      <a:rPr lang="en-US" altLang="zh-TW" smtClean="0"/>
                      <m:t>=</m:t>
                    </m:r>
                    <m:nary>
                      <m:naryPr>
                        <m:chr m:val="∑"/>
                        <m:ctrlPr>
                          <a:rPr lang="en-US" altLang="zh-TW" smtClean="0"/>
                        </m:ctrlPr>
                      </m:naryPr>
                      <m:sub>
                        <m:r>
                          <m:rPr>
                            <m:brk m:alnAt="23"/>
                          </m:rPr>
                          <a:rPr lang="en-US" altLang="zh-TW" smtClean="0"/>
                          <m:t>𝑖</m:t>
                        </m:r>
                        <m:r>
                          <a:rPr lang="en-US" altLang="zh-TW" smtClean="0"/>
                          <m:t>=0</m:t>
                        </m:r>
                      </m:sub>
                      <m:sup>
                        <m:r>
                          <a:rPr lang="en-US" altLang="zh-TW" smtClean="0"/>
                          <m:t>𝐿</m:t>
                        </m:r>
                      </m:sup>
                      <m:e>
                        <m:sSub>
                          <m:sSubPr>
                            <m:ctrlPr>
                              <a:rPr lang="en-US" altLang="zh-TW" smtClean="0"/>
                            </m:ctrlPr>
                          </m:sSubPr>
                          <m:e>
                            <m:r>
                              <a:rPr lang="en-US" altLang="zh-TW" smtClean="0"/>
                              <m:t>𝑏</m:t>
                            </m:r>
                          </m:e>
                          <m:sub>
                            <m:r>
                              <a:rPr lang="en-US" altLang="zh-TW" smtClean="0"/>
                              <m:t>𝑖</m:t>
                            </m:r>
                          </m:sub>
                        </m:sSub>
                        <m:d>
                          <m:dPr>
                            <m:ctrlPr>
                              <a:rPr lang="en-US" altLang="zh-TW" smtClean="0"/>
                            </m:ctrlPr>
                          </m:dPr>
                          <m:e>
                            <m:sSub>
                              <m:sSubPr>
                                <m:ctrlPr>
                                  <a:rPr lang="en-US" altLang="zh-TW" smtClean="0"/>
                                </m:ctrlPr>
                              </m:sSubPr>
                              <m:e>
                                <m:r>
                                  <a:rPr lang="en-US" altLang="zh-TW" smtClean="0"/>
                                  <m:t>𝑚</m:t>
                                </m:r>
                              </m:e>
                              <m:sub>
                                <m:r>
                                  <a:rPr lang="en-US" altLang="zh-TW" smtClean="0"/>
                                  <m:t>𝑖</m:t>
                                </m:r>
                              </m:sub>
                            </m:sSub>
                            <m:r>
                              <a:rPr lang="en-US" altLang="zh-TW" smtClean="0"/>
                              <m:t>−</m:t>
                            </m:r>
                            <m:sSub>
                              <m:sSubPr>
                                <m:ctrlPr>
                                  <a:rPr lang="en-US" altLang="zh-TW" smtClean="0"/>
                                </m:ctrlPr>
                              </m:sSubPr>
                              <m:e>
                                <m:r>
                                  <a:rPr lang="en-US" altLang="zh-TW" smtClean="0"/>
                                  <m:t>𝑚</m:t>
                                </m:r>
                              </m:e>
                              <m:sub>
                                <m:r>
                                  <a:rPr lang="en-US" altLang="zh-TW" smtClean="0"/>
                                  <m:t>𝑘</m:t>
                                </m:r>
                              </m:sub>
                            </m:sSub>
                          </m:e>
                        </m:d>
                        <m:sSup>
                          <m:sSupPr>
                            <m:ctrlPr>
                              <a:rPr lang="en-US" altLang="zh-TW" smtClean="0"/>
                            </m:ctrlPr>
                          </m:sSupPr>
                          <m:e>
                            <m:r>
                              <a:rPr lang="en-US" altLang="zh-TW" smtClean="0"/>
                              <m:t>2</m:t>
                            </m:r>
                          </m:e>
                          <m:sup>
                            <m:r>
                              <a:rPr lang="en-US" altLang="zh-TW" smtClean="0"/>
                              <m:t>𝑖</m:t>
                            </m:r>
                          </m:sup>
                        </m:sSup>
                        <m:r>
                          <a:rPr lang="en-US" altLang="zh-TW" smtClean="0"/>
                          <m:t>,</m:t>
                        </m:r>
                        <m:sSub>
                          <m:sSubPr>
                            <m:ctrlPr>
                              <a:rPr lang="en-US" altLang="zh-TW" smtClean="0"/>
                            </m:ctrlPr>
                          </m:sSubPr>
                          <m:e>
                            <m:r>
                              <a:rPr lang="en-US" altLang="zh-TW" smtClean="0"/>
                              <m:t>𝑏</m:t>
                            </m:r>
                          </m:e>
                          <m:sub>
                            <m:r>
                              <a:rPr lang="en-US" altLang="zh-TW" smtClean="0"/>
                              <m:t>𝑖</m:t>
                            </m:r>
                          </m:sub>
                        </m:sSub>
                        <m:d>
                          <m:dPr>
                            <m:ctrlPr>
                              <a:rPr lang="en-US" altLang="zh-TW" smtClean="0"/>
                            </m:ctrlPr>
                          </m:dPr>
                          <m:e>
                            <m:r>
                              <a:rPr lang="en-US" altLang="zh-TW" smtClean="0"/>
                              <m:t>𝑥</m:t>
                            </m:r>
                          </m:e>
                        </m:d>
                        <m:r>
                          <a:rPr lang="en-US" altLang="zh-TW" smtClean="0"/>
                          <m:t>=</m:t>
                        </m:r>
                        <m:d>
                          <m:dPr>
                            <m:begChr m:val="{"/>
                            <m:endChr m:val=""/>
                            <m:ctrlPr>
                              <a:rPr lang="en-US" altLang="zh-TW" smtClean="0"/>
                            </m:ctrlPr>
                          </m:dPr>
                          <m:e>
                            <m:eqArr>
                              <m:eqArrPr>
                                <m:ctrlPr>
                                  <a:rPr lang="en-US" altLang="zh-TW" smtClean="0"/>
                                </m:ctrlPr>
                              </m:eqArrPr>
                              <m:e>
                                <m:m>
                                  <m:mPr>
                                    <m:mcs>
                                      <m:mc>
                                        <m:mcPr>
                                          <m:count m:val="2"/>
                                          <m:mcJc m:val="center"/>
                                        </m:mcPr>
                                      </m:mc>
                                    </m:mcs>
                                    <m:ctrlPr>
                                      <a:rPr lang="en-US" altLang="zh-TW" smtClean="0"/>
                                    </m:ctrlPr>
                                  </m:mPr>
                                  <m:mr>
                                    <m:e>
                                      <m:r>
                                        <m:rPr>
                                          <m:brk m:alnAt="7"/>
                                        </m:rPr>
                                        <a:rPr lang="en-US" altLang="zh-TW" smtClean="0"/>
                                        <m:t>0</m:t>
                                      </m:r>
                                    </m:e>
                                    <m:e>
                                      <m:r>
                                        <a:rPr lang="en-US" altLang="zh-TW" smtClean="0"/>
                                        <m:t>𝑥</m:t>
                                      </m:r>
                                      <m:r>
                                        <a:rPr lang="en-US" altLang="zh-TW" smtClean="0"/>
                                        <m:t>≥0</m:t>
                                      </m:r>
                                    </m:e>
                                  </m:mr>
                                </m:m>
                              </m:e>
                              <m:e>
                                <m:m>
                                  <m:mPr>
                                    <m:mcs>
                                      <m:mc>
                                        <m:mcPr>
                                          <m:count m:val="2"/>
                                          <m:mcJc m:val="center"/>
                                        </m:mcPr>
                                      </m:mc>
                                    </m:mcs>
                                    <m:ctrlPr>
                                      <a:rPr lang="en-US" altLang="zh-TW" smtClean="0"/>
                                    </m:ctrlPr>
                                  </m:mPr>
                                  <m:mr>
                                    <m:e>
                                      <m:r>
                                        <m:rPr>
                                          <m:brk m:alnAt="7"/>
                                        </m:rPr>
                                        <a:rPr lang="en-US" altLang="zh-TW" smtClean="0"/>
                                        <m:t>1</m:t>
                                      </m:r>
                                    </m:e>
                                    <m:e>
                                      <m:r>
                                        <a:rPr lang="en-US" altLang="zh-TW" smtClean="0"/>
                                        <m:t>𝑥</m:t>
                                      </m:r>
                                      <m:r>
                                        <a:rPr lang="en-US" altLang="zh-TW" smtClean="0"/>
                                        <m:t>&lt;0</m:t>
                                      </m:r>
                                    </m:e>
                                  </m:mr>
                                </m:m>
                              </m:e>
                            </m:eqArr>
                          </m:e>
                        </m:d>
                      </m:e>
                    </m:nary>
                  </m:oMath>
                </a14:m>
                <a:endParaRPr lang="en-US" altLang="zh-TW" dirty="0"/>
              </a:p>
              <a:p>
                <a:pPr lvl="1"/>
                <a:r>
                  <a:rPr lang="en-US" altLang="zh-TW" dirty="0"/>
                  <a:t>where </a:t>
                </a:r>
                <a14:m>
                  <m:oMath xmlns:m="http://schemas.openxmlformats.org/officeDocument/2006/math">
                    <m:sSub>
                      <m:sSubPr>
                        <m:ctrlPr>
                          <a:rPr lang="en-US" altLang="zh-TW" smtClean="0"/>
                        </m:ctrlPr>
                      </m:sSubPr>
                      <m:e>
                        <m:r>
                          <a:rPr lang="en-US" altLang="zh-TW" smtClean="0"/>
                          <m:t>𝑚</m:t>
                        </m:r>
                      </m:e>
                      <m:sub>
                        <m:r>
                          <a:rPr lang="en-US" altLang="zh-TW" smtClean="0"/>
                          <m:t>𝑘</m:t>
                        </m:r>
                      </m:sub>
                    </m:sSub>
                  </m:oMath>
                </a14:m>
                <a:r>
                  <a:rPr lang="en-US" altLang="zh-TW" dirty="0"/>
                  <a:t> is the k-</a:t>
                </a:r>
                <a:r>
                  <a:rPr lang="en-US" altLang="zh-TW" dirty="0" err="1"/>
                  <a:t>th</a:t>
                </a:r>
                <a:r>
                  <a:rPr lang="en-US" altLang="zh-TW" dirty="0"/>
                  <a:t> minimum directional response</a:t>
                </a:r>
              </a:p>
              <a:p>
                <a:pPr lvl="1"/>
                <a:r>
                  <a:rPr lang="en-US" altLang="zh-TW" dirty="0"/>
                  <a:t>The reason for </a:t>
                </a:r>
                <a14:m>
                  <m:oMath xmlns:m="http://schemas.openxmlformats.org/officeDocument/2006/math">
                    <m:sSub>
                      <m:sSubPr>
                        <m:ctrlPr>
                          <a:rPr lang="en-US" altLang="zh-TW" smtClean="0"/>
                        </m:ctrlPr>
                      </m:sSubPr>
                      <m:e>
                        <m:r>
                          <a:rPr lang="en-US" altLang="zh-TW" smtClean="0"/>
                          <m:t>𝑏</m:t>
                        </m:r>
                      </m:e>
                      <m:sub>
                        <m:r>
                          <a:rPr lang="en-US" altLang="zh-TW" smtClean="0"/>
                          <m:t>𝑖</m:t>
                        </m:r>
                      </m:sub>
                    </m:sSub>
                    <m:d>
                      <m:dPr>
                        <m:ctrlPr>
                          <a:rPr lang="en-US" altLang="zh-TW" smtClean="0"/>
                        </m:ctrlPr>
                      </m:dPr>
                      <m:e>
                        <m:r>
                          <a:rPr lang="en-US" altLang="zh-TW" smtClean="0"/>
                          <m:t>𝑥</m:t>
                        </m:r>
                      </m:e>
                    </m:d>
                    <m:r>
                      <a:rPr lang="en-US" altLang="zh-TW" smtClean="0"/>
                      <m:t>=1</m:t>
                    </m:r>
                  </m:oMath>
                </a14:m>
                <a:r>
                  <a:rPr lang="en-US" altLang="zh-TW" dirty="0"/>
                  <a:t> as x &lt; 0 is that palmprints are dark lines in palmprint images.</a:t>
                </a:r>
                <a:endParaRPr lang="zh-TW" altLang="en-US" dirty="0"/>
              </a:p>
            </p:txBody>
          </p:sp>
        </mc:Choice>
        <mc:Fallback>
          <p:sp>
            <p:nvSpPr>
              <p:cNvPr id="3" name="內容版面配置區 2">
                <a:extLst>
                  <a:ext uri="{FF2B5EF4-FFF2-40B4-BE49-F238E27FC236}">
                    <a16:creationId xmlns:a16="http://schemas.microsoft.com/office/drawing/2014/main" id="{46B58073-AB52-46F8-BAE3-3E3B53CBC5DA}"/>
                  </a:ext>
                </a:extLst>
              </p:cNvPr>
              <p:cNvSpPr>
                <a:spLocks noGrp="1" noRot="1" noChangeAspect="1" noMove="1" noResize="1" noEditPoints="1" noAdjustHandles="1" noChangeArrowheads="1" noChangeShapeType="1" noTextEdit="1"/>
              </p:cNvSpPr>
              <p:nvPr>
                <p:ph idx="1"/>
              </p:nvPr>
            </p:nvSpPr>
            <p:spPr>
              <a:blipFill>
                <a:blip r:embed="rId2"/>
                <a:stretch>
                  <a:fillRect l="-522" t="-15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B1DBA24-BA9B-48C0-BAF6-603A2B71A9E9}"/>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95509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39AC518-3B03-43C7-BB61-4026572D353E}"/>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
        <p:nvSpPr>
          <p:cNvPr id="2" name="標題 1">
            <a:extLst>
              <a:ext uri="{FF2B5EF4-FFF2-40B4-BE49-F238E27FC236}">
                <a16:creationId xmlns:a16="http://schemas.microsoft.com/office/drawing/2014/main" id="{79F5FDCA-F1C9-4A7E-9182-B8B63801087B}"/>
              </a:ext>
            </a:extLst>
          </p:cNvPr>
          <p:cNvSpPr>
            <a:spLocks noGrp="1"/>
          </p:cNvSpPr>
          <p:nvPr>
            <p:ph type="title"/>
          </p:nvPr>
        </p:nvSpPr>
        <p:spPr/>
        <p:txBody>
          <a:bodyPr/>
          <a:lstStyle/>
          <a:p>
            <a:r>
              <a:rPr lang="en-US" altLang="zh-TW" dirty="0"/>
              <a:t>Local Binary Pattern (LBP)</a:t>
            </a:r>
            <a:endParaRPr lang="zh-TW" altLang="en-US" dirty="0"/>
          </a:p>
        </p:txBody>
      </p:sp>
      <p:pic>
        <p:nvPicPr>
          <p:cNvPr id="8" name="圖形 7">
            <a:extLst>
              <a:ext uri="{FF2B5EF4-FFF2-40B4-BE49-F238E27FC236}">
                <a16:creationId xmlns:a16="http://schemas.microsoft.com/office/drawing/2014/main" id="{B00EE1CC-EB7B-4C3C-B910-8121E46580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006" y="1691321"/>
            <a:ext cx="5962073" cy="1965153"/>
          </a:xfrm>
          <a:prstGeom prst="rect">
            <a:avLst/>
          </a:prstGeom>
        </p:spPr>
      </p:pic>
      <p:graphicFrame>
        <p:nvGraphicFramePr>
          <p:cNvPr id="9" name="表格 9">
            <a:extLst>
              <a:ext uri="{FF2B5EF4-FFF2-40B4-BE49-F238E27FC236}">
                <a16:creationId xmlns:a16="http://schemas.microsoft.com/office/drawing/2014/main" id="{50D6F9E5-712B-436A-A974-9A383E1AABB0}"/>
              </a:ext>
            </a:extLst>
          </p:cNvPr>
          <p:cNvGraphicFramePr>
            <a:graphicFrameLocks noGrp="1"/>
          </p:cNvGraphicFramePr>
          <p:nvPr>
            <p:extLst>
              <p:ext uri="{D42A27DB-BD31-4B8C-83A1-F6EECF244321}">
                <p14:modId xmlns:p14="http://schemas.microsoft.com/office/powerpoint/2010/main" val="2435816534"/>
              </p:ext>
            </p:extLst>
          </p:nvPr>
        </p:nvGraphicFramePr>
        <p:xfrm>
          <a:off x="983432" y="4054021"/>
          <a:ext cx="1641594" cy="11125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47198">
                  <a:extLst>
                    <a:ext uri="{9D8B030D-6E8A-4147-A177-3AD203B41FA5}">
                      <a16:colId xmlns:a16="http://schemas.microsoft.com/office/drawing/2014/main" val="916057673"/>
                    </a:ext>
                  </a:extLst>
                </a:gridCol>
                <a:gridCol w="547198">
                  <a:extLst>
                    <a:ext uri="{9D8B030D-6E8A-4147-A177-3AD203B41FA5}">
                      <a16:colId xmlns:a16="http://schemas.microsoft.com/office/drawing/2014/main" val="1450936283"/>
                    </a:ext>
                  </a:extLst>
                </a:gridCol>
                <a:gridCol w="547198">
                  <a:extLst>
                    <a:ext uri="{9D8B030D-6E8A-4147-A177-3AD203B41FA5}">
                      <a16:colId xmlns:a16="http://schemas.microsoft.com/office/drawing/2014/main" val="2169145852"/>
                    </a:ext>
                  </a:extLst>
                </a:gridCol>
              </a:tblGrid>
              <a:tr h="370840">
                <a:tc>
                  <a:txBody>
                    <a:bodyPr/>
                    <a:lstStyle/>
                    <a:p>
                      <a:pPr algn="ctr"/>
                      <a:r>
                        <a:rPr lang="en-US" altLang="zh-TW" sz="1800" b="1" dirty="0"/>
                        <a:t>75</a:t>
                      </a:r>
                      <a:endParaRPr lang="zh-TW" altLang="en-US" sz="1800" b="1" dirty="0"/>
                    </a:p>
                  </a:txBody>
                  <a:tcPr anchor="ctr">
                    <a:solidFill>
                      <a:schemeClr val="bg1"/>
                    </a:solidFill>
                  </a:tcPr>
                </a:tc>
                <a:tc>
                  <a:txBody>
                    <a:bodyPr/>
                    <a:lstStyle/>
                    <a:p>
                      <a:pPr algn="ctr"/>
                      <a:r>
                        <a:rPr lang="en-US" altLang="zh-TW" sz="1800" b="1" dirty="0"/>
                        <a:t>88</a:t>
                      </a:r>
                      <a:endParaRPr lang="zh-TW" altLang="en-US" sz="1800" b="1" dirty="0"/>
                    </a:p>
                  </a:txBody>
                  <a:tcPr anchor="ctr">
                    <a:solidFill>
                      <a:schemeClr val="bg1"/>
                    </a:solidFill>
                  </a:tcPr>
                </a:tc>
                <a:tc>
                  <a:txBody>
                    <a:bodyPr/>
                    <a:lstStyle/>
                    <a:p>
                      <a:pPr algn="ctr"/>
                      <a:r>
                        <a:rPr lang="en-US" altLang="zh-TW" sz="1800" b="1" dirty="0"/>
                        <a:t>90</a:t>
                      </a:r>
                      <a:endParaRPr lang="zh-TW" altLang="en-US" sz="1800" b="1" dirty="0"/>
                    </a:p>
                  </a:txBody>
                  <a:tcPr anchor="ctr">
                    <a:solidFill>
                      <a:schemeClr val="bg1"/>
                    </a:solidFill>
                  </a:tcPr>
                </a:tc>
                <a:extLst>
                  <a:ext uri="{0D108BD9-81ED-4DB2-BD59-A6C34878D82A}">
                    <a16:rowId xmlns:a16="http://schemas.microsoft.com/office/drawing/2014/main" val="31243611"/>
                  </a:ext>
                </a:extLst>
              </a:tr>
              <a:tr h="370840">
                <a:tc>
                  <a:txBody>
                    <a:bodyPr/>
                    <a:lstStyle/>
                    <a:p>
                      <a:pPr algn="ctr"/>
                      <a:r>
                        <a:rPr lang="en-US" altLang="zh-TW" sz="1800" b="1" dirty="0"/>
                        <a:t>91</a:t>
                      </a:r>
                      <a:endParaRPr lang="zh-TW" altLang="en-US" sz="1800" b="1" dirty="0"/>
                    </a:p>
                  </a:txBody>
                  <a:tcPr anchor="ctr">
                    <a:solidFill>
                      <a:schemeClr val="bg1"/>
                    </a:solidFill>
                  </a:tcPr>
                </a:tc>
                <a:tc>
                  <a:txBody>
                    <a:bodyPr/>
                    <a:lstStyle/>
                    <a:p>
                      <a:pPr algn="ctr"/>
                      <a:r>
                        <a:rPr lang="en-US" altLang="zh-TW" sz="1800" b="1" dirty="0"/>
                        <a:t>92</a:t>
                      </a:r>
                      <a:endParaRPr lang="zh-TW" altLang="en-US" sz="1800" b="1" dirty="0"/>
                    </a:p>
                  </a:txBody>
                  <a:tcPr anchor="ctr">
                    <a:solidFill>
                      <a:schemeClr val="bg1"/>
                    </a:solidFill>
                  </a:tcPr>
                </a:tc>
                <a:tc>
                  <a:txBody>
                    <a:bodyPr/>
                    <a:lstStyle/>
                    <a:p>
                      <a:pPr algn="ctr"/>
                      <a:r>
                        <a:rPr lang="en-US" altLang="zh-TW" sz="1800" b="1" dirty="0"/>
                        <a:t>94</a:t>
                      </a:r>
                      <a:endParaRPr lang="zh-TW" altLang="en-US" sz="1800" b="1" dirty="0"/>
                    </a:p>
                  </a:txBody>
                  <a:tcPr anchor="ctr">
                    <a:solidFill>
                      <a:schemeClr val="bg1"/>
                    </a:solidFill>
                  </a:tcPr>
                </a:tc>
                <a:extLst>
                  <a:ext uri="{0D108BD9-81ED-4DB2-BD59-A6C34878D82A}">
                    <a16:rowId xmlns:a16="http://schemas.microsoft.com/office/drawing/2014/main" val="886167533"/>
                  </a:ext>
                </a:extLst>
              </a:tr>
              <a:tr h="370840">
                <a:tc>
                  <a:txBody>
                    <a:bodyPr/>
                    <a:lstStyle/>
                    <a:p>
                      <a:pPr algn="ctr"/>
                      <a:r>
                        <a:rPr lang="en-US" altLang="zh-TW" sz="1800" b="1" dirty="0"/>
                        <a:t>95</a:t>
                      </a:r>
                      <a:endParaRPr lang="zh-TW" altLang="en-US" sz="1800" b="1" dirty="0"/>
                    </a:p>
                  </a:txBody>
                  <a:tcPr anchor="ctr">
                    <a:solidFill>
                      <a:schemeClr val="bg1"/>
                    </a:solidFill>
                  </a:tcPr>
                </a:tc>
                <a:tc>
                  <a:txBody>
                    <a:bodyPr/>
                    <a:lstStyle/>
                    <a:p>
                      <a:pPr algn="ctr"/>
                      <a:r>
                        <a:rPr lang="en-US" altLang="zh-TW" sz="1800" b="1" dirty="0"/>
                        <a:t>94</a:t>
                      </a:r>
                      <a:endParaRPr lang="zh-TW" altLang="en-US" sz="1800" b="1" dirty="0"/>
                    </a:p>
                  </a:txBody>
                  <a:tcPr anchor="ctr">
                    <a:solidFill>
                      <a:schemeClr val="bg1"/>
                    </a:solidFill>
                  </a:tcPr>
                </a:tc>
                <a:tc>
                  <a:txBody>
                    <a:bodyPr/>
                    <a:lstStyle/>
                    <a:p>
                      <a:pPr algn="ctr"/>
                      <a:r>
                        <a:rPr lang="en-US" altLang="zh-TW" sz="1800" b="1" dirty="0"/>
                        <a:t>77</a:t>
                      </a:r>
                      <a:endParaRPr lang="zh-TW" altLang="en-US" sz="1800" b="1" dirty="0"/>
                    </a:p>
                  </a:txBody>
                  <a:tcPr anchor="ctr">
                    <a:solidFill>
                      <a:schemeClr val="bg1"/>
                    </a:solidFill>
                  </a:tcPr>
                </a:tc>
                <a:extLst>
                  <a:ext uri="{0D108BD9-81ED-4DB2-BD59-A6C34878D82A}">
                    <a16:rowId xmlns:a16="http://schemas.microsoft.com/office/drawing/2014/main" val="907589526"/>
                  </a:ext>
                </a:extLst>
              </a:tr>
            </a:tbl>
          </a:graphicData>
        </a:graphic>
      </p:graphicFrame>
      <p:graphicFrame>
        <p:nvGraphicFramePr>
          <p:cNvPr id="11" name="表格 9">
            <a:extLst>
              <a:ext uri="{FF2B5EF4-FFF2-40B4-BE49-F238E27FC236}">
                <a16:creationId xmlns:a16="http://schemas.microsoft.com/office/drawing/2014/main" id="{AA4F3462-F772-4324-928E-7E9D7D8191C6}"/>
              </a:ext>
            </a:extLst>
          </p:cNvPr>
          <p:cNvGraphicFramePr>
            <a:graphicFrameLocks noGrp="1"/>
          </p:cNvGraphicFramePr>
          <p:nvPr>
            <p:extLst>
              <p:ext uri="{D42A27DB-BD31-4B8C-83A1-F6EECF244321}">
                <p14:modId xmlns:p14="http://schemas.microsoft.com/office/powerpoint/2010/main" val="1936003988"/>
              </p:ext>
            </p:extLst>
          </p:nvPr>
        </p:nvGraphicFramePr>
        <p:xfrm>
          <a:off x="3849161" y="4075468"/>
          <a:ext cx="1641594" cy="11125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47198">
                  <a:extLst>
                    <a:ext uri="{9D8B030D-6E8A-4147-A177-3AD203B41FA5}">
                      <a16:colId xmlns:a16="http://schemas.microsoft.com/office/drawing/2014/main" val="916057673"/>
                    </a:ext>
                  </a:extLst>
                </a:gridCol>
                <a:gridCol w="547198">
                  <a:extLst>
                    <a:ext uri="{9D8B030D-6E8A-4147-A177-3AD203B41FA5}">
                      <a16:colId xmlns:a16="http://schemas.microsoft.com/office/drawing/2014/main" val="1450936283"/>
                    </a:ext>
                  </a:extLst>
                </a:gridCol>
                <a:gridCol w="547198">
                  <a:extLst>
                    <a:ext uri="{9D8B030D-6E8A-4147-A177-3AD203B41FA5}">
                      <a16:colId xmlns:a16="http://schemas.microsoft.com/office/drawing/2014/main" val="2169145852"/>
                    </a:ext>
                  </a:extLst>
                </a:gridCol>
              </a:tblGrid>
              <a:tr h="370840">
                <a:tc>
                  <a:txBody>
                    <a:bodyPr/>
                    <a:lstStyle/>
                    <a:p>
                      <a:pPr algn="ctr"/>
                      <a:r>
                        <a:rPr lang="en-US" altLang="zh-TW" sz="1800" b="1" dirty="0"/>
                        <a:t>0</a:t>
                      </a:r>
                      <a:endParaRPr lang="zh-TW" altLang="en-US" sz="1800" b="1" dirty="0"/>
                    </a:p>
                  </a:txBody>
                  <a:tcPr anchor="ctr">
                    <a:solidFill>
                      <a:schemeClr val="bg1"/>
                    </a:solidFill>
                  </a:tcPr>
                </a:tc>
                <a:tc>
                  <a:txBody>
                    <a:bodyPr/>
                    <a:lstStyle/>
                    <a:p>
                      <a:pPr algn="ctr"/>
                      <a:r>
                        <a:rPr lang="en-US" altLang="zh-TW" sz="1800" b="1" dirty="0"/>
                        <a:t>0</a:t>
                      </a:r>
                      <a:endParaRPr lang="zh-TW" altLang="en-US" sz="1800" b="1" dirty="0"/>
                    </a:p>
                  </a:txBody>
                  <a:tcPr anchor="ctr">
                    <a:solidFill>
                      <a:schemeClr val="bg1"/>
                    </a:solidFill>
                  </a:tcPr>
                </a:tc>
                <a:tc>
                  <a:txBody>
                    <a:bodyPr/>
                    <a:lstStyle/>
                    <a:p>
                      <a:pPr algn="ctr"/>
                      <a:r>
                        <a:rPr lang="en-US" altLang="zh-TW" sz="1800" b="1" dirty="0"/>
                        <a:t>0</a:t>
                      </a:r>
                      <a:endParaRPr lang="zh-TW" altLang="en-US" sz="1800" b="1" dirty="0"/>
                    </a:p>
                  </a:txBody>
                  <a:tcPr anchor="ctr">
                    <a:solidFill>
                      <a:schemeClr val="bg1"/>
                    </a:solidFill>
                  </a:tcPr>
                </a:tc>
                <a:extLst>
                  <a:ext uri="{0D108BD9-81ED-4DB2-BD59-A6C34878D82A}">
                    <a16:rowId xmlns:a16="http://schemas.microsoft.com/office/drawing/2014/main" val="31243611"/>
                  </a:ext>
                </a:extLst>
              </a:tr>
              <a:tr h="370840">
                <a:tc>
                  <a:txBody>
                    <a:bodyPr/>
                    <a:lstStyle/>
                    <a:p>
                      <a:pPr algn="ctr"/>
                      <a:r>
                        <a:rPr lang="en-US" altLang="zh-TW" sz="1800" b="1" dirty="0"/>
                        <a:t>0</a:t>
                      </a:r>
                      <a:endParaRPr lang="zh-TW" altLang="en-US" sz="1800" b="1" dirty="0"/>
                    </a:p>
                  </a:txBody>
                  <a:tcPr anchor="ctr">
                    <a:solidFill>
                      <a:schemeClr val="bg1"/>
                    </a:solidFill>
                  </a:tcPr>
                </a:tc>
                <a:tc>
                  <a:txBody>
                    <a:bodyPr/>
                    <a:lstStyle/>
                    <a:p>
                      <a:pPr algn="ctr"/>
                      <a:endParaRPr lang="zh-TW" altLang="en-US" sz="1800" b="1" dirty="0"/>
                    </a:p>
                  </a:txBody>
                  <a:tcPr anchor="ctr">
                    <a:solidFill>
                      <a:schemeClr val="bg1"/>
                    </a:solidFill>
                  </a:tcPr>
                </a:tc>
                <a:tc>
                  <a:txBody>
                    <a:bodyPr/>
                    <a:lstStyle/>
                    <a:p>
                      <a:pPr algn="ctr"/>
                      <a:r>
                        <a:rPr lang="en-US" altLang="zh-TW" sz="1800" b="1" dirty="0"/>
                        <a:t>1</a:t>
                      </a:r>
                      <a:endParaRPr lang="zh-TW" altLang="en-US" sz="1800" b="1" dirty="0"/>
                    </a:p>
                  </a:txBody>
                  <a:tcPr anchor="ctr">
                    <a:solidFill>
                      <a:schemeClr val="bg1"/>
                    </a:solidFill>
                  </a:tcPr>
                </a:tc>
                <a:extLst>
                  <a:ext uri="{0D108BD9-81ED-4DB2-BD59-A6C34878D82A}">
                    <a16:rowId xmlns:a16="http://schemas.microsoft.com/office/drawing/2014/main" val="886167533"/>
                  </a:ext>
                </a:extLst>
              </a:tr>
              <a:tr h="370840">
                <a:tc>
                  <a:txBody>
                    <a:bodyPr/>
                    <a:lstStyle/>
                    <a:p>
                      <a:pPr algn="ctr"/>
                      <a:r>
                        <a:rPr lang="en-US" altLang="zh-TW" sz="1800" b="1" dirty="0"/>
                        <a:t>1</a:t>
                      </a:r>
                      <a:endParaRPr lang="zh-TW" altLang="en-US" sz="1800" b="1" dirty="0"/>
                    </a:p>
                  </a:txBody>
                  <a:tcPr anchor="ctr">
                    <a:solidFill>
                      <a:schemeClr val="bg1"/>
                    </a:solidFill>
                  </a:tcPr>
                </a:tc>
                <a:tc>
                  <a:txBody>
                    <a:bodyPr/>
                    <a:lstStyle/>
                    <a:p>
                      <a:pPr algn="ctr"/>
                      <a:r>
                        <a:rPr lang="en-US" altLang="zh-TW" sz="1800" b="1" dirty="0"/>
                        <a:t>1</a:t>
                      </a:r>
                      <a:endParaRPr lang="zh-TW" altLang="en-US" sz="1800" b="1" dirty="0"/>
                    </a:p>
                  </a:txBody>
                  <a:tcPr anchor="ctr">
                    <a:solidFill>
                      <a:schemeClr val="bg1"/>
                    </a:solidFill>
                  </a:tcPr>
                </a:tc>
                <a:tc>
                  <a:txBody>
                    <a:bodyPr/>
                    <a:lstStyle/>
                    <a:p>
                      <a:pPr algn="ctr"/>
                      <a:r>
                        <a:rPr lang="en-US" altLang="zh-TW" sz="1800" b="1" dirty="0"/>
                        <a:t>0</a:t>
                      </a:r>
                      <a:endParaRPr lang="zh-TW" altLang="en-US" sz="1800" b="1" dirty="0"/>
                    </a:p>
                  </a:txBody>
                  <a:tcPr anchor="ctr">
                    <a:solidFill>
                      <a:schemeClr val="bg1"/>
                    </a:solidFill>
                  </a:tcPr>
                </a:tc>
                <a:extLst>
                  <a:ext uri="{0D108BD9-81ED-4DB2-BD59-A6C34878D82A}">
                    <a16:rowId xmlns:a16="http://schemas.microsoft.com/office/drawing/2014/main" val="907589526"/>
                  </a:ext>
                </a:extLst>
              </a:tr>
            </a:tbl>
          </a:graphicData>
        </a:graphic>
      </p:graphicFrame>
      <p:graphicFrame>
        <p:nvGraphicFramePr>
          <p:cNvPr id="12" name="表格 9">
            <a:extLst>
              <a:ext uri="{FF2B5EF4-FFF2-40B4-BE49-F238E27FC236}">
                <a16:creationId xmlns:a16="http://schemas.microsoft.com/office/drawing/2014/main" id="{6C726C07-7217-4FE2-8C15-D3FF5D08FA73}"/>
              </a:ext>
            </a:extLst>
          </p:cNvPr>
          <p:cNvGraphicFramePr>
            <a:graphicFrameLocks noGrp="1"/>
          </p:cNvGraphicFramePr>
          <p:nvPr>
            <p:extLst>
              <p:ext uri="{D42A27DB-BD31-4B8C-83A1-F6EECF244321}">
                <p14:modId xmlns:p14="http://schemas.microsoft.com/office/powerpoint/2010/main" val="3926063762"/>
              </p:ext>
            </p:extLst>
          </p:nvPr>
        </p:nvGraphicFramePr>
        <p:xfrm>
          <a:off x="6714890" y="4096915"/>
          <a:ext cx="1641594" cy="11125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47198">
                  <a:extLst>
                    <a:ext uri="{9D8B030D-6E8A-4147-A177-3AD203B41FA5}">
                      <a16:colId xmlns:a16="http://schemas.microsoft.com/office/drawing/2014/main" val="916057673"/>
                    </a:ext>
                  </a:extLst>
                </a:gridCol>
                <a:gridCol w="547198">
                  <a:extLst>
                    <a:ext uri="{9D8B030D-6E8A-4147-A177-3AD203B41FA5}">
                      <a16:colId xmlns:a16="http://schemas.microsoft.com/office/drawing/2014/main" val="1450936283"/>
                    </a:ext>
                  </a:extLst>
                </a:gridCol>
                <a:gridCol w="547198">
                  <a:extLst>
                    <a:ext uri="{9D8B030D-6E8A-4147-A177-3AD203B41FA5}">
                      <a16:colId xmlns:a16="http://schemas.microsoft.com/office/drawing/2014/main" val="2169145852"/>
                    </a:ext>
                  </a:extLst>
                </a:gridCol>
              </a:tblGrid>
              <a:tr h="370840">
                <a:tc>
                  <a:txBody>
                    <a:bodyPr/>
                    <a:lstStyle/>
                    <a:p>
                      <a:pPr algn="ctr"/>
                      <a:endParaRPr lang="zh-TW" altLang="en-US" sz="1800" b="1" dirty="0"/>
                    </a:p>
                  </a:txBody>
                  <a:tcPr anchor="ctr">
                    <a:solidFill>
                      <a:schemeClr val="bg1"/>
                    </a:solidFill>
                  </a:tcPr>
                </a:tc>
                <a:tc>
                  <a:txBody>
                    <a:bodyPr/>
                    <a:lstStyle/>
                    <a:p>
                      <a:pPr algn="ctr"/>
                      <a:endParaRPr lang="zh-TW" altLang="en-US" sz="1800" b="1" dirty="0"/>
                    </a:p>
                  </a:txBody>
                  <a:tcPr anchor="ctr">
                    <a:solidFill>
                      <a:schemeClr val="bg1"/>
                    </a:solidFill>
                  </a:tcPr>
                </a:tc>
                <a:tc>
                  <a:txBody>
                    <a:bodyPr/>
                    <a:lstStyle/>
                    <a:p>
                      <a:pPr algn="ctr"/>
                      <a:endParaRPr lang="zh-TW" altLang="en-US" sz="1800" b="1" dirty="0"/>
                    </a:p>
                  </a:txBody>
                  <a:tcPr anchor="ctr">
                    <a:solidFill>
                      <a:schemeClr val="bg1"/>
                    </a:solidFill>
                  </a:tcPr>
                </a:tc>
                <a:extLst>
                  <a:ext uri="{0D108BD9-81ED-4DB2-BD59-A6C34878D82A}">
                    <a16:rowId xmlns:a16="http://schemas.microsoft.com/office/drawing/2014/main" val="31243611"/>
                  </a:ext>
                </a:extLst>
              </a:tr>
              <a:tr h="370840">
                <a:tc>
                  <a:txBody>
                    <a:bodyPr/>
                    <a:lstStyle/>
                    <a:p>
                      <a:pPr algn="ctr"/>
                      <a:endParaRPr lang="zh-TW" altLang="en-US" sz="1800" b="1" dirty="0"/>
                    </a:p>
                  </a:txBody>
                  <a:tcPr anchor="ctr">
                    <a:solidFill>
                      <a:schemeClr val="bg1"/>
                    </a:solidFill>
                  </a:tcPr>
                </a:tc>
                <a:tc>
                  <a:txBody>
                    <a:bodyPr/>
                    <a:lstStyle/>
                    <a:p>
                      <a:pPr algn="ctr"/>
                      <a:r>
                        <a:rPr lang="en-US" altLang="zh-TW" sz="1800" b="1" dirty="0"/>
                        <a:t>22</a:t>
                      </a:r>
                      <a:endParaRPr lang="zh-TW" altLang="en-US" sz="1800" b="1" dirty="0"/>
                    </a:p>
                  </a:txBody>
                  <a:tcPr anchor="ctr">
                    <a:solidFill>
                      <a:schemeClr val="bg1"/>
                    </a:solidFill>
                  </a:tcPr>
                </a:tc>
                <a:tc>
                  <a:txBody>
                    <a:bodyPr/>
                    <a:lstStyle/>
                    <a:p>
                      <a:pPr algn="ctr"/>
                      <a:endParaRPr lang="zh-TW" altLang="en-US" sz="1800" b="1" dirty="0"/>
                    </a:p>
                  </a:txBody>
                  <a:tcPr anchor="ctr">
                    <a:solidFill>
                      <a:schemeClr val="bg1"/>
                    </a:solidFill>
                  </a:tcPr>
                </a:tc>
                <a:extLst>
                  <a:ext uri="{0D108BD9-81ED-4DB2-BD59-A6C34878D82A}">
                    <a16:rowId xmlns:a16="http://schemas.microsoft.com/office/drawing/2014/main" val="886167533"/>
                  </a:ext>
                </a:extLst>
              </a:tr>
              <a:tr h="370840">
                <a:tc>
                  <a:txBody>
                    <a:bodyPr/>
                    <a:lstStyle/>
                    <a:p>
                      <a:pPr algn="ctr"/>
                      <a:endParaRPr lang="zh-TW" altLang="en-US" sz="1800" b="1" dirty="0"/>
                    </a:p>
                  </a:txBody>
                  <a:tcPr anchor="ctr">
                    <a:solidFill>
                      <a:schemeClr val="bg1"/>
                    </a:solidFill>
                  </a:tcPr>
                </a:tc>
                <a:tc>
                  <a:txBody>
                    <a:bodyPr/>
                    <a:lstStyle/>
                    <a:p>
                      <a:pPr algn="ctr"/>
                      <a:endParaRPr lang="zh-TW" altLang="en-US" sz="1800" b="1" dirty="0"/>
                    </a:p>
                  </a:txBody>
                  <a:tcPr anchor="ctr">
                    <a:solidFill>
                      <a:schemeClr val="bg1"/>
                    </a:solidFill>
                  </a:tcPr>
                </a:tc>
                <a:tc>
                  <a:txBody>
                    <a:bodyPr/>
                    <a:lstStyle/>
                    <a:p>
                      <a:pPr algn="ctr"/>
                      <a:endParaRPr lang="zh-TW" altLang="en-US" sz="1800" b="1" dirty="0"/>
                    </a:p>
                  </a:txBody>
                  <a:tcPr anchor="ctr">
                    <a:solidFill>
                      <a:schemeClr val="bg1"/>
                    </a:solidFill>
                  </a:tcPr>
                </a:tc>
                <a:extLst>
                  <a:ext uri="{0D108BD9-81ED-4DB2-BD59-A6C34878D82A}">
                    <a16:rowId xmlns:a16="http://schemas.microsoft.com/office/drawing/2014/main" val="907589526"/>
                  </a:ext>
                </a:extLst>
              </a:tr>
            </a:tbl>
          </a:graphicData>
        </a:graphic>
      </p:graphicFrame>
      <mc:AlternateContent xmlns:mc="http://schemas.openxmlformats.org/markup-compatibility/2006">
        <mc:Choice xmlns:a14="http://schemas.microsoft.com/office/drawing/2010/main" Requires="a14">
          <p:sp>
            <p:nvSpPr>
              <p:cNvPr id="13" name="文字方塊 12">
                <a:extLst>
                  <a:ext uri="{FF2B5EF4-FFF2-40B4-BE49-F238E27FC236}">
                    <a16:creationId xmlns:a16="http://schemas.microsoft.com/office/drawing/2014/main" id="{ACE0F4F0-2A09-4DC2-8D8E-F329B652F692}"/>
                  </a:ext>
                </a:extLst>
              </p:cNvPr>
              <p:cNvSpPr txBox="1"/>
              <p:nvPr/>
            </p:nvSpPr>
            <p:spPr>
              <a:xfrm>
                <a:off x="3743005" y="5435932"/>
                <a:ext cx="18343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00010110</m:t>
                              </m:r>
                            </m:e>
                          </m:d>
                        </m:e>
                        <m:sub>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13" name="文字方塊 12">
                <a:extLst>
                  <a:ext uri="{FF2B5EF4-FFF2-40B4-BE49-F238E27FC236}">
                    <a16:creationId xmlns:a16="http://schemas.microsoft.com/office/drawing/2014/main" id="{ACE0F4F0-2A09-4DC2-8D8E-F329B652F692}"/>
                  </a:ext>
                </a:extLst>
              </p:cNvPr>
              <p:cNvSpPr txBox="1">
                <a:spLocks noRot="1" noChangeAspect="1" noMove="1" noResize="1" noEditPoints="1" noAdjustHandles="1" noChangeArrowheads="1" noChangeShapeType="1" noTextEdit="1"/>
              </p:cNvSpPr>
              <p:nvPr/>
            </p:nvSpPr>
            <p:spPr>
              <a:xfrm>
                <a:off x="3743005" y="5435932"/>
                <a:ext cx="1834348" cy="369332"/>
              </a:xfrm>
              <a:prstGeom prst="rect">
                <a:avLst/>
              </a:prstGeom>
              <a:blipFill>
                <a:blip r:embed="rId4"/>
                <a:stretch>
                  <a:fillRect r="-997" b="-16667"/>
                </a:stretch>
              </a:blipFill>
            </p:spPr>
            <p:txBody>
              <a:bodyPr/>
              <a:lstStyle/>
              <a:p>
                <a:r>
                  <a:rPr lang="zh-TW" altLang="en-US">
                    <a:noFill/>
                  </a:rPr>
                  <a:t> </a:t>
                </a:r>
              </a:p>
            </p:txBody>
          </p:sp>
        </mc:Fallback>
      </mc:AlternateContent>
      <p:sp>
        <p:nvSpPr>
          <p:cNvPr id="14" name="箭號: 向右 13">
            <a:extLst>
              <a:ext uri="{FF2B5EF4-FFF2-40B4-BE49-F238E27FC236}">
                <a16:creationId xmlns:a16="http://schemas.microsoft.com/office/drawing/2014/main" id="{3F95981A-420D-4362-A6F9-836EABDC356F}"/>
              </a:ext>
            </a:extLst>
          </p:cNvPr>
          <p:cNvSpPr/>
          <p:nvPr/>
        </p:nvSpPr>
        <p:spPr>
          <a:xfrm>
            <a:off x="2948148" y="4454477"/>
            <a:ext cx="648072" cy="31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右 14">
            <a:extLst>
              <a:ext uri="{FF2B5EF4-FFF2-40B4-BE49-F238E27FC236}">
                <a16:creationId xmlns:a16="http://schemas.microsoft.com/office/drawing/2014/main" id="{4CE69F5D-17D0-46D4-8F8A-76A710415ECE}"/>
              </a:ext>
            </a:extLst>
          </p:cNvPr>
          <p:cNvSpPr/>
          <p:nvPr/>
        </p:nvSpPr>
        <p:spPr>
          <a:xfrm>
            <a:off x="5786459" y="4454476"/>
            <a:ext cx="648072" cy="31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2560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0E5624-E7AA-4C3F-A1D8-94BB0275F26F}"/>
              </a:ext>
            </a:extLst>
          </p:cNvPr>
          <p:cNvSpPr>
            <a:spLocks noGrp="1"/>
          </p:cNvSpPr>
          <p:nvPr>
            <p:ph type="title"/>
          </p:nvPr>
        </p:nvSpPr>
        <p:spPr/>
        <p:txBody>
          <a:bodyPr/>
          <a:lstStyle/>
          <a:p>
            <a:r>
              <a:rPr lang="en-US" altLang="zh-TW" dirty="0"/>
              <a:t>Support Vector Machine(SVM)</a:t>
            </a:r>
            <a:endParaRPr lang="zh-TW" altLang="en-US" dirty="0"/>
          </a:p>
        </p:txBody>
      </p:sp>
      <p:sp>
        <p:nvSpPr>
          <p:cNvPr id="7" name="內容版面配置區 6">
            <a:extLst>
              <a:ext uri="{FF2B5EF4-FFF2-40B4-BE49-F238E27FC236}">
                <a16:creationId xmlns:a16="http://schemas.microsoft.com/office/drawing/2014/main" id="{3B836D53-F4FF-4BA3-A60C-E2ED175A018E}"/>
              </a:ext>
            </a:extLst>
          </p:cNvPr>
          <p:cNvSpPr>
            <a:spLocks noGrp="1"/>
          </p:cNvSpPr>
          <p:nvPr>
            <p:ph idx="1"/>
          </p:nvPr>
        </p:nvSpPr>
        <p:spPr/>
        <p:txBody>
          <a:bodyPr>
            <a:normAutofit/>
          </a:bodyPr>
          <a:lstStyle/>
          <a:p>
            <a:r>
              <a:rPr lang="en-US" altLang="zh-TW" dirty="0"/>
              <a:t>A frequently-used classier developed by </a:t>
            </a:r>
            <a:r>
              <a:rPr lang="en-US" altLang="zh-TW" dirty="0" err="1"/>
              <a:t>Vapnik</a:t>
            </a:r>
            <a:r>
              <a:rPr lang="en-US" altLang="zh-TW" dirty="0"/>
              <a:t> [31] based on statistical learning theory</a:t>
            </a:r>
          </a:p>
          <a:p>
            <a:r>
              <a:rPr lang="en-US" altLang="zh-TW" dirty="0"/>
              <a:t>H represents the optimal separating </a:t>
            </a:r>
            <a:r>
              <a:rPr lang="en-US" altLang="zh-TW" b="1" dirty="0"/>
              <a:t>hyperplane</a:t>
            </a:r>
            <a:r>
              <a:rPr lang="en-US" altLang="zh-TW" dirty="0"/>
              <a:t> to be determined, H1 and H2 are two hyperplanes parallel to H and no training sample falls between them</a:t>
            </a:r>
          </a:p>
          <a:p>
            <a:r>
              <a:rPr lang="en-US" altLang="zh-TW" dirty="0"/>
              <a:t>H should be the separating hyperplane which can separate the two categories with the </a:t>
            </a:r>
            <a:r>
              <a:rPr lang="en-US" altLang="zh-TW" b="1" dirty="0"/>
              <a:t>maximum margin </a:t>
            </a:r>
            <a:r>
              <a:rPr lang="en-US" altLang="zh-TW" dirty="0"/>
              <a:t>so that structural risk can be minimized</a:t>
            </a:r>
            <a:endParaRPr lang="zh-TW" altLang="en-US" dirty="0"/>
          </a:p>
        </p:txBody>
      </p:sp>
      <p:sp>
        <p:nvSpPr>
          <p:cNvPr id="4" name="投影片編號版面配置區 3">
            <a:extLst>
              <a:ext uri="{FF2B5EF4-FFF2-40B4-BE49-F238E27FC236}">
                <a16:creationId xmlns:a16="http://schemas.microsoft.com/office/drawing/2014/main" id="{D9918C76-DDA3-44C3-9D63-A5466EF34EEC}"/>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pic>
        <p:nvPicPr>
          <p:cNvPr id="11" name="圖片 10">
            <a:extLst>
              <a:ext uri="{FF2B5EF4-FFF2-40B4-BE49-F238E27FC236}">
                <a16:creationId xmlns:a16="http://schemas.microsoft.com/office/drawing/2014/main" id="{11CAC313-C28E-4D00-A93C-37EB5EC501C4}"/>
              </a:ext>
            </a:extLst>
          </p:cNvPr>
          <p:cNvPicPr>
            <a:picLocks noChangeAspect="1"/>
          </p:cNvPicPr>
          <p:nvPr/>
        </p:nvPicPr>
        <p:blipFill>
          <a:blip r:embed="rId2"/>
          <a:stretch>
            <a:fillRect/>
          </a:stretch>
        </p:blipFill>
        <p:spPr>
          <a:xfrm>
            <a:off x="1055440" y="3525294"/>
            <a:ext cx="6450534" cy="3072058"/>
          </a:xfrm>
          <a:prstGeom prst="rect">
            <a:avLst/>
          </a:prstGeom>
        </p:spPr>
      </p:pic>
    </p:spTree>
    <p:extLst>
      <p:ext uri="{BB962C8B-B14F-4D97-AF65-F5344CB8AC3E}">
        <p14:creationId xmlns:p14="http://schemas.microsoft.com/office/powerpoint/2010/main" val="229015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E4C9E7-E81A-4035-AFC3-CCC89EAEB12C}"/>
              </a:ext>
            </a:extLst>
          </p:cNvPr>
          <p:cNvSpPr>
            <a:spLocks noGrp="1"/>
          </p:cNvSpPr>
          <p:nvPr>
            <p:ph type="title"/>
          </p:nvPr>
        </p:nvSpPr>
        <p:spPr/>
        <p:txBody>
          <a:bodyPr/>
          <a:lstStyle/>
          <a:p>
            <a:r>
              <a:rPr lang="en-US" altLang="zh-TW" dirty="0"/>
              <a:t>Support Vector Machine(SVM)</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B1084036-267D-4BAC-BBE4-AE004A5F0ADA}"/>
                  </a:ext>
                </a:extLst>
              </p:cNvPr>
              <p:cNvSpPr>
                <a:spLocks noGrp="1"/>
              </p:cNvSpPr>
              <p:nvPr>
                <p:ph idx="1"/>
              </p:nvPr>
            </p:nvSpPr>
            <p:spPr/>
            <p:txBody>
              <a:bodyPr/>
              <a:lstStyle/>
              <a:p>
                <a:r>
                  <a:rPr lang="en-US" altLang="zh-TW" dirty="0"/>
                  <a:t>Given a training data set of N points </a:t>
                </a:r>
                <a14:m>
                  <m:oMath xmlns:m="http://schemas.openxmlformats.org/officeDocument/2006/math">
                    <m:d>
                      <m:dPr>
                        <m:ctrlPr>
                          <a:rPr lang="en-US" altLang="zh-TW" smtClean="0"/>
                        </m:ctrlPr>
                      </m:dPr>
                      <m:e>
                        <m:sSub>
                          <m:sSubPr>
                            <m:ctrlPr>
                              <a:rPr lang="en-US" altLang="zh-TW" smtClean="0"/>
                            </m:ctrlPr>
                          </m:sSubPr>
                          <m:e>
                            <m:r>
                              <a:rPr lang="en-US" altLang="zh-TW" smtClean="0"/>
                              <m:t>𝑥</m:t>
                            </m:r>
                          </m:e>
                          <m:sub>
                            <m:r>
                              <a:rPr lang="en-US" altLang="zh-TW" smtClean="0"/>
                              <m:t>𝑖</m:t>
                            </m:r>
                          </m:sub>
                        </m:sSub>
                        <m:r>
                          <a:rPr lang="en-US" altLang="zh-TW" smtClean="0"/>
                          <m:t>,</m:t>
                        </m:r>
                        <m:sSub>
                          <m:sSubPr>
                            <m:ctrlPr>
                              <a:rPr lang="en-US" altLang="zh-TW" smtClean="0"/>
                            </m:ctrlPr>
                          </m:sSubPr>
                          <m:e>
                            <m:r>
                              <a:rPr lang="en-US" altLang="zh-TW" smtClean="0"/>
                              <m:t>𝑦</m:t>
                            </m:r>
                          </m:e>
                          <m:sub>
                            <m:r>
                              <a:rPr lang="en-US" altLang="zh-TW" smtClean="0"/>
                              <m:t>𝑖</m:t>
                            </m:r>
                          </m:sub>
                        </m:sSub>
                      </m:e>
                    </m:d>
                  </m:oMath>
                </a14:m>
                <a:r>
                  <a:rPr lang="en-US" altLang="zh-TW" dirty="0"/>
                  <a:t> the task is therefore equal to</a:t>
                </a:r>
              </a:p>
              <a:p>
                <a:pPr lvl="1"/>
                <a14:m>
                  <m:oMath xmlns:m="http://schemas.openxmlformats.org/officeDocument/2006/math">
                    <m:func>
                      <m:funcPr>
                        <m:ctrlPr>
                          <a:rPr lang="en-US" altLang="zh-TW" smtClean="0"/>
                        </m:ctrlPr>
                      </m:funcPr>
                      <m:fName>
                        <m:limLow>
                          <m:limLowPr>
                            <m:ctrlPr>
                              <a:rPr lang="en-US" altLang="zh-TW" smtClean="0"/>
                            </m:ctrlPr>
                          </m:limLowPr>
                          <m:e>
                            <m:r>
                              <m:rPr>
                                <m:sty m:val="p"/>
                              </m:rPr>
                              <a:rPr lang="en-US" altLang="zh-TW" smtClean="0"/>
                              <m:t>max</m:t>
                            </m:r>
                          </m:e>
                          <m:lim>
                            <m:sSub>
                              <m:sSubPr>
                                <m:ctrlPr>
                                  <a:rPr lang="en-US" altLang="zh-TW" smtClean="0"/>
                                </m:ctrlPr>
                              </m:sSubPr>
                              <m:e>
                                <m:r>
                                  <a:rPr lang="zh-TW" altLang="en-US" smtClean="0"/>
                                  <m:t>𝜆</m:t>
                                </m:r>
                              </m:e>
                              <m:sub>
                                <m:r>
                                  <a:rPr lang="en-US" altLang="zh-TW" smtClean="0"/>
                                  <m:t>𝑖</m:t>
                                </m:r>
                              </m:sub>
                            </m:sSub>
                          </m:lim>
                        </m:limLow>
                      </m:fName>
                      <m:e>
                        <m:d>
                          <m:dPr>
                            <m:ctrlPr>
                              <a:rPr lang="en-US" altLang="zh-TW" smtClean="0"/>
                            </m:ctrlPr>
                          </m:dPr>
                          <m:e>
                            <m:nary>
                              <m:naryPr>
                                <m:chr m:val="∑"/>
                                <m:ctrlPr>
                                  <a:rPr lang="en-US" altLang="zh-TW" smtClean="0"/>
                                </m:ctrlPr>
                              </m:naryPr>
                              <m:sub>
                                <m:r>
                                  <m:rPr>
                                    <m:brk m:alnAt="23"/>
                                  </m:rPr>
                                  <a:rPr lang="en-US" altLang="zh-TW" smtClean="0"/>
                                  <m:t>𝑖</m:t>
                                </m:r>
                                <m:r>
                                  <a:rPr lang="en-US" altLang="zh-TW" smtClean="0"/>
                                  <m:t>=1</m:t>
                                </m:r>
                              </m:sub>
                              <m:sup>
                                <m:r>
                                  <a:rPr lang="en-US" altLang="zh-TW" smtClean="0"/>
                                  <m:t>𝑁</m:t>
                                </m:r>
                              </m:sup>
                              <m:e>
                                <m:sSub>
                                  <m:sSubPr>
                                    <m:ctrlPr>
                                      <a:rPr lang="en-US" altLang="zh-TW" smtClean="0"/>
                                    </m:ctrlPr>
                                  </m:sSubPr>
                                  <m:e>
                                    <m:r>
                                      <a:rPr lang="zh-TW" altLang="en-US" smtClean="0"/>
                                      <m:t>𝜆</m:t>
                                    </m:r>
                                  </m:e>
                                  <m:sub>
                                    <m:r>
                                      <a:rPr lang="en-US" altLang="zh-TW" smtClean="0"/>
                                      <m:t>𝑖</m:t>
                                    </m:r>
                                  </m:sub>
                                </m:sSub>
                                <m:r>
                                  <a:rPr lang="en-US" altLang="zh-TW" smtClean="0"/>
                                  <m:t>−</m:t>
                                </m:r>
                                <m:f>
                                  <m:fPr>
                                    <m:ctrlPr>
                                      <a:rPr lang="en-US" altLang="zh-TW" smtClean="0"/>
                                    </m:ctrlPr>
                                  </m:fPr>
                                  <m:num>
                                    <m:r>
                                      <a:rPr lang="en-US" altLang="zh-TW" smtClean="0"/>
                                      <m:t>1</m:t>
                                    </m:r>
                                  </m:num>
                                  <m:den>
                                    <m:r>
                                      <a:rPr lang="en-US" altLang="zh-TW" smtClean="0"/>
                                      <m:t>2</m:t>
                                    </m:r>
                                  </m:den>
                                </m:f>
                              </m:e>
                            </m:nary>
                            <m:nary>
                              <m:naryPr>
                                <m:chr m:val="∑"/>
                                <m:supHide m:val="on"/>
                                <m:ctrlPr>
                                  <a:rPr lang="en-US" altLang="zh-TW" smtClean="0"/>
                                </m:ctrlPr>
                              </m:naryPr>
                              <m:sub>
                                <m:r>
                                  <m:rPr>
                                    <m:brk m:alnAt="7"/>
                                  </m:rPr>
                                  <a:rPr lang="en-US" altLang="zh-TW" smtClean="0"/>
                                  <m:t>𝑖</m:t>
                                </m:r>
                                <m:r>
                                  <a:rPr lang="en-US" altLang="zh-TW" smtClean="0"/>
                                  <m:t>,</m:t>
                                </m:r>
                                <m:r>
                                  <a:rPr lang="en-US" altLang="zh-TW" smtClean="0"/>
                                  <m:t>𝑗</m:t>
                                </m:r>
                              </m:sub>
                              <m:sup/>
                              <m:e>
                                <m:sSub>
                                  <m:sSubPr>
                                    <m:ctrlPr>
                                      <a:rPr lang="en-US" altLang="zh-TW" smtClean="0"/>
                                    </m:ctrlPr>
                                  </m:sSubPr>
                                  <m:e>
                                    <m:r>
                                      <a:rPr lang="zh-TW" altLang="en-US" smtClean="0"/>
                                      <m:t>𝜆</m:t>
                                    </m:r>
                                  </m:e>
                                  <m:sub>
                                    <m:r>
                                      <a:rPr lang="en-US" altLang="zh-TW" smtClean="0"/>
                                      <m:t>𝑖</m:t>
                                    </m:r>
                                  </m:sub>
                                </m:sSub>
                                <m:sSub>
                                  <m:sSubPr>
                                    <m:ctrlPr>
                                      <a:rPr lang="en-US" altLang="zh-TW" smtClean="0"/>
                                    </m:ctrlPr>
                                  </m:sSubPr>
                                  <m:e>
                                    <m:r>
                                      <a:rPr lang="zh-TW" altLang="en-US" smtClean="0"/>
                                      <m:t>𝜆</m:t>
                                    </m:r>
                                  </m:e>
                                  <m:sub>
                                    <m:r>
                                      <a:rPr lang="en-US" altLang="zh-TW" smtClean="0"/>
                                      <m:t>𝑗</m:t>
                                    </m:r>
                                  </m:sub>
                                </m:sSub>
                                <m:sSub>
                                  <m:sSubPr>
                                    <m:ctrlPr>
                                      <a:rPr lang="en-US" altLang="zh-TW" smtClean="0"/>
                                    </m:ctrlPr>
                                  </m:sSubPr>
                                  <m:e>
                                    <m:r>
                                      <a:rPr lang="en-US" altLang="zh-TW" smtClean="0"/>
                                      <m:t>𝑦</m:t>
                                    </m:r>
                                  </m:e>
                                  <m:sub>
                                    <m:r>
                                      <a:rPr lang="en-US" altLang="zh-TW" smtClean="0"/>
                                      <m:t>𝑖</m:t>
                                    </m:r>
                                  </m:sub>
                                </m:sSub>
                                <m:sSub>
                                  <m:sSubPr>
                                    <m:ctrlPr>
                                      <a:rPr lang="en-US" altLang="zh-TW" smtClean="0"/>
                                    </m:ctrlPr>
                                  </m:sSubPr>
                                  <m:e>
                                    <m:r>
                                      <a:rPr lang="en-US" altLang="zh-TW" smtClean="0"/>
                                      <m:t>𝑦</m:t>
                                    </m:r>
                                  </m:e>
                                  <m:sub>
                                    <m:r>
                                      <a:rPr lang="en-US" altLang="zh-TW" smtClean="0"/>
                                      <m:t>𝑗</m:t>
                                    </m:r>
                                  </m:sub>
                                </m:sSub>
                                <m:sSubSup>
                                  <m:sSubSupPr>
                                    <m:ctrlPr>
                                      <a:rPr lang="en-US" altLang="zh-TW" smtClean="0"/>
                                    </m:ctrlPr>
                                  </m:sSubSupPr>
                                  <m:e>
                                    <m:r>
                                      <a:rPr lang="en-US" altLang="zh-TW" smtClean="0"/>
                                      <m:t>𝑥</m:t>
                                    </m:r>
                                  </m:e>
                                  <m:sub>
                                    <m:r>
                                      <a:rPr lang="en-US" altLang="zh-TW" smtClean="0"/>
                                      <m:t>𝑖</m:t>
                                    </m:r>
                                  </m:sub>
                                  <m:sup>
                                    <m:r>
                                      <a:rPr lang="en-US" altLang="zh-TW" smtClean="0"/>
                                      <m:t>𝑇</m:t>
                                    </m:r>
                                  </m:sup>
                                </m:sSubSup>
                                <m:sSub>
                                  <m:sSubPr>
                                    <m:ctrlPr>
                                      <a:rPr lang="en-US" altLang="zh-TW" smtClean="0"/>
                                    </m:ctrlPr>
                                  </m:sSubPr>
                                  <m:e>
                                    <m:r>
                                      <a:rPr lang="en-US" altLang="zh-TW" smtClean="0"/>
                                      <m:t>𝑥</m:t>
                                    </m:r>
                                  </m:e>
                                  <m:sub>
                                    <m:r>
                                      <a:rPr lang="en-US" altLang="zh-TW" smtClean="0"/>
                                      <m:t>𝑗</m:t>
                                    </m:r>
                                  </m:sub>
                                </m:sSub>
                              </m:e>
                            </m:nary>
                          </m:e>
                        </m:d>
                      </m:e>
                    </m:func>
                  </m:oMath>
                </a14:m>
                <a:endParaRPr lang="en-US" altLang="zh-TW" dirty="0"/>
              </a:p>
              <a:p>
                <a:pPr lvl="1"/>
                <a:r>
                  <a:rPr lang="en-US" altLang="zh-TW" dirty="0"/>
                  <a:t>Under the constraints </a:t>
                </a:r>
                <a14:m>
                  <m:oMath xmlns:m="http://schemas.openxmlformats.org/officeDocument/2006/math">
                    <m:nary>
                      <m:naryPr>
                        <m:chr m:val="∑"/>
                        <m:ctrlPr>
                          <a:rPr lang="en-US" altLang="zh-TW" smtClean="0"/>
                        </m:ctrlPr>
                      </m:naryPr>
                      <m:sub>
                        <m:r>
                          <m:rPr>
                            <m:brk m:alnAt="23"/>
                          </m:rPr>
                          <a:rPr lang="en-US" altLang="zh-TW" smtClean="0"/>
                          <m:t>𝑖</m:t>
                        </m:r>
                        <m:r>
                          <a:rPr lang="en-US" altLang="zh-TW" smtClean="0"/>
                          <m:t>=1</m:t>
                        </m:r>
                      </m:sub>
                      <m:sup>
                        <m:r>
                          <a:rPr lang="en-US" altLang="zh-TW" smtClean="0"/>
                          <m:t>𝑁</m:t>
                        </m:r>
                      </m:sup>
                      <m:e>
                        <m:sSub>
                          <m:sSubPr>
                            <m:ctrlPr>
                              <a:rPr lang="en-US" altLang="zh-TW" smtClean="0"/>
                            </m:ctrlPr>
                          </m:sSubPr>
                          <m:e>
                            <m:r>
                              <a:rPr lang="zh-TW" altLang="en-US" smtClean="0"/>
                              <m:t>𝜆</m:t>
                            </m:r>
                          </m:e>
                          <m:sub>
                            <m:r>
                              <a:rPr lang="en-US" altLang="zh-TW" smtClean="0"/>
                              <m:t>𝑖</m:t>
                            </m:r>
                          </m:sub>
                        </m:sSub>
                        <m:sSub>
                          <m:sSubPr>
                            <m:ctrlPr>
                              <a:rPr lang="en-US" altLang="zh-TW" smtClean="0"/>
                            </m:ctrlPr>
                          </m:sSubPr>
                          <m:e>
                            <m:r>
                              <a:rPr lang="en-US" altLang="zh-TW" smtClean="0"/>
                              <m:t>𝑦</m:t>
                            </m:r>
                          </m:e>
                          <m:sub>
                            <m:r>
                              <a:rPr lang="en-US" altLang="zh-TW" smtClean="0"/>
                              <m:t>𝑖</m:t>
                            </m:r>
                          </m:sub>
                        </m:sSub>
                        <m:r>
                          <a:rPr lang="en-US" altLang="zh-TW" smtClean="0"/>
                          <m:t>=0</m:t>
                        </m:r>
                      </m:e>
                    </m:nary>
                  </m:oMath>
                </a14:m>
                <a:r>
                  <a:rPr lang="en-US" altLang="zh-TW" dirty="0"/>
                  <a:t> and </a:t>
                </a:r>
                <a14:m>
                  <m:oMath xmlns:m="http://schemas.openxmlformats.org/officeDocument/2006/math">
                    <m:sSub>
                      <m:sSubPr>
                        <m:ctrlPr>
                          <a:rPr lang="en-US" altLang="zh-TW" smtClean="0"/>
                        </m:ctrlPr>
                      </m:sSubPr>
                      <m:e>
                        <m:r>
                          <a:rPr lang="zh-TW" altLang="en-US" smtClean="0"/>
                          <m:t>𝜆</m:t>
                        </m:r>
                      </m:e>
                      <m:sub>
                        <m:r>
                          <a:rPr lang="en-US" altLang="zh-TW" smtClean="0"/>
                          <m:t>𝑖</m:t>
                        </m:r>
                      </m:sub>
                    </m:sSub>
                    <m:r>
                      <a:rPr lang="en-US" altLang="zh-TW" smtClean="0"/>
                      <m:t>≥0,</m:t>
                    </m:r>
                    <m:r>
                      <a:rPr lang="en-US" altLang="zh-TW" smtClean="0"/>
                      <m:t>𝑖</m:t>
                    </m:r>
                    <m:r>
                      <a:rPr lang="en-US" altLang="zh-TW" smtClean="0"/>
                      <m:t>=1,2,…,</m:t>
                    </m:r>
                    <m:r>
                      <a:rPr lang="en-US" altLang="zh-TW" smtClean="0"/>
                      <m:t>𝑁</m:t>
                    </m:r>
                  </m:oMath>
                </a14:m>
                <a:endParaRPr lang="en-US" altLang="zh-TW" dirty="0"/>
              </a:p>
              <a:p>
                <a:pPr lvl="1"/>
                <a:r>
                  <a:rPr lang="en-US" altLang="zh-TW" dirty="0"/>
                  <a:t>Where </a:t>
                </a:r>
                <a14:m>
                  <m:oMath xmlns:m="http://schemas.openxmlformats.org/officeDocument/2006/math">
                    <m:sSub>
                      <m:sSubPr>
                        <m:ctrlPr>
                          <a:rPr lang="en-US" altLang="zh-TW" smtClean="0"/>
                        </m:ctrlPr>
                      </m:sSubPr>
                      <m:e>
                        <m:r>
                          <a:rPr lang="zh-TW" altLang="en-US" smtClean="0"/>
                          <m:t>𝜆</m:t>
                        </m:r>
                      </m:e>
                      <m:sub>
                        <m:r>
                          <a:rPr lang="en-US" altLang="zh-TW" smtClean="0"/>
                          <m:t>𝑖</m:t>
                        </m:r>
                      </m:sub>
                    </m:sSub>
                  </m:oMath>
                </a14:m>
                <a:r>
                  <a:rPr lang="en-US" altLang="zh-TW" dirty="0"/>
                  <a:t> and </a:t>
                </a:r>
                <a14:m>
                  <m:oMath xmlns:m="http://schemas.openxmlformats.org/officeDocument/2006/math">
                    <m:sSub>
                      <m:sSubPr>
                        <m:ctrlPr>
                          <a:rPr lang="en-US" altLang="zh-TW" smtClean="0"/>
                        </m:ctrlPr>
                      </m:sSubPr>
                      <m:e>
                        <m:r>
                          <a:rPr lang="zh-TW" altLang="en-US" smtClean="0"/>
                          <m:t>𝜆</m:t>
                        </m:r>
                      </m:e>
                      <m:sub>
                        <m:r>
                          <a:rPr lang="en-US" altLang="zh-TW" smtClean="0"/>
                          <m:t>𝑗</m:t>
                        </m:r>
                      </m:sub>
                    </m:sSub>
                  </m:oMath>
                </a14:m>
                <a:r>
                  <a:rPr lang="en-US" altLang="zh-TW" dirty="0"/>
                  <a:t> are Lagrange multiplying factors</a:t>
                </a:r>
              </a:p>
              <a:p>
                <a:r>
                  <a:rPr lang="en-US" altLang="zh-TW" dirty="0"/>
                  <a:t>For linearly non-separable problems, the corresponding form is given by</a:t>
                </a:r>
              </a:p>
              <a:p>
                <a:pPr lvl="1"/>
                <a14:m>
                  <m:oMath xmlns:m="http://schemas.openxmlformats.org/officeDocument/2006/math">
                    <m:func>
                      <m:funcPr>
                        <m:ctrlPr>
                          <a:rPr lang="en-US" altLang="zh-TW"/>
                        </m:ctrlPr>
                      </m:funcPr>
                      <m:fName>
                        <m:limLow>
                          <m:limLowPr>
                            <m:ctrlPr>
                              <a:rPr lang="en-US" altLang="zh-TW"/>
                            </m:ctrlPr>
                          </m:limLowPr>
                          <m:e>
                            <m:r>
                              <m:rPr>
                                <m:sty m:val="p"/>
                              </m:rPr>
                              <a:rPr lang="en-US" altLang="zh-TW"/>
                              <m:t>max</m:t>
                            </m:r>
                          </m:e>
                          <m:lim>
                            <m:sSub>
                              <m:sSubPr>
                                <m:ctrlPr>
                                  <a:rPr lang="en-US" altLang="zh-TW"/>
                                </m:ctrlPr>
                              </m:sSubPr>
                              <m:e>
                                <m:r>
                                  <a:rPr lang="zh-TW" altLang="en-US"/>
                                  <m:t>𝜆</m:t>
                                </m:r>
                              </m:e>
                              <m:sub>
                                <m:r>
                                  <a:rPr lang="en-US" altLang="zh-TW"/>
                                  <m:t>𝑖</m:t>
                                </m:r>
                              </m:sub>
                            </m:sSub>
                          </m:lim>
                        </m:limLow>
                      </m:fName>
                      <m:e>
                        <m:d>
                          <m:dPr>
                            <m:ctrlPr>
                              <a:rPr lang="en-US" altLang="zh-TW"/>
                            </m:ctrlPr>
                          </m:dPr>
                          <m:e>
                            <m:nary>
                              <m:naryPr>
                                <m:chr m:val="∑"/>
                                <m:ctrlPr>
                                  <a:rPr lang="en-US" altLang="zh-TW"/>
                                </m:ctrlPr>
                              </m:naryPr>
                              <m:sub>
                                <m:r>
                                  <m:rPr>
                                    <m:brk m:alnAt="23"/>
                                  </m:rPr>
                                  <a:rPr lang="en-US" altLang="zh-TW"/>
                                  <m:t>𝑖</m:t>
                                </m:r>
                                <m:r>
                                  <a:rPr lang="en-US" altLang="zh-TW"/>
                                  <m:t>=1</m:t>
                                </m:r>
                              </m:sub>
                              <m:sup>
                                <m:r>
                                  <a:rPr lang="en-US" altLang="zh-TW"/>
                                  <m:t>𝑁</m:t>
                                </m:r>
                              </m:sup>
                              <m:e>
                                <m:sSub>
                                  <m:sSubPr>
                                    <m:ctrlPr>
                                      <a:rPr lang="en-US" altLang="zh-TW"/>
                                    </m:ctrlPr>
                                  </m:sSubPr>
                                  <m:e>
                                    <m:r>
                                      <a:rPr lang="zh-TW" altLang="en-US"/>
                                      <m:t>𝜆</m:t>
                                    </m:r>
                                  </m:e>
                                  <m:sub>
                                    <m:r>
                                      <a:rPr lang="en-US" altLang="zh-TW"/>
                                      <m:t>𝑖</m:t>
                                    </m:r>
                                  </m:sub>
                                </m:sSub>
                                <m:r>
                                  <a:rPr lang="en-US" altLang="zh-TW"/>
                                  <m:t>−</m:t>
                                </m:r>
                                <m:f>
                                  <m:fPr>
                                    <m:ctrlPr>
                                      <a:rPr lang="en-US" altLang="zh-TW"/>
                                    </m:ctrlPr>
                                  </m:fPr>
                                  <m:num>
                                    <m:r>
                                      <a:rPr lang="en-US" altLang="zh-TW"/>
                                      <m:t>1</m:t>
                                    </m:r>
                                  </m:num>
                                  <m:den>
                                    <m:r>
                                      <a:rPr lang="en-US" altLang="zh-TW"/>
                                      <m:t>2</m:t>
                                    </m:r>
                                  </m:den>
                                </m:f>
                              </m:e>
                            </m:nary>
                            <m:nary>
                              <m:naryPr>
                                <m:chr m:val="∑"/>
                                <m:supHide m:val="on"/>
                                <m:ctrlPr>
                                  <a:rPr lang="en-US" altLang="zh-TW"/>
                                </m:ctrlPr>
                              </m:naryPr>
                              <m:sub>
                                <m:r>
                                  <m:rPr>
                                    <m:brk m:alnAt="7"/>
                                  </m:rPr>
                                  <a:rPr lang="en-US" altLang="zh-TW"/>
                                  <m:t>𝑖</m:t>
                                </m:r>
                                <m:r>
                                  <a:rPr lang="en-US" altLang="zh-TW"/>
                                  <m:t>,</m:t>
                                </m:r>
                                <m:r>
                                  <a:rPr lang="en-US" altLang="zh-TW"/>
                                  <m:t>𝑗</m:t>
                                </m:r>
                              </m:sub>
                              <m:sup/>
                              <m:e>
                                <m:sSub>
                                  <m:sSubPr>
                                    <m:ctrlPr>
                                      <a:rPr lang="en-US" altLang="zh-TW"/>
                                    </m:ctrlPr>
                                  </m:sSubPr>
                                  <m:e>
                                    <m:r>
                                      <a:rPr lang="zh-TW" altLang="en-US"/>
                                      <m:t>𝜆</m:t>
                                    </m:r>
                                  </m:e>
                                  <m:sub>
                                    <m:r>
                                      <a:rPr lang="en-US" altLang="zh-TW"/>
                                      <m:t>𝑖</m:t>
                                    </m:r>
                                  </m:sub>
                                </m:sSub>
                                <m:sSub>
                                  <m:sSubPr>
                                    <m:ctrlPr>
                                      <a:rPr lang="en-US" altLang="zh-TW"/>
                                    </m:ctrlPr>
                                  </m:sSubPr>
                                  <m:e>
                                    <m:r>
                                      <a:rPr lang="zh-TW" altLang="en-US"/>
                                      <m:t>𝜆</m:t>
                                    </m:r>
                                  </m:e>
                                  <m:sub>
                                    <m:r>
                                      <a:rPr lang="en-US" altLang="zh-TW"/>
                                      <m:t>𝑗</m:t>
                                    </m:r>
                                  </m:sub>
                                </m:sSub>
                                <m:sSub>
                                  <m:sSubPr>
                                    <m:ctrlPr>
                                      <a:rPr lang="en-US" altLang="zh-TW"/>
                                    </m:ctrlPr>
                                  </m:sSubPr>
                                  <m:e>
                                    <m:r>
                                      <a:rPr lang="en-US" altLang="zh-TW"/>
                                      <m:t>𝑦</m:t>
                                    </m:r>
                                  </m:e>
                                  <m:sub>
                                    <m:r>
                                      <a:rPr lang="en-US" altLang="zh-TW"/>
                                      <m:t>𝑖</m:t>
                                    </m:r>
                                  </m:sub>
                                </m:sSub>
                                <m:sSub>
                                  <m:sSubPr>
                                    <m:ctrlPr>
                                      <a:rPr lang="en-US" altLang="zh-TW"/>
                                    </m:ctrlPr>
                                  </m:sSubPr>
                                  <m:e>
                                    <m:r>
                                      <a:rPr lang="en-US" altLang="zh-TW"/>
                                      <m:t>𝑦</m:t>
                                    </m:r>
                                  </m:e>
                                  <m:sub>
                                    <m:r>
                                      <a:rPr lang="en-US" altLang="zh-TW"/>
                                      <m:t>𝑗</m:t>
                                    </m:r>
                                  </m:sub>
                                </m:sSub>
                                <m:r>
                                  <a:rPr lang="en-US" altLang="zh-TW" smtClean="0"/>
                                  <m:t>𝐾</m:t>
                                </m:r>
                                <m:d>
                                  <m:dPr>
                                    <m:ctrlPr>
                                      <a:rPr lang="en-US" altLang="zh-TW" smtClean="0"/>
                                    </m:ctrlPr>
                                  </m:dPr>
                                  <m:e>
                                    <m:sSub>
                                      <m:sSubPr>
                                        <m:ctrlPr>
                                          <a:rPr lang="en-US" altLang="zh-TW" smtClean="0"/>
                                        </m:ctrlPr>
                                      </m:sSubPr>
                                      <m:e>
                                        <m:r>
                                          <a:rPr lang="en-US" altLang="zh-TW" smtClean="0"/>
                                          <m:t>𝑥</m:t>
                                        </m:r>
                                      </m:e>
                                      <m:sub>
                                        <m:r>
                                          <a:rPr lang="en-US" altLang="zh-TW" smtClean="0"/>
                                          <m:t>𝑖</m:t>
                                        </m:r>
                                      </m:sub>
                                    </m:sSub>
                                    <m:r>
                                      <a:rPr lang="en-US" altLang="zh-TW" smtClean="0"/>
                                      <m:t>,</m:t>
                                    </m:r>
                                    <m:sSub>
                                      <m:sSubPr>
                                        <m:ctrlPr>
                                          <a:rPr lang="en-US" altLang="zh-TW" smtClean="0"/>
                                        </m:ctrlPr>
                                      </m:sSubPr>
                                      <m:e>
                                        <m:r>
                                          <a:rPr lang="en-US" altLang="zh-TW" smtClean="0"/>
                                          <m:t>𝑥</m:t>
                                        </m:r>
                                      </m:e>
                                      <m:sub>
                                        <m:r>
                                          <a:rPr lang="en-US" altLang="zh-TW" smtClean="0"/>
                                          <m:t>𝑗</m:t>
                                        </m:r>
                                      </m:sub>
                                    </m:sSub>
                                  </m:e>
                                </m:d>
                              </m:e>
                            </m:nary>
                          </m:e>
                        </m:d>
                      </m:e>
                    </m:func>
                  </m:oMath>
                </a14:m>
                <a:endParaRPr lang="en-US" altLang="zh-TW" dirty="0"/>
              </a:p>
              <a:p>
                <a:pPr lvl="1"/>
                <a:r>
                  <a:rPr lang="en-US" altLang="zh-TW" dirty="0"/>
                  <a:t>Where </a:t>
                </a:r>
                <a14:m>
                  <m:oMath xmlns:m="http://schemas.openxmlformats.org/officeDocument/2006/math">
                    <m:r>
                      <a:rPr lang="en-US" altLang="zh-TW" smtClean="0"/>
                      <m:t>𝐾</m:t>
                    </m:r>
                    <m:d>
                      <m:dPr>
                        <m:ctrlPr>
                          <a:rPr lang="en-US" altLang="zh-TW" smtClean="0"/>
                        </m:ctrlPr>
                      </m:dPr>
                      <m:e>
                        <m:sSub>
                          <m:sSubPr>
                            <m:ctrlPr>
                              <a:rPr lang="en-US" altLang="zh-TW" smtClean="0"/>
                            </m:ctrlPr>
                          </m:sSubPr>
                          <m:e>
                            <m:r>
                              <a:rPr lang="en-US" altLang="zh-TW" smtClean="0"/>
                              <m:t>𝑥</m:t>
                            </m:r>
                          </m:e>
                          <m:sub>
                            <m:r>
                              <a:rPr lang="en-US" altLang="zh-TW" smtClean="0"/>
                              <m:t>𝑖</m:t>
                            </m:r>
                          </m:sub>
                        </m:sSub>
                        <m:r>
                          <a:rPr lang="en-US" altLang="zh-TW" smtClean="0"/>
                          <m:t>,</m:t>
                        </m:r>
                        <m:sSub>
                          <m:sSubPr>
                            <m:ctrlPr>
                              <a:rPr lang="en-US" altLang="zh-TW" smtClean="0"/>
                            </m:ctrlPr>
                          </m:sSubPr>
                          <m:e>
                            <m:r>
                              <a:rPr lang="en-US" altLang="zh-TW" smtClean="0"/>
                              <m:t>𝑥</m:t>
                            </m:r>
                          </m:e>
                          <m:sub>
                            <m:r>
                              <a:rPr lang="en-US" altLang="zh-TW" smtClean="0"/>
                              <m:t>𝑗</m:t>
                            </m:r>
                          </m:sub>
                        </m:sSub>
                      </m:e>
                    </m:d>
                  </m:oMath>
                </a14:m>
                <a:r>
                  <a:rPr lang="en-US" altLang="zh-TW" dirty="0"/>
                  <a:t> is called kernel function selected from the typical functions expressed as follows:</a:t>
                </a:r>
              </a:p>
              <a:p>
                <a:pPr lvl="1"/>
                <a:r>
                  <a:rPr lang="en-US" altLang="zh-TW" dirty="0"/>
                  <a:t>Polynomial kernel of degree </a:t>
                </a:r>
                <a:r>
                  <a:rPr lang="en-US" altLang="zh-TW" i="1" dirty="0"/>
                  <a:t>q</a:t>
                </a:r>
              </a:p>
              <a:p>
                <a:pPr lvl="1"/>
                <a:endParaRPr lang="en-US" altLang="zh-TW" dirty="0"/>
              </a:p>
              <a:p>
                <a:pPr lvl="1"/>
                <a:r>
                  <a:rPr lang="en-US" altLang="zh-TW" dirty="0"/>
                  <a:t>Radial basis function kernel</a:t>
                </a:r>
              </a:p>
              <a:p>
                <a:pPr lvl="1"/>
                <a:endParaRPr lang="en-US" altLang="zh-TW" dirty="0"/>
              </a:p>
              <a:p>
                <a:pPr lvl="1"/>
                <a:r>
                  <a:rPr lang="en-US" altLang="zh-TW" dirty="0"/>
                  <a:t>Hyperboloidal tangent kernel</a:t>
                </a:r>
                <a:endParaRPr lang="zh-TW" altLang="en-US" dirty="0"/>
              </a:p>
            </p:txBody>
          </p:sp>
        </mc:Choice>
        <mc:Fallback>
          <p:sp>
            <p:nvSpPr>
              <p:cNvPr id="3" name="內容版面配置區 2">
                <a:extLst>
                  <a:ext uri="{FF2B5EF4-FFF2-40B4-BE49-F238E27FC236}">
                    <a16:creationId xmlns:a16="http://schemas.microsoft.com/office/drawing/2014/main" id="{B1084036-267D-4BAC-BBE4-AE004A5F0ADA}"/>
                  </a:ext>
                </a:extLst>
              </p:cNvPr>
              <p:cNvSpPr>
                <a:spLocks noGrp="1" noRot="1" noChangeAspect="1" noMove="1" noResize="1" noEditPoints="1" noAdjustHandles="1" noChangeArrowheads="1" noChangeShapeType="1" noTextEdit="1"/>
              </p:cNvSpPr>
              <p:nvPr>
                <p:ph idx="1"/>
              </p:nvPr>
            </p:nvSpPr>
            <p:spPr>
              <a:blipFill>
                <a:blip r:embed="rId2"/>
                <a:stretch>
                  <a:fillRect l="-522" t="-15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1F0D284-7DAE-479D-92D2-E9495F9F95F9}"/>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17970BF3-C175-4C8B-AA8E-71D0880A21BC}"/>
                  </a:ext>
                </a:extLst>
              </p:cNvPr>
              <p:cNvSpPr txBox="1"/>
              <p:nvPr/>
            </p:nvSpPr>
            <p:spPr>
              <a:xfrm>
                <a:off x="4439816" y="4509120"/>
                <a:ext cx="2988447" cy="3511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𝑘</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e>
                      </m:d>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d>
                            <m:dPr>
                              <m:ctrlPr>
                                <a:rPr lang="en-US" altLang="zh-TW" b="0" i="1" smtClean="0">
                                  <a:latin typeface="Cambria Math" panose="02040503050406030204" pitchFamily="18" charset="0"/>
                                </a:rPr>
                              </m:ctrlPr>
                            </m:dPr>
                            <m:e>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𝑇</m:t>
                                  </m:r>
                                </m:sup>
                              </m:sSubSup>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+1</m:t>
                              </m:r>
                            </m:e>
                          </m:d>
                        </m:e>
                        <m:sup>
                          <m:r>
                            <a:rPr lang="en-US" altLang="zh-TW" b="0" i="1" smtClean="0">
                              <a:latin typeface="Cambria Math" panose="02040503050406030204" pitchFamily="18" charset="0"/>
                            </a:rPr>
                            <m:t>𝑞</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𝑞</m:t>
                      </m:r>
                      <m:r>
                        <a:rPr lang="en-US" altLang="zh-TW" b="0" i="1" smtClean="0">
                          <a:latin typeface="Cambria Math" panose="02040503050406030204" pitchFamily="18" charset="0"/>
                        </a:rPr>
                        <m:t>&gt;0</m:t>
                      </m:r>
                    </m:oMath>
                  </m:oMathPara>
                </a14:m>
                <a:endParaRPr lang="zh-TW" altLang="en-US" dirty="0"/>
              </a:p>
            </p:txBody>
          </p:sp>
        </mc:Choice>
        <mc:Fallback>
          <p:sp>
            <p:nvSpPr>
              <p:cNvPr id="11" name="文字方塊 10">
                <a:extLst>
                  <a:ext uri="{FF2B5EF4-FFF2-40B4-BE49-F238E27FC236}">
                    <a16:creationId xmlns:a16="http://schemas.microsoft.com/office/drawing/2014/main" id="{17970BF3-C175-4C8B-AA8E-71D0880A21BC}"/>
                  </a:ext>
                </a:extLst>
              </p:cNvPr>
              <p:cNvSpPr txBox="1">
                <a:spLocks noRot="1" noChangeAspect="1" noMove="1" noResize="1" noEditPoints="1" noAdjustHandles="1" noChangeArrowheads="1" noChangeShapeType="1" noTextEdit="1"/>
              </p:cNvSpPr>
              <p:nvPr/>
            </p:nvSpPr>
            <p:spPr>
              <a:xfrm>
                <a:off x="4439816" y="4509120"/>
                <a:ext cx="2988447" cy="351186"/>
              </a:xfrm>
              <a:prstGeom prst="rect">
                <a:avLst/>
              </a:prstGeom>
              <a:blipFill>
                <a:blip r:embed="rId3"/>
                <a:stretch>
                  <a:fillRect l="-1426" t="-1754" r="-1222" b="-2280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文字方塊 11">
                <a:extLst>
                  <a:ext uri="{FF2B5EF4-FFF2-40B4-BE49-F238E27FC236}">
                    <a16:creationId xmlns:a16="http://schemas.microsoft.com/office/drawing/2014/main" id="{C8623FFE-3D09-4C10-A1A4-B90210415ADD}"/>
                  </a:ext>
                </a:extLst>
              </p:cNvPr>
              <p:cNvSpPr txBox="1"/>
              <p:nvPr/>
            </p:nvSpPr>
            <p:spPr>
              <a:xfrm>
                <a:off x="4435616" y="4984672"/>
                <a:ext cx="2910797" cy="6572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𝑘</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e>
                      </m:d>
                      <m:r>
                        <a:rPr lang="en-US" altLang="zh-TW" b="0" i="1" smtClean="0">
                          <a:latin typeface="Cambria Math" panose="02040503050406030204" pitchFamily="18" charset="0"/>
                        </a:rPr>
                        <m:t>=</m:t>
                      </m:r>
                      <m:r>
                        <a:rPr lang="en-US" altLang="zh-TW" b="0" i="1" smtClean="0">
                          <a:latin typeface="Cambria Math" panose="02040503050406030204" pitchFamily="18" charset="0"/>
                        </a:rPr>
                        <m:t>𝑒𝑥𝑝</m:t>
                      </m:r>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sSup>
                                <m:sSupPr>
                                  <m:ctrlPr>
                                    <a:rPr lang="en-US" altLang="zh-TW" b="0" i="1" smtClean="0">
                                      <a:latin typeface="Cambria Math" panose="02040503050406030204" pitchFamily="18" charset="0"/>
                                    </a:rPr>
                                  </m:ctrlPr>
                                </m:sSupPr>
                                <m:e>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𝑗</m:t>
                                          </m:r>
                                        </m:sub>
                                      </m:sSub>
                                    </m:e>
                                  </m:d>
                                </m:e>
                                <m:sup>
                                  <m:r>
                                    <a:rPr lang="en-US" altLang="zh-TW" b="0" i="1" smtClean="0">
                                      <a:latin typeface="Cambria Math" panose="02040503050406030204" pitchFamily="18" charset="0"/>
                                    </a:rPr>
                                    <m:t>2</m:t>
                                  </m:r>
                                </m:sup>
                              </m:sSup>
                            </m:num>
                            <m:den>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e>
                      </m:d>
                    </m:oMath>
                  </m:oMathPara>
                </a14:m>
                <a:endParaRPr lang="zh-TW" altLang="en-US" dirty="0"/>
              </a:p>
            </p:txBody>
          </p:sp>
        </mc:Choice>
        <mc:Fallback>
          <p:sp>
            <p:nvSpPr>
              <p:cNvPr id="12" name="文字方塊 11">
                <a:extLst>
                  <a:ext uri="{FF2B5EF4-FFF2-40B4-BE49-F238E27FC236}">
                    <a16:creationId xmlns:a16="http://schemas.microsoft.com/office/drawing/2014/main" id="{C8623FFE-3D09-4C10-A1A4-B90210415ADD}"/>
                  </a:ext>
                </a:extLst>
              </p:cNvPr>
              <p:cNvSpPr txBox="1">
                <a:spLocks noRot="1" noChangeAspect="1" noMove="1" noResize="1" noEditPoints="1" noAdjustHandles="1" noChangeArrowheads="1" noChangeShapeType="1" noTextEdit="1"/>
              </p:cNvSpPr>
              <p:nvPr/>
            </p:nvSpPr>
            <p:spPr>
              <a:xfrm>
                <a:off x="4435616" y="4984672"/>
                <a:ext cx="2910797" cy="65723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 name="文字方塊 12">
                <a:extLst>
                  <a:ext uri="{FF2B5EF4-FFF2-40B4-BE49-F238E27FC236}">
                    <a16:creationId xmlns:a16="http://schemas.microsoft.com/office/drawing/2014/main" id="{B0E30EC3-5127-4FF7-9569-33D08B6648A4}"/>
                  </a:ext>
                </a:extLst>
              </p:cNvPr>
              <p:cNvSpPr txBox="1"/>
              <p:nvPr/>
            </p:nvSpPr>
            <p:spPr>
              <a:xfrm>
                <a:off x="4435616" y="5865721"/>
                <a:ext cx="2829364" cy="3190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𝑘</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𝑗</m:t>
                              </m:r>
                            </m:sub>
                          </m:sSub>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tanh</m:t>
                          </m:r>
                        </m:fName>
                        <m:e>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𝛽</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𝑇</m:t>
                                  </m:r>
                                </m:sup>
                              </m:sSubSup>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r>
                                <a:rPr lang="zh-TW" altLang="en-US" b="0" i="1" smtClean="0">
                                  <a:latin typeface="Cambria Math" panose="02040503050406030204" pitchFamily="18" charset="0"/>
                                </a:rPr>
                                <m:t>𝛾</m:t>
                              </m:r>
                            </m:e>
                          </m:d>
                        </m:e>
                      </m:func>
                    </m:oMath>
                  </m:oMathPara>
                </a14:m>
                <a:endParaRPr lang="zh-TW" altLang="en-US" dirty="0"/>
              </a:p>
            </p:txBody>
          </p:sp>
        </mc:Choice>
        <mc:Fallback>
          <p:sp>
            <p:nvSpPr>
              <p:cNvPr id="13" name="文字方塊 12">
                <a:extLst>
                  <a:ext uri="{FF2B5EF4-FFF2-40B4-BE49-F238E27FC236}">
                    <a16:creationId xmlns:a16="http://schemas.microsoft.com/office/drawing/2014/main" id="{B0E30EC3-5127-4FF7-9569-33D08B6648A4}"/>
                  </a:ext>
                </a:extLst>
              </p:cNvPr>
              <p:cNvSpPr txBox="1">
                <a:spLocks noRot="1" noChangeAspect="1" noMove="1" noResize="1" noEditPoints="1" noAdjustHandles="1" noChangeArrowheads="1" noChangeShapeType="1" noTextEdit="1"/>
              </p:cNvSpPr>
              <p:nvPr/>
            </p:nvSpPr>
            <p:spPr>
              <a:xfrm>
                <a:off x="4435616" y="5865721"/>
                <a:ext cx="2829364" cy="319062"/>
              </a:xfrm>
              <a:prstGeom prst="rect">
                <a:avLst/>
              </a:prstGeom>
              <a:blipFill>
                <a:blip r:embed="rId5"/>
                <a:stretch>
                  <a:fillRect l="-1509" b="-2264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4" name="文字方塊 13">
                <a:extLst>
                  <a:ext uri="{FF2B5EF4-FFF2-40B4-BE49-F238E27FC236}">
                    <a16:creationId xmlns:a16="http://schemas.microsoft.com/office/drawing/2014/main" id="{6059A115-8AC3-4EB9-AD6C-7A451D12E6D1}"/>
                  </a:ext>
                </a:extLst>
              </p:cNvPr>
              <p:cNvSpPr txBox="1"/>
              <p:nvPr/>
            </p:nvSpPr>
            <p:spPr>
              <a:xfrm>
                <a:off x="7685349" y="5229200"/>
                <a:ext cx="9321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𝜎</m:t>
                      </m:r>
                      <m:r>
                        <a:rPr lang="en-US" altLang="zh-TW" b="0" i="1" smtClean="0">
                          <a:latin typeface="Cambria Math" panose="02040503050406030204" pitchFamily="18" charset="0"/>
                        </a:rPr>
                        <m:t>=6.28</m:t>
                      </m:r>
                    </m:oMath>
                  </m:oMathPara>
                </a14:m>
                <a:endParaRPr lang="zh-TW" altLang="en-US" dirty="0"/>
              </a:p>
            </p:txBody>
          </p:sp>
        </mc:Choice>
        <mc:Fallback>
          <p:sp>
            <p:nvSpPr>
              <p:cNvPr id="14" name="文字方塊 13">
                <a:extLst>
                  <a:ext uri="{FF2B5EF4-FFF2-40B4-BE49-F238E27FC236}">
                    <a16:creationId xmlns:a16="http://schemas.microsoft.com/office/drawing/2014/main" id="{6059A115-8AC3-4EB9-AD6C-7A451D12E6D1}"/>
                  </a:ext>
                </a:extLst>
              </p:cNvPr>
              <p:cNvSpPr txBox="1">
                <a:spLocks noRot="1" noChangeAspect="1" noMove="1" noResize="1" noEditPoints="1" noAdjustHandles="1" noChangeArrowheads="1" noChangeShapeType="1" noTextEdit="1"/>
              </p:cNvSpPr>
              <p:nvPr/>
            </p:nvSpPr>
            <p:spPr>
              <a:xfrm>
                <a:off x="7685349" y="5229200"/>
                <a:ext cx="932178" cy="276999"/>
              </a:xfrm>
              <a:prstGeom prst="rect">
                <a:avLst/>
              </a:prstGeom>
              <a:blipFill>
                <a:blip r:embed="rId6"/>
                <a:stretch>
                  <a:fillRect l="-3268" r="-5229" b="-8889"/>
                </a:stretch>
              </a:blipFill>
            </p:spPr>
            <p:txBody>
              <a:bodyPr/>
              <a:lstStyle/>
              <a:p>
                <a:r>
                  <a:rPr lang="zh-TW" altLang="en-US">
                    <a:noFill/>
                  </a:rPr>
                  <a:t> </a:t>
                </a:r>
              </a:p>
            </p:txBody>
          </p:sp>
        </mc:Fallback>
      </mc:AlternateContent>
      <p:sp>
        <p:nvSpPr>
          <p:cNvPr id="15" name="文字方塊 14">
            <a:extLst>
              <a:ext uri="{FF2B5EF4-FFF2-40B4-BE49-F238E27FC236}">
                <a16:creationId xmlns:a16="http://schemas.microsoft.com/office/drawing/2014/main" id="{26F519FD-2ACD-4CA8-BDBD-41172C60073D}"/>
              </a:ext>
            </a:extLst>
          </p:cNvPr>
          <p:cNvSpPr txBox="1"/>
          <p:nvPr/>
        </p:nvSpPr>
        <p:spPr>
          <a:xfrm>
            <a:off x="7608168" y="4922443"/>
            <a:ext cx="4482317" cy="338554"/>
          </a:xfrm>
          <a:prstGeom prst="rect">
            <a:avLst/>
          </a:prstGeom>
          <a:noFill/>
        </p:spPr>
        <p:txBody>
          <a:bodyPr wrap="none" rtlCol="0">
            <a:spAutoFit/>
          </a:bodyPr>
          <a:lstStyle/>
          <a:p>
            <a:r>
              <a:rPr lang="en-US" altLang="zh-TW" sz="1600" dirty="0"/>
              <a:t>In this work, we select the radial basis function with</a:t>
            </a:r>
            <a:endParaRPr lang="zh-TW" altLang="en-US" sz="1600" dirty="0"/>
          </a:p>
        </p:txBody>
      </p:sp>
      <p:sp>
        <p:nvSpPr>
          <p:cNvPr id="16" name="文字方塊 15">
            <a:extLst>
              <a:ext uri="{FF2B5EF4-FFF2-40B4-BE49-F238E27FC236}">
                <a16:creationId xmlns:a16="http://schemas.microsoft.com/office/drawing/2014/main" id="{E94FF888-F7D7-4499-889E-21FFD5D34586}"/>
              </a:ext>
            </a:extLst>
          </p:cNvPr>
          <p:cNvSpPr txBox="1"/>
          <p:nvPr/>
        </p:nvSpPr>
        <p:spPr>
          <a:xfrm>
            <a:off x="7615368" y="5470120"/>
            <a:ext cx="4288353" cy="338554"/>
          </a:xfrm>
          <a:prstGeom prst="rect">
            <a:avLst/>
          </a:prstGeom>
          <a:noFill/>
        </p:spPr>
        <p:txBody>
          <a:bodyPr wrap="none" rtlCol="0">
            <a:spAutoFit/>
          </a:bodyPr>
          <a:lstStyle/>
          <a:p>
            <a:r>
              <a:rPr lang="en-US" altLang="zh-TW" sz="1600" dirty="0"/>
              <a:t>as the kernel function for support vector machine.</a:t>
            </a:r>
            <a:endParaRPr lang="zh-TW" altLang="en-US" sz="1600" dirty="0"/>
          </a:p>
        </p:txBody>
      </p:sp>
    </p:spTree>
    <p:extLst>
      <p:ext uri="{BB962C8B-B14F-4D97-AF65-F5344CB8AC3E}">
        <p14:creationId xmlns:p14="http://schemas.microsoft.com/office/powerpoint/2010/main" val="237363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65DC9092-33AA-4688-8CF2-68C2556D0439}"/>
              </a:ext>
            </a:extLst>
          </p:cNvPr>
          <p:cNvPicPr>
            <a:picLocks noChangeAspect="1"/>
          </p:cNvPicPr>
          <p:nvPr/>
        </p:nvPicPr>
        <p:blipFill>
          <a:blip r:embed="rId2"/>
          <a:stretch>
            <a:fillRect/>
          </a:stretch>
        </p:blipFill>
        <p:spPr>
          <a:xfrm>
            <a:off x="7303671" y="-1144"/>
            <a:ext cx="4192929" cy="6858000"/>
          </a:xfrm>
          <a:prstGeom prst="rect">
            <a:avLst/>
          </a:prstGeom>
        </p:spPr>
      </p:pic>
      <p:sp>
        <p:nvSpPr>
          <p:cNvPr id="2" name="標題 1">
            <a:extLst>
              <a:ext uri="{FF2B5EF4-FFF2-40B4-BE49-F238E27FC236}">
                <a16:creationId xmlns:a16="http://schemas.microsoft.com/office/drawing/2014/main" id="{931418DF-2D43-4184-B7D4-AA400ECE8DA6}"/>
              </a:ext>
            </a:extLst>
          </p:cNvPr>
          <p:cNvSpPr>
            <a:spLocks noGrp="1"/>
          </p:cNvSpPr>
          <p:nvPr>
            <p:ph type="title"/>
          </p:nvPr>
        </p:nvSpPr>
        <p:spPr/>
        <p:txBody>
          <a:bodyPr/>
          <a:lstStyle/>
          <a:p>
            <a:r>
              <a:rPr lang="en-US" altLang="zh-TW" dirty="0"/>
              <a:t>The Proposed Method</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94B86DC1-348A-4414-9007-21CAFC4507EB}"/>
                  </a:ext>
                </a:extLst>
              </p:cNvPr>
              <p:cNvSpPr>
                <a:spLocks noGrp="1"/>
              </p:cNvSpPr>
              <p:nvPr>
                <p:ph idx="1"/>
              </p:nvPr>
            </p:nvSpPr>
            <p:spPr>
              <a:xfrm>
                <a:off x="845127" y="1828802"/>
                <a:ext cx="6691033" cy="4351337"/>
              </a:xfrm>
            </p:spPr>
            <p:txBody>
              <a:bodyPr/>
              <a:lstStyle/>
              <a:p>
                <a:r>
                  <a:rPr lang="en-US" altLang="zh-TW" dirty="0"/>
                  <a:t>The input raw color leaf image is converted to a gray level image </a:t>
                </a:r>
                <a14:m>
                  <m:oMath xmlns:m="http://schemas.openxmlformats.org/officeDocument/2006/math">
                    <m:r>
                      <a:rPr lang="en-US" altLang="zh-TW" smtClean="0"/>
                      <m:t>𝑓</m:t>
                    </m:r>
                    <m:d>
                      <m:dPr>
                        <m:ctrlPr>
                          <a:rPr lang="en-US" altLang="zh-TW" smtClean="0"/>
                        </m:ctrlPr>
                      </m:dPr>
                      <m:e>
                        <m:r>
                          <a:rPr lang="en-US" altLang="zh-TW" smtClean="0"/>
                          <m:t>𝑖</m:t>
                        </m:r>
                        <m:r>
                          <a:rPr lang="en-US" altLang="zh-TW" smtClean="0"/>
                          <m:t>,</m:t>
                        </m:r>
                        <m:r>
                          <a:rPr lang="en-US" altLang="zh-TW" smtClean="0"/>
                          <m:t>𝑗</m:t>
                        </m:r>
                      </m:e>
                    </m:d>
                  </m:oMath>
                </a14:m>
                <a:r>
                  <a:rPr lang="en-US" altLang="zh-TW" dirty="0"/>
                  <a:t>, and then it is convoluted with the elliptical half Gabor wavelets to extract the line responses for 12 orientations located in </a:t>
                </a:r>
                <a14:m>
                  <m:oMath xmlns:m="http://schemas.openxmlformats.org/officeDocument/2006/math">
                    <m:d>
                      <m:dPr>
                        <m:ctrlPr>
                          <a:rPr lang="en-US" altLang="zh-TW" smtClean="0"/>
                        </m:ctrlPr>
                      </m:dPr>
                      <m:e>
                        <m:r>
                          <a:rPr lang="en-US" altLang="zh-TW" smtClean="0"/>
                          <m:t>𝑖</m:t>
                        </m:r>
                        <m:r>
                          <a:rPr lang="en-US" altLang="zh-TW" smtClean="0"/>
                          <m:t>,</m:t>
                        </m:r>
                        <m:r>
                          <a:rPr lang="en-US" altLang="zh-TW" smtClean="0"/>
                          <m:t>𝑗</m:t>
                        </m:r>
                      </m:e>
                    </m:d>
                  </m:oMath>
                </a14:m>
                <a:r>
                  <a:rPr lang="en-US" altLang="zh-TW" dirty="0"/>
                  <a:t>. </a:t>
                </a:r>
              </a:p>
              <a:p>
                <a:r>
                  <a:rPr lang="en-US" altLang="zh-TW" dirty="0"/>
                  <a:t>Afterwards, maximum gap local line direction patterns are extracted from these line responses, and normalized in direction by cyclically right shifting these patterns until the most numerous bit plane with a value of 1 to the left bit. </a:t>
                </a:r>
              </a:p>
              <a:p>
                <a:r>
                  <a:rPr lang="en-US" altLang="zh-TW" dirty="0"/>
                  <a:t>The histogram of the normalized patterns is calculated and regarded as the counting-based local structure descriptor, and support vector machine is utilized as the classier.</a:t>
                </a:r>
                <a:endParaRPr lang="zh-TW" altLang="en-US" dirty="0"/>
              </a:p>
            </p:txBody>
          </p:sp>
        </mc:Choice>
        <mc:Fallback>
          <p:sp>
            <p:nvSpPr>
              <p:cNvPr id="3" name="內容版面配置區 2">
                <a:extLst>
                  <a:ext uri="{FF2B5EF4-FFF2-40B4-BE49-F238E27FC236}">
                    <a16:creationId xmlns:a16="http://schemas.microsoft.com/office/drawing/2014/main" id="{94B86DC1-348A-4414-9007-21CAFC4507EB}"/>
                  </a:ext>
                </a:extLst>
              </p:cNvPr>
              <p:cNvSpPr>
                <a:spLocks noGrp="1" noRot="1" noChangeAspect="1" noMove="1" noResize="1" noEditPoints="1" noAdjustHandles="1" noChangeArrowheads="1" noChangeShapeType="1" noTextEdit="1"/>
              </p:cNvSpPr>
              <p:nvPr>
                <p:ph idx="1"/>
              </p:nvPr>
            </p:nvSpPr>
            <p:spPr>
              <a:xfrm>
                <a:off x="845127" y="1828802"/>
                <a:ext cx="6691033" cy="4351337"/>
              </a:xfrm>
              <a:blipFill>
                <a:blip r:embed="rId3"/>
                <a:stretch>
                  <a:fillRect l="-820" t="-1541" r="-200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AF7557A-2DAC-45AD-A4DA-68111ACA6F00}"/>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305854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F30722-E33F-4BE5-896C-8FE5A33567DF}"/>
              </a:ext>
            </a:extLst>
          </p:cNvPr>
          <p:cNvSpPr>
            <a:spLocks noGrp="1"/>
          </p:cNvSpPr>
          <p:nvPr>
            <p:ph type="title"/>
          </p:nvPr>
        </p:nvSpPr>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4AAC84E-A0DA-4BBC-AA44-DFFDFC59AE92}"/>
              </a:ext>
            </a:extLst>
          </p:cNvPr>
          <p:cNvSpPr>
            <a:spLocks noGrp="1"/>
          </p:cNvSpPr>
          <p:nvPr>
            <p:ph idx="1"/>
          </p:nvPr>
        </p:nvSpPr>
        <p:spPr/>
        <p:txBody>
          <a:bodyPr/>
          <a:lstStyle/>
          <a:p>
            <a:r>
              <a:rPr lang="en-US" altLang="zh-TW" dirty="0"/>
              <a:t>Plant identification via leaf images is very meaningful to agricultural information. </a:t>
            </a:r>
          </a:p>
          <a:p>
            <a:r>
              <a:rPr lang="en-US" altLang="zh-TW" dirty="0"/>
              <a:t>Existing methods are based on one or two kinds of three distinct characteristics in leaf images including leaf contours, textures and veins. </a:t>
            </a:r>
          </a:p>
          <a:p>
            <a:r>
              <a:rPr lang="en-US" altLang="zh-TW" dirty="0"/>
              <a:t>This paper describes a counting-based leaf recognition method</a:t>
            </a:r>
          </a:p>
          <a:p>
            <a:pPr lvl="1"/>
            <a:r>
              <a:rPr lang="en-US" altLang="zh-TW" dirty="0"/>
              <a:t>Combine all of the three kinds of significant characteristics in leaf images.</a:t>
            </a:r>
          </a:p>
          <a:p>
            <a:r>
              <a:rPr lang="en-US" altLang="zh-TW" dirty="0"/>
              <a:t>Elliptical half Gabor</a:t>
            </a:r>
          </a:p>
          <a:p>
            <a:pPr lvl="1"/>
            <a:r>
              <a:rPr lang="en-US" altLang="zh-TW" dirty="0"/>
              <a:t>Convoluted with raw grayscale leaf images to obtain stable and independent local line responses from leaf contour, texture and vein</a:t>
            </a:r>
          </a:p>
          <a:p>
            <a:r>
              <a:rPr lang="en-US" altLang="zh-TW" dirty="0"/>
              <a:t>Maximum gap local line direction patterns</a:t>
            </a:r>
          </a:p>
          <a:p>
            <a:pPr lvl="1"/>
            <a:r>
              <a:rPr lang="en-US" altLang="zh-TW" dirty="0"/>
              <a:t>Extracted from local line responses and normalized in direction by cyclically right shifting these patterns until the most numerous bit plane with a value of 1 to the left bit</a:t>
            </a:r>
          </a:p>
          <a:p>
            <a:endParaRPr lang="en-US" altLang="zh-TW" dirty="0"/>
          </a:p>
        </p:txBody>
      </p:sp>
      <p:sp>
        <p:nvSpPr>
          <p:cNvPr id="4" name="投影片編號版面配置區 3">
            <a:extLst>
              <a:ext uri="{FF2B5EF4-FFF2-40B4-BE49-F238E27FC236}">
                <a16:creationId xmlns:a16="http://schemas.microsoft.com/office/drawing/2014/main" id="{606C730C-027E-42AA-BBAE-C68B53617AE1}"/>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182150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4240A1-65C9-4598-9253-5F060966157B}"/>
              </a:ext>
            </a:extLst>
          </p:cNvPr>
          <p:cNvSpPr>
            <a:spLocks noGrp="1"/>
          </p:cNvSpPr>
          <p:nvPr>
            <p:ph type="title"/>
          </p:nvPr>
        </p:nvSpPr>
        <p:spPr/>
        <p:txBody>
          <a:bodyPr/>
          <a:lstStyle/>
          <a:p>
            <a:r>
              <a:rPr lang="en-US" altLang="zh-TW" dirty="0"/>
              <a:t>Elliptical Half Gabor Wavelet</a:t>
            </a:r>
            <a:endParaRPr lang="zh-TW" altLang="en-US" dirty="0"/>
          </a:p>
        </p:txBody>
      </p:sp>
      <mc:AlternateContent xmlns:mc="http://schemas.openxmlformats.org/markup-compatibility/2006">
        <mc:Choice xmlns:a14="http://schemas.microsoft.com/office/drawing/2010/main" Requires="a14">
          <p:sp>
            <p:nvSpPr>
              <p:cNvPr id="7" name="內容版面配置區 6">
                <a:extLst>
                  <a:ext uri="{FF2B5EF4-FFF2-40B4-BE49-F238E27FC236}">
                    <a16:creationId xmlns:a16="http://schemas.microsoft.com/office/drawing/2014/main" id="{7ACFCF90-D96E-4DE9-9BA6-5D29AA684F1C}"/>
                  </a:ext>
                </a:extLst>
              </p:cNvPr>
              <p:cNvSpPr>
                <a:spLocks noGrp="1"/>
              </p:cNvSpPr>
              <p:nvPr>
                <p:ph idx="1"/>
              </p:nvPr>
            </p:nvSpPr>
            <p:spPr/>
            <p:txBody>
              <a:bodyPr/>
              <a:lstStyle/>
              <a:p>
                <a:r>
                  <a:rPr lang="en-US" altLang="zh-TW" dirty="0"/>
                  <a:t>Gabor wavelet is one of the most effective tools for texture and orientation analysis due to its useful properties including accurate time-frequency localization, robustness against varying brightness and contrast of images, etc. [32].</a:t>
                </a:r>
              </a:p>
              <a:p>
                <a:r>
                  <a:rPr lang="en-US" altLang="zh-TW" dirty="0"/>
                  <a:t>The real part of classical 2D-Gabor wavelet is expressed as [33]</a:t>
                </a:r>
              </a:p>
              <a:p>
                <a:pPr lvl="1"/>
                <a14:m>
                  <m:oMath xmlns:m="http://schemas.openxmlformats.org/officeDocument/2006/math">
                    <m:r>
                      <a:rPr lang="en-US" altLang="zh-TW" smtClean="0"/>
                      <m:t>𝐺</m:t>
                    </m:r>
                    <m:d>
                      <m:dPr>
                        <m:ctrlPr>
                          <a:rPr lang="en-US" altLang="zh-TW" smtClean="0"/>
                        </m:ctrlPr>
                      </m:dPr>
                      <m:e>
                        <m:r>
                          <a:rPr lang="en-US" altLang="zh-TW" smtClean="0"/>
                          <m:t>𝑥</m:t>
                        </m:r>
                        <m:r>
                          <a:rPr lang="en-US" altLang="zh-TW" smtClean="0"/>
                          <m:t>,</m:t>
                        </m:r>
                        <m:r>
                          <a:rPr lang="en-US" altLang="zh-TW" smtClean="0"/>
                          <m:t>𝑦</m:t>
                        </m:r>
                        <m:r>
                          <a:rPr lang="en-US" altLang="zh-TW" smtClean="0"/>
                          <m:t>,</m:t>
                        </m:r>
                        <m:r>
                          <a:rPr lang="zh-TW" altLang="en-US" smtClean="0"/>
                          <m:t>𝜃</m:t>
                        </m:r>
                        <m:r>
                          <a:rPr lang="en-US" altLang="zh-TW" smtClean="0"/>
                          <m:t>,</m:t>
                        </m:r>
                        <m:r>
                          <a:rPr lang="zh-TW" altLang="en-US" smtClean="0"/>
                          <m:t>𝜇</m:t>
                        </m:r>
                        <m:r>
                          <a:rPr lang="en-US" altLang="zh-TW" smtClean="0"/>
                          <m:t>,</m:t>
                        </m:r>
                        <m:r>
                          <a:rPr lang="zh-TW" altLang="en-US" smtClean="0"/>
                          <m:t>𝜎</m:t>
                        </m:r>
                      </m:e>
                    </m:d>
                    <m:r>
                      <a:rPr lang="en-US" altLang="zh-TW" smtClean="0"/>
                      <m:t>=</m:t>
                    </m:r>
                    <m:f>
                      <m:fPr>
                        <m:ctrlPr>
                          <a:rPr lang="en-US" altLang="zh-TW" smtClean="0"/>
                        </m:ctrlPr>
                      </m:fPr>
                      <m:num>
                        <m:r>
                          <a:rPr lang="en-US" altLang="zh-TW" smtClean="0"/>
                          <m:t>1</m:t>
                        </m:r>
                      </m:num>
                      <m:den>
                        <m:r>
                          <a:rPr lang="en-US" altLang="zh-TW" smtClean="0"/>
                          <m:t>2</m:t>
                        </m:r>
                        <m:r>
                          <a:rPr lang="zh-TW" altLang="en-US" smtClean="0"/>
                          <m:t>𝜋</m:t>
                        </m:r>
                        <m:sSup>
                          <m:sSupPr>
                            <m:ctrlPr>
                              <a:rPr lang="en-US" altLang="zh-TW" smtClean="0"/>
                            </m:ctrlPr>
                          </m:sSupPr>
                          <m:e>
                            <m:r>
                              <a:rPr lang="zh-TW" altLang="en-US" smtClean="0"/>
                              <m:t>𝜎</m:t>
                            </m:r>
                          </m:e>
                          <m:sup>
                            <m:r>
                              <a:rPr lang="en-US" altLang="zh-TW" smtClean="0"/>
                              <m:t>2</m:t>
                            </m:r>
                          </m:sup>
                        </m:sSup>
                      </m:den>
                    </m:f>
                    <m:r>
                      <a:rPr lang="en-US" altLang="zh-TW" smtClean="0"/>
                      <m:t>𝑒𝑥𝑝</m:t>
                    </m:r>
                    <m:d>
                      <m:dPr>
                        <m:begChr m:val="{"/>
                        <m:endChr m:val="}"/>
                        <m:ctrlPr>
                          <a:rPr lang="en-US" altLang="zh-TW" smtClean="0"/>
                        </m:ctrlPr>
                      </m:dPr>
                      <m:e>
                        <m:r>
                          <a:rPr lang="en-US" altLang="zh-TW" smtClean="0"/>
                          <m:t>−</m:t>
                        </m:r>
                        <m:f>
                          <m:fPr>
                            <m:ctrlPr>
                              <a:rPr lang="en-US" altLang="zh-TW" smtClean="0"/>
                            </m:ctrlPr>
                          </m:fPr>
                          <m:num>
                            <m:sSup>
                              <m:sSupPr>
                                <m:ctrlPr>
                                  <a:rPr lang="en-US" altLang="zh-TW" smtClean="0"/>
                                </m:ctrlPr>
                              </m:sSupPr>
                              <m:e>
                                <m:r>
                                  <a:rPr lang="en-US" altLang="zh-TW" smtClean="0"/>
                                  <m:t>𝑥</m:t>
                                </m:r>
                              </m:e>
                              <m:sup>
                                <m:r>
                                  <a:rPr lang="en-US" altLang="zh-TW" smtClean="0"/>
                                  <m:t>2</m:t>
                                </m:r>
                              </m:sup>
                            </m:sSup>
                            <m:r>
                              <a:rPr lang="en-US" altLang="zh-TW" smtClean="0"/>
                              <m:t>+</m:t>
                            </m:r>
                            <m:sSup>
                              <m:sSupPr>
                                <m:ctrlPr>
                                  <a:rPr lang="en-US" altLang="zh-TW" smtClean="0"/>
                                </m:ctrlPr>
                              </m:sSupPr>
                              <m:e>
                                <m:r>
                                  <a:rPr lang="en-US" altLang="zh-TW" smtClean="0"/>
                                  <m:t>𝑦</m:t>
                                </m:r>
                              </m:e>
                              <m:sup>
                                <m:r>
                                  <a:rPr lang="en-US" altLang="zh-TW" smtClean="0"/>
                                  <m:t>2</m:t>
                                </m:r>
                              </m:sup>
                            </m:sSup>
                          </m:num>
                          <m:den>
                            <m:r>
                              <a:rPr lang="en-US" altLang="zh-TW" smtClean="0"/>
                              <m:t>2</m:t>
                            </m:r>
                            <m:sSup>
                              <m:sSupPr>
                                <m:ctrlPr>
                                  <a:rPr lang="en-US" altLang="zh-TW" smtClean="0"/>
                                </m:ctrlPr>
                              </m:sSupPr>
                              <m:e>
                                <m:r>
                                  <a:rPr lang="zh-TW" altLang="en-US" smtClean="0"/>
                                  <m:t>𝜎</m:t>
                                </m:r>
                              </m:e>
                              <m:sup>
                                <m:r>
                                  <a:rPr lang="en-US" altLang="zh-TW" smtClean="0"/>
                                  <m:t>2</m:t>
                                </m:r>
                              </m:sup>
                            </m:sSup>
                          </m:den>
                        </m:f>
                      </m:e>
                    </m:d>
                    <m:func>
                      <m:funcPr>
                        <m:ctrlPr>
                          <a:rPr lang="en-US" altLang="zh-TW" smtClean="0"/>
                        </m:ctrlPr>
                      </m:funcPr>
                      <m:fName>
                        <m:r>
                          <m:rPr>
                            <m:sty m:val="p"/>
                          </m:rPr>
                          <a:rPr lang="en-US" altLang="zh-TW" smtClean="0"/>
                          <m:t>cos</m:t>
                        </m:r>
                      </m:fName>
                      <m:e>
                        <m:d>
                          <m:dPr>
                            <m:ctrlPr>
                              <a:rPr lang="en-US" altLang="zh-TW" smtClean="0"/>
                            </m:ctrlPr>
                          </m:dPr>
                          <m:e>
                            <m:r>
                              <a:rPr lang="en-US" altLang="zh-TW" smtClean="0"/>
                              <m:t>2</m:t>
                            </m:r>
                            <m:r>
                              <a:rPr lang="zh-TW" altLang="en-US" smtClean="0"/>
                              <m:t>𝜋𝜇</m:t>
                            </m:r>
                            <m:d>
                              <m:dPr>
                                <m:ctrlPr>
                                  <a:rPr lang="en-US" altLang="zh-TW" smtClean="0"/>
                                </m:ctrlPr>
                              </m:dPr>
                              <m:e>
                                <m:r>
                                  <a:rPr lang="en-US" altLang="zh-TW" smtClean="0"/>
                                  <m:t>𝑥</m:t>
                                </m:r>
                                <m:func>
                                  <m:funcPr>
                                    <m:ctrlPr>
                                      <a:rPr lang="en-US" altLang="zh-TW" smtClean="0"/>
                                    </m:ctrlPr>
                                  </m:funcPr>
                                  <m:fName>
                                    <m:r>
                                      <m:rPr>
                                        <m:sty m:val="p"/>
                                      </m:rPr>
                                      <a:rPr lang="en-US" altLang="zh-TW" smtClean="0"/>
                                      <m:t>cos</m:t>
                                    </m:r>
                                  </m:fName>
                                  <m:e>
                                    <m:r>
                                      <a:rPr lang="zh-TW" altLang="en-US" smtClean="0"/>
                                      <m:t>𝜃</m:t>
                                    </m:r>
                                    <m:r>
                                      <a:rPr lang="en-US" altLang="zh-TW" smtClean="0"/>
                                      <m:t>+</m:t>
                                    </m:r>
                                    <m:r>
                                      <a:rPr lang="en-US" altLang="zh-TW" smtClean="0"/>
                                      <m:t>𝑦</m:t>
                                    </m:r>
                                    <m:func>
                                      <m:funcPr>
                                        <m:ctrlPr>
                                          <a:rPr lang="en-US" altLang="zh-TW" smtClean="0"/>
                                        </m:ctrlPr>
                                      </m:funcPr>
                                      <m:fName>
                                        <m:r>
                                          <m:rPr>
                                            <m:sty m:val="p"/>
                                          </m:rPr>
                                          <a:rPr lang="en-US" altLang="zh-TW" smtClean="0"/>
                                          <m:t>sin</m:t>
                                        </m:r>
                                      </m:fName>
                                      <m:e>
                                        <m:r>
                                          <a:rPr lang="zh-TW" altLang="en-US" smtClean="0"/>
                                          <m:t>𝜃</m:t>
                                        </m:r>
                                      </m:e>
                                    </m:func>
                                  </m:e>
                                </m:func>
                              </m:e>
                            </m:d>
                          </m:e>
                        </m:d>
                      </m:e>
                    </m:func>
                  </m:oMath>
                </a14:m>
                <a:endParaRPr lang="en-US" altLang="zh-TW" dirty="0"/>
              </a:p>
              <a:p>
                <a:pPr lvl="1"/>
                <a:r>
                  <a:rPr lang="en-US" altLang="zh-TW" dirty="0"/>
                  <a:t>Where </a:t>
                </a:r>
                <a14:m>
                  <m:oMath xmlns:m="http://schemas.openxmlformats.org/officeDocument/2006/math">
                    <m:r>
                      <a:rPr lang="zh-TW" altLang="en-US" smtClean="0"/>
                      <m:t>𝜇</m:t>
                    </m:r>
                  </m:oMath>
                </a14:m>
                <a:r>
                  <a:rPr lang="en-US" altLang="zh-TW" dirty="0"/>
                  <a:t> is the radial frequency per unit length, </a:t>
                </a:r>
                <a14:m>
                  <m:oMath xmlns:m="http://schemas.openxmlformats.org/officeDocument/2006/math">
                    <m:r>
                      <a:rPr lang="zh-TW" altLang="en-US" smtClean="0"/>
                      <m:t>𝜃</m:t>
                    </m:r>
                  </m:oMath>
                </a14:m>
                <a:r>
                  <a:rPr lang="en-US" altLang="zh-TW" dirty="0"/>
                  <a:t> denotes the orientation of the Gabor function, and </a:t>
                </a:r>
                <a14:m>
                  <m:oMath xmlns:m="http://schemas.openxmlformats.org/officeDocument/2006/math">
                    <m:r>
                      <a:rPr lang="zh-TW" altLang="en-US" smtClean="0"/>
                      <m:t>𝜎</m:t>
                    </m:r>
                  </m:oMath>
                </a14:m>
                <a:r>
                  <a:rPr lang="en-US" altLang="zh-TW" dirty="0"/>
                  <a:t> represents the standard deviation of Gaussian envelope</a:t>
                </a:r>
              </a:p>
              <a:p>
                <a:endParaRPr lang="zh-TW" altLang="en-US" dirty="0"/>
              </a:p>
            </p:txBody>
          </p:sp>
        </mc:Choice>
        <mc:Fallback>
          <p:sp>
            <p:nvSpPr>
              <p:cNvPr id="7" name="內容版面配置區 6">
                <a:extLst>
                  <a:ext uri="{FF2B5EF4-FFF2-40B4-BE49-F238E27FC236}">
                    <a16:creationId xmlns:a16="http://schemas.microsoft.com/office/drawing/2014/main" id="{7ACFCF90-D96E-4DE9-9BA6-5D29AA684F1C}"/>
                  </a:ext>
                </a:extLst>
              </p:cNvPr>
              <p:cNvSpPr>
                <a:spLocks noGrp="1" noRot="1" noChangeAspect="1" noMove="1" noResize="1" noEditPoints="1" noAdjustHandles="1" noChangeArrowheads="1" noChangeShapeType="1" noTextEdit="1"/>
              </p:cNvSpPr>
              <p:nvPr>
                <p:ph idx="1"/>
              </p:nvPr>
            </p:nvSpPr>
            <p:spPr>
              <a:blipFill>
                <a:blip r:embed="rId2"/>
                <a:stretch>
                  <a:fillRect l="-522" t="-15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6BE9D93-F35C-4445-9F90-E11CB337A5C5}"/>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392603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DA29836-5818-4F8A-8311-FD9A73D0A946}"/>
              </a:ext>
            </a:extLst>
          </p:cNvPr>
          <p:cNvPicPr>
            <a:picLocks noChangeAspect="1"/>
          </p:cNvPicPr>
          <p:nvPr/>
        </p:nvPicPr>
        <p:blipFill>
          <a:blip r:embed="rId2"/>
          <a:stretch>
            <a:fillRect/>
          </a:stretch>
        </p:blipFill>
        <p:spPr>
          <a:xfrm>
            <a:off x="7176120" y="1844663"/>
            <a:ext cx="4810796" cy="4401164"/>
          </a:xfrm>
          <a:prstGeom prst="rect">
            <a:avLst/>
          </a:prstGeom>
        </p:spPr>
      </p:pic>
      <p:sp>
        <p:nvSpPr>
          <p:cNvPr id="2" name="標題 1">
            <a:extLst>
              <a:ext uri="{FF2B5EF4-FFF2-40B4-BE49-F238E27FC236}">
                <a16:creationId xmlns:a16="http://schemas.microsoft.com/office/drawing/2014/main" id="{ECCE34E0-E85A-47DB-8676-B3221E0CE340}"/>
              </a:ext>
            </a:extLst>
          </p:cNvPr>
          <p:cNvSpPr>
            <a:spLocks noGrp="1"/>
          </p:cNvSpPr>
          <p:nvPr>
            <p:ph type="title"/>
          </p:nvPr>
        </p:nvSpPr>
        <p:spPr/>
        <p:txBody>
          <a:bodyPr/>
          <a:lstStyle/>
          <a:p>
            <a:r>
              <a:rPr lang="en-US" altLang="zh-TW" dirty="0"/>
              <a:t>The classical 2D-Gabor wavelet has two drawbacks in line response analysis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9DFBCE6-3EDE-419A-8465-7C93AD90A887}"/>
                  </a:ext>
                </a:extLst>
              </p:cNvPr>
              <p:cNvSpPr>
                <a:spLocks noGrp="1"/>
              </p:cNvSpPr>
              <p:nvPr>
                <p:ph idx="1"/>
              </p:nvPr>
            </p:nvSpPr>
            <p:spPr>
              <a:xfrm>
                <a:off x="845127" y="1828802"/>
                <a:ext cx="7267097" cy="4351337"/>
              </a:xfrm>
            </p:spPr>
            <p:txBody>
              <a:bodyPr>
                <a:normAutofit lnSpcReduction="10000"/>
              </a:bodyPr>
              <a:lstStyle/>
              <a:p>
                <a:r>
                  <a:rPr lang="en-US" altLang="zh-TW" dirty="0"/>
                  <a:t>One is the usage of symmetric Gaussian envelope forming isotropic weight parameters, which results in unwanted distortions to line responses from the pixels far away from direction </a:t>
                </a:r>
                <a14:m>
                  <m:oMath xmlns:m="http://schemas.openxmlformats.org/officeDocument/2006/math">
                    <m:r>
                      <a:rPr lang="zh-TW" altLang="en-US" smtClean="0"/>
                      <m:t>𝜃</m:t>
                    </m:r>
                  </m:oMath>
                </a14:m>
                <a:r>
                  <a:rPr lang="en-US" altLang="zh-TW" dirty="0"/>
                  <a:t>. </a:t>
                </a:r>
              </a:p>
              <a:p>
                <a:r>
                  <a:rPr lang="en-US" altLang="zh-TW" dirty="0"/>
                  <a:t>The other is that the response of classical 2D-Gabor wavelet for a certain orientation </a:t>
                </a:r>
                <a14:m>
                  <m:oMath xmlns:m="http://schemas.openxmlformats.org/officeDocument/2006/math">
                    <m:r>
                      <a:rPr lang="zh-TW" altLang="en-US" smtClean="0"/>
                      <m:t>𝜃</m:t>
                    </m:r>
                  </m:oMath>
                </a14:m>
                <a:r>
                  <a:rPr lang="en-US" altLang="zh-TW" dirty="0"/>
                  <a:t> contains line responses in two directions </a:t>
                </a:r>
                <a14:m>
                  <m:oMath xmlns:m="http://schemas.openxmlformats.org/officeDocument/2006/math">
                    <m:r>
                      <a:rPr lang="zh-TW" altLang="en-US" smtClean="0"/>
                      <m:t>𝜃</m:t>
                    </m:r>
                  </m:oMath>
                </a14:m>
                <a:r>
                  <a:rPr lang="en-US" altLang="zh-TW" dirty="0"/>
                  <a:t> and </a:t>
                </a:r>
                <a14:m>
                  <m:oMath xmlns:m="http://schemas.openxmlformats.org/officeDocument/2006/math">
                    <m:r>
                      <a:rPr lang="zh-TW" altLang="en-US" smtClean="0"/>
                      <m:t>𝜃</m:t>
                    </m:r>
                    <m:r>
                      <a:rPr lang="en-US" altLang="zh-TW" smtClean="0"/>
                      <m:t>+</m:t>
                    </m:r>
                    <m:r>
                      <a:rPr lang="zh-TW" altLang="en-US" smtClean="0"/>
                      <m:t>𝜋</m:t>
                    </m:r>
                  </m:oMath>
                </a14:m>
                <a:r>
                  <a:rPr lang="en-US" altLang="zh-TW" dirty="0"/>
                  <a:t>, that is to say, it is difficult to obtain the two directional line responses independently using the classical 2D-Gabor wavelet.</a:t>
                </a:r>
              </a:p>
              <a:p>
                <a:r>
                  <a:rPr lang="en-US" altLang="zh-TW" dirty="0"/>
                  <a:t>In order to overcome the second drawback, Fei et al. [33] proposed a modified 2D-Gabor wavelet for palmprint recognition namely half Gabor wavelet.</a:t>
                </a:r>
              </a:p>
              <a:p>
                <a:r>
                  <a:rPr lang="en-US" altLang="zh-TW" dirty="0"/>
                  <a:t>However, their work contains a crucial mistake in the definition of the half-Gabor filters.</a:t>
                </a:r>
                <a:endParaRPr lang="zh-TW" altLang="en-US" dirty="0"/>
              </a:p>
            </p:txBody>
          </p:sp>
        </mc:Choice>
        <mc:Fallback>
          <p:sp>
            <p:nvSpPr>
              <p:cNvPr id="3" name="內容版面配置區 2">
                <a:extLst>
                  <a:ext uri="{FF2B5EF4-FFF2-40B4-BE49-F238E27FC236}">
                    <a16:creationId xmlns:a16="http://schemas.microsoft.com/office/drawing/2014/main" id="{59DFBCE6-3EDE-419A-8465-7C93AD90A887}"/>
                  </a:ext>
                </a:extLst>
              </p:cNvPr>
              <p:cNvSpPr>
                <a:spLocks noGrp="1" noRot="1" noChangeAspect="1" noMove="1" noResize="1" noEditPoints="1" noAdjustHandles="1" noChangeArrowheads="1" noChangeShapeType="1" noTextEdit="1"/>
              </p:cNvSpPr>
              <p:nvPr>
                <p:ph idx="1"/>
              </p:nvPr>
            </p:nvSpPr>
            <p:spPr>
              <a:xfrm>
                <a:off x="845127" y="1828802"/>
                <a:ext cx="7267097" cy="4351337"/>
              </a:xfrm>
              <a:blipFill>
                <a:blip r:embed="rId3"/>
                <a:stretch>
                  <a:fillRect l="-755" t="-2241" r="-67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569A2E4-7EB7-46CB-8746-F681EBA4D60A}"/>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155260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369AC-4915-4015-8A09-83F7EE543F65}"/>
              </a:ext>
            </a:extLst>
          </p:cNvPr>
          <p:cNvSpPr>
            <a:spLocks noGrp="1"/>
          </p:cNvSpPr>
          <p:nvPr>
            <p:ph type="title"/>
          </p:nvPr>
        </p:nvSpPr>
        <p:spPr/>
        <p:txBody>
          <a:bodyPr>
            <a:normAutofit fontScale="90000"/>
          </a:bodyPr>
          <a:lstStyle/>
          <a:p>
            <a:r>
              <a:rPr lang="en-US" altLang="zh-TW" dirty="0"/>
              <a:t>The correct version of half Gabor wavelet proposed in [33],</a:t>
            </a:r>
            <a:br>
              <a:rPr lang="en-US" altLang="zh-TW" dirty="0"/>
            </a:br>
            <a:r>
              <a:rPr lang="en-US" altLang="zh-TW" dirty="0"/>
              <a:t>defined in [34]</a:t>
            </a:r>
            <a:endParaRPr lang="zh-TW" altLang="en-US" dirty="0"/>
          </a:p>
        </p:txBody>
      </p:sp>
      <mc:AlternateContent xmlns:mc="http://schemas.openxmlformats.org/markup-compatibility/2006">
        <mc:Choice xmlns:a14="http://schemas.microsoft.com/office/drawing/2010/main" Requires="a14">
          <p:sp>
            <p:nvSpPr>
              <p:cNvPr id="7" name="內容版面配置區 6">
                <a:extLst>
                  <a:ext uri="{FF2B5EF4-FFF2-40B4-BE49-F238E27FC236}">
                    <a16:creationId xmlns:a16="http://schemas.microsoft.com/office/drawing/2014/main" id="{C92D2A0B-2662-43B8-96C5-F67D42D6A979}"/>
                  </a:ext>
                </a:extLst>
              </p:cNvPr>
              <p:cNvSpPr>
                <a:spLocks noGrp="1"/>
              </p:cNvSpPr>
              <p:nvPr>
                <p:ph idx="1"/>
              </p:nvPr>
            </p:nvSpPr>
            <p:spPr/>
            <p:txBody>
              <a:bodyPr/>
              <a:lstStyle/>
              <a:p>
                <a:pP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𝑟</m:t>
                        </m:r>
                      </m:sup>
                    </m:sSup>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𝜃</m:t>
                        </m:r>
                        <m:r>
                          <a:rPr lang="en-US" altLang="zh-TW" b="0" i="1" smtClean="0">
                            <a:latin typeface="Cambria Math" panose="02040503050406030204" pitchFamily="18" charset="0"/>
                          </a:rPr>
                          <m:t>,</m:t>
                        </m:r>
                        <m:r>
                          <a:rPr lang="zh-TW" altLang="en-US" b="0" i="1" smtClean="0">
                            <a:latin typeface="Cambria Math" panose="02040503050406030204" pitchFamily="18" charset="0"/>
                          </a:rPr>
                          <m:t>𝜇</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m>
                              <m:mPr>
                                <m:mcs>
                                  <m:mc>
                                    <m:mcPr>
                                      <m:count m:val="2"/>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𝐺</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zh-TW" altLang="en-US" i="1">
                                          <a:latin typeface="Cambria Math" panose="02040503050406030204" pitchFamily="18" charset="0"/>
                                        </a:rPr>
                                        <m:t>𝜃</m:t>
                                      </m:r>
                                      <m:r>
                                        <a:rPr lang="en-US" altLang="zh-TW" i="1">
                                          <a:latin typeface="Cambria Math" panose="02040503050406030204" pitchFamily="18" charset="0"/>
                                        </a:rPr>
                                        <m:t>,</m:t>
                                      </m:r>
                                      <m:r>
                                        <a:rPr lang="zh-TW" altLang="en-US" i="1">
                                          <a:latin typeface="Cambria Math" panose="02040503050406030204" pitchFamily="18" charset="0"/>
                                        </a:rPr>
                                        <m:t>𝜇</m:t>
                                      </m:r>
                                      <m:r>
                                        <a:rPr lang="en-US" altLang="zh-TW" i="1">
                                          <a:latin typeface="Cambria Math" panose="02040503050406030204" pitchFamily="18" charset="0"/>
                                        </a:rPr>
                                        <m:t>,</m:t>
                                      </m:r>
                                      <m:r>
                                        <a:rPr lang="zh-TW" altLang="en-US" i="1">
                                          <a:latin typeface="Cambria Math" panose="02040503050406030204" pitchFamily="18" charset="0"/>
                                        </a:rPr>
                                        <m:t>𝜎</m:t>
                                      </m:r>
                                    </m:e>
                                  </m:d>
                                </m:e>
                                <m:e>
                                  <m:r>
                                    <a:rPr lang="en-US" altLang="zh-TW" i="1" smtClean="0">
                                      <a:latin typeface="Cambria Math" panose="02040503050406030204" pitchFamily="18" charset="0"/>
                                    </a:rPr>
                                    <m:t>𝑖𝑓</m:t>
                                  </m:r>
                                  <m:d>
                                    <m:dPr>
                                      <m:ctrlPr>
                                        <a:rPr lang="en-US" altLang="zh-TW" i="1">
                                          <a:latin typeface="Cambria Math" panose="02040503050406030204" pitchFamily="18" charset="0"/>
                                        </a:rPr>
                                      </m:ctrlPr>
                                    </m:dPr>
                                    <m:e>
                                      <m:r>
                                        <a:rPr lang="en-US" altLang="zh-TW" i="1">
                                          <a:latin typeface="Cambria Math" panose="02040503050406030204" pitchFamily="18" charset="0"/>
                                        </a:rPr>
                                        <m:t>𝑥</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cos</m:t>
                                          </m:r>
                                        </m:fName>
                                        <m:e>
                                          <m:r>
                                            <a:rPr lang="zh-TW" altLang="en-US" i="1">
                                              <a:latin typeface="Cambria Math" panose="02040503050406030204" pitchFamily="18" charset="0"/>
                                            </a:rPr>
                                            <m:t>𝜃</m:t>
                                          </m:r>
                                          <m:r>
                                            <a:rPr lang="en-US" altLang="zh-TW" i="1">
                                              <a:latin typeface="Cambria Math" panose="02040503050406030204" pitchFamily="18" charset="0"/>
                                            </a:rPr>
                                            <m:t>+</m:t>
                                          </m:r>
                                          <m:r>
                                            <a:rPr lang="en-US" altLang="zh-TW" i="1">
                                              <a:latin typeface="Cambria Math" panose="02040503050406030204" pitchFamily="18" charset="0"/>
                                            </a:rPr>
                                            <m:t>𝑦</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sin</m:t>
                                              </m:r>
                                            </m:fName>
                                            <m:e>
                                              <m:r>
                                                <a:rPr lang="zh-TW" altLang="en-US" i="1">
                                                  <a:latin typeface="Cambria Math" panose="02040503050406030204" pitchFamily="18" charset="0"/>
                                                </a:rPr>
                                                <m:t>𝜃</m:t>
                                              </m:r>
                                            </m:e>
                                          </m:func>
                                        </m:e>
                                      </m:func>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e>
                              </m:mr>
                            </m:m>
                          </m:e>
                          <m:e>
                            <m:m>
                              <m:mPr>
                                <m:mcs>
                                  <m:mc>
                                    <m:mcPr>
                                      <m:count m:val="2"/>
                                      <m:mcJc m:val="center"/>
                                    </m:mcPr>
                                  </m:mc>
                                </m:mcs>
                                <m:ctrlPr>
                                  <a:rPr lang="en-US" altLang="zh-TW" b="0" i="1" smtClean="0">
                                    <a:latin typeface="Cambria Math" panose="02040503050406030204" pitchFamily="18" charset="0"/>
                                  </a:rPr>
                                </m:ctrlPr>
                              </m:mPr>
                              <m:mr>
                                <m:e>
                                  <m:r>
                                    <m:rPr>
                                      <m:brk m:alnAt="7"/>
                                    </m:rPr>
                                    <a:rPr lang="en-US" altLang="zh-TW" b="0" i="1" smtClean="0">
                                      <a:latin typeface="Cambria Math" panose="02040503050406030204" pitchFamily="18" charset="0"/>
                                    </a:rPr>
                                    <m:t>0</m:t>
                                  </m:r>
                                </m:e>
                                <m:e>
                                  <m:r>
                                    <a:rPr lang="en-US" altLang="zh-TW" b="0" i="1" smtClean="0">
                                      <a:latin typeface="Cambria Math" panose="02040503050406030204" pitchFamily="18" charset="0"/>
                                    </a:rPr>
                                    <m:t>𝑒𝑙𝑠𝑒</m:t>
                                  </m:r>
                                </m:e>
                              </m:mr>
                            </m:m>
                          </m:e>
                        </m:eqArr>
                      </m:e>
                    </m:d>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𝐺</m:t>
                        </m:r>
                      </m:e>
                      <m:sup>
                        <m:r>
                          <a:rPr lang="en-US" altLang="zh-TW" b="0" i="1" smtClean="0">
                            <a:latin typeface="Cambria Math" panose="02040503050406030204" pitchFamily="18" charset="0"/>
                          </a:rPr>
                          <m:t>𝑠</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zh-TW" altLang="en-US" i="1">
                            <a:latin typeface="Cambria Math" panose="02040503050406030204" pitchFamily="18" charset="0"/>
                          </a:rPr>
                          <m:t>𝜃</m:t>
                        </m:r>
                        <m:r>
                          <a:rPr lang="en-US" altLang="zh-TW" i="1">
                            <a:latin typeface="Cambria Math" panose="02040503050406030204" pitchFamily="18" charset="0"/>
                          </a:rPr>
                          <m:t>,</m:t>
                        </m:r>
                        <m:r>
                          <a:rPr lang="zh-TW" altLang="en-US" i="1">
                            <a:latin typeface="Cambria Math" panose="02040503050406030204" pitchFamily="18" charset="0"/>
                          </a:rPr>
                          <m:t>𝜇</m:t>
                        </m:r>
                        <m:r>
                          <a:rPr lang="en-US" altLang="zh-TW" i="1">
                            <a:latin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m>
                              <m:mPr>
                                <m:mcs>
                                  <m:mc>
                                    <m:mcPr>
                                      <m:count m:val="2"/>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𝐺</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zh-TW" altLang="en-US" i="1">
                                          <a:latin typeface="Cambria Math" panose="02040503050406030204" pitchFamily="18" charset="0"/>
                                        </a:rPr>
                                        <m:t>𝜃</m:t>
                                      </m:r>
                                      <m:r>
                                        <a:rPr lang="en-US" altLang="zh-TW" i="1">
                                          <a:latin typeface="Cambria Math" panose="02040503050406030204" pitchFamily="18" charset="0"/>
                                        </a:rPr>
                                        <m:t>,</m:t>
                                      </m:r>
                                      <m:r>
                                        <a:rPr lang="zh-TW" altLang="en-US" i="1">
                                          <a:latin typeface="Cambria Math" panose="02040503050406030204" pitchFamily="18" charset="0"/>
                                        </a:rPr>
                                        <m:t>𝜇</m:t>
                                      </m:r>
                                      <m:r>
                                        <a:rPr lang="en-US" altLang="zh-TW" i="1">
                                          <a:latin typeface="Cambria Math" panose="02040503050406030204" pitchFamily="18" charset="0"/>
                                        </a:rPr>
                                        <m:t>,</m:t>
                                      </m:r>
                                      <m:r>
                                        <a:rPr lang="zh-TW" altLang="en-US" i="1">
                                          <a:latin typeface="Cambria Math" panose="02040503050406030204" pitchFamily="18" charset="0"/>
                                        </a:rPr>
                                        <m:t>𝜎</m:t>
                                      </m:r>
                                    </m:e>
                                  </m:d>
                                </m:e>
                                <m:e>
                                  <m:r>
                                    <a:rPr lang="en-US" altLang="zh-TW" i="1">
                                      <a:latin typeface="Cambria Math" panose="02040503050406030204" pitchFamily="18" charset="0"/>
                                    </a:rPr>
                                    <m:t>𝑖𝑓</m:t>
                                  </m:r>
                                  <m:d>
                                    <m:dPr>
                                      <m:ctrlPr>
                                        <a:rPr lang="en-US" altLang="zh-TW" i="1">
                                          <a:latin typeface="Cambria Math" panose="02040503050406030204" pitchFamily="18" charset="0"/>
                                        </a:rPr>
                                      </m:ctrlPr>
                                    </m:dPr>
                                    <m:e>
                                      <m:r>
                                        <a:rPr lang="en-US" altLang="zh-TW" i="1">
                                          <a:latin typeface="Cambria Math" panose="02040503050406030204" pitchFamily="18" charset="0"/>
                                        </a:rPr>
                                        <m:t>𝑥</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cos</m:t>
                                          </m:r>
                                        </m:fName>
                                        <m:e>
                                          <m:r>
                                            <a:rPr lang="zh-TW" altLang="en-US" i="1">
                                              <a:latin typeface="Cambria Math" panose="02040503050406030204" pitchFamily="18" charset="0"/>
                                            </a:rPr>
                                            <m:t>𝜃</m:t>
                                          </m:r>
                                          <m:r>
                                            <a:rPr lang="en-US" altLang="zh-TW" i="1">
                                              <a:latin typeface="Cambria Math" panose="02040503050406030204" pitchFamily="18" charset="0"/>
                                            </a:rPr>
                                            <m:t>+</m:t>
                                          </m:r>
                                          <m:r>
                                            <a:rPr lang="en-US" altLang="zh-TW" i="1">
                                              <a:latin typeface="Cambria Math" panose="02040503050406030204" pitchFamily="18" charset="0"/>
                                            </a:rPr>
                                            <m:t>𝑦</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sin</m:t>
                                              </m:r>
                                            </m:fName>
                                            <m:e>
                                              <m:r>
                                                <a:rPr lang="zh-TW" altLang="en-US" i="1">
                                                  <a:latin typeface="Cambria Math" panose="02040503050406030204" pitchFamily="18" charset="0"/>
                                                </a:rPr>
                                                <m:t>𝜃</m:t>
                                              </m:r>
                                            </m:e>
                                          </m:func>
                                        </m:e>
                                      </m:func>
                                    </m:e>
                                  </m:d>
                                  <m:r>
                                    <a:rPr lang="zh-TW" altLang="en-US" i="1" smtClean="0">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e>
                              </m:mr>
                            </m:m>
                          </m:e>
                          <m:e>
                            <m:m>
                              <m:mPr>
                                <m:mcs>
                                  <m:mc>
                                    <m:mcPr>
                                      <m:count m:val="2"/>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0</m:t>
                                  </m:r>
                                </m:e>
                                <m:e>
                                  <m:r>
                                    <a:rPr lang="en-US" altLang="zh-TW" i="1">
                                      <a:latin typeface="Cambria Math" panose="02040503050406030204" pitchFamily="18" charset="0"/>
                                    </a:rPr>
                                    <m:t>𝑒𝑙𝑠𝑒</m:t>
                                  </m:r>
                                </m:e>
                              </m:mr>
                            </m:m>
                          </m:e>
                        </m:eqArr>
                      </m:e>
                    </m:d>
                  </m:oMath>
                </a14:m>
                <a:endParaRPr lang="en-US" altLang="zh-TW" dirty="0"/>
              </a:p>
              <a:p>
                <a:r>
                  <a:rPr lang="en-US" altLang="zh-TW" dirty="0"/>
                  <a:t>Where threshold T is a nonnegative number, in their work, </a:t>
                </a:r>
                <a:r>
                  <a:rPr lang="en-US" altLang="zh-TW" i="1" dirty="0"/>
                  <a:t>T </a:t>
                </a:r>
                <a:r>
                  <a:rPr lang="en-US" altLang="zh-TW" dirty="0"/>
                  <a:t>was set as 2</a:t>
                </a:r>
              </a:p>
              <a:p>
                <a:r>
                  <a:rPr lang="en-US" altLang="zh-TW" dirty="0"/>
                  <a:t>This splits the classical 2D-Gabor wavelet into two Gabor filters along the direction perpendicular to </a:t>
                </a:r>
                <a14:m>
                  <m:oMath xmlns:m="http://schemas.openxmlformats.org/officeDocument/2006/math">
                    <m:r>
                      <a:rPr lang="zh-TW" altLang="en-US" i="1" smtClean="0">
                        <a:latin typeface="Cambria Math" panose="02040503050406030204" pitchFamily="18" charset="0"/>
                      </a:rPr>
                      <m:t>𝜃</m:t>
                    </m:r>
                  </m:oMath>
                </a14:m>
                <a:r>
                  <a:rPr lang="en-US" altLang="zh-TW" dirty="0"/>
                  <a:t> with an overlap region of 2T width, providing Gabor filters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𝑟</m:t>
                        </m:r>
                      </m:sup>
                    </m:sSup>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𝜃</m:t>
                        </m:r>
                        <m:r>
                          <a:rPr lang="en-US" altLang="zh-TW" b="0" i="1" smtClean="0">
                            <a:latin typeface="Cambria Math" panose="02040503050406030204" pitchFamily="18" charset="0"/>
                          </a:rPr>
                          <m:t>,</m:t>
                        </m:r>
                        <m:r>
                          <a:rPr lang="zh-TW" altLang="en-US" b="0" i="1" smtClean="0">
                            <a:latin typeface="Cambria Math" panose="02040503050406030204" pitchFamily="18" charset="0"/>
                          </a:rPr>
                          <m:t>𝜇</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oMath>
                </a14:m>
                <a:r>
                  <a:rPr lang="en-US" altLang="zh-TW" dirty="0"/>
                  <a:t> for orientation </a:t>
                </a:r>
                <a14:m>
                  <m:oMath xmlns:m="http://schemas.openxmlformats.org/officeDocument/2006/math">
                    <m:r>
                      <a:rPr lang="zh-TW" altLang="en-US" i="1" smtClean="0">
                        <a:latin typeface="Cambria Math" panose="02040503050406030204" pitchFamily="18" charset="0"/>
                      </a:rPr>
                      <m:t>𝜃</m:t>
                    </m:r>
                  </m:oMath>
                </a14:m>
                <a:r>
                  <a:rPr lang="en-US" altLang="zh-TW" dirty="0"/>
                  <a:t> and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𝑠</m:t>
                        </m:r>
                      </m:sup>
                    </m:sSup>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𝜃</m:t>
                        </m:r>
                        <m:r>
                          <a:rPr lang="en-US" altLang="zh-TW" b="0" i="1" smtClean="0">
                            <a:latin typeface="Cambria Math" panose="02040503050406030204" pitchFamily="18" charset="0"/>
                          </a:rPr>
                          <m:t>,</m:t>
                        </m:r>
                        <m:r>
                          <a:rPr lang="zh-TW" altLang="en-US" b="0" i="1" smtClean="0">
                            <a:latin typeface="Cambria Math" panose="02040503050406030204" pitchFamily="18" charset="0"/>
                          </a:rPr>
                          <m:t>𝜇</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oMath>
                </a14:m>
                <a:r>
                  <a:rPr lang="en-US" altLang="zh-TW" dirty="0"/>
                  <a:t> for orientation </a:t>
                </a:r>
                <a14:m>
                  <m:oMath xmlns:m="http://schemas.openxmlformats.org/officeDocument/2006/math">
                    <m:r>
                      <a:rPr lang="zh-TW" altLang="en-US" i="1" smtClean="0">
                        <a:latin typeface="Cambria Math" panose="02040503050406030204" pitchFamily="18" charset="0"/>
                      </a:rPr>
                      <m:t>𝜃</m:t>
                    </m:r>
                    <m:r>
                      <a:rPr lang="en-US" altLang="zh-TW" b="0" i="1" smtClean="0">
                        <a:latin typeface="Cambria Math" panose="02040503050406030204" pitchFamily="18" charset="0"/>
                      </a:rPr>
                      <m:t>+</m:t>
                    </m:r>
                    <m:r>
                      <a:rPr lang="zh-TW" altLang="en-US" b="0" i="1" smtClean="0">
                        <a:latin typeface="Cambria Math" panose="02040503050406030204" pitchFamily="18" charset="0"/>
                      </a:rPr>
                      <m:t>𝜋</m:t>
                    </m:r>
                  </m:oMath>
                </a14:m>
                <a:r>
                  <a:rPr lang="en-US" altLang="zh-TW" dirty="0"/>
                  <a:t>.</a:t>
                </a:r>
              </a:p>
            </p:txBody>
          </p:sp>
        </mc:Choice>
        <mc:Fallback>
          <p:sp>
            <p:nvSpPr>
              <p:cNvPr id="7" name="內容版面配置區 6">
                <a:extLst>
                  <a:ext uri="{FF2B5EF4-FFF2-40B4-BE49-F238E27FC236}">
                    <a16:creationId xmlns:a16="http://schemas.microsoft.com/office/drawing/2014/main" id="{C92D2A0B-2662-43B8-96C5-F67D42D6A979}"/>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E9DD0C2-2B2C-4A15-988A-7FD80D9DEFB0}"/>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382673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1C96F5-684C-4156-93B6-43FDE0AF1E8D}"/>
              </a:ext>
            </a:extLst>
          </p:cNvPr>
          <p:cNvSpPr>
            <a:spLocks noGrp="1"/>
          </p:cNvSpPr>
          <p:nvPr>
            <p:ph type="title"/>
          </p:nvPr>
        </p:nvSpPr>
        <p:spPr/>
        <p:txBody>
          <a:bodyPr/>
          <a:lstStyle/>
          <a:p>
            <a:r>
              <a:rPr lang="en-US" altLang="zh-TW" dirty="0"/>
              <a:t>The proposed elliptical half Gabor wavelet</a:t>
            </a:r>
            <a:endParaRPr lang="zh-TW" altLang="en-US" dirty="0"/>
          </a:p>
        </p:txBody>
      </p:sp>
      <mc:AlternateContent xmlns:mc="http://schemas.openxmlformats.org/markup-compatibility/2006">
        <mc:Choice xmlns:a14="http://schemas.microsoft.com/office/drawing/2010/main" Requires="a14">
          <p:sp>
            <p:nvSpPr>
              <p:cNvPr id="7" name="內容版面配置區 6">
                <a:extLst>
                  <a:ext uri="{FF2B5EF4-FFF2-40B4-BE49-F238E27FC236}">
                    <a16:creationId xmlns:a16="http://schemas.microsoft.com/office/drawing/2014/main" id="{6DDC967F-3097-4743-A4BE-65A38EA698A5}"/>
                  </a:ext>
                </a:extLst>
              </p:cNvPr>
              <p:cNvSpPr>
                <a:spLocks noGrp="1"/>
              </p:cNvSpPr>
              <p:nvPr>
                <p:ph idx="1"/>
              </p:nvPr>
            </p:nvSpPr>
            <p:spPr>
              <a:xfrm>
                <a:off x="6095999" y="1828802"/>
                <a:ext cx="5264727" cy="4351337"/>
              </a:xfrm>
            </p:spPr>
            <p:txBody>
              <a:bodyPr/>
              <a:lstStyle/>
              <a:p>
                <a:pPr marL="0" indent="0">
                  <a:buNone/>
                </a:pPr>
                <a:r>
                  <a:rPr lang="en-US" altLang="zh-TW" dirty="0"/>
                  <a:t>where </a:t>
                </a:r>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𝜎</m:t>
                        </m:r>
                      </m:e>
                      <m:sub>
                        <m:r>
                          <a:rPr lang="en-US" altLang="zh-TW" b="0" i="1" smtClean="0">
                            <a:latin typeface="Cambria Math" panose="02040503050406030204" pitchFamily="18" charset="0"/>
                          </a:rPr>
                          <m:t>𝑙</m:t>
                        </m:r>
                      </m:sub>
                    </m:sSub>
                  </m:oMath>
                </a14:m>
                <a:r>
                  <a:rPr lang="en-US" altLang="zh-TW" i="1" dirty="0"/>
                  <a:t> </a:t>
                </a:r>
                <a:r>
                  <a:rPr lang="en-US" altLang="zh-TW" dirty="0"/>
                  <a:t>denotes the major axis of the elliptical envelope, and </a:t>
                </a:r>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𝜎</m:t>
                        </m:r>
                      </m:e>
                      <m:sub>
                        <m:r>
                          <a:rPr lang="en-US" altLang="zh-TW" b="0" i="1" smtClean="0">
                            <a:latin typeface="Cambria Math" panose="02040503050406030204" pitchFamily="18" charset="0"/>
                          </a:rPr>
                          <m:t>𝑠</m:t>
                        </m:r>
                      </m:sub>
                    </m:sSub>
                  </m:oMath>
                </a14:m>
                <a:r>
                  <a:rPr lang="en-US" altLang="zh-TW" dirty="0"/>
                  <a:t>represents its minor axis.</a:t>
                </a:r>
              </a:p>
              <a:p>
                <a:pPr marL="0" indent="0">
                  <a:buNone/>
                </a:pPr>
                <a:endParaRPr lang="en-US" altLang="zh-TW" dirty="0"/>
              </a:p>
              <a:p>
                <a:pPr marL="0" indent="0">
                  <a:buNone/>
                </a:pPr>
                <a:r>
                  <a:rPr lang="en-US" altLang="zh-TW" dirty="0"/>
                  <a:t>the long axis of the elliptical envelope along orientation </a:t>
                </a:r>
                <a14:m>
                  <m:oMath xmlns:m="http://schemas.openxmlformats.org/officeDocument/2006/math">
                    <m:r>
                      <a:rPr lang="zh-TW" altLang="en-US" i="1" smtClean="0">
                        <a:latin typeface="Cambria Math" panose="02040503050406030204" pitchFamily="18" charset="0"/>
                      </a:rPr>
                      <m:t>𝜃</m:t>
                    </m:r>
                  </m:oMath>
                </a14:m>
                <a:r>
                  <a:rPr lang="en-US" altLang="zh-TW" dirty="0"/>
                  <a:t>, and the short axis perpendicular to </a:t>
                </a:r>
                <a14:m>
                  <m:oMath xmlns:m="http://schemas.openxmlformats.org/officeDocument/2006/math">
                    <m:r>
                      <a:rPr lang="zh-TW" altLang="en-US" i="1" smtClean="0">
                        <a:latin typeface="Cambria Math" panose="02040503050406030204" pitchFamily="18" charset="0"/>
                      </a:rPr>
                      <m:t>𝜃</m:t>
                    </m:r>
                  </m:oMath>
                </a14:m>
                <a:endParaRPr lang="zh-TW" altLang="en-US" dirty="0"/>
              </a:p>
            </p:txBody>
          </p:sp>
        </mc:Choice>
        <mc:Fallback>
          <p:sp>
            <p:nvSpPr>
              <p:cNvPr id="7" name="內容版面配置區 6">
                <a:extLst>
                  <a:ext uri="{FF2B5EF4-FFF2-40B4-BE49-F238E27FC236}">
                    <a16:creationId xmlns:a16="http://schemas.microsoft.com/office/drawing/2014/main" id="{6DDC967F-3097-4743-A4BE-65A38EA698A5}"/>
                  </a:ext>
                </a:extLst>
              </p:cNvPr>
              <p:cNvSpPr>
                <a:spLocks noGrp="1" noRot="1" noChangeAspect="1" noMove="1" noResize="1" noEditPoints="1" noAdjustHandles="1" noChangeArrowheads="1" noChangeShapeType="1" noTextEdit="1"/>
              </p:cNvSpPr>
              <p:nvPr>
                <p:ph idx="1"/>
              </p:nvPr>
            </p:nvSpPr>
            <p:spPr>
              <a:xfrm>
                <a:off x="6095999" y="1828802"/>
                <a:ext cx="5264727" cy="4351337"/>
              </a:xfrm>
              <a:blipFill>
                <a:blip r:embed="rId2"/>
                <a:stretch>
                  <a:fillRect l="-1389" t="-15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25688CC-916F-4BC7-A481-8D9A2E43A944}"/>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pic>
        <p:nvPicPr>
          <p:cNvPr id="10" name="圖片 9">
            <a:extLst>
              <a:ext uri="{FF2B5EF4-FFF2-40B4-BE49-F238E27FC236}">
                <a16:creationId xmlns:a16="http://schemas.microsoft.com/office/drawing/2014/main" id="{D446E132-7594-4CD6-B902-D109154CDB36}"/>
              </a:ext>
            </a:extLst>
          </p:cNvPr>
          <p:cNvPicPr>
            <a:picLocks noChangeAspect="1"/>
          </p:cNvPicPr>
          <p:nvPr/>
        </p:nvPicPr>
        <p:blipFill>
          <a:blip r:embed="rId3"/>
          <a:stretch>
            <a:fillRect/>
          </a:stretch>
        </p:blipFill>
        <p:spPr>
          <a:xfrm>
            <a:off x="845127" y="1684809"/>
            <a:ext cx="5039428" cy="4639322"/>
          </a:xfrm>
          <a:prstGeom prst="rect">
            <a:avLst/>
          </a:prstGeom>
        </p:spPr>
      </p:pic>
    </p:spTree>
    <p:extLst>
      <p:ext uri="{BB962C8B-B14F-4D97-AF65-F5344CB8AC3E}">
        <p14:creationId xmlns:p14="http://schemas.microsoft.com/office/powerpoint/2010/main" val="399542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EFFBD89-520F-4BA2-B8B3-5F291B4499F0}"/>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pic>
        <p:nvPicPr>
          <p:cNvPr id="5" name="圖片 4">
            <a:extLst>
              <a:ext uri="{FF2B5EF4-FFF2-40B4-BE49-F238E27FC236}">
                <a16:creationId xmlns:a16="http://schemas.microsoft.com/office/drawing/2014/main" id="{3BE00A4E-8EB6-4D9B-8169-D4031AAE95C2}"/>
              </a:ext>
            </a:extLst>
          </p:cNvPr>
          <p:cNvPicPr>
            <a:picLocks noChangeAspect="1"/>
          </p:cNvPicPr>
          <p:nvPr/>
        </p:nvPicPr>
        <p:blipFill>
          <a:blip r:embed="rId2"/>
          <a:stretch>
            <a:fillRect/>
          </a:stretch>
        </p:blipFill>
        <p:spPr>
          <a:xfrm>
            <a:off x="911424" y="836712"/>
            <a:ext cx="9774014" cy="4563112"/>
          </a:xfrm>
          <a:prstGeom prst="rect">
            <a:avLst/>
          </a:prstGeom>
        </p:spPr>
      </p:pic>
    </p:spTree>
    <p:extLst>
      <p:ext uri="{BB962C8B-B14F-4D97-AF65-F5344CB8AC3E}">
        <p14:creationId xmlns:p14="http://schemas.microsoft.com/office/powerpoint/2010/main" val="208257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0FF5040-BC87-44CA-8D1E-D59EC5356F4E}"/>
              </a:ext>
            </a:extLst>
          </p:cNvPr>
          <p:cNvSpPr>
            <a:spLocks noGrp="1"/>
          </p:cNvSpPr>
          <p:nvPr>
            <p:ph type="title"/>
          </p:nvPr>
        </p:nvSpPr>
        <p:spPr/>
        <p:txBody>
          <a:bodyPr/>
          <a:lstStyle/>
          <a:p>
            <a:r>
              <a:rPr lang="en-US" altLang="zh-TW" dirty="0"/>
              <a:t>The proposed elliptical half Gabor wavelet</a:t>
            </a:r>
            <a:endParaRPr lang="zh-TW" altLang="en-US" dirty="0"/>
          </a:p>
        </p:txBody>
      </p:sp>
      <mc:AlternateContent xmlns:mc="http://schemas.openxmlformats.org/markup-compatibility/2006">
        <mc:Choice xmlns:a14="http://schemas.microsoft.com/office/drawing/2010/main" Requires="a14">
          <p:sp>
            <p:nvSpPr>
              <p:cNvPr id="4" name="內容版面配置區 3">
                <a:extLst>
                  <a:ext uri="{FF2B5EF4-FFF2-40B4-BE49-F238E27FC236}">
                    <a16:creationId xmlns:a16="http://schemas.microsoft.com/office/drawing/2014/main" id="{BEDF36B5-A7FC-4DDA-A81B-9B821418FE13}"/>
                  </a:ext>
                </a:extLst>
              </p:cNvPr>
              <p:cNvSpPr>
                <a:spLocks noGrp="1"/>
              </p:cNvSpPr>
              <p:nvPr>
                <p:ph idx="1"/>
              </p:nvPr>
            </p:nvSpPr>
            <p:spPr/>
            <p:txBody>
              <a:bodyPr>
                <a:normAutofit/>
              </a:bodyPr>
              <a:lstStyle/>
              <a:p>
                <a:r>
                  <a:rPr lang="en-US" altLang="zh-TW" dirty="0"/>
                  <a:t>In elliptical half Gabor wavelet, the Gabor filter at </a:t>
                </a:r>
                <a14:m>
                  <m:oMath xmlns:m="http://schemas.openxmlformats.org/officeDocument/2006/math">
                    <m:r>
                      <a:rPr lang="zh-TW" altLang="en-US" i="1" smtClean="0">
                        <a:latin typeface="Cambria Math" panose="02040503050406030204" pitchFamily="18" charset="0"/>
                      </a:rPr>
                      <m:t>𝜃</m:t>
                    </m:r>
                  </m:oMath>
                </a14:m>
                <a:r>
                  <a:rPr lang="en-US" altLang="zh-TW" dirty="0"/>
                  <a:t> direction is split into two half Gabor filters along the direction perpendicular to </a:t>
                </a:r>
                <a14:m>
                  <m:oMath xmlns:m="http://schemas.openxmlformats.org/officeDocument/2006/math">
                    <m:r>
                      <a:rPr lang="zh-TW" altLang="en-US" i="1" smtClean="0">
                        <a:latin typeface="Cambria Math" panose="02040503050406030204" pitchFamily="18" charset="0"/>
                      </a:rPr>
                      <m:t>𝜃</m:t>
                    </m:r>
                  </m:oMath>
                </a14:m>
                <a:r>
                  <a:rPr lang="en-US" altLang="zh-TW" dirty="0"/>
                  <a:t>, which can provide two directional line responses for </a:t>
                </a:r>
                <a14:m>
                  <m:oMath xmlns:m="http://schemas.openxmlformats.org/officeDocument/2006/math">
                    <m:r>
                      <a:rPr lang="zh-TW" altLang="en-US" i="1" smtClean="0">
                        <a:latin typeface="Cambria Math" panose="02040503050406030204" pitchFamily="18" charset="0"/>
                      </a:rPr>
                      <m:t>𝜃</m:t>
                    </m:r>
                  </m:oMath>
                </a14:m>
                <a:r>
                  <a:rPr lang="en-US" altLang="zh-TW" dirty="0"/>
                  <a:t>and </a:t>
                </a:r>
                <a14:m>
                  <m:oMath xmlns:m="http://schemas.openxmlformats.org/officeDocument/2006/math">
                    <m:r>
                      <a:rPr lang="zh-TW" altLang="en-US" i="1" smtClean="0">
                        <a:latin typeface="Cambria Math" panose="02040503050406030204" pitchFamily="18" charset="0"/>
                      </a:rPr>
                      <m:t>𝜃</m:t>
                    </m:r>
                    <m:r>
                      <a:rPr lang="en-US" altLang="zh-TW" b="0" i="1" smtClean="0">
                        <a:latin typeface="Cambria Math" panose="02040503050406030204" pitchFamily="18" charset="0"/>
                      </a:rPr>
                      <m:t>+</m:t>
                    </m:r>
                    <m:r>
                      <a:rPr lang="zh-TW" altLang="en-US" b="0" i="1" smtClean="0">
                        <a:latin typeface="Cambria Math" panose="02040503050406030204" pitchFamily="18" charset="0"/>
                      </a:rPr>
                      <m:t>𝜋</m:t>
                    </m:r>
                  </m:oMath>
                </a14:m>
                <a:r>
                  <a:rPr lang="en-US" altLang="zh-TW" dirty="0"/>
                  <a:t> independently. </a:t>
                </a:r>
              </a:p>
              <a:p>
                <a:r>
                  <a:rPr lang="en-US" altLang="zh-TW" dirty="0"/>
                  <a:t>Furthermore, compared with the Gabor filter for classical 2D-Gabor wavelet, the elliptical half Gabor filters are more compact in the direction perpendicular to </a:t>
                </a:r>
                <a14:m>
                  <m:oMath xmlns:m="http://schemas.openxmlformats.org/officeDocument/2006/math">
                    <m:r>
                      <a:rPr lang="zh-TW" altLang="en-US" i="1" smtClean="0">
                        <a:latin typeface="Cambria Math" panose="02040503050406030204" pitchFamily="18" charset="0"/>
                      </a:rPr>
                      <m:t>𝜃</m:t>
                    </m:r>
                  </m:oMath>
                </a14:m>
                <a:r>
                  <a:rPr lang="en-US" altLang="zh-TW" dirty="0"/>
                  <a:t>, and enlarged along </a:t>
                </a:r>
                <a14:m>
                  <m:oMath xmlns:m="http://schemas.openxmlformats.org/officeDocument/2006/math">
                    <m:r>
                      <a:rPr lang="zh-TW" altLang="en-US" i="1" smtClean="0">
                        <a:latin typeface="Cambria Math" panose="02040503050406030204" pitchFamily="18" charset="0"/>
                      </a:rPr>
                      <m:t>𝜃</m:t>
                    </m:r>
                  </m:oMath>
                </a14:m>
                <a:r>
                  <a:rPr lang="en-US" altLang="zh-TW" dirty="0"/>
                  <a:t> orientation. </a:t>
                </a:r>
              </a:p>
              <a:p>
                <a:r>
                  <a:rPr lang="en-US" altLang="zh-TW" dirty="0"/>
                  <a:t>This means that our elliptical half Gabor wavelet can effectively reduce the impact on line responses from the pixels deviated from the </a:t>
                </a:r>
                <a14:m>
                  <m:oMath xmlns:m="http://schemas.openxmlformats.org/officeDocument/2006/math">
                    <m:r>
                      <a:rPr lang="zh-TW" altLang="en-US" i="1" smtClean="0">
                        <a:latin typeface="Cambria Math" panose="02040503050406030204" pitchFamily="18" charset="0"/>
                      </a:rPr>
                      <m:t>𝜃</m:t>
                    </m:r>
                  </m:oMath>
                </a14:m>
                <a:r>
                  <a:rPr lang="en-US" altLang="zh-TW" dirty="0"/>
                  <a:t> orientation and enhance the contributions from the concerned pixels along </a:t>
                </a:r>
                <a14:m>
                  <m:oMath xmlns:m="http://schemas.openxmlformats.org/officeDocument/2006/math">
                    <m:r>
                      <a:rPr lang="zh-TW" altLang="en-US" i="1" smtClean="0">
                        <a:latin typeface="Cambria Math" panose="02040503050406030204" pitchFamily="18" charset="0"/>
                      </a:rPr>
                      <m:t>𝜃</m:t>
                    </m:r>
                  </m:oMath>
                </a14:m>
                <a:r>
                  <a:rPr lang="en-US" altLang="zh-TW" dirty="0"/>
                  <a:t>.</a:t>
                </a:r>
                <a:endParaRPr lang="zh-TW" altLang="en-US" dirty="0"/>
              </a:p>
            </p:txBody>
          </p:sp>
        </mc:Choice>
        <mc:Fallback>
          <p:sp>
            <p:nvSpPr>
              <p:cNvPr id="4" name="內容版面配置區 3">
                <a:extLst>
                  <a:ext uri="{FF2B5EF4-FFF2-40B4-BE49-F238E27FC236}">
                    <a16:creationId xmlns:a16="http://schemas.microsoft.com/office/drawing/2014/main" id="{BEDF36B5-A7FC-4DDA-A81B-9B821418FE13}"/>
                  </a:ext>
                </a:extLst>
              </p:cNvPr>
              <p:cNvSpPr>
                <a:spLocks noGrp="1" noRot="1" noChangeAspect="1" noMove="1" noResize="1" noEditPoints="1" noAdjustHandles="1" noChangeArrowheads="1" noChangeShapeType="1" noTextEdit="1"/>
              </p:cNvSpPr>
              <p:nvPr>
                <p:ph idx="1"/>
              </p:nvPr>
            </p:nvSpPr>
            <p:spPr>
              <a:blipFill>
                <a:blip r:embed="rId2"/>
                <a:stretch>
                  <a:fillRect l="-522" t="-1541" r="-98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06F1A10-B37B-40FD-9083-8AD65BE0AD2F}"/>
              </a:ext>
            </a:extLst>
          </p:cNvPr>
          <p:cNvSpPr>
            <a:spLocks noGrp="1"/>
          </p:cNvSpPr>
          <p:nvPr>
            <p:ph type="sldNum" sz="quarter" idx="12"/>
          </p:nvPr>
        </p:nvSpPr>
        <p:spPr/>
        <p:txBody>
          <a:bodyPr/>
          <a:lstStyle/>
          <a:p>
            <a:fld id="{F5266956-B1F5-4385-B837-32E585D3D944}" type="slidenum">
              <a:rPr lang="en-US" altLang="zh-TW" smtClean="0"/>
              <a:pPr/>
              <a:t>25</a:t>
            </a:fld>
            <a:endParaRPr lang="en-US" altLang="zh-TW"/>
          </a:p>
        </p:txBody>
      </p:sp>
    </p:spTree>
    <p:extLst>
      <p:ext uri="{BB962C8B-B14F-4D97-AF65-F5344CB8AC3E}">
        <p14:creationId xmlns:p14="http://schemas.microsoft.com/office/powerpoint/2010/main" val="2661668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19123D-6C91-4C8F-8571-FB48FA3297AE}"/>
              </a:ext>
            </a:extLst>
          </p:cNvPr>
          <p:cNvSpPr>
            <a:spLocks noGrp="1"/>
          </p:cNvSpPr>
          <p:nvPr>
            <p:ph type="title"/>
          </p:nvPr>
        </p:nvSpPr>
        <p:spPr/>
        <p:txBody>
          <a:bodyPr/>
          <a:lstStyle/>
          <a:p>
            <a:r>
              <a:rPr lang="en-US" altLang="zh-TW" dirty="0"/>
              <a:t>Weaknesses in the original definition of LLDP</a:t>
            </a:r>
            <a:endParaRPr lang="zh-TW" altLang="en-US" dirty="0"/>
          </a:p>
        </p:txBody>
      </p:sp>
      <p:sp>
        <p:nvSpPr>
          <p:cNvPr id="3" name="內容版面配置區 2">
            <a:extLst>
              <a:ext uri="{FF2B5EF4-FFF2-40B4-BE49-F238E27FC236}">
                <a16:creationId xmlns:a16="http://schemas.microsoft.com/office/drawing/2014/main" id="{E643CF04-BFAE-46E0-BD92-D59B8D1873F7}"/>
              </a:ext>
            </a:extLst>
          </p:cNvPr>
          <p:cNvSpPr>
            <a:spLocks noGrp="1"/>
          </p:cNvSpPr>
          <p:nvPr>
            <p:ph idx="1"/>
          </p:nvPr>
        </p:nvSpPr>
        <p:spPr/>
        <p:txBody>
          <a:bodyPr/>
          <a:lstStyle/>
          <a:p>
            <a:r>
              <a:rPr lang="en-US" altLang="zh-TW" dirty="0"/>
              <a:t>LLDP outperforms over the LBP-like codes based on edge gradients or pixel intensities [20], but there are still some weaknesses in the original definition of LLDP</a:t>
            </a:r>
          </a:p>
          <a:p>
            <a:r>
              <a:rPr lang="en-US" altLang="zh-TW" dirty="0"/>
              <a:t>The first shortcoming comes from the determination of </a:t>
            </a:r>
            <a:r>
              <a:rPr lang="en-US" altLang="zh-TW" dirty="0" err="1"/>
              <a:t>m</a:t>
            </a:r>
            <a:r>
              <a:rPr lang="en-US" altLang="zh-TW" baseline="-25000" dirty="0" err="1"/>
              <a:t>k</a:t>
            </a:r>
            <a:r>
              <a:rPr lang="en-US" altLang="zh-TW" dirty="0"/>
              <a:t> which was simply set to the third minimum directional response in reference [20] i.e. only the first two dominant orientations were encoded as 1. </a:t>
            </a:r>
          </a:p>
          <a:p>
            <a:pPr lvl="1"/>
            <a:r>
              <a:rPr lang="en-US" altLang="zh-TW" dirty="0"/>
              <a:t>This will cause to omit part of principal direction information for pixels with a number of principal directions greater than 2 such as point a, and bring unwanted clutters for pixels with a number of principal directions less than 2 such as point c</a:t>
            </a:r>
          </a:p>
          <a:p>
            <a:r>
              <a:rPr lang="en-US" altLang="zh-TW" dirty="0"/>
              <a:t>The second shortcoming is that in the light of the original definition of LLDP, a non-zero LLDP code will be generated for each pixel even if the pixel is located in smooth region like pixel c. </a:t>
            </a:r>
          </a:p>
          <a:p>
            <a:pPr lvl="1"/>
            <a:r>
              <a:rPr lang="en-US" altLang="zh-TW" dirty="0"/>
              <a:t>This is unreasonable, and the non-zero LLDPs from pixels located in the smooth region will disturb and degrade overall discriminability of LLDP.</a:t>
            </a:r>
            <a:endParaRPr lang="zh-TW" altLang="en-US" dirty="0"/>
          </a:p>
        </p:txBody>
      </p:sp>
      <p:sp>
        <p:nvSpPr>
          <p:cNvPr id="4" name="投影片編號版面配置區 3">
            <a:extLst>
              <a:ext uri="{FF2B5EF4-FFF2-40B4-BE49-F238E27FC236}">
                <a16:creationId xmlns:a16="http://schemas.microsoft.com/office/drawing/2014/main" id="{59A1F5D3-9EAA-40EC-A6E1-80D068A193B4}"/>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spTree>
    <p:extLst>
      <p:ext uri="{BB962C8B-B14F-4D97-AF65-F5344CB8AC3E}">
        <p14:creationId xmlns:p14="http://schemas.microsoft.com/office/powerpoint/2010/main" val="196398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0FB526E-252B-413A-98F5-61B80949C8B1}"/>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pic>
        <p:nvPicPr>
          <p:cNvPr id="5" name="圖片 4">
            <a:extLst>
              <a:ext uri="{FF2B5EF4-FFF2-40B4-BE49-F238E27FC236}">
                <a16:creationId xmlns:a16="http://schemas.microsoft.com/office/drawing/2014/main" id="{D42B3DCD-55ED-4C51-847C-C64F8CCBAFA3}"/>
              </a:ext>
            </a:extLst>
          </p:cNvPr>
          <p:cNvPicPr>
            <a:picLocks noChangeAspect="1"/>
          </p:cNvPicPr>
          <p:nvPr/>
        </p:nvPicPr>
        <p:blipFill>
          <a:blip r:embed="rId2"/>
          <a:stretch>
            <a:fillRect/>
          </a:stretch>
        </p:blipFill>
        <p:spPr>
          <a:xfrm>
            <a:off x="1148443" y="0"/>
            <a:ext cx="9895114" cy="6858000"/>
          </a:xfrm>
          <a:prstGeom prst="rect">
            <a:avLst/>
          </a:prstGeom>
        </p:spPr>
      </p:pic>
    </p:spTree>
    <p:extLst>
      <p:ext uri="{BB962C8B-B14F-4D97-AF65-F5344CB8AC3E}">
        <p14:creationId xmlns:p14="http://schemas.microsoft.com/office/powerpoint/2010/main" val="641927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19123D-6C91-4C8F-8571-FB48FA3297AE}"/>
              </a:ext>
            </a:extLst>
          </p:cNvPr>
          <p:cNvSpPr>
            <a:spLocks noGrp="1"/>
          </p:cNvSpPr>
          <p:nvPr>
            <p:ph type="title"/>
          </p:nvPr>
        </p:nvSpPr>
        <p:spPr/>
        <p:txBody>
          <a:bodyPr/>
          <a:lstStyle/>
          <a:p>
            <a:r>
              <a:rPr lang="en-US" altLang="zh-TW" dirty="0"/>
              <a:t>Maximum Gap Local Line Direction Patterns(MGLLDP)</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643CF04-BFAE-46E0-BD92-D59B8D1873F7}"/>
                  </a:ext>
                </a:extLst>
              </p:cNvPr>
              <p:cNvSpPr>
                <a:spLocks noGrp="1"/>
              </p:cNvSpPr>
              <p:nvPr>
                <p:ph idx="1"/>
              </p:nvPr>
            </p:nvSpPr>
            <p:spPr/>
            <p:txBody>
              <a:bodyPr>
                <a:normAutofit/>
              </a:bodyPr>
              <a:lstStyle/>
              <a:p>
                <a:r>
                  <a:rPr lang="en-US" altLang="zh-TW" dirty="0"/>
                  <a:t>Given a line response set </a:t>
                </a:r>
                <a14:m>
                  <m:oMath xmlns:m="http://schemas.openxmlformats.org/officeDocument/2006/math">
                    <m:d>
                      <m:dPr>
                        <m:begChr m:val="{"/>
                        <m:endChr m:val="}"/>
                        <m:ctrlPr>
                          <a:rPr lang="en-US" altLang="zh-TW" i="1" smtClean="0">
                            <a:latin typeface="Cambria Math" panose="02040503050406030204" pitchFamily="18" charset="0"/>
                          </a:rPr>
                        </m:ctrlPr>
                      </m:dPr>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𝑚</m:t>
                            </m:r>
                          </m:e>
                          <m:sub>
                            <m:r>
                              <a:rPr lang="en-US" altLang="zh-TW" b="0" i="1" smtClean="0">
                                <a:latin typeface="Cambria Math" panose="02040503050406030204" pitchFamily="18" charset="0"/>
                              </a:rPr>
                              <m:t>𝑖</m:t>
                            </m:r>
                          </m:sub>
                        </m:sSub>
                      </m:e>
                    </m:d>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𝑖</m:t>
                        </m:r>
                        <m:r>
                          <a:rPr lang="en-US" altLang="zh-TW" b="0" i="1" smtClean="0">
                            <a:latin typeface="Cambria Math" panose="02040503050406030204" pitchFamily="18" charset="0"/>
                          </a:rPr>
                          <m:t>=0,1,…,</m:t>
                        </m:r>
                        <m:r>
                          <a:rPr lang="en-US" altLang="zh-TW" b="0" i="1" smtClean="0">
                            <a:latin typeface="Cambria Math" panose="02040503050406030204" pitchFamily="18" charset="0"/>
                          </a:rPr>
                          <m:t>𝐿</m:t>
                        </m:r>
                      </m:e>
                    </m:d>
                  </m:oMath>
                </a14:m>
                <a:r>
                  <a:rPr lang="en-US" altLang="zh-TW" dirty="0"/>
                  <a:t>, MGLLDP is defined as</a:t>
                </a:r>
              </a:p>
              <a:p>
                <a:endParaRPr lang="zh-TW" altLang="en-US" dirty="0"/>
              </a:p>
            </p:txBody>
          </p:sp>
        </mc:Choice>
        <mc:Fallback>
          <p:sp>
            <p:nvSpPr>
              <p:cNvPr id="3" name="內容版面配置區 2">
                <a:extLst>
                  <a:ext uri="{FF2B5EF4-FFF2-40B4-BE49-F238E27FC236}">
                    <a16:creationId xmlns:a16="http://schemas.microsoft.com/office/drawing/2014/main" id="{E643CF04-BFAE-46E0-BD92-D59B8D1873F7}"/>
                  </a:ext>
                </a:extLst>
              </p:cNvPr>
              <p:cNvSpPr>
                <a:spLocks noGrp="1" noRot="1" noChangeAspect="1" noMove="1" noResize="1" noEditPoints="1" noAdjustHandles="1" noChangeArrowheads="1" noChangeShapeType="1" noTextEdit="1"/>
              </p:cNvSpPr>
              <p:nvPr>
                <p:ph idx="1"/>
              </p:nvPr>
            </p:nvSpPr>
            <p:spPr>
              <a:blipFill>
                <a:blip r:embed="rId2"/>
                <a:stretch>
                  <a:fillRect l="-522" t="-15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9A1F5D3-9EAA-40EC-A6E1-80D068A193B4}"/>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pic>
        <p:nvPicPr>
          <p:cNvPr id="5" name="圖片 4">
            <a:extLst>
              <a:ext uri="{FF2B5EF4-FFF2-40B4-BE49-F238E27FC236}">
                <a16:creationId xmlns:a16="http://schemas.microsoft.com/office/drawing/2014/main" id="{55B93B43-EBD4-46DA-B65F-85EF1BC2BEDF}"/>
              </a:ext>
            </a:extLst>
          </p:cNvPr>
          <p:cNvPicPr>
            <a:picLocks noChangeAspect="1"/>
          </p:cNvPicPr>
          <p:nvPr/>
        </p:nvPicPr>
        <p:blipFill>
          <a:blip r:embed="rId3"/>
          <a:stretch>
            <a:fillRect/>
          </a:stretch>
        </p:blipFill>
        <p:spPr>
          <a:xfrm>
            <a:off x="1127448" y="2266788"/>
            <a:ext cx="6258798" cy="2324424"/>
          </a:xfrm>
          <a:prstGeom prst="rect">
            <a:avLst/>
          </a:prstGeom>
        </p:spPr>
      </p:pic>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C99C76BF-5DB9-4DD7-8386-CF6857398DF1}"/>
                  </a:ext>
                </a:extLst>
              </p:cNvPr>
              <p:cNvSpPr txBox="1"/>
              <p:nvPr/>
            </p:nvSpPr>
            <p:spPr>
              <a:xfrm>
                <a:off x="1055440" y="5301208"/>
                <a:ext cx="10801199" cy="646331"/>
              </a:xfrm>
              <a:prstGeom prst="rect">
                <a:avLst/>
              </a:prstGeom>
              <a:noFill/>
            </p:spPr>
            <p:txBody>
              <a:bodyPr wrap="square" rtlCol="0">
                <a:spAutoFit/>
              </a:bodyPr>
              <a:lstStyle/>
              <a:p>
                <a:r>
                  <a:rPr lang="en-US" altLang="zh-TW" dirty="0"/>
                  <a:t>where </a:t>
                </a:r>
                <a:r>
                  <a:rPr lang="en-US" altLang="zh-TW" i="1" dirty="0"/>
                  <a:t>T </a:t>
                </a:r>
                <a:r>
                  <a:rPr lang="en-US" altLang="zh-TW" dirty="0"/>
                  <a:t>is a threshold, </a:t>
                </a:r>
                <a:r>
                  <a:rPr lang="en-US" altLang="zh-TW" i="1" dirty="0"/>
                  <a:t>Dg </a:t>
                </a:r>
                <a:r>
                  <a:rPr lang="en-US" altLang="zh-TW" dirty="0"/>
                  <a:t>denotes the maximum gap in </a:t>
                </a:r>
                <a14:m>
                  <m:oMath xmlns:m="http://schemas.openxmlformats.org/officeDocument/2006/math">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𝑚</m:t>
                            </m:r>
                          </m:e>
                          <m:sub>
                            <m:r>
                              <a:rPr lang="en-US" altLang="zh-TW" i="1">
                                <a:latin typeface="Cambria Math" panose="02040503050406030204" pitchFamily="18" charset="0"/>
                              </a:rPr>
                              <m:t>𝑖</m:t>
                            </m:r>
                          </m:sub>
                        </m:sSub>
                      </m:e>
                    </m:d>
                    <m:d>
                      <m:dPr>
                        <m:ctrlPr>
                          <a:rPr lang="en-US" altLang="zh-TW" i="1">
                            <a:latin typeface="Cambria Math" panose="02040503050406030204" pitchFamily="18" charset="0"/>
                          </a:rPr>
                        </m:ctrlPr>
                      </m:dPr>
                      <m:e>
                        <m:r>
                          <a:rPr lang="en-US" altLang="zh-TW" i="1">
                            <a:latin typeface="Cambria Math" panose="02040503050406030204" pitchFamily="18" charset="0"/>
                          </a:rPr>
                          <m:t>𝑖</m:t>
                        </m:r>
                        <m:r>
                          <a:rPr lang="en-US" altLang="zh-TW" i="1">
                            <a:latin typeface="Cambria Math" panose="02040503050406030204" pitchFamily="18" charset="0"/>
                          </a:rPr>
                          <m:t>=0,1,…,</m:t>
                        </m:r>
                        <m:r>
                          <a:rPr lang="en-US" altLang="zh-TW" i="1">
                            <a:latin typeface="Cambria Math" panose="02040503050406030204" pitchFamily="18" charset="0"/>
                          </a:rPr>
                          <m:t>𝐿</m:t>
                        </m:r>
                      </m:e>
                    </m:d>
                  </m:oMath>
                </a14:m>
                <a:r>
                  <a:rPr lang="en-US" altLang="zh-TW" dirty="0"/>
                  <a:t>, and </a:t>
                </a:r>
                <a:r>
                  <a:rPr lang="en-US" altLang="zh-TW" i="1" dirty="0"/>
                  <a:t>mg </a:t>
                </a:r>
                <a:r>
                  <a:rPr lang="en-US" altLang="zh-TW" dirty="0"/>
                  <a:t>represents the superior of the two line responses associated with the maximum gap </a:t>
                </a:r>
                <a:r>
                  <a:rPr lang="en-US" altLang="zh-TW" i="1" dirty="0"/>
                  <a:t>Dg</a:t>
                </a:r>
                <a:endParaRPr lang="zh-TW" altLang="en-US" dirty="0"/>
              </a:p>
            </p:txBody>
          </p:sp>
        </mc:Choice>
        <mc:Fallback>
          <p:sp>
            <p:nvSpPr>
              <p:cNvPr id="6" name="文字方塊 5">
                <a:extLst>
                  <a:ext uri="{FF2B5EF4-FFF2-40B4-BE49-F238E27FC236}">
                    <a16:creationId xmlns:a16="http://schemas.microsoft.com/office/drawing/2014/main" id="{C99C76BF-5DB9-4DD7-8386-CF6857398DF1}"/>
                  </a:ext>
                </a:extLst>
              </p:cNvPr>
              <p:cNvSpPr txBox="1">
                <a:spLocks noRot="1" noChangeAspect="1" noMove="1" noResize="1" noEditPoints="1" noAdjustHandles="1" noChangeArrowheads="1" noChangeShapeType="1" noTextEdit="1"/>
              </p:cNvSpPr>
              <p:nvPr/>
            </p:nvSpPr>
            <p:spPr>
              <a:xfrm>
                <a:off x="1055440" y="5301208"/>
                <a:ext cx="10801199" cy="646331"/>
              </a:xfrm>
              <a:prstGeom prst="rect">
                <a:avLst/>
              </a:prstGeom>
              <a:blipFill>
                <a:blip r:embed="rId4"/>
                <a:stretch>
                  <a:fillRect l="-451" t="-5660" b="-141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5624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5B5E674-F526-40DF-9040-0784604E603C}"/>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mc:AlternateContent xmlns:mc="http://schemas.openxmlformats.org/markup-compatibility/2006">
        <mc:Choice xmlns:a14="http://schemas.microsoft.com/office/drawing/2010/main" Requires="a14">
          <p:sp>
            <p:nvSpPr>
              <p:cNvPr id="2" name="標題 1">
                <a:extLst>
                  <a:ext uri="{FF2B5EF4-FFF2-40B4-BE49-F238E27FC236}">
                    <a16:creationId xmlns:a16="http://schemas.microsoft.com/office/drawing/2014/main" id="{B67EDC05-D657-4C64-9F4F-1CEF8DDC50C2}"/>
                  </a:ext>
                </a:extLst>
              </p:cNvPr>
              <p:cNvSpPr>
                <a:spLocks noGrp="1"/>
              </p:cNvSpPr>
              <p:nvPr>
                <p:ph type="title"/>
              </p:nvPr>
            </p:nvSpPr>
            <p:spPr/>
            <p:txBody>
              <a:bodyPr/>
              <a:lstStyle/>
              <a:p>
                <a:r>
                  <a:rPr lang="en-US" altLang="zh-TW" dirty="0"/>
                  <a:t>The Maximun Gap </a:t>
                </a:r>
                <a14:m>
                  <m:oMath xmlns:m="http://schemas.openxmlformats.org/officeDocument/2006/math">
                    <m:sSub>
                      <m:sSubPr>
                        <m:ctrlPr>
                          <a:rPr lang="en-US" altLang="zh-TW" dirty="0" smtClean="0"/>
                        </m:ctrlPr>
                      </m:sSubPr>
                      <m:e>
                        <m:r>
                          <a:rPr lang="en-US" altLang="zh-TW" dirty="0" smtClean="0"/>
                          <m:t>𝐷</m:t>
                        </m:r>
                      </m:e>
                      <m:sub>
                        <m:r>
                          <a:rPr lang="en-US" altLang="zh-TW" dirty="0" smtClean="0"/>
                          <m:t>𝑔</m:t>
                        </m:r>
                      </m:sub>
                    </m:sSub>
                    <m:r>
                      <a:rPr lang="en-US" altLang="zh-TW" dirty="0" smtClean="0"/>
                      <m:t> </m:t>
                    </m:r>
                  </m:oMath>
                </a14:m>
                <a:r>
                  <a:rPr lang="en-US" altLang="zh-TW" dirty="0"/>
                  <a:t>can be obtained by</a:t>
                </a:r>
                <a:endParaRPr lang="zh-TW" altLang="en-US" dirty="0"/>
              </a:p>
            </p:txBody>
          </p:sp>
        </mc:Choice>
        <mc:Fallback>
          <p:sp>
            <p:nvSpPr>
              <p:cNvPr id="2" name="標題 1">
                <a:extLst>
                  <a:ext uri="{FF2B5EF4-FFF2-40B4-BE49-F238E27FC236}">
                    <a16:creationId xmlns:a16="http://schemas.microsoft.com/office/drawing/2014/main" id="{B67EDC05-D657-4C64-9F4F-1CEF8DDC50C2}"/>
                  </a:ext>
                </a:extLst>
              </p:cNvPr>
              <p:cNvSpPr>
                <a:spLocks noGrp="1" noRot="1" noChangeAspect="1" noMove="1" noResize="1" noEditPoints="1" noAdjustHandles="1" noChangeArrowheads="1" noChangeShapeType="1" noTextEdit="1"/>
              </p:cNvSpPr>
              <p:nvPr>
                <p:ph type="title"/>
              </p:nvPr>
            </p:nvSpPr>
            <p:spPr>
              <a:blipFill>
                <a:blip r:embed="rId2"/>
                <a:stretch>
                  <a:fillRect l="-1565"/>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CAD84155-DE74-4DF6-A17E-210C82C5FCAB}"/>
              </a:ext>
            </a:extLst>
          </p:cNvPr>
          <p:cNvPicPr>
            <a:picLocks noChangeAspect="1"/>
          </p:cNvPicPr>
          <p:nvPr/>
        </p:nvPicPr>
        <p:blipFill>
          <a:blip r:embed="rId3"/>
          <a:stretch>
            <a:fillRect/>
          </a:stretch>
        </p:blipFill>
        <p:spPr>
          <a:xfrm>
            <a:off x="1055440" y="1556792"/>
            <a:ext cx="7011378" cy="1381318"/>
          </a:xfrm>
          <a:prstGeom prst="rect">
            <a:avLst/>
          </a:prstGeom>
        </p:spPr>
      </p:pic>
      <p:pic>
        <p:nvPicPr>
          <p:cNvPr id="6" name="圖片 5">
            <a:extLst>
              <a:ext uri="{FF2B5EF4-FFF2-40B4-BE49-F238E27FC236}">
                <a16:creationId xmlns:a16="http://schemas.microsoft.com/office/drawing/2014/main" id="{11D12F5D-D57C-4954-8A0B-6E1B06C7AAE3}"/>
              </a:ext>
            </a:extLst>
          </p:cNvPr>
          <p:cNvPicPr>
            <a:picLocks noChangeAspect="1"/>
          </p:cNvPicPr>
          <p:nvPr/>
        </p:nvPicPr>
        <p:blipFill>
          <a:blip r:embed="rId4"/>
          <a:stretch>
            <a:fillRect/>
          </a:stretch>
        </p:blipFill>
        <p:spPr>
          <a:xfrm>
            <a:off x="1098308" y="3024416"/>
            <a:ext cx="6925642" cy="1790950"/>
          </a:xfrm>
          <a:prstGeom prst="rect">
            <a:avLst/>
          </a:prstGeom>
        </p:spPr>
      </p:pic>
    </p:spTree>
    <p:extLst>
      <p:ext uri="{BB962C8B-B14F-4D97-AF65-F5344CB8AC3E}">
        <p14:creationId xmlns:p14="http://schemas.microsoft.com/office/powerpoint/2010/main" val="425221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F30722-E33F-4BE5-896C-8FE5A33567DF}"/>
              </a:ext>
            </a:extLst>
          </p:cNvPr>
          <p:cNvSpPr>
            <a:spLocks noGrp="1"/>
          </p:cNvSpPr>
          <p:nvPr>
            <p:ph type="title"/>
          </p:nvPr>
        </p:nvSpPr>
        <p:spPr/>
        <p:txBody>
          <a:bodyPr/>
          <a:lstStyle/>
          <a:p>
            <a:r>
              <a:rPr lang="en-US" altLang="zh-TW" dirty="0"/>
              <a:t>Abstract (Cont’d)</a:t>
            </a:r>
            <a:endParaRPr lang="zh-TW" altLang="en-US" dirty="0"/>
          </a:p>
        </p:txBody>
      </p:sp>
      <p:sp>
        <p:nvSpPr>
          <p:cNvPr id="3" name="內容版面配置區 2">
            <a:extLst>
              <a:ext uri="{FF2B5EF4-FFF2-40B4-BE49-F238E27FC236}">
                <a16:creationId xmlns:a16="http://schemas.microsoft.com/office/drawing/2014/main" id="{94AAC84E-A0DA-4BBC-AA44-DFFDFC59AE92}"/>
              </a:ext>
            </a:extLst>
          </p:cNvPr>
          <p:cNvSpPr>
            <a:spLocks noGrp="1"/>
          </p:cNvSpPr>
          <p:nvPr>
            <p:ph idx="1"/>
          </p:nvPr>
        </p:nvSpPr>
        <p:spPr/>
        <p:txBody>
          <a:bodyPr/>
          <a:lstStyle/>
          <a:p>
            <a:r>
              <a:rPr lang="en-US" altLang="zh-TW" dirty="0"/>
              <a:t>The histogram of the normalized patterns is calculated and regarded as the counting-based local structure descriptor, and support vector machine is utilized as the classifier.</a:t>
            </a:r>
          </a:p>
          <a:p>
            <a:r>
              <a:rPr lang="en-US" altLang="zh-TW" dirty="0"/>
              <a:t>The proposed approach yields a better performance in terms of the classification accuracy, applicability and feasibility</a:t>
            </a:r>
          </a:p>
          <a:p>
            <a:r>
              <a:rPr lang="en-US" altLang="zh-TW" dirty="0"/>
              <a:t>INDEX TERMS </a:t>
            </a:r>
          </a:p>
          <a:p>
            <a:pPr lvl="1"/>
            <a:r>
              <a:rPr lang="en-US" altLang="zh-TW" dirty="0"/>
              <a:t>Counting-based descriptor, elliptical half-Gabor filters, maximum gap local line direction pattern, plant identification, support vector machine.</a:t>
            </a:r>
            <a:endParaRPr lang="zh-TW" altLang="en-US" dirty="0"/>
          </a:p>
        </p:txBody>
      </p:sp>
      <p:sp>
        <p:nvSpPr>
          <p:cNvPr id="4" name="投影片編號版面配置區 3">
            <a:extLst>
              <a:ext uri="{FF2B5EF4-FFF2-40B4-BE49-F238E27FC236}">
                <a16:creationId xmlns:a16="http://schemas.microsoft.com/office/drawing/2014/main" id="{606C730C-027E-42AA-BBAE-C68B53617AE1}"/>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117969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39C350D-3D73-4EE7-81D9-4D1632F457C6}"/>
              </a:ext>
            </a:extLst>
          </p:cNvPr>
          <p:cNvSpPr>
            <a:spLocks noGrp="1"/>
          </p:cNvSpPr>
          <p:nvPr>
            <p:ph type="title"/>
          </p:nvPr>
        </p:nvSpPr>
        <p:spPr/>
        <p:txBody>
          <a:bodyPr/>
          <a:lstStyle/>
          <a:p>
            <a:r>
              <a:rPr lang="en-US" altLang="zh-TW" dirty="0"/>
              <a:t>The advantages of MGLLDP over the original LLDP</a:t>
            </a:r>
            <a:endParaRPr lang="zh-TW" altLang="en-US" dirty="0"/>
          </a:p>
        </p:txBody>
      </p:sp>
      <p:sp>
        <p:nvSpPr>
          <p:cNvPr id="6" name="內容版面配置區 5">
            <a:extLst>
              <a:ext uri="{FF2B5EF4-FFF2-40B4-BE49-F238E27FC236}">
                <a16:creationId xmlns:a16="http://schemas.microsoft.com/office/drawing/2014/main" id="{FFF15828-0704-440B-AA2F-78F0969DB804}"/>
              </a:ext>
            </a:extLst>
          </p:cNvPr>
          <p:cNvSpPr>
            <a:spLocks noGrp="1"/>
          </p:cNvSpPr>
          <p:nvPr>
            <p:ph idx="1"/>
          </p:nvPr>
        </p:nvSpPr>
        <p:spPr/>
        <p:txBody>
          <a:bodyPr/>
          <a:lstStyle/>
          <a:p>
            <a:r>
              <a:rPr lang="en-US" altLang="zh-TW" dirty="0"/>
              <a:t>The number of principal directions for each pixel center can be adaptively determined, as a result, all principal directions can be properly encoded, no principal direction is neglected and no unwanted clutter is pulled in.</a:t>
            </a:r>
          </a:p>
          <a:p>
            <a:r>
              <a:rPr lang="en-US" altLang="zh-TW" dirty="0"/>
              <a:t>For the pixels located in smooth region, which maximum gaps are less than the threshold T , their MGLLDPs equal zero. </a:t>
            </a:r>
          </a:p>
          <a:p>
            <a:r>
              <a:rPr lang="en-US" altLang="zh-TW" dirty="0"/>
              <a:t>This can alleviate the distortions from the pixels without principal direction. </a:t>
            </a:r>
          </a:p>
          <a:p>
            <a:r>
              <a:rPr lang="en-US" altLang="zh-TW" dirty="0"/>
              <a:t>Furthermore, by varying the threshold T , one can balance extracting the weak principal direction information with filtering the distortions.</a:t>
            </a:r>
            <a:endParaRPr lang="zh-TW" altLang="en-US" dirty="0"/>
          </a:p>
        </p:txBody>
      </p:sp>
      <p:sp>
        <p:nvSpPr>
          <p:cNvPr id="2" name="投影片編號版面配置區 1">
            <a:extLst>
              <a:ext uri="{FF2B5EF4-FFF2-40B4-BE49-F238E27FC236}">
                <a16:creationId xmlns:a16="http://schemas.microsoft.com/office/drawing/2014/main" id="{7096F189-93E4-4997-BE61-7C2993E56C66}"/>
              </a:ext>
            </a:extLst>
          </p:cNvPr>
          <p:cNvSpPr>
            <a:spLocks noGrp="1"/>
          </p:cNvSpPr>
          <p:nvPr>
            <p:ph type="sldNum" sz="quarter" idx="12"/>
          </p:nvPr>
        </p:nvSpPr>
        <p:spPr/>
        <p:txBody>
          <a:bodyPr/>
          <a:lstStyle/>
          <a:p>
            <a:fld id="{0BC55746-04A1-42DC-A0BC-1E09A8E18DBD}" type="slidenum">
              <a:rPr lang="en-US" altLang="zh-TW" smtClean="0"/>
              <a:pPr/>
              <a:t>30</a:t>
            </a:fld>
            <a:endParaRPr lang="en-US" altLang="zh-TW"/>
          </a:p>
        </p:txBody>
      </p:sp>
    </p:spTree>
    <p:extLst>
      <p:ext uri="{BB962C8B-B14F-4D97-AF65-F5344CB8AC3E}">
        <p14:creationId xmlns:p14="http://schemas.microsoft.com/office/powerpoint/2010/main" val="2811569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DEC326-08A7-4976-8B2A-6F8B6B9A8239}"/>
              </a:ext>
            </a:extLst>
          </p:cNvPr>
          <p:cNvSpPr>
            <a:spLocks noGrp="1"/>
          </p:cNvSpPr>
          <p:nvPr>
            <p:ph type="title"/>
          </p:nvPr>
        </p:nvSpPr>
        <p:spPr/>
        <p:txBody>
          <a:bodyPr/>
          <a:lstStyle/>
          <a:p>
            <a:r>
              <a:rPr lang="en-US" altLang="zh-TW" dirty="0"/>
              <a:t>The Normalization Of </a:t>
            </a:r>
            <a:r>
              <a:rPr lang="en-US" altLang="zh-TW" dirty="0" err="1"/>
              <a:t>Mglldp</a:t>
            </a:r>
            <a:r>
              <a:rPr lang="en-US" altLang="zh-TW" dirty="0"/>
              <a:t> In Orientation And Scale</a:t>
            </a:r>
            <a:endParaRPr lang="zh-TW" altLang="en-US" dirty="0"/>
          </a:p>
        </p:txBody>
      </p:sp>
      <p:sp>
        <p:nvSpPr>
          <p:cNvPr id="3" name="內容版面配置區 2">
            <a:extLst>
              <a:ext uri="{FF2B5EF4-FFF2-40B4-BE49-F238E27FC236}">
                <a16:creationId xmlns:a16="http://schemas.microsoft.com/office/drawing/2014/main" id="{28068E5F-EACC-4AF1-810A-E76DACEB61B1}"/>
              </a:ext>
            </a:extLst>
          </p:cNvPr>
          <p:cNvSpPr>
            <a:spLocks noGrp="1"/>
          </p:cNvSpPr>
          <p:nvPr>
            <p:ph idx="1"/>
          </p:nvPr>
        </p:nvSpPr>
        <p:spPr/>
        <p:txBody>
          <a:bodyPr/>
          <a:lstStyle/>
          <a:p>
            <a:r>
              <a:rPr lang="en-US" altLang="zh-TW" dirty="0"/>
              <a:t>In order to improve the robustness of MGLLDP to orientation changes, we provide a  directional normalization method for MGLLDP, which is described as</a:t>
            </a:r>
            <a:endParaRPr lang="zh-TW" altLang="en-US" dirty="0"/>
          </a:p>
        </p:txBody>
      </p:sp>
      <p:sp>
        <p:nvSpPr>
          <p:cNvPr id="4" name="投影片編號版面配置區 3">
            <a:extLst>
              <a:ext uri="{FF2B5EF4-FFF2-40B4-BE49-F238E27FC236}">
                <a16:creationId xmlns:a16="http://schemas.microsoft.com/office/drawing/2014/main" id="{542EDC6C-DC4E-46A0-AFDC-053991605D1D}"/>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pic>
        <p:nvPicPr>
          <p:cNvPr id="6" name="圖片 5">
            <a:extLst>
              <a:ext uri="{FF2B5EF4-FFF2-40B4-BE49-F238E27FC236}">
                <a16:creationId xmlns:a16="http://schemas.microsoft.com/office/drawing/2014/main" id="{0E082401-12E5-4F79-8DC4-BA7241E38C89}"/>
              </a:ext>
            </a:extLst>
          </p:cNvPr>
          <p:cNvPicPr>
            <a:picLocks noChangeAspect="1"/>
          </p:cNvPicPr>
          <p:nvPr/>
        </p:nvPicPr>
        <p:blipFill>
          <a:blip r:embed="rId2"/>
          <a:stretch>
            <a:fillRect/>
          </a:stretch>
        </p:blipFill>
        <p:spPr>
          <a:xfrm>
            <a:off x="1055440" y="2636912"/>
            <a:ext cx="6696744" cy="3901970"/>
          </a:xfrm>
          <a:prstGeom prst="rect">
            <a:avLst/>
          </a:prstGeom>
        </p:spPr>
      </p:pic>
    </p:spTree>
    <p:extLst>
      <p:ext uri="{BB962C8B-B14F-4D97-AF65-F5344CB8AC3E}">
        <p14:creationId xmlns:p14="http://schemas.microsoft.com/office/powerpoint/2010/main" val="3797050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EF35B-8F2D-4123-BF7E-9F5D4D7F3AC9}"/>
              </a:ext>
            </a:extLst>
          </p:cNvPr>
          <p:cNvSpPr>
            <a:spLocks noGrp="1"/>
          </p:cNvSpPr>
          <p:nvPr>
            <p:ph type="title"/>
          </p:nvPr>
        </p:nvSpPr>
        <p:spPr/>
        <p:txBody>
          <a:bodyPr/>
          <a:lstStyle/>
          <a:p>
            <a:r>
              <a:rPr lang="en-US" altLang="zh-TW" dirty="0"/>
              <a:t>Simulation Results And Performance Analysis</a:t>
            </a:r>
            <a:endParaRPr lang="zh-TW" altLang="en-US" dirty="0"/>
          </a:p>
        </p:txBody>
      </p:sp>
      <p:sp>
        <p:nvSpPr>
          <p:cNvPr id="3" name="內容版面配置區 2">
            <a:extLst>
              <a:ext uri="{FF2B5EF4-FFF2-40B4-BE49-F238E27FC236}">
                <a16:creationId xmlns:a16="http://schemas.microsoft.com/office/drawing/2014/main" id="{261B6979-19B7-49A5-A54F-41D7559B4129}"/>
              </a:ext>
            </a:extLst>
          </p:cNvPr>
          <p:cNvSpPr>
            <a:spLocks noGrp="1"/>
          </p:cNvSpPr>
          <p:nvPr>
            <p:ph idx="1"/>
          </p:nvPr>
        </p:nvSpPr>
        <p:spPr/>
        <p:txBody>
          <a:bodyPr/>
          <a:lstStyle/>
          <a:p>
            <a:r>
              <a:rPr lang="en-US" altLang="zh-TW" dirty="0"/>
              <a:t>Conduct experiments on three frequently used leaf databases: Swedish, Flavia and ICL </a:t>
            </a:r>
          </a:p>
          <a:p>
            <a:r>
              <a:rPr lang="en-US" altLang="zh-TW" dirty="0"/>
              <a:t>In comparison with half Gabor and LLDP version and eight representative methods including </a:t>
            </a:r>
          </a:p>
          <a:p>
            <a:pPr lvl="1"/>
            <a:r>
              <a:rPr lang="en-US" altLang="zh-TW" dirty="0"/>
              <a:t>two contour-based methods i.e. Inner Distance Shape Context (IDSC) [4] and Multiscale Distance Matrix (MDM) [7], </a:t>
            </a:r>
          </a:p>
          <a:p>
            <a:pPr lvl="1"/>
            <a:r>
              <a:rPr lang="en-US" altLang="zh-TW" dirty="0"/>
              <a:t>two texture-based methods namely Gabor based method [8] and Wavelet based method [9], </a:t>
            </a:r>
          </a:p>
          <a:p>
            <a:pPr lvl="1"/>
            <a:r>
              <a:rPr lang="en-US" altLang="zh-TW" dirty="0"/>
              <a:t>two deep learning-based methods named as deep learning on veins [18] and multiscale fusion convolutional neural network [20], </a:t>
            </a:r>
          </a:p>
          <a:p>
            <a:pPr lvl="1"/>
            <a:r>
              <a:rPr lang="en-US" altLang="zh-TW" dirty="0"/>
              <a:t>two recent counting-based methods i.e. pattern counting approach [21] and Label propagation projection [23].</a:t>
            </a:r>
          </a:p>
          <a:p>
            <a:r>
              <a:rPr lang="en-US" altLang="zh-TW" dirty="0"/>
              <a:t>Intelligent Computing Laboratory (ICL) of institute of intelligent machines, Chinese academy of sciences</a:t>
            </a:r>
          </a:p>
          <a:p>
            <a:pPr lvl="1"/>
            <a:r>
              <a:rPr lang="en-US" altLang="zh-TW" dirty="0"/>
              <a:t>Contains 17,032 leaf images from 221 plant species</a:t>
            </a:r>
            <a:endParaRPr lang="zh-TW" altLang="en-US" dirty="0"/>
          </a:p>
        </p:txBody>
      </p:sp>
      <p:sp>
        <p:nvSpPr>
          <p:cNvPr id="4" name="投影片編號版面配置區 3">
            <a:extLst>
              <a:ext uri="{FF2B5EF4-FFF2-40B4-BE49-F238E27FC236}">
                <a16:creationId xmlns:a16="http://schemas.microsoft.com/office/drawing/2014/main" id="{159A6C0E-FB00-4776-A5C5-E4C6CB94F7D9}"/>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3218192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A89ADA-9735-400C-8827-FB3E101B33B8}"/>
              </a:ext>
            </a:extLst>
          </p:cNvPr>
          <p:cNvSpPr>
            <a:spLocks noGrp="1"/>
          </p:cNvSpPr>
          <p:nvPr>
            <p:ph type="title"/>
          </p:nvPr>
        </p:nvSpPr>
        <p:spPr/>
        <p:txBody>
          <a:bodyPr/>
          <a:lstStyle/>
          <a:p>
            <a:r>
              <a:rPr lang="en-US" altLang="zh-TW" dirty="0"/>
              <a:t>Selection Of Threshold T And Preparation Of Leaf Images</a:t>
            </a:r>
            <a:endParaRPr lang="zh-TW" altLang="en-US" dirty="0"/>
          </a:p>
        </p:txBody>
      </p:sp>
      <p:sp>
        <p:nvSpPr>
          <p:cNvPr id="3" name="內容版面配置區 2">
            <a:extLst>
              <a:ext uri="{FF2B5EF4-FFF2-40B4-BE49-F238E27FC236}">
                <a16:creationId xmlns:a16="http://schemas.microsoft.com/office/drawing/2014/main" id="{1081070C-17DE-4198-AFE4-340CDDA3C11E}"/>
              </a:ext>
            </a:extLst>
          </p:cNvPr>
          <p:cNvSpPr>
            <a:spLocks noGrp="1"/>
          </p:cNvSpPr>
          <p:nvPr>
            <p:ph idx="1"/>
          </p:nvPr>
        </p:nvSpPr>
        <p:spPr/>
        <p:txBody>
          <a:bodyPr/>
          <a:lstStyle/>
          <a:p>
            <a:r>
              <a:rPr lang="en-US" altLang="zh-TW" dirty="0"/>
              <a:t>30 plant species are randomly selected from ICL leaf database, the first ten leaf images for each plant species are regarded as training samples and the remainders are used for testing. The threshold T changes from 10 to 90 with 10 increments</a:t>
            </a:r>
          </a:p>
          <a:p>
            <a:r>
              <a:rPr lang="en-US" altLang="zh-TW" dirty="0"/>
              <a:t>Based on this figure, threshold T is set to 40 in subsequent experiments.</a:t>
            </a:r>
            <a:endParaRPr lang="zh-TW" altLang="en-US" dirty="0"/>
          </a:p>
        </p:txBody>
      </p:sp>
      <p:sp>
        <p:nvSpPr>
          <p:cNvPr id="4" name="投影片編號版面配置區 3">
            <a:extLst>
              <a:ext uri="{FF2B5EF4-FFF2-40B4-BE49-F238E27FC236}">
                <a16:creationId xmlns:a16="http://schemas.microsoft.com/office/drawing/2014/main" id="{7163D95F-229C-47BC-89BF-DFF9AD80119D}"/>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pic>
        <p:nvPicPr>
          <p:cNvPr id="11" name="圖片 10">
            <a:extLst>
              <a:ext uri="{FF2B5EF4-FFF2-40B4-BE49-F238E27FC236}">
                <a16:creationId xmlns:a16="http://schemas.microsoft.com/office/drawing/2014/main" id="{53524D7A-66FD-4AC3-8D5E-7172E667DF57}"/>
              </a:ext>
            </a:extLst>
          </p:cNvPr>
          <p:cNvPicPr>
            <a:picLocks noChangeAspect="1"/>
          </p:cNvPicPr>
          <p:nvPr/>
        </p:nvPicPr>
        <p:blipFill>
          <a:blip r:embed="rId2"/>
          <a:stretch>
            <a:fillRect/>
          </a:stretch>
        </p:blipFill>
        <p:spPr>
          <a:xfrm>
            <a:off x="1991545" y="3201945"/>
            <a:ext cx="5400600" cy="3622903"/>
          </a:xfrm>
          <a:prstGeom prst="rect">
            <a:avLst/>
          </a:prstGeom>
        </p:spPr>
      </p:pic>
    </p:spTree>
    <p:extLst>
      <p:ext uri="{BB962C8B-B14F-4D97-AF65-F5344CB8AC3E}">
        <p14:creationId xmlns:p14="http://schemas.microsoft.com/office/powerpoint/2010/main" val="237614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09E605-C849-4D60-92FC-391DAF2954D8}"/>
              </a:ext>
            </a:extLst>
          </p:cNvPr>
          <p:cNvSpPr>
            <a:spLocks noGrp="1"/>
          </p:cNvSpPr>
          <p:nvPr>
            <p:ph type="title"/>
          </p:nvPr>
        </p:nvSpPr>
        <p:spPr/>
        <p:txBody>
          <a:bodyPr/>
          <a:lstStyle/>
          <a:p>
            <a:r>
              <a:rPr lang="en-US" altLang="zh-TW" dirty="0"/>
              <a:t>Performance On Swedish Database</a:t>
            </a:r>
            <a:endParaRPr lang="zh-TW" altLang="en-US" dirty="0"/>
          </a:p>
        </p:txBody>
      </p:sp>
      <p:sp>
        <p:nvSpPr>
          <p:cNvPr id="7" name="內容版面配置區 6">
            <a:extLst>
              <a:ext uri="{FF2B5EF4-FFF2-40B4-BE49-F238E27FC236}">
                <a16:creationId xmlns:a16="http://schemas.microsoft.com/office/drawing/2014/main" id="{6D1F0D82-172A-4425-A72A-1B74BF82FF02}"/>
              </a:ext>
            </a:extLst>
          </p:cNvPr>
          <p:cNvSpPr>
            <a:spLocks noGrp="1"/>
          </p:cNvSpPr>
          <p:nvPr>
            <p:ph idx="1"/>
          </p:nvPr>
        </p:nvSpPr>
        <p:spPr/>
        <p:txBody>
          <a:bodyPr/>
          <a:lstStyle/>
          <a:p>
            <a:r>
              <a:rPr lang="en-US" altLang="zh-TW" dirty="0"/>
              <a:t>The Swedish leaf database contains 1125 leaf images from 15 different Swedish trees with 75 images per species.</a:t>
            </a:r>
          </a:p>
          <a:p>
            <a:r>
              <a:rPr lang="en-US" altLang="zh-TW" dirty="0"/>
              <a:t>We randomly select 25 leaf images per species for training and the rest 50 images were used for test.</a:t>
            </a:r>
            <a:endParaRPr lang="zh-TW" altLang="en-US" dirty="0"/>
          </a:p>
        </p:txBody>
      </p:sp>
      <p:sp>
        <p:nvSpPr>
          <p:cNvPr id="4" name="投影片編號版面配置區 3">
            <a:extLst>
              <a:ext uri="{FF2B5EF4-FFF2-40B4-BE49-F238E27FC236}">
                <a16:creationId xmlns:a16="http://schemas.microsoft.com/office/drawing/2014/main" id="{FAEDB979-46F2-446C-B9D2-EF89A3A99044}"/>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pic>
        <p:nvPicPr>
          <p:cNvPr id="8" name="圖片 7">
            <a:extLst>
              <a:ext uri="{FF2B5EF4-FFF2-40B4-BE49-F238E27FC236}">
                <a16:creationId xmlns:a16="http://schemas.microsoft.com/office/drawing/2014/main" id="{7CA9341F-9BCC-4771-81F5-A3E6B8E79A01}"/>
              </a:ext>
            </a:extLst>
          </p:cNvPr>
          <p:cNvPicPr>
            <a:picLocks noChangeAspect="1"/>
          </p:cNvPicPr>
          <p:nvPr/>
        </p:nvPicPr>
        <p:blipFill>
          <a:blip r:embed="rId2"/>
          <a:stretch>
            <a:fillRect/>
          </a:stretch>
        </p:blipFill>
        <p:spPr>
          <a:xfrm>
            <a:off x="2567608" y="2985020"/>
            <a:ext cx="5616624" cy="3872980"/>
          </a:xfrm>
          <a:prstGeom prst="rect">
            <a:avLst/>
          </a:prstGeom>
        </p:spPr>
      </p:pic>
    </p:spTree>
    <p:extLst>
      <p:ext uri="{BB962C8B-B14F-4D97-AF65-F5344CB8AC3E}">
        <p14:creationId xmlns:p14="http://schemas.microsoft.com/office/powerpoint/2010/main" val="639173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58A1DD-DE6D-40DE-85AA-A8DE5CAB8B1B}"/>
              </a:ext>
            </a:extLst>
          </p:cNvPr>
          <p:cNvSpPr>
            <a:spLocks noGrp="1"/>
          </p:cNvSpPr>
          <p:nvPr>
            <p:ph type="title"/>
          </p:nvPr>
        </p:nvSpPr>
        <p:spPr/>
        <p:txBody>
          <a:bodyPr/>
          <a:lstStyle/>
          <a:p>
            <a:r>
              <a:rPr lang="en-US" altLang="zh-TW" dirty="0"/>
              <a:t>Performance On Flavia Database</a:t>
            </a:r>
            <a:endParaRPr lang="zh-TW" altLang="en-US" dirty="0"/>
          </a:p>
        </p:txBody>
      </p:sp>
      <p:sp>
        <p:nvSpPr>
          <p:cNvPr id="3" name="內容版面配置區 2">
            <a:extLst>
              <a:ext uri="{FF2B5EF4-FFF2-40B4-BE49-F238E27FC236}">
                <a16:creationId xmlns:a16="http://schemas.microsoft.com/office/drawing/2014/main" id="{57DF0946-014A-42DE-95D1-7FCCFF5384B8}"/>
              </a:ext>
            </a:extLst>
          </p:cNvPr>
          <p:cNvSpPr>
            <a:spLocks noGrp="1"/>
          </p:cNvSpPr>
          <p:nvPr>
            <p:ph idx="1"/>
          </p:nvPr>
        </p:nvSpPr>
        <p:spPr/>
        <p:txBody>
          <a:bodyPr/>
          <a:lstStyle/>
          <a:p>
            <a:r>
              <a:rPr lang="en-US" altLang="zh-TW" dirty="0"/>
              <a:t>Flavia database downloaded from [36] contains 1907 leaf images of blades without petioles from 32 different species. </a:t>
            </a:r>
          </a:p>
          <a:p>
            <a:r>
              <a:rPr lang="en-US" altLang="zh-TW" dirty="0"/>
              <a:t>The first 25 leaf images per species are used as the training set and the other as the test set.</a:t>
            </a:r>
            <a:endParaRPr lang="zh-TW" altLang="en-US" dirty="0"/>
          </a:p>
        </p:txBody>
      </p:sp>
      <p:sp>
        <p:nvSpPr>
          <p:cNvPr id="4" name="投影片編號版面配置區 3">
            <a:extLst>
              <a:ext uri="{FF2B5EF4-FFF2-40B4-BE49-F238E27FC236}">
                <a16:creationId xmlns:a16="http://schemas.microsoft.com/office/drawing/2014/main" id="{12A27430-07A7-4BB6-85CD-EFDD09F2760D}"/>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pic>
        <p:nvPicPr>
          <p:cNvPr id="8" name="圖片 7">
            <a:extLst>
              <a:ext uri="{FF2B5EF4-FFF2-40B4-BE49-F238E27FC236}">
                <a16:creationId xmlns:a16="http://schemas.microsoft.com/office/drawing/2014/main" id="{52E21A56-42E6-4D6C-94C8-D9C03192FA84}"/>
              </a:ext>
            </a:extLst>
          </p:cNvPr>
          <p:cNvPicPr>
            <a:picLocks noChangeAspect="1"/>
          </p:cNvPicPr>
          <p:nvPr/>
        </p:nvPicPr>
        <p:blipFill>
          <a:blip r:embed="rId2"/>
          <a:stretch>
            <a:fillRect/>
          </a:stretch>
        </p:blipFill>
        <p:spPr>
          <a:xfrm>
            <a:off x="2063553" y="2954648"/>
            <a:ext cx="5616624" cy="3903352"/>
          </a:xfrm>
          <a:prstGeom prst="rect">
            <a:avLst/>
          </a:prstGeom>
        </p:spPr>
      </p:pic>
    </p:spTree>
    <p:extLst>
      <p:ext uri="{BB962C8B-B14F-4D97-AF65-F5344CB8AC3E}">
        <p14:creationId xmlns:p14="http://schemas.microsoft.com/office/powerpoint/2010/main" val="735450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FCAB90-BB54-4F25-83C9-F51DA16AD8BD}"/>
              </a:ext>
            </a:extLst>
          </p:cNvPr>
          <p:cNvSpPr>
            <a:spLocks noGrp="1"/>
          </p:cNvSpPr>
          <p:nvPr>
            <p:ph type="title"/>
          </p:nvPr>
        </p:nvSpPr>
        <p:spPr/>
        <p:txBody>
          <a:bodyPr/>
          <a:lstStyle/>
          <a:p>
            <a:r>
              <a:rPr lang="en-US" altLang="zh-TW" dirty="0"/>
              <a:t>Performance on ICL Database</a:t>
            </a:r>
            <a:endParaRPr lang="zh-TW" altLang="en-US" dirty="0"/>
          </a:p>
        </p:txBody>
      </p:sp>
      <p:sp>
        <p:nvSpPr>
          <p:cNvPr id="3" name="內容版面配置區 2">
            <a:extLst>
              <a:ext uri="{FF2B5EF4-FFF2-40B4-BE49-F238E27FC236}">
                <a16:creationId xmlns:a16="http://schemas.microsoft.com/office/drawing/2014/main" id="{34A22D1C-08E2-4F4F-980B-7DF8EC2C1F20}"/>
              </a:ext>
            </a:extLst>
          </p:cNvPr>
          <p:cNvSpPr>
            <a:spLocks noGrp="1"/>
          </p:cNvSpPr>
          <p:nvPr>
            <p:ph idx="1"/>
          </p:nvPr>
        </p:nvSpPr>
        <p:spPr/>
        <p:txBody>
          <a:bodyPr>
            <a:normAutofit/>
          </a:bodyPr>
          <a:lstStyle/>
          <a:p>
            <a:r>
              <a:rPr lang="en-US" altLang="zh-TW" dirty="0"/>
              <a:t>The ICL leaf database contains 17,032 leaf images from 221 plant species. Three datasets are obtained by carefully selecting the samples with specific characteristics from ICL database. </a:t>
            </a:r>
          </a:p>
          <a:p>
            <a:r>
              <a:rPr lang="en-US" altLang="zh-TW" dirty="0"/>
              <a:t>Dataset A consists of all samples of ICL database. </a:t>
            </a:r>
          </a:p>
          <a:p>
            <a:r>
              <a:rPr lang="en-US" altLang="zh-TW" dirty="0"/>
              <a:t>The species in dataset B are carefully selected and most of them without vein and texture or with weak veins and textures, which contains 3390 leaf images from 44 plant species. </a:t>
            </a:r>
          </a:p>
          <a:p>
            <a:r>
              <a:rPr lang="en-US" altLang="zh-TW" dirty="0"/>
              <a:t>Dataset C consists of 2312 leaf images from 30 species, most of them with similar overall contours and different veins or textures. </a:t>
            </a:r>
          </a:p>
          <a:p>
            <a:r>
              <a:rPr lang="en-US" altLang="zh-TW" dirty="0"/>
              <a:t>For the three datasets, the first 15 leaf images per species are used as the training set and the other as the test set.</a:t>
            </a:r>
            <a:endParaRPr lang="zh-TW" altLang="en-US" dirty="0"/>
          </a:p>
        </p:txBody>
      </p:sp>
      <p:sp>
        <p:nvSpPr>
          <p:cNvPr id="4" name="投影片編號版面配置區 3">
            <a:extLst>
              <a:ext uri="{FF2B5EF4-FFF2-40B4-BE49-F238E27FC236}">
                <a16:creationId xmlns:a16="http://schemas.microsoft.com/office/drawing/2014/main" id="{B18D983A-6AE4-495A-BC8D-D430355B3C03}"/>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1405631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F126E2-4618-4533-A16E-A802409BBCB4}"/>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
        <p:nvSpPr>
          <p:cNvPr id="7" name="標題 6">
            <a:extLst>
              <a:ext uri="{FF2B5EF4-FFF2-40B4-BE49-F238E27FC236}">
                <a16:creationId xmlns:a16="http://schemas.microsoft.com/office/drawing/2014/main" id="{510656D3-1C7F-4C38-B119-8D62154514E1}"/>
              </a:ext>
            </a:extLst>
          </p:cNvPr>
          <p:cNvSpPr>
            <a:spLocks noGrp="1"/>
          </p:cNvSpPr>
          <p:nvPr>
            <p:ph type="title"/>
          </p:nvPr>
        </p:nvSpPr>
        <p:spPr/>
        <p:txBody>
          <a:bodyPr/>
          <a:lstStyle/>
          <a:p>
            <a:r>
              <a:rPr lang="en-US" altLang="zh-TW" dirty="0"/>
              <a:t>ICL Dataset B</a:t>
            </a:r>
            <a:endParaRPr lang="zh-TW" altLang="en-US" dirty="0"/>
          </a:p>
        </p:txBody>
      </p:sp>
      <p:pic>
        <p:nvPicPr>
          <p:cNvPr id="5" name="內容版面配置區 4">
            <a:extLst>
              <a:ext uri="{FF2B5EF4-FFF2-40B4-BE49-F238E27FC236}">
                <a16:creationId xmlns:a16="http://schemas.microsoft.com/office/drawing/2014/main" id="{AA2046BA-43B6-4D97-94EC-47EBE917402D}"/>
              </a:ext>
            </a:extLst>
          </p:cNvPr>
          <p:cNvPicPr>
            <a:picLocks noGrp="1" noChangeAspect="1"/>
          </p:cNvPicPr>
          <p:nvPr>
            <p:ph idx="4294967295"/>
          </p:nvPr>
        </p:nvPicPr>
        <p:blipFill>
          <a:blip r:embed="rId2"/>
          <a:stretch>
            <a:fillRect/>
          </a:stretch>
        </p:blipFill>
        <p:spPr>
          <a:xfrm>
            <a:off x="1919536" y="1340768"/>
            <a:ext cx="6276975" cy="3735388"/>
          </a:xfrm>
          <a:prstGeom prst="rect">
            <a:avLst/>
          </a:prstGeom>
        </p:spPr>
      </p:pic>
      <p:sp>
        <p:nvSpPr>
          <p:cNvPr id="6" name="矩形 5">
            <a:extLst>
              <a:ext uri="{FF2B5EF4-FFF2-40B4-BE49-F238E27FC236}">
                <a16:creationId xmlns:a16="http://schemas.microsoft.com/office/drawing/2014/main" id="{B2DC4101-A9DA-488E-B635-70A3D8DB6A3A}"/>
              </a:ext>
            </a:extLst>
          </p:cNvPr>
          <p:cNvSpPr/>
          <p:nvPr/>
        </p:nvSpPr>
        <p:spPr>
          <a:xfrm>
            <a:off x="983432" y="5301208"/>
            <a:ext cx="9361040" cy="954107"/>
          </a:xfrm>
          <a:prstGeom prst="rect">
            <a:avLst/>
          </a:prstGeom>
        </p:spPr>
        <p:txBody>
          <a:bodyPr wrap="square">
            <a:spAutoFit/>
          </a:bodyPr>
          <a:lstStyle/>
          <a:p>
            <a:r>
              <a:rPr lang="zh-TW" altLang="en-US" sz="2800" dirty="0"/>
              <a:t>The species in dataset B are carefully selected and most of them without vein and texture or with weak veins and textures</a:t>
            </a:r>
          </a:p>
        </p:txBody>
      </p:sp>
    </p:spTree>
    <p:extLst>
      <p:ext uri="{BB962C8B-B14F-4D97-AF65-F5344CB8AC3E}">
        <p14:creationId xmlns:p14="http://schemas.microsoft.com/office/powerpoint/2010/main" val="63771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BFF0DDFD-24F2-417F-8B30-7DFA7828B4E2}"/>
              </a:ext>
            </a:extLst>
          </p:cNvPr>
          <p:cNvSpPr>
            <a:spLocks noGrp="1"/>
          </p:cNvSpPr>
          <p:nvPr>
            <p:ph type="sldNum" sz="quarter" idx="12"/>
          </p:nvPr>
        </p:nvSpPr>
        <p:spPr/>
        <p:txBody>
          <a:bodyPr/>
          <a:lstStyle/>
          <a:p>
            <a:fld id="{0BC55746-04A1-42DC-A0BC-1E09A8E18DBD}" type="slidenum">
              <a:rPr lang="en-US" altLang="zh-TW" smtClean="0"/>
              <a:pPr/>
              <a:t>38</a:t>
            </a:fld>
            <a:endParaRPr lang="en-US" altLang="zh-TW"/>
          </a:p>
        </p:txBody>
      </p:sp>
      <p:sp>
        <p:nvSpPr>
          <p:cNvPr id="3" name="標題 2">
            <a:extLst>
              <a:ext uri="{FF2B5EF4-FFF2-40B4-BE49-F238E27FC236}">
                <a16:creationId xmlns:a16="http://schemas.microsoft.com/office/drawing/2014/main" id="{5491F43B-780D-49C3-A291-CE7B04AE63EA}"/>
              </a:ext>
            </a:extLst>
          </p:cNvPr>
          <p:cNvSpPr>
            <a:spLocks noGrp="1"/>
          </p:cNvSpPr>
          <p:nvPr>
            <p:ph type="title"/>
          </p:nvPr>
        </p:nvSpPr>
        <p:spPr/>
        <p:txBody>
          <a:bodyPr/>
          <a:lstStyle/>
          <a:p>
            <a:r>
              <a:rPr lang="en-US" altLang="zh-TW" dirty="0"/>
              <a:t>ICL Dataset C</a:t>
            </a:r>
            <a:endParaRPr lang="zh-TW" altLang="en-US" dirty="0"/>
          </a:p>
        </p:txBody>
      </p:sp>
      <p:pic>
        <p:nvPicPr>
          <p:cNvPr id="4" name="圖片 3">
            <a:extLst>
              <a:ext uri="{FF2B5EF4-FFF2-40B4-BE49-F238E27FC236}">
                <a16:creationId xmlns:a16="http://schemas.microsoft.com/office/drawing/2014/main" id="{B8648A10-AB69-4316-B80A-E6D18570FD7E}"/>
              </a:ext>
            </a:extLst>
          </p:cNvPr>
          <p:cNvPicPr>
            <a:picLocks noChangeAspect="1"/>
          </p:cNvPicPr>
          <p:nvPr/>
        </p:nvPicPr>
        <p:blipFill>
          <a:blip r:embed="rId2"/>
          <a:stretch>
            <a:fillRect/>
          </a:stretch>
        </p:blipFill>
        <p:spPr>
          <a:xfrm>
            <a:off x="2135560" y="1484784"/>
            <a:ext cx="5763429" cy="2972215"/>
          </a:xfrm>
          <a:prstGeom prst="rect">
            <a:avLst/>
          </a:prstGeom>
        </p:spPr>
      </p:pic>
      <p:sp>
        <p:nvSpPr>
          <p:cNvPr id="5" name="矩形 4">
            <a:extLst>
              <a:ext uri="{FF2B5EF4-FFF2-40B4-BE49-F238E27FC236}">
                <a16:creationId xmlns:a16="http://schemas.microsoft.com/office/drawing/2014/main" id="{DD2CF326-2552-407E-9472-796437F40229}"/>
              </a:ext>
            </a:extLst>
          </p:cNvPr>
          <p:cNvSpPr/>
          <p:nvPr/>
        </p:nvSpPr>
        <p:spPr>
          <a:xfrm>
            <a:off x="911424" y="4773051"/>
            <a:ext cx="10225136" cy="954107"/>
          </a:xfrm>
          <a:prstGeom prst="rect">
            <a:avLst/>
          </a:prstGeom>
        </p:spPr>
        <p:txBody>
          <a:bodyPr wrap="square">
            <a:spAutoFit/>
          </a:bodyPr>
          <a:lstStyle/>
          <a:p>
            <a:r>
              <a:rPr lang="en-US" altLang="zh-TW" sz="2800" dirty="0">
                <a:latin typeface="TimesLTStd-Roman"/>
              </a:rPr>
              <a:t>Dataset C consists of 2312 leaf images from 30 species, most of them with similar overall contours and different veins or textures.</a:t>
            </a:r>
            <a:endParaRPr lang="zh-TW" altLang="en-US" sz="2800" dirty="0"/>
          </a:p>
        </p:txBody>
      </p:sp>
    </p:spTree>
    <p:extLst>
      <p:ext uri="{BB962C8B-B14F-4D97-AF65-F5344CB8AC3E}">
        <p14:creationId xmlns:p14="http://schemas.microsoft.com/office/powerpoint/2010/main" val="1821748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A6CF6A2-7ABA-4250-89E1-7AC2D0EEADE2}"/>
              </a:ext>
            </a:extLst>
          </p:cNvPr>
          <p:cNvSpPr>
            <a:spLocks noGrp="1"/>
          </p:cNvSpPr>
          <p:nvPr>
            <p:ph type="sldNum" sz="quarter" idx="12"/>
          </p:nvPr>
        </p:nvSpPr>
        <p:spPr/>
        <p:txBody>
          <a:bodyPr/>
          <a:lstStyle/>
          <a:p>
            <a:fld id="{0BC55746-04A1-42DC-A0BC-1E09A8E18DBD}" type="slidenum">
              <a:rPr lang="en-US" altLang="zh-TW" smtClean="0"/>
              <a:pPr/>
              <a:t>39</a:t>
            </a:fld>
            <a:endParaRPr lang="en-US" altLang="zh-TW"/>
          </a:p>
        </p:txBody>
      </p:sp>
      <p:sp>
        <p:nvSpPr>
          <p:cNvPr id="3" name="標題 2">
            <a:extLst>
              <a:ext uri="{FF2B5EF4-FFF2-40B4-BE49-F238E27FC236}">
                <a16:creationId xmlns:a16="http://schemas.microsoft.com/office/drawing/2014/main" id="{710B63E8-B477-449A-A688-2D9BB530D426}"/>
              </a:ext>
            </a:extLst>
          </p:cNvPr>
          <p:cNvSpPr>
            <a:spLocks noGrp="1"/>
          </p:cNvSpPr>
          <p:nvPr>
            <p:ph type="title"/>
          </p:nvPr>
        </p:nvSpPr>
        <p:spPr/>
        <p:txBody>
          <a:bodyPr/>
          <a:lstStyle/>
          <a:p>
            <a:r>
              <a:rPr lang="en-US" altLang="zh-TW" dirty="0"/>
              <a:t>Performance on ICL Database</a:t>
            </a:r>
            <a:endParaRPr lang="zh-TW" altLang="en-US" dirty="0"/>
          </a:p>
        </p:txBody>
      </p:sp>
      <p:pic>
        <p:nvPicPr>
          <p:cNvPr id="4" name="圖片 3">
            <a:extLst>
              <a:ext uri="{FF2B5EF4-FFF2-40B4-BE49-F238E27FC236}">
                <a16:creationId xmlns:a16="http://schemas.microsoft.com/office/drawing/2014/main" id="{8FB6B942-C5FA-431C-9B4A-CBF7F0FD108A}"/>
              </a:ext>
            </a:extLst>
          </p:cNvPr>
          <p:cNvPicPr>
            <a:picLocks noChangeAspect="1"/>
          </p:cNvPicPr>
          <p:nvPr/>
        </p:nvPicPr>
        <p:blipFill>
          <a:blip r:embed="rId2"/>
          <a:stretch>
            <a:fillRect/>
          </a:stretch>
        </p:blipFill>
        <p:spPr>
          <a:xfrm>
            <a:off x="983432" y="1537465"/>
            <a:ext cx="7087589" cy="4972744"/>
          </a:xfrm>
          <a:prstGeom prst="rect">
            <a:avLst/>
          </a:prstGeom>
        </p:spPr>
      </p:pic>
    </p:spTree>
    <p:extLst>
      <p:ext uri="{BB962C8B-B14F-4D97-AF65-F5344CB8AC3E}">
        <p14:creationId xmlns:p14="http://schemas.microsoft.com/office/powerpoint/2010/main" val="225809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FC74FC-2FE4-4AD0-BC09-94DE5DAEB5F7}"/>
              </a:ext>
            </a:extLst>
          </p:cNvPr>
          <p:cNvSpPr>
            <a:spLocks noGrp="1"/>
          </p:cNvSpPr>
          <p:nvPr>
            <p:ph type="title"/>
          </p:nvPr>
        </p:nvSpPr>
        <p:spPr/>
        <p:txBody>
          <a:bodyPr/>
          <a:lstStyle/>
          <a:p>
            <a:r>
              <a:rPr lang="en-US" altLang="zh-TW" dirty="0"/>
              <a:t>Introduction - Methodology</a:t>
            </a:r>
            <a:endParaRPr lang="zh-TW" altLang="en-US" dirty="0"/>
          </a:p>
        </p:txBody>
      </p:sp>
      <p:sp>
        <p:nvSpPr>
          <p:cNvPr id="3" name="內容版面配置區 2">
            <a:extLst>
              <a:ext uri="{FF2B5EF4-FFF2-40B4-BE49-F238E27FC236}">
                <a16:creationId xmlns:a16="http://schemas.microsoft.com/office/drawing/2014/main" id="{CBE6C7E0-5246-421C-A7EF-AE6B6379C69A}"/>
              </a:ext>
            </a:extLst>
          </p:cNvPr>
          <p:cNvSpPr>
            <a:spLocks noGrp="1"/>
          </p:cNvSpPr>
          <p:nvPr>
            <p:ph idx="1"/>
          </p:nvPr>
        </p:nvSpPr>
        <p:spPr/>
        <p:txBody>
          <a:bodyPr/>
          <a:lstStyle/>
          <a:p>
            <a:r>
              <a:rPr lang="en-US" altLang="zh-TW" dirty="0"/>
              <a:t>Automatic plant identification systems are very meaningful to agricultural information and ecological protection</a:t>
            </a:r>
          </a:p>
          <a:p>
            <a:pPr lvl="1"/>
            <a:r>
              <a:rPr lang="en-US" altLang="zh-TW" dirty="0"/>
              <a:t>Biological or phytochemical property-based techniques such as morphological anatomy, molecular biology and phytochemistry require complex processing, so they are not suitable for online applications</a:t>
            </a:r>
          </a:p>
          <a:p>
            <a:pPr lvl="1"/>
            <a:r>
              <a:rPr lang="en-US" altLang="zh-TW" dirty="0"/>
              <a:t>Plant recognition based on image analysis can extract plant features directly from living plants, and is suitable for online applications</a:t>
            </a:r>
          </a:p>
          <a:p>
            <a:r>
              <a:rPr lang="en-US" altLang="zh-TW" dirty="0"/>
              <a:t>Images from flowers, fruits, roots and leaves can be used for plant recognition</a:t>
            </a:r>
          </a:p>
          <a:p>
            <a:pPr lvl="1"/>
            <a:r>
              <a:rPr lang="en-US" altLang="zh-TW" dirty="0"/>
              <a:t>Leaf images are the most feasible ones</a:t>
            </a:r>
          </a:p>
          <a:p>
            <a:r>
              <a:rPr lang="en-US" altLang="zh-TW" dirty="0"/>
              <a:t>Popular leaf image recognition works pay attention to shape features</a:t>
            </a:r>
          </a:p>
          <a:p>
            <a:pPr lvl="1"/>
            <a:r>
              <a:rPr lang="en-US" altLang="zh-TW" dirty="0"/>
              <a:t>Leaf contours are firstly determined by a pre-processing course</a:t>
            </a:r>
          </a:p>
          <a:p>
            <a:pPr lvl="1"/>
            <a:r>
              <a:rPr lang="en-US" altLang="zh-TW" dirty="0"/>
              <a:t>Then the curvature scale space, inner distance shape context or multiscale distance matrix approaches are utilized to extract global shape features invariant to position, scale and direction variations</a:t>
            </a:r>
            <a:endParaRPr lang="zh-TW" altLang="en-US" dirty="0"/>
          </a:p>
        </p:txBody>
      </p:sp>
      <p:sp>
        <p:nvSpPr>
          <p:cNvPr id="4" name="投影片編號版面配置區 3">
            <a:extLst>
              <a:ext uri="{FF2B5EF4-FFF2-40B4-BE49-F238E27FC236}">
                <a16:creationId xmlns:a16="http://schemas.microsoft.com/office/drawing/2014/main" id="{C1780FF3-53CB-4966-B5BE-F6C48607DD0D}"/>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804719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34C896A-1B2F-4B83-8242-78C2024FFB66}"/>
              </a:ext>
            </a:extLst>
          </p:cNvPr>
          <p:cNvSpPr>
            <a:spLocks noGrp="1"/>
          </p:cNvSpPr>
          <p:nvPr>
            <p:ph type="title"/>
          </p:nvPr>
        </p:nvSpPr>
        <p:spPr/>
        <p:txBody>
          <a:bodyPr/>
          <a:lstStyle/>
          <a:p>
            <a:r>
              <a:rPr lang="en-US" altLang="zh-TW" dirty="0"/>
              <a:t>Conclusion</a:t>
            </a:r>
            <a:endParaRPr lang="zh-TW" altLang="en-US" dirty="0"/>
          </a:p>
        </p:txBody>
      </p:sp>
      <p:sp>
        <p:nvSpPr>
          <p:cNvPr id="4" name="內容版面配置區 3">
            <a:extLst>
              <a:ext uri="{FF2B5EF4-FFF2-40B4-BE49-F238E27FC236}">
                <a16:creationId xmlns:a16="http://schemas.microsoft.com/office/drawing/2014/main" id="{E686D895-5151-4CE8-8826-80C000291FB1}"/>
              </a:ext>
            </a:extLst>
          </p:cNvPr>
          <p:cNvSpPr>
            <a:spLocks noGrp="1"/>
          </p:cNvSpPr>
          <p:nvPr>
            <p:ph idx="1"/>
          </p:nvPr>
        </p:nvSpPr>
        <p:spPr/>
        <p:txBody>
          <a:bodyPr/>
          <a:lstStyle/>
          <a:p>
            <a:r>
              <a:rPr lang="en-US" altLang="zh-TW" dirty="0"/>
              <a:t>A novel counting-based leaf recognition method based on the elliptical half Gabor wavelet and maximum gap local line direction patterns. </a:t>
            </a:r>
          </a:p>
          <a:p>
            <a:r>
              <a:rPr lang="en-US" altLang="zh-TW" dirty="0"/>
              <a:t>The advantages of our methods over the state of the art leaf recognition methods are </a:t>
            </a:r>
          </a:p>
          <a:p>
            <a:pPr lvl="1"/>
            <a:r>
              <a:rPr lang="en-US" altLang="zh-TW" dirty="0"/>
              <a:t>1.) direct and effective combination of all three kinds of significant characteristics in leaf images; </a:t>
            </a:r>
          </a:p>
          <a:p>
            <a:pPr lvl="1"/>
            <a:r>
              <a:rPr lang="en-US" altLang="zh-TW" dirty="0"/>
              <a:t>2.) high adaptability for various complicated conditions and diversified characteristics;</a:t>
            </a:r>
          </a:p>
          <a:p>
            <a:pPr lvl="1"/>
            <a:r>
              <a:rPr lang="en-US" altLang="zh-TW" dirty="0"/>
              <a:t>3.) high feasibility due to working directly on raw grayscale leaf images without the need for a preprocessing process. </a:t>
            </a:r>
          </a:p>
          <a:p>
            <a:r>
              <a:rPr lang="en-US" altLang="zh-TW" dirty="0"/>
              <a:t>The experimental results on three frequently-used benchmark databases demonstrate the advantages of our method over the representative leaf recognition methods.</a:t>
            </a:r>
          </a:p>
        </p:txBody>
      </p:sp>
      <p:sp>
        <p:nvSpPr>
          <p:cNvPr id="2" name="投影片編號版面配置區 1">
            <a:extLst>
              <a:ext uri="{FF2B5EF4-FFF2-40B4-BE49-F238E27FC236}">
                <a16:creationId xmlns:a16="http://schemas.microsoft.com/office/drawing/2014/main" id="{B2BC31E9-BD33-4CA4-85B5-7FAC6290D6C7}"/>
              </a:ext>
            </a:extLst>
          </p:cNvPr>
          <p:cNvSpPr>
            <a:spLocks noGrp="1"/>
          </p:cNvSpPr>
          <p:nvPr>
            <p:ph type="sldNum" sz="quarter" idx="12"/>
          </p:nvPr>
        </p:nvSpPr>
        <p:spPr/>
        <p:txBody>
          <a:bodyPr/>
          <a:lstStyle/>
          <a:p>
            <a:fld id="{0BC55746-04A1-42DC-A0BC-1E09A8E18DBD}" type="slidenum">
              <a:rPr lang="en-US" altLang="zh-TW" smtClean="0"/>
              <a:pPr/>
              <a:t>40</a:t>
            </a:fld>
            <a:endParaRPr lang="en-US" altLang="zh-TW"/>
          </a:p>
        </p:txBody>
      </p:sp>
    </p:spTree>
    <p:extLst>
      <p:ext uri="{BB962C8B-B14F-4D97-AF65-F5344CB8AC3E}">
        <p14:creationId xmlns:p14="http://schemas.microsoft.com/office/powerpoint/2010/main" val="139064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DF8CD8-8041-43B8-99E2-8A8E7E337BCD}"/>
              </a:ext>
            </a:extLst>
          </p:cNvPr>
          <p:cNvSpPr>
            <a:spLocks noGrp="1"/>
          </p:cNvSpPr>
          <p:nvPr>
            <p:ph type="title"/>
          </p:nvPr>
        </p:nvSpPr>
        <p:spPr/>
        <p:txBody>
          <a:bodyPr/>
          <a:lstStyle/>
          <a:p>
            <a:r>
              <a:rPr lang="en-US" altLang="zh-TW" dirty="0"/>
              <a:t>Future works</a:t>
            </a:r>
            <a:endParaRPr lang="zh-TW" altLang="en-US" dirty="0"/>
          </a:p>
        </p:txBody>
      </p:sp>
      <p:sp>
        <p:nvSpPr>
          <p:cNvPr id="3" name="內容版面配置區 2">
            <a:extLst>
              <a:ext uri="{FF2B5EF4-FFF2-40B4-BE49-F238E27FC236}">
                <a16:creationId xmlns:a16="http://schemas.microsoft.com/office/drawing/2014/main" id="{C3876F0A-1AD7-4AB3-AE1F-456347084E81}"/>
              </a:ext>
            </a:extLst>
          </p:cNvPr>
          <p:cNvSpPr>
            <a:spLocks noGrp="1"/>
          </p:cNvSpPr>
          <p:nvPr>
            <p:ph idx="1"/>
          </p:nvPr>
        </p:nvSpPr>
        <p:spPr/>
        <p:txBody>
          <a:bodyPr/>
          <a:lstStyle/>
          <a:p>
            <a:r>
              <a:rPr lang="en-US" altLang="zh-TW" dirty="0"/>
              <a:t>Consider the automatic identification of plant diseases and insect pests using leaves. </a:t>
            </a:r>
          </a:p>
          <a:p>
            <a:r>
              <a:rPr lang="en-US" altLang="zh-TW" dirty="0"/>
              <a:t>Another interesting topic would be to solve the problem of how to identify plants via multiple or overlap leaves, </a:t>
            </a:r>
          </a:p>
          <a:p>
            <a:r>
              <a:rPr lang="en-US" altLang="zh-TW"/>
              <a:t>The </a:t>
            </a:r>
            <a:r>
              <a:rPr lang="en-US" altLang="zh-TW" dirty="0"/>
              <a:t>possible extension applications of elliptical half Gabor and maximum gap local line direction pattern would be included.</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ECF20BAC-58CD-4691-ACCD-580209BD32C5}"/>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400308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FC74FC-2FE4-4AD0-BC09-94DE5DAEB5F7}"/>
              </a:ext>
            </a:extLst>
          </p:cNvPr>
          <p:cNvSpPr>
            <a:spLocks noGrp="1"/>
          </p:cNvSpPr>
          <p:nvPr>
            <p:ph type="title"/>
          </p:nvPr>
        </p:nvSpPr>
        <p:spPr/>
        <p:txBody>
          <a:bodyPr/>
          <a:lstStyle/>
          <a:p>
            <a:r>
              <a:rPr lang="en-US" altLang="zh-TW" dirty="0"/>
              <a:t>Introduction – Previous Works based on Leaf Contours</a:t>
            </a:r>
            <a:endParaRPr lang="zh-TW" altLang="en-US" dirty="0"/>
          </a:p>
        </p:txBody>
      </p:sp>
      <p:sp>
        <p:nvSpPr>
          <p:cNvPr id="3" name="內容版面配置區 2">
            <a:extLst>
              <a:ext uri="{FF2B5EF4-FFF2-40B4-BE49-F238E27FC236}">
                <a16:creationId xmlns:a16="http://schemas.microsoft.com/office/drawing/2014/main" id="{CBE6C7E0-5246-421C-A7EF-AE6B6379C69A}"/>
              </a:ext>
            </a:extLst>
          </p:cNvPr>
          <p:cNvSpPr>
            <a:spLocks noGrp="1"/>
          </p:cNvSpPr>
          <p:nvPr>
            <p:ph idx="1"/>
          </p:nvPr>
        </p:nvSpPr>
        <p:spPr/>
        <p:txBody>
          <a:bodyPr>
            <a:normAutofit fontScale="92500" lnSpcReduction="10000"/>
          </a:bodyPr>
          <a:lstStyle/>
          <a:p>
            <a:r>
              <a:rPr lang="en-US" altLang="zh-TW" dirty="0"/>
              <a:t>Kumar et al. [2] design a mobile application for plant identification</a:t>
            </a:r>
          </a:p>
          <a:p>
            <a:pPr lvl="1"/>
            <a:r>
              <a:rPr lang="en-US" altLang="zh-TW" dirty="0"/>
              <a:t>Extract curvature features from the pre-processed leaf images</a:t>
            </a:r>
          </a:p>
          <a:p>
            <a:pPr lvl="1"/>
            <a:r>
              <a:rPr lang="en-US" altLang="zh-TW" dirty="0"/>
              <a:t>Use a nearest neighbor classier with histogram intersection as the distance metric for classification</a:t>
            </a:r>
          </a:p>
          <a:p>
            <a:r>
              <a:rPr lang="en-US" altLang="zh-TW" dirty="0"/>
              <a:t>Ling and Jacobs [4], [5] propose a shape classification method called inner distance shape context. </a:t>
            </a:r>
          </a:p>
          <a:p>
            <a:pPr lvl="1"/>
            <a:r>
              <a:rPr lang="en-US" altLang="zh-TW" dirty="0"/>
              <a:t>Sample points along the boundary of a shape, and build a 2D histogram descriptor at each point. </a:t>
            </a:r>
          </a:p>
          <a:p>
            <a:pPr lvl="1"/>
            <a:r>
              <a:rPr lang="en-US" altLang="zh-TW" dirty="0"/>
              <a:t>This histogram represents the distance and angle from each point to all other points, along a path restricted to lie entirely inside the leaf shape</a:t>
            </a:r>
          </a:p>
          <a:p>
            <a:r>
              <a:rPr lang="fr-FR" altLang="zh-TW" dirty="0"/>
              <a:t>Belhumeur et al. [6] present an automatic </a:t>
            </a:r>
            <a:r>
              <a:rPr lang="en-US" altLang="zh-TW" dirty="0"/>
              <a:t>plant identification system using inner distance shape context and a nearest neighbor classier</a:t>
            </a:r>
          </a:p>
          <a:p>
            <a:r>
              <a:rPr lang="fr-FR" altLang="zh-TW" dirty="0"/>
              <a:t>Hu et al. [7] construct a </a:t>
            </a:r>
            <a:r>
              <a:rPr lang="en-US" altLang="zh-TW" dirty="0"/>
              <a:t>leaf image recognition method with the multiscale distance matrix and the nearest neighbor rule with Euclidean distance</a:t>
            </a:r>
          </a:p>
          <a:p>
            <a:r>
              <a:rPr lang="en-US" altLang="zh-TW" dirty="0"/>
              <a:t>These methods yield a good identification performance for the plants with significantly different leaf contours, but they are generally sensitive to the quality of the pre-processing results.</a:t>
            </a:r>
          </a:p>
          <a:p>
            <a:pPr lvl="1"/>
            <a:r>
              <a:rPr lang="en-US" altLang="zh-TW" dirty="0"/>
              <a:t>In practice, there are many different plant species with similar overall contours, and the same kind of plant species possesses leaves with different overall shapes</a:t>
            </a:r>
          </a:p>
          <a:p>
            <a:pPr lvl="1"/>
            <a:r>
              <a:rPr lang="en-US" altLang="zh-TW" dirty="0"/>
              <a:t>Hence, their discriminability not strong enough for all plant recognition applications</a:t>
            </a:r>
            <a:endParaRPr lang="zh-TW" altLang="en-US" dirty="0"/>
          </a:p>
        </p:txBody>
      </p:sp>
      <p:sp>
        <p:nvSpPr>
          <p:cNvPr id="4" name="投影片編號版面配置區 3">
            <a:extLst>
              <a:ext uri="{FF2B5EF4-FFF2-40B4-BE49-F238E27FC236}">
                <a16:creationId xmlns:a16="http://schemas.microsoft.com/office/drawing/2014/main" id="{C1780FF3-53CB-4966-B5BE-F6C48607DD0D}"/>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81568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0D5F2-C0FC-4CC2-B4F0-B87F49A0F862}"/>
              </a:ext>
            </a:extLst>
          </p:cNvPr>
          <p:cNvSpPr>
            <a:spLocks noGrp="1"/>
          </p:cNvSpPr>
          <p:nvPr>
            <p:ph type="title"/>
          </p:nvPr>
        </p:nvSpPr>
        <p:spPr/>
        <p:txBody>
          <a:bodyPr/>
          <a:lstStyle/>
          <a:p>
            <a:r>
              <a:rPr lang="en-US" altLang="zh-TW" dirty="0"/>
              <a:t>Introduction – Previous Works based on Leaf Texture</a:t>
            </a:r>
            <a:endParaRPr lang="zh-TW" altLang="en-US" dirty="0"/>
          </a:p>
        </p:txBody>
      </p:sp>
      <p:sp>
        <p:nvSpPr>
          <p:cNvPr id="3" name="內容版面配置區 2">
            <a:extLst>
              <a:ext uri="{FF2B5EF4-FFF2-40B4-BE49-F238E27FC236}">
                <a16:creationId xmlns:a16="http://schemas.microsoft.com/office/drawing/2014/main" id="{A3CE9A12-520E-464A-B2BE-D2C65A31192F}"/>
              </a:ext>
            </a:extLst>
          </p:cNvPr>
          <p:cNvSpPr>
            <a:spLocks noGrp="1"/>
          </p:cNvSpPr>
          <p:nvPr>
            <p:ph idx="1"/>
          </p:nvPr>
        </p:nvSpPr>
        <p:spPr/>
        <p:txBody>
          <a:bodyPr/>
          <a:lstStyle/>
          <a:p>
            <a:r>
              <a:rPr lang="en-US" altLang="zh-TW" dirty="0"/>
              <a:t>Casanova et al. [8] calculate the energies of the responses for Gabor filters as texture features</a:t>
            </a:r>
          </a:p>
          <a:p>
            <a:r>
              <a:rPr lang="fr-FR" altLang="zh-TW" dirty="0"/>
              <a:t>Liu et al. [9] propose </a:t>
            </a:r>
            <a:r>
              <a:rPr lang="en-US" altLang="zh-TW" dirty="0"/>
              <a:t>a leaf classification method using wavelet transforms and support vector machine</a:t>
            </a:r>
          </a:p>
          <a:p>
            <a:r>
              <a:rPr lang="en-US" altLang="zh-TW" dirty="0"/>
              <a:t>In our early work [10], we combine dual-scale decomposition with local binary descriptors for plant leaf recognition</a:t>
            </a:r>
          </a:p>
          <a:p>
            <a:r>
              <a:rPr lang="en-US" altLang="zh-TW" dirty="0"/>
              <a:t>Naresh and </a:t>
            </a:r>
            <a:r>
              <a:rPr lang="en-US" altLang="zh-TW" dirty="0" err="1"/>
              <a:t>Nagendraswamy</a:t>
            </a:r>
            <a:r>
              <a:rPr lang="en-US" altLang="zh-TW" dirty="0"/>
              <a:t> [11] extract the local texture structure using a modified Local Binary Patterns (LBP) approach</a:t>
            </a:r>
          </a:p>
          <a:p>
            <a:r>
              <a:rPr lang="en-US" altLang="zh-TW" dirty="0"/>
              <a:t>Tang et al. [12] combine Gray Level Co-Occurrence Matrix (GLCM) with LBP for tea leaf classification</a:t>
            </a:r>
            <a:endParaRPr lang="zh-TW" altLang="en-US" dirty="0"/>
          </a:p>
        </p:txBody>
      </p:sp>
      <p:sp>
        <p:nvSpPr>
          <p:cNvPr id="4" name="投影片編號版面配置區 3">
            <a:extLst>
              <a:ext uri="{FF2B5EF4-FFF2-40B4-BE49-F238E27FC236}">
                <a16:creationId xmlns:a16="http://schemas.microsoft.com/office/drawing/2014/main" id="{9C209728-4213-4846-A564-A7F2B511C54F}"/>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325718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0D5F2-C0FC-4CC2-B4F0-B87F49A0F862}"/>
              </a:ext>
            </a:extLst>
          </p:cNvPr>
          <p:cNvSpPr>
            <a:spLocks noGrp="1"/>
          </p:cNvSpPr>
          <p:nvPr>
            <p:ph type="title"/>
          </p:nvPr>
        </p:nvSpPr>
        <p:spPr/>
        <p:txBody>
          <a:bodyPr/>
          <a:lstStyle/>
          <a:p>
            <a:r>
              <a:rPr lang="en-US" altLang="zh-TW" dirty="0"/>
              <a:t>Introduction – Previous Works based on Leaf Vein</a:t>
            </a:r>
            <a:endParaRPr lang="zh-TW" altLang="en-US" dirty="0"/>
          </a:p>
        </p:txBody>
      </p:sp>
      <p:sp>
        <p:nvSpPr>
          <p:cNvPr id="3" name="內容版面配置區 2">
            <a:extLst>
              <a:ext uri="{FF2B5EF4-FFF2-40B4-BE49-F238E27FC236}">
                <a16:creationId xmlns:a16="http://schemas.microsoft.com/office/drawing/2014/main" id="{A3CE9A12-520E-464A-B2BE-D2C65A31192F}"/>
              </a:ext>
            </a:extLst>
          </p:cNvPr>
          <p:cNvSpPr>
            <a:spLocks noGrp="1"/>
          </p:cNvSpPr>
          <p:nvPr>
            <p:ph idx="1"/>
          </p:nvPr>
        </p:nvSpPr>
        <p:spPr/>
        <p:txBody>
          <a:bodyPr/>
          <a:lstStyle/>
          <a:p>
            <a:r>
              <a:rPr lang="en-US" altLang="zh-TW" dirty="0"/>
              <a:t>Fu and Chi [13] combine a thresholding approach with neural network for extracting vein patterns from leaf images</a:t>
            </a:r>
          </a:p>
          <a:p>
            <a:r>
              <a:rPr lang="en-US" altLang="zh-TW" dirty="0"/>
              <a:t>Park et al. [14] classify vein structures with the pattern of end points and branch points</a:t>
            </a:r>
          </a:p>
          <a:p>
            <a:r>
              <a:rPr lang="en-US" altLang="zh-TW" dirty="0" err="1"/>
              <a:t>Larese</a:t>
            </a:r>
            <a:r>
              <a:rPr lang="en-US" altLang="zh-TW" dirty="0"/>
              <a:t> et al. [15] extract vein patterns using hit or miss transform from legume leaves</a:t>
            </a:r>
            <a:endParaRPr lang="zh-TW" altLang="en-US" dirty="0"/>
          </a:p>
        </p:txBody>
      </p:sp>
      <p:sp>
        <p:nvSpPr>
          <p:cNvPr id="4" name="投影片編號版面配置區 3">
            <a:extLst>
              <a:ext uri="{FF2B5EF4-FFF2-40B4-BE49-F238E27FC236}">
                <a16:creationId xmlns:a16="http://schemas.microsoft.com/office/drawing/2014/main" id="{9C209728-4213-4846-A564-A7F2B511C54F}"/>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289394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0D5F2-C0FC-4CC2-B4F0-B87F49A0F862}"/>
              </a:ext>
            </a:extLst>
          </p:cNvPr>
          <p:cNvSpPr>
            <a:spLocks noGrp="1"/>
          </p:cNvSpPr>
          <p:nvPr>
            <p:ph type="title"/>
          </p:nvPr>
        </p:nvSpPr>
        <p:spPr/>
        <p:txBody>
          <a:bodyPr/>
          <a:lstStyle/>
          <a:p>
            <a:r>
              <a:rPr lang="en-US" altLang="zh-TW" dirty="0"/>
              <a:t>Introduction – Comparison</a:t>
            </a:r>
            <a:endParaRPr lang="zh-TW" altLang="en-US" dirty="0"/>
          </a:p>
        </p:txBody>
      </p:sp>
      <p:sp>
        <p:nvSpPr>
          <p:cNvPr id="3" name="內容版面配置區 2">
            <a:extLst>
              <a:ext uri="{FF2B5EF4-FFF2-40B4-BE49-F238E27FC236}">
                <a16:creationId xmlns:a16="http://schemas.microsoft.com/office/drawing/2014/main" id="{A3CE9A12-520E-464A-B2BE-D2C65A31192F}"/>
              </a:ext>
            </a:extLst>
          </p:cNvPr>
          <p:cNvSpPr>
            <a:spLocks noGrp="1"/>
          </p:cNvSpPr>
          <p:nvPr>
            <p:ph idx="1"/>
          </p:nvPr>
        </p:nvSpPr>
        <p:spPr/>
        <p:txBody>
          <a:bodyPr/>
          <a:lstStyle/>
          <a:p>
            <a:r>
              <a:rPr lang="en-US" altLang="zh-TW" dirty="0"/>
              <a:t>Compared with the contour-based methods, these texture or vein based methods are less sensitive to the quality of the pre-processing results</a:t>
            </a:r>
          </a:p>
          <a:p>
            <a:r>
              <a:rPr lang="en-US" altLang="zh-TW" dirty="0"/>
              <a:t>Achieve reasonable results in the case of different plant species with similar overall contours or the same kind of plant leaves with different overall shapes, </a:t>
            </a:r>
          </a:p>
          <a:p>
            <a:r>
              <a:rPr lang="en-US" altLang="zh-TW" dirty="0"/>
              <a:t>Their classification accuracies are generally lower than the state of the art contour-based methods for the universal plant recognition. </a:t>
            </a:r>
          </a:p>
          <a:p>
            <a:r>
              <a:rPr lang="en-US" altLang="zh-TW" dirty="0"/>
              <a:t>These works adequately demonstrate that texture and vein patterns are very helpful to leaf identification.</a:t>
            </a:r>
            <a:endParaRPr lang="zh-TW" altLang="en-US" dirty="0"/>
          </a:p>
        </p:txBody>
      </p:sp>
      <p:sp>
        <p:nvSpPr>
          <p:cNvPr id="4" name="投影片編號版面配置區 3">
            <a:extLst>
              <a:ext uri="{FF2B5EF4-FFF2-40B4-BE49-F238E27FC236}">
                <a16:creationId xmlns:a16="http://schemas.microsoft.com/office/drawing/2014/main" id="{9C209728-4213-4846-A564-A7F2B511C54F}"/>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297252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0D5F2-C0FC-4CC2-B4F0-B87F49A0F862}"/>
              </a:ext>
            </a:extLst>
          </p:cNvPr>
          <p:cNvSpPr>
            <a:spLocks noGrp="1"/>
          </p:cNvSpPr>
          <p:nvPr>
            <p:ph type="title"/>
          </p:nvPr>
        </p:nvSpPr>
        <p:spPr/>
        <p:txBody>
          <a:bodyPr/>
          <a:lstStyle/>
          <a:p>
            <a:r>
              <a:rPr lang="en-US" altLang="zh-TW" dirty="0"/>
              <a:t>Introduction – Deep learning techniques</a:t>
            </a:r>
            <a:endParaRPr lang="zh-TW" altLang="en-US" dirty="0"/>
          </a:p>
        </p:txBody>
      </p:sp>
      <p:sp>
        <p:nvSpPr>
          <p:cNvPr id="3" name="內容版面配置區 2">
            <a:extLst>
              <a:ext uri="{FF2B5EF4-FFF2-40B4-BE49-F238E27FC236}">
                <a16:creationId xmlns:a16="http://schemas.microsoft.com/office/drawing/2014/main" id="{A3CE9A12-520E-464A-B2BE-D2C65A31192F}"/>
              </a:ext>
            </a:extLst>
          </p:cNvPr>
          <p:cNvSpPr>
            <a:spLocks noGrp="1"/>
          </p:cNvSpPr>
          <p:nvPr>
            <p:ph idx="1"/>
          </p:nvPr>
        </p:nvSpPr>
        <p:spPr/>
        <p:txBody>
          <a:bodyPr>
            <a:normAutofit/>
          </a:bodyPr>
          <a:lstStyle/>
          <a:p>
            <a:r>
              <a:rPr lang="fr-FR" altLang="zh-TW" dirty="0"/>
              <a:t>Grinblat et al. [18] train a convolutional neural </a:t>
            </a:r>
            <a:r>
              <a:rPr lang="en-US" altLang="zh-TW" dirty="0"/>
              <a:t>network with vein morphological patterns for leaf identification.</a:t>
            </a:r>
          </a:p>
          <a:p>
            <a:r>
              <a:rPr lang="en-US" altLang="zh-TW" dirty="0"/>
              <a:t>Lee et al. [19] design a multiscale fusion convolutional neural network to fuse the features extracted from leaf images with different scales. </a:t>
            </a:r>
          </a:p>
          <a:p>
            <a:r>
              <a:rPr lang="en-US" altLang="zh-TW" dirty="0"/>
              <a:t>Hu et al. [20] learn useful leaf features directly from the raw leaf image data using a convolutional neural network, and quantify the learned features based on a deconvolutional network for species identification.</a:t>
            </a:r>
          </a:p>
          <a:p>
            <a:pPr lvl="1"/>
            <a:r>
              <a:rPr lang="en-US" altLang="zh-TW" dirty="0"/>
              <a:t>They also analyze and justify the subset of features that are most important to describe leaf data via feature visualization techniques, and find that venation structure is a very important feature for identification especially when shape feature alone is inadequate</a:t>
            </a:r>
          </a:p>
        </p:txBody>
      </p:sp>
      <p:sp>
        <p:nvSpPr>
          <p:cNvPr id="4" name="投影片編號版面配置區 3">
            <a:extLst>
              <a:ext uri="{FF2B5EF4-FFF2-40B4-BE49-F238E27FC236}">
                <a16:creationId xmlns:a16="http://schemas.microsoft.com/office/drawing/2014/main" id="{9C209728-4213-4846-A564-A7F2B511C54F}"/>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159823938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7079</TotalTime>
  <Words>3416</Words>
  <Application>Microsoft Office PowerPoint</Application>
  <PresentationFormat>寬螢幕</PresentationFormat>
  <Paragraphs>269</Paragraphs>
  <Slides>41</Slides>
  <Notes>0</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41</vt:i4>
      </vt:variant>
    </vt:vector>
  </HeadingPairs>
  <TitlesOfParts>
    <vt:vector size="51" baseType="lpstr">
      <vt:lpstr>TimesLTStd-Roman</vt:lpstr>
      <vt:lpstr>Arial</vt:lpstr>
      <vt:lpstr>Calibri</vt:lpstr>
      <vt:lpstr>Calibri Light</vt:lpstr>
      <vt:lpstr>Cambria Math</vt:lpstr>
      <vt:lpstr>Times New Roman</vt:lpstr>
      <vt:lpstr>Wingdings 2</vt:lpstr>
      <vt:lpstr>HDOfficeLightV0</vt:lpstr>
      <vt:lpstr>1_HDOfficeLightV0</vt:lpstr>
      <vt:lpstr>2_HDOfficeLightV0</vt:lpstr>
      <vt:lpstr>Leaf Recognition Based on Elliptical Half Gabor and Maximum Gap Local Line Direction Pattern</vt:lpstr>
      <vt:lpstr>Abstract</vt:lpstr>
      <vt:lpstr>Abstract (Cont’d)</vt:lpstr>
      <vt:lpstr>Introduction - Methodology</vt:lpstr>
      <vt:lpstr>Introduction – Previous Works based on Leaf Contours</vt:lpstr>
      <vt:lpstr>Introduction – Previous Works based on Leaf Texture</vt:lpstr>
      <vt:lpstr>Introduction – Previous Works based on Leaf Vein</vt:lpstr>
      <vt:lpstr>Introduction – Comparison</vt:lpstr>
      <vt:lpstr>Introduction – Deep learning techniques</vt:lpstr>
      <vt:lpstr>Introduction – Deep learning techniques summary</vt:lpstr>
      <vt:lpstr>Introduction – Counting </vt:lpstr>
      <vt:lpstr>Introduction – the proposed method </vt:lpstr>
      <vt:lpstr>Introduction – Paper Structure</vt:lpstr>
      <vt:lpstr>Local Line Direction Pattern And Support Vector Machine</vt:lpstr>
      <vt:lpstr>Local Line Direction Patterns(LLDP) </vt:lpstr>
      <vt:lpstr>Local Binary Pattern (LBP)</vt:lpstr>
      <vt:lpstr>Support Vector Machine(SVM)</vt:lpstr>
      <vt:lpstr>Support Vector Machine(SVM)</vt:lpstr>
      <vt:lpstr>The Proposed Method</vt:lpstr>
      <vt:lpstr>Elliptical Half Gabor Wavelet</vt:lpstr>
      <vt:lpstr>The classical 2D-Gabor wavelet has two drawbacks in line response analysis</vt:lpstr>
      <vt:lpstr>The correct version of half Gabor wavelet proposed in [33], defined in [34]</vt:lpstr>
      <vt:lpstr>The proposed elliptical half Gabor wavelet</vt:lpstr>
      <vt:lpstr>PowerPoint 簡報</vt:lpstr>
      <vt:lpstr>The proposed elliptical half Gabor wavelet</vt:lpstr>
      <vt:lpstr>Weaknesses in the original definition of LLDP</vt:lpstr>
      <vt:lpstr>PowerPoint 簡報</vt:lpstr>
      <vt:lpstr>Maximum Gap Local Line Direction Patterns(MGLLDP)</vt:lpstr>
      <vt:lpstr>The Maximun Gap D_g  can be obtained by</vt:lpstr>
      <vt:lpstr>The advantages of MGLLDP over the original LLDP</vt:lpstr>
      <vt:lpstr>The Normalization Of Mglldp In Orientation And Scale</vt:lpstr>
      <vt:lpstr>Simulation Results And Performance Analysis</vt:lpstr>
      <vt:lpstr>Selection Of Threshold T And Preparation Of Leaf Images</vt:lpstr>
      <vt:lpstr>Performance On Swedish Database</vt:lpstr>
      <vt:lpstr>Performance On Flavia Database</vt:lpstr>
      <vt:lpstr>Performance on ICL Database</vt:lpstr>
      <vt:lpstr>ICL Dataset B</vt:lpstr>
      <vt:lpstr>ICL Dataset C</vt:lpstr>
      <vt:lpstr>Performance on ICL Database</vt:lpstr>
      <vt:lpstr>Conclusion</vt:lpstr>
      <vt:lpstr>Future works</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819</cp:revision>
  <dcterms:created xsi:type="dcterms:W3CDTF">2002-09-16T19:57:13Z</dcterms:created>
  <dcterms:modified xsi:type="dcterms:W3CDTF">2020-03-09T13:16:11Z</dcterms:modified>
</cp:coreProperties>
</file>