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60" r:id="rId3"/>
    <p:sldMasterId id="2147484061" r:id="rId4"/>
  </p:sldMasterIdLst>
  <p:notesMasterIdLst>
    <p:notesMasterId r:id="rId62"/>
  </p:notesMasterIdLst>
  <p:sldIdLst>
    <p:sldId id="256" r:id="rId5"/>
    <p:sldId id="269" r:id="rId6"/>
    <p:sldId id="418" r:id="rId7"/>
    <p:sldId id="419" r:id="rId8"/>
    <p:sldId id="420" r:id="rId9"/>
    <p:sldId id="422" r:id="rId10"/>
    <p:sldId id="423" r:id="rId11"/>
    <p:sldId id="425" r:id="rId12"/>
    <p:sldId id="424" r:id="rId13"/>
    <p:sldId id="426" r:id="rId14"/>
    <p:sldId id="428" r:id="rId15"/>
    <p:sldId id="429" r:id="rId16"/>
    <p:sldId id="427" r:id="rId17"/>
    <p:sldId id="430" r:id="rId18"/>
    <p:sldId id="431" r:id="rId19"/>
    <p:sldId id="432" r:id="rId20"/>
    <p:sldId id="433" r:id="rId21"/>
    <p:sldId id="434" r:id="rId22"/>
    <p:sldId id="435" r:id="rId23"/>
    <p:sldId id="436" r:id="rId24"/>
    <p:sldId id="437" r:id="rId25"/>
    <p:sldId id="438" r:id="rId26"/>
    <p:sldId id="440" r:id="rId27"/>
    <p:sldId id="441" r:id="rId28"/>
    <p:sldId id="439" r:id="rId29"/>
    <p:sldId id="442" r:id="rId30"/>
    <p:sldId id="443" r:id="rId31"/>
    <p:sldId id="444" r:id="rId32"/>
    <p:sldId id="445" r:id="rId33"/>
    <p:sldId id="448" r:id="rId34"/>
    <p:sldId id="446" r:id="rId35"/>
    <p:sldId id="447" r:id="rId36"/>
    <p:sldId id="449" r:id="rId37"/>
    <p:sldId id="450" r:id="rId38"/>
    <p:sldId id="451" r:id="rId39"/>
    <p:sldId id="452" r:id="rId40"/>
    <p:sldId id="453" r:id="rId41"/>
    <p:sldId id="455" r:id="rId42"/>
    <p:sldId id="457" r:id="rId43"/>
    <p:sldId id="458" r:id="rId44"/>
    <p:sldId id="456" r:id="rId45"/>
    <p:sldId id="454" r:id="rId46"/>
    <p:sldId id="459" r:id="rId47"/>
    <p:sldId id="461" r:id="rId48"/>
    <p:sldId id="462" r:id="rId49"/>
    <p:sldId id="460" r:id="rId50"/>
    <p:sldId id="463" r:id="rId51"/>
    <p:sldId id="464" r:id="rId52"/>
    <p:sldId id="465" r:id="rId53"/>
    <p:sldId id="466" r:id="rId54"/>
    <p:sldId id="468" r:id="rId55"/>
    <p:sldId id="469" r:id="rId56"/>
    <p:sldId id="467" r:id="rId57"/>
    <p:sldId id="470" r:id="rId58"/>
    <p:sldId id="471" r:id="rId59"/>
    <p:sldId id="472" r:id="rId60"/>
    <p:sldId id="40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1284E991-5A3B-48F6-BA86-7DA6CD6B9BB5}">
          <p14:sldIdLst>
            <p14:sldId id="256"/>
            <p14:sldId id="269"/>
            <p14:sldId id="418"/>
            <p14:sldId id="419"/>
            <p14:sldId id="420"/>
            <p14:sldId id="422"/>
            <p14:sldId id="423"/>
            <p14:sldId id="425"/>
            <p14:sldId id="424"/>
            <p14:sldId id="426"/>
            <p14:sldId id="428"/>
            <p14:sldId id="429"/>
            <p14:sldId id="427"/>
            <p14:sldId id="430"/>
            <p14:sldId id="431"/>
            <p14:sldId id="432"/>
            <p14:sldId id="433"/>
            <p14:sldId id="434"/>
            <p14:sldId id="435"/>
            <p14:sldId id="436"/>
            <p14:sldId id="437"/>
            <p14:sldId id="438"/>
            <p14:sldId id="440"/>
            <p14:sldId id="441"/>
            <p14:sldId id="439"/>
            <p14:sldId id="442"/>
            <p14:sldId id="443"/>
            <p14:sldId id="444"/>
            <p14:sldId id="445"/>
            <p14:sldId id="448"/>
            <p14:sldId id="446"/>
            <p14:sldId id="447"/>
            <p14:sldId id="449"/>
            <p14:sldId id="450"/>
            <p14:sldId id="451"/>
            <p14:sldId id="452"/>
            <p14:sldId id="453"/>
            <p14:sldId id="455"/>
            <p14:sldId id="457"/>
            <p14:sldId id="458"/>
            <p14:sldId id="456"/>
            <p14:sldId id="454"/>
            <p14:sldId id="459"/>
            <p14:sldId id="461"/>
            <p14:sldId id="462"/>
            <p14:sldId id="460"/>
            <p14:sldId id="463"/>
            <p14:sldId id="464"/>
            <p14:sldId id="465"/>
            <p14:sldId id="466"/>
            <p14:sldId id="468"/>
            <p14:sldId id="469"/>
            <p14:sldId id="467"/>
            <p14:sldId id="470"/>
            <p14:sldId id="471"/>
            <p14:sldId id="472"/>
          </p14:sldIdLst>
        </p14:section>
        <p14:section name="Summary" id="{1EA41482-4AE9-4603-9AB2-91AD54E71996}">
          <p14:sldIdLst>
            <p14:sldId id="403"/>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99FFCC"/>
    <a:srgbClr val="FFCCCC"/>
    <a:srgbClr val="FFFFCC"/>
    <a:srgbClr val="FF9900"/>
    <a:srgbClr val="ED7D31"/>
    <a:srgbClr val="4472C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0509" autoAdjust="0"/>
  </p:normalViewPr>
  <p:slideViewPr>
    <p:cSldViewPr showGuides="1">
      <p:cViewPr varScale="1">
        <p:scale>
          <a:sx n="67" d="100"/>
          <a:sy n="67" d="100"/>
        </p:scale>
        <p:origin x="888" y="60"/>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57</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a:latin typeface="Times New Roman" pitchFamily="-107" charset="0"/>
              </a:rPr>
              <a:t>Chapter 3 </a:t>
            </a:r>
            <a:r>
              <a:rPr lang="en-US" dirty="0">
                <a:latin typeface="Times New Roman" pitchFamily="-107" charset="0"/>
              </a:rPr>
              <a:t>summary.</a:t>
            </a:r>
          </a:p>
        </p:txBody>
      </p:sp>
    </p:spTree>
    <p:extLst>
      <p:ext uri="{BB962C8B-B14F-4D97-AF65-F5344CB8AC3E}">
        <p14:creationId xmlns:p14="http://schemas.microsoft.com/office/powerpoint/2010/main" val="59679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9637015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08112198"/>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474620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151476454"/>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24928686"/>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411416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3313668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52582442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571763939"/>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0750462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2504555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905019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92029116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724587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40365615"/>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76590279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23019031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90868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26195864"/>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14511616"/>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01730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352036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75967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488018" y="836614"/>
            <a:ext cx="10390716" cy="814387"/>
          </a:xfrm>
        </p:spPr>
        <p:txBody>
          <a:bodyPr/>
          <a:lstStyle/>
          <a:p>
            <a:r>
              <a:rPr lang="zh-TW" altLang="en-US"/>
              <a:t>按一下以編輯母片標題樣式</a:t>
            </a:r>
          </a:p>
        </p:txBody>
      </p:sp>
      <p:sp>
        <p:nvSpPr>
          <p:cNvPr id="3" name="表格版面配置區 2"/>
          <p:cNvSpPr>
            <a:spLocks noGrp="1"/>
          </p:cNvSpPr>
          <p:nvPr>
            <p:ph type="tbl" idx="1"/>
          </p:nvPr>
        </p:nvSpPr>
        <p:spPr>
          <a:xfrm>
            <a:off x="1968501" y="2349500"/>
            <a:ext cx="8352367" cy="3754438"/>
          </a:xfrm>
        </p:spPr>
        <p:txBody>
          <a:bodyPr rtlCol="0">
            <a:normAutofit/>
          </a:bodyPr>
          <a:lstStyle/>
          <a:p>
            <a:pPr lvl="0"/>
            <a:endParaRPr lang="zh-TW" altLang="en-US" noProof="0"/>
          </a:p>
        </p:txBody>
      </p:sp>
      <p:sp>
        <p:nvSpPr>
          <p:cNvPr id="4" name="頁尾版面配置區 3"/>
          <p:cNvSpPr>
            <a:spLocks noGrp="1"/>
          </p:cNvSpPr>
          <p:nvPr>
            <p:ph type="ftr" sz="quarter" idx="10"/>
          </p:nvPr>
        </p:nvSpPr>
        <p:spPr>
          <a:xfrm>
            <a:off x="527051" y="6453188"/>
            <a:ext cx="11040533" cy="404812"/>
          </a:xfrm>
        </p:spPr>
        <p:txBody>
          <a:bodyPr/>
          <a:lstStyle>
            <a:lvl1pPr>
              <a:defRPr/>
            </a:lvl1pPr>
          </a:lstStyle>
          <a:p>
            <a:pPr>
              <a:defRPr/>
            </a:pPr>
            <a:endParaRPr lang="en-US" altLang="zh-TW"/>
          </a:p>
        </p:txBody>
      </p:sp>
      <p:sp>
        <p:nvSpPr>
          <p:cNvPr id="5" name="投影片編號版面配置區 4"/>
          <p:cNvSpPr>
            <a:spLocks noGrp="1"/>
          </p:cNvSpPr>
          <p:nvPr>
            <p:ph type="sldNum" sz="quarter" idx="11"/>
          </p:nvPr>
        </p:nvSpPr>
        <p:spPr>
          <a:xfrm>
            <a:off x="9652000" y="6400800"/>
            <a:ext cx="2540000" cy="457200"/>
          </a:xfrm>
        </p:spPr>
        <p:txBody>
          <a:bodyPr/>
          <a:lstStyle>
            <a:lvl1pPr>
              <a:defRPr/>
            </a:lvl1pPr>
          </a:lstStyle>
          <a:p>
            <a:pPr>
              <a:defRPr/>
            </a:pPr>
            <a:fld id="{0E9BCEA6-C4E2-46AE-9789-55BD85C24BD6}" type="slidenum">
              <a:rPr lang="en-US" altLang="zh-TW"/>
              <a:pPr>
                <a:defRPr/>
              </a:pPr>
              <a:t>‹#›</a:t>
            </a:fld>
            <a:endParaRPr lang="en-US" altLang="zh-TW"/>
          </a:p>
        </p:txBody>
      </p:sp>
    </p:spTree>
    <p:extLst>
      <p:ext uri="{BB962C8B-B14F-4D97-AF65-F5344CB8AC3E}">
        <p14:creationId xmlns:p14="http://schemas.microsoft.com/office/powerpoint/2010/main" val="13988688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488018" y="836614"/>
            <a:ext cx="10390716" cy="814387"/>
          </a:xfrm>
        </p:spPr>
        <p:txBody>
          <a:bodyPr/>
          <a:lstStyle/>
          <a:p>
            <a:r>
              <a:rPr lang="zh-TW" altLang="en-US"/>
              <a:t>按一下以編輯母片標題樣式</a:t>
            </a:r>
          </a:p>
        </p:txBody>
      </p:sp>
      <p:sp>
        <p:nvSpPr>
          <p:cNvPr id="3" name="文字版面配置區 2"/>
          <p:cNvSpPr>
            <a:spLocks noGrp="1"/>
          </p:cNvSpPr>
          <p:nvPr>
            <p:ph type="body" sz="half" idx="1"/>
          </p:nvPr>
        </p:nvSpPr>
        <p:spPr>
          <a:xfrm>
            <a:off x="1968500" y="2349500"/>
            <a:ext cx="4074584" cy="37544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246285" y="2349500"/>
            <a:ext cx="4074583" cy="37544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頁尾版面配置區 4"/>
          <p:cNvSpPr>
            <a:spLocks noGrp="1"/>
          </p:cNvSpPr>
          <p:nvPr>
            <p:ph type="ftr" sz="quarter" idx="10"/>
          </p:nvPr>
        </p:nvSpPr>
        <p:spPr>
          <a:xfrm>
            <a:off x="527051" y="6453188"/>
            <a:ext cx="11040533" cy="404812"/>
          </a:xfrm>
        </p:spPr>
        <p:txBody>
          <a:bodyPr/>
          <a:lstStyle>
            <a:lvl1pPr>
              <a:defRPr/>
            </a:lvl1pPr>
          </a:lstStyle>
          <a:p>
            <a:pPr>
              <a:defRPr/>
            </a:pPr>
            <a:endParaRPr lang="en-US" altLang="zh-TW"/>
          </a:p>
        </p:txBody>
      </p:sp>
      <p:sp>
        <p:nvSpPr>
          <p:cNvPr id="6" name="投影片編號版面配置區 5"/>
          <p:cNvSpPr>
            <a:spLocks noGrp="1"/>
          </p:cNvSpPr>
          <p:nvPr>
            <p:ph type="sldNum" sz="quarter" idx="11"/>
          </p:nvPr>
        </p:nvSpPr>
        <p:spPr>
          <a:xfrm>
            <a:off x="9652000" y="6400800"/>
            <a:ext cx="2540000" cy="457200"/>
          </a:xfrm>
        </p:spPr>
        <p:txBody>
          <a:bodyPr/>
          <a:lstStyle>
            <a:lvl1pPr>
              <a:defRPr/>
            </a:lvl1pPr>
          </a:lstStyle>
          <a:p>
            <a:pPr>
              <a:defRPr/>
            </a:pPr>
            <a:fld id="{0036A759-20E2-41C2-A37B-370F4B92D054}" type="slidenum">
              <a:rPr lang="en-US" altLang="zh-TW"/>
              <a:pPr>
                <a:defRPr/>
              </a:pPr>
              <a:t>‹#›</a:t>
            </a:fld>
            <a:endParaRPr lang="en-US" altLang="zh-TW"/>
          </a:p>
        </p:txBody>
      </p:sp>
    </p:spTree>
    <p:extLst>
      <p:ext uri="{BB962C8B-B14F-4D97-AF65-F5344CB8AC3E}">
        <p14:creationId xmlns:p14="http://schemas.microsoft.com/office/powerpoint/2010/main" val="570505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4.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228273526"/>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34501388"/>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5" r:id="rId12"/>
    <p:sldLayoutId id="2147484077" r:id="rId13"/>
    <p:sldLayoutId id="214748407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zh-TW" altLang="en-US" dirty="0"/>
              <a:t>資訊安全 </a:t>
            </a:r>
            <a:r>
              <a:rPr lang="en-US" altLang="zh-TW" dirty="0"/>
              <a:t>Chapter 4</a:t>
            </a:r>
            <a:br>
              <a:rPr lang="en-US" altLang="zh-TW" dirty="0"/>
            </a:br>
            <a:r>
              <a:rPr lang="en-US" altLang="zh-TW" sz="6000" dirty="0"/>
              <a:t>Access Control</a:t>
            </a:r>
            <a:br>
              <a:rPr lang="en-US" altLang="zh-TW" sz="6000" dirty="0"/>
            </a:br>
            <a:r>
              <a:rPr lang="zh-TW" altLang="en-US" sz="6000" dirty="0"/>
              <a:t>存取控制</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90A0468-D5C7-4D34-B482-7B70D9746843}"/>
              </a:ext>
            </a:extLst>
          </p:cNvPr>
          <p:cNvSpPr>
            <a:spLocks noGrp="1"/>
          </p:cNvSpPr>
          <p:nvPr>
            <p:ph type="title"/>
          </p:nvPr>
        </p:nvSpPr>
        <p:spPr/>
        <p:txBody>
          <a:bodyPr/>
          <a:lstStyle/>
          <a:p>
            <a:r>
              <a:rPr lang="en-US" altLang="zh-TW" dirty="0"/>
              <a:t>Access Control Policies</a:t>
            </a:r>
            <a:endParaRPr lang="zh-TW" altLang="en-US" dirty="0"/>
          </a:p>
        </p:txBody>
      </p:sp>
      <p:sp>
        <p:nvSpPr>
          <p:cNvPr id="6" name="內容版面配置區 5">
            <a:extLst>
              <a:ext uri="{FF2B5EF4-FFF2-40B4-BE49-F238E27FC236}">
                <a16:creationId xmlns:a16="http://schemas.microsoft.com/office/drawing/2014/main" id="{2A8A6AFB-1814-459C-8040-B7B1C6EB3383}"/>
              </a:ext>
            </a:extLst>
          </p:cNvPr>
          <p:cNvSpPr>
            <a:spLocks noGrp="1"/>
          </p:cNvSpPr>
          <p:nvPr>
            <p:ph idx="1"/>
          </p:nvPr>
        </p:nvSpPr>
        <p:spPr/>
        <p:txBody>
          <a:bodyPr>
            <a:normAutofit fontScale="92500" lnSpcReduction="20000"/>
          </a:bodyPr>
          <a:lstStyle/>
          <a:p>
            <a:r>
              <a:rPr lang="en-US" altLang="zh-TW" dirty="0"/>
              <a:t>Discretionary access control (DAC): </a:t>
            </a:r>
            <a:r>
              <a:rPr lang="zh-TW" altLang="en-US" dirty="0"/>
              <a:t>個別</a:t>
            </a:r>
            <a:endParaRPr lang="en-US" altLang="zh-TW" dirty="0"/>
          </a:p>
          <a:p>
            <a:pPr lvl="1"/>
            <a:r>
              <a:rPr lang="en-US" altLang="zh-TW" dirty="0"/>
              <a:t>Controls access based on the identity of the requestor and on access rules (authorizations) stating what requestors are (or are not) allowed to do. </a:t>
            </a:r>
          </a:p>
          <a:p>
            <a:r>
              <a:rPr lang="en-US" altLang="zh-TW" dirty="0"/>
              <a:t>Mandatory access control (MAC):  </a:t>
            </a:r>
            <a:r>
              <a:rPr lang="zh-TW" altLang="en-US" dirty="0"/>
              <a:t>強制</a:t>
            </a:r>
            <a:endParaRPr lang="en-US" altLang="zh-TW" dirty="0"/>
          </a:p>
          <a:p>
            <a:pPr lvl="1"/>
            <a:r>
              <a:rPr lang="en-US" altLang="zh-TW" dirty="0"/>
              <a:t>Controls access based on comparing security labels (which indicate how sensitive or critical system resources are) with security clearances (which indicate system entities are eligible to access certain resources).</a:t>
            </a:r>
          </a:p>
          <a:p>
            <a:r>
              <a:rPr lang="en-US" altLang="zh-TW" dirty="0"/>
              <a:t>Role-based access control (RBAC): </a:t>
            </a:r>
            <a:r>
              <a:rPr lang="zh-TW" altLang="en-US" dirty="0"/>
              <a:t>角色</a:t>
            </a:r>
            <a:endParaRPr lang="en-US" altLang="zh-TW" dirty="0"/>
          </a:p>
          <a:p>
            <a:pPr lvl="1"/>
            <a:r>
              <a:rPr lang="en-US" altLang="zh-TW" dirty="0"/>
              <a:t>Controls access based on the roles that users have within the system and on rules stating what accesses are allowed to users in given roles.</a:t>
            </a:r>
          </a:p>
          <a:p>
            <a:r>
              <a:rPr lang="en-US" altLang="zh-TW" dirty="0"/>
              <a:t>Attribute-based access control (ABAC): </a:t>
            </a:r>
            <a:r>
              <a:rPr lang="zh-TW" altLang="en-US" dirty="0"/>
              <a:t>屬性</a:t>
            </a:r>
            <a:endParaRPr lang="en-US" altLang="zh-TW" dirty="0"/>
          </a:p>
          <a:p>
            <a:pPr lvl="1"/>
            <a:r>
              <a:rPr lang="en-US" altLang="zh-TW" dirty="0"/>
              <a:t>Controls access based on attributes of the user, the resource to be accessed, and current environmental conditions.</a:t>
            </a:r>
          </a:p>
        </p:txBody>
      </p:sp>
      <p:sp>
        <p:nvSpPr>
          <p:cNvPr id="2" name="投影片編號版面配置區 1">
            <a:extLst>
              <a:ext uri="{FF2B5EF4-FFF2-40B4-BE49-F238E27FC236}">
                <a16:creationId xmlns:a16="http://schemas.microsoft.com/office/drawing/2014/main" id="{98A7B4FA-3E0A-49D1-8828-75624C91349F}"/>
              </a:ext>
            </a:extLst>
          </p:cNvPr>
          <p:cNvSpPr>
            <a:spLocks noGrp="1"/>
          </p:cNvSpPr>
          <p:nvPr>
            <p:ph type="sldNum" sz="quarter" idx="12"/>
          </p:nvPr>
        </p:nvSpPr>
        <p:spPr/>
        <p:txBody>
          <a:bodyPr/>
          <a:lstStyle/>
          <a:p>
            <a:fld id="{0BC55746-04A1-42DC-A0BC-1E09A8E18DBD}" type="slidenum">
              <a:rPr lang="en-US" altLang="zh-TW" smtClean="0"/>
              <a:pPr/>
              <a:t>10</a:t>
            </a:fld>
            <a:endParaRPr lang="en-US" altLang="zh-TW"/>
          </a:p>
        </p:txBody>
      </p:sp>
    </p:spTree>
    <p:extLst>
      <p:ext uri="{BB962C8B-B14F-4D97-AF65-F5344CB8AC3E}">
        <p14:creationId xmlns:p14="http://schemas.microsoft.com/office/powerpoint/2010/main" val="360494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433586-B060-4AE8-AC95-E4629A991FC8}"/>
              </a:ext>
            </a:extLst>
          </p:cNvPr>
          <p:cNvSpPr>
            <a:spLocks noGrp="1"/>
          </p:cNvSpPr>
          <p:nvPr>
            <p:ph type="title"/>
          </p:nvPr>
        </p:nvSpPr>
        <p:spPr/>
        <p:txBody>
          <a:bodyPr/>
          <a:lstStyle/>
          <a:p>
            <a:r>
              <a:rPr lang="en-US" altLang="zh-TW" dirty="0"/>
              <a:t>Discretionary </a:t>
            </a:r>
            <a:r>
              <a:rPr lang="en-GB" altLang="zh-TW" dirty="0"/>
              <a:t>Access Control (DAC) </a:t>
            </a:r>
            <a:endParaRPr lang="zh-TW" altLang="en-US" dirty="0"/>
          </a:p>
        </p:txBody>
      </p:sp>
      <p:sp>
        <p:nvSpPr>
          <p:cNvPr id="7" name="內容版面配置區 6">
            <a:extLst>
              <a:ext uri="{FF2B5EF4-FFF2-40B4-BE49-F238E27FC236}">
                <a16:creationId xmlns:a16="http://schemas.microsoft.com/office/drawing/2014/main" id="{EA65D60C-2391-4098-847C-207A5D226FD9}"/>
              </a:ext>
            </a:extLst>
          </p:cNvPr>
          <p:cNvSpPr>
            <a:spLocks noGrp="1"/>
          </p:cNvSpPr>
          <p:nvPr>
            <p:ph idx="1"/>
          </p:nvPr>
        </p:nvSpPr>
        <p:spPr/>
        <p:txBody>
          <a:bodyPr/>
          <a:lstStyle/>
          <a:p>
            <a:r>
              <a:rPr lang="en-US" altLang="zh-TW" dirty="0"/>
              <a:t>Scheme in which an entity may be granted access rights that permit the entity, by its own violation, to enable another entity to access some resource</a:t>
            </a:r>
          </a:p>
          <a:p>
            <a:r>
              <a:rPr lang="en-US" altLang="zh-TW" dirty="0"/>
              <a:t>Often provided using an access matrix</a:t>
            </a:r>
          </a:p>
          <a:p>
            <a:pPr lvl="1"/>
            <a:r>
              <a:rPr lang="en-US" altLang="zh-TW" dirty="0"/>
              <a:t>One dimension consists of identified subjects that may attempt data access to the resources</a:t>
            </a:r>
          </a:p>
          <a:p>
            <a:pPr lvl="1"/>
            <a:r>
              <a:rPr lang="en-US" altLang="zh-TW" dirty="0"/>
              <a:t>The other dimension lists the objects that may be accessed</a:t>
            </a:r>
          </a:p>
          <a:p>
            <a:r>
              <a:rPr lang="en-US" altLang="zh-TW" dirty="0"/>
              <a:t>Each entry in the matrix indicates the access rights of a particular subject for a particular object</a:t>
            </a:r>
          </a:p>
          <a:p>
            <a:endParaRPr lang="zh-TW" altLang="en-US" dirty="0"/>
          </a:p>
        </p:txBody>
      </p:sp>
      <p:sp>
        <p:nvSpPr>
          <p:cNvPr id="4" name="投影片編號版面配置區 3">
            <a:extLst>
              <a:ext uri="{FF2B5EF4-FFF2-40B4-BE49-F238E27FC236}">
                <a16:creationId xmlns:a16="http://schemas.microsoft.com/office/drawing/2014/main" id="{27CA516B-0EBD-40CC-9465-D1E83EBA49AE}"/>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153331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2E531D6-64BA-4665-828D-CF052566F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04" y="273526"/>
            <a:ext cx="8712967" cy="6539850"/>
          </a:xfrm>
          <a:prstGeom prst="rect">
            <a:avLst/>
          </a:prstGeom>
        </p:spPr>
      </p:pic>
      <p:sp>
        <p:nvSpPr>
          <p:cNvPr id="4" name="投影片編號版面配置區 3">
            <a:extLst>
              <a:ext uri="{FF2B5EF4-FFF2-40B4-BE49-F238E27FC236}">
                <a16:creationId xmlns:a16="http://schemas.microsoft.com/office/drawing/2014/main" id="{A7495125-9355-409E-90CE-14096CCD4AD1}"/>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
        <p:nvSpPr>
          <p:cNvPr id="5" name="標題 4">
            <a:extLst>
              <a:ext uri="{FF2B5EF4-FFF2-40B4-BE49-F238E27FC236}">
                <a16:creationId xmlns:a16="http://schemas.microsoft.com/office/drawing/2014/main" id="{900C071E-311F-4FFB-B962-790D7DC8F618}"/>
              </a:ext>
            </a:extLst>
          </p:cNvPr>
          <p:cNvSpPr>
            <a:spLocks noGrp="1"/>
          </p:cNvSpPr>
          <p:nvPr>
            <p:ph type="title"/>
          </p:nvPr>
        </p:nvSpPr>
        <p:spPr>
          <a:xfrm>
            <a:off x="407369" y="6080825"/>
            <a:ext cx="5760639" cy="546974"/>
          </a:xfrm>
        </p:spPr>
        <p:txBody>
          <a:bodyPr>
            <a:normAutofit fontScale="90000"/>
          </a:bodyPr>
          <a:lstStyle/>
          <a:p>
            <a:r>
              <a:rPr lang="en-US" altLang="zh-TW" dirty="0"/>
              <a:t>Access Control Structure</a:t>
            </a:r>
            <a:endParaRPr lang="zh-TW" altLang="en-US" dirty="0"/>
          </a:p>
        </p:txBody>
      </p:sp>
      <p:sp>
        <p:nvSpPr>
          <p:cNvPr id="8" name="文字方塊 7">
            <a:extLst>
              <a:ext uri="{FF2B5EF4-FFF2-40B4-BE49-F238E27FC236}">
                <a16:creationId xmlns:a16="http://schemas.microsoft.com/office/drawing/2014/main" id="{14D18FEB-40FD-49B0-80AF-2280E24DD3A5}"/>
              </a:ext>
            </a:extLst>
          </p:cNvPr>
          <p:cNvSpPr txBox="1"/>
          <p:nvPr/>
        </p:nvSpPr>
        <p:spPr>
          <a:xfrm>
            <a:off x="2927648" y="620688"/>
            <a:ext cx="878767" cy="369332"/>
          </a:xfrm>
          <a:prstGeom prst="rect">
            <a:avLst/>
          </a:prstGeom>
          <a:noFill/>
        </p:spPr>
        <p:txBody>
          <a:bodyPr wrap="none" rtlCol="0">
            <a:spAutoFit/>
          </a:bodyPr>
          <a:lstStyle/>
          <a:p>
            <a:r>
              <a:rPr lang="en-US" altLang="zh-TW" dirty="0"/>
              <a:t>Subject</a:t>
            </a:r>
            <a:endParaRPr lang="zh-TW" altLang="en-US" dirty="0"/>
          </a:p>
        </p:txBody>
      </p:sp>
      <p:sp>
        <p:nvSpPr>
          <p:cNvPr id="9" name="文字方塊 8">
            <a:extLst>
              <a:ext uri="{FF2B5EF4-FFF2-40B4-BE49-F238E27FC236}">
                <a16:creationId xmlns:a16="http://schemas.microsoft.com/office/drawing/2014/main" id="{31C932B5-A189-4984-9B2D-8E92D1BE9DA2}"/>
              </a:ext>
            </a:extLst>
          </p:cNvPr>
          <p:cNvSpPr txBox="1"/>
          <p:nvPr/>
        </p:nvSpPr>
        <p:spPr>
          <a:xfrm>
            <a:off x="5157514" y="88860"/>
            <a:ext cx="803425" cy="369332"/>
          </a:xfrm>
          <a:prstGeom prst="rect">
            <a:avLst/>
          </a:prstGeom>
          <a:noFill/>
        </p:spPr>
        <p:txBody>
          <a:bodyPr wrap="none" rtlCol="0">
            <a:spAutoFit/>
          </a:bodyPr>
          <a:lstStyle/>
          <a:p>
            <a:r>
              <a:rPr lang="en-US" altLang="zh-TW" dirty="0"/>
              <a:t>Object</a:t>
            </a:r>
            <a:endParaRPr lang="zh-TW" altLang="en-US" dirty="0"/>
          </a:p>
        </p:txBody>
      </p:sp>
      <p:sp>
        <p:nvSpPr>
          <p:cNvPr id="10" name="文字方塊 9">
            <a:extLst>
              <a:ext uri="{FF2B5EF4-FFF2-40B4-BE49-F238E27FC236}">
                <a16:creationId xmlns:a16="http://schemas.microsoft.com/office/drawing/2014/main" id="{E2EB0002-9DA9-40B9-AA89-AB901F4B4A7A}"/>
              </a:ext>
            </a:extLst>
          </p:cNvPr>
          <p:cNvSpPr txBox="1"/>
          <p:nvPr/>
        </p:nvSpPr>
        <p:spPr>
          <a:xfrm>
            <a:off x="1455052" y="1782108"/>
            <a:ext cx="1344727" cy="369332"/>
          </a:xfrm>
          <a:prstGeom prst="rect">
            <a:avLst/>
          </a:prstGeom>
          <a:noFill/>
        </p:spPr>
        <p:txBody>
          <a:bodyPr wrap="none" rtlCol="0">
            <a:spAutoFit/>
          </a:bodyPr>
          <a:lstStyle/>
          <a:p>
            <a:r>
              <a:rPr lang="en-US" altLang="zh-TW" dirty="0"/>
              <a:t>Access Right</a:t>
            </a:r>
            <a:endParaRPr lang="zh-TW" altLang="en-US" dirty="0"/>
          </a:p>
        </p:txBody>
      </p:sp>
    </p:spTree>
    <p:extLst>
      <p:ext uri="{BB962C8B-B14F-4D97-AF65-F5344CB8AC3E}">
        <p14:creationId xmlns:p14="http://schemas.microsoft.com/office/powerpoint/2010/main" val="353562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B734D-E183-4FD3-A644-294F142C4340}"/>
              </a:ext>
            </a:extLst>
          </p:cNvPr>
          <p:cNvSpPr>
            <a:spLocks noGrp="1"/>
          </p:cNvSpPr>
          <p:nvPr>
            <p:ph type="title"/>
          </p:nvPr>
        </p:nvSpPr>
        <p:spPr/>
        <p:txBody>
          <a:bodyPr/>
          <a:lstStyle/>
          <a:p>
            <a:r>
              <a:rPr lang="en-GB" altLang="zh-TW" dirty="0"/>
              <a:t>Subjects, Objects, and Access Rights</a:t>
            </a:r>
            <a:endParaRPr lang="zh-TW" altLang="en-US" dirty="0"/>
          </a:p>
        </p:txBody>
      </p:sp>
      <p:sp>
        <p:nvSpPr>
          <p:cNvPr id="7" name="內容版面配置區 6">
            <a:extLst>
              <a:ext uri="{FF2B5EF4-FFF2-40B4-BE49-F238E27FC236}">
                <a16:creationId xmlns:a16="http://schemas.microsoft.com/office/drawing/2014/main" id="{81AD9345-5B59-4F64-96FE-10941658632D}"/>
              </a:ext>
            </a:extLst>
          </p:cNvPr>
          <p:cNvSpPr>
            <a:spLocks noGrp="1"/>
          </p:cNvSpPr>
          <p:nvPr>
            <p:ph sz="half" idx="1"/>
          </p:nvPr>
        </p:nvSpPr>
        <p:spPr/>
        <p:txBody>
          <a:bodyPr>
            <a:normAutofit lnSpcReduction="10000"/>
          </a:bodyPr>
          <a:lstStyle/>
          <a:p>
            <a:pPr lvl="0"/>
            <a:r>
              <a:rPr lang="en-US" altLang="zh-TW" dirty="0"/>
              <a:t>Subject </a:t>
            </a:r>
            <a:r>
              <a:rPr lang="zh-TW" altLang="en-US" dirty="0"/>
              <a:t>主體</a:t>
            </a:r>
            <a:endParaRPr lang="en-US" altLang="zh-TW" dirty="0"/>
          </a:p>
          <a:p>
            <a:pPr lvl="1"/>
            <a:r>
              <a:rPr lang="en-US" altLang="zh-TW" dirty="0"/>
              <a:t>An entity capable of accessing objects</a:t>
            </a:r>
          </a:p>
          <a:p>
            <a:pPr lvl="1"/>
            <a:r>
              <a:rPr lang="en-US" altLang="zh-TW" dirty="0"/>
              <a:t>Three classes</a:t>
            </a:r>
          </a:p>
          <a:p>
            <a:pPr lvl="2"/>
            <a:r>
              <a:rPr lang="en-US" altLang="zh-TW" dirty="0"/>
              <a:t>Owner</a:t>
            </a:r>
          </a:p>
          <a:p>
            <a:pPr lvl="2"/>
            <a:r>
              <a:rPr lang="en-US" altLang="zh-TW" dirty="0"/>
              <a:t>Group</a:t>
            </a:r>
          </a:p>
          <a:p>
            <a:pPr lvl="2"/>
            <a:r>
              <a:rPr lang="en-US" altLang="zh-TW" dirty="0"/>
              <a:t>World </a:t>
            </a:r>
          </a:p>
          <a:p>
            <a:pPr lvl="0"/>
            <a:r>
              <a:rPr lang="en-US" altLang="zh-TW" dirty="0"/>
              <a:t>Object </a:t>
            </a:r>
            <a:r>
              <a:rPr lang="zh-TW" altLang="en-US" dirty="0"/>
              <a:t>客體</a:t>
            </a:r>
            <a:endParaRPr lang="en-US" altLang="zh-TW" dirty="0"/>
          </a:p>
          <a:p>
            <a:pPr lvl="1"/>
            <a:r>
              <a:rPr lang="en-US" altLang="zh-TW" dirty="0"/>
              <a:t>A resource to which access is controlled</a:t>
            </a:r>
          </a:p>
          <a:p>
            <a:pPr lvl="1"/>
            <a:r>
              <a:rPr lang="en-US" altLang="zh-TW" dirty="0"/>
              <a:t>Entity used to contain and/or receive information</a:t>
            </a:r>
          </a:p>
          <a:p>
            <a:endParaRPr lang="zh-TW" altLang="en-US" dirty="0"/>
          </a:p>
        </p:txBody>
      </p:sp>
      <p:sp>
        <p:nvSpPr>
          <p:cNvPr id="11" name="內容版面配置區 10">
            <a:extLst>
              <a:ext uri="{FF2B5EF4-FFF2-40B4-BE49-F238E27FC236}">
                <a16:creationId xmlns:a16="http://schemas.microsoft.com/office/drawing/2014/main" id="{FE57BB91-0DC3-4814-8D02-E97DCBE78038}"/>
              </a:ext>
            </a:extLst>
          </p:cNvPr>
          <p:cNvSpPr>
            <a:spLocks noGrp="1"/>
          </p:cNvSpPr>
          <p:nvPr>
            <p:ph sz="half" idx="2"/>
          </p:nvPr>
        </p:nvSpPr>
        <p:spPr/>
        <p:txBody>
          <a:bodyPr>
            <a:normAutofit lnSpcReduction="10000"/>
          </a:bodyPr>
          <a:lstStyle/>
          <a:p>
            <a:pPr lvl="0"/>
            <a:r>
              <a:rPr lang="en-US" altLang="zh-TW" dirty="0"/>
              <a:t>Access right </a:t>
            </a:r>
            <a:r>
              <a:rPr lang="zh-TW" altLang="en-US" dirty="0"/>
              <a:t>存取權</a:t>
            </a:r>
            <a:endParaRPr lang="en-US" altLang="zh-TW" dirty="0"/>
          </a:p>
          <a:p>
            <a:pPr lvl="1"/>
            <a:r>
              <a:rPr lang="en-US" altLang="zh-TW" dirty="0"/>
              <a:t>Describes the way in which a subject may access an object</a:t>
            </a:r>
          </a:p>
          <a:p>
            <a:pPr lvl="1"/>
            <a:r>
              <a:rPr lang="en-US" altLang="zh-TW" dirty="0"/>
              <a:t>Could include:</a:t>
            </a:r>
          </a:p>
          <a:p>
            <a:pPr lvl="2"/>
            <a:r>
              <a:rPr lang="en-US" altLang="zh-TW" dirty="0"/>
              <a:t>Read </a:t>
            </a:r>
            <a:r>
              <a:rPr lang="zh-TW" altLang="en-US" dirty="0"/>
              <a:t>讀</a:t>
            </a:r>
            <a:endParaRPr lang="en-US" altLang="zh-TW" dirty="0"/>
          </a:p>
          <a:p>
            <a:pPr lvl="2"/>
            <a:r>
              <a:rPr lang="en-US" altLang="zh-TW" dirty="0"/>
              <a:t>Write </a:t>
            </a:r>
            <a:r>
              <a:rPr lang="zh-TW" altLang="en-US" dirty="0"/>
              <a:t>寫</a:t>
            </a:r>
            <a:r>
              <a:rPr lang="en-US" altLang="zh-TW" dirty="0"/>
              <a:t>/</a:t>
            </a:r>
            <a:r>
              <a:rPr lang="zh-TW" altLang="en-US" dirty="0"/>
              <a:t>改</a:t>
            </a:r>
            <a:endParaRPr lang="en-US" altLang="zh-TW" dirty="0"/>
          </a:p>
          <a:p>
            <a:pPr lvl="2"/>
            <a:r>
              <a:rPr lang="en-US" altLang="zh-TW" dirty="0"/>
              <a:t>Execute </a:t>
            </a:r>
            <a:r>
              <a:rPr lang="zh-TW" altLang="en-US" dirty="0"/>
              <a:t>執行</a:t>
            </a:r>
            <a:endParaRPr lang="en-US" altLang="zh-TW" dirty="0"/>
          </a:p>
          <a:p>
            <a:pPr lvl="2"/>
            <a:r>
              <a:rPr lang="en-US" altLang="zh-TW" dirty="0"/>
              <a:t>Delete </a:t>
            </a:r>
            <a:r>
              <a:rPr lang="zh-TW" altLang="en-US" dirty="0"/>
              <a:t>刪除</a:t>
            </a:r>
            <a:endParaRPr lang="en-US" altLang="zh-TW" dirty="0"/>
          </a:p>
          <a:p>
            <a:pPr lvl="2"/>
            <a:r>
              <a:rPr lang="en-US" altLang="zh-TW" dirty="0"/>
              <a:t>Create </a:t>
            </a:r>
            <a:r>
              <a:rPr lang="zh-TW" altLang="en-US" dirty="0"/>
              <a:t>建立</a:t>
            </a:r>
            <a:endParaRPr lang="en-US" altLang="zh-TW" dirty="0"/>
          </a:p>
          <a:p>
            <a:pPr lvl="2"/>
            <a:r>
              <a:rPr lang="en-US" altLang="zh-TW" dirty="0"/>
              <a:t>Search </a:t>
            </a:r>
            <a:r>
              <a:rPr lang="zh-TW" altLang="en-US" dirty="0"/>
              <a:t>搜尋</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B0888143-6B8E-46DF-AA71-FF464CEBC919}"/>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spTree>
    <p:extLst>
      <p:ext uri="{BB962C8B-B14F-4D97-AF65-F5344CB8AC3E}">
        <p14:creationId xmlns:p14="http://schemas.microsoft.com/office/powerpoint/2010/main" val="314272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25EC9E2E-7BA9-4E85-9C5D-83ABAB313ED9}"/>
              </a:ext>
            </a:extLst>
          </p:cNvPr>
          <p:cNvSpPr>
            <a:spLocks noGrp="1"/>
          </p:cNvSpPr>
          <p:nvPr>
            <p:ph type="sldNum" sz="quarter" idx="12"/>
          </p:nvPr>
        </p:nvSpPr>
        <p:spPr/>
        <p:txBody>
          <a:bodyPr/>
          <a:lstStyle/>
          <a:p>
            <a:fld id="{0BC55746-04A1-42DC-A0BC-1E09A8E18DBD}" type="slidenum">
              <a:rPr lang="en-US" altLang="zh-TW" smtClean="0"/>
              <a:pPr/>
              <a:t>14</a:t>
            </a:fld>
            <a:endParaRPr lang="en-US" altLang="zh-TW"/>
          </a:p>
        </p:txBody>
      </p:sp>
      <p:sp>
        <p:nvSpPr>
          <p:cNvPr id="3" name="標題 2">
            <a:extLst>
              <a:ext uri="{FF2B5EF4-FFF2-40B4-BE49-F238E27FC236}">
                <a16:creationId xmlns:a16="http://schemas.microsoft.com/office/drawing/2014/main" id="{4C2E0142-BF0F-46B8-9D04-236C4D64B326}"/>
              </a:ext>
            </a:extLst>
          </p:cNvPr>
          <p:cNvSpPr>
            <a:spLocks noGrp="1"/>
          </p:cNvSpPr>
          <p:nvPr>
            <p:ph type="title"/>
          </p:nvPr>
        </p:nvSpPr>
        <p:spPr/>
        <p:txBody>
          <a:bodyPr/>
          <a:lstStyle/>
          <a:p>
            <a:r>
              <a:rPr lang="en-US" altLang="zh-TW" dirty="0"/>
              <a:t>Authorization Table</a:t>
            </a:r>
            <a:endParaRPr lang="zh-TW" altLang="en-US" dirty="0"/>
          </a:p>
        </p:txBody>
      </p:sp>
      <p:pic>
        <p:nvPicPr>
          <p:cNvPr id="7" name="圖片 6">
            <a:extLst>
              <a:ext uri="{FF2B5EF4-FFF2-40B4-BE49-F238E27FC236}">
                <a16:creationId xmlns:a16="http://schemas.microsoft.com/office/drawing/2014/main" id="{42005746-414C-4EAB-AE32-D4636E041A2A}"/>
              </a:ext>
            </a:extLst>
          </p:cNvPr>
          <p:cNvPicPr>
            <a:picLocks noChangeAspect="1"/>
          </p:cNvPicPr>
          <p:nvPr/>
        </p:nvPicPr>
        <p:blipFill>
          <a:blip r:embed="rId2"/>
          <a:stretch>
            <a:fillRect/>
          </a:stretch>
        </p:blipFill>
        <p:spPr>
          <a:xfrm>
            <a:off x="5447928" y="631026"/>
            <a:ext cx="2734057" cy="572532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9" name="圖片 8">
            <a:extLst>
              <a:ext uri="{FF2B5EF4-FFF2-40B4-BE49-F238E27FC236}">
                <a16:creationId xmlns:a16="http://schemas.microsoft.com/office/drawing/2014/main" id="{F3B032D8-43A7-4B1E-B618-C259DB84424D}"/>
              </a:ext>
            </a:extLst>
          </p:cNvPr>
          <p:cNvPicPr>
            <a:picLocks noChangeAspect="1"/>
          </p:cNvPicPr>
          <p:nvPr/>
        </p:nvPicPr>
        <p:blipFill>
          <a:blip r:embed="rId3"/>
          <a:stretch>
            <a:fillRect/>
          </a:stretch>
        </p:blipFill>
        <p:spPr>
          <a:xfrm>
            <a:off x="8617527" y="4997225"/>
            <a:ext cx="3248478" cy="1314633"/>
          </a:xfrm>
          <a:prstGeom prst="rect">
            <a:avLst/>
          </a:prstGeom>
        </p:spPr>
      </p:pic>
    </p:spTree>
    <p:extLst>
      <p:ext uri="{BB962C8B-B14F-4D97-AF65-F5344CB8AC3E}">
        <p14:creationId xmlns:p14="http://schemas.microsoft.com/office/powerpoint/2010/main" val="595094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87507A95-1103-40DF-9B69-3F5B1DCB8324}"/>
              </a:ext>
            </a:extLst>
          </p:cNvPr>
          <p:cNvSpPr>
            <a:spLocks noGrp="1"/>
          </p:cNvSpPr>
          <p:nvPr>
            <p:ph type="title"/>
          </p:nvPr>
        </p:nvSpPr>
        <p:spPr/>
        <p:txBody>
          <a:bodyPr/>
          <a:lstStyle/>
          <a:p>
            <a:r>
              <a:rPr lang="en-US" altLang="zh-TW" dirty="0"/>
              <a:t>An Access Control Model</a:t>
            </a:r>
            <a:endParaRPr lang="zh-TW" altLang="en-US" dirty="0"/>
          </a:p>
        </p:txBody>
      </p:sp>
      <p:sp>
        <p:nvSpPr>
          <p:cNvPr id="6" name="內容版面配置區 5">
            <a:extLst>
              <a:ext uri="{FF2B5EF4-FFF2-40B4-BE49-F238E27FC236}">
                <a16:creationId xmlns:a16="http://schemas.microsoft.com/office/drawing/2014/main" id="{588FCEDB-5B50-45F9-9E15-B89CCF19190A}"/>
              </a:ext>
            </a:extLst>
          </p:cNvPr>
          <p:cNvSpPr>
            <a:spLocks noGrp="1"/>
          </p:cNvSpPr>
          <p:nvPr>
            <p:ph idx="1"/>
          </p:nvPr>
        </p:nvSpPr>
        <p:spPr/>
        <p:txBody>
          <a:bodyPr/>
          <a:lstStyle/>
          <a:p>
            <a:r>
              <a:rPr lang="en-US" altLang="zh-TW" dirty="0"/>
              <a:t>A general model for DAC developed by Lampson, Graham, and Denning</a:t>
            </a:r>
          </a:p>
          <a:p>
            <a:r>
              <a:rPr lang="en-US" altLang="zh-TW" dirty="0"/>
              <a:t>The protection state of a system</a:t>
            </a:r>
          </a:p>
          <a:p>
            <a:pPr lvl="1"/>
            <a:r>
              <a:rPr lang="en-US" altLang="zh-TW" dirty="0"/>
              <a:t>The set of information, at a given point in time, that specifies the access rights for each subject with respect to each object</a:t>
            </a:r>
          </a:p>
          <a:p>
            <a:r>
              <a:rPr lang="en-US" altLang="zh-TW" dirty="0"/>
              <a:t>3 requirements: </a:t>
            </a:r>
          </a:p>
          <a:p>
            <a:pPr lvl="1"/>
            <a:r>
              <a:rPr lang="en-US" altLang="zh-TW" dirty="0"/>
              <a:t>Representing the protection state</a:t>
            </a:r>
          </a:p>
          <a:p>
            <a:pPr lvl="1"/>
            <a:r>
              <a:rPr lang="en-US" altLang="zh-TW" dirty="0"/>
              <a:t>Enforcing access rights</a:t>
            </a:r>
          </a:p>
          <a:p>
            <a:pPr lvl="1"/>
            <a:r>
              <a:rPr lang="en-US" altLang="zh-TW" dirty="0"/>
              <a:t>Allowing subjects to alter the protection state</a:t>
            </a:r>
            <a:endParaRPr lang="zh-TW" altLang="en-US" dirty="0"/>
          </a:p>
        </p:txBody>
      </p:sp>
      <p:sp>
        <p:nvSpPr>
          <p:cNvPr id="2" name="投影片編號版面配置區 1">
            <a:extLst>
              <a:ext uri="{FF2B5EF4-FFF2-40B4-BE49-F238E27FC236}">
                <a16:creationId xmlns:a16="http://schemas.microsoft.com/office/drawing/2014/main" id="{9C555197-A063-4C34-ACEA-39D7EA94F3B7}"/>
              </a:ext>
            </a:extLst>
          </p:cNvPr>
          <p:cNvSpPr>
            <a:spLocks noGrp="1"/>
          </p:cNvSpPr>
          <p:nvPr>
            <p:ph type="sldNum" sz="quarter" idx="12"/>
          </p:nvPr>
        </p:nvSpPr>
        <p:spPr/>
        <p:txBody>
          <a:bodyPr/>
          <a:lstStyle/>
          <a:p>
            <a:fld id="{0BC55746-04A1-42DC-A0BC-1E09A8E18DBD}" type="slidenum">
              <a:rPr lang="en-US" altLang="zh-TW" smtClean="0"/>
              <a:pPr/>
              <a:t>15</a:t>
            </a:fld>
            <a:endParaRPr lang="en-US" altLang="zh-TW"/>
          </a:p>
        </p:txBody>
      </p:sp>
    </p:spTree>
    <p:extLst>
      <p:ext uri="{BB962C8B-B14F-4D97-AF65-F5344CB8AC3E}">
        <p14:creationId xmlns:p14="http://schemas.microsoft.com/office/powerpoint/2010/main" val="78526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942402-9404-46EA-A8F6-27E9D6A680D7}"/>
              </a:ext>
            </a:extLst>
          </p:cNvPr>
          <p:cNvSpPr>
            <a:spLocks noGrp="1"/>
          </p:cNvSpPr>
          <p:nvPr>
            <p:ph type="title"/>
          </p:nvPr>
        </p:nvSpPr>
        <p:spPr/>
        <p:txBody>
          <a:bodyPr/>
          <a:lstStyle/>
          <a:p>
            <a:r>
              <a:rPr lang="en-US" altLang="zh-TW" dirty="0"/>
              <a:t>Representing The Protection State</a:t>
            </a:r>
            <a:endParaRPr lang="zh-TW" altLang="en-US" dirty="0"/>
          </a:p>
        </p:txBody>
      </p:sp>
      <p:sp>
        <p:nvSpPr>
          <p:cNvPr id="3" name="內容版面配置區 2">
            <a:extLst>
              <a:ext uri="{FF2B5EF4-FFF2-40B4-BE49-F238E27FC236}">
                <a16:creationId xmlns:a16="http://schemas.microsoft.com/office/drawing/2014/main" id="{9EB2A33C-FED9-4263-B4FD-DC00238C1649}"/>
              </a:ext>
            </a:extLst>
          </p:cNvPr>
          <p:cNvSpPr>
            <a:spLocks noGrp="1"/>
          </p:cNvSpPr>
          <p:nvPr>
            <p:ph idx="1"/>
          </p:nvPr>
        </p:nvSpPr>
        <p:spPr/>
        <p:txBody>
          <a:bodyPr>
            <a:normAutofit/>
          </a:bodyPr>
          <a:lstStyle/>
          <a:p>
            <a:r>
              <a:rPr lang="en-US" altLang="zh-TW" dirty="0"/>
              <a:t>Processes: </a:t>
            </a:r>
          </a:p>
          <a:p>
            <a:pPr lvl="1"/>
            <a:r>
              <a:rPr lang="en-US" altLang="zh-TW" dirty="0"/>
              <a:t>Access rights: Delete, Stop (Block), Wake up</a:t>
            </a:r>
          </a:p>
          <a:p>
            <a:r>
              <a:rPr lang="en-US" altLang="zh-TW" dirty="0"/>
              <a:t>Devices: </a:t>
            </a:r>
          </a:p>
          <a:p>
            <a:pPr lvl="1"/>
            <a:r>
              <a:rPr lang="en-US" altLang="zh-TW" dirty="0"/>
              <a:t>Access rights: Read/Write,  Control(e.g., disk seek), Block/Unblock</a:t>
            </a:r>
          </a:p>
          <a:p>
            <a:r>
              <a:rPr lang="en-US" altLang="zh-TW" dirty="0"/>
              <a:t>Memory locations or regions: </a:t>
            </a:r>
          </a:p>
          <a:p>
            <a:pPr lvl="1"/>
            <a:r>
              <a:rPr lang="en-US" altLang="zh-TW" dirty="0"/>
              <a:t>Access rights: Read/Write, Disallow Access</a:t>
            </a:r>
          </a:p>
          <a:p>
            <a:r>
              <a:rPr lang="en-US" altLang="zh-TW" dirty="0"/>
              <a:t>Subjects: </a:t>
            </a:r>
          </a:p>
          <a:p>
            <a:pPr lvl="1"/>
            <a:r>
              <a:rPr lang="en-US" altLang="zh-TW" dirty="0"/>
              <a:t>Access rights: Grant or Delete access rights</a:t>
            </a:r>
            <a:endParaRPr lang="zh-TW" altLang="en-US" dirty="0"/>
          </a:p>
        </p:txBody>
      </p:sp>
      <p:sp>
        <p:nvSpPr>
          <p:cNvPr id="4" name="投影片編號版面配置區 3">
            <a:extLst>
              <a:ext uri="{FF2B5EF4-FFF2-40B4-BE49-F238E27FC236}">
                <a16:creationId xmlns:a16="http://schemas.microsoft.com/office/drawing/2014/main" id="{C3912226-E631-4624-B5A6-745D4AFCA298}"/>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Tree>
    <p:extLst>
      <p:ext uri="{BB962C8B-B14F-4D97-AF65-F5344CB8AC3E}">
        <p14:creationId xmlns:p14="http://schemas.microsoft.com/office/powerpoint/2010/main" val="313382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85DE907-FD93-4A35-99B0-BEF12120EE88}"/>
              </a:ext>
            </a:extLst>
          </p:cNvPr>
          <p:cNvSpPr>
            <a:spLocks noGrp="1"/>
          </p:cNvSpPr>
          <p:nvPr>
            <p:ph type="sldNum" sz="quarter" idx="12"/>
          </p:nvPr>
        </p:nvSpPr>
        <p:spPr/>
        <p:txBody>
          <a:bodyPr/>
          <a:lstStyle/>
          <a:p>
            <a:fld id="{06AFB70A-E524-49E4-8F5C-48BFBE4381EC}" type="slidenum">
              <a:rPr lang="en-US" altLang="zh-TW" smtClean="0"/>
              <a:pPr/>
              <a:t>17</a:t>
            </a:fld>
            <a:endParaRPr lang="en-US" altLang="zh-TW"/>
          </a:p>
        </p:txBody>
      </p:sp>
      <p:sp>
        <p:nvSpPr>
          <p:cNvPr id="2" name="標題 1">
            <a:extLst>
              <a:ext uri="{FF2B5EF4-FFF2-40B4-BE49-F238E27FC236}">
                <a16:creationId xmlns:a16="http://schemas.microsoft.com/office/drawing/2014/main" id="{6FE2A4EF-0D00-4F14-B9E3-14CC9EB008DA}"/>
              </a:ext>
            </a:extLst>
          </p:cNvPr>
          <p:cNvSpPr>
            <a:spLocks noGrp="1"/>
          </p:cNvSpPr>
          <p:nvPr>
            <p:ph type="title"/>
          </p:nvPr>
        </p:nvSpPr>
        <p:spPr/>
        <p:txBody>
          <a:bodyPr/>
          <a:lstStyle/>
          <a:p>
            <a:r>
              <a:rPr lang="en-US" altLang="zh-TW" dirty="0"/>
              <a:t>Extended Access Control Matrix</a:t>
            </a:r>
            <a:br>
              <a:rPr lang="en-US" altLang="zh-TW" dirty="0"/>
            </a:br>
            <a:endParaRPr lang="zh-TW" altLang="en-US" dirty="0"/>
          </a:p>
        </p:txBody>
      </p:sp>
      <p:pic>
        <p:nvPicPr>
          <p:cNvPr id="10" name="圖片 9">
            <a:extLst>
              <a:ext uri="{FF2B5EF4-FFF2-40B4-BE49-F238E27FC236}">
                <a16:creationId xmlns:a16="http://schemas.microsoft.com/office/drawing/2014/main" id="{10311AC7-7D95-4693-A632-A651D94FA612}"/>
              </a:ext>
            </a:extLst>
          </p:cNvPr>
          <p:cNvPicPr>
            <a:picLocks noChangeAspect="1"/>
          </p:cNvPicPr>
          <p:nvPr/>
        </p:nvPicPr>
        <p:blipFill>
          <a:blip r:embed="rId2"/>
          <a:stretch>
            <a:fillRect/>
          </a:stretch>
        </p:blipFill>
        <p:spPr>
          <a:xfrm>
            <a:off x="0" y="1596527"/>
            <a:ext cx="12192000" cy="5216849"/>
          </a:xfrm>
          <a:prstGeom prst="rect">
            <a:avLst/>
          </a:prstGeom>
        </p:spPr>
      </p:pic>
      <p:sp>
        <p:nvSpPr>
          <p:cNvPr id="14" name="圖說文字: 折線 13">
            <a:extLst>
              <a:ext uri="{FF2B5EF4-FFF2-40B4-BE49-F238E27FC236}">
                <a16:creationId xmlns:a16="http://schemas.microsoft.com/office/drawing/2014/main" id="{AE4DFE02-2C81-4673-A7E5-AE6AE20C3209}"/>
              </a:ext>
            </a:extLst>
          </p:cNvPr>
          <p:cNvSpPr/>
          <p:nvPr/>
        </p:nvSpPr>
        <p:spPr>
          <a:xfrm>
            <a:off x="831273" y="1340768"/>
            <a:ext cx="4616655" cy="720080"/>
          </a:xfrm>
          <a:prstGeom prst="borderCallout2">
            <a:avLst>
              <a:gd name="adj1" fmla="val 100101"/>
              <a:gd name="adj2" fmla="val 64148"/>
              <a:gd name="adj3" fmla="val 183434"/>
              <a:gd name="adj4" fmla="val 78316"/>
              <a:gd name="adj5" fmla="val 287767"/>
              <a:gd name="adj6" fmla="val 75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a:t>Access Attribute A[S,X]</a:t>
            </a:r>
          </a:p>
          <a:p>
            <a:r>
              <a:rPr lang="en-US" altLang="zh-TW" sz="2000" dirty="0"/>
              <a:t>The access rights of subject S to object X</a:t>
            </a:r>
            <a:endParaRPr lang="zh-TW" altLang="en-US" sz="2000" dirty="0"/>
          </a:p>
        </p:txBody>
      </p:sp>
      <p:sp>
        <p:nvSpPr>
          <p:cNvPr id="15" name="文字方塊 14">
            <a:extLst>
              <a:ext uri="{FF2B5EF4-FFF2-40B4-BE49-F238E27FC236}">
                <a16:creationId xmlns:a16="http://schemas.microsoft.com/office/drawing/2014/main" id="{ECB713DB-388A-40F7-95C7-2FCDE747391E}"/>
              </a:ext>
            </a:extLst>
          </p:cNvPr>
          <p:cNvSpPr txBox="1"/>
          <p:nvPr/>
        </p:nvSpPr>
        <p:spPr>
          <a:xfrm>
            <a:off x="4295800" y="6444044"/>
            <a:ext cx="2797112" cy="369332"/>
          </a:xfrm>
          <a:prstGeom prst="rect">
            <a:avLst/>
          </a:prstGeom>
          <a:noFill/>
        </p:spPr>
        <p:txBody>
          <a:bodyPr wrap="none" rtlCol="0">
            <a:spAutoFit/>
          </a:bodyPr>
          <a:lstStyle/>
          <a:p>
            <a:r>
              <a:rPr lang="en-US" altLang="zh-TW" dirty="0"/>
              <a:t>The right can be transferred</a:t>
            </a:r>
            <a:endParaRPr lang="zh-TW" altLang="en-US" dirty="0"/>
          </a:p>
        </p:txBody>
      </p:sp>
    </p:spTree>
    <p:extLst>
      <p:ext uri="{BB962C8B-B14F-4D97-AF65-F5344CB8AC3E}">
        <p14:creationId xmlns:p14="http://schemas.microsoft.com/office/powerpoint/2010/main" val="102455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E2EF3429-D200-4729-AB03-1C45674D7821}"/>
              </a:ext>
            </a:extLst>
          </p:cNvPr>
          <p:cNvSpPr>
            <a:spLocks noGrp="1"/>
          </p:cNvSpPr>
          <p:nvPr>
            <p:ph type="sldNum" sz="quarter" idx="12"/>
          </p:nvPr>
        </p:nvSpPr>
        <p:spPr/>
        <p:txBody>
          <a:bodyPr/>
          <a:lstStyle/>
          <a:p>
            <a:fld id="{0BC55746-04A1-42DC-A0BC-1E09A8E18DBD}" type="slidenum">
              <a:rPr lang="en-US" altLang="zh-TW" smtClean="0"/>
              <a:pPr/>
              <a:t>18</a:t>
            </a:fld>
            <a:endParaRPr lang="en-US" altLang="zh-TW"/>
          </a:p>
        </p:txBody>
      </p:sp>
      <p:pic>
        <p:nvPicPr>
          <p:cNvPr id="5" name="圖片 4">
            <a:extLst>
              <a:ext uri="{FF2B5EF4-FFF2-40B4-BE49-F238E27FC236}">
                <a16:creationId xmlns:a16="http://schemas.microsoft.com/office/drawing/2014/main" id="{911BC916-4317-4703-B766-4427B0227E1A}"/>
              </a:ext>
            </a:extLst>
          </p:cNvPr>
          <p:cNvPicPr>
            <a:picLocks noChangeAspect="1"/>
          </p:cNvPicPr>
          <p:nvPr/>
        </p:nvPicPr>
        <p:blipFill>
          <a:blip r:embed="rId2"/>
          <a:stretch>
            <a:fillRect/>
          </a:stretch>
        </p:blipFill>
        <p:spPr>
          <a:xfrm>
            <a:off x="1055440" y="0"/>
            <a:ext cx="6914912" cy="6858000"/>
          </a:xfrm>
          <a:prstGeom prst="rect">
            <a:avLst/>
          </a:prstGeom>
        </p:spPr>
      </p:pic>
      <p:sp>
        <p:nvSpPr>
          <p:cNvPr id="3" name="標題 2">
            <a:extLst>
              <a:ext uri="{FF2B5EF4-FFF2-40B4-BE49-F238E27FC236}">
                <a16:creationId xmlns:a16="http://schemas.microsoft.com/office/drawing/2014/main" id="{8AED02BA-47A3-47F1-89D1-7FA7DF2DE31E}"/>
              </a:ext>
            </a:extLst>
          </p:cNvPr>
          <p:cNvSpPr>
            <a:spLocks noGrp="1"/>
          </p:cNvSpPr>
          <p:nvPr>
            <p:ph type="title"/>
          </p:nvPr>
        </p:nvSpPr>
        <p:spPr>
          <a:xfrm>
            <a:off x="6744072" y="5589240"/>
            <a:ext cx="5045877" cy="576064"/>
          </a:xfrm>
        </p:spPr>
        <p:txBody>
          <a:bodyPr>
            <a:noAutofit/>
          </a:bodyPr>
          <a:lstStyle/>
          <a:p>
            <a:r>
              <a:rPr lang="en-US" altLang="zh-TW" sz="2000" dirty="0"/>
              <a:t>An Organization of the Access Control Function</a:t>
            </a:r>
            <a:endParaRPr lang="zh-TW" altLang="en-US" sz="2000" dirty="0"/>
          </a:p>
        </p:txBody>
      </p:sp>
    </p:spTree>
    <p:extLst>
      <p:ext uri="{BB962C8B-B14F-4D97-AF65-F5344CB8AC3E}">
        <p14:creationId xmlns:p14="http://schemas.microsoft.com/office/powerpoint/2010/main" val="42656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588357E2-FCB3-48C8-A840-E2BD9A802BC7}"/>
              </a:ext>
            </a:extLst>
          </p:cNvPr>
          <p:cNvSpPr>
            <a:spLocks noGrp="1"/>
          </p:cNvSpPr>
          <p:nvPr>
            <p:ph type="sldNum" sz="quarter" idx="12"/>
          </p:nvPr>
        </p:nvSpPr>
        <p:spPr/>
        <p:txBody>
          <a:bodyPr/>
          <a:lstStyle/>
          <a:p>
            <a:fld id="{0BC55746-04A1-42DC-A0BC-1E09A8E18DBD}" type="slidenum">
              <a:rPr lang="en-US" altLang="zh-TW" smtClean="0"/>
              <a:pPr/>
              <a:t>19</a:t>
            </a:fld>
            <a:endParaRPr lang="en-US" altLang="zh-TW"/>
          </a:p>
        </p:txBody>
      </p:sp>
      <p:sp>
        <p:nvSpPr>
          <p:cNvPr id="3" name="標題 2">
            <a:extLst>
              <a:ext uri="{FF2B5EF4-FFF2-40B4-BE49-F238E27FC236}">
                <a16:creationId xmlns:a16="http://schemas.microsoft.com/office/drawing/2014/main" id="{0C1F8201-218D-4947-9875-015CE8941B2B}"/>
              </a:ext>
            </a:extLst>
          </p:cNvPr>
          <p:cNvSpPr>
            <a:spLocks noGrp="1"/>
          </p:cNvSpPr>
          <p:nvPr>
            <p:ph type="title"/>
          </p:nvPr>
        </p:nvSpPr>
        <p:spPr/>
        <p:txBody>
          <a:bodyPr/>
          <a:lstStyle/>
          <a:p>
            <a:r>
              <a:rPr lang="en-US" altLang="zh-TW" dirty="0"/>
              <a:t>Access Control System Commands</a:t>
            </a:r>
            <a:endParaRPr lang="zh-TW" altLang="en-US" dirty="0"/>
          </a:p>
        </p:txBody>
      </p:sp>
      <p:pic>
        <p:nvPicPr>
          <p:cNvPr id="5" name="圖片 4">
            <a:extLst>
              <a:ext uri="{FF2B5EF4-FFF2-40B4-BE49-F238E27FC236}">
                <a16:creationId xmlns:a16="http://schemas.microsoft.com/office/drawing/2014/main" id="{96B7412C-3DCE-400B-9DE1-A0EAA9B8665F}"/>
              </a:ext>
            </a:extLst>
          </p:cNvPr>
          <p:cNvPicPr>
            <a:picLocks noChangeAspect="1"/>
          </p:cNvPicPr>
          <p:nvPr/>
        </p:nvPicPr>
        <p:blipFill>
          <a:blip r:embed="rId2"/>
          <a:stretch>
            <a:fillRect/>
          </a:stretch>
        </p:blipFill>
        <p:spPr>
          <a:xfrm>
            <a:off x="695400" y="61442"/>
            <a:ext cx="10012172" cy="6735115"/>
          </a:xfrm>
          <a:prstGeom prst="rect">
            <a:avLst/>
          </a:prstGeom>
        </p:spPr>
      </p:pic>
    </p:spTree>
    <p:extLst>
      <p:ext uri="{BB962C8B-B14F-4D97-AF65-F5344CB8AC3E}">
        <p14:creationId xmlns:p14="http://schemas.microsoft.com/office/powerpoint/2010/main" val="125956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en-US" altLang="zh-TW" dirty="0"/>
              <a:t>Outline </a:t>
            </a:r>
            <a:r>
              <a:rPr lang="zh-TW" altLang="en-US" dirty="0"/>
              <a:t>大綱</a:t>
            </a:r>
          </a:p>
        </p:txBody>
      </p:sp>
      <p:sp>
        <p:nvSpPr>
          <p:cNvPr id="7" name="內容版面配置區 6">
            <a:extLst>
              <a:ext uri="{FF2B5EF4-FFF2-40B4-BE49-F238E27FC236}">
                <a16:creationId xmlns:a16="http://schemas.microsoft.com/office/drawing/2014/main" id="{1CA0BD4D-B1CA-405E-ABD0-44E05AAEB549}"/>
              </a:ext>
            </a:extLst>
          </p:cNvPr>
          <p:cNvSpPr>
            <a:spLocks noGrp="1"/>
          </p:cNvSpPr>
          <p:nvPr>
            <p:ph idx="1"/>
          </p:nvPr>
        </p:nvSpPr>
        <p:spPr/>
        <p:txBody>
          <a:bodyPr>
            <a:normAutofit lnSpcReduction="10000"/>
          </a:bodyPr>
          <a:lstStyle/>
          <a:p>
            <a:r>
              <a:rPr lang="en-US" altLang="zh-TW" dirty="0"/>
              <a:t>Access Control Principles</a:t>
            </a:r>
          </a:p>
          <a:p>
            <a:r>
              <a:rPr lang="en-US" altLang="zh-TW" dirty="0"/>
              <a:t>Subjects, Objects, and Access Rights</a:t>
            </a:r>
          </a:p>
          <a:p>
            <a:r>
              <a:rPr lang="en-US" altLang="zh-TW" dirty="0"/>
              <a:t>Discretionary Access Control</a:t>
            </a:r>
          </a:p>
          <a:p>
            <a:r>
              <a:rPr lang="en-US" altLang="zh-TW" dirty="0"/>
              <a:t>Example: Unix File Access Control</a:t>
            </a:r>
          </a:p>
          <a:p>
            <a:r>
              <a:rPr lang="en-US" altLang="zh-TW" dirty="0"/>
              <a:t>Role-Based Access Control</a:t>
            </a:r>
          </a:p>
          <a:p>
            <a:r>
              <a:rPr lang="en-US" altLang="zh-TW" dirty="0"/>
              <a:t>Attribute-Based Access Control</a:t>
            </a:r>
          </a:p>
          <a:p>
            <a:r>
              <a:rPr lang="en-US" altLang="zh-TW" dirty="0"/>
              <a:t>Identity, Credential, and Access Management</a:t>
            </a:r>
          </a:p>
          <a:p>
            <a:r>
              <a:rPr lang="en-US" altLang="zh-TW" dirty="0"/>
              <a:t>Trust Frameworks</a:t>
            </a:r>
          </a:p>
          <a:p>
            <a:r>
              <a:rPr lang="en-US" altLang="zh-TW" dirty="0"/>
              <a:t>Case Study: RBAC System for a Bank</a:t>
            </a:r>
          </a:p>
          <a:p>
            <a:endParaRPr lang="en-US" altLang="zh-TW"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53618C3-F2B9-4DED-BB6E-B9BD6D2FFB18}"/>
              </a:ext>
            </a:extLst>
          </p:cNvPr>
          <p:cNvSpPr>
            <a:spLocks noGrp="1"/>
          </p:cNvSpPr>
          <p:nvPr>
            <p:ph type="title"/>
          </p:nvPr>
        </p:nvSpPr>
        <p:spPr/>
        <p:txBody>
          <a:bodyPr/>
          <a:lstStyle/>
          <a:p>
            <a:r>
              <a:rPr lang="en-US" altLang="zh-TW" dirty="0"/>
              <a:t>Protection Domains</a:t>
            </a:r>
            <a:endParaRPr lang="zh-TW" altLang="en-US" dirty="0"/>
          </a:p>
        </p:txBody>
      </p:sp>
      <p:sp>
        <p:nvSpPr>
          <p:cNvPr id="5" name="內容版面配置區 4">
            <a:extLst>
              <a:ext uri="{FF2B5EF4-FFF2-40B4-BE49-F238E27FC236}">
                <a16:creationId xmlns:a16="http://schemas.microsoft.com/office/drawing/2014/main" id="{8728FCB6-34A7-40F3-BD0E-9EF6D8899DC3}"/>
              </a:ext>
            </a:extLst>
          </p:cNvPr>
          <p:cNvSpPr>
            <a:spLocks noGrp="1"/>
          </p:cNvSpPr>
          <p:nvPr>
            <p:ph idx="1"/>
          </p:nvPr>
        </p:nvSpPr>
        <p:spPr/>
        <p:txBody>
          <a:bodyPr>
            <a:normAutofit lnSpcReduction="10000"/>
          </a:bodyPr>
          <a:lstStyle/>
          <a:p>
            <a:r>
              <a:rPr lang="en-US" altLang="zh-TW" dirty="0"/>
              <a:t>A set of objects together with access rights to those objects</a:t>
            </a:r>
          </a:p>
          <a:p>
            <a:r>
              <a:rPr lang="en-US" altLang="zh-TW" dirty="0"/>
              <a:t>More flexibility when associating capabilities with protection domains</a:t>
            </a:r>
          </a:p>
          <a:p>
            <a:r>
              <a:rPr lang="en-US" altLang="zh-TW" dirty="0"/>
              <a:t>In terms of the access matrix, a row defines a protection domain</a:t>
            </a:r>
          </a:p>
          <a:p>
            <a:r>
              <a:rPr lang="en-US" altLang="zh-TW" dirty="0"/>
              <a:t>User can spawn processes with a subset of the access rights of the user</a:t>
            </a:r>
          </a:p>
          <a:p>
            <a:r>
              <a:rPr lang="en-US" altLang="zh-TW" dirty="0"/>
              <a:t>Association between a process and a domain can be static or dynamic</a:t>
            </a:r>
          </a:p>
          <a:p>
            <a:r>
              <a:rPr lang="en-US" altLang="zh-TW" dirty="0"/>
              <a:t>In user mode certain areas of memory are protected from use and certain instructions may not be executed</a:t>
            </a:r>
          </a:p>
          <a:p>
            <a:r>
              <a:rPr lang="en-US" altLang="zh-TW" dirty="0"/>
              <a:t>In kernel mode privileged instructions may be executed and protected areas of memory may be accessed</a:t>
            </a:r>
          </a:p>
          <a:p>
            <a:endParaRPr lang="en-US" altLang="zh-TW" dirty="0"/>
          </a:p>
          <a:p>
            <a:endParaRPr lang="en-US" altLang="zh-TW" dirty="0"/>
          </a:p>
          <a:p>
            <a:pPr lvl="2"/>
            <a:endParaRPr lang="en-US" altLang="zh-TW" dirty="0"/>
          </a:p>
          <a:p>
            <a:endParaRPr lang="zh-TW" altLang="en-US" dirty="0"/>
          </a:p>
        </p:txBody>
      </p:sp>
      <p:sp>
        <p:nvSpPr>
          <p:cNvPr id="2" name="投影片編號版面配置區 1">
            <a:extLst>
              <a:ext uri="{FF2B5EF4-FFF2-40B4-BE49-F238E27FC236}">
                <a16:creationId xmlns:a16="http://schemas.microsoft.com/office/drawing/2014/main" id="{D06F2C55-4716-4AD1-9624-8BFDA0B3917F}"/>
              </a:ext>
            </a:extLst>
          </p:cNvPr>
          <p:cNvSpPr>
            <a:spLocks noGrp="1"/>
          </p:cNvSpPr>
          <p:nvPr>
            <p:ph type="sldNum" sz="quarter" idx="12"/>
          </p:nvPr>
        </p:nvSpPr>
        <p:spPr/>
        <p:txBody>
          <a:bodyPr/>
          <a:lstStyle/>
          <a:p>
            <a:fld id="{0BC55746-04A1-42DC-A0BC-1E09A8E18DBD}" type="slidenum">
              <a:rPr lang="en-US" altLang="zh-TW" smtClean="0"/>
              <a:pPr/>
              <a:t>20</a:t>
            </a:fld>
            <a:endParaRPr lang="en-US" altLang="zh-TW"/>
          </a:p>
        </p:txBody>
      </p:sp>
    </p:spTree>
    <p:extLst>
      <p:ext uri="{BB962C8B-B14F-4D97-AF65-F5344CB8AC3E}">
        <p14:creationId xmlns:p14="http://schemas.microsoft.com/office/powerpoint/2010/main" val="1655966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798D96-3246-40DB-85E4-88F07F228428}"/>
              </a:ext>
            </a:extLst>
          </p:cNvPr>
          <p:cNvSpPr>
            <a:spLocks noGrp="1"/>
          </p:cNvSpPr>
          <p:nvPr>
            <p:ph type="title"/>
          </p:nvPr>
        </p:nvSpPr>
        <p:spPr/>
        <p:txBody>
          <a:bodyPr/>
          <a:lstStyle/>
          <a:p>
            <a:r>
              <a:rPr lang="en-US" altLang="zh-TW" dirty="0"/>
              <a:t>Example: UNIX File </a:t>
            </a:r>
            <a:r>
              <a:rPr lang="en-GB" altLang="zh-TW" dirty="0"/>
              <a:t>Access Control</a:t>
            </a:r>
            <a:endParaRPr lang="zh-TW" altLang="en-US" dirty="0"/>
          </a:p>
        </p:txBody>
      </p:sp>
      <p:sp>
        <p:nvSpPr>
          <p:cNvPr id="7" name="內容版面配置區 6">
            <a:extLst>
              <a:ext uri="{FF2B5EF4-FFF2-40B4-BE49-F238E27FC236}">
                <a16:creationId xmlns:a16="http://schemas.microsoft.com/office/drawing/2014/main" id="{DE115B08-9B7B-4C93-B173-AB3ABC93A906}"/>
              </a:ext>
            </a:extLst>
          </p:cNvPr>
          <p:cNvSpPr>
            <a:spLocks noGrp="1"/>
          </p:cNvSpPr>
          <p:nvPr>
            <p:ph idx="1"/>
          </p:nvPr>
        </p:nvSpPr>
        <p:spPr/>
        <p:txBody>
          <a:bodyPr>
            <a:normAutofit lnSpcReduction="10000"/>
          </a:bodyPr>
          <a:lstStyle/>
          <a:p>
            <a:pPr lvl="0"/>
            <a:r>
              <a:rPr lang="en-US" altLang="zh-TW" dirty="0"/>
              <a:t>UNIX files are administered using </a:t>
            </a:r>
            <a:r>
              <a:rPr lang="en-US" altLang="zh-TW" dirty="0" err="1"/>
              <a:t>inodes</a:t>
            </a:r>
            <a:r>
              <a:rPr lang="en-US" altLang="zh-TW" dirty="0"/>
              <a:t> (index nodes)</a:t>
            </a:r>
          </a:p>
          <a:p>
            <a:pPr lvl="1"/>
            <a:r>
              <a:rPr lang="en-US" altLang="zh-TW" dirty="0"/>
              <a:t>Control structures with key information needed for a particular file</a:t>
            </a:r>
          </a:p>
          <a:p>
            <a:pPr lvl="1"/>
            <a:r>
              <a:rPr lang="en-US" altLang="zh-TW" dirty="0"/>
              <a:t>Several file names may be associated with a single </a:t>
            </a:r>
            <a:r>
              <a:rPr lang="en-US" altLang="zh-TW" dirty="0" err="1"/>
              <a:t>inode</a:t>
            </a:r>
            <a:endParaRPr lang="en-US" altLang="zh-TW" dirty="0"/>
          </a:p>
          <a:p>
            <a:pPr lvl="1"/>
            <a:r>
              <a:rPr lang="en-US" altLang="zh-TW" dirty="0"/>
              <a:t>An active </a:t>
            </a:r>
            <a:r>
              <a:rPr lang="en-US" altLang="zh-TW" dirty="0" err="1"/>
              <a:t>inode</a:t>
            </a:r>
            <a:r>
              <a:rPr lang="en-US" altLang="zh-TW" dirty="0"/>
              <a:t> is associated with exactly one file</a:t>
            </a:r>
          </a:p>
          <a:p>
            <a:pPr lvl="1"/>
            <a:r>
              <a:rPr lang="en-US" altLang="zh-TW" dirty="0"/>
              <a:t>File attributes, permissions and control information are sorted in the </a:t>
            </a:r>
            <a:r>
              <a:rPr lang="en-US" altLang="zh-TW" dirty="0" err="1"/>
              <a:t>inode</a:t>
            </a:r>
            <a:endParaRPr lang="en-US" altLang="zh-TW" dirty="0"/>
          </a:p>
          <a:p>
            <a:pPr lvl="1"/>
            <a:r>
              <a:rPr lang="en-US" altLang="zh-TW" dirty="0"/>
              <a:t>On the disk there is an </a:t>
            </a:r>
            <a:r>
              <a:rPr lang="en-US" altLang="zh-TW" dirty="0" err="1"/>
              <a:t>inode</a:t>
            </a:r>
            <a:r>
              <a:rPr lang="en-US" altLang="zh-TW" dirty="0"/>
              <a:t> table, or </a:t>
            </a:r>
            <a:r>
              <a:rPr lang="en-US" altLang="zh-TW" dirty="0" err="1"/>
              <a:t>inode</a:t>
            </a:r>
            <a:r>
              <a:rPr lang="en-US" altLang="zh-TW" dirty="0"/>
              <a:t> list, that contains the </a:t>
            </a:r>
            <a:r>
              <a:rPr lang="en-US" altLang="zh-TW" dirty="0" err="1"/>
              <a:t>inodes</a:t>
            </a:r>
            <a:r>
              <a:rPr lang="en-US" altLang="zh-TW" dirty="0"/>
              <a:t> of all the files in the file system</a:t>
            </a:r>
          </a:p>
          <a:p>
            <a:pPr lvl="1"/>
            <a:r>
              <a:rPr lang="en-US" altLang="zh-TW" dirty="0"/>
              <a:t>When a file is opened its </a:t>
            </a:r>
            <a:r>
              <a:rPr lang="en-US" altLang="zh-TW" dirty="0" err="1"/>
              <a:t>inode</a:t>
            </a:r>
            <a:r>
              <a:rPr lang="en-US" altLang="zh-TW" dirty="0"/>
              <a:t> is brought into main memory and stored in a memory resident </a:t>
            </a:r>
            <a:r>
              <a:rPr lang="en-US" altLang="zh-TW" dirty="0" err="1"/>
              <a:t>inode</a:t>
            </a:r>
            <a:r>
              <a:rPr lang="en-US" altLang="zh-TW" dirty="0"/>
              <a:t> table</a:t>
            </a:r>
          </a:p>
          <a:p>
            <a:pPr lvl="0"/>
            <a:r>
              <a:rPr lang="en-US" altLang="zh-TW" dirty="0"/>
              <a:t>Directories are structured in a hierarchical tree</a:t>
            </a:r>
          </a:p>
          <a:p>
            <a:pPr lvl="1"/>
            <a:r>
              <a:rPr lang="en-US" altLang="zh-TW" dirty="0"/>
              <a:t>May contain files and/or other directories</a:t>
            </a:r>
          </a:p>
          <a:p>
            <a:pPr lvl="1"/>
            <a:r>
              <a:rPr lang="en-US" altLang="zh-TW" dirty="0"/>
              <a:t>Contains file names plus pointers to associated </a:t>
            </a:r>
            <a:r>
              <a:rPr lang="en-US" altLang="zh-TW" dirty="0" err="1"/>
              <a:t>inodes</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7245252D-8C76-4534-BBF7-8F9D965BAD38}"/>
              </a:ext>
            </a:extLst>
          </p:cNvPr>
          <p:cNvSpPr>
            <a:spLocks noGrp="1"/>
          </p:cNvSpPr>
          <p:nvPr>
            <p:ph type="sldNum" sz="quarter" idx="12"/>
          </p:nvPr>
        </p:nvSpPr>
        <p:spPr/>
        <p:txBody>
          <a:bodyPr/>
          <a:lstStyle/>
          <a:p>
            <a:fld id="{06AFB70A-E524-49E4-8F5C-48BFBE4381EC}" type="slidenum">
              <a:rPr lang="en-US" altLang="zh-TW" smtClean="0"/>
              <a:pPr/>
              <a:t>21</a:t>
            </a:fld>
            <a:endParaRPr lang="en-US" altLang="zh-TW"/>
          </a:p>
        </p:txBody>
      </p:sp>
    </p:spTree>
    <p:extLst>
      <p:ext uri="{BB962C8B-B14F-4D97-AF65-F5344CB8AC3E}">
        <p14:creationId xmlns:p14="http://schemas.microsoft.com/office/powerpoint/2010/main" val="3553559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280B0A2-1E02-4421-B323-C23C34A69D05}"/>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
        <p:nvSpPr>
          <p:cNvPr id="2" name="標題 1">
            <a:extLst>
              <a:ext uri="{FF2B5EF4-FFF2-40B4-BE49-F238E27FC236}">
                <a16:creationId xmlns:a16="http://schemas.microsoft.com/office/drawing/2014/main" id="{D3B95147-0688-4EA5-A466-EA27E5D82C51}"/>
              </a:ext>
            </a:extLst>
          </p:cNvPr>
          <p:cNvSpPr>
            <a:spLocks noGrp="1"/>
          </p:cNvSpPr>
          <p:nvPr>
            <p:ph type="title"/>
          </p:nvPr>
        </p:nvSpPr>
        <p:spPr/>
        <p:txBody>
          <a:bodyPr/>
          <a:lstStyle/>
          <a:p>
            <a:r>
              <a:rPr lang="en-US" altLang="zh-TW" dirty="0"/>
              <a:t>Traditional UNIX File Access Control</a:t>
            </a:r>
            <a:endParaRPr lang="zh-TW" altLang="en-US" dirty="0"/>
          </a:p>
        </p:txBody>
      </p:sp>
      <p:pic>
        <p:nvPicPr>
          <p:cNvPr id="13" name="圖片 12">
            <a:extLst>
              <a:ext uri="{FF2B5EF4-FFF2-40B4-BE49-F238E27FC236}">
                <a16:creationId xmlns:a16="http://schemas.microsoft.com/office/drawing/2014/main" id="{97749D5C-025D-4F72-87E3-DC1B0AE81ADB}"/>
              </a:ext>
            </a:extLst>
          </p:cNvPr>
          <p:cNvPicPr>
            <a:picLocks noChangeAspect="1"/>
          </p:cNvPicPr>
          <p:nvPr/>
        </p:nvPicPr>
        <p:blipFill>
          <a:blip r:embed="rId2"/>
          <a:stretch>
            <a:fillRect/>
          </a:stretch>
        </p:blipFill>
        <p:spPr>
          <a:xfrm>
            <a:off x="1870523" y="1553439"/>
            <a:ext cx="9050013" cy="4467849"/>
          </a:xfrm>
          <a:prstGeom prst="rect">
            <a:avLst/>
          </a:prstGeom>
        </p:spPr>
      </p:pic>
      <p:sp>
        <p:nvSpPr>
          <p:cNvPr id="14" name="文字方塊 13">
            <a:extLst>
              <a:ext uri="{FF2B5EF4-FFF2-40B4-BE49-F238E27FC236}">
                <a16:creationId xmlns:a16="http://schemas.microsoft.com/office/drawing/2014/main" id="{C8226776-0AF1-47FF-8486-2526C9854E17}"/>
              </a:ext>
            </a:extLst>
          </p:cNvPr>
          <p:cNvSpPr txBox="1"/>
          <p:nvPr/>
        </p:nvSpPr>
        <p:spPr>
          <a:xfrm>
            <a:off x="380311" y="1981289"/>
            <a:ext cx="4275529" cy="1015663"/>
          </a:xfrm>
          <a:prstGeom prst="rect">
            <a:avLst/>
          </a:prstGeom>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altLang="zh-TW" sz="2000" dirty="0">
                <a:latin typeface="Consolas" panose="020B0609020204030204" pitchFamily="49" charset="0"/>
              </a:rPr>
              <a:t>r Read</a:t>
            </a:r>
          </a:p>
          <a:p>
            <a:r>
              <a:rPr lang="en-US" altLang="zh-TW" sz="2000" dirty="0">
                <a:latin typeface="Consolas" panose="020B0609020204030204" pitchFamily="49" charset="0"/>
              </a:rPr>
              <a:t>w Write, Move, Rename, Delete</a:t>
            </a:r>
          </a:p>
          <a:p>
            <a:r>
              <a:rPr lang="en-US" altLang="zh-TW" sz="2000" dirty="0">
                <a:latin typeface="Consolas" panose="020B0609020204030204" pitchFamily="49" charset="0"/>
              </a:rPr>
              <a:t>x Execute</a:t>
            </a:r>
            <a:endParaRPr lang="zh-TW" altLang="en-US" sz="2000" dirty="0">
              <a:latin typeface="Consolas" panose="020B0609020204030204" pitchFamily="49" charset="0"/>
            </a:endParaRPr>
          </a:p>
        </p:txBody>
      </p:sp>
    </p:spTree>
    <p:extLst>
      <p:ext uri="{BB962C8B-B14F-4D97-AF65-F5344CB8AC3E}">
        <p14:creationId xmlns:p14="http://schemas.microsoft.com/office/powerpoint/2010/main" val="1685345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DF8BE4D-DBB5-4549-A432-7F57D80C9246}"/>
              </a:ext>
            </a:extLst>
          </p:cNvPr>
          <p:cNvSpPr>
            <a:spLocks noGrp="1"/>
          </p:cNvSpPr>
          <p:nvPr>
            <p:ph type="title"/>
          </p:nvPr>
        </p:nvSpPr>
        <p:spPr/>
        <p:txBody>
          <a:bodyPr/>
          <a:lstStyle/>
          <a:p>
            <a:r>
              <a:rPr lang="en-US" altLang="zh-TW" dirty="0" err="1"/>
              <a:t>SetUID</a:t>
            </a:r>
            <a:r>
              <a:rPr lang="en-US" altLang="zh-TW" dirty="0"/>
              <a:t>, </a:t>
            </a:r>
            <a:r>
              <a:rPr lang="en-US" altLang="zh-TW" dirty="0" err="1"/>
              <a:t>SetGID</a:t>
            </a:r>
            <a:r>
              <a:rPr lang="en-US" altLang="zh-TW" dirty="0"/>
              <a:t>, Sticky Bit</a:t>
            </a:r>
            <a:endParaRPr lang="zh-TW" altLang="en-US" dirty="0"/>
          </a:p>
        </p:txBody>
      </p:sp>
      <p:sp>
        <p:nvSpPr>
          <p:cNvPr id="4" name="內容版面配置區 3">
            <a:extLst>
              <a:ext uri="{FF2B5EF4-FFF2-40B4-BE49-F238E27FC236}">
                <a16:creationId xmlns:a16="http://schemas.microsoft.com/office/drawing/2014/main" id="{CBA43A95-8F43-4FCB-8CA4-0EE449F6B80D}"/>
              </a:ext>
            </a:extLst>
          </p:cNvPr>
          <p:cNvSpPr>
            <a:spLocks noGrp="1"/>
          </p:cNvSpPr>
          <p:nvPr>
            <p:ph idx="1"/>
          </p:nvPr>
        </p:nvSpPr>
        <p:spPr/>
        <p:txBody>
          <a:bodyPr>
            <a:normAutofit fontScale="92500"/>
          </a:bodyPr>
          <a:lstStyle/>
          <a:p>
            <a:r>
              <a:rPr lang="en-US" altLang="zh-TW" dirty="0"/>
              <a:t>Set user ID (</a:t>
            </a:r>
            <a:r>
              <a:rPr lang="en-US" altLang="zh-TW" dirty="0" err="1"/>
              <a:t>SetUID</a:t>
            </a:r>
            <a:r>
              <a:rPr lang="en-US" altLang="zh-TW" dirty="0"/>
              <a:t>) </a:t>
            </a:r>
            <a:r>
              <a:rPr lang="zh-TW" altLang="en-US" dirty="0"/>
              <a:t>以檔案 </a:t>
            </a:r>
            <a:r>
              <a:rPr lang="en-US" altLang="zh-TW" dirty="0"/>
              <a:t>owner </a:t>
            </a:r>
            <a:r>
              <a:rPr lang="zh-TW" altLang="en-US" dirty="0"/>
              <a:t>的身份執行程式</a:t>
            </a:r>
            <a:endParaRPr lang="en-US" altLang="zh-TW" dirty="0"/>
          </a:p>
          <a:p>
            <a:r>
              <a:rPr lang="en-US" altLang="zh-TW" dirty="0"/>
              <a:t> Set group ID (</a:t>
            </a:r>
            <a:r>
              <a:rPr lang="en-US" altLang="zh-TW" dirty="0" err="1"/>
              <a:t>SetGID</a:t>
            </a:r>
            <a:r>
              <a:rPr lang="en-US" altLang="zh-TW" dirty="0"/>
              <a:t>)</a:t>
            </a:r>
          </a:p>
          <a:p>
            <a:pPr lvl="1"/>
            <a:r>
              <a:rPr lang="en-US" altLang="zh-TW" dirty="0"/>
              <a:t>System temporarily uses rights of the file owner/group in addition to the real user’s rights when making access control decisions </a:t>
            </a:r>
            <a:r>
              <a:rPr lang="zh-TW" altLang="en-US" dirty="0"/>
              <a:t>以檔案 群組 的身份執行程式</a:t>
            </a:r>
            <a:endParaRPr lang="en-US" altLang="zh-TW" dirty="0"/>
          </a:p>
          <a:p>
            <a:pPr lvl="1"/>
            <a:r>
              <a:rPr lang="en-US" altLang="zh-TW" dirty="0"/>
              <a:t>Enables privileged programs to access files/resources not generally accessible</a:t>
            </a:r>
          </a:p>
          <a:p>
            <a:r>
              <a:rPr lang="en-US" altLang="zh-TW" dirty="0"/>
              <a:t>Sticky bit </a:t>
            </a:r>
            <a:r>
              <a:rPr lang="zh-TW" altLang="en-US" dirty="0"/>
              <a:t>目錄中的檔案只有 </a:t>
            </a:r>
            <a:r>
              <a:rPr lang="en-US" altLang="zh-TW" dirty="0"/>
              <a:t>owner </a:t>
            </a:r>
            <a:r>
              <a:rPr lang="zh-TW" altLang="en-US" dirty="0"/>
              <a:t>具備 </a:t>
            </a:r>
            <a:r>
              <a:rPr lang="en-US" altLang="zh-TW" dirty="0"/>
              <a:t>w </a:t>
            </a:r>
            <a:r>
              <a:rPr lang="zh-TW" altLang="en-US" dirty="0"/>
              <a:t>權限</a:t>
            </a:r>
            <a:endParaRPr lang="en-US" altLang="zh-TW" dirty="0"/>
          </a:p>
          <a:p>
            <a:pPr lvl="1"/>
            <a:r>
              <a:rPr lang="en-US" altLang="zh-TW" dirty="0"/>
              <a:t>When applied to a directory it specifies that only the owner of any file in the directory can rename, move, or delete that file</a:t>
            </a:r>
          </a:p>
          <a:p>
            <a:r>
              <a:rPr lang="en-US" altLang="zh-TW" dirty="0"/>
              <a:t>Superuser </a:t>
            </a:r>
          </a:p>
          <a:p>
            <a:pPr lvl="1"/>
            <a:r>
              <a:rPr lang="en-US" altLang="zh-TW" dirty="0"/>
              <a:t>Is exempt from usual access control restrictions</a:t>
            </a:r>
          </a:p>
          <a:p>
            <a:pPr lvl="1"/>
            <a:r>
              <a:rPr lang="en-US" altLang="zh-TW" dirty="0"/>
              <a:t>Has system-wide access</a:t>
            </a:r>
            <a:endParaRPr lang="zh-TW" altLang="en-US" dirty="0"/>
          </a:p>
        </p:txBody>
      </p:sp>
      <p:sp>
        <p:nvSpPr>
          <p:cNvPr id="2" name="投影片編號版面配置區 1">
            <a:extLst>
              <a:ext uri="{FF2B5EF4-FFF2-40B4-BE49-F238E27FC236}">
                <a16:creationId xmlns:a16="http://schemas.microsoft.com/office/drawing/2014/main" id="{637A85F3-35AA-4654-AF5D-FD4E91C149C5}"/>
              </a:ext>
            </a:extLst>
          </p:cNvPr>
          <p:cNvSpPr>
            <a:spLocks noGrp="1"/>
          </p:cNvSpPr>
          <p:nvPr>
            <p:ph type="sldNum" sz="quarter" idx="12"/>
          </p:nvPr>
        </p:nvSpPr>
        <p:spPr/>
        <p:txBody>
          <a:bodyPr/>
          <a:lstStyle/>
          <a:p>
            <a:fld id="{0BC55746-04A1-42DC-A0BC-1E09A8E18DBD}" type="slidenum">
              <a:rPr lang="en-US" altLang="zh-TW" smtClean="0"/>
              <a:pPr/>
              <a:t>23</a:t>
            </a:fld>
            <a:endParaRPr lang="en-US" altLang="zh-TW"/>
          </a:p>
        </p:txBody>
      </p:sp>
    </p:spTree>
    <p:extLst>
      <p:ext uri="{BB962C8B-B14F-4D97-AF65-F5344CB8AC3E}">
        <p14:creationId xmlns:p14="http://schemas.microsoft.com/office/powerpoint/2010/main" val="1731636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B0A10A-2A9B-4BAD-86EA-D2FE2A2F91FB}"/>
              </a:ext>
            </a:extLst>
          </p:cNvPr>
          <p:cNvSpPr>
            <a:spLocks noGrp="1"/>
          </p:cNvSpPr>
          <p:nvPr>
            <p:ph type="title"/>
          </p:nvPr>
        </p:nvSpPr>
        <p:spPr/>
        <p:txBody>
          <a:bodyPr/>
          <a:lstStyle/>
          <a:p>
            <a:r>
              <a:rPr lang="en-US" altLang="zh-TW" dirty="0"/>
              <a:t> </a:t>
            </a:r>
            <a:r>
              <a:rPr lang="en-GB" altLang="zh-TW" dirty="0"/>
              <a:t>Access Control Lists (ACLs) in UNIX</a:t>
            </a:r>
            <a:endParaRPr lang="zh-TW" altLang="en-US" dirty="0"/>
          </a:p>
        </p:txBody>
      </p:sp>
      <p:sp>
        <p:nvSpPr>
          <p:cNvPr id="7" name="內容版面配置區 6">
            <a:extLst>
              <a:ext uri="{FF2B5EF4-FFF2-40B4-BE49-F238E27FC236}">
                <a16:creationId xmlns:a16="http://schemas.microsoft.com/office/drawing/2014/main" id="{3E16B81C-7D5E-40A7-AE38-FCFD80493D0A}"/>
              </a:ext>
            </a:extLst>
          </p:cNvPr>
          <p:cNvSpPr>
            <a:spLocks noGrp="1"/>
          </p:cNvSpPr>
          <p:nvPr>
            <p:ph idx="1"/>
          </p:nvPr>
        </p:nvSpPr>
        <p:spPr/>
        <p:txBody>
          <a:bodyPr>
            <a:normAutofit fontScale="92500" lnSpcReduction="20000"/>
          </a:bodyPr>
          <a:lstStyle/>
          <a:p>
            <a:pPr lvl="0"/>
            <a:r>
              <a:rPr lang="en-US" altLang="zh-TW" dirty="0"/>
              <a:t>Modern UNIX systems support ACLs</a:t>
            </a:r>
          </a:p>
          <a:p>
            <a:pPr lvl="1"/>
            <a:r>
              <a:rPr lang="en-US" altLang="zh-TW" dirty="0"/>
              <a:t>FreeBSD, OpenBSD, Linux, Solaris</a:t>
            </a:r>
          </a:p>
          <a:p>
            <a:pPr lvl="0"/>
            <a:r>
              <a:rPr lang="en-US" altLang="zh-TW" dirty="0"/>
              <a:t>FreeBSD</a:t>
            </a:r>
          </a:p>
          <a:p>
            <a:pPr lvl="1"/>
            <a:r>
              <a:rPr lang="en-US" altLang="zh-TW" dirty="0" err="1"/>
              <a:t>Setfacl</a:t>
            </a:r>
            <a:r>
              <a:rPr lang="en-US" altLang="zh-TW" dirty="0"/>
              <a:t> command assigns a list of UNIX user IDs and groups</a:t>
            </a:r>
          </a:p>
          <a:p>
            <a:pPr lvl="1"/>
            <a:r>
              <a:rPr lang="en-US" altLang="zh-TW" dirty="0"/>
              <a:t>Any number of users and groups can be associated with a file</a:t>
            </a:r>
          </a:p>
          <a:p>
            <a:pPr lvl="1"/>
            <a:r>
              <a:rPr lang="en-US" altLang="zh-TW" dirty="0"/>
              <a:t>Read, write, execute protection bits</a:t>
            </a:r>
          </a:p>
          <a:p>
            <a:pPr lvl="1"/>
            <a:r>
              <a:rPr lang="en-US" altLang="zh-TW" dirty="0"/>
              <a:t>A file does not need to have an ACL</a:t>
            </a:r>
          </a:p>
          <a:p>
            <a:pPr lvl="1"/>
            <a:r>
              <a:rPr lang="en-US" altLang="zh-TW" dirty="0"/>
              <a:t>Includes an additional protection bit that indicates whether the file has an extended ACL</a:t>
            </a:r>
          </a:p>
          <a:p>
            <a:pPr lvl="0"/>
            <a:r>
              <a:rPr lang="en-US" altLang="zh-TW" dirty="0"/>
              <a:t>When a process requests access to a file system object two steps are performed:</a:t>
            </a:r>
          </a:p>
          <a:p>
            <a:pPr lvl="1"/>
            <a:r>
              <a:rPr lang="en-US" altLang="zh-TW" dirty="0"/>
              <a:t>Step 1 selects the most appropriate ACL</a:t>
            </a:r>
          </a:p>
          <a:p>
            <a:pPr lvl="1"/>
            <a:r>
              <a:rPr lang="en-US" altLang="zh-TW" dirty="0"/>
              <a:t>Step 2 checks if the matching entry contains sufficient permissions</a:t>
            </a:r>
          </a:p>
          <a:p>
            <a:endParaRPr lang="zh-TW" altLang="en-US" dirty="0"/>
          </a:p>
        </p:txBody>
      </p:sp>
      <p:sp>
        <p:nvSpPr>
          <p:cNvPr id="4" name="投影片編號版面配置區 3">
            <a:extLst>
              <a:ext uri="{FF2B5EF4-FFF2-40B4-BE49-F238E27FC236}">
                <a16:creationId xmlns:a16="http://schemas.microsoft.com/office/drawing/2014/main" id="{0DE65B13-F8DE-4268-BCB7-CCAEE5DF5028}"/>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spTree>
    <p:extLst>
      <p:ext uri="{BB962C8B-B14F-4D97-AF65-F5344CB8AC3E}">
        <p14:creationId xmlns:p14="http://schemas.microsoft.com/office/powerpoint/2010/main" val="198305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D282C2C-55B9-46F7-A431-BC802858F071}"/>
              </a:ext>
            </a:extLst>
          </p:cNvPr>
          <p:cNvPicPr>
            <a:picLocks noChangeAspect="1"/>
          </p:cNvPicPr>
          <p:nvPr/>
        </p:nvPicPr>
        <p:blipFill>
          <a:blip r:embed="rId2"/>
          <a:stretch>
            <a:fillRect/>
          </a:stretch>
        </p:blipFill>
        <p:spPr>
          <a:xfrm>
            <a:off x="580255" y="594917"/>
            <a:ext cx="11031489" cy="5668166"/>
          </a:xfrm>
          <a:prstGeom prst="rect">
            <a:avLst/>
          </a:prstGeom>
        </p:spPr>
      </p:pic>
      <p:sp>
        <p:nvSpPr>
          <p:cNvPr id="2" name="投影片編號版面配置區 1">
            <a:extLst>
              <a:ext uri="{FF2B5EF4-FFF2-40B4-BE49-F238E27FC236}">
                <a16:creationId xmlns:a16="http://schemas.microsoft.com/office/drawing/2014/main" id="{2CCC261C-DF1F-47DB-B962-B35FB84953E3}"/>
              </a:ext>
            </a:extLst>
          </p:cNvPr>
          <p:cNvSpPr>
            <a:spLocks noGrp="1"/>
          </p:cNvSpPr>
          <p:nvPr>
            <p:ph type="sldNum" sz="quarter" idx="12"/>
          </p:nvPr>
        </p:nvSpPr>
        <p:spPr/>
        <p:txBody>
          <a:bodyPr/>
          <a:lstStyle/>
          <a:p>
            <a:fld id="{0BC55746-04A1-42DC-A0BC-1E09A8E18DBD}" type="slidenum">
              <a:rPr lang="en-US" altLang="zh-TW" smtClean="0"/>
              <a:pPr/>
              <a:t>25</a:t>
            </a:fld>
            <a:endParaRPr lang="en-US" altLang="zh-TW"/>
          </a:p>
        </p:txBody>
      </p:sp>
      <p:sp>
        <p:nvSpPr>
          <p:cNvPr id="3" name="標題 2">
            <a:extLst>
              <a:ext uri="{FF2B5EF4-FFF2-40B4-BE49-F238E27FC236}">
                <a16:creationId xmlns:a16="http://schemas.microsoft.com/office/drawing/2014/main" id="{C6A511FB-6903-4393-B7B6-FB28767204EE}"/>
              </a:ext>
            </a:extLst>
          </p:cNvPr>
          <p:cNvSpPr>
            <a:spLocks noGrp="1"/>
          </p:cNvSpPr>
          <p:nvPr>
            <p:ph type="title"/>
          </p:nvPr>
        </p:nvSpPr>
        <p:spPr/>
        <p:txBody>
          <a:bodyPr/>
          <a:lstStyle/>
          <a:p>
            <a:r>
              <a:rPr lang="en-US" altLang="zh-TW" dirty="0"/>
              <a:t>Extended Access Control List</a:t>
            </a:r>
            <a:endParaRPr lang="zh-TW" altLang="en-US" dirty="0"/>
          </a:p>
        </p:txBody>
      </p:sp>
    </p:spTree>
    <p:extLst>
      <p:ext uri="{BB962C8B-B14F-4D97-AF65-F5344CB8AC3E}">
        <p14:creationId xmlns:p14="http://schemas.microsoft.com/office/powerpoint/2010/main" val="994185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1357A0B-7662-4FAE-8991-336CF962075D}"/>
              </a:ext>
            </a:extLst>
          </p:cNvPr>
          <p:cNvSpPr>
            <a:spLocks noGrp="1"/>
          </p:cNvSpPr>
          <p:nvPr>
            <p:ph type="title"/>
          </p:nvPr>
        </p:nvSpPr>
        <p:spPr/>
        <p:txBody>
          <a:bodyPr/>
          <a:lstStyle/>
          <a:p>
            <a:r>
              <a:rPr lang="en-US" altLang="zh-TW" dirty="0"/>
              <a:t>Role-Based Access Control (RBAC)</a:t>
            </a:r>
            <a:endParaRPr lang="zh-TW" altLang="en-US" dirty="0"/>
          </a:p>
        </p:txBody>
      </p:sp>
      <p:sp>
        <p:nvSpPr>
          <p:cNvPr id="4" name="內容版面配置區 3">
            <a:extLst>
              <a:ext uri="{FF2B5EF4-FFF2-40B4-BE49-F238E27FC236}">
                <a16:creationId xmlns:a16="http://schemas.microsoft.com/office/drawing/2014/main" id="{3775AA05-79CE-4392-BAE2-B6828B2F16B1}"/>
              </a:ext>
            </a:extLst>
          </p:cNvPr>
          <p:cNvSpPr>
            <a:spLocks noGrp="1"/>
          </p:cNvSpPr>
          <p:nvPr>
            <p:ph idx="1"/>
          </p:nvPr>
        </p:nvSpPr>
        <p:spPr/>
        <p:txBody>
          <a:bodyPr/>
          <a:lstStyle/>
          <a:p>
            <a:r>
              <a:rPr lang="en-US" altLang="zh-TW" dirty="0"/>
              <a:t>Based on the roles that users assume in a system rather than the user’s identity</a:t>
            </a:r>
          </a:p>
          <a:p>
            <a:pPr lvl="1"/>
            <a:r>
              <a:rPr lang="en-US" altLang="zh-TW" dirty="0"/>
              <a:t>Define a role as a job function within an organization</a:t>
            </a:r>
          </a:p>
          <a:p>
            <a:pPr lvl="1"/>
            <a:r>
              <a:rPr lang="en-US" altLang="zh-TW" dirty="0"/>
              <a:t>Assign access rights to roles instead of individual users</a:t>
            </a:r>
            <a:endParaRPr lang="zh-TW" altLang="en-US" dirty="0"/>
          </a:p>
        </p:txBody>
      </p:sp>
      <p:sp>
        <p:nvSpPr>
          <p:cNvPr id="2" name="投影片編號版面配置區 1">
            <a:extLst>
              <a:ext uri="{FF2B5EF4-FFF2-40B4-BE49-F238E27FC236}">
                <a16:creationId xmlns:a16="http://schemas.microsoft.com/office/drawing/2014/main" id="{81FE119C-3A71-4869-82B7-159B131C1C04}"/>
              </a:ext>
            </a:extLst>
          </p:cNvPr>
          <p:cNvSpPr>
            <a:spLocks noGrp="1"/>
          </p:cNvSpPr>
          <p:nvPr>
            <p:ph type="sldNum" sz="quarter" idx="12"/>
          </p:nvPr>
        </p:nvSpPr>
        <p:spPr/>
        <p:txBody>
          <a:bodyPr/>
          <a:lstStyle/>
          <a:p>
            <a:fld id="{0BC55746-04A1-42DC-A0BC-1E09A8E18DBD}" type="slidenum">
              <a:rPr lang="en-US" altLang="zh-TW" smtClean="0"/>
              <a:pPr/>
              <a:t>26</a:t>
            </a:fld>
            <a:endParaRPr lang="en-US" altLang="zh-TW"/>
          </a:p>
        </p:txBody>
      </p:sp>
    </p:spTree>
    <p:extLst>
      <p:ext uri="{BB962C8B-B14F-4D97-AF65-F5344CB8AC3E}">
        <p14:creationId xmlns:p14="http://schemas.microsoft.com/office/powerpoint/2010/main" val="54487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1F9B11C-BECB-441F-BBA7-D678BA6774E4}"/>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sp>
        <p:nvSpPr>
          <p:cNvPr id="5" name="標題 4">
            <a:extLst>
              <a:ext uri="{FF2B5EF4-FFF2-40B4-BE49-F238E27FC236}">
                <a16:creationId xmlns:a16="http://schemas.microsoft.com/office/drawing/2014/main" id="{643247DA-7A1D-4E7E-AB53-8EA6EF4DE297}"/>
              </a:ext>
            </a:extLst>
          </p:cNvPr>
          <p:cNvSpPr>
            <a:spLocks noGrp="1"/>
          </p:cNvSpPr>
          <p:nvPr>
            <p:ph type="title"/>
          </p:nvPr>
        </p:nvSpPr>
        <p:spPr/>
        <p:txBody>
          <a:bodyPr/>
          <a:lstStyle/>
          <a:p>
            <a:endParaRPr lang="zh-TW" altLang="en-US"/>
          </a:p>
        </p:txBody>
      </p:sp>
      <p:pic>
        <p:nvPicPr>
          <p:cNvPr id="7" name="圖片 6">
            <a:extLst>
              <a:ext uri="{FF2B5EF4-FFF2-40B4-BE49-F238E27FC236}">
                <a16:creationId xmlns:a16="http://schemas.microsoft.com/office/drawing/2014/main" id="{5B249B96-DBE1-4642-9AAD-0FA7B28ADA9E}"/>
              </a:ext>
            </a:extLst>
          </p:cNvPr>
          <p:cNvPicPr>
            <a:picLocks noChangeAspect="1"/>
          </p:cNvPicPr>
          <p:nvPr/>
        </p:nvPicPr>
        <p:blipFill>
          <a:blip r:embed="rId2"/>
          <a:stretch>
            <a:fillRect/>
          </a:stretch>
        </p:blipFill>
        <p:spPr>
          <a:xfrm>
            <a:off x="3267489" y="0"/>
            <a:ext cx="5657022" cy="6858000"/>
          </a:xfrm>
          <a:prstGeom prst="rect">
            <a:avLst/>
          </a:prstGeom>
        </p:spPr>
      </p:pic>
    </p:spTree>
    <p:extLst>
      <p:ext uri="{BB962C8B-B14F-4D97-AF65-F5344CB8AC3E}">
        <p14:creationId xmlns:p14="http://schemas.microsoft.com/office/powerpoint/2010/main" val="4236238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84AFE248-C6C1-42AF-AB58-A69AAD188847}"/>
              </a:ext>
            </a:extLst>
          </p:cNvPr>
          <p:cNvSpPr>
            <a:spLocks noGrp="1"/>
          </p:cNvSpPr>
          <p:nvPr>
            <p:ph type="sldNum" sz="quarter" idx="12"/>
          </p:nvPr>
        </p:nvSpPr>
        <p:spPr/>
        <p:txBody>
          <a:bodyPr/>
          <a:lstStyle/>
          <a:p>
            <a:fld id="{0BC55746-04A1-42DC-A0BC-1E09A8E18DBD}" type="slidenum">
              <a:rPr lang="en-US" altLang="zh-TW" smtClean="0"/>
              <a:pPr/>
              <a:t>28</a:t>
            </a:fld>
            <a:endParaRPr lang="en-US" altLang="zh-TW"/>
          </a:p>
        </p:txBody>
      </p:sp>
      <p:sp>
        <p:nvSpPr>
          <p:cNvPr id="3" name="標題 2">
            <a:extLst>
              <a:ext uri="{FF2B5EF4-FFF2-40B4-BE49-F238E27FC236}">
                <a16:creationId xmlns:a16="http://schemas.microsoft.com/office/drawing/2014/main" id="{5B893F9C-0E19-4749-A79F-57E9E60F0C0C}"/>
              </a:ext>
            </a:extLst>
          </p:cNvPr>
          <p:cNvSpPr>
            <a:spLocks noGrp="1"/>
          </p:cNvSpPr>
          <p:nvPr>
            <p:ph type="title"/>
          </p:nvPr>
        </p:nvSpPr>
        <p:spPr/>
        <p:txBody>
          <a:bodyPr/>
          <a:lstStyle/>
          <a:p>
            <a:r>
              <a:rPr lang="en-US" altLang="zh-TW" dirty="0"/>
              <a:t>Access Control Matrix Representation of RBAC</a:t>
            </a:r>
            <a:endParaRPr lang="zh-TW" altLang="en-US" dirty="0"/>
          </a:p>
        </p:txBody>
      </p:sp>
      <p:pic>
        <p:nvPicPr>
          <p:cNvPr id="7" name="圖片 6">
            <a:extLst>
              <a:ext uri="{FF2B5EF4-FFF2-40B4-BE49-F238E27FC236}">
                <a16:creationId xmlns:a16="http://schemas.microsoft.com/office/drawing/2014/main" id="{15080ADA-A7AC-4A15-BD60-8A0BA21D5A57}"/>
              </a:ext>
            </a:extLst>
          </p:cNvPr>
          <p:cNvPicPr>
            <a:picLocks noChangeAspect="1"/>
          </p:cNvPicPr>
          <p:nvPr/>
        </p:nvPicPr>
        <p:blipFill>
          <a:blip r:embed="rId2"/>
          <a:stretch>
            <a:fillRect/>
          </a:stretch>
        </p:blipFill>
        <p:spPr>
          <a:xfrm>
            <a:off x="335360" y="1682047"/>
            <a:ext cx="3400900" cy="5039428"/>
          </a:xfrm>
          <a:prstGeom prst="rect">
            <a:avLst/>
          </a:prstGeom>
        </p:spPr>
      </p:pic>
      <p:pic>
        <p:nvPicPr>
          <p:cNvPr id="9" name="圖片 8">
            <a:extLst>
              <a:ext uri="{FF2B5EF4-FFF2-40B4-BE49-F238E27FC236}">
                <a16:creationId xmlns:a16="http://schemas.microsoft.com/office/drawing/2014/main" id="{C6E41A99-F839-49CA-9C09-EBB577629AD5}"/>
              </a:ext>
            </a:extLst>
          </p:cNvPr>
          <p:cNvPicPr>
            <a:picLocks noChangeAspect="1"/>
          </p:cNvPicPr>
          <p:nvPr/>
        </p:nvPicPr>
        <p:blipFill>
          <a:blip r:embed="rId3"/>
          <a:stretch>
            <a:fillRect/>
          </a:stretch>
        </p:blipFill>
        <p:spPr>
          <a:xfrm>
            <a:off x="3939045" y="1682047"/>
            <a:ext cx="7798468" cy="3187113"/>
          </a:xfrm>
          <a:prstGeom prst="rect">
            <a:avLst/>
          </a:prstGeom>
        </p:spPr>
      </p:pic>
    </p:spTree>
    <p:extLst>
      <p:ext uri="{BB962C8B-B14F-4D97-AF65-F5344CB8AC3E}">
        <p14:creationId xmlns:p14="http://schemas.microsoft.com/office/powerpoint/2010/main" val="1678177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F022E5B-4A9C-44D1-9336-3CF3DFC74094}"/>
              </a:ext>
            </a:extLst>
          </p:cNvPr>
          <p:cNvPicPr>
            <a:picLocks noChangeAspect="1"/>
          </p:cNvPicPr>
          <p:nvPr/>
        </p:nvPicPr>
        <p:blipFill>
          <a:blip r:embed="rId2"/>
          <a:stretch>
            <a:fillRect/>
          </a:stretch>
        </p:blipFill>
        <p:spPr>
          <a:xfrm>
            <a:off x="5303912" y="2802311"/>
            <a:ext cx="4824536" cy="4035671"/>
          </a:xfrm>
          <a:prstGeom prst="rect">
            <a:avLst/>
          </a:prstGeom>
        </p:spPr>
      </p:pic>
      <p:sp>
        <p:nvSpPr>
          <p:cNvPr id="3" name="標題 2">
            <a:extLst>
              <a:ext uri="{FF2B5EF4-FFF2-40B4-BE49-F238E27FC236}">
                <a16:creationId xmlns:a16="http://schemas.microsoft.com/office/drawing/2014/main" id="{64B855B4-9C11-41BA-BD03-0C33F549D57F}"/>
              </a:ext>
            </a:extLst>
          </p:cNvPr>
          <p:cNvSpPr>
            <a:spLocks noGrp="1"/>
          </p:cNvSpPr>
          <p:nvPr>
            <p:ph type="title"/>
          </p:nvPr>
        </p:nvSpPr>
        <p:spPr/>
        <p:txBody>
          <a:bodyPr/>
          <a:lstStyle/>
          <a:p>
            <a:r>
              <a:rPr lang="en-US" altLang="zh-TW" dirty="0"/>
              <a:t>RBAC Reference Models</a:t>
            </a:r>
            <a:endParaRPr lang="zh-TW" altLang="en-US" dirty="0"/>
          </a:p>
        </p:txBody>
      </p:sp>
      <p:sp>
        <p:nvSpPr>
          <p:cNvPr id="4" name="內容版面配置區 3">
            <a:extLst>
              <a:ext uri="{FF2B5EF4-FFF2-40B4-BE49-F238E27FC236}">
                <a16:creationId xmlns:a16="http://schemas.microsoft.com/office/drawing/2014/main" id="{15500124-A15C-4706-943F-851E36B9863C}"/>
              </a:ext>
            </a:extLst>
          </p:cNvPr>
          <p:cNvSpPr>
            <a:spLocks noGrp="1"/>
          </p:cNvSpPr>
          <p:nvPr>
            <p:ph idx="1"/>
          </p:nvPr>
        </p:nvSpPr>
        <p:spPr/>
        <p:txBody>
          <a:bodyPr/>
          <a:lstStyle/>
          <a:p>
            <a:r>
              <a:rPr lang="en-US" altLang="zh-TW" dirty="0"/>
              <a:t>RBAC0 is the minimum requirement for an RBAC system. </a:t>
            </a:r>
          </a:p>
          <a:p>
            <a:r>
              <a:rPr lang="en-US" altLang="zh-TW" dirty="0"/>
              <a:t>RBAC1 adds role hierarchies and RBAC2 adds constraints. </a:t>
            </a:r>
          </a:p>
          <a:p>
            <a:r>
              <a:rPr lang="en-US" altLang="zh-TW" dirty="0"/>
              <a:t>RBAC3 includes RBAC1 and RBAC2.</a:t>
            </a:r>
            <a:endParaRPr lang="zh-TW" altLang="en-US" dirty="0"/>
          </a:p>
        </p:txBody>
      </p:sp>
      <p:sp>
        <p:nvSpPr>
          <p:cNvPr id="2" name="投影片編號版面配置區 1">
            <a:extLst>
              <a:ext uri="{FF2B5EF4-FFF2-40B4-BE49-F238E27FC236}">
                <a16:creationId xmlns:a16="http://schemas.microsoft.com/office/drawing/2014/main" id="{3B19C3CF-CE7C-4D79-A140-4CD3D20ECD60}"/>
              </a:ext>
            </a:extLst>
          </p:cNvPr>
          <p:cNvSpPr>
            <a:spLocks noGrp="1"/>
          </p:cNvSpPr>
          <p:nvPr>
            <p:ph type="sldNum" sz="quarter" idx="12"/>
          </p:nvPr>
        </p:nvSpPr>
        <p:spPr/>
        <p:txBody>
          <a:bodyPr/>
          <a:lstStyle/>
          <a:p>
            <a:fld id="{0BC55746-04A1-42DC-A0BC-1E09A8E18DBD}" type="slidenum">
              <a:rPr lang="en-US" altLang="zh-TW" smtClean="0"/>
              <a:pPr/>
              <a:t>29</a:t>
            </a:fld>
            <a:endParaRPr lang="en-US" altLang="zh-TW"/>
          </a:p>
        </p:txBody>
      </p:sp>
      <p:sp>
        <p:nvSpPr>
          <p:cNvPr id="11" name="文字方塊 10">
            <a:extLst>
              <a:ext uri="{FF2B5EF4-FFF2-40B4-BE49-F238E27FC236}">
                <a16:creationId xmlns:a16="http://schemas.microsoft.com/office/drawing/2014/main" id="{8F83E43C-F48D-46D4-BA62-0591A0ED4CC0}"/>
              </a:ext>
            </a:extLst>
          </p:cNvPr>
          <p:cNvSpPr txBox="1"/>
          <p:nvPr/>
        </p:nvSpPr>
        <p:spPr>
          <a:xfrm>
            <a:off x="831273" y="4004468"/>
            <a:ext cx="4248472" cy="1477328"/>
          </a:xfrm>
          <a:prstGeom prst="rect">
            <a:avLst/>
          </a:prstGeom>
          <a:noFill/>
        </p:spPr>
        <p:txBody>
          <a:bodyPr wrap="square">
            <a:spAutoFit/>
          </a:bodyPr>
          <a:lstStyle/>
          <a:p>
            <a:r>
              <a:rPr lang="zh-TW" altLang="en-US" b="1" dirty="0"/>
              <a:t>Role Hierarchies</a:t>
            </a:r>
            <a:r>
              <a:rPr lang="zh-TW" altLang="en-US" dirty="0"/>
              <a:t>: enable one role to inherit permissions from another role</a:t>
            </a:r>
          </a:p>
          <a:p>
            <a:r>
              <a:rPr lang="zh-TW" altLang="en-US" b="1" dirty="0"/>
              <a:t>Constraints</a:t>
            </a:r>
            <a:r>
              <a:rPr lang="zh-TW" altLang="en-US" dirty="0"/>
              <a:t>: restrict the ways in which the components of an RBAC system may be configured</a:t>
            </a:r>
          </a:p>
        </p:txBody>
      </p:sp>
    </p:spTree>
    <p:extLst>
      <p:ext uri="{BB962C8B-B14F-4D97-AF65-F5344CB8AC3E}">
        <p14:creationId xmlns:p14="http://schemas.microsoft.com/office/powerpoint/2010/main" val="202834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8F9A2-C000-436C-9A6E-69BF6DFD0019}"/>
              </a:ext>
            </a:extLst>
          </p:cNvPr>
          <p:cNvSpPr>
            <a:spLocks noGrp="1"/>
          </p:cNvSpPr>
          <p:nvPr>
            <p:ph type="title"/>
          </p:nvPr>
        </p:nvSpPr>
        <p:spPr/>
        <p:txBody>
          <a:bodyPr/>
          <a:lstStyle/>
          <a:p>
            <a:r>
              <a:rPr lang="en-US" altLang="zh-TW" dirty="0"/>
              <a:t>Learning Objectives </a:t>
            </a:r>
            <a:r>
              <a:rPr lang="zh-TW" altLang="en-US" dirty="0"/>
              <a:t>學習目標</a:t>
            </a:r>
          </a:p>
        </p:txBody>
      </p:sp>
      <p:sp>
        <p:nvSpPr>
          <p:cNvPr id="3" name="內容版面配置區 2">
            <a:extLst>
              <a:ext uri="{FF2B5EF4-FFF2-40B4-BE49-F238E27FC236}">
                <a16:creationId xmlns:a16="http://schemas.microsoft.com/office/drawing/2014/main" id="{D181AACD-3E32-4BB5-82B0-EBDEA42933F1}"/>
              </a:ext>
            </a:extLst>
          </p:cNvPr>
          <p:cNvSpPr>
            <a:spLocks noGrp="1"/>
          </p:cNvSpPr>
          <p:nvPr>
            <p:ph idx="1"/>
          </p:nvPr>
        </p:nvSpPr>
        <p:spPr/>
        <p:txBody>
          <a:bodyPr>
            <a:normAutofit fontScale="92500" lnSpcReduction="10000"/>
          </a:bodyPr>
          <a:lstStyle/>
          <a:p>
            <a:r>
              <a:rPr lang="en-US" altLang="zh-TW" dirty="0"/>
              <a:t>How access control fits into the broader context that includes authentication, authorization, and audit.</a:t>
            </a:r>
          </a:p>
          <a:p>
            <a:r>
              <a:rPr lang="en-US" altLang="zh-TW" dirty="0"/>
              <a:t>The three major categories of access control policies.</a:t>
            </a:r>
          </a:p>
          <a:p>
            <a:r>
              <a:rPr lang="en-US" altLang="zh-TW" dirty="0"/>
              <a:t>Distinguish among subjects, objects, and access rights.</a:t>
            </a:r>
          </a:p>
          <a:p>
            <a:r>
              <a:rPr lang="en-US" altLang="zh-TW" dirty="0"/>
              <a:t>The UNIX file access control model.</a:t>
            </a:r>
          </a:p>
          <a:p>
            <a:r>
              <a:rPr lang="en-US" altLang="zh-TW" dirty="0"/>
              <a:t>The principal concepts of role-based access control.</a:t>
            </a:r>
          </a:p>
          <a:p>
            <a:r>
              <a:rPr lang="en-US" altLang="zh-TW" dirty="0"/>
              <a:t>The RBAC model.</a:t>
            </a:r>
          </a:p>
          <a:p>
            <a:r>
              <a:rPr lang="en-US" altLang="zh-TW" dirty="0"/>
              <a:t>The principal concepts of attribute-based access control.</a:t>
            </a:r>
          </a:p>
          <a:p>
            <a:r>
              <a:rPr lang="en-US" altLang="zh-TW" dirty="0"/>
              <a:t>Identity, credential, and access management model.</a:t>
            </a:r>
          </a:p>
          <a:p>
            <a:r>
              <a:rPr lang="en-US" altLang="zh-TW" dirty="0"/>
              <a:t>The concept of identity federation and its relationship to a trust framework.</a:t>
            </a:r>
            <a:endParaRPr lang="zh-TW" altLang="en-US" dirty="0"/>
          </a:p>
        </p:txBody>
      </p:sp>
      <p:sp>
        <p:nvSpPr>
          <p:cNvPr id="4" name="投影片編號版面配置區 3">
            <a:extLst>
              <a:ext uri="{FF2B5EF4-FFF2-40B4-BE49-F238E27FC236}">
                <a16:creationId xmlns:a16="http://schemas.microsoft.com/office/drawing/2014/main" id="{F101543F-7613-4F91-9D24-7C3F69109C26}"/>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4241439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959B7077-9409-42DD-9EFD-4864AEA6D636}"/>
              </a:ext>
            </a:extLst>
          </p:cNvPr>
          <p:cNvSpPr>
            <a:spLocks noGrp="1"/>
          </p:cNvSpPr>
          <p:nvPr>
            <p:ph type="sldNum" sz="quarter" idx="12"/>
          </p:nvPr>
        </p:nvSpPr>
        <p:spPr/>
        <p:txBody>
          <a:bodyPr/>
          <a:lstStyle/>
          <a:p>
            <a:fld id="{0BC55746-04A1-42DC-A0BC-1E09A8E18DBD}" type="slidenum">
              <a:rPr lang="en-US" altLang="zh-TW" smtClean="0"/>
              <a:pPr/>
              <a:t>30</a:t>
            </a:fld>
            <a:endParaRPr lang="en-US" altLang="zh-TW"/>
          </a:p>
        </p:txBody>
      </p:sp>
      <p:sp>
        <p:nvSpPr>
          <p:cNvPr id="3" name="標題 2">
            <a:extLst>
              <a:ext uri="{FF2B5EF4-FFF2-40B4-BE49-F238E27FC236}">
                <a16:creationId xmlns:a16="http://schemas.microsoft.com/office/drawing/2014/main" id="{A68676A0-4D5C-4E7A-A25A-FFEFC266D059}"/>
              </a:ext>
            </a:extLst>
          </p:cNvPr>
          <p:cNvSpPr>
            <a:spLocks noGrp="1"/>
          </p:cNvSpPr>
          <p:nvPr>
            <p:ph type="title"/>
          </p:nvPr>
        </p:nvSpPr>
        <p:spPr/>
        <p:txBody>
          <a:bodyPr/>
          <a:lstStyle/>
          <a:p>
            <a:endParaRPr lang="zh-TW" altLang="en-US"/>
          </a:p>
        </p:txBody>
      </p:sp>
      <p:pic>
        <p:nvPicPr>
          <p:cNvPr id="5" name="圖片 4">
            <a:extLst>
              <a:ext uri="{FF2B5EF4-FFF2-40B4-BE49-F238E27FC236}">
                <a16:creationId xmlns:a16="http://schemas.microsoft.com/office/drawing/2014/main" id="{DAE89DDF-D563-4301-A40D-6555364BE2BB}"/>
              </a:ext>
            </a:extLst>
          </p:cNvPr>
          <p:cNvPicPr>
            <a:picLocks noChangeAspect="1"/>
          </p:cNvPicPr>
          <p:nvPr/>
        </p:nvPicPr>
        <p:blipFill>
          <a:blip r:embed="rId2"/>
          <a:stretch>
            <a:fillRect/>
          </a:stretch>
        </p:blipFill>
        <p:spPr>
          <a:xfrm>
            <a:off x="1532888" y="1823813"/>
            <a:ext cx="9126224" cy="3210373"/>
          </a:xfrm>
          <a:prstGeom prst="rect">
            <a:avLst/>
          </a:prstGeom>
        </p:spPr>
      </p:pic>
    </p:spTree>
    <p:extLst>
      <p:ext uri="{BB962C8B-B14F-4D97-AF65-F5344CB8AC3E}">
        <p14:creationId xmlns:p14="http://schemas.microsoft.com/office/powerpoint/2010/main" val="1174527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C872448-948C-487A-B9DD-6B5929F9C70F}"/>
              </a:ext>
            </a:extLst>
          </p:cNvPr>
          <p:cNvSpPr>
            <a:spLocks noGrp="1"/>
          </p:cNvSpPr>
          <p:nvPr>
            <p:ph type="title"/>
          </p:nvPr>
        </p:nvSpPr>
        <p:spPr/>
        <p:txBody>
          <a:bodyPr/>
          <a:lstStyle/>
          <a:p>
            <a:r>
              <a:rPr lang="en-US" altLang="zh-TW" dirty="0"/>
              <a:t>Base Model—RBAC</a:t>
            </a:r>
            <a:r>
              <a:rPr lang="en-US" altLang="zh-TW" baseline="-25000" dirty="0"/>
              <a:t>0</a:t>
            </a:r>
            <a:r>
              <a:rPr lang="en-US" altLang="zh-TW" dirty="0"/>
              <a:t> </a:t>
            </a:r>
            <a:endParaRPr lang="zh-TW" altLang="en-US" dirty="0"/>
          </a:p>
        </p:txBody>
      </p:sp>
      <p:sp>
        <p:nvSpPr>
          <p:cNvPr id="6" name="內容版面配置區 5">
            <a:extLst>
              <a:ext uri="{FF2B5EF4-FFF2-40B4-BE49-F238E27FC236}">
                <a16:creationId xmlns:a16="http://schemas.microsoft.com/office/drawing/2014/main" id="{D660C4E9-CC81-461E-B478-F188C994481D}"/>
              </a:ext>
            </a:extLst>
          </p:cNvPr>
          <p:cNvSpPr>
            <a:spLocks noGrp="1"/>
          </p:cNvSpPr>
          <p:nvPr>
            <p:ph idx="1"/>
          </p:nvPr>
        </p:nvSpPr>
        <p:spPr/>
        <p:txBody>
          <a:bodyPr>
            <a:normAutofit fontScale="92500" lnSpcReduction="20000"/>
          </a:bodyPr>
          <a:lstStyle/>
          <a:p>
            <a:r>
              <a:rPr lang="en-US" altLang="zh-TW" dirty="0"/>
              <a:t>User: </a:t>
            </a:r>
          </a:p>
          <a:p>
            <a:pPr lvl="1"/>
            <a:r>
              <a:rPr lang="en-US" altLang="zh-TW" dirty="0"/>
              <a:t>An individual that has access to this computer system. </a:t>
            </a:r>
          </a:p>
          <a:p>
            <a:pPr lvl="1"/>
            <a:r>
              <a:rPr lang="en-US" altLang="zh-TW" dirty="0"/>
              <a:t>Each individual has an associated user ID.</a:t>
            </a:r>
          </a:p>
          <a:p>
            <a:r>
              <a:rPr lang="en-US" altLang="zh-TW" dirty="0"/>
              <a:t>Role: </a:t>
            </a:r>
          </a:p>
          <a:p>
            <a:pPr lvl="1"/>
            <a:r>
              <a:rPr lang="en-US" altLang="zh-TW" dirty="0"/>
              <a:t>A named job function within the organization that controls this computer system. </a:t>
            </a:r>
          </a:p>
          <a:p>
            <a:pPr lvl="1"/>
            <a:r>
              <a:rPr lang="en-US" altLang="zh-TW" dirty="0"/>
              <a:t>Typically, associated with each role is a description of the authority and responsibility conferred on this role, and on any user who assumes this role.</a:t>
            </a:r>
          </a:p>
          <a:p>
            <a:r>
              <a:rPr lang="en-US" altLang="zh-TW" dirty="0"/>
              <a:t>Permission: </a:t>
            </a:r>
          </a:p>
          <a:p>
            <a:pPr lvl="1"/>
            <a:r>
              <a:rPr lang="en-US" altLang="zh-TW" dirty="0"/>
              <a:t>An approval of a particular mode of access to one or more objects. </a:t>
            </a:r>
          </a:p>
          <a:p>
            <a:pPr lvl="1"/>
            <a:r>
              <a:rPr lang="en-US" altLang="zh-TW" dirty="0"/>
              <a:t>Equivalent terms are </a:t>
            </a:r>
            <a:r>
              <a:rPr lang="en-US" altLang="zh-TW" i="1" dirty="0"/>
              <a:t>access right</a:t>
            </a:r>
            <a:r>
              <a:rPr lang="en-US" altLang="zh-TW" dirty="0"/>
              <a:t>, </a:t>
            </a:r>
            <a:r>
              <a:rPr lang="en-US" altLang="zh-TW" i="1" dirty="0"/>
              <a:t>privilege</a:t>
            </a:r>
            <a:r>
              <a:rPr lang="en-US" altLang="zh-TW" dirty="0"/>
              <a:t>, and </a:t>
            </a:r>
            <a:r>
              <a:rPr lang="en-US" altLang="zh-TW" i="1" dirty="0"/>
              <a:t>authorization</a:t>
            </a:r>
            <a:r>
              <a:rPr lang="en-US" altLang="zh-TW" dirty="0"/>
              <a:t>.</a:t>
            </a:r>
          </a:p>
          <a:p>
            <a:r>
              <a:rPr lang="en-US" altLang="zh-TW" dirty="0"/>
              <a:t>Session: </a:t>
            </a:r>
          </a:p>
          <a:p>
            <a:pPr lvl="1"/>
            <a:r>
              <a:rPr lang="en-US" altLang="zh-TW" dirty="0"/>
              <a:t>A mapping between a user and an activated subset of the set of roles to which the user is assigned.</a:t>
            </a:r>
            <a:endParaRPr lang="zh-TW" altLang="en-US" dirty="0"/>
          </a:p>
        </p:txBody>
      </p:sp>
      <p:sp>
        <p:nvSpPr>
          <p:cNvPr id="2" name="投影片編號版面配置區 1">
            <a:extLst>
              <a:ext uri="{FF2B5EF4-FFF2-40B4-BE49-F238E27FC236}">
                <a16:creationId xmlns:a16="http://schemas.microsoft.com/office/drawing/2014/main" id="{1EFCB8EC-BBBC-4614-93A6-C9D512E262A2}"/>
              </a:ext>
            </a:extLst>
          </p:cNvPr>
          <p:cNvSpPr>
            <a:spLocks noGrp="1"/>
          </p:cNvSpPr>
          <p:nvPr>
            <p:ph type="sldNum" sz="quarter" idx="12"/>
          </p:nvPr>
        </p:nvSpPr>
        <p:spPr/>
        <p:txBody>
          <a:bodyPr/>
          <a:lstStyle/>
          <a:p>
            <a:fld id="{0BC55746-04A1-42DC-A0BC-1E09A8E18DBD}" type="slidenum">
              <a:rPr lang="en-US" altLang="zh-TW" smtClean="0"/>
              <a:pPr/>
              <a:t>31</a:t>
            </a:fld>
            <a:endParaRPr lang="en-US" altLang="zh-TW"/>
          </a:p>
        </p:txBody>
      </p:sp>
    </p:spTree>
    <p:extLst>
      <p:ext uri="{BB962C8B-B14F-4D97-AF65-F5344CB8AC3E}">
        <p14:creationId xmlns:p14="http://schemas.microsoft.com/office/powerpoint/2010/main" val="333692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58625A4-9AA5-407A-A831-05477F91BB81}"/>
              </a:ext>
            </a:extLst>
          </p:cNvPr>
          <p:cNvSpPr>
            <a:spLocks noGrp="1"/>
          </p:cNvSpPr>
          <p:nvPr>
            <p:ph type="sldNum" sz="quarter" idx="12"/>
          </p:nvPr>
        </p:nvSpPr>
        <p:spPr/>
        <p:txBody>
          <a:bodyPr/>
          <a:lstStyle/>
          <a:p>
            <a:fld id="{06AFB70A-E524-49E4-8F5C-48BFBE4381EC}" type="slidenum">
              <a:rPr lang="en-US" altLang="zh-TW" smtClean="0"/>
              <a:pPr/>
              <a:t>32</a:t>
            </a:fld>
            <a:endParaRPr lang="en-US" altLang="zh-TW"/>
          </a:p>
        </p:txBody>
      </p:sp>
      <p:sp>
        <p:nvSpPr>
          <p:cNvPr id="5" name="標題 4">
            <a:extLst>
              <a:ext uri="{FF2B5EF4-FFF2-40B4-BE49-F238E27FC236}">
                <a16:creationId xmlns:a16="http://schemas.microsoft.com/office/drawing/2014/main" id="{24C98C2F-4BF3-4B9F-A5F4-72252D6EBDA9}"/>
              </a:ext>
            </a:extLst>
          </p:cNvPr>
          <p:cNvSpPr>
            <a:spLocks noGrp="1"/>
          </p:cNvSpPr>
          <p:nvPr>
            <p:ph type="title"/>
          </p:nvPr>
        </p:nvSpPr>
        <p:spPr/>
        <p:txBody>
          <a:bodyPr/>
          <a:lstStyle/>
          <a:p>
            <a:endParaRPr lang="zh-TW" altLang="en-US"/>
          </a:p>
        </p:txBody>
      </p:sp>
      <p:pic>
        <p:nvPicPr>
          <p:cNvPr id="7" name="圖片 6">
            <a:extLst>
              <a:ext uri="{FF2B5EF4-FFF2-40B4-BE49-F238E27FC236}">
                <a16:creationId xmlns:a16="http://schemas.microsoft.com/office/drawing/2014/main" id="{9C72BAEB-06D3-4F01-A12D-545B4F6D2CF4}"/>
              </a:ext>
            </a:extLst>
          </p:cNvPr>
          <p:cNvPicPr>
            <a:picLocks noChangeAspect="1"/>
          </p:cNvPicPr>
          <p:nvPr/>
        </p:nvPicPr>
        <p:blipFill>
          <a:blip r:embed="rId2"/>
          <a:stretch>
            <a:fillRect/>
          </a:stretch>
        </p:blipFill>
        <p:spPr>
          <a:xfrm>
            <a:off x="651702" y="32863"/>
            <a:ext cx="10888595" cy="6792273"/>
          </a:xfrm>
          <a:prstGeom prst="rect">
            <a:avLst/>
          </a:prstGeom>
        </p:spPr>
      </p:pic>
    </p:spTree>
    <p:extLst>
      <p:ext uri="{BB962C8B-B14F-4D97-AF65-F5344CB8AC3E}">
        <p14:creationId xmlns:p14="http://schemas.microsoft.com/office/powerpoint/2010/main" val="798571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BDB9321-EB15-4A5A-B01A-6C95E22E3EF7}"/>
              </a:ext>
            </a:extLst>
          </p:cNvPr>
          <p:cNvSpPr>
            <a:spLocks noGrp="1"/>
          </p:cNvSpPr>
          <p:nvPr>
            <p:ph type="title"/>
          </p:nvPr>
        </p:nvSpPr>
        <p:spPr/>
        <p:txBody>
          <a:bodyPr/>
          <a:lstStyle/>
          <a:p>
            <a:r>
              <a:rPr lang="en-US" altLang="zh-TW" dirty="0"/>
              <a:t>Role Hierarchies—RBAC</a:t>
            </a:r>
            <a:r>
              <a:rPr lang="en-US" altLang="zh-TW" baseline="-25000" dirty="0"/>
              <a:t>1</a:t>
            </a:r>
            <a:endParaRPr lang="zh-TW" altLang="en-US" baseline="-25000" dirty="0"/>
          </a:p>
        </p:txBody>
      </p:sp>
      <p:sp>
        <p:nvSpPr>
          <p:cNvPr id="7" name="內容版面配置區 6">
            <a:extLst>
              <a:ext uri="{FF2B5EF4-FFF2-40B4-BE49-F238E27FC236}">
                <a16:creationId xmlns:a16="http://schemas.microsoft.com/office/drawing/2014/main" id="{70E5215E-F3F3-4F79-9812-F498C4CB713E}"/>
              </a:ext>
            </a:extLst>
          </p:cNvPr>
          <p:cNvSpPr>
            <a:spLocks noGrp="1"/>
          </p:cNvSpPr>
          <p:nvPr>
            <p:ph idx="1"/>
          </p:nvPr>
        </p:nvSpPr>
        <p:spPr/>
        <p:txBody>
          <a:bodyPr/>
          <a:lstStyle/>
          <a:p>
            <a:r>
              <a:rPr lang="en-US" altLang="zh-TW" dirty="0"/>
              <a:t>Reflecting the hierarchical structure of roles in an organization</a:t>
            </a:r>
          </a:p>
          <a:p>
            <a:r>
              <a:rPr lang="en-US" altLang="zh-TW" dirty="0"/>
              <a:t>Job functions with greater responsibility have greater authority to access resources. </a:t>
            </a:r>
          </a:p>
          <a:p>
            <a:r>
              <a:rPr lang="en-US" altLang="zh-TW" dirty="0"/>
              <a:t>A subordinate job function may have a subset of the access rights of the superior job function. </a:t>
            </a:r>
          </a:p>
          <a:p>
            <a:r>
              <a:rPr lang="en-US" altLang="zh-TW" dirty="0"/>
              <a:t>Role hierarchies make use of the concept of inheritance to enable one role to implicitly include access rights associated with a subordinate role.</a:t>
            </a:r>
            <a:endParaRPr lang="zh-TW" altLang="en-US" dirty="0"/>
          </a:p>
        </p:txBody>
      </p:sp>
      <p:sp>
        <p:nvSpPr>
          <p:cNvPr id="2" name="投影片編號版面配置區 1">
            <a:extLst>
              <a:ext uri="{FF2B5EF4-FFF2-40B4-BE49-F238E27FC236}">
                <a16:creationId xmlns:a16="http://schemas.microsoft.com/office/drawing/2014/main" id="{2F22F990-CBB4-450F-8ABE-5A1A2EFA0CA5}"/>
              </a:ext>
            </a:extLst>
          </p:cNvPr>
          <p:cNvSpPr>
            <a:spLocks noGrp="1"/>
          </p:cNvSpPr>
          <p:nvPr>
            <p:ph type="sldNum" sz="quarter" idx="12"/>
          </p:nvPr>
        </p:nvSpPr>
        <p:spPr/>
        <p:txBody>
          <a:bodyPr/>
          <a:lstStyle/>
          <a:p>
            <a:fld id="{0BC55746-04A1-42DC-A0BC-1E09A8E18DBD}" type="slidenum">
              <a:rPr lang="en-US" altLang="zh-TW" smtClean="0"/>
              <a:pPr/>
              <a:t>33</a:t>
            </a:fld>
            <a:endParaRPr lang="en-US" altLang="zh-TW"/>
          </a:p>
        </p:txBody>
      </p:sp>
    </p:spTree>
    <p:extLst>
      <p:ext uri="{BB962C8B-B14F-4D97-AF65-F5344CB8AC3E}">
        <p14:creationId xmlns:p14="http://schemas.microsoft.com/office/powerpoint/2010/main" val="2633316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7A8807D-937D-4E4D-8803-E1CCD248F096}"/>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sp>
        <p:nvSpPr>
          <p:cNvPr id="2" name="標題 1">
            <a:extLst>
              <a:ext uri="{FF2B5EF4-FFF2-40B4-BE49-F238E27FC236}">
                <a16:creationId xmlns:a16="http://schemas.microsoft.com/office/drawing/2014/main" id="{8E0F6CF6-8EAE-4BA0-87B4-20DBD6BE0C42}"/>
              </a:ext>
            </a:extLst>
          </p:cNvPr>
          <p:cNvSpPr>
            <a:spLocks noGrp="1"/>
          </p:cNvSpPr>
          <p:nvPr>
            <p:ph type="title"/>
          </p:nvPr>
        </p:nvSpPr>
        <p:spPr/>
        <p:txBody>
          <a:bodyPr/>
          <a:lstStyle/>
          <a:p>
            <a:r>
              <a:rPr lang="en-US" altLang="zh-TW" dirty="0"/>
              <a:t>Example of Role Hierarchy</a:t>
            </a:r>
            <a:endParaRPr lang="zh-TW" altLang="en-US" dirty="0"/>
          </a:p>
        </p:txBody>
      </p:sp>
      <p:pic>
        <p:nvPicPr>
          <p:cNvPr id="8" name="圖片 7">
            <a:extLst>
              <a:ext uri="{FF2B5EF4-FFF2-40B4-BE49-F238E27FC236}">
                <a16:creationId xmlns:a16="http://schemas.microsoft.com/office/drawing/2014/main" id="{1E564E6C-D0A8-4554-879C-A3C08EC7C95D}"/>
              </a:ext>
            </a:extLst>
          </p:cNvPr>
          <p:cNvPicPr>
            <a:picLocks noChangeAspect="1"/>
          </p:cNvPicPr>
          <p:nvPr/>
        </p:nvPicPr>
        <p:blipFill>
          <a:blip r:embed="rId2"/>
          <a:stretch>
            <a:fillRect/>
          </a:stretch>
        </p:blipFill>
        <p:spPr>
          <a:xfrm>
            <a:off x="579181" y="1370185"/>
            <a:ext cx="8829187" cy="5487815"/>
          </a:xfrm>
          <a:prstGeom prst="rect">
            <a:avLst/>
          </a:prstGeom>
        </p:spPr>
      </p:pic>
    </p:spTree>
    <p:extLst>
      <p:ext uri="{BB962C8B-B14F-4D97-AF65-F5344CB8AC3E}">
        <p14:creationId xmlns:p14="http://schemas.microsoft.com/office/powerpoint/2010/main" val="476951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736079E-74AE-4BAF-AF0F-021B7485CA74}"/>
              </a:ext>
            </a:extLst>
          </p:cNvPr>
          <p:cNvSpPr>
            <a:spLocks noGrp="1"/>
          </p:cNvSpPr>
          <p:nvPr>
            <p:ph type="title"/>
          </p:nvPr>
        </p:nvSpPr>
        <p:spPr/>
        <p:txBody>
          <a:bodyPr/>
          <a:lstStyle/>
          <a:p>
            <a:r>
              <a:rPr lang="en-US" altLang="zh-TW" dirty="0"/>
              <a:t>Constraints—RBAC</a:t>
            </a:r>
            <a:r>
              <a:rPr lang="en-US" altLang="zh-TW" baseline="-25000" dirty="0"/>
              <a:t>2</a:t>
            </a:r>
            <a:r>
              <a:rPr lang="en-US" altLang="zh-TW" dirty="0"/>
              <a:t> </a:t>
            </a:r>
            <a:endParaRPr lang="zh-TW" altLang="en-US" dirty="0"/>
          </a:p>
        </p:txBody>
      </p:sp>
      <p:sp>
        <p:nvSpPr>
          <p:cNvPr id="4" name="內容版面配置區 3">
            <a:extLst>
              <a:ext uri="{FF2B5EF4-FFF2-40B4-BE49-F238E27FC236}">
                <a16:creationId xmlns:a16="http://schemas.microsoft.com/office/drawing/2014/main" id="{1B5364B5-B598-458D-BC69-CFF790CCA406}"/>
              </a:ext>
            </a:extLst>
          </p:cNvPr>
          <p:cNvSpPr>
            <a:spLocks noGrp="1"/>
          </p:cNvSpPr>
          <p:nvPr>
            <p:ph idx="1"/>
          </p:nvPr>
        </p:nvSpPr>
        <p:spPr/>
        <p:txBody>
          <a:bodyPr>
            <a:normAutofit fontScale="92500" lnSpcReduction="10000"/>
          </a:bodyPr>
          <a:lstStyle/>
          <a:p>
            <a:r>
              <a:rPr lang="en-US" altLang="zh-TW" dirty="0"/>
              <a:t>Provide a means of adapting RBAC to the specifics of administrative and security policies of an organization</a:t>
            </a:r>
          </a:p>
          <a:p>
            <a:r>
              <a:rPr lang="en-US" altLang="zh-TW" dirty="0"/>
              <a:t>A constraint is a defined relationship among roles or a condition related to roles</a:t>
            </a:r>
          </a:p>
          <a:p>
            <a:r>
              <a:rPr lang="en-US" altLang="zh-TW" dirty="0"/>
              <a:t>Types:</a:t>
            </a:r>
          </a:p>
          <a:p>
            <a:pPr lvl="1"/>
            <a:r>
              <a:rPr lang="en-US" altLang="zh-TW" dirty="0"/>
              <a:t>Mutually exclusive roles: no overlapping permissions</a:t>
            </a:r>
          </a:p>
          <a:p>
            <a:pPr lvl="2"/>
            <a:r>
              <a:rPr lang="en-US" altLang="zh-TW" dirty="0"/>
              <a:t>A user can only be assigned to one role in the set (either during a session or statically)</a:t>
            </a:r>
          </a:p>
          <a:p>
            <a:pPr lvl="2"/>
            <a:r>
              <a:rPr lang="en-US" altLang="zh-TW" dirty="0"/>
              <a:t>Any permission (access right) can be granted to only one role in the set</a:t>
            </a:r>
          </a:p>
          <a:p>
            <a:pPr lvl="1"/>
            <a:r>
              <a:rPr lang="en-US" altLang="zh-TW" dirty="0"/>
              <a:t>Cardinality</a:t>
            </a:r>
          </a:p>
          <a:p>
            <a:pPr lvl="2"/>
            <a:r>
              <a:rPr lang="en-US" altLang="zh-TW" dirty="0"/>
              <a:t>Setting a maximum number with respect to roles</a:t>
            </a:r>
          </a:p>
          <a:p>
            <a:pPr lvl="1"/>
            <a:r>
              <a:rPr lang="en-US" altLang="zh-TW" dirty="0"/>
              <a:t>Prerequisite roles</a:t>
            </a:r>
          </a:p>
          <a:p>
            <a:pPr lvl="2"/>
            <a:r>
              <a:rPr lang="en-US" altLang="zh-TW" dirty="0"/>
              <a:t>Dictates that a user can only be assigned to a particular role if it is already assigned to some other specified role</a:t>
            </a:r>
          </a:p>
          <a:p>
            <a:endParaRPr lang="en-US" altLang="zh-TW" dirty="0"/>
          </a:p>
        </p:txBody>
      </p:sp>
      <p:sp>
        <p:nvSpPr>
          <p:cNvPr id="2" name="投影片編號版面配置區 1">
            <a:extLst>
              <a:ext uri="{FF2B5EF4-FFF2-40B4-BE49-F238E27FC236}">
                <a16:creationId xmlns:a16="http://schemas.microsoft.com/office/drawing/2014/main" id="{C16F60C3-9DD0-44AE-8AF4-DF735894717B}"/>
              </a:ext>
            </a:extLst>
          </p:cNvPr>
          <p:cNvSpPr>
            <a:spLocks noGrp="1"/>
          </p:cNvSpPr>
          <p:nvPr>
            <p:ph type="sldNum" sz="quarter" idx="12"/>
          </p:nvPr>
        </p:nvSpPr>
        <p:spPr/>
        <p:txBody>
          <a:bodyPr/>
          <a:lstStyle/>
          <a:p>
            <a:fld id="{0BC55746-04A1-42DC-A0BC-1E09A8E18DBD}" type="slidenum">
              <a:rPr lang="en-US" altLang="zh-TW" smtClean="0"/>
              <a:pPr/>
              <a:t>35</a:t>
            </a:fld>
            <a:endParaRPr lang="en-US" altLang="zh-TW"/>
          </a:p>
        </p:txBody>
      </p:sp>
    </p:spTree>
    <p:extLst>
      <p:ext uri="{BB962C8B-B14F-4D97-AF65-F5344CB8AC3E}">
        <p14:creationId xmlns:p14="http://schemas.microsoft.com/office/powerpoint/2010/main" val="2323227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C82635-4687-4BEB-8AC9-75FF35F2379B}"/>
              </a:ext>
            </a:extLst>
          </p:cNvPr>
          <p:cNvSpPr>
            <a:spLocks noGrp="1"/>
          </p:cNvSpPr>
          <p:nvPr>
            <p:ph type="title"/>
          </p:nvPr>
        </p:nvSpPr>
        <p:spPr/>
        <p:txBody>
          <a:bodyPr/>
          <a:lstStyle/>
          <a:p>
            <a:r>
              <a:rPr lang="en-US" altLang="zh-TW" dirty="0"/>
              <a:t>Attribute-Based Access Control (ABAC)</a:t>
            </a:r>
            <a:endParaRPr lang="zh-TW" altLang="en-US" dirty="0"/>
          </a:p>
        </p:txBody>
      </p:sp>
      <p:sp>
        <p:nvSpPr>
          <p:cNvPr id="7" name="內容版面配置區 6">
            <a:extLst>
              <a:ext uri="{FF2B5EF4-FFF2-40B4-BE49-F238E27FC236}">
                <a16:creationId xmlns:a16="http://schemas.microsoft.com/office/drawing/2014/main" id="{1473F6C8-687D-400D-8CEB-6DE3BA3FF271}"/>
              </a:ext>
            </a:extLst>
          </p:cNvPr>
          <p:cNvSpPr>
            <a:spLocks noGrp="1"/>
          </p:cNvSpPr>
          <p:nvPr>
            <p:ph idx="1"/>
          </p:nvPr>
        </p:nvSpPr>
        <p:spPr/>
        <p:txBody>
          <a:bodyPr>
            <a:normAutofit lnSpcReduction="10000"/>
          </a:bodyPr>
          <a:lstStyle/>
          <a:p>
            <a:pPr lvl="0"/>
            <a:r>
              <a:rPr lang="en-US" altLang="zh-TW" dirty="0"/>
              <a:t>Can define authorizations that express conditions on properties of both the resource and the subject</a:t>
            </a:r>
          </a:p>
          <a:p>
            <a:pPr lvl="0"/>
            <a:r>
              <a:rPr lang="en-US" altLang="zh-TW" dirty="0"/>
              <a:t>Strength is its flexibility and expressive power</a:t>
            </a:r>
          </a:p>
          <a:p>
            <a:pPr lvl="0"/>
            <a:r>
              <a:rPr lang="en-US" altLang="zh-TW" dirty="0"/>
              <a:t>Main obstacle to its adoption in real systems has been concern about the performance impact of evaluating predicates on both resource and user properties for each access</a:t>
            </a:r>
          </a:p>
          <a:p>
            <a:pPr lvl="0"/>
            <a:r>
              <a:rPr lang="en-US" altLang="zh-TW" dirty="0"/>
              <a:t>Web services have been pioneering technologies through the introduction of the </a:t>
            </a:r>
            <a:r>
              <a:rPr lang="en-US" altLang="zh-TW" dirty="0" err="1"/>
              <a:t>eXtensible</a:t>
            </a:r>
            <a:r>
              <a:rPr lang="en-US" altLang="zh-TW" dirty="0"/>
              <a:t> Access Control Markup Language (XAMCL)</a:t>
            </a:r>
          </a:p>
          <a:p>
            <a:pPr lvl="0"/>
            <a:r>
              <a:rPr lang="en-US" altLang="zh-TW" dirty="0"/>
              <a:t>There is considerable interest in applying the model to cloud services</a:t>
            </a:r>
          </a:p>
          <a:p>
            <a:endParaRPr lang="zh-TW" altLang="en-US" dirty="0"/>
          </a:p>
        </p:txBody>
      </p:sp>
      <p:sp>
        <p:nvSpPr>
          <p:cNvPr id="4" name="投影片編號版面配置區 3">
            <a:extLst>
              <a:ext uri="{FF2B5EF4-FFF2-40B4-BE49-F238E27FC236}">
                <a16:creationId xmlns:a16="http://schemas.microsoft.com/office/drawing/2014/main" id="{F71EE73C-3F06-4D70-8C2F-AFA52CDF61FC}"/>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spTree>
    <p:extLst>
      <p:ext uri="{BB962C8B-B14F-4D97-AF65-F5344CB8AC3E}">
        <p14:creationId xmlns:p14="http://schemas.microsoft.com/office/powerpoint/2010/main" val="3695507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C88D2B-AA23-48C1-A82F-B7AE9CBCE776}"/>
              </a:ext>
            </a:extLst>
          </p:cNvPr>
          <p:cNvSpPr>
            <a:spLocks noGrp="1"/>
          </p:cNvSpPr>
          <p:nvPr>
            <p:ph type="title"/>
          </p:nvPr>
        </p:nvSpPr>
        <p:spPr/>
        <p:txBody>
          <a:bodyPr/>
          <a:lstStyle/>
          <a:p>
            <a:r>
              <a:rPr lang="en-US" altLang="zh-TW" dirty="0"/>
              <a:t>ABAC Model: Attributes</a:t>
            </a:r>
            <a:endParaRPr lang="zh-TW" altLang="en-US" dirty="0"/>
          </a:p>
        </p:txBody>
      </p:sp>
      <p:sp>
        <p:nvSpPr>
          <p:cNvPr id="7" name="內容版面配置區 6">
            <a:extLst>
              <a:ext uri="{FF2B5EF4-FFF2-40B4-BE49-F238E27FC236}">
                <a16:creationId xmlns:a16="http://schemas.microsoft.com/office/drawing/2014/main" id="{82E3462B-A091-4E00-A819-AB198B9634FE}"/>
              </a:ext>
            </a:extLst>
          </p:cNvPr>
          <p:cNvSpPr>
            <a:spLocks noGrp="1"/>
          </p:cNvSpPr>
          <p:nvPr>
            <p:ph idx="1"/>
          </p:nvPr>
        </p:nvSpPr>
        <p:spPr/>
        <p:txBody>
          <a:bodyPr>
            <a:normAutofit fontScale="92500" lnSpcReduction="10000"/>
          </a:bodyPr>
          <a:lstStyle/>
          <a:p>
            <a:pPr lvl="0"/>
            <a:r>
              <a:rPr lang="en-US" altLang="zh-TW" dirty="0"/>
              <a:t>Subject attributes</a:t>
            </a:r>
          </a:p>
          <a:p>
            <a:pPr lvl="1"/>
            <a:r>
              <a:rPr lang="en-US" altLang="zh-TW" dirty="0"/>
              <a:t>A subject is an active entity that causes information to flow among objects or changes the system state</a:t>
            </a:r>
          </a:p>
          <a:p>
            <a:pPr lvl="1"/>
            <a:r>
              <a:rPr lang="en-US" altLang="zh-TW" dirty="0"/>
              <a:t>Attributes define the identity and characteristics of the subject</a:t>
            </a:r>
          </a:p>
          <a:p>
            <a:pPr lvl="0"/>
            <a:r>
              <a:rPr lang="en-US" altLang="zh-TW" dirty="0"/>
              <a:t>Object attributes</a:t>
            </a:r>
          </a:p>
          <a:p>
            <a:pPr lvl="1"/>
            <a:r>
              <a:rPr lang="en-US" altLang="zh-TW" dirty="0"/>
              <a:t>An object (or resource) is a passive information system-related entity containing or receiving information</a:t>
            </a:r>
          </a:p>
          <a:p>
            <a:pPr lvl="1"/>
            <a:r>
              <a:rPr lang="en-US" altLang="zh-TW" dirty="0"/>
              <a:t>Objects have attributes that can be leverages to make access control decisions</a:t>
            </a:r>
          </a:p>
          <a:p>
            <a:pPr lvl="0"/>
            <a:r>
              <a:rPr lang="en-US" altLang="zh-TW" dirty="0"/>
              <a:t>Environment attributes</a:t>
            </a:r>
          </a:p>
          <a:p>
            <a:pPr lvl="1"/>
            <a:r>
              <a:rPr lang="en-US" altLang="zh-TW" dirty="0"/>
              <a:t>Describe the operational, technical, and even situational environment or context in which the information access occurs</a:t>
            </a:r>
          </a:p>
          <a:p>
            <a:pPr lvl="1"/>
            <a:r>
              <a:rPr lang="en-US" altLang="zh-TW" dirty="0"/>
              <a:t>These attributes have so far been largely ignored in most access control policies</a:t>
            </a:r>
          </a:p>
          <a:p>
            <a:endParaRPr lang="zh-TW" altLang="en-US" dirty="0"/>
          </a:p>
        </p:txBody>
      </p:sp>
      <p:sp>
        <p:nvSpPr>
          <p:cNvPr id="4" name="投影片編號版面配置區 3">
            <a:extLst>
              <a:ext uri="{FF2B5EF4-FFF2-40B4-BE49-F238E27FC236}">
                <a16:creationId xmlns:a16="http://schemas.microsoft.com/office/drawing/2014/main" id="{FB92A88E-3495-46BD-9B92-426D068D430B}"/>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2021082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5F9564-3B44-444E-B404-4705B9843D77}"/>
              </a:ext>
            </a:extLst>
          </p:cNvPr>
          <p:cNvSpPr>
            <a:spLocks noGrp="1"/>
          </p:cNvSpPr>
          <p:nvPr>
            <p:ph type="title"/>
          </p:nvPr>
        </p:nvSpPr>
        <p:spPr/>
        <p:txBody>
          <a:bodyPr/>
          <a:lstStyle/>
          <a:p>
            <a:r>
              <a:rPr lang="en-US" altLang="zh-TW" dirty="0"/>
              <a:t>ABAC Logical Architecture</a:t>
            </a:r>
            <a:endParaRPr lang="zh-TW" altLang="en-US" dirty="0"/>
          </a:p>
        </p:txBody>
      </p:sp>
      <p:sp>
        <p:nvSpPr>
          <p:cNvPr id="7" name="內容版面配置區 6">
            <a:extLst>
              <a:ext uri="{FF2B5EF4-FFF2-40B4-BE49-F238E27FC236}">
                <a16:creationId xmlns:a16="http://schemas.microsoft.com/office/drawing/2014/main" id="{8701DC11-28CE-4A88-AC63-7FEB6F49CF5B}"/>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EB7747EA-4264-442B-97A5-C9FCDB9B6E5E}"/>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pic>
        <p:nvPicPr>
          <p:cNvPr id="9" name="圖片 8">
            <a:extLst>
              <a:ext uri="{FF2B5EF4-FFF2-40B4-BE49-F238E27FC236}">
                <a16:creationId xmlns:a16="http://schemas.microsoft.com/office/drawing/2014/main" id="{4C535AA3-A2C7-47D7-809E-9091269868A7}"/>
              </a:ext>
            </a:extLst>
          </p:cNvPr>
          <p:cNvPicPr>
            <a:picLocks noChangeAspect="1"/>
          </p:cNvPicPr>
          <p:nvPr/>
        </p:nvPicPr>
        <p:blipFill>
          <a:blip r:embed="rId2"/>
          <a:stretch>
            <a:fillRect/>
          </a:stretch>
        </p:blipFill>
        <p:spPr>
          <a:xfrm>
            <a:off x="911424" y="0"/>
            <a:ext cx="7799601" cy="6858000"/>
          </a:xfrm>
          <a:prstGeom prst="rect">
            <a:avLst/>
          </a:prstGeom>
        </p:spPr>
      </p:pic>
    </p:spTree>
    <p:extLst>
      <p:ext uri="{BB962C8B-B14F-4D97-AF65-F5344CB8AC3E}">
        <p14:creationId xmlns:p14="http://schemas.microsoft.com/office/powerpoint/2010/main" val="2918434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4FB1323-7322-4A2F-B30A-C0743D971E13}"/>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
        <p:nvSpPr>
          <p:cNvPr id="2" name="標題 1">
            <a:extLst>
              <a:ext uri="{FF2B5EF4-FFF2-40B4-BE49-F238E27FC236}">
                <a16:creationId xmlns:a16="http://schemas.microsoft.com/office/drawing/2014/main" id="{64B1902D-2394-4901-8FB3-ECD59EB5D2C7}"/>
              </a:ext>
            </a:extLst>
          </p:cNvPr>
          <p:cNvSpPr>
            <a:spLocks noGrp="1"/>
          </p:cNvSpPr>
          <p:nvPr>
            <p:ph type="title"/>
          </p:nvPr>
        </p:nvSpPr>
        <p:spPr/>
        <p:txBody>
          <a:bodyPr/>
          <a:lstStyle/>
          <a:p>
            <a:r>
              <a:rPr lang="en-US" altLang="zh-TW" dirty="0"/>
              <a:t>ACL and ABAC Trust Relationships</a:t>
            </a:r>
            <a:br>
              <a:rPr lang="en-US" altLang="zh-TW" dirty="0"/>
            </a:br>
            <a:endParaRPr lang="zh-TW" altLang="en-US" dirty="0"/>
          </a:p>
        </p:txBody>
      </p:sp>
      <p:pic>
        <p:nvPicPr>
          <p:cNvPr id="6" name="圖片 5">
            <a:extLst>
              <a:ext uri="{FF2B5EF4-FFF2-40B4-BE49-F238E27FC236}">
                <a16:creationId xmlns:a16="http://schemas.microsoft.com/office/drawing/2014/main" id="{D427F3CC-9915-46EB-8061-82C4946165D2}"/>
              </a:ext>
            </a:extLst>
          </p:cNvPr>
          <p:cNvPicPr>
            <a:picLocks noChangeAspect="1"/>
          </p:cNvPicPr>
          <p:nvPr/>
        </p:nvPicPr>
        <p:blipFill>
          <a:blip r:embed="rId2"/>
          <a:stretch>
            <a:fillRect/>
          </a:stretch>
        </p:blipFill>
        <p:spPr>
          <a:xfrm>
            <a:off x="-24680" y="476672"/>
            <a:ext cx="12192000" cy="6112256"/>
          </a:xfrm>
          <a:prstGeom prst="rect">
            <a:avLst/>
          </a:prstGeom>
        </p:spPr>
      </p:pic>
    </p:spTree>
    <p:extLst>
      <p:ext uri="{BB962C8B-B14F-4D97-AF65-F5344CB8AC3E}">
        <p14:creationId xmlns:p14="http://schemas.microsoft.com/office/powerpoint/2010/main" val="352601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9AA61D-7160-428D-A062-8E6925E6075C}"/>
              </a:ext>
            </a:extLst>
          </p:cNvPr>
          <p:cNvSpPr>
            <a:spLocks noGrp="1"/>
          </p:cNvSpPr>
          <p:nvPr>
            <p:ph type="title"/>
          </p:nvPr>
        </p:nvSpPr>
        <p:spPr/>
        <p:txBody>
          <a:bodyPr/>
          <a:lstStyle/>
          <a:p>
            <a:r>
              <a:rPr lang="en-GB" altLang="zh-TW" dirty="0"/>
              <a:t>Access Control Definitions</a:t>
            </a:r>
            <a:endParaRPr lang="zh-TW" altLang="en-US" dirty="0"/>
          </a:p>
        </p:txBody>
      </p:sp>
      <p:sp>
        <p:nvSpPr>
          <p:cNvPr id="7" name="內容版面配置區 6">
            <a:extLst>
              <a:ext uri="{FF2B5EF4-FFF2-40B4-BE49-F238E27FC236}">
                <a16:creationId xmlns:a16="http://schemas.microsoft.com/office/drawing/2014/main" id="{62A15108-8B20-4C5A-8263-022AE88DD5CD}"/>
              </a:ext>
            </a:extLst>
          </p:cNvPr>
          <p:cNvSpPr>
            <a:spLocks noGrp="1"/>
          </p:cNvSpPr>
          <p:nvPr>
            <p:ph idx="1"/>
          </p:nvPr>
        </p:nvSpPr>
        <p:spPr/>
        <p:txBody>
          <a:bodyPr/>
          <a:lstStyle/>
          <a:p>
            <a:r>
              <a:rPr lang="en-US" altLang="zh-TW" dirty="0"/>
              <a:t>NISTIR 7298 (Glossary of Key Information Security Terms , May 2013)</a:t>
            </a:r>
          </a:p>
          <a:p>
            <a:pPr lvl="1"/>
            <a:r>
              <a:rPr lang="en-AU" altLang="zh-TW" dirty="0"/>
              <a:t>The process of </a:t>
            </a:r>
            <a:r>
              <a:rPr lang="en-AU" altLang="zh-TW" b="1" dirty="0"/>
              <a:t>granting or denying specific requests </a:t>
            </a:r>
            <a:r>
              <a:rPr lang="en-AU" altLang="zh-TW" dirty="0"/>
              <a:t>to: </a:t>
            </a:r>
          </a:p>
          <a:p>
            <a:pPr lvl="2"/>
            <a:r>
              <a:rPr lang="en-AU" altLang="zh-TW" dirty="0"/>
              <a:t>(1) </a:t>
            </a:r>
            <a:r>
              <a:rPr lang="en-AU" altLang="zh-TW" b="1" dirty="0"/>
              <a:t>obtain and use </a:t>
            </a:r>
            <a:r>
              <a:rPr lang="en-AU" altLang="zh-TW" dirty="0"/>
              <a:t>information and related information processing services; and </a:t>
            </a:r>
          </a:p>
          <a:p>
            <a:pPr lvl="2"/>
            <a:r>
              <a:rPr lang="en-AU" altLang="zh-TW" dirty="0"/>
              <a:t>(2) </a:t>
            </a:r>
            <a:r>
              <a:rPr lang="en-AU" altLang="zh-TW" b="1" dirty="0"/>
              <a:t>enter</a:t>
            </a:r>
            <a:r>
              <a:rPr lang="en-AU" altLang="zh-TW" dirty="0"/>
              <a:t> specific physical facilities</a:t>
            </a:r>
          </a:p>
          <a:p>
            <a:r>
              <a:rPr lang="en-US" altLang="zh-TW" dirty="0"/>
              <a:t>RFC 4949, Internet Security Glossary</a:t>
            </a:r>
          </a:p>
          <a:p>
            <a:pPr lvl="1"/>
            <a:r>
              <a:rPr lang="en-AU" altLang="zh-TW" dirty="0"/>
              <a:t>A process by which </a:t>
            </a:r>
            <a:r>
              <a:rPr lang="en-AU" altLang="zh-TW" b="1" dirty="0"/>
              <a:t>use of system resources </a:t>
            </a:r>
            <a:r>
              <a:rPr lang="en-AU" altLang="zh-TW" dirty="0"/>
              <a:t>is regulated according to a security policy and is </a:t>
            </a:r>
            <a:r>
              <a:rPr lang="en-AU" altLang="zh-TW" b="1" dirty="0"/>
              <a:t>permitted only by authorized entities </a:t>
            </a:r>
            <a:r>
              <a:rPr lang="en-AU" altLang="zh-TW" dirty="0"/>
              <a:t>(users, programs, processes, or other systems) </a:t>
            </a:r>
            <a:r>
              <a:rPr lang="en-AU" altLang="zh-TW" b="1" dirty="0"/>
              <a:t>according to that policy</a:t>
            </a:r>
          </a:p>
        </p:txBody>
      </p:sp>
      <p:sp>
        <p:nvSpPr>
          <p:cNvPr id="4" name="投影片編號版面配置區 3">
            <a:extLst>
              <a:ext uri="{FF2B5EF4-FFF2-40B4-BE49-F238E27FC236}">
                <a16:creationId xmlns:a16="http://schemas.microsoft.com/office/drawing/2014/main" id="{A2345281-9FE5-4D1E-91D8-7439A84FD98F}"/>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4274502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DA294179-5677-4268-925B-B81E0E37064B}"/>
              </a:ext>
            </a:extLst>
          </p:cNvPr>
          <p:cNvSpPr>
            <a:spLocks noGrp="1"/>
          </p:cNvSpPr>
          <p:nvPr>
            <p:ph type="sldNum" sz="quarter" idx="12"/>
          </p:nvPr>
        </p:nvSpPr>
        <p:spPr/>
        <p:txBody>
          <a:bodyPr/>
          <a:lstStyle/>
          <a:p>
            <a:fld id="{0BC55746-04A1-42DC-A0BC-1E09A8E18DBD}" type="slidenum">
              <a:rPr lang="en-US" altLang="zh-TW" smtClean="0"/>
              <a:pPr/>
              <a:t>40</a:t>
            </a:fld>
            <a:endParaRPr lang="en-US" altLang="zh-TW"/>
          </a:p>
        </p:txBody>
      </p:sp>
      <p:sp>
        <p:nvSpPr>
          <p:cNvPr id="3" name="標題 2">
            <a:extLst>
              <a:ext uri="{FF2B5EF4-FFF2-40B4-BE49-F238E27FC236}">
                <a16:creationId xmlns:a16="http://schemas.microsoft.com/office/drawing/2014/main" id="{753374A5-BC49-476D-B04A-63CC35CC0DF7}"/>
              </a:ext>
            </a:extLst>
          </p:cNvPr>
          <p:cNvSpPr>
            <a:spLocks noGrp="1"/>
          </p:cNvSpPr>
          <p:nvPr>
            <p:ph type="title"/>
          </p:nvPr>
        </p:nvSpPr>
        <p:spPr/>
        <p:txBody>
          <a:bodyPr/>
          <a:lstStyle/>
          <a:p>
            <a:endParaRPr lang="zh-TW" altLang="en-US" dirty="0"/>
          </a:p>
        </p:txBody>
      </p:sp>
      <p:pic>
        <p:nvPicPr>
          <p:cNvPr id="5" name="圖片 4">
            <a:extLst>
              <a:ext uri="{FF2B5EF4-FFF2-40B4-BE49-F238E27FC236}">
                <a16:creationId xmlns:a16="http://schemas.microsoft.com/office/drawing/2014/main" id="{FF075A0A-44BD-46AA-A446-26903965CD32}"/>
              </a:ext>
            </a:extLst>
          </p:cNvPr>
          <p:cNvPicPr>
            <a:picLocks noChangeAspect="1"/>
          </p:cNvPicPr>
          <p:nvPr/>
        </p:nvPicPr>
        <p:blipFill>
          <a:blip r:embed="rId2"/>
          <a:stretch>
            <a:fillRect/>
          </a:stretch>
        </p:blipFill>
        <p:spPr>
          <a:xfrm>
            <a:off x="135602" y="0"/>
            <a:ext cx="11920795" cy="6858000"/>
          </a:xfrm>
          <a:prstGeom prst="rect">
            <a:avLst/>
          </a:prstGeom>
        </p:spPr>
      </p:pic>
    </p:spTree>
    <p:extLst>
      <p:ext uri="{BB962C8B-B14F-4D97-AF65-F5344CB8AC3E}">
        <p14:creationId xmlns:p14="http://schemas.microsoft.com/office/powerpoint/2010/main" val="3730029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918801-A176-4E07-A72A-6ED736CBD29B}"/>
              </a:ext>
            </a:extLst>
          </p:cNvPr>
          <p:cNvSpPr>
            <a:spLocks noGrp="1"/>
          </p:cNvSpPr>
          <p:nvPr>
            <p:ph type="title"/>
          </p:nvPr>
        </p:nvSpPr>
        <p:spPr/>
        <p:txBody>
          <a:bodyPr/>
          <a:lstStyle/>
          <a:p>
            <a:r>
              <a:rPr lang="en-US" altLang="zh-TW" dirty="0"/>
              <a:t>ABAC Policies</a:t>
            </a:r>
            <a:endParaRPr lang="zh-TW" altLang="en-US" dirty="0"/>
          </a:p>
        </p:txBody>
      </p:sp>
      <p:sp>
        <p:nvSpPr>
          <p:cNvPr id="7" name="內容版面配置區 6">
            <a:extLst>
              <a:ext uri="{FF2B5EF4-FFF2-40B4-BE49-F238E27FC236}">
                <a16:creationId xmlns:a16="http://schemas.microsoft.com/office/drawing/2014/main" id="{24037E5B-F7D2-4E64-BA5E-F6A9AA1F8C60}"/>
              </a:ext>
            </a:extLst>
          </p:cNvPr>
          <p:cNvSpPr>
            <a:spLocks noGrp="1"/>
          </p:cNvSpPr>
          <p:nvPr>
            <p:ph idx="1"/>
          </p:nvPr>
        </p:nvSpPr>
        <p:spPr/>
        <p:txBody>
          <a:bodyPr>
            <a:normAutofit/>
          </a:bodyPr>
          <a:lstStyle/>
          <a:p>
            <a:r>
              <a:rPr lang="en-US" altLang="zh-TW" dirty="0"/>
              <a:t>A </a:t>
            </a:r>
            <a:r>
              <a:rPr lang="en-US" altLang="zh-TW" b="1" dirty="0"/>
              <a:t>policy</a:t>
            </a:r>
            <a:r>
              <a:rPr lang="en-US" altLang="zh-TW" dirty="0"/>
              <a:t> is a set of rules and relationships that govern allowable behavior within an organization, based on the privileges of subjects and how resources or objects are to be protected under which environment conditions. </a:t>
            </a:r>
          </a:p>
          <a:p>
            <a:r>
              <a:rPr lang="en-US" altLang="zh-TW" dirty="0"/>
              <a:t>In turn, </a:t>
            </a:r>
            <a:r>
              <a:rPr lang="en-US" altLang="zh-TW" b="1" dirty="0"/>
              <a:t>privileges</a:t>
            </a:r>
            <a:r>
              <a:rPr lang="en-US" altLang="zh-TW" dirty="0"/>
              <a:t> represent the authorized behavior of a subject; they are defined by an authority and embodied in a policy. </a:t>
            </a:r>
          </a:p>
          <a:p>
            <a:r>
              <a:rPr lang="en-US" altLang="zh-TW" dirty="0"/>
              <a:t>Other terms that are commonly used instead of privileges are rights, </a:t>
            </a:r>
            <a:r>
              <a:rPr lang="en-US" altLang="zh-TW" b="1" dirty="0"/>
              <a:t>authorizations</a:t>
            </a:r>
            <a:r>
              <a:rPr lang="en-US" altLang="zh-TW" dirty="0"/>
              <a:t>, and </a:t>
            </a:r>
            <a:r>
              <a:rPr lang="en-US" altLang="zh-TW" b="1" dirty="0"/>
              <a:t>entitlements</a:t>
            </a:r>
            <a:r>
              <a:rPr lang="en-US" altLang="zh-TW" dirty="0"/>
              <a:t>. </a:t>
            </a:r>
          </a:p>
          <a:p>
            <a:r>
              <a:rPr lang="en-US" altLang="zh-TW" dirty="0"/>
              <a:t>Policy is typically written from the perspective of the object that needs protecting, and the privileges available to subjects.</a:t>
            </a:r>
            <a:endParaRPr lang="zh-TW" altLang="en-US" dirty="0"/>
          </a:p>
        </p:txBody>
      </p:sp>
      <p:sp>
        <p:nvSpPr>
          <p:cNvPr id="4" name="投影片編號版面配置區 3">
            <a:extLst>
              <a:ext uri="{FF2B5EF4-FFF2-40B4-BE49-F238E27FC236}">
                <a16:creationId xmlns:a16="http://schemas.microsoft.com/office/drawing/2014/main" id="{6E723F8D-D087-430F-8C83-BA152743D9B6}"/>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1297037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9A956-0051-480E-B733-BD7DA70D27C0}"/>
              </a:ext>
            </a:extLst>
          </p:cNvPr>
          <p:cNvSpPr>
            <a:spLocks noGrp="1"/>
          </p:cNvSpPr>
          <p:nvPr>
            <p:ph type="title"/>
          </p:nvPr>
        </p:nvSpPr>
        <p:spPr/>
        <p:txBody>
          <a:bodyPr/>
          <a:lstStyle/>
          <a:p>
            <a:r>
              <a:rPr lang="en-US" altLang="zh-TW" dirty="0"/>
              <a:t>ABAC</a:t>
            </a:r>
            <a:endParaRPr lang="zh-TW" altLang="en-US" dirty="0"/>
          </a:p>
        </p:txBody>
      </p:sp>
      <p:sp>
        <p:nvSpPr>
          <p:cNvPr id="7" name="內容版面配置區 6">
            <a:extLst>
              <a:ext uri="{FF2B5EF4-FFF2-40B4-BE49-F238E27FC236}">
                <a16:creationId xmlns:a16="http://schemas.microsoft.com/office/drawing/2014/main" id="{0C818BC7-F888-4520-A738-4AA329170E46}"/>
              </a:ext>
            </a:extLst>
          </p:cNvPr>
          <p:cNvSpPr>
            <a:spLocks noGrp="1"/>
          </p:cNvSpPr>
          <p:nvPr>
            <p:ph idx="1"/>
          </p:nvPr>
        </p:nvSpPr>
        <p:spPr/>
        <p:txBody>
          <a:bodyPr/>
          <a:lstStyle/>
          <a:p>
            <a:pPr lvl="0"/>
            <a:r>
              <a:rPr lang="en-US" altLang="zh-TW" dirty="0"/>
              <a:t>Distinguishable because it controls access to objects by evaluating rules against the attributes of entities, operations, and the environment relevant to a request</a:t>
            </a:r>
          </a:p>
          <a:p>
            <a:pPr lvl="0"/>
            <a:r>
              <a:rPr lang="en-US" altLang="zh-TW" dirty="0"/>
              <a:t>Relies upon the evaluation of attributes of the subject, attributes of the object, and a formal relationship or access control rule defining the allowable operations for subject-object attribute combinations in a given environment</a:t>
            </a:r>
          </a:p>
          <a:p>
            <a:pPr lvl="0"/>
            <a:r>
              <a:rPr lang="en-US" altLang="zh-TW" dirty="0"/>
              <a:t>Systems are capable of enforcing DAC, RBAC, and MAC concepts</a:t>
            </a:r>
          </a:p>
          <a:p>
            <a:pPr lvl="0"/>
            <a:r>
              <a:rPr lang="en-US" altLang="zh-TW" dirty="0"/>
              <a:t>Allows an unlimited number of attributes to be combined to satisfy any access control rule</a:t>
            </a:r>
          </a:p>
          <a:p>
            <a:endParaRPr lang="zh-TW" altLang="en-US" dirty="0"/>
          </a:p>
        </p:txBody>
      </p:sp>
      <p:sp>
        <p:nvSpPr>
          <p:cNvPr id="4" name="投影片編號版面配置區 3">
            <a:extLst>
              <a:ext uri="{FF2B5EF4-FFF2-40B4-BE49-F238E27FC236}">
                <a16:creationId xmlns:a16="http://schemas.microsoft.com/office/drawing/2014/main" id="{718F689F-0859-4D00-A55E-0530A3152A2D}"/>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spTree>
    <p:extLst>
      <p:ext uri="{BB962C8B-B14F-4D97-AF65-F5344CB8AC3E}">
        <p14:creationId xmlns:p14="http://schemas.microsoft.com/office/powerpoint/2010/main" val="1656912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6F591D-761D-48CC-B77C-2025CF203304}"/>
              </a:ext>
            </a:extLst>
          </p:cNvPr>
          <p:cNvSpPr>
            <a:spLocks noGrp="1"/>
          </p:cNvSpPr>
          <p:nvPr>
            <p:ph type="title"/>
          </p:nvPr>
        </p:nvSpPr>
        <p:spPr/>
        <p:txBody>
          <a:bodyPr/>
          <a:lstStyle/>
          <a:p>
            <a:r>
              <a:rPr lang="en-US" altLang="zh-TW" dirty="0"/>
              <a:t>Identity, Credential, and Access Management (ICAM)</a:t>
            </a:r>
            <a:endParaRPr lang="zh-TW" altLang="en-US" dirty="0"/>
          </a:p>
        </p:txBody>
      </p:sp>
      <p:sp>
        <p:nvSpPr>
          <p:cNvPr id="7" name="內容版面配置區 6">
            <a:extLst>
              <a:ext uri="{FF2B5EF4-FFF2-40B4-BE49-F238E27FC236}">
                <a16:creationId xmlns:a16="http://schemas.microsoft.com/office/drawing/2014/main" id="{6AE54A8F-F06B-483E-BEA7-AB876B403754}"/>
              </a:ext>
            </a:extLst>
          </p:cNvPr>
          <p:cNvSpPr>
            <a:spLocks noGrp="1"/>
          </p:cNvSpPr>
          <p:nvPr>
            <p:ph idx="1"/>
          </p:nvPr>
        </p:nvSpPr>
        <p:spPr/>
        <p:txBody>
          <a:bodyPr/>
          <a:lstStyle/>
          <a:p>
            <a:r>
              <a:rPr lang="en-US" altLang="zh-TW" dirty="0"/>
              <a:t>A comprehensive approach to managing and implementing digital identities, credentials, and access control</a:t>
            </a:r>
          </a:p>
          <a:p>
            <a:r>
              <a:rPr lang="en-US" altLang="zh-TW" dirty="0"/>
              <a:t>Developed by the U.S. government</a:t>
            </a:r>
          </a:p>
          <a:p>
            <a:r>
              <a:rPr lang="en-US" altLang="zh-TW" dirty="0"/>
              <a:t>Designed to:</a:t>
            </a:r>
          </a:p>
          <a:p>
            <a:pPr lvl="1"/>
            <a:r>
              <a:rPr lang="en-US" altLang="zh-TW" dirty="0"/>
              <a:t>Create trusted digital identity representations of individuals and nonperson entities (NPEs)</a:t>
            </a:r>
          </a:p>
          <a:p>
            <a:pPr lvl="1"/>
            <a:r>
              <a:rPr lang="en-US" altLang="zh-TW" dirty="0"/>
              <a:t>Bind those identities to credentials that may serve as a proxy for the individual of NPE in access transactions</a:t>
            </a:r>
          </a:p>
          <a:p>
            <a:pPr lvl="2"/>
            <a:r>
              <a:rPr lang="en-US" altLang="zh-TW" dirty="0"/>
              <a:t>A credential is an object or data structure that authoritatively binds an identity to a token possessed and controlled by a subscriber</a:t>
            </a:r>
          </a:p>
          <a:p>
            <a:pPr lvl="1"/>
            <a:r>
              <a:rPr lang="en-US" altLang="zh-TW" dirty="0"/>
              <a:t>Use the credentials to provide authorized access to an agency’s resources</a:t>
            </a:r>
          </a:p>
          <a:p>
            <a:endParaRPr lang="zh-TW" altLang="en-US" dirty="0"/>
          </a:p>
        </p:txBody>
      </p:sp>
      <p:sp>
        <p:nvSpPr>
          <p:cNvPr id="4" name="投影片編號版面配置區 3">
            <a:extLst>
              <a:ext uri="{FF2B5EF4-FFF2-40B4-BE49-F238E27FC236}">
                <a16:creationId xmlns:a16="http://schemas.microsoft.com/office/drawing/2014/main" id="{BB22D77D-0AC1-4DF1-9BCF-ADF3BF5C51F4}"/>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spTree>
    <p:extLst>
      <p:ext uri="{BB962C8B-B14F-4D97-AF65-F5344CB8AC3E}">
        <p14:creationId xmlns:p14="http://schemas.microsoft.com/office/powerpoint/2010/main" val="2723474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BEA8D0E-ED29-4599-94F6-B3863FD29709}"/>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pic>
        <p:nvPicPr>
          <p:cNvPr id="6" name="圖片 5">
            <a:extLst>
              <a:ext uri="{FF2B5EF4-FFF2-40B4-BE49-F238E27FC236}">
                <a16:creationId xmlns:a16="http://schemas.microsoft.com/office/drawing/2014/main" id="{FC1924BE-B0BE-4D3F-8938-9384B3C0B702}"/>
              </a:ext>
            </a:extLst>
          </p:cNvPr>
          <p:cNvPicPr>
            <a:picLocks noChangeAspect="1"/>
          </p:cNvPicPr>
          <p:nvPr/>
        </p:nvPicPr>
        <p:blipFill>
          <a:blip r:embed="rId2"/>
          <a:stretch>
            <a:fillRect/>
          </a:stretch>
        </p:blipFill>
        <p:spPr>
          <a:xfrm>
            <a:off x="2380919" y="0"/>
            <a:ext cx="7430162" cy="6858000"/>
          </a:xfrm>
          <a:prstGeom prst="rect">
            <a:avLst/>
          </a:prstGeom>
        </p:spPr>
      </p:pic>
    </p:spTree>
    <p:extLst>
      <p:ext uri="{BB962C8B-B14F-4D97-AF65-F5344CB8AC3E}">
        <p14:creationId xmlns:p14="http://schemas.microsoft.com/office/powerpoint/2010/main" val="38881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39591341-C454-4F9D-B162-C4D2FB7BF722}"/>
              </a:ext>
            </a:extLst>
          </p:cNvPr>
          <p:cNvSpPr>
            <a:spLocks noGrp="1"/>
          </p:cNvSpPr>
          <p:nvPr>
            <p:ph type="title"/>
          </p:nvPr>
        </p:nvSpPr>
        <p:spPr/>
        <p:txBody>
          <a:bodyPr/>
          <a:lstStyle/>
          <a:p>
            <a:r>
              <a:rPr lang="en-US" altLang="zh-TW" dirty="0"/>
              <a:t>Identity Management</a:t>
            </a:r>
            <a:endParaRPr lang="zh-TW" altLang="en-US" dirty="0"/>
          </a:p>
        </p:txBody>
      </p:sp>
      <p:sp>
        <p:nvSpPr>
          <p:cNvPr id="7" name="內容版面配置區 6">
            <a:extLst>
              <a:ext uri="{FF2B5EF4-FFF2-40B4-BE49-F238E27FC236}">
                <a16:creationId xmlns:a16="http://schemas.microsoft.com/office/drawing/2014/main" id="{1E9213B6-7CD8-4ADA-96D1-1E29164FBF0C}"/>
              </a:ext>
            </a:extLst>
          </p:cNvPr>
          <p:cNvSpPr>
            <a:spLocks noGrp="1"/>
          </p:cNvSpPr>
          <p:nvPr>
            <p:ph idx="1"/>
          </p:nvPr>
        </p:nvSpPr>
        <p:spPr/>
        <p:txBody>
          <a:bodyPr>
            <a:normAutofit fontScale="85000" lnSpcReduction="20000"/>
          </a:bodyPr>
          <a:lstStyle/>
          <a:p>
            <a:pPr lvl="0"/>
            <a:r>
              <a:rPr lang="en-US" altLang="zh-TW" dirty="0"/>
              <a:t>Concerned with assigning attributes to a digital identity and connecting that digital identity to an individual or NPE</a:t>
            </a:r>
          </a:p>
          <a:p>
            <a:pPr lvl="0"/>
            <a:r>
              <a:rPr lang="en-US" altLang="zh-TW" dirty="0"/>
              <a:t>Goal is to establish a trustworthy digital identity that is independent of a specific application or context</a:t>
            </a:r>
          </a:p>
          <a:p>
            <a:pPr lvl="0"/>
            <a:r>
              <a:rPr lang="en-US" altLang="zh-TW" dirty="0"/>
              <a:t>Most common approach to access control for applications and programs is to create a digital representation of an identity for the specific use of the application or program</a:t>
            </a:r>
          </a:p>
          <a:p>
            <a:pPr lvl="0"/>
            <a:r>
              <a:rPr lang="en-US" altLang="zh-TW" dirty="0"/>
              <a:t>Maintenance and protection of the identity itself is  treated as secondary to the mission associated with the application</a:t>
            </a:r>
          </a:p>
          <a:p>
            <a:pPr lvl="0"/>
            <a:r>
              <a:rPr lang="en-US" altLang="zh-TW" dirty="0"/>
              <a:t>Final element is lifecycle management which includes:</a:t>
            </a:r>
          </a:p>
          <a:p>
            <a:pPr lvl="1"/>
            <a:r>
              <a:rPr lang="en-US" altLang="zh-TW" dirty="0"/>
              <a:t>Mechanisms, policies, and procedures for protecting personal identity information</a:t>
            </a:r>
          </a:p>
          <a:p>
            <a:pPr lvl="1"/>
            <a:r>
              <a:rPr lang="en-US" altLang="zh-TW" dirty="0"/>
              <a:t>Controlling access to identity data</a:t>
            </a:r>
          </a:p>
          <a:p>
            <a:pPr lvl="1"/>
            <a:r>
              <a:rPr lang="en-US" altLang="zh-TW" dirty="0"/>
              <a:t>Techniques for sharing authoritative identity data with applications that need it</a:t>
            </a:r>
          </a:p>
          <a:p>
            <a:pPr lvl="1"/>
            <a:r>
              <a:rPr lang="en-US" altLang="zh-TW" dirty="0"/>
              <a:t>Revocation of an enterprise identity</a:t>
            </a:r>
          </a:p>
          <a:p>
            <a:endParaRPr lang="zh-TW" altLang="en-US" dirty="0"/>
          </a:p>
        </p:txBody>
      </p:sp>
      <p:sp>
        <p:nvSpPr>
          <p:cNvPr id="2" name="投影片編號版面配置區 1">
            <a:extLst>
              <a:ext uri="{FF2B5EF4-FFF2-40B4-BE49-F238E27FC236}">
                <a16:creationId xmlns:a16="http://schemas.microsoft.com/office/drawing/2014/main" id="{6B7F63CA-15CF-4886-BD44-DEA201B168AB}"/>
              </a:ext>
            </a:extLst>
          </p:cNvPr>
          <p:cNvSpPr>
            <a:spLocks noGrp="1"/>
          </p:cNvSpPr>
          <p:nvPr>
            <p:ph type="sldNum" sz="quarter" idx="12"/>
          </p:nvPr>
        </p:nvSpPr>
        <p:spPr/>
        <p:txBody>
          <a:bodyPr/>
          <a:lstStyle/>
          <a:p>
            <a:fld id="{F5266956-B1F5-4385-B837-32E585D3D944}" type="slidenum">
              <a:rPr lang="en-US" altLang="zh-TW" smtClean="0"/>
              <a:pPr/>
              <a:t>45</a:t>
            </a:fld>
            <a:endParaRPr lang="en-US" altLang="zh-TW"/>
          </a:p>
        </p:txBody>
      </p:sp>
    </p:spTree>
    <p:extLst>
      <p:ext uri="{BB962C8B-B14F-4D97-AF65-F5344CB8AC3E}">
        <p14:creationId xmlns:p14="http://schemas.microsoft.com/office/powerpoint/2010/main" val="684798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9D6797-3E3C-4F28-9142-80A221F53616}"/>
              </a:ext>
            </a:extLst>
          </p:cNvPr>
          <p:cNvSpPr>
            <a:spLocks noGrp="1"/>
          </p:cNvSpPr>
          <p:nvPr>
            <p:ph type="title"/>
          </p:nvPr>
        </p:nvSpPr>
        <p:spPr/>
        <p:txBody>
          <a:bodyPr/>
          <a:lstStyle/>
          <a:p>
            <a:r>
              <a:rPr lang="en-US" altLang="zh-TW" dirty="0"/>
              <a:t>Credential Management</a:t>
            </a:r>
            <a:endParaRPr lang="zh-TW" altLang="en-US" dirty="0"/>
          </a:p>
        </p:txBody>
      </p:sp>
      <p:sp>
        <p:nvSpPr>
          <p:cNvPr id="7" name="內容版面配置區 6">
            <a:extLst>
              <a:ext uri="{FF2B5EF4-FFF2-40B4-BE49-F238E27FC236}">
                <a16:creationId xmlns:a16="http://schemas.microsoft.com/office/drawing/2014/main" id="{936F2BB7-95C1-43A4-A21F-D35ADCC3B041}"/>
              </a:ext>
            </a:extLst>
          </p:cNvPr>
          <p:cNvSpPr>
            <a:spLocks noGrp="1"/>
          </p:cNvSpPr>
          <p:nvPr>
            <p:ph idx="1"/>
          </p:nvPr>
        </p:nvSpPr>
        <p:spPr/>
        <p:txBody>
          <a:bodyPr>
            <a:normAutofit fontScale="85000" lnSpcReduction="20000"/>
          </a:bodyPr>
          <a:lstStyle/>
          <a:p>
            <a:pPr lvl="0"/>
            <a:r>
              <a:rPr lang="en-US" altLang="zh-TW" dirty="0"/>
              <a:t>The management of the life cycle of the credential</a:t>
            </a:r>
          </a:p>
          <a:p>
            <a:pPr lvl="1"/>
            <a:r>
              <a:rPr lang="en-US" altLang="zh-TW" dirty="0"/>
              <a:t>Examples of credentials are smart cards, private/public cryptographic keys, and digital certificates</a:t>
            </a:r>
          </a:p>
          <a:p>
            <a:pPr lvl="0"/>
            <a:r>
              <a:rPr lang="en-US" altLang="zh-TW" dirty="0"/>
              <a:t>Encompasses five logical components:</a:t>
            </a:r>
          </a:p>
          <a:p>
            <a:pPr lvl="1"/>
            <a:r>
              <a:rPr lang="en-US" altLang="zh-TW" dirty="0"/>
              <a:t>An authorized individual sponsors an individual or entity for a credential to establish the need for the credential</a:t>
            </a:r>
          </a:p>
          <a:p>
            <a:pPr lvl="1"/>
            <a:r>
              <a:rPr lang="en-US" altLang="zh-TW" dirty="0"/>
              <a:t>The sponsored individual enrolls for the credential</a:t>
            </a:r>
          </a:p>
          <a:p>
            <a:pPr lvl="2"/>
            <a:r>
              <a:rPr lang="en-US" altLang="zh-TW" dirty="0"/>
              <a:t>Process typically consists of identity proofing and the capture of biographic and biometric data</a:t>
            </a:r>
          </a:p>
          <a:p>
            <a:pPr lvl="2"/>
            <a:r>
              <a:rPr lang="en-US" altLang="zh-TW" dirty="0"/>
              <a:t>This step may also involve incorporating authoritative attribute data, maintained by the identity management component</a:t>
            </a:r>
          </a:p>
          <a:p>
            <a:pPr lvl="1"/>
            <a:r>
              <a:rPr lang="en-US" altLang="zh-TW" dirty="0"/>
              <a:t>A credential is produced</a:t>
            </a:r>
          </a:p>
          <a:p>
            <a:pPr lvl="2"/>
            <a:r>
              <a:rPr lang="en-US" altLang="zh-TW" dirty="0"/>
              <a:t>Depending on the credential type, production may involve encryption, the use of a digital signature, the production of a smart card or other functions</a:t>
            </a:r>
          </a:p>
          <a:p>
            <a:pPr lvl="1"/>
            <a:r>
              <a:rPr lang="en-US" altLang="zh-TW" dirty="0"/>
              <a:t>The credential is issued to the individual or NPE</a:t>
            </a:r>
          </a:p>
          <a:p>
            <a:pPr lvl="1"/>
            <a:r>
              <a:rPr lang="en-US" altLang="zh-TW" dirty="0"/>
              <a:t>A credential must be maintained over its life cycle</a:t>
            </a:r>
          </a:p>
          <a:p>
            <a:pPr lvl="2"/>
            <a:r>
              <a:rPr lang="en-US" altLang="zh-TW" dirty="0"/>
              <a:t>Might include revocation, reissuance/replacement, reenrollment, expiration, personal identification number (PIN) reset, suspension, or reinstatement</a:t>
            </a:r>
          </a:p>
          <a:p>
            <a:endParaRPr lang="zh-TW" altLang="en-US" dirty="0"/>
          </a:p>
        </p:txBody>
      </p:sp>
      <p:sp>
        <p:nvSpPr>
          <p:cNvPr id="4" name="投影片編號版面配置區 3">
            <a:extLst>
              <a:ext uri="{FF2B5EF4-FFF2-40B4-BE49-F238E27FC236}">
                <a16:creationId xmlns:a16="http://schemas.microsoft.com/office/drawing/2014/main" id="{D2F411DC-AF81-4A28-B9DE-711EDC740990}"/>
              </a:ext>
            </a:extLst>
          </p:cNvPr>
          <p:cNvSpPr>
            <a:spLocks noGrp="1"/>
          </p:cNvSpPr>
          <p:nvPr>
            <p:ph type="sldNum" sz="quarter" idx="12"/>
          </p:nvPr>
        </p:nvSpPr>
        <p:spPr/>
        <p:txBody>
          <a:bodyPr/>
          <a:lstStyle/>
          <a:p>
            <a:fld id="{06AFB70A-E524-49E4-8F5C-48BFBE4381EC}" type="slidenum">
              <a:rPr lang="en-US" altLang="zh-TW" smtClean="0"/>
              <a:pPr/>
              <a:t>46</a:t>
            </a:fld>
            <a:endParaRPr lang="en-US" altLang="zh-TW"/>
          </a:p>
        </p:txBody>
      </p:sp>
    </p:spTree>
    <p:extLst>
      <p:ext uri="{BB962C8B-B14F-4D97-AF65-F5344CB8AC3E}">
        <p14:creationId xmlns:p14="http://schemas.microsoft.com/office/powerpoint/2010/main" val="2393087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E09DC9-6DC7-434A-8EA3-20C77B40D820}"/>
              </a:ext>
            </a:extLst>
          </p:cNvPr>
          <p:cNvSpPr>
            <a:spLocks noGrp="1"/>
          </p:cNvSpPr>
          <p:nvPr>
            <p:ph type="title"/>
          </p:nvPr>
        </p:nvSpPr>
        <p:spPr/>
        <p:txBody>
          <a:bodyPr/>
          <a:lstStyle/>
          <a:p>
            <a:r>
              <a:rPr lang="en-US" altLang="zh-TW" dirty="0"/>
              <a:t>Access Management</a:t>
            </a:r>
            <a:endParaRPr lang="zh-TW" altLang="en-US" dirty="0"/>
          </a:p>
        </p:txBody>
      </p:sp>
      <p:sp>
        <p:nvSpPr>
          <p:cNvPr id="3" name="內容版面配置區 2">
            <a:extLst>
              <a:ext uri="{FF2B5EF4-FFF2-40B4-BE49-F238E27FC236}">
                <a16:creationId xmlns:a16="http://schemas.microsoft.com/office/drawing/2014/main" id="{94E6A9F1-57CA-4BF1-8AE2-F7FAE331BB12}"/>
              </a:ext>
            </a:extLst>
          </p:cNvPr>
          <p:cNvSpPr>
            <a:spLocks noGrp="1"/>
          </p:cNvSpPr>
          <p:nvPr>
            <p:ph idx="1"/>
          </p:nvPr>
        </p:nvSpPr>
        <p:spPr/>
        <p:txBody>
          <a:bodyPr>
            <a:normAutofit fontScale="92500" lnSpcReduction="20000"/>
          </a:bodyPr>
          <a:lstStyle/>
          <a:p>
            <a:pPr lvl="0"/>
            <a:r>
              <a:rPr lang="en-US" altLang="zh-TW" dirty="0"/>
              <a:t>Deals with the management and control of the ways entities are granted access to resources</a:t>
            </a:r>
          </a:p>
          <a:p>
            <a:pPr lvl="0"/>
            <a:r>
              <a:rPr lang="en-US" altLang="zh-TW" dirty="0"/>
              <a:t>Covers both logical and physical access</a:t>
            </a:r>
          </a:p>
          <a:p>
            <a:pPr lvl="0"/>
            <a:r>
              <a:rPr lang="en-US" altLang="zh-TW" dirty="0"/>
              <a:t>May be internal to a system or an external element</a:t>
            </a:r>
          </a:p>
          <a:p>
            <a:pPr lvl="0"/>
            <a:r>
              <a:rPr lang="en-US" altLang="zh-TW" dirty="0"/>
              <a:t>Purpose is to ensure that the proper identity verification is made when an individual attempts to access a security sensitive building, computer systems, or data</a:t>
            </a:r>
          </a:p>
          <a:p>
            <a:pPr lvl="0"/>
            <a:r>
              <a:rPr lang="en-US" altLang="zh-TW" dirty="0"/>
              <a:t>Three support elements are needed for an enterprise-wide access control facility:</a:t>
            </a:r>
          </a:p>
          <a:p>
            <a:pPr lvl="1"/>
            <a:r>
              <a:rPr lang="en-US" altLang="zh-TW" dirty="0"/>
              <a:t>Resource management</a:t>
            </a:r>
          </a:p>
          <a:p>
            <a:pPr lvl="1"/>
            <a:r>
              <a:rPr lang="en-US" altLang="zh-TW" dirty="0"/>
              <a:t>Privilege management</a:t>
            </a:r>
          </a:p>
          <a:p>
            <a:pPr lvl="1"/>
            <a:r>
              <a:rPr lang="en-US" altLang="zh-TW" dirty="0"/>
              <a:t>Policy management</a:t>
            </a:r>
          </a:p>
          <a:p>
            <a:endParaRPr lang="zh-TW" altLang="en-US" dirty="0"/>
          </a:p>
        </p:txBody>
      </p:sp>
      <p:sp>
        <p:nvSpPr>
          <p:cNvPr id="4" name="投影片編號版面配置區 3">
            <a:extLst>
              <a:ext uri="{FF2B5EF4-FFF2-40B4-BE49-F238E27FC236}">
                <a16:creationId xmlns:a16="http://schemas.microsoft.com/office/drawing/2014/main" id="{B9C7583C-9369-4516-9AEB-F2CF0891C91F}"/>
              </a:ext>
            </a:extLst>
          </p:cNvPr>
          <p:cNvSpPr>
            <a:spLocks noGrp="1"/>
          </p:cNvSpPr>
          <p:nvPr>
            <p:ph type="sldNum" sz="quarter" idx="12"/>
          </p:nvPr>
        </p:nvSpPr>
        <p:spPr/>
        <p:txBody>
          <a:bodyPr/>
          <a:lstStyle/>
          <a:p>
            <a:fld id="{06AFB70A-E524-49E4-8F5C-48BFBE4381EC}" type="slidenum">
              <a:rPr lang="en-US" altLang="zh-TW" smtClean="0"/>
              <a:pPr/>
              <a:t>47</a:t>
            </a:fld>
            <a:endParaRPr lang="en-US" altLang="zh-TW"/>
          </a:p>
        </p:txBody>
      </p:sp>
    </p:spTree>
    <p:extLst>
      <p:ext uri="{BB962C8B-B14F-4D97-AF65-F5344CB8AC3E}">
        <p14:creationId xmlns:p14="http://schemas.microsoft.com/office/powerpoint/2010/main" val="3026355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2F9AA4-1223-4F76-8443-6E6B0A570AB2}"/>
              </a:ext>
            </a:extLst>
          </p:cNvPr>
          <p:cNvSpPr>
            <a:spLocks noGrp="1"/>
          </p:cNvSpPr>
          <p:nvPr>
            <p:ph type="title"/>
          </p:nvPr>
        </p:nvSpPr>
        <p:spPr/>
        <p:txBody>
          <a:bodyPr/>
          <a:lstStyle/>
          <a:p>
            <a:r>
              <a:rPr lang="en-US" altLang="zh-TW" dirty="0"/>
              <a:t>Three support elements are needed for an enterprise-wide access control facility:</a:t>
            </a:r>
            <a:endParaRPr lang="zh-TW" altLang="en-US" dirty="0"/>
          </a:p>
        </p:txBody>
      </p:sp>
      <p:sp>
        <p:nvSpPr>
          <p:cNvPr id="3" name="內容版面配置區 2">
            <a:extLst>
              <a:ext uri="{FF2B5EF4-FFF2-40B4-BE49-F238E27FC236}">
                <a16:creationId xmlns:a16="http://schemas.microsoft.com/office/drawing/2014/main" id="{53F3A2E9-C9E3-4451-A1EB-7822CA456150}"/>
              </a:ext>
            </a:extLst>
          </p:cNvPr>
          <p:cNvSpPr>
            <a:spLocks noGrp="1"/>
          </p:cNvSpPr>
          <p:nvPr>
            <p:ph idx="1"/>
          </p:nvPr>
        </p:nvSpPr>
        <p:spPr/>
        <p:txBody>
          <a:bodyPr>
            <a:normAutofit fontScale="92500" lnSpcReduction="20000"/>
          </a:bodyPr>
          <a:lstStyle/>
          <a:p>
            <a:pPr lvl="0"/>
            <a:r>
              <a:rPr lang="en-US" altLang="zh-TW" dirty="0"/>
              <a:t>Resource management</a:t>
            </a:r>
          </a:p>
          <a:p>
            <a:pPr lvl="1"/>
            <a:r>
              <a:rPr lang="en-US" altLang="zh-TW" dirty="0"/>
              <a:t>Concerned with defining rules for a resource that requires access control</a:t>
            </a:r>
          </a:p>
          <a:p>
            <a:pPr lvl="1"/>
            <a:r>
              <a:rPr lang="en-US" altLang="zh-TW" dirty="0"/>
              <a:t>Rules would include credential requirements and what user attributes, resource attributes, and environmental conditions are required for access of a given resource for a given function</a:t>
            </a:r>
          </a:p>
          <a:p>
            <a:pPr lvl="0"/>
            <a:r>
              <a:rPr lang="en-US" altLang="zh-TW" dirty="0"/>
              <a:t>Privilege management</a:t>
            </a:r>
          </a:p>
          <a:p>
            <a:pPr lvl="1"/>
            <a:r>
              <a:rPr lang="en-US" altLang="zh-TW" dirty="0"/>
              <a:t>Concerned with establishing and maintaining the entitlement or privilege attributes that comprise an individual’s access profile</a:t>
            </a:r>
          </a:p>
          <a:p>
            <a:pPr lvl="1"/>
            <a:r>
              <a:rPr lang="en-US" altLang="zh-TW" dirty="0"/>
              <a:t>These attributes represent features of an individual that can be used as the basis for determining access decisions to both physical and logical resources</a:t>
            </a:r>
          </a:p>
          <a:p>
            <a:pPr lvl="1"/>
            <a:r>
              <a:rPr lang="en-US" altLang="zh-TW" dirty="0"/>
              <a:t>Privileges are considered attributes that can be linked to a digital identity</a:t>
            </a:r>
          </a:p>
          <a:p>
            <a:pPr lvl="0"/>
            <a:r>
              <a:rPr lang="en-US" altLang="zh-TW" dirty="0"/>
              <a:t>Policy management</a:t>
            </a:r>
          </a:p>
          <a:p>
            <a:pPr lvl="1"/>
            <a:r>
              <a:rPr lang="en-US" altLang="zh-TW" dirty="0"/>
              <a:t>Governs what is allowable and unallowable in an access transaction</a:t>
            </a:r>
          </a:p>
          <a:p>
            <a:endParaRPr lang="zh-TW" altLang="en-US" dirty="0"/>
          </a:p>
        </p:txBody>
      </p:sp>
      <p:sp>
        <p:nvSpPr>
          <p:cNvPr id="4" name="投影片編號版面配置區 3">
            <a:extLst>
              <a:ext uri="{FF2B5EF4-FFF2-40B4-BE49-F238E27FC236}">
                <a16:creationId xmlns:a16="http://schemas.microsoft.com/office/drawing/2014/main" id="{CDE1F6C2-4012-45E1-9DBC-1E3709CAF6CF}"/>
              </a:ext>
            </a:extLst>
          </p:cNvPr>
          <p:cNvSpPr>
            <a:spLocks noGrp="1"/>
          </p:cNvSpPr>
          <p:nvPr>
            <p:ph type="sldNum" sz="quarter" idx="12"/>
          </p:nvPr>
        </p:nvSpPr>
        <p:spPr/>
        <p:txBody>
          <a:bodyPr/>
          <a:lstStyle/>
          <a:p>
            <a:fld id="{06AFB70A-E524-49E4-8F5C-48BFBE4381EC}" type="slidenum">
              <a:rPr lang="en-US" altLang="zh-TW" smtClean="0"/>
              <a:pPr/>
              <a:t>48</a:t>
            </a:fld>
            <a:endParaRPr lang="en-US" altLang="zh-TW"/>
          </a:p>
        </p:txBody>
      </p:sp>
    </p:spTree>
    <p:extLst>
      <p:ext uri="{BB962C8B-B14F-4D97-AF65-F5344CB8AC3E}">
        <p14:creationId xmlns:p14="http://schemas.microsoft.com/office/powerpoint/2010/main" val="3285359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4B2978-2AE8-4A9B-A3A2-9946A4E1F9BD}"/>
              </a:ext>
            </a:extLst>
          </p:cNvPr>
          <p:cNvSpPr>
            <a:spLocks noGrp="1"/>
          </p:cNvSpPr>
          <p:nvPr>
            <p:ph type="title"/>
          </p:nvPr>
        </p:nvSpPr>
        <p:spPr/>
        <p:txBody>
          <a:bodyPr/>
          <a:lstStyle/>
          <a:p>
            <a:r>
              <a:rPr lang="en-US" altLang="zh-TW" dirty="0"/>
              <a:t>Identity Federation</a:t>
            </a:r>
            <a:endParaRPr lang="zh-TW" altLang="en-US" dirty="0"/>
          </a:p>
        </p:txBody>
      </p:sp>
      <p:sp>
        <p:nvSpPr>
          <p:cNvPr id="3" name="內容版面配置區 2">
            <a:extLst>
              <a:ext uri="{FF2B5EF4-FFF2-40B4-BE49-F238E27FC236}">
                <a16:creationId xmlns:a16="http://schemas.microsoft.com/office/drawing/2014/main" id="{3A464D76-D5CF-495B-8382-6641F4F688FF}"/>
              </a:ext>
            </a:extLst>
          </p:cNvPr>
          <p:cNvSpPr>
            <a:spLocks noGrp="1"/>
          </p:cNvSpPr>
          <p:nvPr>
            <p:ph idx="1"/>
          </p:nvPr>
        </p:nvSpPr>
        <p:spPr/>
        <p:txBody>
          <a:bodyPr/>
          <a:lstStyle/>
          <a:p>
            <a:r>
              <a:rPr lang="en-US" altLang="zh-TW" dirty="0"/>
              <a:t>Term used to describe the technology, standards, policies, and processes that allow an organization to trust digital identities, identity attributes, and credentials created and issued by another organization</a:t>
            </a:r>
          </a:p>
          <a:p>
            <a:r>
              <a:rPr lang="en-US" altLang="zh-TW" dirty="0"/>
              <a:t>Addresses two questions:</a:t>
            </a:r>
          </a:p>
          <a:p>
            <a:pPr lvl="1"/>
            <a:r>
              <a:rPr lang="en-US" altLang="zh-TW" dirty="0"/>
              <a:t>How do you trust identities of individuals from external organizations who need access to your systems</a:t>
            </a:r>
          </a:p>
          <a:p>
            <a:pPr lvl="1"/>
            <a:r>
              <a:rPr lang="en-US" altLang="zh-TW" dirty="0"/>
              <a:t>How do you vouch for identities of individuals in your organization when they need to collaborate with external organizations</a:t>
            </a:r>
          </a:p>
          <a:p>
            <a:endParaRPr lang="zh-TW" altLang="en-US" dirty="0"/>
          </a:p>
        </p:txBody>
      </p:sp>
      <p:sp>
        <p:nvSpPr>
          <p:cNvPr id="4" name="投影片編號版面配置區 3">
            <a:extLst>
              <a:ext uri="{FF2B5EF4-FFF2-40B4-BE49-F238E27FC236}">
                <a16:creationId xmlns:a16="http://schemas.microsoft.com/office/drawing/2014/main" id="{C469D367-C2DF-4F5E-A01A-EE34C7220EB1}"/>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spTree>
    <p:extLst>
      <p:ext uri="{BB962C8B-B14F-4D97-AF65-F5344CB8AC3E}">
        <p14:creationId xmlns:p14="http://schemas.microsoft.com/office/powerpoint/2010/main" val="198075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F80EB36-4C15-4172-95C5-03AAA809599D}"/>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sp>
        <p:nvSpPr>
          <p:cNvPr id="2" name="標題 1">
            <a:extLst>
              <a:ext uri="{FF2B5EF4-FFF2-40B4-BE49-F238E27FC236}">
                <a16:creationId xmlns:a16="http://schemas.microsoft.com/office/drawing/2014/main" id="{D9383AD0-6F00-475B-AF7D-45DFF612C111}"/>
              </a:ext>
            </a:extLst>
          </p:cNvPr>
          <p:cNvSpPr>
            <a:spLocks noGrp="1"/>
          </p:cNvSpPr>
          <p:nvPr>
            <p:ph type="title"/>
          </p:nvPr>
        </p:nvSpPr>
        <p:spPr>
          <a:xfrm>
            <a:off x="845127" y="136525"/>
            <a:ext cx="10515600" cy="1276251"/>
          </a:xfrm>
        </p:spPr>
        <p:txBody>
          <a:bodyPr>
            <a:normAutofit/>
          </a:bodyPr>
          <a:lstStyle/>
          <a:p>
            <a:r>
              <a:rPr lang="en-US" altLang="zh-TW" sz="2400" dirty="0"/>
              <a:t>NIST SP 800-171 (Protecting Controlled Unclassified Information in Nonfederal Information Systems and Organizations, August 2016) 1/2</a:t>
            </a:r>
            <a:br>
              <a:rPr lang="en-US" altLang="zh-TW" sz="2400" dirty="0"/>
            </a:br>
            <a:endParaRPr lang="zh-TW" altLang="en-US" sz="2400" dirty="0"/>
          </a:p>
        </p:txBody>
      </p:sp>
      <p:pic>
        <p:nvPicPr>
          <p:cNvPr id="15" name="圖片 14">
            <a:extLst>
              <a:ext uri="{FF2B5EF4-FFF2-40B4-BE49-F238E27FC236}">
                <a16:creationId xmlns:a16="http://schemas.microsoft.com/office/drawing/2014/main" id="{3E895629-5376-42D4-888D-D9855AD776D0}"/>
              </a:ext>
            </a:extLst>
          </p:cNvPr>
          <p:cNvPicPr>
            <a:picLocks noChangeAspect="1"/>
          </p:cNvPicPr>
          <p:nvPr/>
        </p:nvPicPr>
        <p:blipFill>
          <a:blip r:embed="rId2"/>
          <a:stretch>
            <a:fillRect/>
          </a:stretch>
        </p:blipFill>
        <p:spPr>
          <a:xfrm>
            <a:off x="0" y="1015112"/>
            <a:ext cx="12192000" cy="5438224"/>
          </a:xfrm>
          <a:prstGeom prst="rect">
            <a:avLst/>
          </a:prstGeom>
        </p:spPr>
      </p:pic>
      <p:sp>
        <p:nvSpPr>
          <p:cNvPr id="17" name="文字方塊 16">
            <a:extLst>
              <a:ext uri="{FF2B5EF4-FFF2-40B4-BE49-F238E27FC236}">
                <a16:creationId xmlns:a16="http://schemas.microsoft.com/office/drawing/2014/main" id="{5BB71F1B-E310-4572-8176-BF0D3A448B82}"/>
              </a:ext>
            </a:extLst>
          </p:cNvPr>
          <p:cNvSpPr txBox="1"/>
          <p:nvPr/>
        </p:nvSpPr>
        <p:spPr>
          <a:xfrm>
            <a:off x="335360" y="6464668"/>
            <a:ext cx="10081120" cy="369332"/>
          </a:xfrm>
          <a:prstGeom prst="rect">
            <a:avLst/>
          </a:prstGeom>
          <a:noFill/>
        </p:spPr>
        <p:txBody>
          <a:bodyPr wrap="square">
            <a:spAutoFit/>
          </a:bodyPr>
          <a:lstStyle/>
          <a:p>
            <a:r>
              <a:rPr lang="zh-TW" altLang="en-US" dirty="0">
                <a:latin typeface="Consolas" panose="020B0609020204030204" pitchFamily="49" charset="0"/>
              </a:rPr>
              <a:t>CUI = controlled unclassified information 未分類的管制資訊</a:t>
            </a:r>
          </a:p>
        </p:txBody>
      </p:sp>
      <p:sp>
        <p:nvSpPr>
          <p:cNvPr id="18" name="文字方塊 17">
            <a:extLst>
              <a:ext uri="{FF2B5EF4-FFF2-40B4-BE49-F238E27FC236}">
                <a16:creationId xmlns:a16="http://schemas.microsoft.com/office/drawing/2014/main" id="{065FC3B9-2E8F-46D5-A17A-5D092CFE920E}"/>
              </a:ext>
            </a:extLst>
          </p:cNvPr>
          <p:cNvSpPr txBox="1"/>
          <p:nvPr/>
        </p:nvSpPr>
        <p:spPr>
          <a:xfrm>
            <a:off x="5591944" y="1743199"/>
            <a:ext cx="800219" cy="461665"/>
          </a:xfrm>
          <a:prstGeom prst="rect">
            <a:avLst/>
          </a:prstGeom>
          <a:noFill/>
        </p:spPr>
        <p:txBody>
          <a:bodyPr wrap="none" rtlCol="0">
            <a:spAutoFit/>
          </a:bodyPr>
          <a:lstStyle/>
          <a:p>
            <a:r>
              <a:rPr lang="zh-TW" altLang="en-US" sz="2400" dirty="0">
                <a:solidFill>
                  <a:srgbClr val="FF0000"/>
                </a:solidFill>
                <a:latin typeface="微軟正黑體" panose="020B0604030504040204" pitchFamily="34" charset="-120"/>
                <a:ea typeface="微軟正黑體" panose="020B0604030504040204" pitchFamily="34" charset="-120"/>
              </a:rPr>
              <a:t>對象</a:t>
            </a:r>
          </a:p>
        </p:txBody>
      </p:sp>
      <p:sp>
        <p:nvSpPr>
          <p:cNvPr id="19" name="文字方塊 18">
            <a:extLst>
              <a:ext uri="{FF2B5EF4-FFF2-40B4-BE49-F238E27FC236}">
                <a16:creationId xmlns:a16="http://schemas.microsoft.com/office/drawing/2014/main" id="{4EB11EB2-7E77-4C57-9D29-6D9B09E02CBA}"/>
              </a:ext>
            </a:extLst>
          </p:cNvPr>
          <p:cNvSpPr txBox="1"/>
          <p:nvPr/>
        </p:nvSpPr>
        <p:spPr>
          <a:xfrm>
            <a:off x="8005459" y="3429000"/>
            <a:ext cx="1224136"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流動</a:t>
            </a:r>
          </a:p>
        </p:txBody>
      </p:sp>
      <p:sp>
        <p:nvSpPr>
          <p:cNvPr id="20" name="文字方塊 19">
            <a:extLst>
              <a:ext uri="{FF2B5EF4-FFF2-40B4-BE49-F238E27FC236}">
                <a16:creationId xmlns:a16="http://schemas.microsoft.com/office/drawing/2014/main" id="{CE06F3DE-6A2A-4CE8-A7B9-17918ED1ADC0}"/>
              </a:ext>
            </a:extLst>
          </p:cNvPr>
          <p:cNvSpPr txBox="1"/>
          <p:nvPr/>
        </p:nvSpPr>
        <p:spPr>
          <a:xfrm>
            <a:off x="10430536" y="3854982"/>
            <a:ext cx="1224136"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分權</a:t>
            </a:r>
          </a:p>
        </p:txBody>
      </p:sp>
      <p:sp>
        <p:nvSpPr>
          <p:cNvPr id="21" name="文字方塊 20">
            <a:extLst>
              <a:ext uri="{FF2B5EF4-FFF2-40B4-BE49-F238E27FC236}">
                <a16:creationId xmlns:a16="http://schemas.microsoft.com/office/drawing/2014/main" id="{90A5E0FD-CB6C-43BF-8394-C08898079FA0}"/>
              </a:ext>
            </a:extLst>
          </p:cNvPr>
          <p:cNvSpPr txBox="1"/>
          <p:nvPr/>
        </p:nvSpPr>
        <p:spPr>
          <a:xfrm>
            <a:off x="9048328" y="4729454"/>
            <a:ext cx="1224136"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最低權限</a:t>
            </a:r>
          </a:p>
        </p:txBody>
      </p:sp>
      <p:sp>
        <p:nvSpPr>
          <p:cNvPr id="22" name="文字方塊 21">
            <a:extLst>
              <a:ext uri="{FF2B5EF4-FFF2-40B4-BE49-F238E27FC236}">
                <a16:creationId xmlns:a16="http://schemas.microsoft.com/office/drawing/2014/main" id="{99DF122F-AB9C-412A-B30A-B30B51A4CF1D}"/>
              </a:ext>
            </a:extLst>
          </p:cNvPr>
          <p:cNvSpPr txBox="1"/>
          <p:nvPr/>
        </p:nvSpPr>
        <p:spPr>
          <a:xfrm>
            <a:off x="7979515" y="5608041"/>
            <a:ext cx="1224136"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稽核</a:t>
            </a:r>
          </a:p>
        </p:txBody>
      </p:sp>
      <p:sp>
        <p:nvSpPr>
          <p:cNvPr id="23" name="文字方塊 22">
            <a:extLst>
              <a:ext uri="{FF2B5EF4-FFF2-40B4-BE49-F238E27FC236}">
                <a16:creationId xmlns:a16="http://schemas.microsoft.com/office/drawing/2014/main" id="{D81459D7-5BFA-4327-9BFF-589BED2B404C}"/>
              </a:ext>
            </a:extLst>
          </p:cNvPr>
          <p:cNvSpPr txBox="1"/>
          <p:nvPr/>
        </p:nvSpPr>
        <p:spPr>
          <a:xfrm>
            <a:off x="4337304" y="5651956"/>
            <a:ext cx="1224136" cy="369332"/>
          </a:xfrm>
          <a:prstGeom prst="rect">
            <a:avLst/>
          </a:prstGeom>
          <a:noFill/>
        </p:spPr>
        <p:txBody>
          <a:bodyPr wrap="square">
            <a:spAutoFit/>
          </a:bodyPr>
          <a:lstStyle/>
          <a:p>
            <a:r>
              <a:rPr lang="en-US" altLang="zh-TW" dirty="0">
                <a:solidFill>
                  <a:srgbClr val="FF0000"/>
                </a:solidFill>
                <a:latin typeface="微軟正黑體" panose="020B0604030504040204" pitchFamily="34" charset="-120"/>
                <a:ea typeface="微軟正黑體" panose="020B0604030504040204" pitchFamily="34" charset="-120"/>
              </a:rPr>
              <a:t>Fail2Ban</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24" name="文字方塊 23">
            <a:extLst>
              <a:ext uri="{FF2B5EF4-FFF2-40B4-BE49-F238E27FC236}">
                <a16:creationId xmlns:a16="http://schemas.microsoft.com/office/drawing/2014/main" id="{58CDC3DF-88B1-491D-9F78-B21795E9446C}"/>
              </a:ext>
            </a:extLst>
          </p:cNvPr>
          <p:cNvSpPr txBox="1"/>
          <p:nvPr/>
        </p:nvSpPr>
        <p:spPr>
          <a:xfrm>
            <a:off x="8436260" y="6050580"/>
            <a:ext cx="1224136"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知會</a:t>
            </a:r>
          </a:p>
        </p:txBody>
      </p:sp>
    </p:spTree>
    <p:extLst>
      <p:ext uri="{BB962C8B-B14F-4D97-AF65-F5344CB8AC3E}">
        <p14:creationId xmlns:p14="http://schemas.microsoft.com/office/powerpoint/2010/main" val="768358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887331C-093B-4F98-AC29-FC17D2135C92}"/>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
        <p:nvSpPr>
          <p:cNvPr id="5" name="標題 4">
            <a:extLst>
              <a:ext uri="{FF2B5EF4-FFF2-40B4-BE49-F238E27FC236}">
                <a16:creationId xmlns:a16="http://schemas.microsoft.com/office/drawing/2014/main" id="{973D507C-0D6C-4E35-AC1E-0CCF228F48A2}"/>
              </a:ext>
            </a:extLst>
          </p:cNvPr>
          <p:cNvSpPr>
            <a:spLocks noGrp="1"/>
          </p:cNvSpPr>
          <p:nvPr>
            <p:ph type="title"/>
          </p:nvPr>
        </p:nvSpPr>
        <p:spPr/>
        <p:txBody>
          <a:bodyPr/>
          <a:lstStyle/>
          <a:p>
            <a:endParaRPr lang="zh-TW" altLang="en-US"/>
          </a:p>
        </p:txBody>
      </p:sp>
      <p:pic>
        <p:nvPicPr>
          <p:cNvPr id="7" name="圖片 6">
            <a:extLst>
              <a:ext uri="{FF2B5EF4-FFF2-40B4-BE49-F238E27FC236}">
                <a16:creationId xmlns:a16="http://schemas.microsoft.com/office/drawing/2014/main" id="{FFAF177F-609D-41C5-94CB-183959EFF1CF}"/>
              </a:ext>
            </a:extLst>
          </p:cNvPr>
          <p:cNvPicPr>
            <a:picLocks noChangeAspect="1"/>
          </p:cNvPicPr>
          <p:nvPr/>
        </p:nvPicPr>
        <p:blipFill>
          <a:blip r:embed="rId2"/>
          <a:stretch>
            <a:fillRect/>
          </a:stretch>
        </p:blipFill>
        <p:spPr>
          <a:xfrm>
            <a:off x="580255" y="209100"/>
            <a:ext cx="11031489" cy="6439799"/>
          </a:xfrm>
          <a:prstGeom prst="rect">
            <a:avLst/>
          </a:prstGeom>
        </p:spPr>
      </p:pic>
    </p:spTree>
    <p:extLst>
      <p:ext uri="{BB962C8B-B14F-4D97-AF65-F5344CB8AC3E}">
        <p14:creationId xmlns:p14="http://schemas.microsoft.com/office/powerpoint/2010/main" val="880381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F29D84E-868A-4BB0-9916-65E0BBD863C0}"/>
              </a:ext>
            </a:extLst>
          </p:cNvPr>
          <p:cNvSpPr>
            <a:spLocks noGrp="1"/>
          </p:cNvSpPr>
          <p:nvPr>
            <p:ph type="title"/>
          </p:nvPr>
        </p:nvSpPr>
        <p:spPr/>
        <p:txBody>
          <a:bodyPr/>
          <a:lstStyle/>
          <a:p>
            <a:r>
              <a:rPr lang="en-US" altLang="zh-TW" dirty="0"/>
              <a:t>Open Identity Trust Framework</a:t>
            </a:r>
            <a:endParaRPr lang="zh-TW" altLang="en-US" dirty="0"/>
          </a:p>
        </p:txBody>
      </p:sp>
      <p:sp>
        <p:nvSpPr>
          <p:cNvPr id="4" name="內容版面配置區 3">
            <a:extLst>
              <a:ext uri="{FF2B5EF4-FFF2-40B4-BE49-F238E27FC236}">
                <a16:creationId xmlns:a16="http://schemas.microsoft.com/office/drawing/2014/main" id="{77C4DF35-3CDD-494F-9C54-E804CB09B697}"/>
              </a:ext>
            </a:extLst>
          </p:cNvPr>
          <p:cNvSpPr>
            <a:spLocks noGrp="1"/>
          </p:cNvSpPr>
          <p:nvPr>
            <p:ph idx="1"/>
          </p:nvPr>
        </p:nvSpPr>
        <p:spPr/>
        <p:txBody>
          <a:bodyPr>
            <a:normAutofit/>
          </a:bodyPr>
          <a:lstStyle/>
          <a:p>
            <a:pPr lvl="0"/>
            <a:r>
              <a:rPr lang="en-US" altLang="zh-TW" dirty="0"/>
              <a:t>OpenID</a:t>
            </a:r>
          </a:p>
          <a:p>
            <a:pPr lvl="1"/>
            <a:r>
              <a:rPr lang="en-US" altLang="zh-TW" dirty="0"/>
              <a:t>An open standard that allows users to be authenticated by certain cooperating sites using a third party service</a:t>
            </a:r>
          </a:p>
          <a:p>
            <a:pPr lvl="0"/>
            <a:r>
              <a:rPr lang="en-US" altLang="zh-TW" dirty="0"/>
              <a:t>OIDF</a:t>
            </a:r>
          </a:p>
          <a:p>
            <a:pPr lvl="1"/>
            <a:r>
              <a:rPr lang="en-US" altLang="zh-TW" dirty="0"/>
              <a:t>OpenID Foundation is an international nonprofit organization of individuals and companies committed to enabling, promoting, and protecting OpenID technologies</a:t>
            </a:r>
          </a:p>
          <a:p>
            <a:pPr lvl="0"/>
            <a:r>
              <a:rPr lang="en-US" altLang="zh-TW" dirty="0"/>
              <a:t>ICF</a:t>
            </a:r>
          </a:p>
          <a:p>
            <a:pPr lvl="1"/>
            <a:r>
              <a:rPr lang="en-US" altLang="zh-TW" dirty="0"/>
              <a:t>Information Card Foundation is a nonprofit community of companies and individuals working together to evolve the Information Card ecosystem</a:t>
            </a:r>
          </a:p>
          <a:p>
            <a:endParaRPr lang="zh-TW" altLang="en-US" dirty="0"/>
          </a:p>
        </p:txBody>
      </p:sp>
      <p:sp>
        <p:nvSpPr>
          <p:cNvPr id="2" name="投影片編號版面配置區 1">
            <a:extLst>
              <a:ext uri="{FF2B5EF4-FFF2-40B4-BE49-F238E27FC236}">
                <a16:creationId xmlns:a16="http://schemas.microsoft.com/office/drawing/2014/main" id="{BC0FEC20-4B5A-486E-AF59-EC7B2345BD9C}"/>
              </a:ext>
            </a:extLst>
          </p:cNvPr>
          <p:cNvSpPr>
            <a:spLocks noGrp="1"/>
          </p:cNvSpPr>
          <p:nvPr>
            <p:ph type="sldNum" sz="quarter" idx="12"/>
          </p:nvPr>
        </p:nvSpPr>
        <p:spPr/>
        <p:txBody>
          <a:bodyPr/>
          <a:lstStyle/>
          <a:p>
            <a:fld id="{0BC55746-04A1-42DC-A0BC-1E09A8E18DBD}" type="slidenum">
              <a:rPr lang="en-US" altLang="zh-TW" smtClean="0"/>
              <a:pPr/>
              <a:t>51</a:t>
            </a:fld>
            <a:endParaRPr lang="en-US" altLang="zh-TW"/>
          </a:p>
        </p:txBody>
      </p:sp>
    </p:spTree>
    <p:extLst>
      <p:ext uri="{BB962C8B-B14F-4D97-AF65-F5344CB8AC3E}">
        <p14:creationId xmlns:p14="http://schemas.microsoft.com/office/powerpoint/2010/main" val="2057301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4C5119-B9A5-4D3E-8537-A11C2B793169}"/>
              </a:ext>
            </a:extLst>
          </p:cNvPr>
          <p:cNvSpPr>
            <a:spLocks noGrp="1"/>
          </p:cNvSpPr>
          <p:nvPr>
            <p:ph type="title"/>
          </p:nvPr>
        </p:nvSpPr>
        <p:spPr/>
        <p:txBody>
          <a:bodyPr/>
          <a:lstStyle/>
          <a:p>
            <a:r>
              <a:rPr lang="en-US" altLang="zh-TW" dirty="0"/>
              <a:t>Open Identity Trust Framework</a:t>
            </a:r>
            <a:endParaRPr lang="zh-TW" altLang="en-US" dirty="0"/>
          </a:p>
        </p:txBody>
      </p:sp>
      <p:sp>
        <p:nvSpPr>
          <p:cNvPr id="3" name="內容版面配置區 2">
            <a:extLst>
              <a:ext uri="{FF2B5EF4-FFF2-40B4-BE49-F238E27FC236}">
                <a16:creationId xmlns:a16="http://schemas.microsoft.com/office/drawing/2014/main" id="{4179111F-6ADA-432B-BAB7-29D8784B7463}"/>
              </a:ext>
            </a:extLst>
          </p:cNvPr>
          <p:cNvSpPr>
            <a:spLocks noGrp="1"/>
          </p:cNvSpPr>
          <p:nvPr>
            <p:ph idx="1"/>
          </p:nvPr>
        </p:nvSpPr>
        <p:spPr/>
        <p:txBody>
          <a:bodyPr>
            <a:normAutofit lnSpcReduction="10000"/>
          </a:bodyPr>
          <a:lstStyle/>
          <a:p>
            <a:pPr lvl="0"/>
            <a:r>
              <a:rPr lang="en-US" altLang="zh-TW" dirty="0"/>
              <a:t>OITF</a:t>
            </a:r>
          </a:p>
          <a:p>
            <a:pPr lvl="1"/>
            <a:r>
              <a:rPr lang="en-US" altLang="zh-TW" dirty="0"/>
              <a:t>Open Identity Trust Framework is a standardized, open specification of a trust framework for identity and attribute exchange, developed jointly by OIDF and ICF</a:t>
            </a:r>
          </a:p>
          <a:p>
            <a:pPr lvl="0"/>
            <a:r>
              <a:rPr lang="en-US" altLang="zh-TW" dirty="0"/>
              <a:t>OIX</a:t>
            </a:r>
          </a:p>
          <a:p>
            <a:pPr lvl="1"/>
            <a:r>
              <a:rPr lang="en-US" altLang="zh-TW" dirty="0"/>
              <a:t>Open Identity Exchange Corporation is an independent, neutral, international provider of certification trust frameworks conforming to the OITF model</a:t>
            </a:r>
          </a:p>
          <a:p>
            <a:pPr lvl="0"/>
            <a:r>
              <a:rPr lang="en-US" altLang="zh-TW" dirty="0"/>
              <a:t>AXN</a:t>
            </a:r>
          </a:p>
          <a:p>
            <a:pPr lvl="1"/>
            <a:r>
              <a:rPr lang="en-US" altLang="zh-TW" dirty="0"/>
              <a:t>Attribute Exchange Network is an online Internet-scale gateway for identity service providers and relying parties to efficiently access user asserted, permissioned, and verified online identity attributes in high volumes at affordable costs</a:t>
            </a:r>
          </a:p>
          <a:p>
            <a:endParaRPr lang="zh-TW" altLang="en-US" dirty="0"/>
          </a:p>
        </p:txBody>
      </p:sp>
      <p:sp>
        <p:nvSpPr>
          <p:cNvPr id="4" name="投影片編號版面配置區 3">
            <a:extLst>
              <a:ext uri="{FF2B5EF4-FFF2-40B4-BE49-F238E27FC236}">
                <a16:creationId xmlns:a16="http://schemas.microsoft.com/office/drawing/2014/main" id="{43E5D951-7AE0-4FB6-AEF6-F21B289C9F1B}"/>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3573894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B07D32A-E72C-43CA-8730-3CCB1F1C66D1}"/>
              </a:ext>
            </a:extLst>
          </p:cNvPr>
          <p:cNvSpPr>
            <a:spLocks noGrp="1"/>
          </p:cNvSpPr>
          <p:nvPr>
            <p:ph type="sldNum" sz="quarter" idx="12"/>
          </p:nvPr>
        </p:nvSpPr>
        <p:spPr/>
        <p:txBody>
          <a:bodyPr/>
          <a:lstStyle/>
          <a:p>
            <a:fld id="{0BC55746-04A1-42DC-A0BC-1E09A8E18DBD}" type="slidenum">
              <a:rPr lang="en-US" altLang="zh-TW" smtClean="0"/>
              <a:pPr/>
              <a:t>53</a:t>
            </a:fld>
            <a:endParaRPr lang="en-US" altLang="zh-TW"/>
          </a:p>
        </p:txBody>
      </p:sp>
      <p:sp>
        <p:nvSpPr>
          <p:cNvPr id="3" name="標題 2">
            <a:extLst>
              <a:ext uri="{FF2B5EF4-FFF2-40B4-BE49-F238E27FC236}">
                <a16:creationId xmlns:a16="http://schemas.microsoft.com/office/drawing/2014/main" id="{648CC977-D7B9-4253-A017-C94886CBD4B3}"/>
              </a:ext>
            </a:extLst>
          </p:cNvPr>
          <p:cNvSpPr>
            <a:spLocks noGrp="1"/>
          </p:cNvSpPr>
          <p:nvPr>
            <p:ph type="title"/>
          </p:nvPr>
        </p:nvSpPr>
        <p:spPr/>
        <p:txBody>
          <a:bodyPr/>
          <a:lstStyle/>
          <a:p>
            <a:endParaRPr lang="zh-TW" altLang="en-US"/>
          </a:p>
        </p:txBody>
      </p:sp>
      <p:pic>
        <p:nvPicPr>
          <p:cNvPr id="5" name="圖片 4">
            <a:extLst>
              <a:ext uri="{FF2B5EF4-FFF2-40B4-BE49-F238E27FC236}">
                <a16:creationId xmlns:a16="http://schemas.microsoft.com/office/drawing/2014/main" id="{3A8B8593-13F1-418F-82F9-427C50F75582}"/>
              </a:ext>
            </a:extLst>
          </p:cNvPr>
          <p:cNvPicPr>
            <a:picLocks noChangeAspect="1"/>
          </p:cNvPicPr>
          <p:nvPr/>
        </p:nvPicPr>
        <p:blipFill>
          <a:blip r:embed="rId2"/>
          <a:stretch>
            <a:fillRect/>
          </a:stretch>
        </p:blipFill>
        <p:spPr>
          <a:xfrm>
            <a:off x="768123" y="0"/>
            <a:ext cx="10655754" cy="6858000"/>
          </a:xfrm>
          <a:prstGeom prst="rect">
            <a:avLst/>
          </a:prstGeom>
        </p:spPr>
      </p:pic>
    </p:spTree>
    <p:extLst>
      <p:ext uri="{BB962C8B-B14F-4D97-AF65-F5344CB8AC3E}">
        <p14:creationId xmlns:p14="http://schemas.microsoft.com/office/powerpoint/2010/main" val="30485117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876A8B7F-AAF1-4891-8F21-112BD3B152E3}"/>
              </a:ext>
            </a:extLst>
          </p:cNvPr>
          <p:cNvSpPr>
            <a:spLocks noGrp="1"/>
          </p:cNvSpPr>
          <p:nvPr>
            <p:ph type="sldNum" sz="quarter" idx="12"/>
          </p:nvPr>
        </p:nvSpPr>
        <p:spPr/>
        <p:txBody>
          <a:bodyPr/>
          <a:lstStyle/>
          <a:p>
            <a:fld id="{0BC55746-04A1-42DC-A0BC-1E09A8E18DBD}" type="slidenum">
              <a:rPr lang="en-US" altLang="zh-TW" smtClean="0"/>
              <a:pPr/>
              <a:t>54</a:t>
            </a:fld>
            <a:endParaRPr lang="en-US" altLang="zh-TW"/>
          </a:p>
        </p:txBody>
      </p:sp>
      <p:sp>
        <p:nvSpPr>
          <p:cNvPr id="3" name="標題 2">
            <a:extLst>
              <a:ext uri="{FF2B5EF4-FFF2-40B4-BE49-F238E27FC236}">
                <a16:creationId xmlns:a16="http://schemas.microsoft.com/office/drawing/2014/main" id="{373C7753-2B72-445D-A4AC-9FE525D37309}"/>
              </a:ext>
            </a:extLst>
          </p:cNvPr>
          <p:cNvSpPr>
            <a:spLocks noGrp="1"/>
          </p:cNvSpPr>
          <p:nvPr>
            <p:ph type="title"/>
          </p:nvPr>
        </p:nvSpPr>
        <p:spPr/>
        <p:txBody>
          <a:bodyPr/>
          <a:lstStyle/>
          <a:p>
            <a:r>
              <a:rPr lang="en-US" altLang="zh-TW" dirty="0"/>
              <a:t>Functions and Roles for Banking Example</a:t>
            </a:r>
            <a:endParaRPr lang="zh-TW" altLang="en-US" dirty="0"/>
          </a:p>
        </p:txBody>
      </p:sp>
      <p:pic>
        <p:nvPicPr>
          <p:cNvPr id="5" name="圖片 4">
            <a:extLst>
              <a:ext uri="{FF2B5EF4-FFF2-40B4-BE49-F238E27FC236}">
                <a16:creationId xmlns:a16="http://schemas.microsoft.com/office/drawing/2014/main" id="{DAD6241B-0921-4512-B39D-4C7550D12102}"/>
              </a:ext>
            </a:extLst>
          </p:cNvPr>
          <p:cNvPicPr>
            <a:picLocks noChangeAspect="1"/>
          </p:cNvPicPr>
          <p:nvPr/>
        </p:nvPicPr>
        <p:blipFill>
          <a:blip r:embed="rId2"/>
          <a:stretch>
            <a:fillRect/>
          </a:stretch>
        </p:blipFill>
        <p:spPr>
          <a:xfrm>
            <a:off x="1709126" y="1340768"/>
            <a:ext cx="7111040" cy="5451026"/>
          </a:xfrm>
          <a:prstGeom prst="rect">
            <a:avLst/>
          </a:prstGeom>
        </p:spPr>
      </p:pic>
    </p:spTree>
    <p:extLst>
      <p:ext uri="{BB962C8B-B14F-4D97-AF65-F5344CB8AC3E}">
        <p14:creationId xmlns:p14="http://schemas.microsoft.com/office/powerpoint/2010/main" val="40355230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3C9508B-E8A9-4CDC-9ED3-8F1689C4A0C3}"/>
              </a:ext>
            </a:extLst>
          </p:cNvPr>
          <p:cNvSpPr>
            <a:spLocks noGrp="1"/>
          </p:cNvSpPr>
          <p:nvPr>
            <p:ph type="sldNum" sz="quarter" idx="12"/>
          </p:nvPr>
        </p:nvSpPr>
        <p:spPr/>
        <p:txBody>
          <a:bodyPr/>
          <a:lstStyle/>
          <a:p>
            <a:fld id="{0BC55746-04A1-42DC-A0BC-1E09A8E18DBD}" type="slidenum">
              <a:rPr lang="en-US" altLang="zh-TW" smtClean="0"/>
              <a:pPr/>
              <a:t>55</a:t>
            </a:fld>
            <a:endParaRPr lang="en-US" altLang="zh-TW"/>
          </a:p>
        </p:txBody>
      </p:sp>
      <p:sp>
        <p:nvSpPr>
          <p:cNvPr id="3" name="標題 2">
            <a:extLst>
              <a:ext uri="{FF2B5EF4-FFF2-40B4-BE49-F238E27FC236}">
                <a16:creationId xmlns:a16="http://schemas.microsoft.com/office/drawing/2014/main" id="{E7CDDD65-84DC-4FB1-A28A-1E45CAB73A46}"/>
              </a:ext>
            </a:extLst>
          </p:cNvPr>
          <p:cNvSpPr>
            <a:spLocks noGrp="1"/>
          </p:cNvSpPr>
          <p:nvPr>
            <p:ph type="title"/>
          </p:nvPr>
        </p:nvSpPr>
        <p:spPr/>
        <p:txBody>
          <a:bodyPr/>
          <a:lstStyle/>
          <a:p>
            <a:endParaRPr lang="zh-TW" altLang="en-US"/>
          </a:p>
        </p:txBody>
      </p:sp>
      <p:pic>
        <p:nvPicPr>
          <p:cNvPr id="5" name="圖片 4">
            <a:extLst>
              <a:ext uri="{FF2B5EF4-FFF2-40B4-BE49-F238E27FC236}">
                <a16:creationId xmlns:a16="http://schemas.microsoft.com/office/drawing/2014/main" id="{09BCB9FC-112E-4BF4-8C26-BE7D87D84963}"/>
              </a:ext>
            </a:extLst>
          </p:cNvPr>
          <p:cNvPicPr>
            <a:picLocks noChangeAspect="1"/>
          </p:cNvPicPr>
          <p:nvPr/>
        </p:nvPicPr>
        <p:blipFill>
          <a:blip r:embed="rId2"/>
          <a:stretch>
            <a:fillRect/>
          </a:stretch>
        </p:blipFill>
        <p:spPr>
          <a:xfrm>
            <a:off x="366906" y="0"/>
            <a:ext cx="11458187" cy="6858000"/>
          </a:xfrm>
          <a:prstGeom prst="rect">
            <a:avLst/>
          </a:prstGeom>
        </p:spPr>
      </p:pic>
    </p:spTree>
    <p:extLst>
      <p:ext uri="{BB962C8B-B14F-4D97-AF65-F5344CB8AC3E}">
        <p14:creationId xmlns:p14="http://schemas.microsoft.com/office/powerpoint/2010/main" val="3902895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002F4C0A-19A7-4992-9C45-3156A07A8D2F}"/>
              </a:ext>
            </a:extLst>
          </p:cNvPr>
          <p:cNvSpPr>
            <a:spLocks noGrp="1"/>
          </p:cNvSpPr>
          <p:nvPr>
            <p:ph type="sldNum" sz="quarter" idx="12"/>
          </p:nvPr>
        </p:nvSpPr>
        <p:spPr/>
        <p:txBody>
          <a:bodyPr/>
          <a:lstStyle/>
          <a:p>
            <a:fld id="{0BC55746-04A1-42DC-A0BC-1E09A8E18DBD}" type="slidenum">
              <a:rPr lang="en-US" altLang="zh-TW" smtClean="0"/>
              <a:pPr/>
              <a:t>56</a:t>
            </a:fld>
            <a:endParaRPr lang="en-US" altLang="zh-TW"/>
          </a:p>
        </p:txBody>
      </p:sp>
      <p:sp>
        <p:nvSpPr>
          <p:cNvPr id="3" name="標題 2">
            <a:extLst>
              <a:ext uri="{FF2B5EF4-FFF2-40B4-BE49-F238E27FC236}">
                <a16:creationId xmlns:a16="http://schemas.microsoft.com/office/drawing/2014/main" id="{14E870C2-FC6F-407F-A60A-5F1BB28D1984}"/>
              </a:ext>
            </a:extLst>
          </p:cNvPr>
          <p:cNvSpPr>
            <a:spLocks noGrp="1"/>
          </p:cNvSpPr>
          <p:nvPr>
            <p:ph type="title"/>
          </p:nvPr>
        </p:nvSpPr>
        <p:spPr/>
        <p:txBody>
          <a:bodyPr/>
          <a:lstStyle/>
          <a:p>
            <a:r>
              <a:rPr lang="en-US" altLang="zh-TW" dirty="0"/>
              <a:t>Example of Access Control Administration</a:t>
            </a:r>
            <a:endParaRPr lang="zh-TW" altLang="en-US" dirty="0"/>
          </a:p>
        </p:txBody>
      </p:sp>
      <p:pic>
        <p:nvPicPr>
          <p:cNvPr id="5" name="圖片 4">
            <a:extLst>
              <a:ext uri="{FF2B5EF4-FFF2-40B4-BE49-F238E27FC236}">
                <a16:creationId xmlns:a16="http://schemas.microsoft.com/office/drawing/2014/main" id="{A032C2C8-F5A4-47B7-9F1C-ACE516076CBA}"/>
              </a:ext>
            </a:extLst>
          </p:cNvPr>
          <p:cNvPicPr>
            <a:picLocks noChangeAspect="1"/>
          </p:cNvPicPr>
          <p:nvPr/>
        </p:nvPicPr>
        <p:blipFill>
          <a:blip r:embed="rId2"/>
          <a:stretch>
            <a:fillRect/>
          </a:stretch>
        </p:blipFill>
        <p:spPr>
          <a:xfrm>
            <a:off x="285154" y="0"/>
            <a:ext cx="11621692" cy="6858000"/>
          </a:xfrm>
          <a:prstGeom prst="rect">
            <a:avLst/>
          </a:prstGeom>
        </p:spPr>
      </p:pic>
    </p:spTree>
    <p:extLst>
      <p:ext uri="{BB962C8B-B14F-4D97-AF65-F5344CB8AC3E}">
        <p14:creationId xmlns:p14="http://schemas.microsoft.com/office/powerpoint/2010/main" val="31853354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dirty="0"/>
              <a:t>Summary</a:t>
            </a:r>
            <a:endParaRPr lang="en-AU" dirty="0"/>
          </a:p>
        </p:txBody>
      </p:sp>
      <p:sp>
        <p:nvSpPr>
          <p:cNvPr id="11" name="Content Placeholder 10"/>
          <p:cNvSpPr>
            <a:spLocks noGrp="1"/>
          </p:cNvSpPr>
          <p:nvPr>
            <p:ph sz="half" idx="2"/>
          </p:nvPr>
        </p:nvSpPr>
        <p:spPr/>
        <p:txBody>
          <a:bodyPr>
            <a:normAutofit lnSpcReduction="10000"/>
          </a:bodyPr>
          <a:lstStyle/>
          <a:p>
            <a:r>
              <a:rPr lang="en-AU" altLang="zh-TW" dirty="0"/>
              <a:t>Attribute-based access control</a:t>
            </a:r>
          </a:p>
          <a:p>
            <a:pPr lvl="1"/>
            <a:r>
              <a:rPr lang="en-AU" altLang="zh-TW" dirty="0"/>
              <a:t>Attributes</a:t>
            </a:r>
          </a:p>
          <a:p>
            <a:pPr lvl="1"/>
            <a:r>
              <a:rPr lang="en-AU" altLang="zh-TW" dirty="0"/>
              <a:t>ABAC logical architecture</a:t>
            </a:r>
          </a:p>
          <a:p>
            <a:pPr lvl="1"/>
            <a:r>
              <a:rPr lang="en-AU" altLang="zh-TW" dirty="0"/>
              <a:t>ABAC policies</a:t>
            </a:r>
          </a:p>
          <a:p>
            <a:r>
              <a:rPr lang="en-AU" altLang="zh-TW" dirty="0"/>
              <a:t>Identity, credential, and access management</a:t>
            </a:r>
          </a:p>
          <a:p>
            <a:pPr lvl="1"/>
            <a:r>
              <a:rPr lang="en-AU" altLang="zh-TW" dirty="0"/>
              <a:t>Identity management</a:t>
            </a:r>
          </a:p>
          <a:p>
            <a:pPr lvl="1"/>
            <a:r>
              <a:rPr lang="en-AU" altLang="zh-TW" dirty="0"/>
              <a:t>Credential management</a:t>
            </a:r>
          </a:p>
          <a:p>
            <a:pPr lvl="1"/>
            <a:r>
              <a:rPr lang="en-AU" altLang="zh-TW" dirty="0"/>
              <a:t>Access management</a:t>
            </a:r>
          </a:p>
          <a:p>
            <a:pPr lvl="1"/>
            <a:r>
              <a:rPr lang="en-AU" altLang="zh-TW" dirty="0"/>
              <a:t>Identity federation</a:t>
            </a:r>
          </a:p>
          <a:p>
            <a:r>
              <a:rPr lang="en-AU" altLang="zh-TW" dirty="0"/>
              <a:t>Trust frameworks</a:t>
            </a:r>
          </a:p>
          <a:p>
            <a:pPr lvl="1"/>
            <a:r>
              <a:rPr lang="en-AU" altLang="zh-TW" dirty="0"/>
              <a:t>Traditional identity exchange approach</a:t>
            </a:r>
          </a:p>
          <a:p>
            <a:pPr lvl="1"/>
            <a:r>
              <a:rPr lang="en-AU" altLang="zh-TW" dirty="0"/>
              <a:t>Open identity trust framework</a:t>
            </a:r>
          </a:p>
          <a:p>
            <a:r>
              <a:rPr lang="en-AU" altLang="zh-TW" dirty="0"/>
              <a:t>Bank RBAC system</a:t>
            </a:r>
          </a:p>
        </p:txBody>
      </p:sp>
      <p:sp>
        <p:nvSpPr>
          <p:cNvPr id="2" name="Content Placeholder 1"/>
          <p:cNvSpPr>
            <a:spLocks noGrp="1"/>
          </p:cNvSpPr>
          <p:nvPr>
            <p:ph sz="quarter" idx="13"/>
          </p:nvPr>
        </p:nvSpPr>
        <p:spPr/>
        <p:txBody>
          <a:bodyPr>
            <a:normAutofit fontScale="92500" lnSpcReduction="10000"/>
          </a:bodyPr>
          <a:lstStyle/>
          <a:p>
            <a:r>
              <a:rPr lang="en-US" altLang="zh-TW" dirty="0"/>
              <a:t>Access control principles</a:t>
            </a:r>
          </a:p>
          <a:p>
            <a:pPr lvl="1"/>
            <a:r>
              <a:rPr lang="en-US" altLang="zh-TW" dirty="0"/>
              <a:t>Access control context</a:t>
            </a:r>
          </a:p>
          <a:p>
            <a:pPr lvl="1"/>
            <a:r>
              <a:rPr lang="en-US" altLang="zh-TW" dirty="0"/>
              <a:t>Access control policies</a:t>
            </a:r>
          </a:p>
          <a:p>
            <a:r>
              <a:rPr lang="en-US" altLang="zh-TW" dirty="0"/>
              <a:t>Subjects, objects, and access rights</a:t>
            </a:r>
          </a:p>
          <a:p>
            <a:r>
              <a:rPr lang="en-US" altLang="zh-TW" dirty="0"/>
              <a:t>Discretionary access control</a:t>
            </a:r>
          </a:p>
          <a:p>
            <a:pPr lvl="1"/>
            <a:r>
              <a:rPr lang="en-US" altLang="zh-TW" dirty="0"/>
              <a:t>Access control model</a:t>
            </a:r>
          </a:p>
          <a:p>
            <a:pPr lvl="1"/>
            <a:r>
              <a:rPr lang="en-US" altLang="zh-TW" dirty="0"/>
              <a:t>Protection domains</a:t>
            </a:r>
          </a:p>
          <a:p>
            <a:r>
              <a:rPr lang="en-US" altLang="zh-TW" dirty="0"/>
              <a:t>UNIX file access control</a:t>
            </a:r>
          </a:p>
          <a:p>
            <a:pPr lvl="1"/>
            <a:r>
              <a:rPr lang="en-US" altLang="zh-TW" dirty="0"/>
              <a:t>Traditional UNIX file access control</a:t>
            </a:r>
          </a:p>
          <a:p>
            <a:pPr lvl="1"/>
            <a:r>
              <a:rPr lang="en-US" altLang="zh-TW" dirty="0"/>
              <a:t>Access control lists in UNIX</a:t>
            </a:r>
          </a:p>
          <a:p>
            <a:r>
              <a:rPr lang="en-US" altLang="zh-TW" dirty="0"/>
              <a:t>Role-based access control</a:t>
            </a:r>
          </a:p>
          <a:p>
            <a:pPr lvl="1"/>
            <a:r>
              <a:rPr lang="en-US" altLang="zh-TW" dirty="0"/>
              <a:t>RBAC reference models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F80EB36-4C15-4172-95C5-03AAA809599D}"/>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
        <p:nvSpPr>
          <p:cNvPr id="2" name="標題 1">
            <a:extLst>
              <a:ext uri="{FF2B5EF4-FFF2-40B4-BE49-F238E27FC236}">
                <a16:creationId xmlns:a16="http://schemas.microsoft.com/office/drawing/2014/main" id="{D9383AD0-6F00-475B-AF7D-45DFF612C111}"/>
              </a:ext>
            </a:extLst>
          </p:cNvPr>
          <p:cNvSpPr>
            <a:spLocks noGrp="1"/>
          </p:cNvSpPr>
          <p:nvPr>
            <p:ph type="title"/>
          </p:nvPr>
        </p:nvSpPr>
        <p:spPr>
          <a:xfrm>
            <a:off x="845127" y="136525"/>
            <a:ext cx="10515600" cy="1276251"/>
          </a:xfrm>
        </p:spPr>
        <p:txBody>
          <a:bodyPr>
            <a:normAutofit/>
          </a:bodyPr>
          <a:lstStyle/>
          <a:p>
            <a:r>
              <a:rPr lang="en-US" altLang="zh-TW" sz="2400" dirty="0"/>
              <a:t>NIST SP 800-171 (Protecting Controlled Unclassified Information in Nonfederal Information Systems and Organizations, August 2016) 1/2</a:t>
            </a:r>
            <a:br>
              <a:rPr lang="en-US" altLang="zh-TW" sz="2400" dirty="0"/>
            </a:br>
            <a:endParaRPr lang="zh-TW" altLang="en-US" sz="2400" dirty="0"/>
          </a:p>
        </p:txBody>
      </p:sp>
      <p:pic>
        <p:nvPicPr>
          <p:cNvPr id="5" name="圖片 4">
            <a:extLst>
              <a:ext uri="{FF2B5EF4-FFF2-40B4-BE49-F238E27FC236}">
                <a16:creationId xmlns:a16="http://schemas.microsoft.com/office/drawing/2014/main" id="{328CC416-7A97-4D49-8638-E060FD0245FD}"/>
              </a:ext>
            </a:extLst>
          </p:cNvPr>
          <p:cNvPicPr>
            <a:picLocks noChangeAspect="1"/>
          </p:cNvPicPr>
          <p:nvPr/>
        </p:nvPicPr>
        <p:blipFill>
          <a:blip r:embed="rId2"/>
          <a:stretch>
            <a:fillRect/>
          </a:stretch>
        </p:blipFill>
        <p:spPr>
          <a:xfrm>
            <a:off x="0" y="980728"/>
            <a:ext cx="12192000" cy="5716158"/>
          </a:xfrm>
          <a:prstGeom prst="rect">
            <a:avLst/>
          </a:prstGeom>
        </p:spPr>
      </p:pic>
      <p:sp>
        <p:nvSpPr>
          <p:cNvPr id="6" name="文字方塊 5">
            <a:extLst>
              <a:ext uri="{FF2B5EF4-FFF2-40B4-BE49-F238E27FC236}">
                <a16:creationId xmlns:a16="http://schemas.microsoft.com/office/drawing/2014/main" id="{C29F0229-4DE8-45E2-A535-1F8D7F2FB975}"/>
              </a:ext>
            </a:extLst>
          </p:cNvPr>
          <p:cNvSpPr txBox="1"/>
          <p:nvPr/>
        </p:nvSpPr>
        <p:spPr>
          <a:xfrm>
            <a:off x="10416480" y="1412776"/>
            <a:ext cx="1613713" cy="369332"/>
          </a:xfrm>
          <a:prstGeom prst="rect">
            <a:avLst/>
          </a:prstGeom>
          <a:noFill/>
        </p:spPr>
        <p:txBody>
          <a:bodyPr wrap="square">
            <a:spAutoFit/>
          </a:bodyPr>
          <a:lstStyle/>
          <a:p>
            <a:r>
              <a:rPr lang="en-US" altLang="zh-TW" dirty="0">
                <a:solidFill>
                  <a:srgbClr val="FF0000"/>
                </a:solidFill>
                <a:latin typeface="微軟正黑體" panose="020B0604030504040204" pitchFamily="34" charset="-120"/>
                <a:ea typeface="微軟正黑體" panose="020B0604030504040204" pitchFamily="34" charset="-120"/>
              </a:rPr>
              <a:t>Session Lock</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55E5CD38-9707-4B72-8663-CA5352B3E61F}"/>
              </a:ext>
            </a:extLst>
          </p:cNvPr>
          <p:cNvSpPr txBox="1"/>
          <p:nvPr/>
        </p:nvSpPr>
        <p:spPr>
          <a:xfrm>
            <a:off x="7680176" y="1484784"/>
            <a:ext cx="1613713"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逾時自動登出</a:t>
            </a:r>
          </a:p>
        </p:txBody>
      </p:sp>
      <p:sp>
        <p:nvSpPr>
          <p:cNvPr id="11" name="文字方塊 10">
            <a:extLst>
              <a:ext uri="{FF2B5EF4-FFF2-40B4-BE49-F238E27FC236}">
                <a16:creationId xmlns:a16="http://schemas.microsoft.com/office/drawing/2014/main" id="{F11AD799-C42F-4E72-989F-A8969B519207}"/>
              </a:ext>
            </a:extLst>
          </p:cNvPr>
          <p:cNvSpPr txBox="1"/>
          <p:nvPr/>
        </p:nvSpPr>
        <p:spPr>
          <a:xfrm>
            <a:off x="5346383" y="1907540"/>
            <a:ext cx="1613713"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遠端登入</a:t>
            </a:r>
          </a:p>
        </p:txBody>
      </p:sp>
      <p:sp>
        <p:nvSpPr>
          <p:cNvPr id="12" name="文字方塊 11">
            <a:extLst>
              <a:ext uri="{FF2B5EF4-FFF2-40B4-BE49-F238E27FC236}">
                <a16:creationId xmlns:a16="http://schemas.microsoft.com/office/drawing/2014/main" id="{B06CC228-62E0-4C3D-9230-3D02C9B132C5}"/>
              </a:ext>
            </a:extLst>
          </p:cNvPr>
          <p:cNvSpPr txBox="1"/>
          <p:nvPr/>
        </p:nvSpPr>
        <p:spPr>
          <a:xfrm>
            <a:off x="10314935" y="2330296"/>
            <a:ext cx="1613713"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加密</a:t>
            </a:r>
          </a:p>
        </p:txBody>
      </p:sp>
      <p:sp>
        <p:nvSpPr>
          <p:cNvPr id="13" name="文字方塊 12">
            <a:extLst>
              <a:ext uri="{FF2B5EF4-FFF2-40B4-BE49-F238E27FC236}">
                <a16:creationId xmlns:a16="http://schemas.microsoft.com/office/drawing/2014/main" id="{BEFDA53C-A146-4ACC-9E8C-9AD298F4A815}"/>
              </a:ext>
            </a:extLst>
          </p:cNvPr>
          <p:cNvSpPr txBox="1"/>
          <p:nvPr/>
        </p:nvSpPr>
        <p:spPr>
          <a:xfrm>
            <a:off x="6600056" y="2753052"/>
            <a:ext cx="2304256"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嚴密管理存取控制點</a:t>
            </a:r>
          </a:p>
        </p:txBody>
      </p:sp>
      <p:sp>
        <p:nvSpPr>
          <p:cNvPr id="14" name="文字方塊 13">
            <a:extLst>
              <a:ext uri="{FF2B5EF4-FFF2-40B4-BE49-F238E27FC236}">
                <a16:creationId xmlns:a16="http://schemas.microsoft.com/office/drawing/2014/main" id="{A755710E-79E8-448A-B3EE-8302CB9B7ADF}"/>
              </a:ext>
            </a:extLst>
          </p:cNvPr>
          <p:cNvSpPr txBox="1"/>
          <p:nvPr/>
        </p:nvSpPr>
        <p:spPr>
          <a:xfrm>
            <a:off x="8976320" y="3635732"/>
            <a:ext cx="3194972"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遠端執行程式、存取機密資料</a:t>
            </a:r>
          </a:p>
        </p:txBody>
      </p:sp>
      <p:sp>
        <p:nvSpPr>
          <p:cNvPr id="16" name="文字方塊 15">
            <a:extLst>
              <a:ext uri="{FF2B5EF4-FFF2-40B4-BE49-F238E27FC236}">
                <a16:creationId xmlns:a16="http://schemas.microsoft.com/office/drawing/2014/main" id="{1D351786-BF6E-4674-A714-0B758704E2DC}"/>
              </a:ext>
            </a:extLst>
          </p:cNvPr>
          <p:cNvSpPr txBox="1"/>
          <p:nvPr/>
        </p:nvSpPr>
        <p:spPr>
          <a:xfrm>
            <a:off x="6966687" y="4058488"/>
            <a:ext cx="3194972"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無線網路</a:t>
            </a:r>
          </a:p>
        </p:txBody>
      </p:sp>
      <p:sp>
        <p:nvSpPr>
          <p:cNvPr id="18" name="文字方塊 17">
            <a:extLst>
              <a:ext uri="{FF2B5EF4-FFF2-40B4-BE49-F238E27FC236}">
                <a16:creationId xmlns:a16="http://schemas.microsoft.com/office/drawing/2014/main" id="{C300ACD5-6D06-4092-8D36-CD29E114D90D}"/>
              </a:ext>
            </a:extLst>
          </p:cNvPr>
          <p:cNvSpPr txBox="1"/>
          <p:nvPr/>
        </p:nvSpPr>
        <p:spPr>
          <a:xfrm>
            <a:off x="4957054" y="4481244"/>
            <a:ext cx="1138946"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行動裝置</a:t>
            </a:r>
          </a:p>
        </p:txBody>
      </p:sp>
      <p:sp>
        <p:nvSpPr>
          <p:cNvPr id="19" name="文字方塊 18">
            <a:extLst>
              <a:ext uri="{FF2B5EF4-FFF2-40B4-BE49-F238E27FC236}">
                <a16:creationId xmlns:a16="http://schemas.microsoft.com/office/drawing/2014/main" id="{8AAA33B4-25E3-47BB-A7A5-A78CC8414D8D}"/>
              </a:ext>
            </a:extLst>
          </p:cNvPr>
          <p:cNvSpPr txBox="1"/>
          <p:nvPr/>
        </p:nvSpPr>
        <p:spPr>
          <a:xfrm>
            <a:off x="9141952" y="5387021"/>
            <a:ext cx="1634568"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外部資訊系統</a:t>
            </a:r>
          </a:p>
        </p:txBody>
      </p:sp>
      <p:sp>
        <p:nvSpPr>
          <p:cNvPr id="20" name="文字方塊 19">
            <a:extLst>
              <a:ext uri="{FF2B5EF4-FFF2-40B4-BE49-F238E27FC236}">
                <a16:creationId xmlns:a16="http://schemas.microsoft.com/office/drawing/2014/main" id="{4280E426-3FE6-436B-8F55-E081863C82CE}"/>
              </a:ext>
            </a:extLst>
          </p:cNvPr>
          <p:cNvSpPr txBox="1"/>
          <p:nvPr/>
        </p:nvSpPr>
        <p:spPr>
          <a:xfrm>
            <a:off x="9711519" y="5867980"/>
            <a:ext cx="2145121" cy="369332"/>
          </a:xfrm>
          <a:prstGeom prst="rect">
            <a:avLst/>
          </a:prstGeom>
          <a:noFill/>
        </p:spPr>
        <p:txBody>
          <a:bodyPr wrap="square">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防止接觸傳染</a:t>
            </a:r>
          </a:p>
        </p:txBody>
      </p:sp>
    </p:spTree>
    <p:extLst>
      <p:ext uri="{BB962C8B-B14F-4D97-AF65-F5344CB8AC3E}">
        <p14:creationId xmlns:p14="http://schemas.microsoft.com/office/powerpoint/2010/main" val="1755835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635E6CB-2311-4F70-8FD3-F2C11BF6F1F8}"/>
              </a:ext>
            </a:extLst>
          </p:cNvPr>
          <p:cNvSpPr>
            <a:spLocks noGrp="1"/>
          </p:cNvSpPr>
          <p:nvPr>
            <p:ph type="title"/>
          </p:nvPr>
        </p:nvSpPr>
        <p:spPr/>
        <p:txBody>
          <a:bodyPr/>
          <a:lstStyle/>
          <a:p>
            <a:r>
              <a:rPr lang="en-GB" altLang="zh-TW" dirty="0"/>
              <a:t>Access Control Principles</a:t>
            </a:r>
            <a:endParaRPr lang="zh-TW" altLang="en-US" dirty="0"/>
          </a:p>
        </p:txBody>
      </p:sp>
      <p:sp>
        <p:nvSpPr>
          <p:cNvPr id="5" name="內容版面配置區 4">
            <a:extLst>
              <a:ext uri="{FF2B5EF4-FFF2-40B4-BE49-F238E27FC236}">
                <a16:creationId xmlns:a16="http://schemas.microsoft.com/office/drawing/2014/main" id="{2DE8DD81-C7B4-49E8-897C-393957F7AB52}"/>
              </a:ext>
            </a:extLst>
          </p:cNvPr>
          <p:cNvSpPr>
            <a:spLocks noGrp="1"/>
          </p:cNvSpPr>
          <p:nvPr>
            <p:ph idx="1"/>
          </p:nvPr>
        </p:nvSpPr>
        <p:spPr/>
        <p:txBody>
          <a:bodyPr/>
          <a:lstStyle/>
          <a:p>
            <a:r>
              <a:rPr lang="en-AU" altLang="zh-TW" dirty="0"/>
              <a:t>In a broad sense, all of computer security is concerned with access control </a:t>
            </a:r>
            <a:r>
              <a:rPr lang="zh-TW" altLang="en-US" dirty="0"/>
              <a:t>所有的資訊安全都是在做存取控制</a:t>
            </a:r>
            <a:endParaRPr lang="en-AU" altLang="zh-TW" dirty="0"/>
          </a:p>
          <a:p>
            <a:r>
              <a:rPr lang="en-AU" altLang="zh-TW" dirty="0"/>
              <a:t>RFC 4949 defines computer security as:</a:t>
            </a:r>
          </a:p>
          <a:p>
            <a:pPr lvl="1"/>
            <a:r>
              <a:rPr lang="en-AU" altLang="zh-TW" dirty="0"/>
              <a:t>Measures that implement and assure security services in a computer system, particularly those that assure access control service</a:t>
            </a:r>
          </a:p>
          <a:p>
            <a:endParaRPr lang="en-AU" altLang="zh-TW" dirty="0"/>
          </a:p>
          <a:p>
            <a:endParaRPr lang="zh-TW" altLang="en-US" dirty="0"/>
          </a:p>
        </p:txBody>
      </p:sp>
      <p:sp>
        <p:nvSpPr>
          <p:cNvPr id="2" name="投影片編號版面配置區 1">
            <a:extLst>
              <a:ext uri="{FF2B5EF4-FFF2-40B4-BE49-F238E27FC236}">
                <a16:creationId xmlns:a16="http://schemas.microsoft.com/office/drawing/2014/main" id="{3D8CD8A8-04D3-4C51-BA4D-2F98B6ACF556}"/>
              </a:ext>
            </a:extLst>
          </p:cNvPr>
          <p:cNvSpPr>
            <a:spLocks noGrp="1"/>
          </p:cNvSpPr>
          <p:nvPr>
            <p:ph type="sldNum" sz="quarter" idx="12"/>
          </p:nvPr>
        </p:nvSpPr>
        <p:spPr/>
        <p:txBody>
          <a:bodyPr/>
          <a:lstStyle/>
          <a:p>
            <a:fld id="{0BC55746-04A1-42DC-A0BC-1E09A8E18DBD}" type="slidenum">
              <a:rPr lang="en-US" altLang="zh-TW" smtClean="0"/>
              <a:pPr/>
              <a:t>7</a:t>
            </a:fld>
            <a:endParaRPr lang="en-US" altLang="zh-TW"/>
          </a:p>
        </p:txBody>
      </p:sp>
    </p:spTree>
    <p:extLst>
      <p:ext uri="{BB962C8B-B14F-4D97-AF65-F5344CB8AC3E}">
        <p14:creationId xmlns:p14="http://schemas.microsoft.com/office/powerpoint/2010/main" val="363179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FBAEE6-B870-4882-974C-D0E28F65B01F}"/>
              </a:ext>
            </a:extLst>
          </p:cNvPr>
          <p:cNvSpPr>
            <a:spLocks noGrp="1"/>
          </p:cNvSpPr>
          <p:nvPr>
            <p:ph type="title"/>
          </p:nvPr>
        </p:nvSpPr>
        <p:spPr/>
        <p:txBody>
          <a:bodyPr/>
          <a:lstStyle/>
          <a:p>
            <a:r>
              <a:rPr lang="en-US" altLang="zh-TW" dirty="0"/>
              <a:t>Access Control Context</a:t>
            </a:r>
            <a:endParaRPr lang="zh-TW" altLang="en-US" dirty="0"/>
          </a:p>
        </p:txBody>
      </p:sp>
      <p:sp>
        <p:nvSpPr>
          <p:cNvPr id="7" name="內容版面配置區 6">
            <a:extLst>
              <a:ext uri="{FF2B5EF4-FFF2-40B4-BE49-F238E27FC236}">
                <a16:creationId xmlns:a16="http://schemas.microsoft.com/office/drawing/2014/main" id="{BF2C5D39-B0F8-49D6-8553-EBE04C90E6EA}"/>
              </a:ext>
            </a:extLst>
          </p:cNvPr>
          <p:cNvSpPr>
            <a:spLocks noGrp="1"/>
          </p:cNvSpPr>
          <p:nvPr>
            <p:ph idx="1"/>
          </p:nvPr>
        </p:nvSpPr>
        <p:spPr/>
        <p:txBody>
          <a:bodyPr>
            <a:normAutofit fontScale="92500"/>
          </a:bodyPr>
          <a:lstStyle/>
          <a:p>
            <a:r>
              <a:rPr lang="en-US" altLang="zh-TW" dirty="0"/>
              <a:t>Authentication </a:t>
            </a:r>
            <a:r>
              <a:rPr lang="zh-TW" altLang="en-US" dirty="0"/>
              <a:t>認證</a:t>
            </a:r>
            <a:endParaRPr lang="en-US" altLang="zh-TW" dirty="0"/>
          </a:p>
          <a:p>
            <a:pPr lvl="1"/>
            <a:r>
              <a:rPr lang="en-US" altLang="zh-TW" dirty="0"/>
              <a:t>Verification that the credentials of a user or other system entity are valid.</a:t>
            </a:r>
          </a:p>
          <a:p>
            <a:r>
              <a:rPr lang="en-US" altLang="zh-TW" dirty="0"/>
              <a:t>Authorization </a:t>
            </a:r>
            <a:r>
              <a:rPr lang="zh-TW" altLang="en-US" dirty="0"/>
              <a:t>授權</a:t>
            </a:r>
            <a:endParaRPr lang="en-US" altLang="zh-TW" dirty="0"/>
          </a:p>
          <a:p>
            <a:pPr lvl="1"/>
            <a:r>
              <a:rPr lang="en-US" altLang="zh-TW" dirty="0"/>
              <a:t>The granting of a right or permission to a system entity to access a system resource. </a:t>
            </a:r>
          </a:p>
          <a:p>
            <a:pPr lvl="1"/>
            <a:r>
              <a:rPr lang="en-US" altLang="zh-TW" dirty="0"/>
              <a:t>This function determines who is trusted for a given purpose.</a:t>
            </a:r>
          </a:p>
          <a:p>
            <a:r>
              <a:rPr lang="en-US" altLang="zh-TW" dirty="0"/>
              <a:t>• Audit </a:t>
            </a:r>
            <a:r>
              <a:rPr lang="zh-TW" altLang="en-US" dirty="0"/>
              <a:t>稽核</a:t>
            </a:r>
            <a:endParaRPr lang="en-US" altLang="zh-TW" dirty="0"/>
          </a:p>
          <a:p>
            <a:pPr lvl="1"/>
            <a:r>
              <a:rPr lang="en-US" altLang="zh-TW" dirty="0"/>
              <a:t>An independent review and examination of system records and activities in order </a:t>
            </a:r>
          </a:p>
          <a:p>
            <a:pPr lvl="2"/>
            <a:r>
              <a:rPr lang="en-US" altLang="zh-TW" dirty="0"/>
              <a:t>to test for adequacy of system controls, </a:t>
            </a:r>
            <a:r>
              <a:rPr lang="zh-TW" altLang="en-US" dirty="0"/>
              <a:t>充分控制</a:t>
            </a:r>
            <a:endParaRPr lang="en-US" altLang="zh-TW" dirty="0"/>
          </a:p>
          <a:p>
            <a:pPr lvl="2"/>
            <a:r>
              <a:rPr lang="en-US" altLang="zh-TW" dirty="0"/>
              <a:t>to ensure compliance with established policy and operational procedures, </a:t>
            </a:r>
            <a:r>
              <a:rPr lang="zh-TW" altLang="en-US" dirty="0"/>
              <a:t>合規</a:t>
            </a:r>
            <a:endParaRPr lang="en-US" altLang="zh-TW" dirty="0"/>
          </a:p>
          <a:p>
            <a:pPr lvl="2"/>
            <a:r>
              <a:rPr lang="en-US" altLang="zh-TW" dirty="0"/>
              <a:t>to detect breaches in security, and </a:t>
            </a:r>
            <a:r>
              <a:rPr lang="zh-TW" altLang="en-US" dirty="0"/>
              <a:t>捉漏</a:t>
            </a:r>
            <a:endParaRPr lang="en-US" altLang="zh-TW" dirty="0"/>
          </a:p>
          <a:p>
            <a:pPr lvl="2"/>
            <a:r>
              <a:rPr lang="en-US" altLang="zh-TW" dirty="0"/>
              <a:t>to recommend any indicated changes in control, policy, and procedures. </a:t>
            </a:r>
            <a:r>
              <a:rPr lang="zh-TW" altLang="en-US" dirty="0"/>
              <a:t>改進</a:t>
            </a:r>
            <a:endParaRPr lang="en-US" altLang="zh-TW" dirty="0"/>
          </a:p>
        </p:txBody>
      </p:sp>
      <p:sp>
        <p:nvSpPr>
          <p:cNvPr id="4" name="投影片編號版面配置區 3">
            <a:extLst>
              <a:ext uri="{FF2B5EF4-FFF2-40B4-BE49-F238E27FC236}">
                <a16:creationId xmlns:a16="http://schemas.microsoft.com/office/drawing/2014/main" id="{5A179E61-DBDD-40FB-88F9-5BCEC101FF91}"/>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327956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B3B8893-A448-4BA7-BFA9-A8CD74F907F1}"/>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
        <p:nvSpPr>
          <p:cNvPr id="7" name="標題 6">
            <a:extLst>
              <a:ext uri="{FF2B5EF4-FFF2-40B4-BE49-F238E27FC236}">
                <a16:creationId xmlns:a16="http://schemas.microsoft.com/office/drawing/2014/main" id="{E55B26BD-A03E-440D-B0FD-D70F8B36EEAD}"/>
              </a:ext>
            </a:extLst>
          </p:cNvPr>
          <p:cNvSpPr>
            <a:spLocks noGrp="1"/>
          </p:cNvSpPr>
          <p:nvPr>
            <p:ph type="title"/>
          </p:nvPr>
        </p:nvSpPr>
        <p:spPr>
          <a:xfrm>
            <a:off x="2639615" y="365760"/>
            <a:ext cx="7776865" cy="1325562"/>
          </a:xfrm>
        </p:spPr>
        <p:txBody>
          <a:bodyPr>
            <a:normAutofit fontScale="90000"/>
          </a:bodyPr>
          <a:lstStyle/>
          <a:p>
            <a:r>
              <a:rPr lang="en-US" altLang="zh-TW" dirty="0"/>
              <a:t>Figure 4.1 Relationship Among Access Control and Other Security Functions</a:t>
            </a:r>
            <a:endParaRPr lang="zh-TW" altLang="en-US" dirty="0"/>
          </a:p>
        </p:txBody>
      </p:sp>
      <p:pic>
        <p:nvPicPr>
          <p:cNvPr id="6" name="圖片 5">
            <a:extLst>
              <a:ext uri="{FF2B5EF4-FFF2-40B4-BE49-F238E27FC236}">
                <a16:creationId xmlns:a16="http://schemas.microsoft.com/office/drawing/2014/main" id="{534BA055-953B-4EED-B8B0-454BE449E84D}"/>
              </a:ext>
            </a:extLst>
          </p:cNvPr>
          <p:cNvPicPr>
            <a:picLocks noChangeAspect="1"/>
          </p:cNvPicPr>
          <p:nvPr/>
        </p:nvPicPr>
        <p:blipFill>
          <a:blip r:embed="rId2"/>
          <a:stretch>
            <a:fillRect/>
          </a:stretch>
        </p:blipFill>
        <p:spPr>
          <a:xfrm>
            <a:off x="1565125" y="0"/>
            <a:ext cx="9061749" cy="6858000"/>
          </a:xfrm>
          <a:prstGeom prst="rect">
            <a:avLst/>
          </a:prstGeom>
        </p:spPr>
      </p:pic>
      <p:sp>
        <p:nvSpPr>
          <p:cNvPr id="11" name="文字方塊 10">
            <a:extLst>
              <a:ext uri="{FF2B5EF4-FFF2-40B4-BE49-F238E27FC236}">
                <a16:creationId xmlns:a16="http://schemas.microsoft.com/office/drawing/2014/main" id="{91830723-34A0-4825-81E0-6D3388FDF7A4}"/>
              </a:ext>
            </a:extLst>
          </p:cNvPr>
          <p:cNvSpPr txBox="1"/>
          <p:nvPr/>
        </p:nvSpPr>
        <p:spPr>
          <a:xfrm>
            <a:off x="191344" y="6033184"/>
            <a:ext cx="4392488" cy="646331"/>
          </a:xfrm>
          <a:prstGeom prst="rect">
            <a:avLst/>
          </a:prstGeom>
          <a:noFill/>
        </p:spPr>
        <p:txBody>
          <a:bodyPr wrap="square">
            <a:spAutoFit/>
          </a:bodyPr>
          <a:lstStyle/>
          <a:p>
            <a:r>
              <a:rPr lang="zh-TW" altLang="en-US" dirty="0"/>
              <a:t>Relationship Among Access Control and Other Security Functions</a:t>
            </a:r>
          </a:p>
        </p:txBody>
      </p:sp>
    </p:spTree>
    <p:extLst>
      <p:ext uri="{BB962C8B-B14F-4D97-AF65-F5344CB8AC3E}">
        <p14:creationId xmlns:p14="http://schemas.microsoft.com/office/powerpoint/2010/main" val="392347212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15506</TotalTime>
  <Words>3178</Words>
  <Application>Microsoft Office PowerPoint</Application>
  <PresentationFormat>寬螢幕</PresentationFormat>
  <Paragraphs>401</Paragraphs>
  <Slides>57</Slides>
  <Notes>1</Notes>
  <HiddenSlides>0</HiddenSlides>
  <MMClips>0</MMClips>
  <ScaleCrop>false</ScaleCrop>
  <HeadingPairs>
    <vt:vector size="6" baseType="variant">
      <vt:variant>
        <vt:lpstr>使用字型</vt:lpstr>
      </vt:variant>
      <vt:variant>
        <vt:i4>7</vt:i4>
      </vt:variant>
      <vt:variant>
        <vt:lpstr>佈景主題</vt:lpstr>
      </vt:variant>
      <vt:variant>
        <vt:i4>4</vt:i4>
      </vt:variant>
      <vt:variant>
        <vt:lpstr>投影片標題</vt:lpstr>
      </vt:variant>
      <vt:variant>
        <vt:i4>57</vt:i4>
      </vt:variant>
    </vt:vector>
  </HeadingPairs>
  <TitlesOfParts>
    <vt:vector size="68" baseType="lpstr">
      <vt:lpstr>微軟正黑體</vt:lpstr>
      <vt:lpstr>Arial</vt:lpstr>
      <vt:lpstr>Calibri</vt:lpstr>
      <vt:lpstr>Calibri Light</vt:lpstr>
      <vt:lpstr>Consolas</vt:lpstr>
      <vt:lpstr>Times New Roman</vt:lpstr>
      <vt:lpstr>Wingdings 2</vt:lpstr>
      <vt:lpstr>HDOfficeLightV0</vt:lpstr>
      <vt:lpstr>1_HDOfficeLightV0</vt:lpstr>
      <vt:lpstr>2_HDOfficeLightV0</vt:lpstr>
      <vt:lpstr>3_HDOfficeLightV0</vt:lpstr>
      <vt:lpstr>資訊安全 Chapter 4 Access Control 存取控制</vt:lpstr>
      <vt:lpstr>Outline 大綱</vt:lpstr>
      <vt:lpstr>Learning Objectives 學習目標</vt:lpstr>
      <vt:lpstr>Access Control Definitions</vt:lpstr>
      <vt:lpstr>NIST SP 800-171 (Protecting Controlled Unclassified Information in Nonfederal Information Systems and Organizations, August 2016) 1/2 </vt:lpstr>
      <vt:lpstr>NIST SP 800-171 (Protecting Controlled Unclassified Information in Nonfederal Information Systems and Organizations, August 2016) 1/2 </vt:lpstr>
      <vt:lpstr>Access Control Principles</vt:lpstr>
      <vt:lpstr>Access Control Context</vt:lpstr>
      <vt:lpstr>Figure 4.1 Relationship Among Access Control and Other Security Functions</vt:lpstr>
      <vt:lpstr>Access Control Policies</vt:lpstr>
      <vt:lpstr>Discretionary Access Control (DAC) </vt:lpstr>
      <vt:lpstr>Access Control Structure</vt:lpstr>
      <vt:lpstr>Subjects, Objects, and Access Rights</vt:lpstr>
      <vt:lpstr>Authorization Table</vt:lpstr>
      <vt:lpstr>An Access Control Model</vt:lpstr>
      <vt:lpstr>Representing The Protection State</vt:lpstr>
      <vt:lpstr>Extended Access Control Matrix </vt:lpstr>
      <vt:lpstr>An Organization of the Access Control Function</vt:lpstr>
      <vt:lpstr>Access Control System Commands</vt:lpstr>
      <vt:lpstr>Protection Domains</vt:lpstr>
      <vt:lpstr>Example: UNIX File Access Control</vt:lpstr>
      <vt:lpstr>Traditional UNIX File Access Control</vt:lpstr>
      <vt:lpstr>SetUID, SetGID, Sticky Bit</vt:lpstr>
      <vt:lpstr> Access Control Lists (ACLs) in UNIX</vt:lpstr>
      <vt:lpstr>Extended Access Control List</vt:lpstr>
      <vt:lpstr>Role-Based Access Control (RBAC)</vt:lpstr>
      <vt:lpstr>PowerPoint 簡報</vt:lpstr>
      <vt:lpstr>Access Control Matrix Representation of RBAC</vt:lpstr>
      <vt:lpstr>RBAC Reference Models</vt:lpstr>
      <vt:lpstr>PowerPoint 簡報</vt:lpstr>
      <vt:lpstr>Base Model—RBAC0 </vt:lpstr>
      <vt:lpstr>PowerPoint 簡報</vt:lpstr>
      <vt:lpstr>Role Hierarchies—RBAC1</vt:lpstr>
      <vt:lpstr>Example of Role Hierarchy</vt:lpstr>
      <vt:lpstr>Constraints—RBAC2 </vt:lpstr>
      <vt:lpstr>Attribute-Based Access Control (ABAC)</vt:lpstr>
      <vt:lpstr>ABAC Model: Attributes</vt:lpstr>
      <vt:lpstr>ABAC Logical Architecture</vt:lpstr>
      <vt:lpstr>ACL and ABAC Trust Relationships </vt:lpstr>
      <vt:lpstr>PowerPoint 簡報</vt:lpstr>
      <vt:lpstr>ABAC Policies</vt:lpstr>
      <vt:lpstr>ABAC</vt:lpstr>
      <vt:lpstr>Identity, Credential, and Access Management (ICAM)</vt:lpstr>
      <vt:lpstr>PowerPoint 簡報</vt:lpstr>
      <vt:lpstr>Identity Management</vt:lpstr>
      <vt:lpstr>Credential Management</vt:lpstr>
      <vt:lpstr>Access Management</vt:lpstr>
      <vt:lpstr>Three support elements are needed for an enterprise-wide access control facility:</vt:lpstr>
      <vt:lpstr>Identity Federation</vt:lpstr>
      <vt:lpstr>PowerPoint 簡報</vt:lpstr>
      <vt:lpstr>Open Identity Trust Framework</vt:lpstr>
      <vt:lpstr>Open Identity Trust Framework</vt:lpstr>
      <vt:lpstr>PowerPoint 簡報</vt:lpstr>
      <vt:lpstr>Functions and Roles for Banking Example</vt:lpstr>
      <vt:lpstr>PowerPoint 簡報</vt:lpstr>
      <vt:lpstr>Example of Access Control Administration</vt:lpstr>
      <vt:lpstr>Summary</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1421</cp:revision>
  <dcterms:created xsi:type="dcterms:W3CDTF">2002-09-16T19:57:13Z</dcterms:created>
  <dcterms:modified xsi:type="dcterms:W3CDTF">2020-10-29T08:37:29Z</dcterms:modified>
</cp:coreProperties>
</file>