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59" r:id="rId4"/>
    <p:sldId id="260" r:id="rId5"/>
    <p:sldId id="263" r:id="rId6"/>
    <p:sldId id="262" r:id="rId7"/>
    <p:sldId id="264" r:id="rId8"/>
    <p:sldId id="265" r:id="rId9"/>
    <p:sldId id="261" r:id="rId10"/>
    <p:sldId id="266" r:id="rId11"/>
    <p:sldId id="276" r:id="rId12"/>
    <p:sldId id="267" r:id="rId13"/>
    <p:sldId id="269" r:id="rId14"/>
    <p:sldId id="268" r:id="rId15"/>
    <p:sldId id="270" r:id="rId16"/>
    <p:sldId id="271" r:id="rId17"/>
    <p:sldId id="288" r:id="rId18"/>
    <p:sldId id="272" r:id="rId19"/>
    <p:sldId id="273" r:id="rId20"/>
    <p:sldId id="274" r:id="rId21"/>
    <p:sldId id="277" r:id="rId22"/>
    <p:sldId id="281" r:id="rId23"/>
    <p:sldId id="275" r:id="rId24"/>
    <p:sldId id="278" r:id="rId25"/>
    <p:sldId id="279" r:id="rId26"/>
    <p:sldId id="282" r:id="rId27"/>
    <p:sldId id="283" r:id="rId28"/>
    <p:sldId id="285" r:id="rId29"/>
    <p:sldId id="286" r:id="rId30"/>
    <p:sldId id="284" r:id="rId31"/>
    <p:sldId id="287" r:id="rId32"/>
    <p:sldId id="291" r:id="rId33"/>
    <p:sldId id="292" r:id="rId34"/>
    <p:sldId id="289" r:id="rId35"/>
    <p:sldId id="293"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90" autoAdjust="0"/>
  </p:normalViewPr>
  <p:slideViewPr>
    <p:cSldViewPr>
      <p:cViewPr varScale="1">
        <p:scale>
          <a:sx n="101" d="100"/>
          <a:sy n="101" d="100"/>
        </p:scale>
        <p:origin x="191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3FD429-E708-4300-860C-8D62ED2B0EC3}" type="datetimeFigureOut">
              <a:rPr lang="zh-TW" altLang="en-US" smtClean="0"/>
              <a:pPr/>
              <a:t>2020/11/3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8AFC06-875D-49CE-BD17-421D2129738D}" type="slidenum">
              <a:rPr lang="zh-TW" altLang="en-US" smtClean="0"/>
              <a:pPr/>
              <a:t>‹#›</a:t>
            </a:fld>
            <a:endParaRPr lang="zh-TW" altLang="en-US"/>
          </a:p>
        </p:txBody>
      </p:sp>
    </p:spTree>
    <p:extLst>
      <p:ext uri="{BB962C8B-B14F-4D97-AF65-F5344CB8AC3E}">
        <p14:creationId xmlns:p14="http://schemas.microsoft.com/office/powerpoint/2010/main" val="44836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D8AFC06-875D-49CE-BD17-421D2129738D}" type="slidenum">
              <a:rPr lang="zh-TW" altLang="en-US" smtClean="0"/>
              <a:pPr/>
              <a:t>3</a:t>
            </a:fld>
            <a:endParaRPr lang="zh-TW" altLang="en-US"/>
          </a:p>
        </p:txBody>
      </p:sp>
    </p:spTree>
    <p:extLst>
      <p:ext uri="{BB962C8B-B14F-4D97-AF65-F5344CB8AC3E}">
        <p14:creationId xmlns:p14="http://schemas.microsoft.com/office/powerpoint/2010/main" val="243971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另類思考：與其要求用戶在註冊時填寫大量資料，不如讓用戶只填寫電子郵件地址就完成註冊，事後再發確認信給用戶，信中指定用戶點擊一個網址</a:t>
            </a:r>
            <a:r>
              <a:rPr lang="zh-TW" altLang="en-US"/>
              <a:t>回到網站的會員個人資料頁面來確認開戶，在會員個人資料頁面之中再以分類的方式提供用戶填寫各項資料並設定密碼。</a:t>
            </a:r>
            <a:endParaRPr lang="zh-TW" altLang="en-US" dirty="0"/>
          </a:p>
        </p:txBody>
      </p:sp>
      <p:sp>
        <p:nvSpPr>
          <p:cNvPr id="4" name="投影片編號版面配置區 3"/>
          <p:cNvSpPr>
            <a:spLocks noGrp="1"/>
          </p:cNvSpPr>
          <p:nvPr>
            <p:ph type="sldNum" sz="quarter" idx="10"/>
          </p:nvPr>
        </p:nvSpPr>
        <p:spPr/>
        <p:txBody>
          <a:bodyPr/>
          <a:lstStyle/>
          <a:p>
            <a:fld id="{6D8AFC06-875D-49CE-BD17-421D2129738D}" type="slidenum">
              <a:rPr lang="zh-TW" altLang="en-US" smtClean="0"/>
              <a:pPr/>
              <a:t>8</a:t>
            </a:fld>
            <a:endParaRPr lang="zh-TW" altLang="en-US"/>
          </a:p>
        </p:txBody>
      </p:sp>
    </p:spTree>
    <p:extLst>
      <p:ext uri="{BB962C8B-B14F-4D97-AF65-F5344CB8AC3E}">
        <p14:creationId xmlns:p14="http://schemas.microsoft.com/office/powerpoint/2010/main" val="376362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Donald Norman: </a:t>
            </a:r>
            <a:br>
              <a:rPr lang="en-US" altLang="zh-TW" dirty="0"/>
            </a:br>
            <a:r>
              <a:rPr lang="en-US" altLang="zh-TW" dirty="0"/>
              <a:t>User experience includes all aspects of the user's interaction with the product: how it is perceived, learned, and used.</a:t>
            </a:r>
            <a:br>
              <a:rPr lang="en-US" altLang="zh-TW" dirty="0"/>
            </a:br>
            <a:endParaRPr lang="zh-TW" altLang="en-US" dirty="0"/>
          </a:p>
        </p:txBody>
      </p:sp>
      <p:sp>
        <p:nvSpPr>
          <p:cNvPr id="4" name="投影片編號版面配置區 3"/>
          <p:cNvSpPr>
            <a:spLocks noGrp="1"/>
          </p:cNvSpPr>
          <p:nvPr>
            <p:ph type="sldNum" sz="quarter" idx="10"/>
          </p:nvPr>
        </p:nvSpPr>
        <p:spPr/>
        <p:txBody>
          <a:bodyPr/>
          <a:lstStyle/>
          <a:p>
            <a:fld id="{6D8AFC06-875D-49CE-BD17-421D2129738D}" type="slidenum">
              <a:rPr lang="zh-TW" altLang="en-US" smtClean="0"/>
              <a:pPr/>
              <a:t>9</a:t>
            </a:fld>
            <a:endParaRPr lang="zh-TW" altLang="en-US"/>
          </a:p>
        </p:txBody>
      </p:sp>
    </p:spTree>
    <p:extLst>
      <p:ext uri="{BB962C8B-B14F-4D97-AF65-F5344CB8AC3E}">
        <p14:creationId xmlns:p14="http://schemas.microsoft.com/office/powerpoint/2010/main" val="26104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其實 </a:t>
            </a:r>
            <a:r>
              <a:rPr lang="en-US" altLang="zh-TW" dirty="0"/>
              <a:t>Notepad++ </a:t>
            </a:r>
            <a:r>
              <a:rPr lang="zh-TW" altLang="en-US" dirty="0"/>
              <a:t>也很不錯！</a:t>
            </a:r>
            <a:endParaRPr lang="en-US" altLang="zh-TW" dirty="0"/>
          </a:p>
          <a:p>
            <a:r>
              <a:rPr lang="en-US" altLang="zh-TW" dirty="0"/>
              <a:t>http://notepad-plus-plus.org/</a:t>
            </a:r>
            <a:endParaRPr lang="zh-TW" altLang="en-US" dirty="0"/>
          </a:p>
        </p:txBody>
      </p:sp>
      <p:sp>
        <p:nvSpPr>
          <p:cNvPr id="4" name="投影片編號版面配置區 3"/>
          <p:cNvSpPr>
            <a:spLocks noGrp="1"/>
          </p:cNvSpPr>
          <p:nvPr>
            <p:ph type="sldNum" sz="quarter" idx="10"/>
          </p:nvPr>
        </p:nvSpPr>
        <p:spPr/>
        <p:txBody>
          <a:bodyPr/>
          <a:lstStyle/>
          <a:p>
            <a:fld id="{6D8AFC06-875D-49CE-BD17-421D2129738D}" type="slidenum">
              <a:rPr lang="zh-TW" altLang="en-US" smtClean="0"/>
              <a:pPr/>
              <a:t>23</a:t>
            </a:fld>
            <a:endParaRPr lang="zh-TW" altLang="en-US"/>
          </a:p>
        </p:txBody>
      </p:sp>
    </p:spTree>
    <p:extLst>
      <p:ext uri="{BB962C8B-B14F-4D97-AF65-F5344CB8AC3E}">
        <p14:creationId xmlns:p14="http://schemas.microsoft.com/office/powerpoint/2010/main" val="599696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成品：</a:t>
            </a:r>
            <a:r>
              <a:rPr lang="en-US" altLang="zh-TW" dirty="0"/>
              <a:t>index-with-js.html</a:t>
            </a:r>
            <a:endParaRPr lang="en-US" dirty="0"/>
          </a:p>
        </p:txBody>
      </p:sp>
      <p:sp>
        <p:nvSpPr>
          <p:cNvPr id="4" name="投影片編號版面配置區 3"/>
          <p:cNvSpPr>
            <a:spLocks noGrp="1"/>
          </p:cNvSpPr>
          <p:nvPr>
            <p:ph type="sldNum" sz="quarter" idx="10"/>
          </p:nvPr>
        </p:nvSpPr>
        <p:spPr/>
        <p:txBody>
          <a:bodyPr/>
          <a:lstStyle/>
          <a:p>
            <a:fld id="{6D8AFC06-875D-49CE-BD17-421D2129738D}" type="slidenum">
              <a:rPr lang="zh-TW" altLang="en-US" smtClean="0"/>
              <a:pPr/>
              <a:t>31</a:t>
            </a:fld>
            <a:endParaRPr lang="zh-TW" altLang="en-US"/>
          </a:p>
        </p:txBody>
      </p:sp>
    </p:spTree>
    <p:extLst>
      <p:ext uri="{BB962C8B-B14F-4D97-AF65-F5344CB8AC3E}">
        <p14:creationId xmlns:p14="http://schemas.microsoft.com/office/powerpoint/2010/main" val="184983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ctrTitle"/>
          </p:nvPr>
        </p:nvSpPr>
        <p:spPr>
          <a:xfrm>
            <a:off x="685800" y="1676401"/>
            <a:ext cx="7772400" cy="1538286"/>
          </a:xfrm>
        </p:spPr>
        <p:txBody>
          <a:bodyPr anchor="b"/>
          <a:lstStyle/>
          <a:p>
            <a:r>
              <a:rPr kumimoji="0" lang="zh-TW" altLang="en-US"/>
              <a:t>按一下以編輯母片標題樣式</a:t>
            </a:r>
            <a:endParaRPr kumimoji="0" lang="en-US"/>
          </a:p>
        </p:txBody>
      </p:sp>
      <p:sp>
        <p:nvSpPr>
          <p:cNvPr id="3" name="副標題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a:t>按一下以編輯母片副標題樣式</a:t>
            </a:r>
            <a:endParaRPr kumimoji="0" lang="en-US"/>
          </a:p>
        </p:txBody>
      </p:sp>
      <p:sp>
        <p:nvSpPr>
          <p:cNvPr id="4" name="日期版面配置區 3"/>
          <p:cNvSpPr>
            <a:spLocks noGrp="1"/>
          </p:cNvSpPr>
          <p:nvPr>
            <p:ph type="dt" sz="half" idx="10"/>
          </p:nvPr>
        </p:nvSpPr>
        <p:spPr/>
        <p:txBody>
          <a:bodyPr/>
          <a:lstStyle/>
          <a:p>
            <a:fld id="{84ECBF91-BA3F-493C-9682-FB4A23478541}" type="datetimeFigureOut">
              <a:rPr lang="zh-TW" altLang="en-US" smtClean="0"/>
              <a:pPr/>
              <a:t>2020/11/3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84ECBF91-BA3F-493C-9682-FB4A23478541}" type="datetimeFigureOut">
              <a:rPr lang="zh-TW" altLang="en-US" smtClean="0"/>
              <a:pPr/>
              <a:t>2020/11/3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F7DC3A-BFBF-4E23-BF9D-ED47FDFC1FEE}" type="slidenum">
              <a:rPr lang="zh-TW" altLang="en-US" smtClean="0"/>
              <a:pPr/>
              <a:t>‹#›</a:t>
            </a:fld>
            <a:endParaRPr lang="zh-TW"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638"/>
            <a:ext cx="1471594" cy="6011882"/>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8"/>
            <a:ext cx="6686568" cy="6011882"/>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84ECBF91-BA3F-493C-9682-FB4A23478541}" type="datetimeFigureOut">
              <a:rPr lang="zh-TW" altLang="en-US" smtClean="0"/>
              <a:pPr/>
              <a:t>2020/11/3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fld id="{143D078E-A9C4-4D50-B65E-1B080877A82B}" type="datetimeFigureOut">
              <a:rPr lang="en-US" altLang="zh-TW"/>
              <a:pPr/>
              <a:t>11/3/2020</a:t>
            </a:fld>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zh-TW" altLang="zh-TW"/>
          </a:p>
        </p:txBody>
      </p:sp>
      <p:sp>
        <p:nvSpPr>
          <p:cNvPr id="6" name="Rectangle 6"/>
          <p:cNvSpPr>
            <a:spLocks noGrp="1" noChangeArrowheads="1"/>
          </p:cNvSpPr>
          <p:nvPr>
            <p:ph type="sldNum" sz="quarter" idx="12"/>
          </p:nvPr>
        </p:nvSpPr>
        <p:spPr>
          <a:ln/>
        </p:spPr>
        <p:txBody>
          <a:bodyPr/>
          <a:lstStyle>
            <a:lvl1pPr>
              <a:defRPr/>
            </a:lvl1pPr>
          </a:lstStyle>
          <a:p>
            <a:fld id="{37B4B557-F8D2-42D4-9EDC-E32CC36F8978}" type="slidenum">
              <a:rPr lang="en-US" altLang="zh-TW"/>
              <a:pPr/>
              <a:t>‹#›</a:t>
            </a:fld>
            <a:endParaRPr lang="en-US" altLang="zh-TW"/>
          </a:p>
        </p:txBody>
      </p:sp>
    </p:spTree>
    <p:extLst>
      <p:ext uri="{BB962C8B-B14F-4D97-AF65-F5344CB8AC3E}">
        <p14:creationId xmlns:p14="http://schemas.microsoft.com/office/powerpoint/2010/main" val="252409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a:xfrm>
            <a:off x="73152" y="6400800"/>
            <a:ext cx="3200400" cy="283800"/>
          </a:xfrm>
        </p:spPr>
        <p:txBody>
          <a:bodyPr/>
          <a:lstStyle/>
          <a:p>
            <a:fld id="{84ECBF91-BA3F-493C-9682-FB4A23478541}" type="datetimeFigureOut">
              <a:rPr lang="zh-TW" altLang="en-US" smtClean="0"/>
              <a:pPr/>
              <a:t>2020/11/3</a:t>
            </a:fld>
            <a:endParaRPr lang="zh-TW" altLang="en-US"/>
          </a:p>
        </p:txBody>
      </p:sp>
      <p:sp>
        <p:nvSpPr>
          <p:cNvPr id="5" name="頁尾版面配置區 4"/>
          <p:cNvSpPr>
            <a:spLocks noGrp="1"/>
          </p:cNvSpPr>
          <p:nvPr>
            <p:ph type="ftr" sz="quarter" idx="11"/>
          </p:nvPr>
        </p:nvSpPr>
        <p:spPr>
          <a:xfrm>
            <a:off x="5330952" y="6400800"/>
            <a:ext cx="3733800" cy="283800"/>
          </a:xfrm>
        </p:spPr>
        <p:txBody>
          <a:bodyPr/>
          <a:lstStyle/>
          <a:p>
            <a:endParaRPr lang="zh-TW" altLang="en-US"/>
          </a:p>
        </p:txBody>
      </p:sp>
      <p:sp>
        <p:nvSpPr>
          <p:cNvPr id="6" name="投影片編號版面配置區 5"/>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722313" y="3143248"/>
            <a:ext cx="7772400" cy="1362075"/>
          </a:xfrm>
        </p:spPr>
        <p:txBody>
          <a:bodyPr anchor="t"/>
          <a:lstStyle>
            <a:lvl1pPr algn="ctr">
              <a:defRPr sz="4000" b="0" cap="all"/>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84ECBF91-BA3F-493C-9682-FB4A23478541}" type="datetimeFigureOut">
              <a:rPr lang="zh-TW" altLang="en-US" smtClean="0"/>
              <a:pPr/>
              <a:t>2020/11/3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84ECBF91-BA3F-493C-9682-FB4A23478541}" type="datetimeFigureOut">
              <a:rPr lang="zh-TW" altLang="en-US" smtClean="0"/>
              <a:pPr/>
              <a:t>2020/11/3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lvl1pPr>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7" name="日期版面配置區 6"/>
          <p:cNvSpPr>
            <a:spLocks noGrp="1"/>
          </p:cNvSpPr>
          <p:nvPr>
            <p:ph type="dt" sz="half" idx="10"/>
          </p:nvPr>
        </p:nvSpPr>
        <p:spPr/>
        <p:txBody>
          <a:bodyPr/>
          <a:lstStyle/>
          <a:p>
            <a:fld id="{84ECBF91-BA3F-493C-9682-FB4A23478541}" type="datetimeFigureOut">
              <a:rPr lang="zh-TW" altLang="en-US" smtClean="0"/>
              <a:pPr/>
              <a:t>2020/11/3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84ECBF91-BA3F-493C-9682-FB4A23478541}" type="datetimeFigureOut">
              <a:rPr lang="zh-TW" altLang="en-US" smtClean="0"/>
              <a:pPr/>
              <a:t>2020/11/3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4ECBF91-BA3F-493C-9682-FB4A23478541}" type="datetimeFigureOut">
              <a:rPr lang="zh-TW" altLang="en-US" smtClean="0"/>
              <a:pPr/>
              <a:t>2020/11/3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2786050" y="228600"/>
            <a:ext cx="5900752" cy="842946"/>
          </a:xfrm>
        </p:spPr>
        <p:txBody>
          <a:bodyPr anchor="b"/>
          <a:lstStyle>
            <a:lvl1pPr algn="ctr">
              <a:defRPr sz="2800" b="0"/>
            </a:lvl1pPr>
          </a:lstStyle>
          <a:p>
            <a:r>
              <a:rPr kumimoji="0" lang="zh-TW" altLang="en-US"/>
              <a:t>按一下以編輯母片標題樣式</a:t>
            </a:r>
            <a:endParaRPr kumimoji="0" lang="en-US"/>
          </a:p>
        </p:txBody>
      </p:sp>
      <p:sp>
        <p:nvSpPr>
          <p:cNvPr id="3" name="內容版面配置區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文字版面配置區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84ECBF91-BA3F-493C-9682-FB4A23478541}" type="datetimeFigureOut">
              <a:rPr lang="zh-TW" altLang="en-US" smtClean="0"/>
              <a:pPr/>
              <a:t>2020/11/3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3400" y="304800"/>
            <a:ext cx="6400800" cy="685800"/>
          </a:xfrm>
        </p:spPr>
        <p:txBody>
          <a:bodyPr anchor="ctr"/>
          <a:lstStyle>
            <a:lvl1pPr algn="l">
              <a:defRPr sz="2400" b="0"/>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a:t>按一下圖示以新增圖片</a:t>
            </a:r>
            <a:endParaRPr kumimoji="0" lang="en-US"/>
          </a:p>
        </p:txBody>
      </p:sp>
      <p:sp>
        <p:nvSpPr>
          <p:cNvPr id="4" name="文字版面配置區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84ECBF91-BA3F-493C-9682-FB4A23478541}" type="datetimeFigureOut">
              <a:rPr lang="zh-TW" altLang="en-US" smtClean="0"/>
              <a:pPr/>
              <a:t>2020/11/3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4" name="日期版面配置區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84ECBF91-BA3F-493C-9682-FB4A23478541}" type="datetimeFigureOut">
              <a:rPr lang="zh-TW" altLang="en-US" smtClean="0"/>
              <a:pPr/>
              <a:t>2020/11/3</a:t>
            </a:fld>
            <a:endParaRPr lang="zh-TW" altLang="en-US"/>
          </a:p>
        </p:txBody>
      </p:sp>
      <p:sp>
        <p:nvSpPr>
          <p:cNvPr id="5" name="頁尾版面配置區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TW" altLang="en-US"/>
          </a:p>
        </p:txBody>
      </p:sp>
      <p:sp>
        <p:nvSpPr>
          <p:cNvPr id="6" name="投影片編號版面配置區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20F7DC3A-BFBF-4E23-BF9D-ED47FDFC1FEE}" type="slidenum">
              <a:rPr lang="zh-TW" altLang="en-US" smtClean="0"/>
              <a:pPr/>
              <a:t>‹#›</a:t>
            </a:fld>
            <a:endParaRPr lang="zh-TW"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ietf.org/" TargetMode="External"/><Relationship Id="rId7" Type="http://schemas.openxmlformats.org/officeDocument/2006/relationships/hyperlink" Target="http://tools.ietf.org/html/rfc2616" TargetMode="External"/><Relationship Id="rId2" Type="http://schemas.openxmlformats.org/officeDocument/2006/relationships/hyperlink" Target="http://www.w3.org/" TargetMode="External"/><Relationship Id="rId1" Type="http://schemas.openxmlformats.org/officeDocument/2006/relationships/slideLayout" Target="../slideLayouts/slideLayout2.xml"/><Relationship Id="rId6" Type="http://schemas.openxmlformats.org/officeDocument/2006/relationships/hyperlink" Target="http://www.ietf.org/rfc.html" TargetMode="External"/><Relationship Id="rId5" Type="http://schemas.openxmlformats.org/officeDocument/2006/relationships/hyperlink" Target="http://www.apps.ietf.org/rfc/rfc3629.html" TargetMode="External"/><Relationship Id="rId4" Type="http://schemas.openxmlformats.org/officeDocument/2006/relationships/hyperlink" Target="http://www.apps.ietf.org/rfc/stdlist.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www.microsoft.com/en-us/download/details.aspx?id=36179" TargetMode="External"/><Relationship Id="rId3" Type="http://schemas.openxmlformats.org/officeDocument/2006/relationships/hyperlink" Target="http://www.google.com/intl/zh-TW/chrome/browser/" TargetMode="External"/><Relationship Id="rId7" Type="http://schemas.openxmlformats.org/officeDocument/2006/relationships/hyperlink" Target="https://code.visualstudio.com/downloa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adobe.com/tw/products/dreamweaver.html" TargetMode="External"/><Relationship Id="rId5" Type="http://schemas.openxmlformats.org/officeDocument/2006/relationships/hyperlink" Target="http://tw.opera.com/" TargetMode="External"/><Relationship Id="rId10" Type="http://schemas.openxmlformats.org/officeDocument/2006/relationships/hyperlink" Target="http://bluegriffon.org/" TargetMode="External"/><Relationship Id="rId4" Type="http://schemas.openxmlformats.org/officeDocument/2006/relationships/hyperlink" Target="http://moztw.org/firefox/" TargetMode="External"/><Relationship Id="rId9" Type="http://schemas.openxmlformats.org/officeDocument/2006/relationships/hyperlink" Target="http://net2.com/nvu/download.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www.corel.com/corel/product/index.jsp?pid=prod3670089&amp;cid=catalog3630071&amp;segid=2100130&amp;storeKey=tw&amp;languageCode=ct" TargetMode="External"/><Relationship Id="rId3" Type="http://schemas.openxmlformats.org/officeDocument/2006/relationships/hyperlink" Target="http://www.gimp.org/" TargetMode="External"/><Relationship Id="rId7" Type="http://schemas.openxmlformats.org/officeDocument/2006/relationships/hyperlink" Target="http://www.adobe.com/tw/products/fireworks.html" TargetMode="External"/><Relationship Id="rId12" Type="http://schemas.openxmlformats.org/officeDocument/2006/relationships/hyperlink" Target="http://cyberduck.ch/" TargetMode="External"/><Relationship Id="rId2" Type="http://schemas.openxmlformats.org/officeDocument/2006/relationships/hyperlink" Target="http://www.adobe.com/tw/products/photoshop.html" TargetMode="External"/><Relationship Id="rId1" Type="http://schemas.openxmlformats.org/officeDocument/2006/relationships/slideLayout" Target="../slideLayouts/slideLayout2.xml"/><Relationship Id="rId6" Type="http://schemas.openxmlformats.org/officeDocument/2006/relationships/hyperlink" Target="http://www.adobe.com/tw/products/illustrator.html" TargetMode="External"/><Relationship Id="rId11" Type="http://schemas.openxmlformats.org/officeDocument/2006/relationships/hyperlink" Target="http://panic.com/transmit/" TargetMode="External"/><Relationship Id="rId5" Type="http://schemas.openxmlformats.org/officeDocument/2006/relationships/hyperlink" Target="http://www.corel.com/corel/product/index.jsp?pid=prod3430246&amp;cid=catalog3630071&amp;segid=2600025&amp;storeKey=tw&amp;languageCode=ct" TargetMode="External"/><Relationship Id="rId10" Type="http://schemas.openxmlformats.org/officeDocument/2006/relationships/hyperlink" Target="http://www.cuteftp.com/" TargetMode="External"/><Relationship Id="rId4" Type="http://schemas.openxmlformats.org/officeDocument/2006/relationships/hyperlink" Target="http://www.corel.com/corel/product/index.jsp?pid=prod4220093&amp;cid=catalog3630071&amp;segid=5600133&amp;storeKey=tw&amp;languageCode=ct" TargetMode="External"/><Relationship Id="rId9" Type="http://schemas.openxmlformats.org/officeDocument/2006/relationships/hyperlink" Target="http://filezilla-project.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uscoj.im.usc.edu.tw/~ywdeng/assets/1072/WP/01-Overview/ex01-01.7z"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Donald_Norma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dirty="0"/>
              <a:t>網頁設計概論</a:t>
            </a:r>
          </a:p>
        </p:txBody>
      </p:sp>
      <p:sp>
        <p:nvSpPr>
          <p:cNvPr id="3" name="副標題 2"/>
          <p:cNvSpPr>
            <a:spLocks noGrp="1"/>
          </p:cNvSpPr>
          <p:nvPr>
            <p:ph type="subTitle" idx="1"/>
          </p:nvPr>
        </p:nvSpPr>
        <p:spPr/>
        <p:txBody>
          <a:bodyPr/>
          <a:lstStyle/>
          <a:p>
            <a:r>
              <a:rPr lang="en-US" altLang="zh-TW" dirty="0"/>
              <a:t>Introduction to Web Design</a:t>
            </a:r>
            <a:endParaRPr lang="zh-TW" altLang="en-US" dirty="0"/>
          </a:p>
        </p:txBody>
      </p:sp>
    </p:spTree>
    <p:extLst>
      <p:ext uri="{BB962C8B-B14F-4D97-AF65-F5344CB8AC3E}">
        <p14:creationId xmlns:p14="http://schemas.microsoft.com/office/powerpoint/2010/main" val="350826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網頁設計的工作內容</a:t>
            </a:r>
            <a:br>
              <a:rPr lang="en-US" altLang="zh-TW" dirty="0"/>
            </a:br>
            <a:r>
              <a:rPr lang="zh-TW" altLang="en-US" sz="4000" dirty="0"/>
              <a:t>設計工作的產出</a:t>
            </a:r>
          </a:p>
        </p:txBody>
      </p:sp>
      <p:sp>
        <p:nvSpPr>
          <p:cNvPr id="3" name="內容版面配置區 2"/>
          <p:cNvSpPr>
            <a:spLocks noGrp="1"/>
          </p:cNvSpPr>
          <p:nvPr>
            <p:ph idx="1"/>
          </p:nvPr>
        </p:nvSpPr>
        <p:spPr/>
        <p:txBody>
          <a:bodyPr>
            <a:normAutofit/>
          </a:bodyPr>
          <a:lstStyle/>
          <a:p>
            <a:r>
              <a:rPr lang="zh-TW" altLang="en-US" dirty="0"/>
              <a:t>用戶研究報告</a:t>
            </a:r>
            <a:endParaRPr lang="en-US" altLang="zh-TW" dirty="0"/>
          </a:p>
          <a:p>
            <a:pPr lvl="1"/>
            <a:r>
              <a:rPr lang="zh-TW" altLang="en-US" dirty="0"/>
              <a:t>描述用戶的需求、期待以及系統的限制</a:t>
            </a:r>
            <a:endParaRPr lang="en-US" altLang="zh-TW" dirty="0"/>
          </a:p>
          <a:p>
            <a:pPr lvl="1"/>
            <a:r>
              <a:rPr lang="zh-TW" altLang="en-US" dirty="0"/>
              <a:t>方法：面談</a:t>
            </a:r>
            <a:r>
              <a:rPr lang="en-US" altLang="zh-TW" dirty="0"/>
              <a:t>(Interview)</a:t>
            </a:r>
            <a:r>
              <a:rPr lang="zh-TW" altLang="en-US" dirty="0"/>
              <a:t>、觀察</a:t>
            </a:r>
            <a:r>
              <a:rPr lang="en-US" altLang="zh-TW" dirty="0"/>
              <a:t>(Observation)</a:t>
            </a:r>
          </a:p>
          <a:p>
            <a:r>
              <a:rPr lang="zh-TW" altLang="en-US" dirty="0"/>
              <a:t>測試計畫</a:t>
            </a:r>
            <a:endParaRPr lang="en-US" altLang="zh-TW" dirty="0"/>
          </a:p>
          <a:p>
            <a:pPr lvl="1"/>
            <a:r>
              <a:rPr lang="zh-TW" altLang="en-US" dirty="0"/>
              <a:t>描述測試方法、測試案例</a:t>
            </a:r>
            <a:r>
              <a:rPr lang="en-US" altLang="zh-TW" dirty="0"/>
              <a:t>(Test Case)</a:t>
            </a:r>
            <a:r>
              <a:rPr lang="zh-TW" altLang="en-US" dirty="0"/>
              <a:t>以及時程</a:t>
            </a:r>
            <a:endParaRPr lang="en-US" altLang="zh-TW" dirty="0"/>
          </a:p>
          <a:p>
            <a:pPr lvl="1"/>
            <a:r>
              <a:rPr lang="zh-TW" altLang="en-US" dirty="0"/>
              <a:t>確認交付的系統與需求規格相符</a:t>
            </a:r>
            <a:endParaRPr lang="en-US" altLang="zh-TW" dirty="0"/>
          </a:p>
          <a:p>
            <a:r>
              <a:rPr lang="zh-TW" altLang="en-US" dirty="0"/>
              <a:t>線框圖</a:t>
            </a:r>
            <a:r>
              <a:rPr lang="en-US" altLang="zh-TW" dirty="0"/>
              <a:t>(Wireframe Diagram)</a:t>
            </a:r>
          </a:p>
          <a:p>
            <a:pPr lvl="1"/>
            <a:r>
              <a:rPr lang="zh-TW" altLang="en-US" dirty="0"/>
              <a:t>網頁的設計藍圖、示意圖</a:t>
            </a:r>
            <a:endParaRPr lang="en-US" altLang="zh-TW" dirty="0"/>
          </a:p>
        </p:txBody>
      </p:sp>
    </p:spTree>
    <p:extLst>
      <p:ext uri="{BB962C8B-B14F-4D97-AF65-F5344CB8AC3E}">
        <p14:creationId xmlns:p14="http://schemas.microsoft.com/office/powerpoint/2010/main" val="138229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網頁設計的工作內容</a:t>
            </a:r>
            <a:br>
              <a:rPr lang="en-US" altLang="zh-TW" dirty="0"/>
            </a:br>
            <a:r>
              <a:rPr lang="zh-TW" altLang="en-US" sz="4000" dirty="0"/>
              <a:t>設計工作的產出</a:t>
            </a:r>
            <a:r>
              <a:rPr lang="en-US" altLang="zh-TW" sz="4000" dirty="0"/>
              <a:t>(</a:t>
            </a:r>
            <a:r>
              <a:rPr lang="zh-TW" altLang="en-US" sz="4000" dirty="0"/>
              <a:t>續</a:t>
            </a:r>
            <a:r>
              <a:rPr lang="en-US" altLang="zh-TW" sz="4000" dirty="0"/>
              <a:t>)</a:t>
            </a:r>
            <a:endParaRPr lang="zh-TW" altLang="en-US" sz="4000" dirty="0"/>
          </a:p>
        </p:txBody>
      </p:sp>
      <p:sp>
        <p:nvSpPr>
          <p:cNvPr id="3" name="內容版面配置區 2"/>
          <p:cNvSpPr>
            <a:spLocks noGrp="1"/>
          </p:cNvSpPr>
          <p:nvPr>
            <p:ph idx="1"/>
          </p:nvPr>
        </p:nvSpPr>
        <p:spPr/>
        <p:txBody>
          <a:bodyPr/>
          <a:lstStyle/>
          <a:p>
            <a:r>
              <a:rPr lang="zh-TW" altLang="en-US" dirty="0"/>
              <a:t>網站地圖</a:t>
            </a:r>
            <a:r>
              <a:rPr lang="en-US" altLang="zh-TW" dirty="0"/>
              <a:t>(Site Map)</a:t>
            </a:r>
          </a:p>
          <a:p>
            <a:pPr lvl="1"/>
            <a:r>
              <a:rPr lang="zh-TW" altLang="en-US" dirty="0"/>
              <a:t>網站架構圖</a:t>
            </a:r>
            <a:endParaRPr lang="en-US" altLang="zh-TW" dirty="0"/>
          </a:p>
          <a:p>
            <a:r>
              <a:rPr lang="zh-TW" altLang="en-US" dirty="0"/>
              <a:t>分鏡腳本</a:t>
            </a:r>
            <a:r>
              <a:rPr lang="en-US" altLang="zh-TW" dirty="0"/>
              <a:t>(Storyboard)</a:t>
            </a:r>
          </a:p>
          <a:p>
            <a:pPr lvl="1"/>
            <a:r>
              <a:rPr lang="zh-TW" altLang="en-US" dirty="0"/>
              <a:t>描述使用情境，用戶瀏覽網站或使用系統的流程與方式</a:t>
            </a:r>
            <a:endParaRPr lang="en-US" altLang="zh-TW" dirty="0"/>
          </a:p>
          <a:p>
            <a:r>
              <a:rPr lang="zh-TW" altLang="en-US" dirty="0"/>
              <a:t>視覺設計草圖</a:t>
            </a:r>
            <a:endParaRPr lang="en-US" altLang="zh-TW" dirty="0"/>
          </a:p>
          <a:p>
            <a:pPr lvl="1"/>
            <a:r>
              <a:rPr lang="zh-TW" altLang="en-US" dirty="0"/>
              <a:t>比線框圖更詳細一點，加入範例圖片與內容，上色</a:t>
            </a:r>
            <a:endParaRPr lang="en-US" altLang="zh-TW" dirty="0"/>
          </a:p>
          <a:p>
            <a:pPr lvl="1"/>
            <a:r>
              <a:rPr lang="zh-TW" altLang="en-US" dirty="0"/>
              <a:t>提供網站完成後的外觀和感覺</a:t>
            </a:r>
            <a:r>
              <a:rPr lang="en-US" altLang="zh-TW" dirty="0"/>
              <a:t>(Look and Feel)</a:t>
            </a:r>
            <a:endParaRPr lang="zh-TW" altLang="en-US" dirty="0"/>
          </a:p>
        </p:txBody>
      </p:sp>
    </p:spTree>
    <p:extLst>
      <p:ext uri="{BB962C8B-B14F-4D97-AF65-F5344CB8AC3E}">
        <p14:creationId xmlns:p14="http://schemas.microsoft.com/office/powerpoint/2010/main" val="419588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設計工作的產出</a:t>
            </a:r>
            <a:br>
              <a:rPr lang="en-US" altLang="zh-TW" dirty="0"/>
            </a:br>
            <a:r>
              <a:rPr lang="zh-TW" altLang="en-US" sz="4000" dirty="0"/>
              <a:t>線框圖</a:t>
            </a:r>
            <a:r>
              <a:rPr lang="en-US" altLang="zh-TW" sz="4000" dirty="0"/>
              <a:t>(Wireframe Diagram)</a:t>
            </a:r>
            <a:r>
              <a:rPr lang="zh-TW" altLang="en-US" sz="4000" dirty="0"/>
              <a:t>範例</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628800"/>
            <a:ext cx="6429375" cy="4629150"/>
          </a:xfrm>
        </p:spPr>
      </p:pic>
      <p:sp>
        <p:nvSpPr>
          <p:cNvPr id="5" name="文字方塊 4"/>
          <p:cNvSpPr txBox="1"/>
          <p:nvPr/>
        </p:nvSpPr>
        <p:spPr>
          <a:xfrm>
            <a:off x="1475656" y="6393046"/>
            <a:ext cx="5548186" cy="276999"/>
          </a:xfrm>
          <a:prstGeom prst="rect">
            <a:avLst/>
          </a:prstGeom>
          <a:noFill/>
        </p:spPr>
        <p:txBody>
          <a:bodyPr wrap="none" rtlCol="0">
            <a:spAutoFit/>
          </a:bodyPr>
          <a:lstStyle/>
          <a:p>
            <a:r>
              <a:rPr lang="zh-TW" altLang="en-US" sz="1200" dirty="0"/>
              <a:t>摘自 </a:t>
            </a:r>
            <a:r>
              <a:rPr lang="en-US" altLang="zh-TW" sz="1200" dirty="0"/>
              <a:t>http://jkidsimon.blogspot.tw/2010/12/prototyping-what-are-differences.html</a:t>
            </a:r>
            <a:endParaRPr lang="zh-TW" altLang="en-US" sz="1200" dirty="0"/>
          </a:p>
        </p:txBody>
      </p:sp>
    </p:spTree>
    <p:extLst>
      <p:ext uri="{BB962C8B-B14F-4D97-AF65-F5344CB8AC3E}">
        <p14:creationId xmlns:p14="http://schemas.microsoft.com/office/powerpoint/2010/main" val="182744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設計工作的產出</a:t>
            </a:r>
            <a:br>
              <a:rPr lang="en-US" altLang="zh-TW" dirty="0"/>
            </a:br>
            <a:r>
              <a:rPr lang="zh-TW" altLang="en-US" sz="4000" dirty="0"/>
              <a:t>網站地圖</a:t>
            </a:r>
            <a:r>
              <a:rPr lang="en-US" altLang="zh-TW" sz="4000" dirty="0"/>
              <a:t>(Site Map)</a:t>
            </a:r>
            <a:r>
              <a:rPr lang="zh-TW" altLang="en-US" sz="4000" dirty="0"/>
              <a:t>範例</a:t>
            </a:r>
          </a:p>
        </p:txBody>
      </p:sp>
      <p:pic>
        <p:nvPicPr>
          <p:cNvPr id="4" name="內容版面配置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3728" y="1556792"/>
            <a:ext cx="4825538" cy="4680065"/>
          </a:xfrm>
        </p:spPr>
      </p:pic>
      <p:sp>
        <p:nvSpPr>
          <p:cNvPr id="5" name="文字方塊 4"/>
          <p:cNvSpPr txBox="1"/>
          <p:nvPr/>
        </p:nvSpPr>
        <p:spPr>
          <a:xfrm>
            <a:off x="971600" y="6453336"/>
            <a:ext cx="7370607" cy="276999"/>
          </a:xfrm>
          <a:prstGeom prst="rect">
            <a:avLst/>
          </a:prstGeom>
          <a:noFill/>
        </p:spPr>
        <p:txBody>
          <a:bodyPr wrap="none" rtlCol="0">
            <a:spAutoFit/>
          </a:bodyPr>
          <a:lstStyle/>
          <a:p>
            <a:r>
              <a:rPr lang="zh-TW" altLang="en-US" sz="1200" dirty="0"/>
              <a:t>摘自 </a:t>
            </a:r>
            <a:r>
              <a:rPr lang="en-US" altLang="zh-TW" sz="1200" dirty="0"/>
              <a:t>http://www.slis.indiana.edu/faculty/smilojev/teaching/s515spring2012/2012springprojects/session11/</a:t>
            </a:r>
            <a:endParaRPr lang="zh-TW" altLang="en-US" sz="1200" dirty="0"/>
          </a:p>
        </p:txBody>
      </p:sp>
    </p:spTree>
    <p:extLst>
      <p:ext uri="{BB962C8B-B14F-4D97-AF65-F5344CB8AC3E}">
        <p14:creationId xmlns:p14="http://schemas.microsoft.com/office/powerpoint/2010/main" val="70515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設計工作的產出</a:t>
            </a:r>
            <a:br>
              <a:rPr lang="en-US" altLang="zh-TW" dirty="0"/>
            </a:br>
            <a:r>
              <a:rPr lang="zh-TW" altLang="en-US" sz="4000" dirty="0"/>
              <a:t>分鏡腳本</a:t>
            </a:r>
            <a:r>
              <a:rPr lang="en-US" altLang="zh-TW" sz="4000" dirty="0"/>
              <a:t>(Storyboard)</a:t>
            </a:r>
            <a:r>
              <a:rPr lang="zh-TW" altLang="en-US" sz="4000" dirty="0"/>
              <a:t>範例</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3" y="1403275"/>
            <a:ext cx="6807994" cy="5122069"/>
          </a:xfrm>
        </p:spPr>
      </p:pic>
      <p:sp>
        <p:nvSpPr>
          <p:cNvPr id="5" name="文字方塊 4"/>
          <p:cNvSpPr txBox="1"/>
          <p:nvPr/>
        </p:nvSpPr>
        <p:spPr>
          <a:xfrm>
            <a:off x="1331640" y="6465630"/>
            <a:ext cx="5910592" cy="276999"/>
          </a:xfrm>
          <a:prstGeom prst="rect">
            <a:avLst/>
          </a:prstGeom>
          <a:noFill/>
        </p:spPr>
        <p:txBody>
          <a:bodyPr wrap="none" rtlCol="0">
            <a:spAutoFit/>
          </a:bodyPr>
          <a:lstStyle/>
          <a:p>
            <a:r>
              <a:rPr lang="zh-TW" altLang="en-US" sz="1200" dirty="0"/>
              <a:t>摘自 </a:t>
            </a:r>
            <a:r>
              <a:rPr lang="en-US" altLang="zh-TW" sz="1200" dirty="0"/>
              <a:t>http://courses.ischool.berkeley.edu/i213/s07/projects/skillshop/Storyboard4.JPG</a:t>
            </a:r>
            <a:endParaRPr lang="zh-TW" altLang="en-US" sz="1200" dirty="0"/>
          </a:p>
        </p:txBody>
      </p:sp>
    </p:spTree>
    <p:extLst>
      <p:ext uri="{BB962C8B-B14F-4D97-AF65-F5344CB8AC3E}">
        <p14:creationId xmlns:p14="http://schemas.microsoft.com/office/powerpoint/2010/main" val="100876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網頁設計的工作內容</a:t>
            </a:r>
            <a:br>
              <a:rPr lang="en-US" altLang="zh-TW" dirty="0"/>
            </a:br>
            <a:r>
              <a:rPr lang="zh-TW" altLang="en-US" sz="4000" dirty="0"/>
              <a:t>開發工作</a:t>
            </a:r>
          </a:p>
        </p:txBody>
      </p:sp>
      <p:sp>
        <p:nvSpPr>
          <p:cNvPr id="3" name="內容版面配置區 2"/>
          <p:cNvSpPr>
            <a:spLocks noGrp="1"/>
          </p:cNvSpPr>
          <p:nvPr>
            <p:ph idx="1"/>
          </p:nvPr>
        </p:nvSpPr>
        <p:spPr/>
        <p:txBody>
          <a:bodyPr/>
          <a:lstStyle/>
          <a:p>
            <a:r>
              <a:rPr lang="zh-TW" altLang="en-US" dirty="0"/>
              <a:t>編輯與排版</a:t>
            </a:r>
            <a:endParaRPr lang="en-US" altLang="zh-TW" dirty="0"/>
          </a:p>
          <a:p>
            <a:pPr lvl="1"/>
            <a:r>
              <a:rPr lang="zh-TW" altLang="en-US" dirty="0"/>
              <a:t>繕打網頁內容</a:t>
            </a:r>
            <a:endParaRPr lang="en-US" altLang="zh-TW" dirty="0"/>
          </a:p>
          <a:p>
            <a:pPr lvl="1"/>
            <a:r>
              <a:rPr lang="zh-TW" altLang="en-US" dirty="0"/>
              <a:t>以 </a:t>
            </a:r>
            <a:r>
              <a:rPr lang="en-US" altLang="zh-TW" dirty="0"/>
              <a:t>HTML </a:t>
            </a:r>
            <a:r>
              <a:rPr lang="zh-TW" altLang="en-US" dirty="0"/>
              <a:t>排版</a:t>
            </a:r>
            <a:endParaRPr lang="en-US" altLang="zh-TW" dirty="0"/>
          </a:p>
          <a:p>
            <a:r>
              <a:rPr lang="zh-TW" altLang="en-US" dirty="0"/>
              <a:t>製作樣式表</a:t>
            </a:r>
            <a:endParaRPr lang="en-US" altLang="zh-TW" dirty="0"/>
          </a:p>
          <a:p>
            <a:pPr lvl="1"/>
            <a:r>
              <a:rPr lang="zh-TW" altLang="en-US" dirty="0"/>
              <a:t>以 </a:t>
            </a:r>
            <a:r>
              <a:rPr lang="en-US" altLang="zh-TW" dirty="0"/>
              <a:t>CSS </a:t>
            </a:r>
            <a:r>
              <a:rPr lang="zh-TW" altLang="en-US" dirty="0"/>
              <a:t>完成網頁的視覺設計</a:t>
            </a:r>
            <a:endParaRPr lang="en-US" altLang="zh-TW" dirty="0"/>
          </a:p>
          <a:p>
            <a:r>
              <a:rPr lang="zh-TW" altLang="en-US" dirty="0"/>
              <a:t>撰寫程式</a:t>
            </a:r>
            <a:endParaRPr lang="en-US" altLang="zh-TW" dirty="0"/>
          </a:p>
          <a:p>
            <a:pPr lvl="1"/>
            <a:r>
              <a:rPr lang="zh-TW" altLang="en-US" dirty="0"/>
              <a:t>撰寫 </a:t>
            </a:r>
            <a:r>
              <a:rPr lang="en-US" altLang="zh-TW" dirty="0"/>
              <a:t>JavaScript </a:t>
            </a:r>
            <a:r>
              <a:rPr lang="zh-TW" altLang="en-US" dirty="0"/>
              <a:t>程式，實現網頁的動態效果</a:t>
            </a:r>
            <a:endParaRPr lang="en-US" altLang="zh-TW" dirty="0"/>
          </a:p>
          <a:p>
            <a:pPr lvl="1"/>
            <a:r>
              <a:rPr lang="zh-TW" altLang="en-US" dirty="0"/>
              <a:t>實作互動功能</a:t>
            </a:r>
            <a:endParaRPr lang="en-US" altLang="zh-TW" dirty="0"/>
          </a:p>
        </p:txBody>
      </p:sp>
    </p:spTree>
    <p:extLst>
      <p:ext uri="{BB962C8B-B14F-4D97-AF65-F5344CB8AC3E}">
        <p14:creationId xmlns:p14="http://schemas.microsoft.com/office/powerpoint/2010/main" val="40553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網頁設計師的技能要求</a:t>
            </a:r>
          </a:p>
        </p:txBody>
      </p:sp>
      <p:sp>
        <p:nvSpPr>
          <p:cNvPr id="3" name="內容版面配置區 2"/>
          <p:cNvSpPr>
            <a:spLocks noGrp="1"/>
          </p:cNvSpPr>
          <p:nvPr>
            <p:ph idx="1"/>
          </p:nvPr>
        </p:nvSpPr>
        <p:spPr/>
        <p:txBody>
          <a:bodyPr>
            <a:normAutofit/>
          </a:bodyPr>
          <a:lstStyle/>
          <a:p>
            <a:r>
              <a:rPr lang="zh-TW" altLang="en-US" dirty="0"/>
              <a:t>系統分析與設計</a:t>
            </a:r>
            <a:endParaRPr lang="en-US" altLang="zh-TW" dirty="0"/>
          </a:p>
          <a:p>
            <a:r>
              <a:rPr lang="zh-TW" altLang="en-US" dirty="0"/>
              <a:t>用戶體驗設計</a:t>
            </a:r>
            <a:endParaRPr lang="en-US" altLang="zh-TW" dirty="0"/>
          </a:p>
          <a:p>
            <a:r>
              <a:rPr lang="zh-TW" altLang="en-US" dirty="0"/>
              <a:t>多媒體編輯與整合</a:t>
            </a:r>
            <a:endParaRPr lang="en-US" altLang="zh-TW" dirty="0"/>
          </a:p>
          <a:p>
            <a:r>
              <a:rPr lang="zh-TW" altLang="en-US" dirty="0"/>
              <a:t>資訊技術</a:t>
            </a:r>
            <a:endParaRPr lang="en-US" altLang="zh-TW" dirty="0"/>
          </a:p>
        </p:txBody>
      </p:sp>
    </p:spTree>
    <p:extLst>
      <p:ext uri="{BB962C8B-B14F-4D97-AF65-F5344CB8AC3E}">
        <p14:creationId xmlns:p14="http://schemas.microsoft.com/office/powerpoint/2010/main" val="1803662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網頁設計所需的資訊技術</a:t>
            </a:r>
            <a:endParaRPr lang="en-US" dirty="0"/>
          </a:p>
        </p:txBody>
      </p:sp>
      <p:sp>
        <p:nvSpPr>
          <p:cNvPr id="3" name="內容版面配置區 2"/>
          <p:cNvSpPr>
            <a:spLocks noGrp="1"/>
          </p:cNvSpPr>
          <p:nvPr>
            <p:ph idx="1"/>
          </p:nvPr>
        </p:nvSpPr>
        <p:spPr/>
        <p:txBody>
          <a:bodyPr>
            <a:normAutofit fontScale="85000" lnSpcReduction="10000"/>
          </a:bodyPr>
          <a:lstStyle/>
          <a:p>
            <a:r>
              <a:rPr lang="zh-TW" altLang="en-US" dirty="0"/>
              <a:t>前端工程師 </a:t>
            </a:r>
            <a:r>
              <a:rPr lang="en-US" altLang="zh-TW" dirty="0"/>
              <a:t>Frontend Engineer</a:t>
            </a:r>
          </a:p>
          <a:p>
            <a:pPr lvl="1"/>
            <a:r>
              <a:rPr lang="en-US" altLang="zh-TW" dirty="0"/>
              <a:t>Hypertext Markup Language (HTML)</a:t>
            </a:r>
          </a:p>
          <a:p>
            <a:pPr lvl="1"/>
            <a:r>
              <a:rPr lang="en-US" altLang="zh-TW" dirty="0"/>
              <a:t>Cascade Style Sheets (CSS)</a:t>
            </a:r>
          </a:p>
          <a:p>
            <a:pPr lvl="1"/>
            <a:r>
              <a:rPr lang="en-US" altLang="zh-TW" dirty="0"/>
              <a:t>JavaScript </a:t>
            </a:r>
            <a:r>
              <a:rPr lang="zh-TW" altLang="en-US" dirty="0"/>
              <a:t>與 </a:t>
            </a:r>
            <a:r>
              <a:rPr lang="en-US" altLang="zh-TW" dirty="0"/>
              <a:t>Document Object Model (DOM)</a:t>
            </a:r>
          </a:p>
          <a:p>
            <a:r>
              <a:rPr lang="zh-TW" altLang="en-US" dirty="0"/>
              <a:t>後端工程師 </a:t>
            </a:r>
            <a:r>
              <a:rPr lang="en-US" altLang="zh-TW" dirty="0"/>
              <a:t>Backend Engineer</a:t>
            </a:r>
          </a:p>
          <a:p>
            <a:pPr lvl="1"/>
            <a:r>
              <a:rPr lang="en-US" altLang="zh-TW" dirty="0"/>
              <a:t>RESTful API, Node.js, ASP.NET MVC, Python Django, J2EE, PHP, …</a:t>
            </a:r>
          </a:p>
          <a:p>
            <a:r>
              <a:rPr lang="zh-TW" altLang="en-US" dirty="0"/>
              <a:t>資料庫 </a:t>
            </a:r>
            <a:r>
              <a:rPr lang="en-US" altLang="zh-TW" dirty="0"/>
              <a:t>Database Programming</a:t>
            </a:r>
          </a:p>
          <a:p>
            <a:pPr lvl="1"/>
            <a:r>
              <a:rPr lang="en-US" altLang="zh-TW" dirty="0"/>
              <a:t>SQL, Stored Procedure, Trigger</a:t>
            </a:r>
          </a:p>
          <a:p>
            <a:pPr lvl="1"/>
            <a:r>
              <a:rPr lang="en-US" altLang="zh-TW" dirty="0" err="1"/>
              <a:t>MariaDB</a:t>
            </a:r>
            <a:r>
              <a:rPr lang="en-US" altLang="zh-TW" dirty="0"/>
              <a:t>(MySQL), SQLite, Microsoft SQL Server, Oracle Database, PostgreSQL, MongoDB, </a:t>
            </a:r>
            <a:r>
              <a:rPr lang="en-US" altLang="zh-TW" dirty="0" err="1"/>
              <a:t>InfluxDB</a:t>
            </a:r>
            <a:r>
              <a:rPr lang="en-US" altLang="zh-TW" dirty="0"/>
              <a:t>, …</a:t>
            </a:r>
          </a:p>
          <a:p>
            <a:endParaRPr lang="en-US" dirty="0"/>
          </a:p>
        </p:txBody>
      </p:sp>
    </p:spTree>
    <p:extLst>
      <p:ext uri="{BB962C8B-B14F-4D97-AF65-F5344CB8AC3E}">
        <p14:creationId xmlns:p14="http://schemas.microsoft.com/office/powerpoint/2010/main" val="4152862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網頁設計師的職涯發展</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04" y="1519238"/>
            <a:ext cx="8890422" cy="421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110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網頁運作原理</a:t>
            </a:r>
          </a:p>
        </p:txBody>
      </p:sp>
      <p:sp>
        <p:nvSpPr>
          <p:cNvPr id="3" name="內容版面配置區 2"/>
          <p:cNvSpPr>
            <a:spLocks noGrp="1"/>
          </p:cNvSpPr>
          <p:nvPr>
            <p:ph idx="1"/>
          </p:nvPr>
        </p:nvSpPr>
        <p:spPr/>
        <p:txBody>
          <a:bodyPr/>
          <a:lstStyle/>
          <a:p>
            <a:r>
              <a:rPr lang="en-US" altLang="zh-TW" dirty="0"/>
              <a:t>Client-Server </a:t>
            </a:r>
            <a:r>
              <a:rPr lang="zh-TW" altLang="en-US" dirty="0"/>
              <a:t>架構</a:t>
            </a:r>
            <a:endParaRPr lang="en-US" altLang="zh-TW" dirty="0"/>
          </a:p>
          <a:p>
            <a:r>
              <a:rPr lang="en-US" altLang="zh-TW" dirty="0"/>
              <a:t>Request-Response </a:t>
            </a:r>
            <a:r>
              <a:rPr lang="zh-TW" altLang="en-US" dirty="0"/>
              <a:t>模式</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69951"/>
            <a:ext cx="9144000" cy="372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641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大綱</a:t>
            </a:r>
            <a:endParaRPr lang="zh-TW" altLang="en-US" dirty="0"/>
          </a:p>
        </p:txBody>
      </p:sp>
      <p:sp>
        <p:nvSpPr>
          <p:cNvPr id="3" name="內容版面配置區 2"/>
          <p:cNvSpPr>
            <a:spLocks noGrp="1"/>
          </p:cNvSpPr>
          <p:nvPr>
            <p:ph idx="1"/>
          </p:nvPr>
        </p:nvSpPr>
        <p:spPr/>
        <p:txBody>
          <a:bodyPr/>
          <a:lstStyle/>
          <a:p>
            <a:r>
              <a:rPr lang="zh-TW" altLang="en-US" dirty="0"/>
              <a:t>網頁設計的工作內容</a:t>
            </a:r>
          </a:p>
          <a:p>
            <a:r>
              <a:rPr lang="zh-TW" altLang="en-US" dirty="0"/>
              <a:t>網頁設計師的技能要求</a:t>
            </a:r>
          </a:p>
          <a:p>
            <a:r>
              <a:rPr lang="zh-TW" altLang="en-US" dirty="0"/>
              <a:t>網頁設計師的職涯發展</a:t>
            </a:r>
          </a:p>
          <a:p>
            <a:r>
              <a:rPr lang="zh-TW" altLang="en-US" dirty="0"/>
              <a:t>網頁運作原理</a:t>
            </a:r>
          </a:p>
          <a:p>
            <a:r>
              <a:rPr lang="zh-TW" altLang="en-US" dirty="0"/>
              <a:t>相關標準</a:t>
            </a:r>
          </a:p>
          <a:p>
            <a:r>
              <a:rPr lang="zh-TW" altLang="en-US" dirty="0"/>
              <a:t>設計網頁所需的工具</a:t>
            </a:r>
          </a:p>
        </p:txBody>
      </p:sp>
    </p:spTree>
    <p:extLst>
      <p:ext uri="{BB962C8B-B14F-4D97-AF65-F5344CB8AC3E}">
        <p14:creationId xmlns:p14="http://schemas.microsoft.com/office/powerpoint/2010/main" val="1499828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相關標準</a:t>
            </a:r>
            <a:endParaRPr lang="zh-TW" altLang="en-US" sz="4000" dirty="0"/>
          </a:p>
        </p:txBody>
      </p:sp>
      <p:sp>
        <p:nvSpPr>
          <p:cNvPr id="3" name="內容版面配置區 2"/>
          <p:cNvSpPr>
            <a:spLocks noGrp="1"/>
          </p:cNvSpPr>
          <p:nvPr>
            <p:ph idx="1"/>
          </p:nvPr>
        </p:nvSpPr>
        <p:spPr/>
        <p:txBody>
          <a:bodyPr>
            <a:normAutofit lnSpcReduction="10000"/>
          </a:bodyPr>
          <a:lstStyle/>
          <a:p>
            <a:r>
              <a:rPr lang="zh-TW" altLang="en-US" dirty="0"/>
              <a:t>全球資訊網協會</a:t>
            </a:r>
            <a:endParaRPr lang="en-US" altLang="zh-TW" dirty="0">
              <a:hlinkClick r:id="rId2"/>
            </a:endParaRPr>
          </a:p>
          <a:p>
            <a:pPr lvl="1"/>
            <a:r>
              <a:rPr lang="en-US" altLang="zh-TW" dirty="0">
                <a:hlinkClick r:id="rId2"/>
              </a:rPr>
              <a:t>World-Wide-Web Consumption (W3C)</a:t>
            </a:r>
            <a:endParaRPr lang="en-US" altLang="zh-TW" dirty="0"/>
          </a:p>
          <a:p>
            <a:pPr lvl="1"/>
            <a:r>
              <a:rPr lang="zh-TW" altLang="en-US" dirty="0"/>
              <a:t>推薦標準</a:t>
            </a:r>
            <a:r>
              <a:rPr lang="en-US" altLang="zh-TW" dirty="0"/>
              <a:t>(Recommendation)</a:t>
            </a:r>
          </a:p>
          <a:p>
            <a:pPr lvl="2"/>
            <a:r>
              <a:rPr lang="en-US" altLang="zh-TW" dirty="0"/>
              <a:t>HTML, CSS, DOM, XML</a:t>
            </a:r>
          </a:p>
          <a:p>
            <a:r>
              <a:rPr lang="zh-TW" altLang="en-US" dirty="0"/>
              <a:t>網際網路工程任務小組</a:t>
            </a:r>
            <a:endParaRPr lang="en-US" altLang="zh-TW" dirty="0"/>
          </a:p>
          <a:p>
            <a:pPr lvl="1"/>
            <a:r>
              <a:rPr lang="en-US" altLang="zh-TW" dirty="0">
                <a:hlinkClick r:id="rId3"/>
              </a:rPr>
              <a:t>Internet Engineering Task Force (IETF)</a:t>
            </a:r>
            <a:endParaRPr lang="en-US" altLang="zh-TW" dirty="0"/>
          </a:p>
          <a:p>
            <a:pPr lvl="1"/>
            <a:r>
              <a:rPr lang="zh-TW" altLang="en-US" dirty="0"/>
              <a:t>網際網路標準 </a:t>
            </a:r>
            <a:r>
              <a:rPr lang="en-US" altLang="zh-TW" dirty="0"/>
              <a:t>(Internet Standard, </a:t>
            </a:r>
            <a:r>
              <a:rPr lang="en-US" altLang="zh-TW" dirty="0">
                <a:hlinkClick r:id="rId4"/>
              </a:rPr>
              <a:t>STD</a:t>
            </a:r>
            <a:r>
              <a:rPr lang="en-US" altLang="zh-TW" dirty="0"/>
              <a:t>)</a:t>
            </a:r>
          </a:p>
          <a:p>
            <a:pPr lvl="2"/>
            <a:r>
              <a:rPr lang="en-US" altLang="zh-TW" dirty="0">
                <a:hlinkClick r:id="rId5"/>
              </a:rPr>
              <a:t>UTF-8</a:t>
            </a:r>
            <a:endParaRPr lang="en-US" altLang="zh-TW" dirty="0"/>
          </a:p>
          <a:p>
            <a:pPr lvl="1"/>
            <a:r>
              <a:rPr lang="zh-TW" altLang="en-US" dirty="0"/>
              <a:t>徵求修正意見書 </a:t>
            </a:r>
            <a:r>
              <a:rPr lang="en-US" altLang="zh-TW" dirty="0"/>
              <a:t>(Request for Comments, </a:t>
            </a:r>
            <a:r>
              <a:rPr lang="en-US" altLang="zh-TW" dirty="0">
                <a:hlinkClick r:id="rId6"/>
              </a:rPr>
              <a:t>RFC</a:t>
            </a:r>
            <a:r>
              <a:rPr lang="en-US" altLang="zh-TW" dirty="0"/>
              <a:t>)</a:t>
            </a:r>
          </a:p>
          <a:p>
            <a:pPr lvl="2"/>
            <a:r>
              <a:rPr lang="en-US" altLang="zh-TW" dirty="0">
                <a:hlinkClick r:id="rId7"/>
              </a:rPr>
              <a:t>HTTP</a:t>
            </a:r>
            <a:endParaRPr lang="zh-TW" altLang="en-US" dirty="0"/>
          </a:p>
        </p:txBody>
      </p:sp>
    </p:spTree>
    <p:extLst>
      <p:ext uri="{BB962C8B-B14F-4D97-AF65-F5344CB8AC3E}">
        <p14:creationId xmlns:p14="http://schemas.microsoft.com/office/powerpoint/2010/main" val="415115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相關標準</a:t>
            </a:r>
            <a:r>
              <a:rPr lang="en-US" altLang="zh-TW" dirty="0"/>
              <a:t> (</a:t>
            </a:r>
            <a:r>
              <a:rPr lang="zh-TW" altLang="en-US" dirty="0"/>
              <a:t>續</a:t>
            </a:r>
            <a:r>
              <a:rPr lang="en-US" altLang="zh-TW" dirty="0"/>
              <a:t>)</a:t>
            </a:r>
            <a:endParaRPr lang="zh-TW" altLang="en-US" dirty="0"/>
          </a:p>
        </p:txBody>
      </p:sp>
      <p:sp>
        <p:nvSpPr>
          <p:cNvPr id="3" name="內容版面配置區 2"/>
          <p:cNvSpPr>
            <a:spLocks noGrp="1"/>
          </p:cNvSpPr>
          <p:nvPr>
            <p:ph idx="1"/>
          </p:nvPr>
        </p:nvSpPr>
        <p:spPr/>
        <p:txBody>
          <a:bodyPr>
            <a:normAutofit/>
          </a:bodyPr>
          <a:lstStyle/>
          <a:p>
            <a:r>
              <a:rPr lang="en-US" altLang="zh-TW" dirty="0" err="1"/>
              <a:t>Ecma</a:t>
            </a:r>
            <a:r>
              <a:rPr lang="en-US" altLang="zh-TW" dirty="0"/>
              <a:t> </a:t>
            </a:r>
            <a:r>
              <a:rPr lang="zh-TW" altLang="en-US" dirty="0"/>
              <a:t>國際 </a:t>
            </a:r>
            <a:r>
              <a:rPr lang="en-US" altLang="zh-TW" dirty="0"/>
              <a:t>(</a:t>
            </a:r>
            <a:r>
              <a:rPr lang="en-US" altLang="zh-TW" dirty="0" err="1"/>
              <a:t>Ecma</a:t>
            </a:r>
            <a:r>
              <a:rPr lang="en-US" altLang="zh-TW" dirty="0"/>
              <a:t> International)</a:t>
            </a:r>
          </a:p>
          <a:p>
            <a:pPr lvl="1"/>
            <a:r>
              <a:rPr lang="en-US" altLang="zh-TW" dirty="0"/>
              <a:t>ECMA: </a:t>
            </a:r>
            <a:r>
              <a:rPr lang="zh-TW" altLang="en-US" dirty="0"/>
              <a:t>歐洲計算機製造商協會 </a:t>
            </a:r>
            <a:r>
              <a:rPr lang="en-US" altLang="zh-TW" dirty="0"/>
              <a:t>(European Computer Manufacturers Association)</a:t>
            </a:r>
          </a:p>
          <a:p>
            <a:pPr lvl="1"/>
            <a:r>
              <a:rPr lang="en-US" altLang="zh-TW" dirty="0" err="1"/>
              <a:t>ECMAScript</a:t>
            </a:r>
            <a:r>
              <a:rPr lang="en-US" altLang="zh-TW" dirty="0"/>
              <a:t> </a:t>
            </a:r>
            <a:r>
              <a:rPr lang="zh-TW" altLang="en-US" dirty="0"/>
              <a:t>語言規範 </a:t>
            </a:r>
            <a:r>
              <a:rPr lang="en-US" altLang="zh-TW" dirty="0"/>
              <a:t>(JavaScript)</a:t>
            </a:r>
          </a:p>
          <a:p>
            <a:r>
              <a:rPr lang="zh-TW" altLang="en-US" dirty="0"/>
              <a:t>網際網路號碼分配局</a:t>
            </a:r>
            <a:endParaRPr lang="en-US" altLang="zh-TW" dirty="0"/>
          </a:p>
          <a:p>
            <a:pPr lvl="1"/>
            <a:r>
              <a:rPr lang="en-US" altLang="zh-TW" dirty="0"/>
              <a:t>Internet Assigned Numbers Authority</a:t>
            </a:r>
            <a:r>
              <a:rPr lang="zh-TW" altLang="en-US" dirty="0"/>
              <a:t> </a:t>
            </a:r>
            <a:r>
              <a:rPr lang="en-US" altLang="zh-TW" dirty="0"/>
              <a:t>(IANA)</a:t>
            </a:r>
          </a:p>
          <a:p>
            <a:pPr lvl="1"/>
            <a:r>
              <a:rPr lang="zh-TW" altLang="en-US" dirty="0"/>
              <a:t>網域名稱</a:t>
            </a:r>
            <a:r>
              <a:rPr lang="en-US" altLang="zh-TW" dirty="0"/>
              <a:t> (Domain Name)</a:t>
            </a:r>
          </a:p>
          <a:p>
            <a:pPr lvl="1"/>
            <a:r>
              <a:rPr lang="zh-TW" altLang="en-US" dirty="0"/>
              <a:t>統一資源定位符 </a:t>
            </a:r>
            <a:r>
              <a:rPr lang="en-US" altLang="zh-TW" dirty="0"/>
              <a:t>(Uniform Resource Location, URL)</a:t>
            </a:r>
            <a:endParaRPr lang="zh-TW" altLang="en-US" dirty="0"/>
          </a:p>
        </p:txBody>
      </p:sp>
    </p:spTree>
    <p:extLst>
      <p:ext uri="{BB962C8B-B14F-4D97-AF65-F5344CB8AC3E}">
        <p14:creationId xmlns:p14="http://schemas.microsoft.com/office/powerpoint/2010/main" val="256261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URL </a:t>
            </a:r>
            <a:r>
              <a:rPr lang="zh-TW" altLang="en-US" dirty="0"/>
              <a:t>的結構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8784976" cy="183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5088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設計網頁所需的工具</a:t>
            </a:r>
          </a:p>
        </p:txBody>
      </p:sp>
      <p:sp>
        <p:nvSpPr>
          <p:cNvPr id="3" name="內容版面配置區 2"/>
          <p:cNvSpPr>
            <a:spLocks noGrp="1"/>
          </p:cNvSpPr>
          <p:nvPr>
            <p:ph idx="1"/>
          </p:nvPr>
        </p:nvSpPr>
        <p:spPr/>
        <p:txBody>
          <a:bodyPr/>
          <a:lstStyle/>
          <a:p>
            <a:r>
              <a:rPr lang="zh-TW" altLang="en-US" dirty="0"/>
              <a:t>一台電腦，大螢幕，超強繪圖能力！</a:t>
            </a:r>
            <a:endParaRPr lang="en-US" altLang="zh-TW" dirty="0"/>
          </a:p>
          <a:p>
            <a:pPr lvl="1"/>
            <a:r>
              <a:rPr lang="zh-TW" altLang="en-US" dirty="0"/>
              <a:t>此外還需要掃描機、數位相機、印表機</a:t>
            </a:r>
            <a:endParaRPr lang="en-US" altLang="zh-TW" dirty="0"/>
          </a:p>
          <a:p>
            <a:r>
              <a:rPr lang="zh-TW" altLang="en-US" dirty="0"/>
              <a:t>各式各樣的瀏覽器</a:t>
            </a:r>
            <a:endParaRPr lang="en-US" altLang="zh-TW" dirty="0"/>
          </a:p>
          <a:p>
            <a:pPr lvl="1"/>
            <a:r>
              <a:rPr lang="en-US" altLang="zh-TW" dirty="0">
                <a:hlinkClick r:id="rId3"/>
              </a:rPr>
              <a:t>Google Chrome</a:t>
            </a:r>
            <a:r>
              <a:rPr lang="en-US" altLang="zh-TW" dirty="0"/>
              <a:t>, </a:t>
            </a:r>
            <a:r>
              <a:rPr lang="en-US" altLang="zh-TW" dirty="0">
                <a:hlinkClick r:id="rId4"/>
              </a:rPr>
              <a:t>Mozilla Firefox</a:t>
            </a:r>
            <a:r>
              <a:rPr lang="en-US" altLang="zh-TW" dirty="0"/>
              <a:t>, </a:t>
            </a:r>
            <a:r>
              <a:rPr lang="en-US" altLang="zh-TW" dirty="0">
                <a:hlinkClick r:id="rId5"/>
              </a:rPr>
              <a:t>Opera</a:t>
            </a:r>
            <a:r>
              <a:rPr lang="en-US" altLang="zh-TW" dirty="0"/>
              <a:t>, …</a:t>
            </a:r>
          </a:p>
          <a:p>
            <a:r>
              <a:rPr lang="zh-TW" altLang="en-US" dirty="0"/>
              <a:t>網頁設計工具</a:t>
            </a:r>
            <a:endParaRPr lang="en-US" altLang="zh-TW" dirty="0"/>
          </a:p>
          <a:p>
            <a:pPr lvl="1"/>
            <a:r>
              <a:rPr lang="en-US" altLang="zh-TW" dirty="0">
                <a:hlinkClick r:id="rId6"/>
              </a:rPr>
              <a:t>Adobe Dreamweaver</a:t>
            </a:r>
            <a:r>
              <a:rPr lang="en-US" altLang="zh-TW" dirty="0"/>
              <a:t>, </a:t>
            </a:r>
            <a:r>
              <a:rPr lang="en-US" altLang="zh-TW" dirty="0">
                <a:hlinkClick r:id="rId7"/>
              </a:rPr>
              <a:t>Visual Studio Code</a:t>
            </a:r>
            <a:r>
              <a:rPr lang="en-US" altLang="zh-TW" dirty="0"/>
              <a:t>, </a:t>
            </a:r>
            <a:r>
              <a:rPr lang="en-US" altLang="zh-TW" dirty="0">
                <a:hlinkClick r:id="rId8"/>
              </a:rPr>
              <a:t>Microsoft Expression Web</a:t>
            </a:r>
            <a:r>
              <a:rPr lang="en-US" altLang="zh-TW" dirty="0"/>
              <a:t>, </a:t>
            </a:r>
            <a:r>
              <a:rPr lang="en-US" altLang="zh-TW" dirty="0" err="1">
                <a:hlinkClick r:id="rId9"/>
              </a:rPr>
              <a:t>Nvu</a:t>
            </a:r>
            <a:r>
              <a:rPr lang="en-US" altLang="zh-TW" dirty="0"/>
              <a:t>, </a:t>
            </a:r>
            <a:r>
              <a:rPr lang="en-US" altLang="zh-TW" dirty="0" err="1">
                <a:hlinkClick r:id="rId10"/>
              </a:rPr>
              <a:t>BlueGriffon</a:t>
            </a:r>
            <a:endParaRPr lang="zh-TW" altLang="en-US" dirty="0"/>
          </a:p>
        </p:txBody>
      </p:sp>
    </p:spTree>
    <p:extLst>
      <p:ext uri="{BB962C8B-B14F-4D97-AF65-F5344CB8AC3E}">
        <p14:creationId xmlns:p14="http://schemas.microsoft.com/office/powerpoint/2010/main" val="531121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設計網頁所需的工具</a:t>
            </a:r>
            <a:r>
              <a:rPr lang="en-US" altLang="zh-TW"/>
              <a:t>(</a:t>
            </a:r>
            <a:r>
              <a:rPr lang="zh-TW" altLang="en-US"/>
              <a:t>續</a:t>
            </a:r>
            <a:r>
              <a:rPr lang="en-US" altLang="zh-TW"/>
              <a:t>)</a:t>
            </a:r>
            <a:endParaRPr lang="zh-TW" altLang="en-US" dirty="0"/>
          </a:p>
        </p:txBody>
      </p:sp>
      <p:sp>
        <p:nvSpPr>
          <p:cNvPr id="3" name="內容版面配置區 2"/>
          <p:cNvSpPr>
            <a:spLocks noGrp="1"/>
          </p:cNvSpPr>
          <p:nvPr>
            <p:ph idx="1"/>
          </p:nvPr>
        </p:nvSpPr>
        <p:spPr/>
        <p:txBody>
          <a:bodyPr/>
          <a:lstStyle/>
          <a:p>
            <a:r>
              <a:rPr lang="zh-TW" altLang="en-US" dirty="0"/>
              <a:t>影像處理工具</a:t>
            </a:r>
            <a:endParaRPr lang="en-US" altLang="zh-TW" dirty="0"/>
          </a:p>
          <a:p>
            <a:pPr lvl="1"/>
            <a:r>
              <a:rPr lang="en-US" altLang="zh-TW" dirty="0">
                <a:hlinkClick r:id="rId2"/>
              </a:rPr>
              <a:t>Adobe Photoshop</a:t>
            </a:r>
            <a:r>
              <a:rPr lang="en-US" altLang="zh-TW" dirty="0"/>
              <a:t>, </a:t>
            </a:r>
            <a:r>
              <a:rPr lang="en-US" altLang="zh-TW" dirty="0">
                <a:hlinkClick r:id="rId3"/>
              </a:rPr>
              <a:t>GIMP</a:t>
            </a:r>
            <a:r>
              <a:rPr lang="en-US" altLang="zh-TW" dirty="0"/>
              <a:t>, </a:t>
            </a:r>
            <a:r>
              <a:rPr lang="en-US" altLang="zh-TW" dirty="0">
                <a:hlinkClick r:id="rId4"/>
              </a:rPr>
              <a:t>Corel </a:t>
            </a:r>
            <a:r>
              <a:rPr lang="en-US" altLang="zh-TW" dirty="0" err="1">
                <a:hlinkClick r:id="rId4"/>
              </a:rPr>
              <a:t>PaintShop</a:t>
            </a:r>
            <a:r>
              <a:rPr lang="en-US" altLang="zh-TW" dirty="0">
                <a:hlinkClick r:id="rId4"/>
              </a:rPr>
              <a:t> Pro</a:t>
            </a:r>
            <a:r>
              <a:rPr lang="en-US" altLang="zh-TW" dirty="0"/>
              <a:t>, </a:t>
            </a:r>
            <a:r>
              <a:rPr lang="en-US" altLang="zh-TW" dirty="0">
                <a:hlinkClick r:id="rId5"/>
              </a:rPr>
              <a:t>Corel </a:t>
            </a:r>
            <a:r>
              <a:rPr lang="en-US" altLang="zh-TW" dirty="0" err="1">
                <a:hlinkClick r:id="rId5"/>
              </a:rPr>
              <a:t>PhotoImpact</a:t>
            </a:r>
            <a:endParaRPr lang="en-US" altLang="zh-TW" dirty="0"/>
          </a:p>
          <a:p>
            <a:r>
              <a:rPr lang="zh-TW" altLang="en-US" dirty="0"/>
              <a:t>繪圖工具</a:t>
            </a:r>
            <a:endParaRPr lang="en-US" altLang="zh-TW" dirty="0"/>
          </a:p>
          <a:p>
            <a:pPr lvl="1"/>
            <a:r>
              <a:rPr lang="en-US" altLang="zh-TW" dirty="0">
                <a:hlinkClick r:id="rId6"/>
              </a:rPr>
              <a:t>Adobe Illustrator</a:t>
            </a:r>
            <a:r>
              <a:rPr lang="en-US" altLang="zh-TW" dirty="0"/>
              <a:t>, </a:t>
            </a:r>
            <a:r>
              <a:rPr lang="en-US" altLang="zh-TW" dirty="0">
                <a:hlinkClick r:id="rId7"/>
              </a:rPr>
              <a:t>Adobe Fireworks</a:t>
            </a:r>
            <a:r>
              <a:rPr lang="en-US" altLang="zh-TW" dirty="0"/>
              <a:t>, </a:t>
            </a:r>
            <a:r>
              <a:rPr lang="en-US" altLang="zh-TW" dirty="0">
                <a:hlinkClick r:id="rId8"/>
              </a:rPr>
              <a:t>CorelDraw</a:t>
            </a:r>
            <a:endParaRPr lang="en-US" altLang="zh-TW" dirty="0"/>
          </a:p>
          <a:p>
            <a:r>
              <a:rPr lang="en-US" altLang="zh-TW" dirty="0"/>
              <a:t>FTP </a:t>
            </a:r>
            <a:r>
              <a:rPr lang="zh-TW" altLang="en-US" dirty="0"/>
              <a:t>檔案傳輸工具</a:t>
            </a:r>
            <a:endParaRPr lang="en-US" altLang="zh-TW" dirty="0"/>
          </a:p>
          <a:p>
            <a:pPr lvl="1"/>
            <a:r>
              <a:rPr lang="en-US" altLang="zh-TW" dirty="0" err="1">
                <a:hlinkClick r:id="rId9"/>
              </a:rPr>
              <a:t>Filezilla</a:t>
            </a:r>
            <a:r>
              <a:rPr lang="en-US" altLang="zh-TW" dirty="0"/>
              <a:t>, </a:t>
            </a:r>
            <a:r>
              <a:rPr lang="en-US" altLang="zh-TW" dirty="0" err="1">
                <a:hlinkClick r:id="rId10"/>
              </a:rPr>
              <a:t>CuteFTP</a:t>
            </a:r>
            <a:r>
              <a:rPr lang="en-US" altLang="zh-TW" dirty="0"/>
              <a:t>, </a:t>
            </a:r>
            <a:r>
              <a:rPr lang="en-US" altLang="zh-TW" dirty="0">
                <a:hlinkClick r:id="rId11"/>
              </a:rPr>
              <a:t>Transmit</a:t>
            </a:r>
            <a:r>
              <a:rPr lang="en-US" altLang="zh-TW" dirty="0"/>
              <a:t>, </a:t>
            </a:r>
            <a:r>
              <a:rPr lang="en-US" altLang="zh-TW" dirty="0" err="1">
                <a:hlinkClick r:id="rId12"/>
              </a:rPr>
              <a:t>Cyberduck</a:t>
            </a:r>
            <a:endParaRPr lang="zh-TW" altLang="en-US" dirty="0"/>
          </a:p>
        </p:txBody>
      </p:sp>
    </p:spTree>
    <p:extLst>
      <p:ext uri="{BB962C8B-B14F-4D97-AF65-F5344CB8AC3E}">
        <p14:creationId xmlns:p14="http://schemas.microsoft.com/office/powerpoint/2010/main" val="2070873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結語</a:t>
            </a:r>
          </a:p>
        </p:txBody>
      </p:sp>
      <p:sp>
        <p:nvSpPr>
          <p:cNvPr id="3" name="內容版面配置區 2"/>
          <p:cNvSpPr>
            <a:spLocks noGrp="1"/>
          </p:cNvSpPr>
          <p:nvPr>
            <p:ph idx="1"/>
          </p:nvPr>
        </p:nvSpPr>
        <p:spPr/>
        <p:txBody>
          <a:bodyPr/>
          <a:lstStyle/>
          <a:p>
            <a:r>
              <a:rPr lang="zh-TW" altLang="en-US" dirty="0"/>
              <a:t>網頁設計是很專業的工作，然而應用廣泛，</a:t>
            </a:r>
            <a:r>
              <a:rPr lang="zh-TW" altLang="en-US"/>
              <a:t>是資訊領域的</a:t>
            </a:r>
            <a:r>
              <a:rPr lang="zh-TW" altLang="en-US" dirty="0"/>
              <a:t>基本技能</a:t>
            </a:r>
            <a:endParaRPr lang="en-US" altLang="zh-TW" dirty="0"/>
          </a:p>
          <a:p>
            <a:pPr lvl="1"/>
            <a:r>
              <a:rPr lang="en-US" altLang="zh-TW" dirty="0"/>
              <a:t>HTML, CSS, JavaScript </a:t>
            </a:r>
            <a:r>
              <a:rPr lang="zh-TW" altLang="en-US" dirty="0"/>
              <a:t>是基本技能</a:t>
            </a:r>
            <a:endParaRPr lang="en-US" altLang="zh-TW" dirty="0"/>
          </a:p>
          <a:p>
            <a:r>
              <a:rPr lang="zh-TW" altLang="en-US" dirty="0"/>
              <a:t>專業分工</a:t>
            </a:r>
            <a:endParaRPr lang="en-US" altLang="zh-TW" dirty="0"/>
          </a:p>
          <a:p>
            <a:pPr lvl="1"/>
            <a:r>
              <a:rPr lang="zh-TW" altLang="en-US" dirty="0"/>
              <a:t>開發應用系統：伺服器端程式設計、資料庫</a:t>
            </a:r>
            <a:endParaRPr lang="en-US" altLang="zh-TW" dirty="0"/>
          </a:p>
          <a:p>
            <a:pPr lvl="1"/>
            <a:r>
              <a:rPr lang="zh-TW" altLang="en-US" dirty="0"/>
              <a:t>視覺設計：用戶介面、多媒體、攝影、繪圖</a:t>
            </a:r>
          </a:p>
        </p:txBody>
      </p:sp>
    </p:spTree>
    <p:extLst>
      <p:ext uri="{BB962C8B-B14F-4D97-AF65-F5344CB8AC3E}">
        <p14:creationId xmlns:p14="http://schemas.microsoft.com/office/powerpoint/2010/main" val="555081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範例</a:t>
            </a:r>
            <a:r>
              <a:rPr lang="en-US" altLang="zh-TW" dirty="0"/>
              <a:t>1</a:t>
            </a:r>
            <a:r>
              <a:rPr lang="zh-TW" altLang="en-US" dirty="0"/>
              <a:t>：製作一個 </a:t>
            </a:r>
            <a:r>
              <a:rPr lang="en-US" altLang="zh-TW" dirty="0"/>
              <a:t>HTML </a:t>
            </a:r>
            <a:r>
              <a:rPr lang="zh-TW" altLang="en-US" dirty="0"/>
              <a:t>網頁</a:t>
            </a:r>
          </a:p>
        </p:txBody>
      </p:sp>
      <p:sp>
        <p:nvSpPr>
          <p:cNvPr id="3" name="內容版面配置區 2"/>
          <p:cNvSpPr>
            <a:spLocks noGrp="1"/>
          </p:cNvSpPr>
          <p:nvPr>
            <p:ph idx="1"/>
          </p:nvPr>
        </p:nvSpPr>
        <p:spPr/>
        <p:txBody>
          <a:bodyPr/>
          <a:lstStyle/>
          <a:p>
            <a:r>
              <a:rPr lang="zh-TW" altLang="en-US" dirty="0"/>
              <a:t>步驟：</a:t>
            </a:r>
            <a:endParaRPr lang="en-US" altLang="zh-TW" dirty="0"/>
          </a:p>
          <a:p>
            <a:pPr lvl="1"/>
            <a:r>
              <a:rPr lang="zh-TW" altLang="en-US" dirty="0">
                <a:hlinkClick r:id="rId2"/>
              </a:rPr>
              <a:t>至教材網站下載材料</a:t>
            </a:r>
            <a:r>
              <a:rPr lang="zh-TW" altLang="en-US" dirty="0"/>
              <a:t>，解壓縮取得 </a:t>
            </a:r>
            <a:r>
              <a:rPr lang="en-US" altLang="zh-TW" dirty="0"/>
              <a:t>ex01-01</a:t>
            </a:r>
          </a:p>
          <a:p>
            <a:pPr lvl="1"/>
            <a:r>
              <a:rPr lang="zh-TW" altLang="en-US" dirty="0"/>
              <a:t>在 </a:t>
            </a:r>
            <a:r>
              <a:rPr lang="en-US" altLang="zh-TW" dirty="0"/>
              <a:t>ex01-01 </a:t>
            </a:r>
            <a:r>
              <a:rPr lang="zh-TW" altLang="en-US" dirty="0"/>
              <a:t>目錄中，先檢視圖檔</a:t>
            </a:r>
            <a:endParaRPr lang="en-US" altLang="zh-TW" dirty="0"/>
          </a:p>
          <a:p>
            <a:pPr lvl="1"/>
            <a:r>
              <a:rPr lang="zh-TW" altLang="en-US" dirty="0"/>
              <a:t>將 </a:t>
            </a:r>
            <a:r>
              <a:rPr lang="en-US" altLang="zh-TW" dirty="0"/>
              <a:t>index.txt </a:t>
            </a:r>
            <a:r>
              <a:rPr lang="zh-TW" altLang="en-US" dirty="0"/>
              <a:t>複製成 </a:t>
            </a:r>
            <a:r>
              <a:rPr lang="en-US" altLang="zh-TW" dirty="0"/>
              <a:t>index.html</a:t>
            </a:r>
          </a:p>
          <a:p>
            <a:pPr lvl="1"/>
            <a:r>
              <a:rPr lang="zh-TW" altLang="en-US" dirty="0"/>
              <a:t>編輯 </a:t>
            </a:r>
            <a:r>
              <a:rPr lang="en-US" altLang="zh-TW" dirty="0"/>
              <a:t>index.html </a:t>
            </a:r>
            <a:r>
              <a:rPr lang="zh-TW" altLang="en-US" dirty="0"/>
              <a:t>加入 </a:t>
            </a:r>
            <a:r>
              <a:rPr lang="en-US" altLang="zh-TW" dirty="0"/>
              <a:t>HTML </a:t>
            </a:r>
            <a:r>
              <a:rPr lang="zh-TW" altLang="en-US" dirty="0"/>
              <a:t>標籤</a:t>
            </a:r>
            <a:endParaRPr lang="en-US" altLang="zh-TW" dirty="0"/>
          </a:p>
          <a:p>
            <a:pPr lvl="1"/>
            <a:r>
              <a:rPr lang="zh-TW" altLang="en-US" dirty="0"/>
              <a:t>編輯 </a:t>
            </a:r>
            <a:r>
              <a:rPr lang="en-US" altLang="zh-TW" dirty="0"/>
              <a:t>camera.css </a:t>
            </a:r>
            <a:r>
              <a:rPr lang="zh-TW" altLang="en-US" dirty="0"/>
              <a:t>加入樣式</a:t>
            </a:r>
            <a:endParaRPr lang="en-US" altLang="zh-TW" dirty="0"/>
          </a:p>
          <a:p>
            <a:pPr lvl="1"/>
            <a:r>
              <a:rPr lang="zh-TW" altLang="en-US" dirty="0"/>
              <a:t>以 </a:t>
            </a:r>
            <a:r>
              <a:rPr lang="en-US" altLang="zh-TW" dirty="0"/>
              <a:t>Mozilla Firefox</a:t>
            </a:r>
            <a:r>
              <a:rPr lang="zh-TW" altLang="en-US" dirty="0"/>
              <a:t>、</a:t>
            </a:r>
            <a:r>
              <a:rPr lang="en-US" altLang="zh-TW" dirty="0"/>
              <a:t>Google Chrome </a:t>
            </a:r>
            <a:r>
              <a:rPr lang="zh-TW" altLang="en-US" dirty="0"/>
              <a:t>或 </a:t>
            </a:r>
            <a:r>
              <a:rPr lang="en-US" altLang="zh-TW" dirty="0"/>
              <a:t>Microsoft Edge </a:t>
            </a:r>
            <a:r>
              <a:rPr lang="zh-TW" altLang="en-US" dirty="0"/>
              <a:t>觀看結果</a:t>
            </a:r>
            <a:endParaRPr lang="en-US" altLang="zh-TW" dirty="0"/>
          </a:p>
          <a:p>
            <a:endParaRPr lang="zh-TW" altLang="en-US" dirty="0"/>
          </a:p>
        </p:txBody>
      </p:sp>
    </p:spTree>
    <p:extLst>
      <p:ext uri="{BB962C8B-B14F-4D97-AF65-F5344CB8AC3E}">
        <p14:creationId xmlns:p14="http://schemas.microsoft.com/office/powerpoint/2010/main" val="3357620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6853" y="1152805"/>
            <a:ext cx="9157705" cy="5732579"/>
          </a:xfrm>
          <a:prstGeom prst="rect">
            <a:avLst/>
          </a:prstGeom>
        </p:spPr>
      </p:pic>
      <p:sp>
        <p:nvSpPr>
          <p:cNvPr id="4" name="標題 3"/>
          <p:cNvSpPr>
            <a:spLocks noGrp="1"/>
          </p:cNvSpPr>
          <p:nvPr>
            <p:ph type="title"/>
          </p:nvPr>
        </p:nvSpPr>
        <p:spPr/>
        <p:txBody>
          <a:bodyPr/>
          <a:lstStyle/>
          <a:p>
            <a:r>
              <a:rPr lang="zh-TW" altLang="en-US" dirty="0"/>
              <a:t>範例</a:t>
            </a:r>
            <a:r>
              <a:rPr lang="en-US" altLang="zh-TW" dirty="0"/>
              <a:t>1</a:t>
            </a:r>
            <a:r>
              <a:rPr lang="zh-TW" altLang="en-US" dirty="0"/>
              <a:t>：完成品範例</a:t>
            </a:r>
          </a:p>
        </p:txBody>
      </p:sp>
    </p:spTree>
    <p:extLst>
      <p:ext uri="{BB962C8B-B14F-4D97-AF65-F5344CB8AC3E}">
        <p14:creationId xmlns:p14="http://schemas.microsoft.com/office/powerpoint/2010/main" val="134846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0"/>
            <a:ext cx="880864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2740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058" y="47661"/>
            <a:ext cx="3657142" cy="6765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476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網頁設計的工作內容</a:t>
            </a:r>
          </a:p>
        </p:txBody>
      </p:sp>
      <p:sp>
        <p:nvSpPr>
          <p:cNvPr id="3" name="內容版面配置區 2"/>
          <p:cNvSpPr>
            <a:spLocks noGrp="1"/>
          </p:cNvSpPr>
          <p:nvPr>
            <p:ph idx="1"/>
          </p:nvPr>
        </p:nvSpPr>
        <p:spPr/>
        <p:txBody>
          <a:bodyPr/>
          <a:lstStyle/>
          <a:p>
            <a:r>
              <a:rPr lang="zh-TW" altLang="en-US" dirty="0"/>
              <a:t>撰寫文稿</a:t>
            </a:r>
            <a:endParaRPr lang="en-US" altLang="zh-TW" dirty="0"/>
          </a:p>
          <a:p>
            <a:r>
              <a:rPr lang="zh-TW" altLang="en-US" dirty="0"/>
              <a:t>視覺設計</a:t>
            </a:r>
            <a:endParaRPr lang="en-US" altLang="zh-TW" dirty="0"/>
          </a:p>
          <a:p>
            <a:r>
              <a:rPr lang="zh-TW" altLang="en-US" dirty="0"/>
              <a:t>設計用戶介面</a:t>
            </a:r>
            <a:r>
              <a:rPr lang="en-US" altLang="zh-TW" dirty="0"/>
              <a:t>/</a:t>
            </a:r>
            <a:r>
              <a:rPr lang="zh-TW" altLang="en-US" dirty="0"/>
              <a:t>用戶體驗（</a:t>
            </a:r>
            <a:r>
              <a:rPr lang="en-US" altLang="zh-TW" dirty="0"/>
              <a:t>User Experience</a:t>
            </a:r>
            <a:r>
              <a:rPr lang="zh-TW" altLang="en-US" dirty="0"/>
              <a:t>）</a:t>
            </a:r>
            <a:endParaRPr lang="en-US" altLang="zh-TW" dirty="0"/>
          </a:p>
          <a:p>
            <a:r>
              <a:rPr lang="zh-TW" altLang="en-US" dirty="0"/>
              <a:t>程式撰寫</a:t>
            </a:r>
            <a:endParaRPr lang="en-US" altLang="zh-TW" dirty="0"/>
          </a:p>
          <a:p>
            <a:r>
              <a:rPr lang="zh-TW" altLang="en-US" dirty="0"/>
              <a:t>制定內容策略（</a:t>
            </a:r>
            <a:r>
              <a:rPr lang="en-US" altLang="zh-TW" dirty="0"/>
              <a:t>Content Strategy</a:t>
            </a:r>
            <a:r>
              <a:rPr lang="zh-TW" altLang="en-US" dirty="0"/>
              <a:t>）</a:t>
            </a:r>
            <a:r>
              <a:rPr lang="en-US" altLang="zh-TW" dirty="0"/>
              <a:t>/</a:t>
            </a:r>
            <a:r>
              <a:rPr lang="zh-TW" altLang="en-US" dirty="0"/>
              <a:t>規劃資訊架構（</a:t>
            </a:r>
            <a:r>
              <a:rPr lang="en-US" altLang="zh-TW" dirty="0"/>
              <a:t>Information Architecture</a:t>
            </a:r>
            <a:r>
              <a:rPr lang="zh-TW" altLang="en-US" dirty="0"/>
              <a:t>）</a:t>
            </a:r>
            <a:endParaRPr lang="en-US" altLang="zh-TW" dirty="0"/>
          </a:p>
          <a:p>
            <a:r>
              <a:rPr lang="zh-TW" altLang="en-US" dirty="0"/>
              <a:t>多媒體設計</a:t>
            </a:r>
          </a:p>
        </p:txBody>
      </p:sp>
    </p:spTree>
    <p:extLst>
      <p:ext uri="{BB962C8B-B14F-4D97-AF65-F5344CB8AC3E}">
        <p14:creationId xmlns:p14="http://schemas.microsoft.com/office/powerpoint/2010/main" val="833736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範例</a:t>
            </a:r>
            <a:r>
              <a:rPr lang="en-US" altLang="zh-TW" dirty="0"/>
              <a:t>1</a:t>
            </a:r>
            <a:r>
              <a:rPr lang="zh-TW" altLang="en-US" dirty="0"/>
              <a:t>：心得</a:t>
            </a:r>
          </a:p>
        </p:txBody>
      </p:sp>
      <p:sp>
        <p:nvSpPr>
          <p:cNvPr id="3" name="內容版面配置區 2"/>
          <p:cNvSpPr>
            <a:spLocks noGrp="1"/>
          </p:cNvSpPr>
          <p:nvPr>
            <p:ph idx="1"/>
          </p:nvPr>
        </p:nvSpPr>
        <p:spPr/>
        <p:txBody>
          <a:bodyPr/>
          <a:lstStyle/>
          <a:p>
            <a:r>
              <a:rPr lang="zh-TW" altLang="en-US" dirty="0"/>
              <a:t>瀏覽網頁時看不到標籤，例如 </a:t>
            </a:r>
            <a:r>
              <a:rPr lang="en-US" altLang="zh-TW" dirty="0"/>
              <a:t>&lt;body&gt; </a:t>
            </a:r>
            <a:r>
              <a:rPr lang="zh-TW" altLang="en-US" dirty="0"/>
              <a:t>不會出現在畫面中</a:t>
            </a:r>
            <a:endParaRPr lang="en-US" altLang="zh-TW" dirty="0"/>
          </a:p>
          <a:p>
            <a:r>
              <a:rPr lang="zh-TW" altLang="en-US" dirty="0"/>
              <a:t>大部分的標籤成對出現，例如 </a:t>
            </a:r>
            <a:r>
              <a:rPr lang="en-US" altLang="zh-TW" dirty="0"/>
              <a:t>&lt;h1&gt; &lt;/h1&gt;</a:t>
            </a:r>
          </a:p>
          <a:p>
            <a:r>
              <a:rPr lang="zh-TW" altLang="en-US" dirty="0"/>
              <a:t>段落要以 </a:t>
            </a:r>
            <a:r>
              <a:rPr lang="en-US" altLang="zh-TW" dirty="0"/>
              <a:t>&lt;p&gt;&lt;/p&gt;</a:t>
            </a:r>
            <a:r>
              <a:rPr lang="zh-TW" altLang="en-US" dirty="0"/>
              <a:t>標示，按 </a:t>
            </a:r>
            <a:r>
              <a:rPr lang="en-US" altLang="zh-TW" dirty="0"/>
              <a:t>Enter </a:t>
            </a:r>
            <a:r>
              <a:rPr lang="zh-TW" altLang="en-US" dirty="0"/>
              <a:t>鍵沒有換行的效果。</a:t>
            </a:r>
            <a:endParaRPr lang="en-US" altLang="zh-TW" dirty="0"/>
          </a:p>
          <a:p>
            <a:r>
              <a:rPr lang="zh-TW" altLang="en-US" dirty="0"/>
              <a:t>圖片檔案和網頁檔案是分開的</a:t>
            </a:r>
            <a:endParaRPr lang="en-US" altLang="zh-TW" dirty="0"/>
          </a:p>
          <a:p>
            <a:endParaRPr lang="zh-TW" altLang="en-US" dirty="0"/>
          </a:p>
        </p:txBody>
      </p:sp>
    </p:spTree>
    <p:extLst>
      <p:ext uri="{BB962C8B-B14F-4D97-AF65-F5344CB8AC3E}">
        <p14:creationId xmlns:p14="http://schemas.microsoft.com/office/powerpoint/2010/main" val="2529379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範例</a:t>
            </a:r>
            <a:r>
              <a:rPr lang="en-US" altLang="zh-TW" dirty="0"/>
              <a:t>2</a:t>
            </a:r>
            <a:r>
              <a:rPr lang="zh-TW" altLang="en-US" dirty="0"/>
              <a:t>：加入一些動態效果</a:t>
            </a:r>
          </a:p>
        </p:txBody>
      </p:sp>
      <p:sp>
        <p:nvSpPr>
          <p:cNvPr id="3" name="內容版面配置區 2"/>
          <p:cNvSpPr>
            <a:spLocks noGrp="1"/>
          </p:cNvSpPr>
          <p:nvPr>
            <p:ph idx="1"/>
          </p:nvPr>
        </p:nvSpPr>
        <p:spPr/>
        <p:txBody>
          <a:bodyPr>
            <a:normAutofit fontScale="92500" lnSpcReduction="10000"/>
          </a:bodyPr>
          <a:lstStyle/>
          <a:p>
            <a:r>
              <a:rPr lang="en-US" altLang="zh-TW" dirty="0"/>
              <a:t>alt: alternative </a:t>
            </a:r>
            <a:r>
              <a:rPr lang="zh-TW" altLang="en-US" dirty="0"/>
              <a:t>替代文字</a:t>
            </a:r>
            <a:endParaRPr lang="en-US" altLang="zh-TW" dirty="0"/>
          </a:p>
          <a:p>
            <a:pPr lvl="1"/>
            <a:r>
              <a:rPr lang="zh-TW" altLang="en-US" dirty="0"/>
              <a:t>萬一圖片出不來的時候，還有文字說明</a:t>
            </a:r>
            <a:endParaRPr lang="en-US" altLang="zh-TW" dirty="0"/>
          </a:p>
          <a:p>
            <a:r>
              <a:rPr lang="en-US" altLang="zh-TW" dirty="0"/>
              <a:t>JavaScript </a:t>
            </a:r>
            <a:r>
              <a:rPr lang="zh-TW" altLang="en-US" dirty="0"/>
              <a:t>網頁程式</a:t>
            </a:r>
            <a:endParaRPr lang="en-US" altLang="zh-TW" dirty="0"/>
          </a:p>
          <a:p>
            <a:pPr lvl="1"/>
            <a:r>
              <a:rPr lang="zh-TW" altLang="en-US" dirty="0"/>
              <a:t>點擊照相機圖片時，開啟另一個視窗以較大的畫面檢視圖片。</a:t>
            </a:r>
            <a:endParaRPr lang="en-US" altLang="zh-TW" dirty="0"/>
          </a:p>
          <a:p>
            <a:pPr lvl="1"/>
            <a:r>
              <a:rPr lang="en-US" altLang="zh-TW" dirty="0"/>
              <a:t>Browser Object Model (BOM)</a:t>
            </a:r>
          </a:p>
          <a:p>
            <a:pPr lvl="2"/>
            <a:r>
              <a:rPr lang="en-US" altLang="zh-TW" dirty="0" err="1"/>
              <a:t>window.open</a:t>
            </a:r>
            <a:r>
              <a:rPr lang="en-US" altLang="zh-TW" dirty="0"/>
              <a:t>()</a:t>
            </a:r>
          </a:p>
          <a:p>
            <a:pPr lvl="2"/>
            <a:r>
              <a:rPr lang="en-US" altLang="zh-TW" dirty="0" err="1"/>
              <a:t>screen.width</a:t>
            </a:r>
            <a:r>
              <a:rPr lang="en-US" altLang="zh-TW" dirty="0"/>
              <a:t>, </a:t>
            </a:r>
            <a:r>
              <a:rPr lang="en-US" altLang="zh-TW" dirty="0" err="1"/>
              <a:t>screen.height</a:t>
            </a:r>
            <a:endParaRPr lang="en-US" altLang="zh-TW" dirty="0"/>
          </a:p>
          <a:p>
            <a:pPr lvl="1"/>
            <a:r>
              <a:rPr lang="en-US" altLang="zh-TW" dirty="0"/>
              <a:t>Event Handling</a:t>
            </a:r>
          </a:p>
          <a:p>
            <a:pPr lvl="2"/>
            <a:r>
              <a:rPr lang="en-US" altLang="zh-TW" dirty="0" err="1"/>
              <a:t>onClick</a:t>
            </a:r>
            <a:endParaRPr lang="en-US" altLang="zh-TW" dirty="0"/>
          </a:p>
          <a:p>
            <a:pPr lvl="2"/>
            <a:r>
              <a:rPr lang="en-US" altLang="zh-TW" dirty="0" err="1"/>
              <a:t>onUnload</a:t>
            </a:r>
            <a:endParaRPr lang="zh-TW" altLang="en-US" dirty="0"/>
          </a:p>
        </p:txBody>
      </p:sp>
    </p:spTree>
    <p:extLst>
      <p:ext uri="{BB962C8B-B14F-4D97-AF65-F5344CB8AC3E}">
        <p14:creationId xmlns:p14="http://schemas.microsoft.com/office/powerpoint/2010/main" val="2184909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加入</a:t>
            </a:r>
            <a:r>
              <a:rPr lang="en-US" altLang="zh-TW" dirty="0"/>
              <a:t>JavaScript</a:t>
            </a:r>
            <a:r>
              <a:rPr lang="zh-TW" altLang="en-US" dirty="0"/>
              <a:t>的網頁</a:t>
            </a:r>
            <a:endParaRPr lang="en-US" dirty="0"/>
          </a:p>
        </p:txBody>
      </p:sp>
      <p:pic>
        <p:nvPicPr>
          <p:cNvPr id="6" name="圖片 5"/>
          <p:cNvPicPr>
            <a:picLocks noChangeAspect="1"/>
          </p:cNvPicPr>
          <p:nvPr/>
        </p:nvPicPr>
        <p:blipFill>
          <a:blip r:embed="rId2"/>
          <a:stretch>
            <a:fillRect/>
          </a:stretch>
        </p:blipFill>
        <p:spPr>
          <a:xfrm>
            <a:off x="35335" y="2132856"/>
            <a:ext cx="9073329" cy="3212860"/>
          </a:xfrm>
          <a:prstGeom prst="rect">
            <a:avLst/>
          </a:prstGeom>
        </p:spPr>
      </p:pic>
      <p:sp>
        <p:nvSpPr>
          <p:cNvPr id="2" name="矩形圖說文字 1"/>
          <p:cNvSpPr/>
          <p:nvPr/>
        </p:nvSpPr>
        <p:spPr>
          <a:xfrm>
            <a:off x="2339752" y="1508433"/>
            <a:ext cx="1728192" cy="468632"/>
          </a:xfrm>
          <a:prstGeom prst="wedgeRectCallout">
            <a:avLst>
              <a:gd name="adj1" fmla="val -51650"/>
              <a:gd name="adj2" fmla="val 2914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加入 </a:t>
            </a:r>
            <a:r>
              <a:rPr lang="en-US" altLang="zh-TW" dirty="0"/>
              <a:t>&lt;script&gt;</a:t>
            </a:r>
            <a:endParaRPr lang="en-US" dirty="0"/>
          </a:p>
        </p:txBody>
      </p:sp>
      <p:sp>
        <p:nvSpPr>
          <p:cNvPr id="5" name="矩形圖說文字 4"/>
          <p:cNvSpPr/>
          <p:nvPr/>
        </p:nvSpPr>
        <p:spPr>
          <a:xfrm>
            <a:off x="4376014" y="1520659"/>
            <a:ext cx="1728192" cy="468632"/>
          </a:xfrm>
          <a:prstGeom prst="wedgeRectCallout">
            <a:avLst>
              <a:gd name="adj1" fmla="val -101184"/>
              <a:gd name="adj2" fmla="val 3703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加入 </a:t>
            </a:r>
            <a:r>
              <a:rPr lang="en-US" altLang="zh-TW" dirty="0" err="1"/>
              <a:t>onunload</a:t>
            </a:r>
            <a:endParaRPr lang="en-US" dirty="0"/>
          </a:p>
        </p:txBody>
      </p:sp>
      <p:sp>
        <p:nvSpPr>
          <p:cNvPr id="7" name="矩形圖說文字 6"/>
          <p:cNvSpPr/>
          <p:nvPr/>
        </p:nvSpPr>
        <p:spPr>
          <a:xfrm>
            <a:off x="6994620" y="2293576"/>
            <a:ext cx="1728192" cy="468632"/>
          </a:xfrm>
          <a:prstGeom prst="wedgeRectCallout">
            <a:avLst>
              <a:gd name="adj1" fmla="val -82045"/>
              <a:gd name="adj2" fmla="val 2852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加入 </a:t>
            </a:r>
            <a:r>
              <a:rPr lang="en-US" altLang="zh-TW" dirty="0" err="1"/>
              <a:t>onClick</a:t>
            </a:r>
            <a:endParaRPr lang="en-US" dirty="0"/>
          </a:p>
        </p:txBody>
      </p:sp>
      <p:sp>
        <p:nvSpPr>
          <p:cNvPr id="8" name="矩形圖說文字 7"/>
          <p:cNvSpPr/>
          <p:nvPr/>
        </p:nvSpPr>
        <p:spPr>
          <a:xfrm>
            <a:off x="179512" y="5877272"/>
            <a:ext cx="1728192" cy="468632"/>
          </a:xfrm>
          <a:prstGeom prst="wedgeRectCallout">
            <a:avLst>
              <a:gd name="adj1" fmla="val -7745"/>
              <a:gd name="adj2" fmla="val -2274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加入 </a:t>
            </a:r>
            <a:r>
              <a:rPr lang="en-US" altLang="zh-TW" dirty="0" err="1"/>
              <a:t>onClick</a:t>
            </a:r>
            <a:endParaRPr lang="en-US" dirty="0"/>
          </a:p>
        </p:txBody>
      </p:sp>
      <p:sp>
        <p:nvSpPr>
          <p:cNvPr id="9" name="矩形圖說文字 8"/>
          <p:cNvSpPr/>
          <p:nvPr/>
        </p:nvSpPr>
        <p:spPr>
          <a:xfrm>
            <a:off x="4355976" y="5501507"/>
            <a:ext cx="1728192" cy="468632"/>
          </a:xfrm>
          <a:prstGeom prst="wedgeRectCallout">
            <a:avLst>
              <a:gd name="adj1" fmla="val -113003"/>
              <a:gd name="adj2" fmla="val -241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加入 </a:t>
            </a:r>
            <a:r>
              <a:rPr lang="en-US" altLang="zh-TW" dirty="0" err="1"/>
              <a:t>onClick</a:t>
            </a:r>
            <a:endParaRPr lang="en-US" dirty="0"/>
          </a:p>
        </p:txBody>
      </p:sp>
    </p:spTree>
    <p:extLst>
      <p:ext uri="{BB962C8B-B14F-4D97-AF65-F5344CB8AC3E}">
        <p14:creationId xmlns:p14="http://schemas.microsoft.com/office/powerpoint/2010/main" val="3335713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178629" y="170367"/>
            <a:ext cx="8786742" cy="6517266"/>
          </a:xfrm>
          <a:prstGeom prst="rect">
            <a:avLst/>
          </a:prstGeom>
        </p:spPr>
      </p:pic>
    </p:spTree>
    <p:extLst>
      <p:ext uri="{BB962C8B-B14F-4D97-AF65-F5344CB8AC3E}">
        <p14:creationId xmlns:p14="http://schemas.microsoft.com/office/powerpoint/2010/main" val="127133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範例</a:t>
            </a:r>
            <a:r>
              <a:rPr lang="en-US" altLang="zh-TW" dirty="0"/>
              <a:t>2</a:t>
            </a:r>
            <a:r>
              <a:rPr lang="zh-TW" altLang="en-US" dirty="0"/>
              <a:t>：心得</a:t>
            </a:r>
          </a:p>
        </p:txBody>
      </p:sp>
      <p:sp>
        <p:nvSpPr>
          <p:cNvPr id="3" name="內容版面配置區 2"/>
          <p:cNvSpPr>
            <a:spLocks noGrp="1"/>
          </p:cNvSpPr>
          <p:nvPr>
            <p:ph idx="1"/>
          </p:nvPr>
        </p:nvSpPr>
        <p:spPr/>
        <p:txBody>
          <a:bodyPr>
            <a:normAutofit/>
          </a:bodyPr>
          <a:lstStyle/>
          <a:p>
            <a:r>
              <a:rPr lang="en-US" altLang="zh-TW" dirty="0"/>
              <a:t>JavaScript </a:t>
            </a:r>
            <a:r>
              <a:rPr lang="zh-TW" altLang="en-US" dirty="0"/>
              <a:t>的語法和 </a:t>
            </a:r>
            <a:r>
              <a:rPr lang="en-US" altLang="zh-TW" dirty="0"/>
              <a:t>C </a:t>
            </a:r>
            <a:r>
              <a:rPr lang="zh-TW" altLang="en-US" dirty="0"/>
              <a:t>語言相似</a:t>
            </a:r>
            <a:endParaRPr lang="en-US" altLang="zh-TW" dirty="0"/>
          </a:p>
          <a:p>
            <a:r>
              <a:rPr lang="en-US" altLang="zh-TW" dirty="0"/>
              <a:t>JavaScript </a:t>
            </a:r>
            <a:r>
              <a:rPr lang="zh-TW" altLang="en-US" dirty="0"/>
              <a:t>可以操控瀏覽器物件</a:t>
            </a:r>
            <a:endParaRPr lang="en-US" altLang="zh-TW" dirty="0"/>
          </a:p>
          <a:p>
            <a:r>
              <a:rPr lang="zh-TW" altLang="en-US" dirty="0"/>
              <a:t>每一個網頁標籤都是一個物件</a:t>
            </a:r>
            <a:endParaRPr lang="en-US" altLang="zh-TW" dirty="0"/>
          </a:p>
          <a:p>
            <a:pPr lvl="1"/>
            <a:r>
              <a:rPr lang="en-US" altLang="zh-TW" dirty="0"/>
              <a:t>this </a:t>
            </a:r>
            <a:r>
              <a:rPr lang="zh-TW" altLang="en-US" dirty="0"/>
              <a:t>指目前這個物件</a:t>
            </a:r>
            <a:endParaRPr lang="en-US" altLang="zh-TW" dirty="0"/>
          </a:p>
          <a:p>
            <a:pPr lvl="1"/>
            <a:r>
              <a:rPr lang="en-US" altLang="zh-TW" dirty="0"/>
              <a:t>JavaScript </a:t>
            </a:r>
            <a:r>
              <a:rPr lang="zh-TW" altLang="en-US" dirty="0"/>
              <a:t>可以操控網頁上的標籤物件</a:t>
            </a:r>
            <a:endParaRPr lang="en-US" altLang="zh-TW" dirty="0"/>
          </a:p>
          <a:p>
            <a:pPr lvl="1"/>
            <a:r>
              <a:rPr lang="zh-TW" altLang="en-US" dirty="0"/>
              <a:t>網頁標籤物件透過事件模型，對外來的動作做出反應</a:t>
            </a:r>
            <a:endParaRPr lang="en-US" altLang="zh-TW" dirty="0"/>
          </a:p>
        </p:txBody>
      </p:sp>
    </p:spTree>
    <p:extLst>
      <p:ext uri="{BB962C8B-B14F-4D97-AF65-F5344CB8AC3E}">
        <p14:creationId xmlns:p14="http://schemas.microsoft.com/office/powerpoint/2010/main" val="968215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範例</a:t>
            </a:r>
            <a:r>
              <a:rPr lang="en-US" altLang="zh-TW" dirty="0"/>
              <a:t>2</a:t>
            </a:r>
            <a:r>
              <a:rPr lang="zh-TW" altLang="en-US" dirty="0"/>
              <a:t>：心得</a:t>
            </a:r>
          </a:p>
        </p:txBody>
      </p:sp>
      <p:sp>
        <p:nvSpPr>
          <p:cNvPr id="3" name="內容版面配置區 2"/>
          <p:cNvSpPr>
            <a:spLocks noGrp="1"/>
          </p:cNvSpPr>
          <p:nvPr>
            <p:ph idx="1"/>
          </p:nvPr>
        </p:nvSpPr>
        <p:spPr/>
        <p:txBody>
          <a:bodyPr>
            <a:normAutofit/>
          </a:bodyPr>
          <a:lstStyle/>
          <a:p>
            <a:r>
              <a:rPr lang="zh-TW" altLang="en-US" dirty="0"/>
              <a:t>英文字母大寫小寫要緊嗎？</a:t>
            </a:r>
            <a:endParaRPr lang="en-US" altLang="zh-TW" dirty="0"/>
          </a:p>
          <a:p>
            <a:pPr lvl="1"/>
            <a:r>
              <a:rPr lang="en-US" altLang="zh-TW" dirty="0"/>
              <a:t>HTML </a:t>
            </a:r>
            <a:r>
              <a:rPr lang="zh-TW" altLang="en-US" dirty="0"/>
              <a:t>標籤：不區分大小寫（</a:t>
            </a:r>
            <a:r>
              <a:rPr lang="en-US" altLang="zh-TW" dirty="0"/>
              <a:t>tag name, attribute name</a:t>
            </a:r>
            <a:r>
              <a:rPr lang="zh-TW" altLang="en-US" dirty="0"/>
              <a:t>）慣用小寫！</a:t>
            </a:r>
            <a:endParaRPr lang="en-US" altLang="zh-TW" dirty="0"/>
          </a:p>
          <a:p>
            <a:pPr lvl="1"/>
            <a:r>
              <a:rPr lang="en-US" altLang="zh-TW" dirty="0"/>
              <a:t>JavaScript </a:t>
            </a:r>
            <a:r>
              <a:rPr lang="zh-TW" altLang="en-US" dirty="0"/>
              <a:t>程式：區分大小寫！</a:t>
            </a:r>
            <a:endParaRPr lang="en-US" altLang="zh-TW" dirty="0"/>
          </a:p>
          <a:p>
            <a:r>
              <a:rPr lang="zh-TW" altLang="en-US" dirty="0"/>
              <a:t>連字符號</a:t>
            </a:r>
            <a:endParaRPr lang="en-US" altLang="zh-TW" dirty="0"/>
          </a:p>
          <a:p>
            <a:pPr lvl="1"/>
            <a:r>
              <a:rPr lang="en-US" altLang="zh-TW" dirty="0"/>
              <a:t>CSS </a:t>
            </a:r>
            <a:r>
              <a:rPr lang="zh-TW" altLang="en-US" dirty="0"/>
              <a:t>用減號，例如 </a:t>
            </a:r>
            <a:r>
              <a:rPr lang="en-US" altLang="zh-TW" dirty="0"/>
              <a:t>font-size, margin-bottom</a:t>
            </a:r>
          </a:p>
          <a:p>
            <a:pPr lvl="1"/>
            <a:r>
              <a:rPr lang="en-US" altLang="zh-TW" dirty="0"/>
              <a:t>JavaScript </a:t>
            </a:r>
            <a:r>
              <a:rPr lang="zh-TW" altLang="en-US" dirty="0"/>
              <a:t>不用連字號，用駱駝命名法（</a:t>
            </a:r>
            <a:r>
              <a:rPr lang="en-US" altLang="zh-TW" dirty="0"/>
              <a:t>Camel Case</a:t>
            </a:r>
            <a:r>
              <a:rPr lang="zh-TW" altLang="en-US" dirty="0"/>
              <a:t>）例如 </a:t>
            </a:r>
            <a:r>
              <a:rPr lang="en-US" altLang="zh-TW" dirty="0" err="1"/>
              <a:t>naturalWidth</a:t>
            </a:r>
            <a:r>
              <a:rPr lang="en-US" altLang="zh-TW" dirty="0"/>
              <a:t>, </a:t>
            </a:r>
            <a:r>
              <a:rPr lang="en-US" altLang="zh-TW" dirty="0" err="1"/>
              <a:t>openPicture</a:t>
            </a:r>
            <a:br>
              <a:rPr lang="en-US" altLang="zh-TW" dirty="0"/>
            </a:br>
            <a:r>
              <a:rPr lang="zh-TW" altLang="en-US"/>
              <a:t>首字小寫！</a:t>
            </a:r>
            <a:endParaRPr lang="en-US" altLang="zh-TW" dirty="0"/>
          </a:p>
        </p:txBody>
      </p:sp>
    </p:spTree>
    <p:extLst>
      <p:ext uri="{BB962C8B-B14F-4D97-AF65-F5344CB8AC3E}">
        <p14:creationId xmlns:p14="http://schemas.microsoft.com/office/powerpoint/2010/main" val="75687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網頁設計的工作內容</a:t>
            </a:r>
            <a:r>
              <a:rPr lang="en-US" altLang="zh-TW" dirty="0"/>
              <a:t>(</a:t>
            </a:r>
            <a:r>
              <a:rPr lang="zh-TW" altLang="en-US" dirty="0"/>
              <a:t>續</a:t>
            </a:r>
            <a:r>
              <a:rPr lang="en-US" altLang="zh-TW" dirty="0"/>
              <a:t>)</a:t>
            </a:r>
            <a:endParaRPr lang="zh-TW" altLang="en-US" dirty="0"/>
          </a:p>
        </p:txBody>
      </p:sp>
      <p:sp>
        <p:nvSpPr>
          <p:cNvPr id="3" name="內容版面配置區 2"/>
          <p:cNvSpPr>
            <a:spLocks noGrp="1"/>
          </p:cNvSpPr>
          <p:nvPr>
            <p:ph idx="1"/>
          </p:nvPr>
        </p:nvSpPr>
        <p:spPr/>
        <p:txBody>
          <a:bodyPr/>
          <a:lstStyle/>
          <a:p>
            <a:r>
              <a:rPr lang="zh-TW" altLang="en-US" dirty="0"/>
              <a:t>兩個極端</a:t>
            </a:r>
            <a:endParaRPr lang="en-US" altLang="zh-TW" dirty="0"/>
          </a:p>
          <a:p>
            <a:pPr lvl="1"/>
            <a:r>
              <a:rPr lang="zh-TW" altLang="en-US" dirty="0"/>
              <a:t>一個人全包，什麼都做！</a:t>
            </a:r>
            <a:endParaRPr lang="en-US" altLang="zh-TW" dirty="0"/>
          </a:p>
          <a:p>
            <a:pPr lvl="1"/>
            <a:r>
              <a:rPr lang="zh-TW" altLang="en-US" dirty="0"/>
              <a:t>專業分工，每一個人只專精一項工作。</a:t>
            </a:r>
            <a:endParaRPr lang="en-US" altLang="zh-TW" dirty="0"/>
          </a:p>
          <a:p>
            <a:r>
              <a:rPr lang="zh-TW" altLang="en-US" dirty="0"/>
              <a:t>常見的情況通常是介於這兩個極端之間</a:t>
            </a:r>
          </a:p>
        </p:txBody>
      </p:sp>
    </p:spTree>
    <p:extLst>
      <p:ext uri="{BB962C8B-B14F-4D97-AF65-F5344CB8AC3E}">
        <p14:creationId xmlns:p14="http://schemas.microsoft.com/office/powerpoint/2010/main" val="188435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網頁設計的工作內容</a:t>
            </a:r>
            <a:br>
              <a:rPr lang="en-US" altLang="zh-TW" dirty="0"/>
            </a:br>
            <a:r>
              <a:rPr lang="zh-TW" altLang="en-US" dirty="0"/>
              <a:t>網站設計</a:t>
            </a:r>
          </a:p>
        </p:txBody>
      </p:sp>
      <p:sp>
        <p:nvSpPr>
          <p:cNvPr id="3" name="內容版面配置區 2"/>
          <p:cNvSpPr>
            <a:spLocks noGrp="1"/>
          </p:cNvSpPr>
          <p:nvPr>
            <p:ph idx="1"/>
          </p:nvPr>
        </p:nvSpPr>
        <p:spPr/>
        <p:txBody>
          <a:bodyPr/>
          <a:lstStyle/>
          <a:p>
            <a:r>
              <a:rPr lang="zh-TW" altLang="en-US" dirty="0"/>
              <a:t>不只是外觀！更重要的是資訊的呈現</a:t>
            </a:r>
            <a:endParaRPr lang="en-US" altLang="zh-TW" dirty="0"/>
          </a:p>
          <a:p>
            <a:pPr lvl="1"/>
            <a:r>
              <a:rPr lang="zh-TW" altLang="en-US" dirty="0"/>
              <a:t>在挑選字型與色系之前，應該先：</a:t>
            </a:r>
            <a:endParaRPr lang="en-US" altLang="zh-TW" dirty="0"/>
          </a:p>
          <a:p>
            <a:pPr lvl="2"/>
            <a:r>
              <a:rPr lang="zh-TW" altLang="en-US" dirty="0"/>
              <a:t>確立網站的目的</a:t>
            </a:r>
            <a:endParaRPr lang="en-US" altLang="zh-TW" dirty="0"/>
          </a:p>
          <a:p>
            <a:pPr lvl="2"/>
            <a:r>
              <a:rPr lang="zh-TW" altLang="en-US" dirty="0"/>
              <a:t>網站的用途與使用方式</a:t>
            </a:r>
            <a:endParaRPr lang="en-US" altLang="zh-TW" dirty="0"/>
          </a:p>
          <a:p>
            <a:pPr lvl="2"/>
            <a:r>
              <a:rPr lang="zh-TW" altLang="en-US" dirty="0"/>
              <a:t>動線：我們希望用戶如何瀏覽這個網站？</a:t>
            </a:r>
            <a:endParaRPr lang="en-US" altLang="zh-TW" dirty="0"/>
          </a:p>
          <a:p>
            <a:r>
              <a:rPr lang="zh-TW" altLang="en-US" dirty="0"/>
              <a:t>三項專業設計領域：</a:t>
            </a:r>
            <a:endParaRPr lang="en-US" altLang="zh-TW" dirty="0"/>
          </a:p>
          <a:p>
            <a:pPr lvl="1"/>
            <a:r>
              <a:rPr lang="zh-TW" altLang="en-US" dirty="0"/>
              <a:t>互動設計（</a:t>
            </a:r>
            <a:r>
              <a:rPr lang="en-US" altLang="zh-TW" dirty="0"/>
              <a:t>Interaction Design</a:t>
            </a:r>
            <a:r>
              <a:rPr lang="zh-TW" altLang="en-US" dirty="0"/>
              <a:t>，縮寫為 </a:t>
            </a:r>
            <a:r>
              <a:rPr lang="en-US" altLang="zh-TW" dirty="0" err="1"/>
              <a:t>IxD</a:t>
            </a:r>
            <a:r>
              <a:rPr lang="zh-TW" altLang="en-US" dirty="0"/>
              <a:t>）</a:t>
            </a:r>
            <a:endParaRPr lang="en-US" altLang="zh-TW" dirty="0"/>
          </a:p>
          <a:p>
            <a:pPr lvl="1"/>
            <a:r>
              <a:rPr lang="zh-TW" altLang="en-US" dirty="0"/>
              <a:t>用戶介面（</a:t>
            </a:r>
            <a:r>
              <a:rPr lang="en-US" altLang="zh-TW" dirty="0"/>
              <a:t>User Interface</a:t>
            </a:r>
            <a:r>
              <a:rPr lang="zh-TW" altLang="en-US" dirty="0"/>
              <a:t>，縮寫為 </a:t>
            </a:r>
            <a:r>
              <a:rPr lang="en-US" altLang="zh-TW" dirty="0"/>
              <a:t>UI</a:t>
            </a:r>
            <a:r>
              <a:rPr lang="zh-TW" altLang="en-US" dirty="0"/>
              <a:t>）</a:t>
            </a:r>
            <a:endParaRPr lang="en-US" altLang="zh-TW" dirty="0"/>
          </a:p>
          <a:p>
            <a:pPr lvl="1"/>
            <a:r>
              <a:rPr lang="zh-TW" altLang="en-US" dirty="0"/>
              <a:t>用戶體驗（</a:t>
            </a:r>
            <a:r>
              <a:rPr lang="en-US" altLang="zh-TW" dirty="0"/>
              <a:t>User Experience</a:t>
            </a:r>
            <a:r>
              <a:rPr lang="zh-TW" altLang="en-US" dirty="0"/>
              <a:t>，縮寫為 </a:t>
            </a:r>
            <a:r>
              <a:rPr lang="en-US" altLang="zh-TW" dirty="0"/>
              <a:t>UX</a:t>
            </a:r>
            <a:r>
              <a:rPr lang="zh-TW" altLang="en-US" dirty="0"/>
              <a:t>）</a:t>
            </a:r>
            <a:endParaRPr lang="en-US" altLang="zh-TW" dirty="0"/>
          </a:p>
          <a:p>
            <a:pPr lvl="1"/>
            <a:endParaRPr lang="zh-TW" altLang="en-US" dirty="0"/>
          </a:p>
        </p:txBody>
      </p:sp>
    </p:spTree>
    <p:extLst>
      <p:ext uri="{BB962C8B-B14F-4D97-AF65-F5344CB8AC3E}">
        <p14:creationId xmlns:p14="http://schemas.microsoft.com/office/powerpoint/2010/main" val="227523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網頁設計的工作內容</a:t>
            </a:r>
            <a:br>
              <a:rPr lang="en-US" altLang="zh-TW" dirty="0"/>
            </a:br>
            <a:r>
              <a:rPr lang="zh-TW" altLang="en-US" sz="4000" dirty="0"/>
              <a:t>互動設計</a:t>
            </a:r>
            <a:r>
              <a:rPr lang="en-US" altLang="zh-TW" sz="4000" dirty="0"/>
              <a:t>(Interaction Design)</a:t>
            </a:r>
            <a:endParaRPr lang="zh-TW" altLang="en-US" sz="4000" dirty="0"/>
          </a:p>
        </p:txBody>
      </p:sp>
      <p:sp>
        <p:nvSpPr>
          <p:cNvPr id="3" name="內容版面配置區 2"/>
          <p:cNvSpPr>
            <a:spLocks noGrp="1"/>
          </p:cNvSpPr>
          <p:nvPr>
            <p:ph idx="1"/>
          </p:nvPr>
        </p:nvSpPr>
        <p:spPr/>
        <p:txBody>
          <a:bodyPr/>
          <a:lstStyle/>
          <a:p>
            <a:r>
              <a:rPr lang="zh-TW" altLang="en-US" dirty="0"/>
              <a:t>強調用戶和網站之間的互動方式</a:t>
            </a:r>
            <a:endParaRPr lang="en-US" altLang="zh-TW" dirty="0"/>
          </a:p>
          <a:p>
            <a:r>
              <a:rPr lang="en-US" altLang="zh-TW" dirty="0"/>
              <a:t>Easy</a:t>
            </a:r>
            <a:r>
              <a:rPr lang="zh-TW" altLang="en-US" dirty="0"/>
              <a:t>：簡單易用，不必學就會用</a:t>
            </a:r>
            <a:endParaRPr lang="en-US" altLang="zh-TW" dirty="0"/>
          </a:p>
          <a:p>
            <a:r>
              <a:rPr lang="en-US" altLang="zh-TW" dirty="0"/>
              <a:t>Efficient</a:t>
            </a:r>
            <a:r>
              <a:rPr lang="zh-TW" altLang="en-US" dirty="0"/>
              <a:t>：效率，以最簡單的步驟把事情做完，不囉唆</a:t>
            </a:r>
            <a:endParaRPr lang="en-US" altLang="zh-TW" dirty="0"/>
          </a:p>
          <a:p>
            <a:r>
              <a:rPr lang="en-US" altLang="zh-TW" dirty="0"/>
              <a:t>Delightful</a:t>
            </a:r>
            <a:r>
              <a:rPr lang="zh-TW" altLang="en-US" dirty="0"/>
              <a:t>：愉悅，最高境界！</a:t>
            </a:r>
            <a:endParaRPr lang="en-US" altLang="zh-TW" dirty="0"/>
          </a:p>
          <a:p>
            <a:pPr lvl="1"/>
            <a:r>
              <a:rPr lang="zh-TW" altLang="en-US" dirty="0"/>
              <a:t>網站裡都是用戶喜歡的東西，沒有討厭的東西</a:t>
            </a:r>
            <a:endParaRPr lang="en-US" altLang="zh-TW" dirty="0"/>
          </a:p>
          <a:p>
            <a:pPr lvl="1"/>
            <a:r>
              <a:rPr lang="zh-TW" altLang="en-US"/>
              <a:t>讓用戶愛上這個網站</a:t>
            </a:r>
            <a:endParaRPr lang="zh-TW" altLang="en-US" dirty="0"/>
          </a:p>
        </p:txBody>
      </p:sp>
    </p:spTree>
    <p:extLst>
      <p:ext uri="{BB962C8B-B14F-4D97-AF65-F5344CB8AC3E}">
        <p14:creationId xmlns:p14="http://schemas.microsoft.com/office/powerpoint/2010/main" val="94826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網頁設計的工作內容</a:t>
            </a:r>
            <a:br>
              <a:rPr lang="en-US" altLang="zh-TW" dirty="0"/>
            </a:br>
            <a:r>
              <a:rPr lang="zh-TW" altLang="en-US" sz="4000" dirty="0"/>
              <a:t>用戶介面設計</a:t>
            </a:r>
            <a:r>
              <a:rPr lang="en-US" altLang="zh-TW" sz="4000" dirty="0"/>
              <a:t>(User Interface Design)</a:t>
            </a:r>
            <a:endParaRPr lang="zh-TW" altLang="en-US" sz="4000" dirty="0"/>
          </a:p>
        </p:txBody>
      </p:sp>
      <p:sp>
        <p:nvSpPr>
          <p:cNvPr id="3" name="內容版面配置區 2"/>
          <p:cNvSpPr>
            <a:spLocks noGrp="1"/>
          </p:cNvSpPr>
          <p:nvPr>
            <p:ph idx="1"/>
          </p:nvPr>
        </p:nvSpPr>
        <p:spPr/>
        <p:txBody>
          <a:bodyPr>
            <a:normAutofit/>
          </a:bodyPr>
          <a:lstStyle/>
          <a:p>
            <a:r>
              <a:rPr lang="zh-TW" altLang="en-US" dirty="0"/>
              <a:t>與互動設計相關，但是範圍較窄</a:t>
            </a:r>
            <a:endParaRPr lang="en-US" altLang="zh-TW" dirty="0"/>
          </a:p>
          <a:p>
            <a:r>
              <a:rPr lang="zh-TW" altLang="en-US" dirty="0"/>
              <a:t>注重網頁的功能架構</a:t>
            </a:r>
            <a:endParaRPr lang="en-US" altLang="zh-TW" dirty="0"/>
          </a:p>
          <a:p>
            <a:pPr lvl="1"/>
            <a:r>
              <a:rPr lang="zh-TW" altLang="en-US" dirty="0"/>
              <a:t>功能列、選單、網站導覽、按鈕等</a:t>
            </a:r>
            <a:endParaRPr lang="en-US" altLang="zh-TW" dirty="0"/>
          </a:p>
        </p:txBody>
      </p:sp>
    </p:spTree>
    <p:extLst>
      <p:ext uri="{BB962C8B-B14F-4D97-AF65-F5344CB8AC3E}">
        <p14:creationId xmlns:p14="http://schemas.microsoft.com/office/powerpoint/2010/main" val="148898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用戶介面設計</a:t>
            </a:r>
            <a:r>
              <a:rPr lang="en-US" altLang="zh-TW" dirty="0"/>
              <a:t>(</a:t>
            </a:r>
            <a:r>
              <a:rPr lang="zh-TW" altLang="en-US" dirty="0"/>
              <a:t>續</a:t>
            </a:r>
            <a:r>
              <a:rPr lang="en-US" altLang="zh-TW" dirty="0"/>
              <a:t>)</a:t>
            </a:r>
            <a:br>
              <a:rPr lang="en-US" altLang="zh-TW" dirty="0"/>
            </a:br>
            <a:r>
              <a:rPr lang="zh-TW" altLang="en-US" sz="3600" dirty="0"/>
              <a:t>例如：一個要填寫許多資料的會員註冊頁</a:t>
            </a:r>
          </a:p>
        </p:txBody>
      </p:sp>
      <p:sp>
        <p:nvSpPr>
          <p:cNvPr id="3" name="內容版面配置區 2"/>
          <p:cNvSpPr>
            <a:spLocks noGrp="1"/>
          </p:cNvSpPr>
          <p:nvPr>
            <p:ph idx="1"/>
          </p:nvPr>
        </p:nvSpPr>
        <p:spPr/>
        <p:txBody>
          <a:bodyPr>
            <a:normAutofit fontScale="92500" lnSpcReduction="20000"/>
          </a:bodyPr>
          <a:lstStyle/>
          <a:p>
            <a:r>
              <a:rPr lang="zh-TW" altLang="en-US" dirty="0"/>
              <a:t>避免冗長的網頁：與其把要填寫的項目全部放在同一頁，不如分類後把註冊程序分成幾個步驟，每一個步驟獨立一個網頁而且只填寫一類資料，以</a:t>
            </a:r>
            <a:r>
              <a:rPr lang="en-US" altLang="zh-TW" dirty="0"/>
              <a:t>『</a:t>
            </a:r>
            <a:r>
              <a:rPr lang="zh-TW" altLang="en-US" dirty="0"/>
              <a:t>上一頁</a:t>
            </a:r>
            <a:r>
              <a:rPr lang="en-US" altLang="zh-TW" dirty="0"/>
              <a:t>』</a:t>
            </a:r>
            <a:r>
              <a:rPr lang="zh-TW" altLang="en-US" dirty="0"/>
              <a:t>、</a:t>
            </a:r>
            <a:r>
              <a:rPr lang="en-US" altLang="zh-TW" dirty="0"/>
              <a:t>『</a:t>
            </a:r>
            <a:r>
              <a:rPr lang="zh-TW" altLang="en-US" dirty="0"/>
              <a:t>下一頁</a:t>
            </a:r>
            <a:r>
              <a:rPr lang="en-US" altLang="zh-TW" dirty="0"/>
              <a:t>』</a:t>
            </a:r>
            <a:r>
              <a:rPr lang="zh-TW" altLang="en-US" dirty="0"/>
              <a:t>的按鈕控制程序</a:t>
            </a:r>
            <a:endParaRPr lang="en-US" altLang="zh-TW" dirty="0"/>
          </a:p>
          <a:p>
            <a:r>
              <a:rPr lang="zh-TW" altLang="en-US" dirty="0"/>
              <a:t>控制程序用的按鈕最好每一頁都出現在同一個位置，用戶不必移動滑鼠就可以一路點完所有的頁面。</a:t>
            </a:r>
            <a:endParaRPr lang="en-US" altLang="zh-TW" dirty="0"/>
          </a:p>
          <a:p>
            <a:r>
              <a:rPr lang="zh-TW" altLang="en-US" dirty="0"/>
              <a:t>妥善設定</a:t>
            </a:r>
            <a:r>
              <a:rPr lang="en-US" altLang="zh-TW" dirty="0"/>
              <a:t>Tab</a:t>
            </a:r>
            <a:r>
              <a:rPr lang="zh-TW" altLang="en-US" dirty="0"/>
              <a:t>鍵順序</a:t>
            </a:r>
            <a:r>
              <a:rPr lang="en-US" altLang="zh-TW" dirty="0"/>
              <a:t>(Tab Order)</a:t>
            </a:r>
            <a:r>
              <a:rPr lang="zh-TW" altLang="en-US" dirty="0"/>
              <a:t>，用戶填完一個項目之後按</a:t>
            </a:r>
            <a:r>
              <a:rPr lang="en-US" altLang="zh-TW" dirty="0"/>
              <a:t>Tab</a:t>
            </a:r>
            <a:r>
              <a:rPr lang="zh-TW" altLang="en-US" dirty="0"/>
              <a:t>鍵就可以跳到下一個項目，不必移動滑鼠。</a:t>
            </a:r>
          </a:p>
          <a:p>
            <a:endParaRPr lang="zh-TW" altLang="en-US" dirty="0"/>
          </a:p>
        </p:txBody>
      </p:sp>
    </p:spTree>
    <p:extLst>
      <p:ext uri="{BB962C8B-B14F-4D97-AF65-F5344CB8AC3E}">
        <p14:creationId xmlns:p14="http://schemas.microsoft.com/office/powerpoint/2010/main" val="64816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網頁設計的工作內容</a:t>
            </a:r>
            <a:br>
              <a:rPr lang="en-US" altLang="zh-TW" dirty="0"/>
            </a:br>
            <a:r>
              <a:rPr lang="zh-TW" altLang="en-US" sz="4000" dirty="0"/>
              <a:t>用戶體驗設計</a:t>
            </a:r>
            <a:r>
              <a:rPr lang="en-US" altLang="zh-TW" sz="4000" dirty="0"/>
              <a:t>(User Experience Design)</a:t>
            </a:r>
            <a:endParaRPr lang="zh-TW" altLang="en-US" sz="4000" dirty="0"/>
          </a:p>
        </p:txBody>
      </p:sp>
      <p:sp>
        <p:nvSpPr>
          <p:cNvPr id="3" name="內容版面配置區 2"/>
          <p:cNvSpPr>
            <a:spLocks noGrp="1"/>
          </p:cNvSpPr>
          <p:nvPr>
            <p:ph idx="1"/>
          </p:nvPr>
        </p:nvSpPr>
        <p:spPr/>
        <p:txBody>
          <a:bodyPr/>
          <a:lstStyle/>
          <a:p>
            <a:r>
              <a:rPr lang="zh-TW" altLang="en-US" dirty="0"/>
              <a:t>新名詞，</a:t>
            </a:r>
            <a:r>
              <a:rPr lang="en-US" altLang="zh-TW" dirty="0"/>
              <a:t>Coined by </a:t>
            </a:r>
            <a:r>
              <a:rPr lang="en-US" altLang="zh-TW" dirty="0">
                <a:hlinkClick r:id="rId3" tooltip="Donald Norman"/>
              </a:rPr>
              <a:t>Donald Norman</a:t>
            </a:r>
            <a:endParaRPr lang="en-US" altLang="zh-TW" dirty="0"/>
          </a:p>
          <a:p>
            <a:r>
              <a:rPr lang="zh-TW" altLang="en-US" dirty="0"/>
              <a:t>用戶體驗涵蓋用戶和網站之間的一切互動</a:t>
            </a:r>
            <a:endParaRPr lang="en-US" altLang="zh-TW" dirty="0"/>
          </a:p>
          <a:p>
            <a:pPr lvl="1"/>
            <a:r>
              <a:rPr lang="zh-TW" altLang="en-US" dirty="0"/>
              <a:t>視覺設計</a:t>
            </a:r>
            <a:endParaRPr lang="en-US" altLang="zh-TW" dirty="0"/>
          </a:p>
          <a:p>
            <a:pPr lvl="1"/>
            <a:r>
              <a:rPr lang="zh-TW" altLang="en-US" dirty="0"/>
              <a:t>用戶介面設計</a:t>
            </a:r>
            <a:endParaRPr lang="en-US" altLang="zh-TW" dirty="0"/>
          </a:p>
          <a:p>
            <a:pPr lvl="1"/>
            <a:r>
              <a:rPr lang="zh-TW" altLang="en-US" dirty="0"/>
              <a:t>網站內容的品質</a:t>
            </a:r>
            <a:endParaRPr lang="en-US" altLang="zh-TW" dirty="0"/>
          </a:p>
          <a:p>
            <a:pPr lvl="1"/>
            <a:r>
              <a:rPr lang="zh-TW" altLang="en-US" dirty="0"/>
              <a:t>網站運作效能</a:t>
            </a:r>
            <a:endParaRPr lang="en-US" altLang="zh-TW" dirty="0"/>
          </a:p>
          <a:p>
            <a:pPr lvl="1"/>
            <a:endParaRPr lang="zh-TW" altLang="en-US" dirty="0"/>
          </a:p>
        </p:txBody>
      </p:sp>
    </p:spTree>
    <p:extLst>
      <p:ext uri="{BB962C8B-B14F-4D97-AF65-F5344CB8AC3E}">
        <p14:creationId xmlns:p14="http://schemas.microsoft.com/office/powerpoint/2010/main" val="8354737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撲面">
  <a:themeElements>
    <a:clrScheme name="暗香撲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撲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撲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1526</TotalTime>
  <Words>1584</Words>
  <Application>Microsoft Office PowerPoint</Application>
  <PresentationFormat>如螢幕大小 (4:3)</PresentationFormat>
  <Paragraphs>199</Paragraphs>
  <Slides>35</Slides>
  <Notes>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35</vt:i4>
      </vt:variant>
    </vt:vector>
  </HeadingPairs>
  <TitlesOfParts>
    <vt:vector size="41" baseType="lpstr">
      <vt:lpstr>Arial</vt:lpstr>
      <vt:lpstr>Calibri</vt:lpstr>
      <vt:lpstr>Franklin Gothic Book</vt:lpstr>
      <vt:lpstr>Franklin Gothic Medium</vt:lpstr>
      <vt:lpstr>Wingdings 2</vt:lpstr>
      <vt:lpstr>暗香撲面</vt:lpstr>
      <vt:lpstr>網頁設計概論</vt:lpstr>
      <vt:lpstr>大綱</vt:lpstr>
      <vt:lpstr>網頁設計的工作內容</vt:lpstr>
      <vt:lpstr>網頁設計的工作內容(續)</vt:lpstr>
      <vt:lpstr>網頁設計的工作內容 網站設計</vt:lpstr>
      <vt:lpstr>網頁設計的工作內容 互動設計(Interaction Design)</vt:lpstr>
      <vt:lpstr>網頁設計的工作內容 用戶介面設計(User Interface Design)</vt:lpstr>
      <vt:lpstr>用戶介面設計(續) 例如：一個要填寫許多資料的會員註冊頁</vt:lpstr>
      <vt:lpstr>網頁設計的工作內容 用戶體驗設計(User Experience Design)</vt:lpstr>
      <vt:lpstr>網頁設計的工作內容 設計工作的產出</vt:lpstr>
      <vt:lpstr>網頁設計的工作內容 設計工作的產出(續)</vt:lpstr>
      <vt:lpstr>設計工作的產出 線框圖(Wireframe Diagram)範例</vt:lpstr>
      <vt:lpstr>設計工作的產出 網站地圖(Site Map)範例</vt:lpstr>
      <vt:lpstr>設計工作的產出 分鏡腳本(Storyboard)範例</vt:lpstr>
      <vt:lpstr>網頁設計的工作內容 開發工作</vt:lpstr>
      <vt:lpstr>網頁設計師的技能要求</vt:lpstr>
      <vt:lpstr>網頁設計所需的資訊技術</vt:lpstr>
      <vt:lpstr>網頁設計師的職涯發展</vt:lpstr>
      <vt:lpstr>網頁運作原理</vt:lpstr>
      <vt:lpstr>相關標準</vt:lpstr>
      <vt:lpstr>相關標準 (續)</vt:lpstr>
      <vt:lpstr>URL 的結構</vt:lpstr>
      <vt:lpstr>設計網頁所需的工具</vt:lpstr>
      <vt:lpstr>設計網頁所需的工具(續)</vt:lpstr>
      <vt:lpstr>結語</vt:lpstr>
      <vt:lpstr>範例1：製作一個 HTML 網頁</vt:lpstr>
      <vt:lpstr>範例1：完成品範例</vt:lpstr>
      <vt:lpstr>PowerPoint 簡報</vt:lpstr>
      <vt:lpstr>PowerPoint 簡報</vt:lpstr>
      <vt:lpstr>範例1：心得</vt:lpstr>
      <vt:lpstr>範例2：加入一些動態效果</vt:lpstr>
      <vt:lpstr>加入JavaScript的網頁</vt:lpstr>
      <vt:lpstr>PowerPoint 簡報</vt:lpstr>
      <vt:lpstr>範例2：心得</vt:lpstr>
      <vt:lpstr>範例2：心得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ywdeng</dc:creator>
  <cp:lastModifiedBy>YAO-WEN DENG</cp:lastModifiedBy>
  <cp:revision>244</cp:revision>
  <dcterms:created xsi:type="dcterms:W3CDTF">2012-09-16T08:20:09Z</dcterms:created>
  <dcterms:modified xsi:type="dcterms:W3CDTF">2020-11-03T08:36:24Z</dcterms:modified>
</cp:coreProperties>
</file>