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8" r:id="rId3"/>
    <p:sldId id="280" r:id="rId4"/>
    <p:sldId id="286" r:id="rId5"/>
    <p:sldId id="290" r:id="rId6"/>
    <p:sldId id="289" r:id="rId7"/>
    <p:sldId id="292" r:id="rId8"/>
    <p:sldId id="291" r:id="rId9"/>
    <p:sldId id="293" r:id="rId10"/>
    <p:sldId id="287" r:id="rId11"/>
    <p:sldId id="288" r:id="rId12"/>
    <p:sldId id="294" r:id="rId13"/>
    <p:sldId id="281" r:id="rId14"/>
    <p:sldId id="295" r:id="rId15"/>
    <p:sldId id="297" r:id="rId16"/>
    <p:sldId id="298" r:id="rId17"/>
    <p:sldId id="299" r:id="rId18"/>
    <p:sldId id="296" r:id="rId19"/>
    <p:sldId id="282" r:id="rId20"/>
    <p:sldId id="300" r:id="rId21"/>
    <p:sldId id="301" r:id="rId22"/>
    <p:sldId id="302" r:id="rId23"/>
    <p:sldId id="303" r:id="rId24"/>
    <p:sldId id="283" r:id="rId25"/>
    <p:sldId id="313" r:id="rId26"/>
    <p:sldId id="314" r:id="rId27"/>
    <p:sldId id="319" r:id="rId28"/>
    <p:sldId id="315" r:id="rId29"/>
    <p:sldId id="316" r:id="rId30"/>
    <p:sldId id="317" r:id="rId31"/>
    <p:sldId id="284" r:id="rId32"/>
    <p:sldId id="318" r:id="rId33"/>
    <p:sldId id="321" r:id="rId34"/>
    <p:sldId id="326" r:id="rId35"/>
    <p:sldId id="322" r:id="rId36"/>
    <p:sldId id="335" r:id="rId37"/>
    <p:sldId id="323" r:id="rId38"/>
    <p:sldId id="324" r:id="rId39"/>
    <p:sldId id="330" r:id="rId40"/>
    <p:sldId id="331" r:id="rId41"/>
    <p:sldId id="332" r:id="rId42"/>
    <p:sldId id="333" r:id="rId43"/>
    <p:sldId id="325" r:id="rId44"/>
    <p:sldId id="327" r:id="rId45"/>
    <p:sldId id="328" r:id="rId46"/>
    <p:sldId id="329" r:id="rId47"/>
    <p:sldId id="285" r:id="rId48"/>
    <p:sldId id="304" r:id="rId49"/>
    <p:sldId id="279" r:id="rId50"/>
    <p:sldId id="305" r:id="rId51"/>
    <p:sldId id="308" r:id="rId52"/>
    <p:sldId id="306" r:id="rId53"/>
    <p:sldId id="307" r:id="rId54"/>
    <p:sldId id="309" r:id="rId55"/>
    <p:sldId id="310" r:id="rId56"/>
    <p:sldId id="311" r:id="rId57"/>
    <p:sldId id="312" r:id="rId58"/>
    <p:sldId id="334" r:id="rId59"/>
    <p:sldId id="338" r:id="rId60"/>
    <p:sldId id="337" r:id="rId61"/>
    <p:sldId id="336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89713" autoAdjust="0"/>
  </p:normalViewPr>
  <p:slideViewPr>
    <p:cSldViewPr>
      <p:cViewPr varScale="1">
        <p:scale>
          <a:sx n="101" d="100"/>
          <a:sy n="101" d="100"/>
        </p:scale>
        <p:origin x="18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http://www.w3schools.com/tags/default.asp</a:t>
            </a:r>
          </a:p>
          <a:p>
            <a:r>
              <a:rPr lang="en-US" altLang="zh-TW" dirty="0" smtClean="0"/>
              <a:t>http://www.yourhtmlsource.com/myfirstsite/tagreference.html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1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http://html5doctor.com/ruby-rt-rp-element/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43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6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http://www.intuitive.com/coolweb/entities.html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https://developer.mozilla.org/en-US/docs/HTML/Element/style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https://developer.mozilla.org/en-US/docs/HTML/Element/script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http://www.basewebmaster.com/html/html5-page-structure.php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62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http://html5doctor.com/the-article-element/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09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http://www.w3.org/html/wg/drafts/html/master/sections.html#the-section-element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43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http://html5doctor.com/downloads/h5d-sectioning-flowchart.png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http://tw.news.yahoo.com/%E9%A3%B2%E9%A3%9F%E6%8E%8C%E6%8F%A15%E6%92%87%E6%AD%A5-%E9%A0%90%E9%98%B2%E9%A3%9F%E7%89%A9%E9%81%8E%E6%95%8F-024207012.html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1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http://html5doctor.com/ruby-rt-rp-element/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1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3/7/2019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文字</a:t>
            </a:r>
            <a:r>
              <a:rPr lang="zh-TW" altLang="en-US" dirty="0"/>
              <a:t>排版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Document Structure &amp; Text Formatting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508006"/>
            <a:ext cx="8568952" cy="4801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zh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-TW"&gt;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&lt;meta charset="utf-8" /&gt;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&lt;meta name="keywords" content="</a:t>
            </a:r>
            <a:r>
              <a:rPr lang="zh-TW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關鍵字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zh-TW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關鍵字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2" /&gt;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&lt;meta name="description" content="</a:t>
            </a:r>
            <a:r>
              <a:rPr lang="zh-TW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摘要描述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="stylesheet.css" type="text/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="alternate" title="Website Feed" 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rss.php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type="application/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rss+xml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="icon" 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="favicon.ico" type="image/x-icon" /&gt;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文件主旨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TW" altLang="en-US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文章內容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&lt;/html&gt;	</a:t>
            </a:r>
          </a:p>
        </p:txBody>
      </p:sp>
    </p:spTree>
    <p:extLst>
      <p:ext uri="{BB962C8B-B14F-4D97-AF65-F5344CB8AC3E}">
        <p14:creationId xmlns:p14="http://schemas.microsoft.com/office/powerpoint/2010/main" val="22707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0072" y="274638"/>
            <a:ext cx="3466728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文件主體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頁面結構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128731"/>
            <a:ext cx="4526280" cy="6684645"/>
            <a:chOff x="539552" y="128731"/>
            <a:chExt cx="4526280" cy="668464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28731"/>
              <a:ext cx="4526280" cy="668464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775633" y="548680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頁首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頁眉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09445" y="6011996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頁尾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頁腳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763688" y="14127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導覽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763688" y="1916832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文章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短文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909445" y="45718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章節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707904" y="26369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側邊欄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807820" y="2339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區段頁首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09445" y="55265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區段頁尾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067944" y="19168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區段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898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章節與段落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TW" altLang="en-US" dirty="0" smtClean="0"/>
              <a:t>標題 </a:t>
            </a:r>
            <a:r>
              <a:rPr lang="en-US" altLang="zh-TW" dirty="0" smtClean="0"/>
              <a:t>Heading</a:t>
            </a:r>
          </a:p>
          <a:p>
            <a:pPr lvl="1"/>
            <a:r>
              <a:rPr lang="en-US" altLang="zh-TW" dirty="0" smtClean="0"/>
              <a:t>&lt;h1&gt; </a:t>
            </a:r>
            <a:r>
              <a:rPr lang="zh-TW" altLang="en-US" dirty="0" smtClean="0"/>
              <a:t>第一層大標題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&lt;h2&gt; </a:t>
            </a:r>
            <a:r>
              <a:rPr lang="zh-TW" altLang="en-US" dirty="0" smtClean="0"/>
              <a:t>第二層標題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r>
              <a:rPr lang="en-US" altLang="zh-TW" dirty="0" smtClean="0"/>
              <a:t>&lt;h6&gt;</a:t>
            </a:r>
          </a:p>
          <a:p>
            <a:r>
              <a:rPr lang="zh-TW" altLang="en-US" dirty="0" smtClean="0"/>
              <a:t>獨立一行，字體較粗大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文章結構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&lt;article&gt; </a:t>
            </a:r>
            <a:r>
              <a:rPr lang="zh-TW" altLang="en-US" dirty="0" smtClean="0"/>
              <a:t>文章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&lt;section&gt; </a:t>
            </a:r>
            <a:r>
              <a:rPr lang="zh-TW" altLang="en-US" dirty="0" smtClean="0"/>
              <a:t>章節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&lt;header&gt; </a:t>
            </a:r>
            <a:r>
              <a:rPr lang="zh-TW" altLang="en-US" dirty="0" smtClean="0"/>
              <a:t>頁眉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&lt;footer&gt; </a:t>
            </a:r>
            <a:r>
              <a:rPr lang="zh-TW" altLang="en-US" dirty="0" smtClean="0"/>
              <a:t>頁腳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&lt;aside&gt; </a:t>
            </a:r>
            <a:r>
              <a:rPr lang="zh-TW" altLang="en-US" dirty="0" smtClean="0"/>
              <a:t>側邊欄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hgroup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標題群組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&lt;p&gt; </a:t>
            </a:r>
            <a:r>
              <a:rPr lang="zh-TW" altLang="en-US" dirty="0" smtClean="0"/>
              <a:t>段落 </a:t>
            </a:r>
            <a:r>
              <a:rPr lang="en-US" altLang="zh-TW" dirty="0" smtClean="0"/>
              <a:t>Paragraph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5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章節與</a:t>
            </a:r>
            <a:r>
              <a:rPr lang="zh-TW" altLang="zh-TW" dirty="0" smtClean="0"/>
              <a:t>段落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&lt;article&gt; </a:t>
            </a:r>
          </a:p>
          <a:p>
            <a:pPr lvl="1"/>
            <a:r>
              <a:rPr lang="zh-TW" altLang="en-US" dirty="0" smtClean="0"/>
              <a:t>一段獨立的文章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例如：一篇貼</a:t>
            </a:r>
            <a:r>
              <a:rPr lang="zh-TW" altLang="en-US" dirty="0"/>
              <a:t>文、一則</a:t>
            </a:r>
            <a:r>
              <a:rPr lang="zh-TW" altLang="en-US" dirty="0" smtClean="0"/>
              <a:t>新聞、一篇</a:t>
            </a:r>
            <a:r>
              <a:rPr lang="zh-TW" altLang="en-US" dirty="0"/>
              <a:t>部落</a:t>
            </a:r>
            <a:r>
              <a:rPr lang="zh-TW" altLang="en-US" dirty="0" smtClean="0"/>
              <a:t>格文章、一則回應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645024"/>
            <a:ext cx="777686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&lt;h1</a:t>
            </a:r>
            <a:r>
              <a:rPr lang="en-US" altLang="zh-TW" sz="2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2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蘋果</a:t>
            </a:r>
            <a:r>
              <a:rPr lang="en-US" altLang="zh-TW" sz="2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zh-TW" sz="2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zh-TW" altLang="en-US" sz="2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蘋果是一種香甜多汁的水果，通常長在寒冷的地區</a:t>
            </a:r>
            <a:r>
              <a:rPr lang="en-US" altLang="zh-TW" sz="2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…&lt;/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&lt;/article&gt;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4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章節與段落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&lt;section&gt; </a:t>
            </a:r>
            <a:r>
              <a:rPr lang="zh-TW" altLang="en-US" dirty="0" smtClean="0"/>
              <a:t>章、節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有主題的一段文字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通常有標題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標題不只一個時，以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hgroup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設定標題區</a:t>
            </a:r>
            <a:endParaRPr lang="en-US" altLang="zh-TW" dirty="0" smtClean="0"/>
          </a:p>
          <a:p>
            <a:r>
              <a:rPr lang="zh-TW" altLang="en-US" dirty="0" smtClean="0"/>
              <a:t>一個 </a:t>
            </a:r>
            <a:r>
              <a:rPr lang="en-US" altLang="zh-TW" dirty="0" smtClean="0"/>
              <a:t>&lt;article&gt; </a:t>
            </a:r>
            <a:r>
              <a:rPr lang="zh-TW" altLang="en-US" dirty="0" smtClean="0"/>
              <a:t>裡面有許多個 </a:t>
            </a:r>
            <a:r>
              <a:rPr lang="en-US" altLang="zh-TW" dirty="0" smtClean="0"/>
              <a:t>&lt;section&gt;</a:t>
            </a:r>
          </a:p>
          <a:p>
            <a:r>
              <a:rPr lang="zh-TW" altLang="en-US" dirty="0" smtClean="0"/>
              <a:t>一個 </a:t>
            </a:r>
            <a:r>
              <a:rPr lang="en-US" altLang="zh-TW" dirty="0" smtClean="0"/>
              <a:t>&lt;section&gt; </a:t>
            </a:r>
            <a:r>
              <a:rPr lang="zh-TW" altLang="en-US" dirty="0" smtClean="0"/>
              <a:t>裡面也可以包含許多個 </a:t>
            </a:r>
            <a:r>
              <a:rPr lang="en-US" altLang="zh-TW" dirty="0" smtClean="0"/>
              <a:t>&lt;article&gt;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3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&lt;section&gt;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7848872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&lt;h1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蘋果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風味絕佳，可口的水果！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altLang="zh-TW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&lt;p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蘋果是一種長得像梨子的水果，生長在蘋果樹上。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&lt;section&gt;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&lt;h1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紅蘋果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&lt;p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紅蘋果是市場上最常見的品種，香甜好吃。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&lt;/section&gt;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&lt;section&gt;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&lt;h1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青蘋果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&lt;p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青蘋果外皮呈現綠色，味道偏酸，口感爽脆。</a:t>
            </a:r>
            <a:r>
              <a:rPr lang="en-US" altLang="zh-TW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&lt;/section&gt;</a:t>
            </a:r>
          </a:p>
          <a:p>
            <a:r>
              <a:rPr lang="en-US" altLang="zh-TW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&lt;/article&gt;</a:t>
            </a:r>
            <a:endParaRPr lang="zh-TW" altLang="en-US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章節與段落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&lt;aside&gt; </a:t>
            </a:r>
            <a:r>
              <a:rPr lang="zh-TW" altLang="en-US" dirty="0" smtClean="0"/>
              <a:t>側邊欄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也是 </a:t>
            </a:r>
            <a:r>
              <a:rPr lang="en-US" altLang="zh-TW" dirty="0" smtClean="0"/>
              <a:t>&lt;section&gt;</a:t>
            </a:r>
          </a:p>
          <a:p>
            <a:pPr lvl="1"/>
            <a:r>
              <a:rPr lang="zh-TW" altLang="en-US" dirty="0" smtClean="0"/>
              <a:t>和文章主題相關，但是關係比較薄弱，屬於補充材料</a:t>
            </a:r>
            <a:endParaRPr lang="en-US" altLang="zh-TW" dirty="0" smtClean="0"/>
          </a:p>
          <a:p>
            <a:r>
              <a:rPr lang="en-US" altLang="zh-TW" dirty="0" smtClean="0"/>
              <a:t>&lt;p&gt; </a:t>
            </a:r>
            <a:r>
              <a:rPr lang="zh-TW" altLang="en-US" dirty="0" smtClean="0"/>
              <a:t>段落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段落與段落之間存在大約一行的間距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8372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640"/>
            <a:ext cx="9144000" cy="56938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&lt;header&gt;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&lt;h1&gt;My Blog&lt;/h1&gt;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&lt;/header&gt;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&lt;article&gt;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&lt;h1&gt;My Blog Post&lt;/h1&gt;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&lt;p</a:t>
            </a:r>
            <a:r>
              <a:rPr lang="en-US" altLang="zh-TW" sz="1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然而，這個頁面，但我</a:t>
            </a:r>
            <a:r>
              <a:rPr lang="zh-TW" altLang="en-US" sz="1400" b="1" dirty="0" smtClean="0">
                <a:latin typeface="Courier New" pitchFamily="49" charset="0"/>
                <a:cs typeface="Courier New" pitchFamily="49" charset="0"/>
              </a:rPr>
              <a:t>給偶爾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的情況下發生的辛勞和痛苦促使他一些偉大</a:t>
            </a:r>
            <a:r>
              <a:rPr lang="zh-TW" altLang="en-US" sz="1400" b="1" dirty="0" smtClean="0">
                <a:latin typeface="Courier New" pitchFamily="49" charset="0"/>
                <a:cs typeface="Courier New" pitchFamily="49" charset="0"/>
              </a:rPr>
              <a:t>的作品。</a:t>
            </a:r>
            <a:r>
              <a:rPr lang="en-US" altLang="zh-TW" sz="14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zh-TW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位於 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article </a:t>
            </a:r>
            <a:r>
              <a:rPr lang="zh-TW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裡面的 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aside</a:t>
            </a:r>
            <a:r>
              <a:rPr lang="zh-TW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，和這一篇 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article </a:t>
            </a:r>
            <a:r>
              <a:rPr lang="zh-TW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相關的資料。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&lt;h1&gt;Glossary&lt;/h1&gt;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&lt;dl&gt;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產品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種植、製造或加工後的產出。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&lt;/dl&gt;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&lt;/aside&gt;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&lt;/article&gt;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&lt;aside&gt;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zh-TW" alt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位於 </a:t>
            </a:r>
            <a:r>
              <a:rPr lang="en-US" altLang="zh-TW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article </a:t>
            </a:r>
            <a:r>
              <a:rPr lang="zh-TW" alt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外的 </a:t>
            </a:r>
            <a:r>
              <a:rPr lang="en-US" altLang="zh-TW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aside</a:t>
            </a:r>
            <a:r>
              <a:rPr lang="zh-TW" alt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，和 </a:t>
            </a:r>
            <a:r>
              <a:rPr lang="en-US" altLang="zh-TW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article </a:t>
            </a:r>
            <a:r>
              <a:rPr lang="zh-TW" alt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無關，但是和這一個文件相關。</a:t>
            </a:r>
            <a:r>
              <a:rPr lang="en-US" altLang="zh-TW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en-US" altLang="zh-TW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Blogroll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&lt;li&gt;&lt;a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="#"&gt;My Friend&lt;/a&gt;&lt;/li&gt;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&lt;li&gt;&lt;a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="#"&gt;My Other Friend&lt;/a&gt;&lt;/li&gt;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&lt;li&gt;&lt;a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="#"&gt;My Best Friend&lt;/a&gt;&lt;/li&gt;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&lt;/aside&gt;</a:t>
            </a:r>
          </a:p>
          <a:p>
            <a:r>
              <a:rPr lang="en-US" altLang="zh-TW" sz="1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  <a:endParaRPr lang="zh-TW" altLang="en-US" sz="1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7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8864600" cy="6273800"/>
          </a:xfrm>
        </p:spPr>
      </p:pic>
    </p:spTree>
    <p:extLst>
      <p:ext uri="{BB962C8B-B14F-4D97-AF65-F5344CB8AC3E}">
        <p14:creationId xmlns:p14="http://schemas.microsoft.com/office/powerpoint/2010/main" val="351635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符號清單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無編號，</a:t>
            </a:r>
            <a:r>
              <a:rPr lang="en-US" altLang="zh-TW" dirty="0" smtClean="0"/>
              <a:t>Unordered List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編號清單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Ordered List</a:t>
            </a:r>
          </a:p>
          <a:p>
            <a:r>
              <a:rPr lang="en-US" altLang="zh-TW" dirty="0" smtClean="0"/>
              <a:t>&lt;dl&gt; </a:t>
            </a:r>
            <a:r>
              <a:rPr lang="zh-TW" altLang="en-US" dirty="0" smtClean="0"/>
              <a:t>定義清單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Definition List</a:t>
            </a:r>
          </a:p>
          <a:p>
            <a:pPr lvl="1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&lt;li&gt; </a:t>
            </a:r>
            <a:r>
              <a:rPr lang="zh-TW" altLang="en-US" dirty="0" smtClean="0"/>
              <a:t>清單項目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 Item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dt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定義項目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Definition term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資料描述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Definition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7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文章結構</a:t>
            </a:r>
          </a:p>
          <a:p>
            <a:r>
              <a:rPr lang="zh-TW" altLang="zh-TW" dirty="0" smtClean="0"/>
              <a:t>章節</a:t>
            </a:r>
            <a:r>
              <a:rPr lang="zh-TW" altLang="zh-TW" dirty="0"/>
              <a:t>與段落</a:t>
            </a:r>
          </a:p>
          <a:p>
            <a:r>
              <a:rPr lang="zh-TW" altLang="zh-TW" dirty="0" smtClean="0"/>
              <a:t>清單</a:t>
            </a:r>
            <a:endParaRPr lang="zh-TW" altLang="zh-TW" dirty="0"/>
          </a:p>
          <a:p>
            <a:r>
              <a:rPr lang="en-US" altLang="zh-TW" dirty="0" smtClean="0"/>
              <a:t>div</a:t>
            </a:r>
            <a:r>
              <a:rPr lang="zh-TW" altLang="zh-TW" dirty="0"/>
              <a:t>與</a:t>
            </a:r>
            <a:r>
              <a:rPr lang="en-US" altLang="zh-TW" dirty="0"/>
              <a:t>span</a:t>
            </a:r>
            <a:endParaRPr lang="zh-TW" altLang="zh-TW" dirty="0"/>
          </a:p>
          <a:p>
            <a:r>
              <a:rPr lang="zh-TW" altLang="zh-TW" dirty="0" smtClean="0"/>
              <a:t>文字</a:t>
            </a:r>
            <a:r>
              <a:rPr lang="zh-TW" altLang="zh-TW" dirty="0"/>
              <a:t>控制元素</a:t>
            </a:r>
          </a:p>
          <a:p>
            <a:r>
              <a:rPr lang="zh-TW" altLang="zh-TW" dirty="0" smtClean="0"/>
              <a:t>特殊</a:t>
            </a:r>
            <a:r>
              <a:rPr lang="zh-TW" altLang="zh-TW" dirty="0"/>
              <a:t>符號</a:t>
            </a:r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符號清單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8944" y="2420888"/>
            <a:ext cx="3294112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我曾經住過的城市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台北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桃園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新竹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台中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高雄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85623"/>
            <a:ext cx="3082253" cy="308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2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編號清單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420888"/>
            <a:ext cx="4752528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教材章節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資料庫管理核心能力認證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資料庫的核心觀念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建立資料庫物件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處理資料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資料儲存方式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管理資料庫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概念與指令介紹實作簡例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&gt;</a:t>
            </a:r>
            <a:endParaRPr lang="zh-TW" altLang="en-US" sz="20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19163"/>
            <a:ext cx="3474456" cy="29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58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定義清單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2132856"/>
            <a:ext cx="8064896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預防食物過敏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撇步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&lt;dl&gt;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遠離有過敏原的食物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 smtClean="0">
                <a:latin typeface="Courier New" pitchFamily="49" charset="0"/>
                <a:cs typeface="Courier New" pitchFamily="49" charset="0"/>
              </a:rPr>
              <a:t>許多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食品裡可能有導致過敏的成分，包括牛奶、蛋、花生等，儘量少吃標示不全、不清楚的食品。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少吃加工食品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 smtClean="0">
                <a:latin typeface="Courier New" pitchFamily="49" charset="0"/>
                <a:cs typeface="Courier New" pitchFamily="49" charset="0"/>
              </a:rPr>
              <a:t>加工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食品中的添加物，會誘發氣喘，有氣喘疾病的人購買時一定要注意標示。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只吃新鮮的海鮮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 smtClean="0">
                <a:latin typeface="Courier New" pitchFamily="49" charset="0"/>
                <a:cs typeface="Courier New" pitchFamily="49" charset="0"/>
              </a:rPr>
              <a:t>不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新鮮的海產會提高致敏物質的濃度，更容易誘發過敏，就算健康的人吃了也可能過敏。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服用益生菌 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 smtClean="0">
                <a:latin typeface="Courier New" pitchFamily="49" charset="0"/>
                <a:cs typeface="Courier New" pitchFamily="49" charset="0"/>
              </a:rPr>
              <a:t>益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生菌為促進腸道微生物平衡、有益於人體的活菌，可以調節並增強腸道內的免疫機制。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多吃蔬果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zh-TW" altLang="en-US" sz="1200" b="1" dirty="0">
                <a:latin typeface="Courier New" pitchFamily="49" charset="0"/>
                <a:cs typeface="Courier New" pitchFamily="49" charset="0"/>
              </a:rPr>
              <a:t>蔬果致敏性低，均衡而完整的飲食菜單則可以防範發生過敏機會。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12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200" b="1" dirty="0">
                <a:latin typeface="Courier New" pitchFamily="49" charset="0"/>
                <a:cs typeface="Courier New" pitchFamily="49" charset="0"/>
              </a:rPr>
              <a:t>&lt;/dl&gt;</a:t>
            </a:r>
            <a:endParaRPr lang="zh-TW" altLang="en-US" sz="12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94" y="4149080"/>
            <a:ext cx="6951663" cy="2457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146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巢狀清單（</a:t>
            </a:r>
            <a:r>
              <a:rPr lang="en-US" altLang="zh-TW" dirty="0" smtClean="0"/>
              <a:t>Nested List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93332"/>
            <a:ext cx="6899775" cy="29001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6532563" cy="18954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928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div</a:t>
            </a:r>
            <a:r>
              <a:rPr lang="zh-TW" altLang="zh-TW" dirty="0"/>
              <a:t>與</a:t>
            </a:r>
            <a:r>
              <a:rPr lang="en-US" altLang="zh-TW" dirty="0" smtClean="0"/>
              <a:t>span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&lt;div&gt; </a:t>
            </a:r>
            <a:r>
              <a:rPr lang="zh-TW" altLang="en-US" dirty="0" smtClean="0"/>
              <a:t>標示一個區塊 </a:t>
            </a:r>
            <a:r>
              <a:rPr lang="en-US" altLang="zh-TW" dirty="0" smtClean="0"/>
              <a:t>division</a:t>
            </a:r>
          </a:p>
          <a:p>
            <a:pPr lvl="1"/>
            <a:r>
              <a:rPr lang="zh-TW" altLang="en-US" dirty="0" smtClean="0"/>
              <a:t>和 </a:t>
            </a:r>
            <a:r>
              <a:rPr lang="en-US" altLang="zh-TW" dirty="0" smtClean="0"/>
              <a:t>&lt;section&gt; </a:t>
            </a:r>
            <a:r>
              <a:rPr lang="zh-TW" altLang="en-US" dirty="0" smtClean="0"/>
              <a:t>相似的效果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沒有章節段落的意義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常用於套用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r>
              <a:rPr lang="en-US" altLang="zh-TW" dirty="0" smtClean="0"/>
              <a:t>&lt;span&gt; </a:t>
            </a:r>
            <a:r>
              <a:rPr lang="zh-TW" altLang="en-US" dirty="0" smtClean="0"/>
              <a:t>標示段落中的一小段文字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標示行內（</a:t>
            </a:r>
            <a:r>
              <a:rPr lang="en-US" altLang="zh-TW" dirty="0" smtClean="0"/>
              <a:t>inline</a:t>
            </a:r>
            <a:r>
              <a:rPr lang="zh-TW" altLang="en-US" dirty="0" smtClean="0"/>
              <a:t>）的範圍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用於套用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43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&lt;span&gt;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760953" cy="54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9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&lt;span&gt; </a:t>
            </a:r>
            <a:r>
              <a:rPr lang="zh-TW" altLang="en-US" dirty="0"/>
              <a:t>範例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28572" cy="424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27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文字控制</a:t>
            </a:r>
            <a:r>
              <a:rPr lang="zh-TW" altLang="zh-TW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&lt;address&gt; </a:t>
            </a:r>
            <a:r>
              <a:rPr lang="zh-TW" altLang="en-US" dirty="0" smtClean="0"/>
              <a:t>地址，聯絡資訊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45648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4895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1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文字控制元素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blockquote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大段引言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878"/>
            <a:ext cx="7132637" cy="36004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84101"/>
            <a:ext cx="26955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48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文字控制元素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&lt;pre&gt; </a:t>
            </a:r>
            <a:r>
              <a:rPr lang="zh-TW" altLang="en-US" dirty="0" smtClean="0"/>
              <a:t>預先格式化文字（</a:t>
            </a:r>
            <a:r>
              <a:rPr lang="en-US" altLang="zh-TW" dirty="0" smtClean="0"/>
              <a:t>preformatted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你</a:t>
            </a:r>
            <a:r>
              <a:rPr lang="zh-TW" altLang="en-US" dirty="0" smtClean="0"/>
              <a:t>怎麼打，網頁上就出現什麼，包括空格。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39915"/>
            <a:ext cx="27813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2438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8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文章</a:t>
            </a:r>
            <a:r>
              <a:rPr lang="zh-TW" altLang="zh-TW" dirty="0" smtClean="0"/>
              <a:t>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&lt;!DOCTYPE html&gt; </a:t>
            </a:r>
            <a:r>
              <a:rPr lang="zh-TW" altLang="en-US" dirty="0" smtClean="0"/>
              <a:t>標示文件類型（</a:t>
            </a:r>
            <a:r>
              <a:rPr lang="en-US" altLang="zh-TW" dirty="0" smtClean="0"/>
              <a:t>Document Type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&lt;head&gt; </a:t>
            </a:r>
            <a:r>
              <a:rPr lang="zh-TW" altLang="en-US" dirty="0" smtClean="0"/>
              <a:t>檔頭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提供文件資訊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引入外部參考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設定標題 </a:t>
            </a:r>
            <a:r>
              <a:rPr lang="en-US" altLang="zh-TW" dirty="0" smtClean="0"/>
              <a:t>&lt;title&gt;</a:t>
            </a:r>
          </a:p>
          <a:p>
            <a:r>
              <a:rPr lang="en-US" altLang="zh-TW" dirty="0" smtClean="0"/>
              <a:t>&lt;body&gt; </a:t>
            </a:r>
            <a:r>
              <a:rPr lang="zh-TW" altLang="en-US" dirty="0" smtClean="0"/>
              <a:t>文件</a:t>
            </a:r>
            <a:r>
              <a:rPr lang="zh-TW" altLang="en-US" dirty="0"/>
              <a:t>主體</a:t>
            </a:r>
            <a:endParaRPr lang="en-US" altLang="zh-TW" dirty="0" smtClean="0"/>
          </a:p>
          <a:p>
            <a:pPr lvl="1"/>
            <a:r>
              <a:rPr lang="zh-TW" altLang="en-US" dirty="0"/>
              <a:t>文件主要</a:t>
            </a:r>
            <a:r>
              <a:rPr lang="zh-TW" altLang="en-US" dirty="0" smtClean="0"/>
              <a:t>的內容</a:t>
            </a:r>
            <a:endParaRPr lang="en-US" altLang="zh-TW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815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12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文字控制元素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&lt;figure&gt; </a:t>
            </a:r>
            <a:r>
              <a:rPr lang="zh-TW" altLang="en-US" dirty="0" smtClean="0"/>
              <a:t>插圖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figcaption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插圖標題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65897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4664"/>
            <a:ext cx="2638425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12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文字控制</a:t>
            </a:r>
            <a:r>
              <a:rPr lang="zh-TW" altLang="zh-TW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/&gt;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或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zh-TW" altLang="en-US" dirty="0" smtClean="0"/>
              <a:t>斷行 </a:t>
            </a:r>
            <a:r>
              <a:rPr lang="en-US" altLang="zh-TW" dirty="0" smtClean="0"/>
              <a:t>Break</a:t>
            </a:r>
          </a:p>
          <a:p>
            <a:pPr lvl="1"/>
            <a:r>
              <a:rPr lang="zh-TW" altLang="en-US" dirty="0" smtClean="0"/>
              <a:t>行文至此，折到下一行繼續</a:t>
            </a:r>
            <a:endParaRPr lang="en-US" altLang="zh-TW" dirty="0" smtClean="0"/>
          </a:p>
          <a:p>
            <a:pPr lvl="1"/>
            <a:r>
              <a:rPr lang="zh-TW" altLang="en-US" dirty="0"/>
              <a:t>還</a:t>
            </a:r>
            <a:r>
              <a:rPr lang="zh-TW" altLang="en-US" dirty="0" smtClean="0"/>
              <a:t>在同一個段落裡</a:t>
            </a:r>
            <a:endParaRPr lang="en-US" altLang="zh-TW" dirty="0" smtClean="0"/>
          </a:p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/&gt; </a:t>
            </a:r>
            <a:r>
              <a:rPr lang="zh-TW" altLang="en-US" b="1" dirty="0" smtClean="0">
                <a:latin typeface="Courier New" pitchFamily="49" charset="0"/>
                <a:cs typeface="Courier New" pitchFamily="49" charset="0"/>
              </a:rPr>
              <a:t>或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zh-TW" altLang="en-US" dirty="0" smtClean="0"/>
              <a:t>水平線 </a:t>
            </a:r>
            <a:r>
              <a:rPr lang="en-US" altLang="zh-TW" dirty="0" smtClean="0"/>
              <a:t>Horizontal Rule</a:t>
            </a:r>
          </a:p>
          <a:p>
            <a:pPr lvl="1"/>
            <a:r>
              <a:rPr lang="zh-TW" altLang="en-US" dirty="0"/>
              <a:t>畫一</a:t>
            </a:r>
            <a:r>
              <a:rPr lang="zh-TW" altLang="en-US" dirty="0" smtClean="0"/>
              <a:t>條水平線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分隔段落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37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段落內的文字控制元素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53923"/>
              </p:ext>
            </p:extLst>
          </p:nvPr>
        </p:nvGraphicFramePr>
        <p:xfrm>
          <a:off x="457200" y="1465664"/>
          <a:ext cx="843528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標籤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描述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英文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&lt;a&gt;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設定超連結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Anchor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abbr</a:t>
                      </a:r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縮寫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Abbreviation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&lt;b&gt;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粗體字，加強視覺效果，一般用於標示關鍵字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Bold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&lt;cite&gt;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引用參考文獻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Cite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&lt;code&gt;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程式碼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Code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&lt;del&gt;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刪除的文字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Deleted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dfn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定義專有名詞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Definition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em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強調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Emphasized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斜體字，通常用於標示替代的文字。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Italic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&lt;ins&gt;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插入的文字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Inserted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kbd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使用者以鍵盤輸入的文字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Keyboard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72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段落內的文字控制元素（續）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897048"/>
              </p:ext>
            </p:extLst>
          </p:nvPr>
        </p:nvGraphicFramePr>
        <p:xfrm>
          <a:off x="457200" y="1600200"/>
          <a:ext cx="843528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標籤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描述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英文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&lt;q&gt;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簡短的引述。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Quotation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&lt;ruby&gt;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標示注音符號或日文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50</a:t>
                      </a:r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音，配合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rt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和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rp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使用。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Ruby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&lt;s&gt;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刪除線，通常用於標示誤謬的內容。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Strike Through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samp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程式輸出範例。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Sample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&lt;small&gt;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以較小的字型列印，通常用於標示版權。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Small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&lt;strong&gt;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加強視覺效果，通常用於標示重點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Strong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&lt;sub&gt;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下標，例如 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r>
                        <a:rPr lang="en-US" altLang="zh-TW" sz="2000" b="1" baseline="-2500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zh-TW" altLang="en-US" sz="2000" baseline="-25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Subscript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&lt;sup&gt;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上標，例如 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E=MC</a:t>
                      </a:r>
                      <a:r>
                        <a:rPr lang="en-US" altLang="zh-TW" sz="2000" b="1" baseline="30000" dirty="0" smtClean="0">
                          <a:solidFill>
                            <a:srgbClr val="FF0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zh-TW" altLang="en-US" sz="2000" b="1" baseline="30000" dirty="0">
                        <a:solidFill>
                          <a:srgbClr val="FF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Superscript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68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段落內的文字控制元素（續）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15433"/>
              </p:ext>
            </p:extLst>
          </p:nvPr>
        </p:nvGraphicFramePr>
        <p:xfrm>
          <a:off x="457200" y="1600200"/>
          <a:ext cx="84352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標籤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描述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英文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&lt;time&gt;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標示日期與時間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&lt;u&gt;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底線，用於標示中文人名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Underline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var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變數，通常用於標示程式中的變數或函式中的參數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Variable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sz="2000" dirty="0" err="1" smtClean="0">
                          <a:latin typeface="Tahoma" pitchFamily="34" charset="0"/>
                          <a:cs typeface="Tahoma" pitchFamily="34" charset="0"/>
                        </a:rPr>
                        <a:t>wbr</a:t>
                      </a:r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Tahoma" pitchFamily="34" charset="0"/>
                          <a:cs typeface="Tahoma" pitchFamily="34" charset="0"/>
                        </a:rPr>
                        <a:t>斷字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ahoma" pitchFamily="34" charset="0"/>
                          <a:cs typeface="Tahoma" pitchFamily="34" charset="0"/>
                        </a:rPr>
                        <a:t>Word break</a:t>
                      </a:r>
                      <a:endParaRPr lang="zh-TW" altLang="en-US" sz="20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5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abbr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以及 </a:t>
            </a:r>
            <a:r>
              <a:rPr lang="en-US" altLang="zh-TW" dirty="0" smtClean="0"/>
              <a:t>&lt;b&gt;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04" y="5170813"/>
            <a:ext cx="3528572" cy="94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04" y="4120588"/>
            <a:ext cx="2674286" cy="8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6" y="4132334"/>
            <a:ext cx="2885715" cy="3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6" y="1484784"/>
            <a:ext cx="6747620" cy="2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056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範例： </a:t>
            </a:r>
            <a:r>
              <a:rPr lang="en-US" altLang="zh-TW" dirty="0" smtClean="0"/>
              <a:t>&lt;ins&gt;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&lt;del&gt;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57400"/>
            <a:ext cx="3628572" cy="13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4017421"/>
            <a:ext cx="8300001" cy="12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445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&lt;cite&gt;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&lt;code&gt;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dfn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&lt;q&gt;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6" y="1556791"/>
            <a:ext cx="8538096" cy="478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640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範例：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&lt;cite&gt;</a:t>
            </a:r>
            <a:r>
              <a:rPr lang="zh-TW" altLang="en-US" dirty="0"/>
              <a:t>、</a:t>
            </a:r>
            <a:r>
              <a:rPr lang="en-US" altLang="zh-TW" dirty="0"/>
              <a:t>&lt;code&gt;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dfn</a:t>
            </a:r>
            <a:r>
              <a:rPr lang="en-US" altLang="zh-TW" dirty="0"/>
              <a:t>&gt; </a:t>
            </a:r>
            <a:r>
              <a:rPr lang="zh-TW" altLang="en-US" dirty="0"/>
              <a:t>以及 </a:t>
            </a:r>
            <a:r>
              <a:rPr lang="en-US" altLang="zh-TW" dirty="0"/>
              <a:t>&lt;q&gt;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66938"/>
            <a:ext cx="830421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94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&lt;ruby&gt;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rp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應用於 </a:t>
            </a:r>
            <a:r>
              <a:rPr lang="en-US" altLang="zh-TW" dirty="0" smtClean="0"/>
              <a:t>CJK</a:t>
            </a:r>
            <a:r>
              <a:rPr lang="zh-TW" altLang="en-US" dirty="0" smtClean="0"/>
              <a:t>（</a:t>
            </a:r>
            <a:r>
              <a:rPr lang="en-US" altLang="zh-TW" dirty="0" smtClean="0"/>
              <a:t>Chinese, Japanese, and Korean</a:t>
            </a:r>
            <a:r>
              <a:rPr lang="zh-TW" altLang="en-US" dirty="0" smtClean="0"/>
              <a:t>）漢字的標注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&gt; — ruby text</a:t>
            </a:r>
            <a:r>
              <a:rPr lang="zh-TW" altLang="en-US" dirty="0" smtClean="0"/>
              <a:t>，跟隨於需標注的漢字之後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rp</a:t>
            </a:r>
            <a:r>
              <a:rPr lang="en-US" altLang="zh-TW" dirty="0" smtClean="0"/>
              <a:t>&gt; — ruby parentheses, </a:t>
            </a:r>
            <a:r>
              <a:rPr lang="zh-TW" altLang="en-US" dirty="0" smtClean="0"/>
              <a:t>標示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外圍的括號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45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Tag</a:t>
            </a:r>
            <a:r>
              <a:rPr lang="zh-TW" altLang="en-US" dirty="0" smtClean="0"/>
              <a:t>：</a:t>
            </a:r>
            <a:r>
              <a:rPr lang="zh-TW" altLang="en-US" dirty="0"/>
              <a:t>標籤</a:t>
            </a:r>
            <a:r>
              <a:rPr lang="en-US" altLang="zh-TW" dirty="0"/>
              <a:t>/</a:t>
            </a:r>
            <a:r>
              <a:rPr lang="zh-TW" altLang="en-US" dirty="0" smtClean="0"/>
              <a:t>標記，以 </a:t>
            </a:r>
            <a:r>
              <a:rPr lang="en-US" altLang="zh-TW" dirty="0"/>
              <a:t>&lt; </a:t>
            </a:r>
            <a:r>
              <a:rPr lang="zh-TW" altLang="en-US" dirty="0"/>
              <a:t>和 </a:t>
            </a:r>
            <a:r>
              <a:rPr lang="en-US" altLang="zh-TW" dirty="0"/>
              <a:t>&gt; </a:t>
            </a:r>
            <a:r>
              <a:rPr lang="zh-TW" altLang="en-US" dirty="0"/>
              <a:t>符號括</a:t>
            </a:r>
            <a:r>
              <a:rPr lang="zh-TW" altLang="en-US" dirty="0" smtClean="0"/>
              <a:t>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zh-TW" altLang="en-US" dirty="0" smtClean="0"/>
              <a:t>標籤名稱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/>
              <a:t>&lt;</a:t>
            </a:r>
            <a:r>
              <a:rPr lang="zh-TW" altLang="en-US" dirty="0"/>
              <a:t>標籤名稱  屬性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</a:t>
            </a:r>
            <a:r>
              <a:rPr lang="zh-TW" altLang="en-US" dirty="0" smtClean="0"/>
              <a:t>標籤名稱  屬性名稱</a:t>
            </a:r>
            <a:r>
              <a:rPr lang="en-US" altLang="zh-TW" dirty="0" smtClean="0"/>
              <a:t>="</a:t>
            </a:r>
            <a:r>
              <a:rPr lang="zh-TW" altLang="en-US" dirty="0" smtClean="0"/>
              <a:t>屬性值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r>
              <a:rPr lang="zh-TW" altLang="en-US" dirty="0" smtClean="0"/>
              <a:t>成對標籤：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容器：</a:t>
            </a:r>
            <a:r>
              <a:rPr lang="en-US" altLang="zh-TW" dirty="0" smtClean="0"/>
              <a:t>Container</a:t>
            </a:r>
          </a:p>
          <a:p>
            <a:pPr lvl="1"/>
            <a:r>
              <a:rPr lang="zh-TW" altLang="en-US" dirty="0" smtClean="0"/>
              <a:t>起始（</a:t>
            </a:r>
            <a:r>
              <a:rPr lang="en-US" altLang="zh-TW" dirty="0" smtClean="0"/>
              <a:t>Start Tag</a:t>
            </a:r>
            <a:r>
              <a:rPr lang="zh-TW" altLang="en-US" dirty="0" smtClean="0"/>
              <a:t>）與結束（</a:t>
            </a:r>
            <a:r>
              <a:rPr lang="en-US" altLang="zh-TW" dirty="0" smtClean="0"/>
              <a:t>End Tag</a:t>
            </a:r>
            <a:r>
              <a:rPr lang="zh-TW" altLang="en-US" dirty="0" smtClean="0"/>
              <a:t>）夾住內容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&lt;body&gt; … &lt;/body&gt;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/>
              <a:t>單一標籤：</a:t>
            </a:r>
            <a:r>
              <a:rPr lang="en-US" altLang="zh-TW" dirty="0" smtClean="0"/>
              <a:t>Single</a:t>
            </a:r>
            <a:endParaRPr lang="en-US" altLang="zh-TW" dirty="0"/>
          </a:p>
          <a:p>
            <a:pPr lvl="1"/>
            <a:r>
              <a:rPr lang="zh-TW" altLang="en-US" dirty="0" smtClean="0"/>
              <a:t>例如：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84168" y="253003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&lt;div hidden&gt;</a:t>
            </a:r>
            <a:endParaRPr lang="zh-TW" alt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01709" y="298766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&lt;div id="hold"&gt;</a:t>
            </a:r>
            <a:endParaRPr lang="zh-TW" alt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93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日文範例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&lt;ruby&gt;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rt</a:t>
            </a:r>
            <a:r>
              <a:rPr lang="en-US" altLang="zh-TW" dirty="0"/>
              <a:t>&gt; </a:t>
            </a:r>
            <a:r>
              <a:rPr lang="zh-TW" altLang="en-US" dirty="0"/>
              <a:t>以及 </a:t>
            </a:r>
            <a:r>
              <a:rPr lang="en-US" altLang="zh-TW" dirty="0"/>
              <a:t>&lt;</a:t>
            </a:r>
            <a:r>
              <a:rPr lang="en-US" altLang="zh-TW" dirty="0" err="1"/>
              <a:t>rp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3426"/>
            <a:ext cx="3642858" cy="491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9453"/>
            <a:ext cx="1654763" cy="19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39" y="4149080"/>
            <a:ext cx="4500000" cy="203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88715"/>
            <a:ext cx="15811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099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中文範例：巢狀 </a:t>
            </a:r>
            <a:r>
              <a:rPr lang="en-US" altLang="zh-TW" dirty="0" smtClean="0"/>
              <a:t>&lt;ruby&gt;</a:t>
            </a:r>
            <a:endParaRPr lang="zh-TW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0" y="1429428"/>
            <a:ext cx="8457144" cy="54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688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中文範例：巢狀 </a:t>
            </a:r>
            <a:r>
              <a:rPr lang="en-US" altLang="zh-TW" dirty="0"/>
              <a:t>&lt;ruby&gt;</a:t>
            </a:r>
            <a:endParaRPr lang="zh-TW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6"/>
            <a:ext cx="8000000" cy="14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5" y="4851226"/>
            <a:ext cx="56483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77152"/>
            <a:ext cx="4685714" cy="19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63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HTML5 </a:t>
            </a:r>
            <a:r>
              <a:rPr lang="zh-TW" altLang="en-US" dirty="0"/>
              <a:t>停用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HTML4 </a:t>
            </a:r>
            <a:r>
              <a:rPr lang="zh-TW" altLang="en-US" dirty="0" smtClean="0"/>
              <a:t>舊標籤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087712"/>
              </p:ext>
            </p:extLst>
          </p:nvPr>
        </p:nvGraphicFramePr>
        <p:xfrm>
          <a:off x="457200" y="1600200"/>
          <a:ext cx="821925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標籤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&lt;acronym&gt;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縮寫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abbr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&lt;applet&gt;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插入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Java Applet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&lt;embed&gt;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或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&lt;object&gt;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basefont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設定基底字型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改以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CSS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設定字型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&lt;big&gt;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字型加大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改以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CSS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設定字型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&lt;center&gt;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靠中央對齊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改以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CSS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設定對齊方式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dir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ahoma" pitchFamily="34" charset="0"/>
                          <a:cs typeface="Tahoma" pitchFamily="34" charset="0"/>
                        </a:rPr>
                        <a:t>目錄清單</a:t>
                      </a:r>
                      <a:endParaRPr lang="zh-TW" altLang="en-US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ul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&lt;font&gt;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ahoma" pitchFamily="34" charset="0"/>
                          <a:cs typeface="Tahoma" pitchFamily="34" charset="0"/>
                        </a:rPr>
                        <a:t>設定字型</a:t>
                      </a:r>
                      <a:endParaRPr lang="zh-TW" altLang="en-US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改以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CSS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設定字型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isindex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插入搜尋方塊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應明確使用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&lt;form&gt;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和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&lt;input&gt;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&lt;menu&gt;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選單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ul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&lt;strike&gt;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標示刪除線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&lt;del&gt;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tt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以等寬字型顯示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改用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kbd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、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var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、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&lt;code&gt; </a:t>
                      </a:r>
                      <a:r>
                        <a:rPr lang="zh-TW" altLang="en-US" dirty="0" smtClean="0">
                          <a:latin typeface="Tahoma" pitchFamily="34" charset="0"/>
                          <a:cs typeface="Tahoma" pitchFamily="34" charset="0"/>
                        </a:rPr>
                        <a:t>或 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zh-TW" dirty="0" err="1" smtClean="0">
                          <a:latin typeface="Tahoma" pitchFamily="34" charset="0"/>
                          <a:cs typeface="Tahoma" pitchFamily="34" charset="0"/>
                        </a:rPr>
                        <a:t>samp</a:t>
                      </a:r>
                      <a:r>
                        <a:rPr lang="en-US" altLang="zh-TW" dirty="0" smtClean="0"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  <a:endParaRPr lang="zh-TW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701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舊標籤賦予語意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&lt;b&gt;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</a:t>
            </a:r>
            <a:r>
              <a:rPr lang="zh-TW" altLang="en-US" dirty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&lt;strong&gt;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 </a:t>
            </a:r>
            <a:r>
              <a:rPr lang="zh-TW" altLang="en-US" dirty="0" smtClean="0"/>
              <a:t>原意是斜體字（</a:t>
            </a:r>
            <a:r>
              <a:rPr lang="en-US" altLang="zh-TW" dirty="0" smtClean="0"/>
              <a:t>italic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裡的語意是</a:t>
            </a:r>
            <a:r>
              <a:rPr lang="en-US" altLang="zh-TW" dirty="0" smtClean="0"/>
              <a:t>『</a:t>
            </a:r>
            <a:r>
              <a:rPr lang="zh-TW" altLang="en-US" dirty="0" smtClean="0"/>
              <a:t>另一種聲音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（</a:t>
            </a:r>
            <a:r>
              <a:rPr lang="en-US" altLang="zh-TW" dirty="0" smtClean="0"/>
              <a:t>alternate voice</a:t>
            </a:r>
            <a:r>
              <a:rPr lang="zh-TW" altLang="en-US" dirty="0" smtClean="0"/>
              <a:t>），例如音譯的外語文字或專有名詞。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b&gt; </a:t>
            </a:r>
            <a:r>
              <a:rPr lang="zh-TW" altLang="en-US" dirty="0" smtClean="0"/>
              <a:t>原意是粗體字（</a:t>
            </a:r>
            <a:r>
              <a:rPr lang="en-US" altLang="zh-TW" dirty="0" smtClean="0"/>
              <a:t>bold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用於版面中需要突顯出來的字，例如關鍵字（</a:t>
            </a:r>
            <a:r>
              <a:rPr lang="en-US" altLang="zh-TW" dirty="0" smtClean="0"/>
              <a:t>keyword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 </a:t>
            </a:r>
            <a:r>
              <a:rPr lang="zh-TW" altLang="en-US" dirty="0" smtClean="0"/>
              <a:t>原意是強調（</a:t>
            </a:r>
            <a:r>
              <a:rPr lang="en-US" altLang="zh-TW" dirty="0" smtClean="0"/>
              <a:t>emphasis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用於標示加強語氣的文字</a:t>
            </a:r>
            <a:endParaRPr lang="en-US" altLang="zh-TW" dirty="0"/>
          </a:p>
          <a:p>
            <a:r>
              <a:rPr lang="en-US" altLang="zh-TW" dirty="0"/>
              <a:t>&lt;strong&gt; </a:t>
            </a:r>
            <a:r>
              <a:rPr lang="zh-TW" altLang="en-US" dirty="0" smtClean="0"/>
              <a:t>原意是更強的加強語氣（</a:t>
            </a:r>
            <a:r>
              <a:rPr lang="en-US" altLang="zh-TW" dirty="0" smtClean="0"/>
              <a:t>stronger emphasis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可以在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的句子裡標示更加強的語氣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73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舊標籤賦予語意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&lt;b&gt;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</a:t>
            </a:r>
            <a:r>
              <a:rPr lang="zh-TW" altLang="en-US" dirty="0"/>
              <a:t> 和 </a:t>
            </a:r>
            <a:r>
              <a:rPr lang="en-US" altLang="zh-TW" dirty="0"/>
              <a:t>&lt;strong&gt;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7514286" cy="380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85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舊標籤賦予語意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&lt;b&gt;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</a:t>
            </a:r>
            <a:r>
              <a:rPr lang="zh-TW" altLang="en-US" dirty="0"/>
              <a:t> 和 </a:t>
            </a:r>
            <a:r>
              <a:rPr lang="en-US" altLang="zh-TW" dirty="0"/>
              <a:t>&lt;strong&gt;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66938"/>
            <a:ext cx="830421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15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特殊符號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62800"/>
              </p:ext>
            </p:extLst>
          </p:nvPr>
        </p:nvGraphicFramePr>
        <p:xfrm>
          <a:off x="611560" y="1700808"/>
          <a:ext cx="530860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&lt;!-- </a:t>
                      </a: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註解文字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--&gt;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/>
                        <a:cs typeface="Tahoma" pitchFamily="34" charset="0"/>
                      </a:endParaRPr>
                    </a:p>
                  </a:txBody>
                  <a:tcPr marL="68564" marR="68564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18574"/>
              </p:ext>
            </p:extLst>
          </p:nvPr>
        </p:nvGraphicFramePr>
        <p:xfrm>
          <a:off x="611560" y="3068960"/>
          <a:ext cx="5328592" cy="3096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45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89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特殊符號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HTML</a:t>
                      </a:r>
                      <a:r>
                        <a:rPr lang="zh-TW" sz="2400" kern="100" dirty="0">
                          <a:effectLst/>
                        </a:rPr>
                        <a:t>表示法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©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&amp;copy;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 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&amp;</a:t>
                      </a:r>
                      <a:r>
                        <a:rPr lang="en-US" sz="2400" kern="100" dirty="0" err="1" smtClean="0">
                          <a:effectLst/>
                        </a:rPr>
                        <a:t>lt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&gt; 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&amp;gt;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"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&amp;quot;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&amp;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>
                          <a:effectLst/>
                        </a:rPr>
                        <a:t>&amp;amp;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0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2400" kern="100">
                          <a:effectLst/>
                        </a:rPr>
                        <a:t>半形空白</a:t>
                      </a:r>
                      <a:endParaRPr lang="zh-TW" sz="2400" b="0" kern="10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&amp;</a:t>
                      </a:r>
                      <a:r>
                        <a:rPr lang="en-US" sz="2400" kern="100" dirty="0" err="1">
                          <a:effectLst/>
                        </a:rPr>
                        <a:t>nbsp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L="68551" marR="685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560" y="2450505"/>
            <a:ext cx="4160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特殊符號以 </a:t>
            </a:r>
            <a:r>
              <a:rPr lang="en-US" altLang="zh-TW" sz="2400" b="1" dirty="0"/>
              <a:t>&amp; </a:t>
            </a:r>
            <a:r>
              <a:rPr lang="zh-TW" altLang="en-US" sz="2400" b="1" dirty="0"/>
              <a:t>開始，以 </a:t>
            </a:r>
            <a:r>
              <a:rPr lang="en-US" altLang="zh-TW" sz="2400" b="1" dirty="0"/>
              <a:t>; </a:t>
            </a:r>
            <a:r>
              <a:rPr lang="zh-TW" altLang="en-US" sz="2400" b="1" dirty="0"/>
              <a:t>結束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084168" y="407707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 Than</a:t>
            </a:r>
            <a:endParaRPr lang="zh-TW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4168" y="450912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Greater Than</a:t>
            </a:r>
            <a:endParaRPr lang="zh-TW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7419" y="573325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ahoma" pitchFamily="34" charset="0"/>
                <a:ea typeface="Tahoma" pitchFamily="34" charset="0"/>
                <a:cs typeface="Tahoma" pitchFamily="34" charset="0"/>
              </a:rPr>
              <a:t>Non-Breaking </a:t>
            </a:r>
            <a:r>
              <a:rPr lang="en-US" altLang="zh-TW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zh-TW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Pace</a:t>
            </a:r>
            <a:endParaRPr lang="zh-TW" alt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52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4752528" cy="65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2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用具有語意的標籤標示文章結構</a:t>
            </a:r>
            <a:endParaRPr lang="en-US" altLang="zh-TW" dirty="0" smtClean="0"/>
          </a:p>
          <a:p>
            <a:r>
              <a:rPr lang="zh-TW" altLang="en-US" dirty="0" smtClean="0"/>
              <a:t>採用 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避免使用 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停用的標籤</a:t>
            </a:r>
            <a:endParaRPr lang="en-US" altLang="zh-TW" dirty="0" smtClean="0"/>
          </a:p>
          <a:p>
            <a:r>
              <a:rPr lang="zh-TW" altLang="en-US" dirty="0" smtClean="0"/>
              <a:t>特殊符號以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開始，以 </a:t>
            </a:r>
            <a:r>
              <a:rPr lang="en-US" altLang="zh-TW" dirty="0" smtClean="0"/>
              <a:t>; 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r>
              <a:rPr lang="zh-TW" altLang="en-US" dirty="0" smtClean="0"/>
              <a:t>巢狀清單，內層清單必須完全包在外層的</a:t>
            </a:r>
            <a:r>
              <a:rPr lang="en-US" altLang="zh-TW" dirty="0" smtClean="0"/>
              <a:t>&lt;li&gt;&lt;/li&gt;</a:t>
            </a:r>
            <a:r>
              <a:rPr lang="zh-TW" altLang="en-US" dirty="0" smtClean="0"/>
              <a:t>裡頭。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08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&lt;head&gt; </a:t>
            </a:r>
            <a:r>
              <a:rPr lang="zh-TW" altLang="en-US" dirty="0" smtClean="0"/>
              <a:t>檔頭元素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&lt;meta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宣告 </a:t>
            </a:r>
            <a:r>
              <a:rPr lang="en-US" altLang="zh-TW" dirty="0" smtClean="0"/>
              <a:t>metadata</a:t>
            </a:r>
          </a:p>
        </p:txBody>
      </p:sp>
      <p:sp>
        <p:nvSpPr>
          <p:cNvPr id="8" name="矩形 7"/>
          <p:cNvSpPr/>
          <p:nvPr/>
        </p:nvSpPr>
        <p:spPr>
          <a:xfrm>
            <a:off x="179512" y="2348880"/>
            <a:ext cx="8856984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&lt;meta name="description" content="</a:t>
            </a:r>
            <a:r>
              <a:rPr lang="zh-TW" altLang="en-US" sz="2200" b="1" dirty="0">
                <a:latin typeface="Tahoma" pitchFamily="34" charset="0"/>
                <a:cs typeface="Tahoma" pitchFamily="34" charset="0"/>
              </a:rPr>
              <a:t>摘要描述</a:t>
            </a:r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"&gt;</a:t>
            </a:r>
          </a:p>
          <a:p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&lt;meta name="keywords" content="</a:t>
            </a:r>
            <a:r>
              <a:rPr lang="zh-TW" altLang="en-US" sz="2200" b="1" dirty="0">
                <a:latin typeface="Tahoma" pitchFamily="34" charset="0"/>
                <a:cs typeface="Tahoma" pitchFamily="34" charset="0"/>
              </a:rPr>
              <a:t>關鍵字</a:t>
            </a:r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1, keyword2"&gt;</a:t>
            </a:r>
          </a:p>
          <a:p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&lt;meta name="author" content="</a:t>
            </a:r>
            <a:r>
              <a:rPr lang="zh-TW" altLang="en-US" sz="2200" b="1" dirty="0">
                <a:latin typeface="Tahoma" pitchFamily="34" charset="0"/>
                <a:cs typeface="Tahoma" pitchFamily="34" charset="0"/>
              </a:rPr>
              <a:t>作者姓名</a:t>
            </a:r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"&gt;</a:t>
            </a:r>
          </a:p>
          <a:p>
            <a:r>
              <a:rPr lang="en-US" altLang="zh-TW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1386787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zh-TW" altLang="en-US" dirty="0"/>
              <a:t>唐詩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35715" cy="45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297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4" y="9375"/>
            <a:ext cx="7457334" cy="680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72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smtClean="0"/>
              <a:t>1-2</a:t>
            </a:r>
            <a:r>
              <a:rPr lang="zh-TW" altLang="en-US" dirty="0" smtClean="0"/>
              <a:t>：唐詩以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排版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1" y="1516335"/>
            <a:ext cx="88471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681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1-2</a:t>
            </a:r>
            <a:r>
              <a:rPr lang="zh-TW" altLang="en-US" dirty="0" smtClean="0"/>
              <a:t>：唐詩以 </a:t>
            </a:r>
            <a:r>
              <a:rPr lang="en-US" altLang="zh-TW" dirty="0"/>
              <a:t>CSS </a:t>
            </a:r>
            <a:r>
              <a:rPr lang="zh-TW" altLang="en-US" dirty="0"/>
              <a:t>排版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&lt;head&gt; </a:t>
            </a:r>
            <a:r>
              <a:rPr lang="zh-TW" altLang="en-US" dirty="0" smtClean="0"/>
              <a:t>裡面加入 </a:t>
            </a:r>
            <a:r>
              <a:rPr lang="en-US" altLang="zh-TW" dirty="0" smtClean="0"/>
              <a:t>&lt;style&gt;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3238095" cy="504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471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：巢狀清單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1" y="1268760"/>
            <a:ext cx="7989887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656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zh-TW" altLang="en-US" dirty="0"/>
              <a:t>巢狀清單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8798"/>
            <a:ext cx="7542858" cy="27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977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zh-TW" altLang="en-US" dirty="0"/>
              <a:t>巢狀清單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91947"/>
            <a:ext cx="8904287" cy="542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59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2</a:t>
            </a:r>
            <a:r>
              <a:rPr lang="zh-TW" altLang="en-US" dirty="0" smtClean="0"/>
              <a:t>：</a:t>
            </a:r>
            <a:r>
              <a:rPr lang="zh-TW" altLang="en-US" dirty="0"/>
              <a:t>巢狀清單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5" y="1569194"/>
            <a:ext cx="8926191" cy="19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223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Ruby </a:t>
            </a:r>
            <a:r>
              <a:rPr lang="zh-TW" altLang="en-US" dirty="0" smtClean="0"/>
              <a:t>注音符號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&lt;ruby&gt;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rp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等標籤為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注音符號</a:t>
            </a:r>
            <a:r>
              <a:rPr lang="en-US" altLang="zh-TW" dirty="0" smtClean="0"/>
              <a:t>』</a:t>
            </a:r>
            <a:r>
              <a:rPr lang="zh-TW" altLang="en-US" dirty="0" smtClean="0"/>
              <a:t>四字加上注音符號。</a:t>
            </a:r>
            <a:endParaRPr lang="en-US" altLang="zh-TW" dirty="0" smtClean="0"/>
          </a:p>
          <a:p>
            <a:r>
              <a:rPr lang="zh-TW" altLang="en-US" dirty="0"/>
              <a:t>分別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IE </a:t>
            </a:r>
            <a:r>
              <a:rPr lang="zh-TW" altLang="en-US" dirty="0" smtClean="0"/>
              <a:t>等瀏覽器檢視成果，觀察各種瀏覽器呈現的結果有何差異？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39418"/>
            <a:ext cx="3549281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86" y="4639418"/>
            <a:ext cx="3495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591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Ruby </a:t>
            </a:r>
            <a:r>
              <a:rPr lang="zh-TW" altLang="en-US" dirty="0"/>
              <a:t>注音符號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0" y="1412776"/>
            <a:ext cx="8428572" cy="4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36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&lt;head&gt; </a:t>
            </a:r>
            <a:r>
              <a:rPr lang="zh-TW" altLang="en-US" dirty="0" smtClean="0"/>
              <a:t>檔頭元素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&lt;base&gt; </a:t>
            </a:r>
            <a:r>
              <a:rPr lang="zh-TW" altLang="en-US" dirty="0" smtClean="0"/>
              <a:t>設定超連結的基底或預設目標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&lt;link&gt; </a:t>
            </a:r>
            <a:r>
              <a:rPr lang="zh-TW" altLang="en-US" dirty="0" smtClean="0"/>
              <a:t>連結外部樣式檔案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874022" y="2276872"/>
            <a:ext cx="765841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&lt;base 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="https://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www.itm.usc.edu.tw" 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target="_blank"&gt;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2" y="4653136"/>
            <a:ext cx="765841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="theme.css"&gt;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8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：巢狀 </a:t>
            </a:r>
            <a:r>
              <a:rPr lang="en-US" altLang="zh-TW" dirty="0" smtClean="0"/>
              <a:t>Ruby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9042858" cy="17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26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26287" cy="64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&lt;head&gt; </a:t>
            </a:r>
            <a:r>
              <a:rPr lang="zh-TW" altLang="en-US" smtClean="0"/>
              <a:t>檔頭元素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&lt;style&gt; </a:t>
            </a:r>
            <a:r>
              <a:rPr lang="zh-TW" altLang="en-US" dirty="0" smtClean="0"/>
              <a:t>樣式設定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2348880"/>
            <a:ext cx="457200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&lt;/style&gt; 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0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&lt;head&gt; </a:t>
            </a:r>
            <a:r>
              <a:rPr lang="zh-TW" altLang="en-US" dirty="0"/>
              <a:t>檔頭元素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&lt;script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內嵌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script&gt; </a:t>
            </a:r>
            <a:r>
              <a:rPr lang="zh-TW" altLang="en-US" dirty="0" smtClean="0"/>
              <a:t>引入外部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程式檔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228671"/>
            <a:ext cx="62646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&lt;/script&gt;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4725144"/>
            <a:ext cx="70054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altLang="zh-TW" sz="24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="javascript.js"&gt;&lt;/script&gt;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&lt;head&gt; </a:t>
            </a:r>
            <a:r>
              <a:rPr lang="zh-TW" altLang="en-US" dirty="0"/>
              <a:t>檔頭元素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&lt;title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設定文件主旨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348880"/>
            <a:ext cx="626806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&lt;title&gt;Awesome page title&lt;/title&gt;</a:t>
            </a:r>
            <a:endParaRPr lang="zh-TW" altLang="en-US" sz="24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71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3013</TotalTime>
  <Words>2449</Words>
  <Application>Microsoft Office PowerPoint</Application>
  <PresentationFormat>如螢幕大小 (4:3)</PresentationFormat>
  <Paragraphs>453</Paragraphs>
  <Slides>61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2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Tahoma</vt:lpstr>
      <vt:lpstr>Wingdings 2</vt:lpstr>
      <vt:lpstr>暗香撲面</vt:lpstr>
      <vt:lpstr>文字排版</vt:lpstr>
      <vt:lpstr>大綱</vt:lpstr>
      <vt:lpstr>文章結構</vt:lpstr>
      <vt:lpstr>關於 Tag</vt:lpstr>
      <vt:lpstr>&lt;head&gt; 檔頭元素</vt:lpstr>
      <vt:lpstr>&lt;head&gt; 檔頭元素</vt:lpstr>
      <vt:lpstr>&lt;head&gt; 檔頭元素</vt:lpstr>
      <vt:lpstr>&lt;head&gt; 檔頭元素</vt:lpstr>
      <vt:lpstr>&lt;head&gt; 檔頭元素</vt:lpstr>
      <vt:lpstr>範例</vt:lpstr>
      <vt:lpstr>文件主體 頁面結構</vt:lpstr>
      <vt:lpstr>章節與段落</vt:lpstr>
      <vt:lpstr>章節與段落</vt:lpstr>
      <vt:lpstr>章節與段落</vt:lpstr>
      <vt:lpstr>&lt;section&gt;範例</vt:lpstr>
      <vt:lpstr>章節與段落</vt:lpstr>
      <vt:lpstr>PowerPoint 簡報</vt:lpstr>
      <vt:lpstr>PowerPoint 簡報</vt:lpstr>
      <vt:lpstr>清單</vt:lpstr>
      <vt:lpstr>清單</vt:lpstr>
      <vt:lpstr>清單</vt:lpstr>
      <vt:lpstr>清單</vt:lpstr>
      <vt:lpstr>清單</vt:lpstr>
      <vt:lpstr>div與span</vt:lpstr>
      <vt:lpstr>&lt;span&gt; 範例</vt:lpstr>
      <vt:lpstr>&lt;span&gt; 範例</vt:lpstr>
      <vt:lpstr>文字控制元素</vt:lpstr>
      <vt:lpstr>文字控制元素</vt:lpstr>
      <vt:lpstr>文字控制元素</vt:lpstr>
      <vt:lpstr>文字控制元素</vt:lpstr>
      <vt:lpstr>文字控制元素</vt:lpstr>
      <vt:lpstr>段落內的文字控制元素</vt:lpstr>
      <vt:lpstr>段落內的文字控制元素（續）</vt:lpstr>
      <vt:lpstr>段落內的文字控制元素（續）</vt:lpstr>
      <vt:lpstr>範例：&lt;a&gt;、&lt;abbr&gt; 以及 &lt;b&gt;</vt:lpstr>
      <vt:lpstr>範例： &lt;ins&gt; 和 &lt;del&gt;</vt:lpstr>
      <vt:lpstr>範例： &lt;cite&gt;、&lt;code&gt;、&lt;dfn&gt; 以及 &lt;q&gt;</vt:lpstr>
      <vt:lpstr>範例： &lt;cite&gt;、&lt;code&gt;、&lt;dfn&gt; 以及 &lt;q&gt;</vt:lpstr>
      <vt:lpstr>&lt;ruby&gt;、&lt;rt&gt; 以及 &lt;rp&gt;</vt:lpstr>
      <vt:lpstr>日文範例： &lt;ruby&gt;、&lt;rt&gt; 以及 &lt;rp&gt;</vt:lpstr>
      <vt:lpstr>中文範例：巢狀 &lt;ruby&gt;</vt:lpstr>
      <vt:lpstr>中文範例：巢狀 &lt;ruby&gt;</vt:lpstr>
      <vt:lpstr>HTML5 停用的 HTML4 舊標籤</vt:lpstr>
      <vt:lpstr>舊標籤賦予語意 &lt;i&gt;、&lt;b&gt;、&lt;em&gt; 和 &lt;strong&gt;</vt:lpstr>
      <vt:lpstr>舊標籤賦予語意 &lt;i&gt;、&lt;b&gt;、&lt;em&gt; 和 &lt;strong&gt;</vt:lpstr>
      <vt:lpstr>舊標籤賦予語意 &lt;i&gt;、&lt;b&gt;、&lt;em&gt; 和 &lt;strong&gt;</vt:lpstr>
      <vt:lpstr>特殊符號</vt:lpstr>
      <vt:lpstr>PowerPoint 簡報</vt:lpstr>
      <vt:lpstr>結語</vt:lpstr>
      <vt:lpstr>練習1：唐詩</vt:lpstr>
      <vt:lpstr>PowerPoint 簡報</vt:lpstr>
      <vt:lpstr>練習1-2：唐詩以 CSS 排版</vt:lpstr>
      <vt:lpstr>練習1-2：唐詩以 CSS 排版</vt:lpstr>
      <vt:lpstr>練習2：巢狀清單</vt:lpstr>
      <vt:lpstr>練習2：巢狀清單</vt:lpstr>
      <vt:lpstr>練習2：巢狀清單</vt:lpstr>
      <vt:lpstr>練習2：巢狀清單</vt:lpstr>
      <vt:lpstr>練習3：Ruby 注音符號</vt:lpstr>
      <vt:lpstr>練習3：Ruby 注音符號</vt:lpstr>
      <vt:lpstr>練習4：巢狀 Ruby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443</cp:revision>
  <dcterms:created xsi:type="dcterms:W3CDTF">2012-09-16T08:20:09Z</dcterms:created>
  <dcterms:modified xsi:type="dcterms:W3CDTF">2019-03-07T08:56:20Z</dcterms:modified>
</cp:coreProperties>
</file>