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86" r:id="rId4"/>
    <p:sldId id="280" r:id="rId5"/>
    <p:sldId id="287" r:id="rId6"/>
    <p:sldId id="288" r:id="rId7"/>
    <p:sldId id="281" r:id="rId8"/>
    <p:sldId id="290" r:id="rId9"/>
    <p:sldId id="282" r:id="rId10"/>
    <p:sldId id="283" r:id="rId11"/>
    <p:sldId id="284" r:id="rId12"/>
    <p:sldId id="285" r:id="rId13"/>
    <p:sldId id="289" r:id="rId14"/>
    <p:sldId id="279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1906" autoAdjust="0"/>
  </p:normalViewPr>
  <p:slideViewPr>
    <p:cSldViewPr>
      <p:cViewPr varScale="1">
        <p:scale>
          <a:sx n="103" d="100"/>
          <a:sy n="103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D429-E708-4300-860C-8D62ED2B0EC3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AFC06-875D-49CE-BD17-421D212973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36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D078E-A9C4-4D50-B65E-1B080877A82B}" type="datetimeFigureOut">
              <a:rPr lang="en-US" altLang="zh-TW"/>
              <a:pPr/>
              <a:t>3/11/2019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57-F8D2-42D4-9EDC-E32CC36F89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09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ECBF91-BA3F-493C-9682-FB4A23478541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F7DC3A-BFBF-4E23-BF9D-ED47FDFC1FE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/>
              <a:t>超連結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Hyperlink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2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連結到網頁</a:t>
            </a:r>
            <a:r>
              <a:rPr lang="zh-TW" altLang="zh-TW" dirty="0" smtClean="0"/>
              <a:t>內部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步驟一：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為網頁內的特定位置設定識別名稱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 </a:t>
            </a:r>
            <a:r>
              <a:rPr lang="pt-BR" altLang="zh-TW" dirty="0"/>
              <a:t>&lt;h1 id="startH"&gt;H&lt;/</a:t>
            </a:r>
            <a:r>
              <a:rPr lang="pt-BR" altLang="zh-TW" dirty="0" smtClean="0"/>
              <a:t>h1&gt;</a:t>
            </a:r>
            <a:endParaRPr lang="en-US" altLang="zh-TW" dirty="0" smtClean="0"/>
          </a:p>
          <a:p>
            <a:r>
              <a:rPr lang="zh-TW" altLang="en-US" dirty="0"/>
              <a:t>步驟</a:t>
            </a:r>
            <a:r>
              <a:rPr lang="zh-TW" altLang="en-US" dirty="0" smtClean="0"/>
              <a:t>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#id </a:t>
            </a:r>
            <a:r>
              <a:rPr lang="zh-TW" altLang="en-US" dirty="0" smtClean="0"/>
              <a:t>參考之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startH</a:t>
            </a:r>
            <a:r>
              <a:rPr lang="en-US" altLang="zh-TW" dirty="0"/>
              <a:t>"&gt;</a:t>
            </a:r>
            <a:r>
              <a:rPr lang="zh-TW" altLang="en-US" dirty="0"/>
              <a:t>移至 </a:t>
            </a:r>
            <a:r>
              <a:rPr lang="en-US" altLang="zh-TW" dirty="0"/>
              <a:t>H </a:t>
            </a:r>
            <a:r>
              <a:rPr lang="zh-TW" altLang="en-US" dirty="0"/>
              <a:t>類</a:t>
            </a:r>
            <a:r>
              <a:rPr lang="en-US" altLang="zh-TW" dirty="0"/>
              <a:t>&lt;/a&gt;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7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連結到</a:t>
            </a:r>
            <a:r>
              <a:rPr lang="zh-TW" altLang="zh-TW" dirty="0" smtClean="0"/>
              <a:t>電子郵件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&lt;a href="</a:t>
            </a:r>
            <a:r>
              <a:rPr lang="pt-BR" altLang="zh-TW" dirty="0" smtClean="0"/>
              <a:t>mail:ywdeng@shinewave.com"&gt;</a:t>
            </a:r>
            <a:r>
              <a:rPr lang="zh-TW" altLang="pt-BR" dirty="0"/>
              <a:t>聯絡鄧老師</a:t>
            </a:r>
            <a:r>
              <a:rPr lang="pt-BR" altLang="zh-TW" dirty="0"/>
              <a:t>&lt;/a</a:t>
            </a:r>
            <a:r>
              <a:rPr lang="pt-BR" altLang="zh-TW" dirty="0" smtClean="0"/>
              <a:t>&gt;</a:t>
            </a:r>
          </a:p>
          <a:p>
            <a:r>
              <a:rPr lang="zh-TW" altLang="en-US" dirty="0" smtClean="0"/>
              <a:t>預設將啟動 </a:t>
            </a:r>
            <a:r>
              <a:rPr lang="en-US" altLang="zh-TW" dirty="0" smtClean="0"/>
              <a:t>MUA</a:t>
            </a:r>
            <a:r>
              <a:rPr lang="zh-TW" altLang="en-US" dirty="0" smtClean="0"/>
              <a:t>（</a:t>
            </a:r>
            <a:r>
              <a:rPr lang="en-US" altLang="zh-TW" dirty="0" smtClean="0"/>
              <a:t>Mail User Agent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 </a:t>
            </a:r>
            <a:r>
              <a:rPr lang="en-US" altLang="zh-TW" dirty="0" smtClean="0"/>
              <a:t>Microsoft Outlook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Mozilla Thunderbird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IBM Lotus Notes</a:t>
            </a:r>
            <a:endParaRPr lang="en-US" altLang="zh-TW" dirty="0"/>
          </a:p>
          <a:p>
            <a:pPr lvl="1"/>
            <a:r>
              <a:rPr lang="zh-TW" altLang="en-US" dirty="0" smtClean="0"/>
              <a:t>若預設的 </a:t>
            </a:r>
            <a:r>
              <a:rPr lang="en-US" altLang="zh-TW" dirty="0" smtClean="0"/>
              <a:t>MUA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Webmail</a:t>
            </a:r>
            <a:r>
              <a:rPr lang="zh-TW" altLang="en-US" dirty="0" smtClean="0"/>
              <a:t>，將會啟動預設瀏覽器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5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/>
              <a:t>連結到</a:t>
            </a:r>
            <a:r>
              <a:rPr lang="zh-TW" altLang="zh-TW" smtClean="0"/>
              <a:t>電話號碼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</a:t>
            </a:r>
            <a:r>
              <a:rPr lang="en-US" altLang="zh-TW" dirty="0" err="1"/>
              <a:t>tel</a:t>
            </a:r>
            <a:r>
              <a:rPr lang="en-US" altLang="zh-TW" dirty="0"/>
              <a:t>:+886227821862"&gt;</a:t>
            </a:r>
            <a:r>
              <a:rPr lang="zh-TW" altLang="en-US" dirty="0"/>
              <a:t>聯絡電話</a:t>
            </a:r>
            <a:r>
              <a:rPr lang="en-US" altLang="zh-TW" dirty="0"/>
              <a:t>: 886-2-2782-1862&lt;/a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在支援撥打電話的系統中使用</a:t>
            </a:r>
            <a:endParaRPr lang="en-US" altLang="zh-TW" dirty="0"/>
          </a:p>
          <a:p>
            <a:pPr lvl="1"/>
            <a:r>
              <a:rPr lang="en-US" altLang="zh-TW" dirty="0"/>
              <a:t>Android</a:t>
            </a:r>
            <a:r>
              <a:rPr lang="zh-TW" altLang="en-US" dirty="0"/>
              <a:t>、</a:t>
            </a:r>
            <a:r>
              <a:rPr lang="en-US" altLang="zh-TW" dirty="0"/>
              <a:t>Apple </a:t>
            </a:r>
            <a:r>
              <a:rPr lang="en-US" altLang="zh-TW" dirty="0" err="1"/>
              <a:t>iOS</a:t>
            </a:r>
            <a:r>
              <a:rPr lang="zh-TW" altLang="en-US" dirty="0"/>
              <a:t>、</a:t>
            </a:r>
            <a:r>
              <a:rPr lang="en-US" altLang="zh-TW" dirty="0"/>
              <a:t>Blackberry</a:t>
            </a:r>
            <a:r>
              <a:rPr lang="zh-TW" altLang="en-US" dirty="0"/>
              <a:t>、</a:t>
            </a:r>
            <a:r>
              <a:rPr lang="en-US" altLang="zh-TW" dirty="0"/>
              <a:t>Symbian</a:t>
            </a:r>
          </a:p>
          <a:p>
            <a:r>
              <a:rPr lang="zh-TW" altLang="en-US" dirty="0" smtClean="0"/>
              <a:t>不支援撥打電話的系統，可能會啟動建立聯絡人的功能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1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超連結的狀態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尚未瀏覽過（</a:t>
            </a:r>
            <a:r>
              <a:rPr lang="en-US" altLang="zh-TW" dirty="0" smtClean="0"/>
              <a:t>Unvisited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預設</a:t>
            </a:r>
            <a:r>
              <a:rPr lang="zh-TW" altLang="en-US" dirty="0" smtClean="0"/>
              <a:t>文字顏色為藍色，加底線</a:t>
            </a:r>
            <a:endParaRPr lang="en-US" altLang="zh-TW" dirty="0" smtClean="0"/>
          </a:p>
          <a:p>
            <a:r>
              <a:rPr lang="zh-TW" altLang="en-US" dirty="0" smtClean="0"/>
              <a:t>已瀏覽過（</a:t>
            </a:r>
            <a:r>
              <a:rPr lang="en-US" altLang="zh-TW" dirty="0" smtClean="0"/>
              <a:t>Visited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預設文字顏色</a:t>
            </a:r>
            <a:r>
              <a:rPr lang="zh-TW" altLang="en-US" dirty="0" smtClean="0"/>
              <a:t>為紫色</a:t>
            </a:r>
            <a:r>
              <a:rPr lang="zh-TW" altLang="en-US" dirty="0"/>
              <a:t>，加底線</a:t>
            </a:r>
            <a:endParaRPr lang="en-US" altLang="zh-TW" dirty="0"/>
          </a:p>
          <a:p>
            <a:r>
              <a:rPr lang="zh-TW" altLang="en-US" dirty="0" smtClean="0"/>
              <a:t>按下超連結時（</a:t>
            </a:r>
            <a:r>
              <a:rPr lang="en-US" altLang="zh-TW" dirty="0" smtClean="0"/>
              <a:t>Active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預設文字顏色</a:t>
            </a:r>
            <a:r>
              <a:rPr lang="zh-TW" altLang="en-US" dirty="0" smtClean="0"/>
              <a:t>為紅色</a:t>
            </a:r>
            <a:r>
              <a:rPr lang="zh-TW" altLang="en-US" dirty="0"/>
              <a:t>，加底線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30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超連結為全球資訊網（</a:t>
            </a:r>
            <a:r>
              <a:rPr lang="en-US" altLang="zh-TW" dirty="0" smtClean="0"/>
              <a:t>WWW</a:t>
            </a:r>
            <a:r>
              <a:rPr lang="zh-TW" altLang="en-US" dirty="0" smtClean="0"/>
              <a:t>）的基礎，是串連網頁的手段</a:t>
            </a:r>
            <a:endParaRPr lang="en-US" altLang="zh-TW" dirty="0" smtClean="0"/>
          </a:p>
          <a:p>
            <a:r>
              <a:rPr lang="zh-TW" altLang="en-US" dirty="0" smtClean="0"/>
              <a:t>超連結透過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連接到網路上的任何資源</a:t>
            </a:r>
            <a:endParaRPr lang="en-US" altLang="zh-TW" dirty="0" smtClean="0"/>
          </a:p>
          <a:p>
            <a:r>
              <a:rPr lang="zh-TW" altLang="en-US" dirty="0" smtClean="0"/>
              <a:t>指向跨網站資源的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必須使用絕對路徑</a:t>
            </a:r>
            <a:endParaRPr lang="en-US" altLang="zh-TW" dirty="0" smtClean="0"/>
          </a:p>
          <a:p>
            <a:r>
              <a:rPr lang="zh-TW" altLang="en-US" dirty="0" smtClean="0"/>
              <a:t>指向網站內資源的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盡量使用相對路徑</a:t>
            </a:r>
            <a:endParaRPr lang="en-US" altLang="zh-TW" dirty="0" smtClean="0"/>
          </a:p>
          <a:p>
            <a:r>
              <a:rPr lang="zh-TW" altLang="en-US" smtClean="0"/>
              <a:t>超連結也可以用來啟動電子郵件編輯和撥打電話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08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：貓咪照片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製作導覽選單</a:t>
            </a:r>
            <a:endParaRPr lang="en-US" altLang="zh-TW" dirty="0" smtClean="0"/>
          </a:p>
          <a:p>
            <a:r>
              <a:rPr lang="zh-TW" altLang="en-US" dirty="0" smtClean="0"/>
              <a:t>每一隻貓的簡介做成一個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，標示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/>
              <a:t>用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="#cat1"&gt;</a:t>
            </a:r>
            <a:r>
              <a:rPr lang="zh-TW" altLang="en-US" dirty="0"/>
              <a:t>西亞拉雅貓</a:t>
            </a:r>
            <a:r>
              <a:rPr lang="en-US" altLang="zh-TW" dirty="0"/>
              <a:t>&lt;/a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連結到網頁內的位置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90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zh-TW" altLang="en-US" dirty="0"/>
              <a:t>貓咪照片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220010"/>
            <a:ext cx="6751637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8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zh-TW" altLang="en-US" dirty="0"/>
              <a:t>貓咪照片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52" y="1508200"/>
            <a:ext cx="8857144" cy="501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6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：貓咪照片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81328"/>
            <a:ext cx="8274287" cy="4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7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超連結標籤與屬性</a:t>
            </a:r>
          </a:p>
          <a:p>
            <a:r>
              <a:rPr lang="zh-TW" altLang="zh-TW" dirty="0" smtClean="0"/>
              <a:t>相對路徑與絕對路徑</a:t>
            </a:r>
          </a:p>
          <a:p>
            <a:r>
              <a:rPr lang="zh-TW" altLang="zh-TW" dirty="0" smtClean="0"/>
              <a:t>設定</a:t>
            </a:r>
            <a:r>
              <a:rPr lang="en-US" altLang="zh-TW" dirty="0" smtClean="0"/>
              <a:t>target</a:t>
            </a:r>
            <a:endParaRPr lang="zh-TW" altLang="zh-TW" dirty="0" smtClean="0"/>
          </a:p>
          <a:p>
            <a:r>
              <a:rPr lang="zh-TW" altLang="zh-TW" dirty="0" smtClean="0"/>
              <a:t>連結到網頁內部</a:t>
            </a:r>
          </a:p>
          <a:p>
            <a:r>
              <a:rPr lang="zh-TW" altLang="zh-TW" dirty="0" smtClean="0"/>
              <a:t>連結到電子郵件</a:t>
            </a:r>
          </a:p>
          <a:p>
            <a:r>
              <a:rPr lang="zh-TW" altLang="zh-TW" dirty="0" smtClean="0"/>
              <a:t>連結到電話號碼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99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超連結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World-Wide Web </a:t>
            </a:r>
            <a:r>
              <a:rPr lang="zh-TW" altLang="en-US" dirty="0" smtClean="0"/>
              <a:t>是一個網路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網頁為節點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超連結為連線</a:t>
            </a:r>
            <a:endParaRPr lang="en-US" altLang="zh-TW" dirty="0" smtClean="0"/>
          </a:p>
          <a:p>
            <a:r>
              <a:rPr lang="zh-TW" altLang="en-US" dirty="0" smtClean="0"/>
              <a:t>超連結可以連線到網路上的任何資源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指定其位置</a:t>
            </a:r>
            <a:endParaRPr lang="en-US" altLang="zh-TW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3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超連結標籤與</a:t>
            </a:r>
            <a:r>
              <a:rPr lang="zh-TW" altLang="zh-TW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標籤 </a:t>
            </a:r>
            <a:r>
              <a:rPr lang="en-US" altLang="zh-TW" dirty="0" smtClean="0"/>
              <a:t>&lt;a&gt;…&lt;/a&gt; </a:t>
            </a:r>
          </a:p>
          <a:p>
            <a:pPr lvl="1"/>
            <a:r>
              <a:rPr lang="en-US" altLang="zh-TW" dirty="0" smtClean="0"/>
              <a:t>Anchor </a:t>
            </a:r>
            <a:r>
              <a:rPr lang="zh-TW" altLang="en-US" dirty="0" smtClean="0"/>
              <a:t>錨</a:t>
            </a:r>
            <a:endParaRPr lang="en-US" altLang="zh-TW" dirty="0" smtClean="0"/>
          </a:p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href</a:t>
            </a:r>
            <a:r>
              <a:rPr lang="zh-TW" altLang="en-US" dirty="0" smtClean="0"/>
              <a:t>：目標網址，一個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，可以連結到其他網站裡網頁、同一個網站裡的其他網頁、自身網頁內的某處以及其他特殊資源，例如電子郵件與電話。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target</a:t>
            </a:r>
            <a:r>
              <a:rPr lang="zh-TW" altLang="en-US" dirty="0" smtClean="0"/>
              <a:t>：指定開啟新網頁的視窗。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1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連結到位於其他網站的</a:t>
            </a:r>
            <a:r>
              <a:rPr lang="zh-TW" altLang="en-US" dirty="0" smtClean="0"/>
              <a:t>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smtClean="0"/>
              <a:t>&lt;</a:t>
            </a:r>
            <a:r>
              <a:rPr lang="pt-BR" altLang="zh-TW" dirty="0"/>
              <a:t>a href="http://www.moe.gov.tw/about.html"&gt;</a:t>
            </a:r>
            <a:r>
              <a:rPr lang="zh-TW" altLang="pt-BR" dirty="0"/>
              <a:t>關於教育部</a:t>
            </a:r>
            <a:r>
              <a:rPr lang="pt-BR" altLang="zh-TW" dirty="0"/>
              <a:t>&lt;/a</a:t>
            </a:r>
            <a:r>
              <a:rPr lang="pt-BR" altLang="zh-TW" dirty="0" smtClean="0"/>
              <a:t>&gt;</a:t>
            </a:r>
          </a:p>
          <a:p>
            <a:r>
              <a:rPr lang="pt-BR" altLang="zh-TW" dirty="0"/>
              <a:t>&lt;a href="ftp://ftp.ywdeng.idv.tw/pub/ex1.doc"&gt;</a:t>
            </a:r>
            <a:r>
              <a:rPr lang="zh-TW" altLang="en-US" dirty="0"/>
              <a:t>練習</a:t>
            </a:r>
            <a:r>
              <a:rPr lang="en-US" altLang="zh-TW" dirty="0"/>
              <a:t>1&lt;/</a:t>
            </a:r>
            <a:r>
              <a:rPr lang="pt-BR" altLang="zh-TW" dirty="0"/>
              <a:t>a</a:t>
            </a:r>
            <a:r>
              <a:rPr lang="pt-BR" altLang="zh-TW" dirty="0" smtClean="0"/>
              <a:t>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 smtClean="0"/>
              <a:t>="telnet</a:t>
            </a:r>
            <a:r>
              <a:rPr lang="en-US" altLang="zh-TW" dirty="0"/>
              <a:t>://</a:t>
            </a:r>
            <a:r>
              <a:rPr lang="en-US" altLang="zh-TW" dirty="0" smtClean="0"/>
              <a:t>ptt.cc"&gt;</a:t>
            </a:r>
            <a:r>
              <a:rPr lang="zh-TW" altLang="en-US" dirty="0"/>
              <a:t>批踢</a:t>
            </a:r>
            <a:r>
              <a:rPr lang="zh-TW" altLang="en-US" dirty="0" smtClean="0"/>
              <a:t>踢 </a:t>
            </a:r>
            <a:r>
              <a:rPr lang="en-US" altLang="zh-TW" dirty="0" smtClean="0"/>
              <a:t>BBS</a:t>
            </a:r>
            <a:r>
              <a:rPr lang="en-US" altLang="zh-TW" dirty="0"/>
              <a:t>&lt;/a&gt;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22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連結</a:t>
            </a:r>
            <a:r>
              <a:rPr lang="zh-TW" altLang="en-US" dirty="0" smtClean="0"/>
              <a:t>到</a:t>
            </a:r>
            <a:r>
              <a:rPr lang="zh-TW" altLang="en-US" dirty="0"/>
              <a:t>同一個網站裡的</a:t>
            </a:r>
            <a:r>
              <a:rPr lang="zh-TW" altLang="en-US" dirty="0" smtClean="0"/>
              <a:t>其他資源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絕對路徑：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從根目錄起算</a:t>
            </a:r>
            <a:endParaRPr lang="en-US" altLang="zh-TW" dirty="0" smtClean="0"/>
          </a:p>
          <a:p>
            <a:pPr lvl="1"/>
            <a:r>
              <a:rPr lang="zh-TW" altLang="en-US" dirty="0"/>
              <a:t>根</a:t>
            </a:r>
            <a:r>
              <a:rPr lang="zh-TW" altLang="en-US" dirty="0" smtClean="0"/>
              <a:t>目錄：  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pt-BR" altLang="zh-TW" b="1" dirty="0">
                <a:latin typeface="Courier New" pitchFamily="49" charset="0"/>
                <a:cs typeface="Courier New" pitchFamily="49" charset="0"/>
              </a:rPr>
              <a:t>&lt;a href="http://www.ywdeng.com/Service/Faq.html</a:t>
            </a:r>
            <a:r>
              <a:rPr lang="pt-BR" altLang="zh-TW" b="1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pt-BR" altLang="zh-TW" b="1" dirty="0" smtClean="0">
                <a:latin typeface="Courier New" pitchFamily="49" charset="0"/>
                <a:cs typeface="Courier New" pitchFamily="49" charset="0"/>
              </a:rPr>
            </a:br>
            <a:r>
              <a:rPr lang="pt-BR" altLang="zh-TW" b="1" dirty="0" smtClean="0">
                <a:latin typeface="Courier New" pitchFamily="49" charset="0"/>
                <a:cs typeface="Courier New" pitchFamily="49" charset="0"/>
              </a:rPr>
              <a:t>FAQ</a:t>
            </a:r>
            <a:r>
              <a:rPr lang="pt-BR" altLang="zh-TW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en-US" altLang="zh-TW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zh-TW" altLang="en-US" dirty="0" smtClean="0"/>
              <a:t>相對路徑：</a:t>
            </a:r>
            <a:endParaRPr lang="en-US" altLang="zh-TW" dirty="0" smtClean="0"/>
          </a:p>
          <a:p>
            <a:pPr lvl="1"/>
            <a:r>
              <a:rPr lang="zh-TW" altLang="en-US" dirty="0"/>
              <a:t>從目前</a:t>
            </a:r>
            <a:r>
              <a:rPr lang="zh-TW" altLang="en-US" dirty="0" smtClean="0"/>
              <a:t>目錄起算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目前目錄：     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zh-TW" altLang="en-US" dirty="0"/>
              <a:t>上</a:t>
            </a:r>
            <a:r>
              <a:rPr lang="zh-TW" altLang="en-US" dirty="0" smtClean="0"/>
              <a:t>一層目錄： 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..</a:t>
            </a:r>
          </a:p>
          <a:p>
            <a:pPr lvl="1"/>
            <a:r>
              <a:rPr lang="zh-TW" altLang="en-US" dirty="0" smtClean="0"/>
              <a:t>例如，從 </a:t>
            </a:r>
            <a:r>
              <a:rPr lang="en-US" altLang="zh-TW" dirty="0" smtClean="0"/>
              <a:t>Faq.html </a:t>
            </a:r>
            <a:r>
              <a:rPr lang="zh-TW" altLang="en-US" dirty="0" smtClean="0"/>
              <a:t>連接到 </a:t>
            </a:r>
            <a:r>
              <a:rPr lang="en-US" altLang="zh-TW" dirty="0" smtClean="0"/>
              <a:t>Camera.html</a:t>
            </a:r>
            <a:r>
              <a:rPr lang="zh-TW" altLang="en-US" dirty="0" smtClean="0">
                <a:latin typeface="+mj-ea"/>
                <a:ea typeface="+mj-ea"/>
                <a:cs typeface="Courier New" pitchFamily="49" charset="0"/>
              </a:rPr>
              <a:t>：</a:t>
            </a:r>
            <a:r>
              <a:rPr lang="en-US" altLang="zh-TW" dirty="0">
                <a:latin typeface="+mj-ea"/>
                <a:ea typeface="+mj-ea"/>
                <a:cs typeface="Courier New" pitchFamily="49" charset="0"/>
              </a:rPr>
              <a:t/>
            </a:r>
            <a:br>
              <a:rPr lang="en-US" altLang="zh-TW" dirty="0">
                <a:latin typeface="+mj-ea"/>
                <a:ea typeface="+mj-ea"/>
                <a:cs typeface="Courier New" pitchFamily="49" charset="0"/>
              </a:rPr>
            </a:br>
            <a:r>
              <a:rPr lang="en-US" altLang="zh-TW" b="1" dirty="0">
                <a:latin typeface="Courier New" pitchFamily="49" charset="0"/>
                <a:ea typeface="+mj-ea"/>
                <a:cs typeface="Courier New" pitchFamily="49" charset="0"/>
              </a:rPr>
              <a:t>&lt;a </a:t>
            </a:r>
            <a:r>
              <a:rPr lang="en-US" altLang="zh-TW" b="1" dirty="0" err="1">
                <a:latin typeface="Courier New" pitchFamily="49" charset="0"/>
                <a:ea typeface="+mj-ea"/>
                <a:cs typeface="Courier New" pitchFamily="49" charset="0"/>
              </a:rPr>
              <a:t>href</a:t>
            </a:r>
            <a:r>
              <a:rPr lang="en-US" altLang="zh-TW" b="1" dirty="0">
                <a:latin typeface="Courier New" pitchFamily="49" charset="0"/>
                <a:ea typeface="+mj-ea"/>
                <a:cs typeface="Courier New" pitchFamily="49" charset="0"/>
              </a:rPr>
              <a:t>="../Product/Consumer/Camera.html"&gt;</a:t>
            </a:r>
            <a:r>
              <a:rPr lang="zh-TW" altLang="en-US" b="1" dirty="0">
                <a:latin typeface="Courier New" pitchFamily="49" charset="0"/>
                <a:ea typeface="+mj-ea"/>
                <a:cs typeface="Courier New" pitchFamily="49" charset="0"/>
              </a:rPr>
              <a:t>照相機</a:t>
            </a:r>
            <a:r>
              <a:rPr lang="en-US" altLang="zh-TW" b="1" dirty="0">
                <a:latin typeface="Courier New" pitchFamily="49" charset="0"/>
                <a:ea typeface="+mj-ea"/>
                <a:cs typeface="Courier New" pitchFamily="49" charset="0"/>
              </a:rPr>
              <a:t>&lt;/a</a:t>
            </a:r>
            <a:r>
              <a:rPr lang="en-US" altLang="zh-TW" b="1" dirty="0" smtClean="0"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1"/>
            <a:r>
              <a:rPr lang="zh-TW" altLang="en-US" dirty="0"/>
              <a:t>例如，從 </a:t>
            </a:r>
            <a:r>
              <a:rPr lang="en-US" altLang="zh-TW" dirty="0" smtClean="0"/>
              <a:t>Camera.html </a:t>
            </a:r>
            <a:r>
              <a:rPr lang="zh-TW" altLang="en-US" dirty="0"/>
              <a:t>連接到 </a:t>
            </a:r>
            <a:r>
              <a:rPr lang="en-US" altLang="zh-TW" dirty="0"/>
              <a:t>Faq.html</a:t>
            </a:r>
            <a:br>
              <a:rPr lang="en-US" altLang="zh-TW" dirty="0"/>
            </a:b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altLang="zh-TW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="../../Service/Faq.html"&gt;</a:t>
            </a:r>
            <a:r>
              <a:rPr lang="zh-TW" altLang="en-US" b="1" dirty="0">
                <a:latin typeface="Courier New" pitchFamily="49" charset="0"/>
                <a:cs typeface="Courier New" pitchFamily="49" charset="0"/>
              </a:rPr>
              <a:t>常見問題</a:t>
            </a: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&lt;/a&gt;</a:t>
            </a:r>
            <a:endParaRPr lang="zh-TW" altLang="en-US" b="1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3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相對路徑與絕對</a:t>
            </a:r>
            <a:r>
              <a:rPr lang="zh-TW" altLang="zh-TW" dirty="0" smtClean="0"/>
              <a:t>路徑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27219" cy="494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03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如何從 </a:t>
            </a:r>
            <a:r>
              <a:rPr lang="en-US" altLang="zh-TW" dirty="0" smtClean="0"/>
              <a:t>Category.html </a:t>
            </a:r>
            <a:r>
              <a:rPr lang="zh-TW" altLang="en-US" dirty="0"/>
              <a:t>建立連接到 </a:t>
            </a:r>
            <a:r>
              <a:rPr lang="en-US" altLang="zh-TW" smtClean="0"/>
              <a:t>Camera.html </a:t>
            </a:r>
            <a:r>
              <a:rPr lang="zh-TW" altLang="en-US" dirty="0"/>
              <a:t>的超連結？</a:t>
            </a:r>
            <a:endParaRPr lang="en-US" altLang="zh-TW" dirty="0"/>
          </a:p>
          <a:p>
            <a:pPr lvl="1"/>
            <a:r>
              <a:rPr lang="zh-TW" altLang="en-US" dirty="0"/>
              <a:t>相對路徑？</a:t>
            </a:r>
          </a:p>
          <a:p>
            <a:pPr lvl="1"/>
            <a:r>
              <a:rPr lang="zh-TW" altLang="en-US" dirty="0" smtClean="0"/>
              <a:t>絕對</a:t>
            </a:r>
            <a:r>
              <a:rPr lang="zh-TW" altLang="en-US" dirty="0"/>
              <a:t>路徑？</a:t>
            </a:r>
            <a:endParaRPr lang="en-US" altLang="zh-TW" dirty="0"/>
          </a:p>
          <a:p>
            <a:r>
              <a:rPr lang="zh-TW" altLang="en-US" dirty="0" smtClean="0"/>
              <a:t>如何從 </a:t>
            </a:r>
            <a:r>
              <a:rPr lang="en-US" altLang="zh-TW" dirty="0" smtClean="0"/>
              <a:t>Camera.html </a:t>
            </a:r>
            <a:r>
              <a:rPr lang="zh-TW" altLang="en-US" dirty="0" smtClean="0"/>
              <a:t>建立連接到 </a:t>
            </a:r>
            <a:r>
              <a:rPr lang="en-US" altLang="zh-TW" dirty="0" smtClean="0"/>
              <a:t>Computer.html </a:t>
            </a:r>
            <a:r>
              <a:rPr lang="zh-TW" altLang="en-US" dirty="0" smtClean="0"/>
              <a:t>的超連結？</a:t>
            </a:r>
            <a:endParaRPr lang="en-US" altLang="zh-TW" dirty="0" smtClean="0"/>
          </a:p>
          <a:p>
            <a:pPr lvl="1"/>
            <a:r>
              <a:rPr lang="zh-TW" altLang="en-US" dirty="0"/>
              <a:t>相對路徑？</a:t>
            </a:r>
          </a:p>
          <a:p>
            <a:pPr lvl="1"/>
            <a:r>
              <a:rPr lang="zh-TW" altLang="en-US" dirty="0" smtClean="0"/>
              <a:t>絕對路徑？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589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mtClean="0"/>
              <a:t>設定</a:t>
            </a:r>
            <a:r>
              <a:rPr lang="en-US" altLang="zh-TW" smtClean="0"/>
              <a:t>target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target </a:t>
            </a:r>
            <a:r>
              <a:rPr lang="zh-TW" altLang="en-US" dirty="0" smtClean="0"/>
              <a:t>的種類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_blank</a:t>
            </a:r>
            <a:r>
              <a:rPr lang="zh-TW" altLang="en-US" dirty="0" smtClean="0"/>
              <a:t>：空白，目標網頁將在新視窗中開啟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_parent</a:t>
            </a:r>
            <a:r>
              <a:rPr lang="zh-TW" altLang="en-US" dirty="0" smtClean="0"/>
              <a:t>：雙親，</a:t>
            </a:r>
            <a:r>
              <a:rPr lang="zh-TW" altLang="en-US" dirty="0"/>
              <a:t>目標網頁將</a:t>
            </a:r>
            <a:r>
              <a:rPr lang="zh-TW" altLang="en-US" dirty="0" smtClean="0"/>
              <a:t>在上一層框架中開啟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_self</a:t>
            </a:r>
            <a:r>
              <a:rPr lang="zh-TW" altLang="en-US" dirty="0" smtClean="0"/>
              <a:t>：自己，</a:t>
            </a:r>
            <a:r>
              <a:rPr lang="zh-TW" altLang="en-US" dirty="0"/>
              <a:t>目標網頁將</a:t>
            </a:r>
            <a:r>
              <a:rPr lang="zh-TW" altLang="en-US" dirty="0" smtClean="0"/>
              <a:t>在目前視窗</a:t>
            </a:r>
            <a:r>
              <a:rPr lang="zh-TW" altLang="en-US" dirty="0"/>
              <a:t>中</a:t>
            </a:r>
            <a:r>
              <a:rPr lang="zh-TW" altLang="en-US" dirty="0" smtClean="0"/>
              <a:t>開啟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_top</a:t>
            </a:r>
            <a:r>
              <a:rPr lang="zh-TW" altLang="en-US" dirty="0" smtClean="0"/>
              <a:t>：頂層，</a:t>
            </a:r>
            <a:r>
              <a:rPr lang="zh-TW" altLang="en-US" dirty="0"/>
              <a:t>目標網頁將</a:t>
            </a:r>
            <a:r>
              <a:rPr lang="zh-TW" altLang="en-US" dirty="0" smtClean="0"/>
              <a:t>在頂層框架中開啟</a:t>
            </a:r>
            <a:endParaRPr lang="en-US" altLang="zh-TW" dirty="0" smtClean="0"/>
          </a:p>
          <a:p>
            <a:r>
              <a:rPr lang="en-US" altLang="zh-TW" dirty="0"/>
              <a:t>target="</a:t>
            </a:r>
            <a:r>
              <a:rPr lang="zh-TW" altLang="en-US" dirty="0"/>
              <a:t>視窗名稱</a:t>
            </a:r>
            <a:r>
              <a:rPr lang="en-US" altLang="zh-TW" dirty="0"/>
              <a:t>" </a:t>
            </a:r>
            <a:r>
              <a:rPr lang="zh-TW" altLang="en-US" dirty="0"/>
              <a:t>目標網頁將在指定名稱的視窗中開啟</a:t>
            </a:r>
          </a:p>
        </p:txBody>
      </p:sp>
    </p:spTree>
    <p:extLst>
      <p:ext uri="{BB962C8B-B14F-4D97-AF65-F5344CB8AC3E}">
        <p14:creationId xmlns:p14="http://schemas.microsoft.com/office/powerpoint/2010/main" val="63439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1816</TotalTime>
  <Words>603</Words>
  <Application>Microsoft Office PowerPoint</Application>
  <PresentationFormat>如螢幕大小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黑体</vt:lpstr>
      <vt:lpstr>微軟正黑體</vt:lpstr>
      <vt:lpstr>新細明體</vt:lpstr>
      <vt:lpstr>Arial</vt:lpstr>
      <vt:lpstr>Calibri</vt:lpstr>
      <vt:lpstr>Courier New</vt:lpstr>
      <vt:lpstr>Franklin Gothic Book</vt:lpstr>
      <vt:lpstr>Franklin Gothic Medium</vt:lpstr>
      <vt:lpstr>Wingdings 2</vt:lpstr>
      <vt:lpstr>暗香撲面</vt:lpstr>
      <vt:lpstr>超連結</vt:lpstr>
      <vt:lpstr>大綱</vt:lpstr>
      <vt:lpstr>超連結 Hyperlink</vt:lpstr>
      <vt:lpstr>超連結標籤與屬性</vt:lpstr>
      <vt:lpstr>連結到位於其他網站的資源</vt:lpstr>
      <vt:lpstr>連結到同一個網站裡的其他資源</vt:lpstr>
      <vt:lpstr>相對路徑與絕對路徑</vt:lpstr>
      <vt:lpstr>練習題</vt:lpstr>
      <vt:lpstr>設定target</vt:lpstr>
      <vt:lpstr>連結到網頁內部</vt:lpstr>
      <vt:lpstr>連結到電子郵件</vt:lpstr>
      <vt:lpstr>連結到電話號碼</vt:lpstr>
      <vt:lpstr>超連結的狀態</vt:lpstr>
      <vt:lpstr>結語</vt:lpstr>
      <vt:lpstr>練習1：貓咪照片</vt:lpstr>
      <vt:lpstr>練習1：貓咪照片</vt:lpstr>
      <vt:lpstr>練習1：貓咪照片</vt:lpstr>
      <vt:lpstr>練習1：貓咪照片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ywdeng</dc:creator>
  <cp:lastModifiedBy>YAO-WEN DENG</cp:lastModifiedBy>
  <cp:revision>308</cp:revision>
  <dcterms:created xsi:type="dcterms:W3CDTF">2012-09-16T08:20:09Z</dcterms:created>
  <dcterms:modified xsi:type="dcterms:W3CDTF">2019-03-11T08:53:51Z</dcterms:modified>
</cp:coreProperties>
</file>