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80" r:id="rId4"/>
    <p:sldId id="281" r:id="rId5"/>
    <p:sldId id="285" r:id="rId6"/>
    <p:sldId id="282" r:id="rId7"/>
    <p:sldId id="286" r:id="rId8"/>
    <p:sldId id="283" r:id="rId9"/>
    <p:sldId id="284" r:id="rId10"/>
    <p:sldId id="279" r:id="rId11"/>
    <p:sldId id="287" r:id="rId12"/>
    <p:sldId id="291" r:id="rId13"/>
    <p:sldId id="292" r:id="rId14"/>
    <p:sldId id="293" r:id="rId15"/>
    <p:sldId id="294" r:id="rId16"/>
    <p:sldId id="295" r:id="rId17"/>
    <p:sldId id="296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5" autoAdjust="0"/>
    <p:restoredTop sz="91906" autoAdjust="0"/>
  </p:normalViewPr>
  <p:slideViewPr>
    <p:cSldViewPr>
      <p:cViewPr varScale="1">
        <p:scale>
          <a:sx n="103" d="100"/>
          <a:sy n="103" d="100"/>
        </p:scale>
        <p:origin x="178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FD429-E708-4300-860C-8D62ED2B0EC3}" type="datetimeFigureOut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AFC06-875D-49CE-BD17-421D212973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363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http://alfu.csie.vnu.edu.tw/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925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http://www.w3schools.com/cssref/playit.asp?filename=playcss_vertical-align&amp;preval=baseline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683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3D078E-A9C4-4D50-B65E-1B080877A82B}" type="datetimeFigureOut">
              <a:rPr lang="en-US" altLang="zh-TW"/>
              <a:pPr/>
              <a:t>3/7/2019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B4B557-F8D2-42D4-9EDC-E32CC36F89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409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84ECBF91-BA3F-493C-9682-FB4A23478541}" type="datetimeFigureOut">
              <a:rPr lang="zh-TW" altLang="en-US" smtClean="0"/>
              <a:pPr/>
              <a:t>2019/3/7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guide.nat.gov.tw/wSite/ct?xItem=36230&amp;ctNode=14410&amp;mp=1#S1" TargetMode="External"/><Relationship Id="rId2" Type="http://schemas.openxmlformats.org/officeDocument/2006/relationships/hyperlink" Target="http://www.webguide.nat.gov.tw/wSite/np?ctNode=14408&amp;mp=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zh-TW" dirty="0" smtClean="0"/>
              <a:t>影像</a:t>
            </a:r>
            <a:r>
              <a:rPr lang="zh-TW" altLang="zh-TW" dirty="0"/>
              <a:t>與圖片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Images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826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結語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一圖勝萬</a:t>
            </a:r>
            <a:r>
              <a:rPr lang="zh-TW" altLang="en-US" dirty="0" smtClean="0"/>
              <a:t>言</a:t>
            </a:r>
            <a:endParaRPr lang="en-US" altLang="zh-TW" dirty="0" smtClean="0"/>
          </a:p>
          <a:p>
            <a:r>
              <a:rPr lang="zh-TW" altLang="en-US" dirty="0" smtClean="0"/>
              <a:t>有圖有真相</a:t>
            </a:r>
            <a:endParaRPr lang="en-US" altLang="zh-TW" dirty="0" smtClean="0"/>
          </a:p>
          <a:p>
            <a:r>
              <a:rPr lang="zh-TW" altLang="en-US" dirty="0" smtClean="0"/>
              <a:t>高解析圖用 </a:t>
            </a:r>
            <a:r>
              <a:rPr lang="en-US" altLang="zh-TW" dirty="0" smtClean="0"/>
              <a:t>PNG</a:t>
            </a:r>
          </a:p>
          <a:p>
            <a:r>
              <a:rPr lang="zh-TW" altLang="en-US" dirty="0" smtClean="0"/>
              <a:t>一般圖用 </a:t>
            </a:r>
            <a:r>
              <a:rPr lang="en-US" altLang="zh-TW" dirty="0" smtClean="0"/>
              <a:t>JPG</a:t>
            </a:r>
          </a:p>
          <a:p>
            <a:r>
              <a:rPr lang="zh-TW" altLang="en-US" dirty="0" smtClean="0"/>
              <a:t>小圖、動畫用 </a:t>
            </a:r>
            <a:r>
              <a:rPr lang="en-US" altLang="zh-TW" dirty="0" smtClean="0"/>
              <a:t>GIF</a:t>
            </a:r>
          </a:p>
          <a:p>
            <a:r>
              <a:rPr lang="zh-TW" altLang="en-US" dirty="0" smtClean="0"/>
              <a:t>提供替代文字 </a:t>
            </a:r>
            <a:r>
              <a:rPr lang="en-US" altLang="zh-TW" dirty="0" smtClean="0"/>
              <a:t>alt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5081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補充 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iframe</a:t>
            </a:r>
            <a:r>
              <a:rPr lang="en-US" altLang="zh-TW" dirty="0" smtClean="0"/>
              <a:t>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內嵌於網頁中的框架</a:t>
            </a:r>
            <a:endParaRPr lang="en-US" altLang="zh-TW" dirty="0" smtClean="0"/>
          </a:p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iframe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內可以嵌入另一個 </a:t>
            </a:r>
            <a:r>
              <a:rPr lang="en-US" altLang="zh-TW" dirty="0" smtClean="0"/>
              <a:t>HTML </a:t>
            </a:r>
            <a:r>
              <a:rPr lang="zh-TW" altLang="en-US" dirty="0" smtClean="0"/>
              <a:t>網頁</a:t>
            </a:r>
            <a:endParaRPr lang="en-US" altLang="zh-TW" dirty="0" smtClean="0"/>
          </a:p>
          <a:p>
            <a:r>
              <a:rPr lang="zh-TW" altLang="en-US" dirty="0" smtClean="0"/>
              <a:t>屬性：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src</a:t>
            </a:r>
            <a:r>
              <a:rPr lang="en-US" altLang="zh-TW" dirty="0" smtClean="0"/>
              <a:t> </a:t>
            </a:r>
            <a:r>
              <a:rPr lang="zh-TW" altLang="en-US" dirty="0" smtClean="0"/>
              <a:t>來源網頁（</a:t>
            </a:r>
            <a:r>
              <a:rPr lang="en-US" altLang="zh-TW" dirty="0" smtClean="0"/>
              <a:t>Source</a:t>
            </a:r>
            <a:r>
              <a:rPr lang="zh-TW" altLang="en-US" dirty="0" smtClean="0"/>
              <a:t>）以 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指定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name </a:t>
            </a:r>
            <a:r>
              <a:rPr lang="zh-TW" altLang="en-US" dirty="0" smtClean="0"/>
              <a:t>名稱，可以作為超連結 </a:t>
            </a:r>
            <a:r>
              <a:rPr lang="en-US" altLang="zh-TW" dirty="0" smtClean="0"/>
              <a:t>target </a:t>
            </a:r>
            <a:r>
              <a:rPr lang="zh-TW" altLang="en-US" dirty="0" smtClean="0"/>
              <a:t>的指定目的地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4869160"/>
            <a:ext cx="7704856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name="content" 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="1.html" width="600px" height="500px"&gt; </a:t>
            </a:r>
            <a:r>
              <a:rPr lang="en-US" altLang="zh-TW" sz="20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&gt;</a:t>
            </a:r>
            <a:endParaRPr lang="zh-TW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050" y="5805264"/>
            <a:ext cx="770539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="1.html" target="content"&gt;</a:t>
            </a:r>
            <a:r>
              <a:rPr lang="zh-TW" altLang="en-US" sz="2000" b="1" dirty="0">
                <a:latin typeface="Courier New" pitchFamily="49" charset="0"/>
                <a:cs typeface="Courier New" pitchFamily="49" charset="0"/>
              </a:rPr>
              <a:t>西亞拉雅貓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&lt;/a&gt;</a:t>
            </a:r>
            <a:endParaRPr lang="zh-TW" alt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484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iframe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版貓咪</a:t>
            </a:r>
            <a:r>
              <a:rPr lang="zh-TW" altLang="en-US" dirty="0"/>
              <a:t>照片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588" y="1412776"/>
            <a:ext cx="6067425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607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</a:t>
            </a:r>
            <a:r>
              <a:rPr lang="en-US" altLang="zh-TW" dirty="0" smtClean="0"/>
              <a:t>&lt;</a:t>
            </a:r>
            <a:r>
              <a:rPr lang="en-US" altLang="zh-TW" dirty="0" err="1"/>
              <a:t>iframe</a:t>
            </a:r>
            <a:r>
              <a:rPr lang="en-US" altLang="zh-TW" dirty="0"/>
              <a:t>&gt; </a:t>
            </a:r>
            <a:r>
              <a:rPr lang="zh-TW" altLang="en-US" dirty="0"/>
              <a:t>版貓咪</a:t>
            </a:r>
            <a:r>
              <a:rPr lang="zh-TW" altLang="en-US" dirty="0" smtClean="0"/>
              <a:t>照片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index.html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776864" cy="518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992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</a:t>
            </a:r>
            <a:r>
              <a:rPr lang="en-US" altLang="zh-TW" dirty="0" smtClean="0"/>
              <a:t>&lt;</a:t>
            </a:r>
            <a:r>
              <a:rPr lang="en-US" altLang="zh-TW" dirty="0" err="1"/>
              <a:t>iframe</a:t>
            </a:r>
            <a:r>
              <a:rPr lang="en-US" altLang="zh-TW" dirty="0"/>
              <a:t>&gt; </a:t>
            </a:r>
            <a:r>
              <a:rPr lang="zh-TW" altLang="en-US" dirty="0"/>
              <a:t>版貓咪照片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1</a:t>
            </a:r>
            <a:r>
              <a:rPr lang="en-US" altLang="zh-TW" dirty="0" smtClean="0"/>
              <a:t>.html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86919"/>
            <a:ext cx="4600001" cy="361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0836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</a:t>
            </a:r>
            <a:r>
              <a:rPr lang="en-US" altLang="zh-TW" dirty="0" smtClean="0"/>
              <a:t>&lt;</a:t>
            </a:r>
            <a:r>
              <a:rPr lang="en-US" altLang="zh-TW" dirty="0" err="1"/>
              <a:t>iframe</a:t>
            </a:r>
            <a:r>
              <a:rPr lang="en-US" altLang="zh-TW" dirty="0"/>
              <a:t>&gt; </a:t>
            </a:r>
            <a:r>
              <a:rPr lang="zh-TW" altLang="en-US" dirty="0"/>
              <a:t>版貓咪照片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2.html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857143" cy="358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6660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練習</a:t>
            </a:r>
            <a:r>
              <a:rPr lang="en-US" altLang="zh-TW" smtClean="0"/>
              <a:t>1</a:t>
            </a:r>
            <a:r>
              <a:rPr lang="zh-TW" altLang="en-US" smtClean="0"/>
              <a:t>：</a:t>
            </a:r>
            <a:r>
              <a:rPr lang="en-US" altLang="zh-TW" dirty="0" smtClean="0"/>
              <a:t>&lt;</a:t>
            </a:r>
            <a:r>
              <a:rPr lang="en-US" altLang="zh-TW" dirty="0" err="1"/>
              <a:t>iframe</a:t>
            </a:r>
            <a:r>
              <a:rPr lang="en-US" altLang="zh-TW" dirty="0"/>
              <a:t>&gt; </a:t>
            </a:r>
            <a:r>
              <a:rPr lang="zh-TW" altLang="en-US" dirty="0"/>
              <a:t>版貓咪照片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3.html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142858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650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</a:t>
            </a:r>
            <a:r>
              <a:rPr lang="en-US" altLang="zh-TW" dirty="0" smtClean="0"/>
              <a:t>&lt;</a:t>
            </a:r>
            <a:r>
              <a:rPr lang="en-US" altLang="zh-TW" dirty="0" err="1"/>
              <a:t>iframe</a:t>
            </a:r>
            <a:r>
              <a:rPr lang="en-US" altLang="zh-TW" dirty="0"/>
              <a:t>&gt; </a:t>
            </a:r>
            <a:r>
              <a:rPr lang="zh-TW" altLang="en-US" dirty="0"/>
              <a:t>版貓咪照片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4.html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48003"/>
            <a:ext cx="4728572" cy="358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72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 smtClean="0"/>
              <a:t>影像</a:t>
            </a:r>
            <a:r>
              <a:rPr lang="zh-TW" altLang="zh-TW" dirty="0"/>
              <a:t>標籤與屬性</a:t>
            </a:r>
          </a:p>
          <a:p>
            <a:r>
              <a:rPr lang="zh-TW" altLang="zh-TW" dirty="0" smtClean="0"/>
              <a:t>常見</a:t>
            </a:r>
            <a:r>
              <a:rPr lang="zh-TW" altLang="zh-TW" dirty="0"/>
              <a:t>影像格式</a:t>
            </a:r>
          </a:p>
          <a:p>
            <a:r>
              <a:rPr lang="zh-TW" altLang="zh-TW" dirty="0" smtClean="0"/>
              <a:t>影像</a:t>
            </a:r>
            <a:r>
              <a:rPr lang="zh-TW" altLang="zh-TW" dirty="0"/>
              <a:t>與段落排版</a:t>
            </a:r>
          </a:p>
          <a:p>
            <a:r>
              <a:rPr lang="zh-TW" altLang="zh-TW" dirty="0" smtClean="0"/>
              <a:t>提供</a:t>
            </a:r>
            <a:r>
              <a:rPr lang="zh-TW" altLang="zh-TW" dirty="0"/>
              <a:t>替代文字</a:t>
            </a:r>
          </a:p>
          <a:p>
            <a:r>
              <a:rPr lang="zh-TW" altLang="zh-TW" dirty="0" smtClean="0"/>
              <a:t>以</a:t>
            </a:r>
            <a:r>
              <a:rPr lang="zh-TW" altLang="zh-TW" dirty="0"/>
              <a:t>影像作為超連結</a:t>
            </a:r>
          </a:p>
        </p:txBody>
      </p:sp>
    </p:spTree>
    <p:extLst>
      <p:ext uri="{BB962C8B-B14F-4D97-AF65-F5344CB8AC3E}">
        <p14:creationId xmlns:p14="http://schemas.microsoft.com/office/powerpoint/2010/main" val="149982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影像標籤與屬性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影像，</a:t>
            </a:r>
            <a:r>
              <a:rPr lang="en-US" altLang="zh-TW" dirty="0" smtClean="0"/>
              <a:t>Image</a:t>
            </a:r>
          </a:p>
          <a:p>
            <a:r>
              <a:rPr lang="zh-TW" altLang="en-US" dirty="0" smtClean="0"/>
              <a:t>屬性：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src</a:t>
            </a:r>
            <a:r>
              <a:rPr lang="en-US" altLang="zh-TW" dirty="0" smtClean="0"/>
              <a:t> </a:t>
            </a:r>
            <a:r>
              <a:rPr lang="zh-TW" altLang="en-US" dirty="0" smtClean="0"/>
              <a:t>來源（</a:t>
            </a:r>
            <a:r>
              <a:rPr lang="en-US" altLang="zh-TW" dirty="0" smtClean="0"/>
              <a:t>Source</a:t>
            </a:r>
            <a:r>
              <a:rPr lang="zh-TW" altLang="en-US" dirty="0" smtClean="0"/>
              <a:t>）以 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指定影像檔案位置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alt </a:t>
            </a:r>
            <a:r>
              <a:rPr lang="zh-TW" altLang="en-US" dirty="0" smtClean="0"/>
              <a:t>替代文字（</a:t>
            </a:r>
            <a:r>
              <a:rPr lang="en-US" altLang="zh-TW" dirty="0" smtClean="0"/>
              <a:t>Alternative Text</a:t>
            </a:r>
            <a:r>
              <a:rPr lang="zh-TW" altLang="en-US" dirty="0" smtClean="0"/>
              <a:t>）圖片的簡要描述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width </a:t>
            </a:r>
            <a:r>
              <a:rPr lang="zh-TW" altLang="en-US" dirty="0" smtClean="0"/>
              <a:t>寬度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height </a:t>
            </a:r>
            <a:r>
              <a:rPr lang="zh-TW" altLang="en-US" dirty="0" smtClean="0"/>
              <a:t>高度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單位：</a:t>
            </a:r>
            <a:r>
              <a:rPr lang="en-US" altLang="zh-TW" dirty="0" err="1" smtClean="0"/>
              <a:t>px</a:t>
            </a:r>
            <a:r>
              <a:rPr lang="en-US" altLang="zh-TW" dirty="0" smtClean="0"/>
              <a:t> </a:t>
            </a:r>
            <a:r>
              <a:rPr lang="zh-TW" altLang="en-US" dirty="0" smtClean="0"/>
              <a:t>像素（</a:t>
            </a:r>
            <a:r>
              <a:rPr lang="en-US" altLang="zh-TW" dirty="0" smtClean="0"/>
              <a:t>Pixel</a:t>
            </a:r>
            <a:r>
              <a:rPr lang="zh-TW" altLang="en-US" dirty="0" smtClean="0"/>
              <a:t>）螢幕上的一個像素點</a:t>
            </a:r>
            <a:endParaRPr lang="en-US" altLang="zh-TW" dirty="0" smtClean="0"/>
          </a:p>
        </p:txBody>
      </p:sp>
      <p:sp>
        <p:nvSpPr>
          <p:cNvPr id="5" name="矩形 4"/>
          <p:cNvSpPr/>
          <p:nvPr/>
        </p:nvSpPr>
        <p:spPr>
          <a:xfrm>
            <a:off x="1115616" y="5821876"/>
            <a:ext cx="6408712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="images/cart.png" alt="</a:t>
            </a:r>
            <a:r>
              <a:rPr lang="zh-TW" altLang="en-US" sz="2000" b="1" dirty="0">
                <a:latin typeface="Courier New" pitchFamily="49" charset="0"/>
                <a:cs typeface="Courier New" pitchFamily="49" charset="0"/>
              </a:rPr>
              <a:t>購物車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" width</a:t>
            </a:r>
            <a:r>
              <a:rPr lang="en-US" altLang="zh-TW" sz="2000" b="1" dirty="0" smtClean="0">
                <a:latin typeface="Courier New" pitchFamily="49" charset="0"/>
                <a:cs typeface="Courier New" pitchFamily="49" charset="0"/>
              </a:rPr>
              <a:t>="100px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" height="60px"&gt;</a:t>
            </a:r>
            <a:endParaRPr lang="zh-TW" alt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58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常見影像</a:t>
            </a:r>
            <a:r>
              <a:rPr lang="zh-TW" altLang="zh-TW" dirty="0" smtClean="0"/>
              <a:t>格式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640885"/>
              </p:ext>
            </p:extLst>
          </p:nvPr>
        </p:nvGraphicFramePr>
        <p:xfrm>
          <a:off x="457200" y="1600200"/>
          <a:ext cx="8229600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06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影像格式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色彩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壓縮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特性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適用時機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87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全彩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非破壞性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TW" altLang="en-US" dirty="0" smtClean="0"/>
                        <a:t>支援交錯式影像</a:t>
                      </a:r>
                      <a:endParaRPr lang="en-US" altLang="zh-TW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TW" altLang="en-US" dirty="0" smtClean="0"/>
                        <a:t>支援透明背景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TW" altLang="en-US" dirty="0" smtClean="0"/>
                        <a:t>對解析度要求較高的影像</a:t>
                      </a:r>
                      <a:endParaRPr lang="en-US" altLang="zh-TW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TW" altLang="en-US" dirty="0" smtClean="0"/>
                        <a:t>需要透明背景的影像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JPEG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全彩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破壞性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TW" altLang="en-US" dirty="0" smtClean="0"/>
                        <a:t>圖檔體積小</a:t>
                      </a:r>
                      <a:endParaRPr lang="en-US" altLang="zh-TW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TW" altLang="en-US" dirty="0" smtClean="0"/>
                        <a:t>可以視需要調整壓縮比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TW" altLang="en-US" dirty="0" smtClean="0"/>
                        <a:t>一般彩色影像</a:t>
                      </a:r>
                      <a:endParaRPr lang="en-US" altLang="zh-TW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TW" altLang="en-US" dirty="0" smtClean="0"/>
                        <a:t>照片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GIF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256</a:t>
                      </a:r>
                      <a:r>
                        <a:rPr lang="zh-TW" altLang="en-US" dirty="0" smtClean="0"/>
                        <a:t>色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非破壞性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TW" altLang="en-US" dirty="0" smtClean="0"/>
                        <a:t>支援交錯式影像</a:t>
                      </a:r>
                      <a:endParaRPr lang="en-US" altLang="zh-TW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TW" altLang="en-US" dirty="0" smtClean="0"/>
                        <a:t>支援動畫製作</a:t>
                      </a:r>
                      <a:endParaRPr lang="en-US" altLang="zh-TW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TW" altLang="en-US" dirty="0" smtClean="0"/>
                        <a:t>支援透明背景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TW" altLang="en-US" dirty="0" smtClean="0"/>
                        <a:t>對色彩要求不高的圖片，例如：</a:t>
                      </a:r>
                      <a:r>
                        <a:rPr lang="en-US" altLang="zh-TW" dirty="0" smtClean="0"/>
                        <a:t>Logo</a:t>
                      </a:r>
                      <a:r>
                        <a:rPr lang="zh-TW" altLang="en-US" dirty="0" smtClean="0"/>
                        <a:t>、縮圖、按鈕、符號、標題文字</a:t>
                      </a:r>
                      <a:endParaRPr lang="en-US" altLang="zh-TW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TW" altLang="en-US" dirty="0" smtClean="0"/>
                        <a:t>動畫</a:t>
                      </a:r>
                      <a:endParaRPr lang="en-US" altLang="zh-TW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TW" altLang="en-US" dirty="0" smtClean="0"/>
                        <a:t>需要透明背景的影像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TW" altLang="en-US" dirty="0" smtClean="0"/>
                        <a:t>檔案體積小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5946458"/>
            <a:ext cx="1905000" cy="3333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5479242"/>
            <a:ext cx="1066800" cy="10953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52" y="5692104"/>
            <a:ext cx="840496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交錯式影像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Interlaced Image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又</a:t>
            </a:r>
            <a:r>
              <a:rPr lang="zh-TW" altLang="en-US" dirty="0" smtClean="0"/>
              <a:t>稱為漸進式顯像（</a:t>
            </a:r>
            <a:r>
              <a:rPr lang="en-US" altLang="zh-TW" dirty="0" smtClean="0"/>
              <a:t>Progressive Display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使用者在完整收到</a:t>
            </a:r>
            <a:r>
              <a:rPr lang="zh-TW" altLang="en-US" dirty="0"/>
              <a:t>影像</a:t>
            </a:r>
            <a:r>
              <a:rPr lang="zh-TW" altLang="en-US" dirty="0" smtClean="0"/>
              <a:t>檔前，就可以看到影像的大致內容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隨著收到的資料越來越多，影像越來越清晰</a:t>
            </a:r>
            <a:endParaRPr lang="en-US" altLang="zh-TW" dirty="0" smtClean="0"/>
          </a:p>
          <a:p>
            <a:r>
              <a:rPr lang="zh-TW" altLang="en-US" dirty="0"/>
              <a:t>交錯</a:t>
            </a:r>
            <a:r>
              <a:rPr lang="zh-TW" altLang="en-US" dirty="0" smtClean="0"/>
              <a:t>式影像顯示在螢幕上比較不會閃爍</a:t>
            </a:r>
            <a:endParaRPr lang="en-US" altLang="zh-TW" dirty="0" smtClean="0"/>
          </a:p>
          <a:p>
            <a:r>
              <a:rPr lang="zh-TW" altLang="en-US" dirty="0"/>
              <a:t>適用於影像檔龐大或網路連線速度</a:t>
            </a:r>
            <a:r>
              <a:rPr lang="zh-TW" altLang="en-US" dirty="0" smtClean="0"/>
              <a:t>緩慢</a:t>
            </a:r>
            <a:endParaRPr lang="en-US" altLang="zh-TW" dirty="0" smtClean="0"/>
          </a:p>
          <a:p>
            <a:r>
              <a:rPr lang="zh-TW" altLang="en-US" dirty="0"/>
              <a:t>交錯</a:t>
            </a:r>
            <a:r>
              <a:rPr lang="zh-TW" altLang="en-US" dirty="0" smtClean="0"/>
              <a:t>式影像比非交錯式影像（</a:t>
            </a:r>
            <a:r>
              <a:rPr lang="en-US" altLang="zh-TW" dirty="0" smtClean="0"/>
              <a:t>Non-interlaced Image</a:t>
            </a:r>
            <a:r>
              <a:rPr lang="zh-TW" altLang="en-US" dirty="0" smtClean="0"/>
              <a:t>）體積稍大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0214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影像與段落</a:t>
            </a:r>
            <a:r>
              <a:rPr lang="zh-TW" altLang="zh-TW" dirty="0" smtClean="0"/>
              <a:t>排版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同時設定 </a:t>
            </a:r>
            <a:r>
              <a:rPr lang="en-US" altLang="zh-TW" dirty="0" smtClean="0"/>
              <a:t>width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height </a:t>
            </a:r>
            <a:r>
              <a:rPr lang="zh-TW" altLang="en-US" dirty="0" smtClean="0"/>
              <a:t>屬性時要注意，莫令影像變形</a:t>
            </a:r>
            <a:endParaRPr lang="en-US" altLang="zh-TW" dirty="0" smtClean="0"/>
          </a:p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和文字段落排在一起時，預設是對齊基線（</a:t>
            </a:r>
            <a:r>
              <a:rPr lang="en-US" altLang="zh-TW" dirty="0" smtClean="0"/>
              <a:t>Baseline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 </a:t>
            </a:r>
            <a:r>
              <a:rPr lang="en-US" altLang="zh-TW" dirty="0" smtClean="0"/>
              <a:t>CSS </a:t>
            </a:r>
            <a:r>
              <a:rPr lang="zh-TW" altLang="en-US" dirty="0" smtClean="0"/>
              <a:t>調整影像的對齊方式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文繞圖：讓文字繞著插圖的外圍走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9632" y="4283804"/>
            <a:ext cx="52565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style="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vertical-align:text-top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"&gt;</a:t>
            </a:r>
            <a:endParaRPr lang="zh-TW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9632" y="5445224"/>
            <a:ext cx="514756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style="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float:left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; margin:5px"&gt;</a:t>
            </a:r>
            <a:endParaRPr lang="zh-TW" alt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1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vertical-align </a:t>
            </a:r>
            <a:r>
              <a:rPr lang="zh-TW" altLang="en-US" dirty="0" smtClean="0"/>
              <a:t>屬性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213511"/>
              </p:ext>
            </p:extLst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屬性值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中文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baseline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基線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對齊元件的下緣。此為預設值。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sub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下標（</a:t>
                      </a:r>
                      <a:r>
                        <a:rPr lang="en-US" altLang="zh-TW" dirty="0" smtClean="0"/>
                        <a:t>subscript</a:t>
                      </a:r>
                      <a:r>
                        <a:rPr lang="zh-TW" altLang="en-US" dirty="0" smtClean="0"/>
                        <a:t>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比基線更低一點，位於下標的位置。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sup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上標（</a:t>
                      </a:r>
                      <a:r>
                        <a:rPr lang="en-US" altLang="zh-TW" dirty="0" smtClean="0"/>
                        <a:t>superscript</a:t>
                      </a:r>
                      <a:r>
                        <a:rPr lang="zh-TW" altLang="en-US" dirty="0" smtClean="0"/>
                        <a:t>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比 </a:t>
                      </a:r>
                      <a:r>
                        <a:rPr lang="en-US" altLang="zh-TW" dirty="0" smtClean="0"/>
                        <a:t>text-top </a:t>
                      </a:r>
                      <a:r>
                        <a:rPr lang="zh-TW" altLang="en-US" dirty="0" smtClean="0"/>
                        <a:t>更高一點，位於上標的位置。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頂端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同一行的文字或影像中，最高者的上緣。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text-top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文字上緣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文字的上緣，位置依字型設定。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middle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中央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垂直位置位於外層元件的中央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bottom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底端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同一行的文字或影像中，最低者的下緣。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text-bottom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文字下緣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文字的下緣，位置依字型設定。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inherit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繼承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承襲外層元件的垂直對齊方式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000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提供替代</a:t>
            </a:r>
            <a:r>
              <a:rPr lang="zh-TW" altLang="zh-TW" dirty="0" smtClean="0"/>
              <a:t>文字</a:t>
            </a:r>
            <a:r>
              <a:rPr lang="en-US" altLang="zh-TW" dirty="0" smtClean="0"/>
              <a:t> alt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設定 </a:t>
            </a:r>
            <a:r>
              <a:rPr lang="en-US" altLang="zh-TW" dirty="0" smtClean="0"/>
              <a:t>alt 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圖片</a:t>
            </a:r>
            <a:r>
              <a:rPr lang="zh-TW" altLang="en-US" dirty="0"/>
              <a:t>的簡要描述</a:t>
            </a:r>
            <a:endParaRPr lang="en-US" altLang="zh-TW" dirty="0"/>
          </a:p>
          <a:p>
            <a:pPr lvl="1"/>
            <a:r>
              <a:rPr lang="zh-TW" altLang="en-US" dirty="0"/>
              <a:t>當影像無法被看見時，可以讀到替代文字</a:t>
            </a:r>
            <a:endParaRPr lang="en-US" altLang="zh-TW" dirty="0"/>
          </a:p>
          <a:p>
            <a:pPr lvl="2"/>
            <a:r>
              <a:rPr lang="zh-TW" altLang="en-US" dirty="0">
                <a:hlinkClick r:id="rId2"/>
              </a:rPr>
              <a:t>無障礙網頁</a:t>
            </a:r>
            <a:endParaRPr lang="en-US" altLang="zh-TW" dirty="0"/>
          </a:p>
          <a:p>
            <a:r>
              <a:rPr lang="zh-TW" altLang="en-US" dirty="0" smtClean="0"/>
              <a:t>為什麼影像無法被看見？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網路斷線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瀏覽器不支援這一種影像格式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誤植 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或搞丟了圖檔</a:t>
            </a:r>
            <a:endParaRPr lang="en-US" altLang="zh-TW" dirty="0" smtClean="0"/>
          </a:p>
          <a:p>
            <a:r>
              <a:rPr lang="zh-TW" altLang="en-US" dirty="0" smtClean="0"/>
              <a:t>類似的屬性：</a:t>
            </a:r>
            <a:r>
              <a:rPr lang="en-US" altLang="zh-TW" dirty="0" smtClean="0"/>
              <a:t>title</a:t>
            </a:r>
            <a:endParaRPr lang="zh-TW" altLang="en-US" dirty="0"/>
          </a:p>
          <a:p>
            <a:pPr lvl="1"/>
            <a:r>
              <a:rPr lang="en-US" altLang="zh-TW" dirty="0"/>
              <a:t>title </a:t>
            </a:r>
            <a:r>
              <a:rPr lang="zh-TW" altLang="en-US" dirty="0"/>
              <a:t>屬性是當滑鼠游標移過去 </a:t>
            </a:r>
            <a:r>
              <a:rPr lang="en-US" altLang="zh-TW" dirty="0"/>
              <a:t>(</a:t>
            </a:r>
            <a:r>
              <a:rPr lang="en-US" altLang="zh-TW" dirty="0" err="1"/>
              <a:t>mouseover</a:t>
            </a:r>
            <a:r>
              <a:rPr lang="en-US" altLang="zh-TW" dirty="0"/>
              <a:t>) </a:t>
            </a:r>
            <a:r>
              <a:rPr lang="zh-TW" altLang="en-US" dirty="0"/>
              <a:t>的時候，顯示</a:t>
            </a:r>
            <a:r>
              <a:rPr lang="zh-TW" altLang="en-US" dirty="0" smtClean="0"/>
              <a:t>在影像上的</a:t>
            </a:r>
            <a:r>
              <a:rPr lang="zh-TW" altLang="en-US" dirty="0"/>
              <a:t>「標題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許多標籤</a:t>
            </a:r>
            <a:r>
              <a:rPr lang="zh-TW" altLang="en-US" dirty="0"/>
              <a:t>都可以</a:t>
            </a:r>
            <a:r>
              <a:rPr lang="zh-TW" altLang="en-US" dirty="0" smtClean="0"/>
              <a:t>使用 </a:t>
            </a:r>
            <a:r>
              <a:rPr lang="en-US" altLang="zh-TW" dirty="0" smtClean="0"/>
              <a:t>title 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例如 </a:t>
            </a:r>
            <a:endParaRPr lang="zh-TW" altLang="en-US" dirty="0"/>
          </a:p>
        </p:txBody>
      </p:sp>
      <p:pic>
        <p:nvPicPr>
          <p:cNvPr id="4" name="圖片 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852936"/>
            <a:ext cx="1676400" cy="5905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3528" y="6084004"/>
            <a:ext cx="835292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="http://www.moe.gov.tw" title="</a:t>
            </a:r>
            <a:r>
              <a:rPr lang="zh-TW" altLang="en-US" b="1" dirty="0">
                <a:latin typeface="Courier New" pitchFamily="49" charset="0"/>
                <a:cs typeface="Courier New" pitchFamily="49" charset="0"/>
              </a:rPr>
              <a:t>連到教育部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"&gt;</a:t>
            </a:r>
            <a:r>
              <a:rPr lang="zh-TW" altLang="en-US" b="1" dirty="0">
                <a:latin typeface="Courier New" pitchFamily="49" charset="0"/>
                <a:cs typeface="Courier New" pitchFamily="49" charset="0"/>
              </a:rPr>
              <a:t>教育部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&lt;/a&gt;</a:t>
            </a:r>
            <a:endParaRPr lang="zh-TW" alt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880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以影像作為</a:t>
            </a:r>
            <a:r>
              <a:rPr lang="zh-TW" altLang="zh-TW" dirty="0" smtClean="0"/>
              <a:t>超連結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1484784"/>
            <a:ext cx="8280920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="http://zh.wikipedia.org/wiki/</a:t>
            </a:r>
            <a:r>
              <a:rPr lang="zh-TW" altLang="en-US" sz="2000" b="1" dirty="0">
                <a:latin typeface="Courier New" pitchFamily="49" charset="0"/>
                <a:cs typeface="Courier New" pitchFamily="49" charset="0"/>
              </a:rPr>
              <a:t>蘇格蘭摺耳貓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altLang="zh-TW" sz="2000" b="1" dirty="0" smtClean="0">
                <a:latin typeface="Courier New" pitchFamily="49" charset="0"/>
                <a:cs typeface="Courier New" pitchFamily="49" charset="0"/>
              </a:rPr>
              <a:t>          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000" b="1" dirty="0" smtClean="0">
                <a:latin typeface="Courier New" pitchFamily="49" charset="0"/>
                <a:cs typeface="Courier New" pitchFamily="49" charset="0"/>
              </a:rPr>
              <a:t>                                  target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="_blank"&gt;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="images/cat2.jpg" /&gt;</a:t>
            </a:r>
          </a:p>
          <a:p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 &lt;/a&gt;</a:t>
            </a:r>
            <a:endParaRPr lang="zh-TW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40968"/>
            <a:ext cx="39147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9225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撲面">
  <a:themeElements>
    <a:clrScheme name="暗香撲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撲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撲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1936</TotalTime>
  <Words>758</Words>
  <Application>Microsoft Office PowerPoint</Application>
  <PresentationFormat>如螢幕大小 (4:3)</PresentationFormat>
  <Paragraphs>137</Paragraphs>
  <Slides>17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7" baseType="lpstr">
      <vt:lpstr>黑体</vt:lpstr>
      <vt:lpstr>微軟正黑體</vt:lpstr>
      <vt:lpstr>新細明體</vt:lpstr>
      <vt:lpstr>Arial</vt:lpstr>
      <vt:lpstr>Calibri</vt:lpstr>
      <vt:lpstr>Courier New</vt:lpstr>
      <vt:lpstr>Franklin Gothic Book</vt:lpstr>
      <vt:lpstr>Franklin Gothic Medium</vt:lpstr>
      <vt:lpstr>Wingdings 2</vt:lpstr>
      <vt:lpstr>暗香撲面</vt:lpstr>
      <vt:lpstr>影像與圖片</vt:lpstr>
      <vt:lpstr>大綱</vt:lpstr>
      <vt:lpstr>影像標籤與屬性</vt:lpstr>
      <vt:lpstr>常見影像格式</vt:lpstr>
      <vt:lpstr>交錯式影像 Interlaced Image</vt:lpstr>
      <vt:lpstr>影像與段落排版</vt:lpstr>
      <vt:lpstr>CSS 的 vertical-align 屬性</vt:lpstr>
      <vt:lpstr>提供替代文字 alt</vt:lpstr>
      <vt:lpstr>以影像作為超連結</vt:lpstr>
      <vt:lpstr>結語</vt:lpstr>
      <vt:lpstr>補充 &lt;iframe&gt;</vt:lpstr>
      <vt:lpstr>練習1：&lt;iframe&gt; 版貓咪照片</vt:lpstr>
      <vt:lpstr>練習1：&lt;iframe&gt; 版貓咪照片 index.html</vt:lpstr>
      <vt:lpstr>練習1：&lt;iframe&gt; 版貓咪照片 1.html</vt:lpstr>
      <vt:lpstr>練習1：&lt;iframe&gt; 版貓咪照片 2.html</vt:lpstr>
      <vt:lpstr>練習1：&lt;iframe&gt; 版貓咪照片 3.html</vt:lpstr>
      <vt:lpstr>練習1：&lt;iframe&gt; 版貓咪照片 4.html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ywdeng</dc:creator>
  <cp:lastModifiedBy>YAO-WEN DENG</cp:lastModifiedBy>
  <cp:revision>341</cp:revision>
  <dcterms:created xsi:type="dcterms:W3CDTF">2012-09-16T08:20:09Z</dcterms:created>
  <dcterms:modified xsi:type="dcterms:W3CDTF">2019-03-07T09:36:46Z</dcterms:modified>
</cp:coreProperties>
</file>