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8" r:id="rId3"/>
    <p:sldId id="280" r:id="rId4"/>
    <p:sldId id="285" r:id="rId5"/>
    <p:sldId id="286" r:id="rId6"/>
    <p:sldId id="281" r:id="rId7"/>
    <p:sldId id="287" r:id="rId8"/>
    <p:sldId id="288" r:id="rId9"/>
    <p:sldId id="291" r:id="rId10"/>
    <p:sldId id="289" r:id="rId11"/>
    <p:sldId id="290" r:id="rId12"/>
    <p:sldId id="282" r:id="rId13"/>
    <p:sldId id="292" r:id="rId14"/>
    <p:sldId id="284" r:id="rId15"/>
    <p:sldId id="293" r:id="rId16"/>
    <p:sldId id="294" r:id="rId17"/>
    <p:sldId id="297" r:id="rId18"/>
    <p:sldId id="298" r:id="rId19"/>
    <p:sldId id="306" r:id="rId20"/>
    <p:sldId id="279" r:id="rId21"/>
    <p:sldId id="299" r:id="rId22"/>
    <p:sldId id="300" r:id="rId23"/>
    <p:sldId id="296" r:id="rId24"/>
    <p:sldId id="301" r:id="rId25"/>
    <p:sldId id="302" r:id="rId26"/>
    <p:sldId id="303" r:id="rId27"/>
    <p:sldId id="295" r:id="rId28"/>
    <p:sldId id="304" r:id="rId29"/>
    <p:sldId id="305" r:id="rId30"/>
    <p:sldId id="307" r:id="rId31"/>
    <p:sldId id="308" r:id="rId32"/>
    <p:sldId id="309" r:id="rId33"/>
    <p:sldId id="310" r:id="rId34"/>
    <p:sldId id="313" r:id="rId35"/>
    <p:sldId id="311" r:id="rId36"/>
    <p:sldId id="312" r:id="rId3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5" autoAdjust="0"/>
    <p:restoredTop sz="91906" autoAdjust="0"/>
  </p:normalViewPr>
  <p:slideViewPr>
    <p:cSldViewPr>
      <p:cViewPr varScale="1">
        <p:scale>
          <a:sx n="103" d="100"/>
          <a:sy n="103" d="100"/>
        </p:scale>
        <p:origin x="178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FD429-E708-4300-860C-8D62ED2B0EC3}" type="datetimeFigureOut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AFC06-875D-49CE-BD17-421D2129738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8363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3D078E-A9C4-4D50-B65E-1B080877A82B}" type="datetimeFigureOut">
              <a:rPr lang="en-US" altLang="zh-TW"/>
              <a:pPr/>
              <a:t>3/11/2019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B4B557-F8D2-42D4-9EDC-E32CC36F897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4090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84ECBF91-BA3F-493C-9682-FB4A23478541}" type="datetimeFigureOut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ourses.ywdeng.idv.tw/cust/2013/web/PPT/ch06/%E6%A5%AD%E7%B8%BE-1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ourses.ywdeng.idv.tw/cust/2013/web/PPT/ch06/%E6%A5%AD%E7%B8%BE-2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ourses.ywdeng.idv.tw/cust/2013/web/PPT/ch06/%E6%A5%AD%E7%B8%BE-3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ourses.ywdeng.idv.tw/cust/2013/web/PPT/ch06/%E8%AD%89%E7%85%A7%E6%8E%92%E8%A1%8C.htm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courses.ywdeng.idv.tw/cust/2013/web/PPT/ch06/%E7%B5%84%E5%90%88%E5%9C%96%E7%89%87.html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courses.ywdeng.idv.tw/cust/2013/web/PPT/ch06/%E5%9C%96%E5%BD%A2%E5%8C%96%E5%B0%8E%E8%A6%BD%E5%88%97.html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courses.ywdeng.idv.tw/cust/2013/web/PPT/ch06/ex06-book-content/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courses.ywdeng.idv.tw/cust/2013/web/PPT/ch06/table-tic-tac-toe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ourses.ywdeng.idv.tw/cust/2013/web/PPT/ch06/%E6%B4%9B%E6%9B%B8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ourses.ywdeng.idv.tw/cust/2013/web/PPT/ch06/%E6%A5%AD%E7%B8%BE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zh-TW" dirty="0" smtClean="0"/>
              <a:t>表格</a:t>
            </a:r>
            <a:endParaRPr lang="zh-TW" alt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Tables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826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" y="504026"/>
            <a:ext cx="9123334" cy="6165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504022"/>
            <a:ext cx="3440000" cy="2125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5646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" y="332629"/>
            <a:ext cx="9140504" cy="638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285" y="13791"/>
            <a:ext cx="5535715" cy="2021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9853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跨欄與跨列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&lt;</a:t>
            </a:r>
            <a:r>
              <a:rPr lang="en-US" altLang="zh-TW" dirty="0" err="1" smtClean="0"/>
              <a:t>th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和 </a:t>
            </a:r>
            <a:r>
              <a:rPr lang="en-US" altLang="zh-TW" dirty="0" smtClean="0"/>
              <a:t>&lt;td&gt; </a:t>
            </a:r>
            <a:r>
              <a:rPr lang="zh-TW" altLang="en-US" dirty="0" smtClean="0"/>
              <a:t>都有的屬性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colspan</a:t>
            </a:r>
            <a:r>
              <a:rPr lang="en-US" altLang="zh-TW" dirty="0" smtClean="0"/>
              <a:t> </a:t>
            </a:r>
            <a:r>
              <a:rPr lang="zh-TW" altLang="en-US" dirty="0" smtClean="0"/>
              <a:t>跨欄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rowspan</a:t>
            </a:r>
            <a:r>
              <a:rPr lang="en-US" altLang="zh-TW" dirty="0" smtClean="0"/>
              <a:t> </a:t>
            </a:r>
            <a:r>
              <a:rPr lang="zh-TW" altLang="en-US" dirty="0" smtClean="0"/>
              <a:t>跨列</a:t>
            </a:r>
            <a:endParaRPr lang="en-US" altLang="zh-TW" dirty="0" smtClean="0"/>
          </a:p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23508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4" y="548680"/>
            <a:ext cx="8679762" cy="6171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75" y="0"/>
            <a:ext cx="5542858" cy="2228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2919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應用表格製作複雜的頁面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複雜的清單</a:t>
            </a:r>
            <a:endParaRPr lang="en-US" altLang="zh-TW" dirty="0" smtClean="0"/>
          </a:p>
          <a:p>
            <a:pPr lvl="1"/>
            <a:r>
              <a:rPr lang="zh-TW" altLang="en-US" dirty="0"/>
              <a:t>法規條文</a:t>
            </a:r>
            <a:endParaRPr lang="en-US" altLang="zh-TW" dirty="0" smtClean="0"/>
          </a:p>
          <a:p>
            <a:r>
              <a:rPr lang="zh-TW" altLang="en-US" dirty="0" smtClean="0"/>
              <a:t>組合大型圖片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加快瀏覽速度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製作不規則形的畫面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23508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dirty="0"/>
              <a:t>應用表格製作複雜的頁</a:t>
            </a:r>
            <a:r>
              <a:rPr lang="zh-TW" altLang="zh-TW" dirty="0" smtClean="0"/>
              <a:t>面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複雜的清單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96936" y="1484784"/>
            <a:ext cx="8939560" cy="4176328"/>
            <a:chOff x="96936" y="1484784"/>
            <a:chExt cx="8939560" cy="4176328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6183" y="1484784"/>
              <a:ext cx="7580313" cy="392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圓角矩形圖說文字 5"/>
            <p:cNvSpPr/>
            <p:nvPr/>
          </p:nvSpPr>
          <p:spPr>
            <a:xfrm>
              <a:off x="96937" y="1844824"/>
              <a:ext cx="1234703" cy="504056"/>
            </a:xfrm>
            <a:prstGeom prst="wedgeRoundRectCallout">
              <a:avLst>
                <a:gd name="adj1" fmla="val 75828"/>
                <a:gd name="adj2" fmla="val 121150"/>
                <a:gd name="adj3" fmla="val 1666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/>
                <a:t>編號清單</a:t>
              </a:r>
              <a:r>
                <a:rPr lang="zh-TW" altLang="en-US" b="1" dirty="0" smtClean="0"/>
                <a:t>？</a:t>
              </a:r>
              <a:endParaRPr lang="zh-TW" altLang="en-US" b="1" dirty="0"/>
            </a:p>
          </p:txBody>
        </p:sp>
        <p:sp>
          <p:nvSpPr>
            <p:cNvPr id="9" name="圓角矩形圖說文字 8"/>
            <p:cNvSpPr/>
            <p:nvPr/>
          </p:nvSpPr>
          <p:spPr>
            <a:xfrm>
              <a:off x="96936" y="5157056"/>
              <a:ext cx="1234703" cy="504056"/>
            </a:xfrm>
            <a:prstGeom prst="wedgeRoundRectCallout">
              <a:avLst>
                <a:gd name="adj1" fmla="val 120125"/>
                <a:gd name="adj2" fmla="val -107729"/>
                <a:gd name="adj3" fmla="val 1666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/>
                <a:t>靠</a:t>
              </a:r>
              <a:r>
                <a:rPr lang="zh-TW" altLang="en-US" b="1" dirty="0" smtClean="0"/>
                <a:t>右對齊！</a:t>
              </a:r>
              <a:endParaRPr lang="zh-TW" altLang="en-US" b="1" dirty="0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1547664" y="576461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hlinkClick r:id="rId3"/>
              </a:rPr>
              <a:t>應用表格製作複雜的清單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5395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4" y="116632"/>
            <a:ext cx="9134046" cy="6502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9319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dirty="0"/>
              <a:t>應用表格製作複雜的頁</a:t>
            </a:r>
            <a:r>
              <a:rPr lang="zh-TW" altLang="zh-TW" dirty="0" smtClean="0"/>
              <a:t>面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組合</a:t>
            </a:r>
            <a:r>
              <a:rPr lang="zh-TW" altLang="en-US" dirty="0"/>
              <a:t>大型</a:t>
            </a:r>
            <a:r>
              <a:rPr lang="zh-TW" altLang="en-US" dirty="0" smtClean="0"/>
              <a:t>圖片</a:t>
            </a:r>
            <a:endParaRPr lang="zh-TW" altLang="en-US" dirty="0"/>
          </a:p>
        </p:txBody>
      </p:sp>
      <p:pic>
        <p:nvPicPr>
          <p:cNvPr id="2050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456812"/>
            <a:ext cx="9120001" cy="5428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9239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352"/>
            <a:ext cx="4896544" cy="6788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567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為何將 </a:t>
            </a:r>
            <a:r>
              <a:rPr lang="en-US" altLang="zh-TW" smtClean="0"/>
              <a:t>Image </a:t>
            </a:r>
            <a:r>
              <a:rPr lang="zh-TW" altLang="en-US" smtClean="0"/>
              <a:t>切開再以表格重組</a:t>
            </a:r>
            <a:r>
              <a:rPr lang="en-US" altLang="zh-TW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傳輸效率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每一張 </a:t>
            </a:r>
            <a:r>
              <a:rPr lang="en-US" altLang="zh-TW" dirty="0" smtClean="0"/>
              <a:t>Image </a:t>
            </a:r>
            <a:r>
              <a:rPr lang="zh-TW" altLang="en-US" dirty="0" smtClean="0"/>
              <a:t>的大小不要超過 </a:t>
            </a:r>
            <a:r>
              <a:rPr lang="en-US" altLang="zh-TW" dirty="0" smtClean="0"/>
              <a:t>30KB</a:t>
            </a:r>
          </a:p>
          <a:p>
            <a:r>
              <a:rPr lang="en-US" altLang="zh-TW" smtClean="0"/>
              <a:t>Splitting up a big image can get it loaded faster.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7087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表格標籤與屬性</a:t>
            </a:r>
          </a:p>
          <a:p>
            <a:r>
              <a:rPr lang="zh-TW" altLang="zh-TW" dirty="0" smtClean="0"/>
              <a:t>標準</a:t>
            </a:r>
            <a:r>
              <a:rPr lang="zh-TW" altLang="zh-TW" dirty="0"/>
              <a:t>表格排版</a:t>
            </a:r>
          </a:p>
          <a:p>
            <a:r>
              <a:rPr lang="zh-TW" altLang="zh-TW" dirty="0" smtClean="0"/>
              <a:t>跨</a:t>
            </a:r>
            <a:r>
              <a:rPr lang="zh-TW" altLang="zh-TW" dirty="0"/>
              <a:t>欄與跨列</a:t>
            </a:r>
          </a:p>
          <a:p>
            <a:r>
              <a:rPr lang="zh-TW" altLang="zh-TW" dirty="0" smtClean="0"/>
              <a:t>表格</a:t>
            </a:r>
            <a:r>
              <a:rPr lang="zh-TW" altLang="zh-TW" dirty="0"/>
              <a:t>標題</a:t>
            </a:r>
          </a:p>
          <a:p>
            <a:r>
              <a:rPr lang="zh-TW" altLang="zh-TW" dirty="0" smtClean="0"/>
              <a:t>應用</a:t>
            </a:r>
            <a:r>
              <a:rPr lang="zh-TW" altLang="zh-TW" dirty="0"/>
              <a:t>表格製作複雜的頁面</a:t>
            </a:r>
          </a:p>
        </p:txBody>
      </p:sp>
    </p:spTree>
    <p:extLst>
      <p:ext uri="{BB962C8B-B14F-4D97-AF65-F5344CB8AC3E}">
        <p14:creationId xmlns:p14="http://schemas.microsoft.com/office/powerpoint/2010/main" val="149982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結語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以表格呈現結構化資料</a:t>
            </a:r>
            <a:endParaRPr lang="en-US" altLang="zh-TW" dirty="0" smtClean="0"/>
          </a:p>
          <a:p>
            <a:r>
              <a:rPr lang="zh-TW" altLang="en-US" dirty="0" smtClean="0"/>
              <a:t>表格的邏輯結構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&lt;</a:t>
            </a:r>
            <a:r>
              <a:rPr lang="en-US" altLang="zh-TW" dirty="0" err="1" smtClean="0"/>
              <a:t>thead</a:t>
            </a:r>
            <a:r>
              <a:rPr lang="en-US" altLang="zh-TW" dirty="0" smtClean="0"/>
              <a:t>&gt;&lt;</a:t>
            </a:r>
            <a:r>
              <a:rPr lang="en-US" altLang="zh-TW" dirty="0" err="1" smtClean="0"/>
              <a:t>tfoot</a:t>
            </a:r>
            <a:r>
              <a:rPr lang="en-US" altLang="zh-TW" dirty="0" smtClean="0"/>
              <a:t>&gt;&lt;</a:t>
            </a:r>
            <a:r>
              <a:rPr lang="en-US" altLang="zh-TW" dirty="0" err="1" smtClean="0"/>
              <a:t>tbody</a:t>
            </a:r>
            <a:r>
              <a:rPr lang="en-US" altLang="zh-TW" dirty="0" smtClean="0"/>
              <a:t>&gt;</a:t>
            </a:r>
          </a:p>
          <a:p>
            <a:r>
              <a:rPr lang="zh-TW" altLang="en-US" dirty="0" smtClean="0"/>
              <a:t>表格標題 </a:t>
            </a:r>
            <a:r>
              <a:rPr lang="en-US" altLang="zh-TW" dirty="0" smtClean="0"/>
              <a:t>&lt;caption&gt;</a:t>
            </a:r>
          </a:p>
          <a:p>
            <a:r>
              <a:rPr lang="zh-TW" altLang="en-US" dirty="0" smtClean="0"/>
              <a:t>標題列 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th</a:t>
            </a:r>
            <a:r>
              <a:rPr lang="en-US" altLang="zh-TW" dirty="0" smtClean="0"/>
              <a:t>&gt;</a:t>
            </a:r>
          </a:p>
          <a:p>
            <a:r>
              <a:rPr lang="zh-TW" altLang="en-US" dirty="0"/>
              <a:t>以</a:t>
            </a:r>
            <a:r>
              <a:rPr lang="zh-TW" altLang="en-US" dirty="0" smtClean="0"/>
              <a:t>表格製作複雜的頁面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5081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練習一：圖形化導覽列</a:t>
            </a:r>
            <a:endParaRPr lang="zh-TW" altLang="en-US" dirty="0"/>
          </a:p>
        </p:txBody>
      </p:sp>
      <p:pic>
        <p:nvPicPr>
          <p:cNvPr id="3075" name="Picture 3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58" y="1556792"/>
            <a:ext cx="7999413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0505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4018"/>
            <a:ext cx="8841906" cy="6453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9273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練習二：書籍介紹</a:t>
            </a:r>
            <a:endParaRPr lang="zh-TW" altLang="en-US" dirty="0"/>
          </a:p>
        </p:txBody>
      </p:sp>
      <p:pic>
        <p:nvPicPr>
          <p:cNvPr id="6146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74" y="1412776"/>
            <a:ext cx="7582858" cy="5388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68689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495300"/>
            <a:ext cx="8875713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56203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3091"/>
            <a:ext cx="9144000" cy="475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7172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881841"/>
            <a:ext cx="9144000" cy="1490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98959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練習三：</a:t>
            </a:r>
            <a:r>
              <a:rPr lang="zh-TW" altLang="en-US" dirty="0" smtClean="0"/>
              <a:t>書籍簡介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484784"/>
            <a:ext cx="3278572" cy="5207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36571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32"/>
            <a:ext cx="9144000" cy="6490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40922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43" y="332656"/>
            <a:ext cx="9144000" cy="3948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7315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 smtClean="0"/>
              <a:t>表格標籤與屬性</a:t>
            </a:r>
            <a:endParaRPr lang="zh-TW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&lt;table&gt; ... &lt;/table&gt; </a:t>
            </a:r>
            <a:r>
              <a:rPr lang="zh-TW" altLang="en-US" dirty="0" smtClean="0"/>
              <a:t>表格標籤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屬性： </a:t>
            </a:r>
            <a:r>
              <a:rPr lang="en-US" altLang="zh-TW" dirty="0" smtClean="0"/>
              <a:t>border="0" </a:t>
            </a:r>
            <a:r>
              <a:rPr lang="zh-TW" altLang="en-US" dirty="0" smtClean="0"/>
              <a:t>設定框線寬度</a:t>
            </a:r>
            <a:endParaRPr lang="en-US" altLang="zh-TW" dirty="0" smtClean="0"/>
          </a:p>
          <a:p>
            <a:r>
              <a:rPr lang="en-US" altLang="zh-TW" dirty="0" smtClean="0"/>
              <a:t>&lt;caption&gt;…&lt;/caption&gt; </a:t>
            </a:r>
            <a:r>
              <a:rPr lang="zh-TW" altLang="en-US" dirty="0" smtClean="0"/>
              <a:t>表格標題</a:t>
            </a:r>
            <a:r>
              <a:rPr lang="en-US" altLang="zh-TW" dirty="0" smtClean="0"/>
              <a:t>/</a:t>
            </a:r>
            <a:r>
              <a:rPr lang="zh-TW" altLang="en-US" dirty="0" smtClean="0"/>
              <a:t>說明</a:t>
            </a:r>
            <a:endParaRPr lang="en-US" altLang="zh-TW" dirty="0" smtClean="0"/>
          </a:p>
          <a:p>
            <a:r>
              <a:rPr lang="en-US" altLang="zh-TW" dirty="0" smtClean="0"/>
              <a:t>&lt;</a:t>
            </a:r>
            <a:r>
              <a:rPr lang="en-US" altLang="zh-TW" dirty="0" err="1" smtClean="0"/>
              <a:t>colgroup</a:t>
            </a:r>
            <a:r>
              <a:rPr lang="en-US" altLang="zh-TW" dirty="0" smtClean="0"/>
              <a:t>&gt;…&lt;/</a:t>
            </a:r>
            <a:r>
              <a:rPr lang="en-US" altLang="zh-TW" dirty="0" err="1" smtClean="0"/>
              <a:t>colgroup</a:t>
            </a:r>
            <a:r>
              <a:rPr lang="en-US" altLang="zh-TW" dirty="0" smtClean="0"/>
              <a:t>&gt; </a:t>
            </a:r>
            <a:r>
              <a:rPr lang="zh-TW" altLang="en-US" dirty="0" smtClean="0"/>
              <a:t>欄位群組</a:t>
            </a:r>
            <a:endParaRPr lang="en-US" altLang="zh-TW" dirty="0" smtClean="0"/>
          </a:p>
          <a:p>
            <a:pPr lvl="1"/>
            <a:r>
              <a:rPr lang="en-US" altLang="zh-TW" dirty="0"/>
              <a:t>&lt;col&gt; </a:t>
            </a:r>
            <a:r>
              <a:rPr lang="zh-TW" altLang="en-US" dirty="0"/>
              <a:t>定義欄位（</a:t>
            </a:r>
            <a:r>
              <a:rPr lang="en-US" altLang="zh-TW" dirty="0"/>
              <a:t>Column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2"/>
            <a:r>
              <a:rPr lang="zh-TW" altLang="en-US" dirty="0"/>
              <a:t>屬性： </a:t>
            </a:r>
            <a:r>
              <a:rPr lang="en-US" altLang="zh-TW" dirty="0" smtClean="0"/>
              <a:t>span="2" </a:t>
            </a:r>
            <a:r>
              <a:rPr lang="zh-TW" altLang="en-US" dirty="0" smtClean="0"/>
              <a:t>設定跨欄數量</a:t>
            </a:r>
            <a:endParaRPr lang="en-US" altLang="zh-TW" dirty="0" smtClean="0"/>
          </a:p>
          <a:p>
            <a:r>
              <a:rPr lang="en-US" altLang="zh-TW" dirty="0" smtClean="0"/>
              <a:t>&lt;</a:t>
            </a:r>
            <a:r>
              <a:rPr lang="en-US" altLang="zh-TW" dirty="0" err="1" smtClean="0"/>
              <a:t>thead</a:t>
            </a:r>
            <a:r>
              <a:rPr lang="en-US" altLang="zh-TW" dirty="0" smtClean="0"/>
              <a:t>&gt;…&lt;/</a:t>
            </a:r>
            <a:r>
              <a:rPr lang="en-US" altLang="zh-TW" dirty="0" err="1" smtClean="0"/>
              <a:t>thead</a:t>
            </a:r>
            <a:r>
              <a:rPr lang="en-US" altLang="zh-TW" dirty="0" smtClean="0"/>
              <a:t>&gt; </a:t>
            </a:r>
            <a:r>
              <a:rPr lang="zh-TW" altLang="en-US" dirty="0" smtClean="0"/>
              <a:t>表頭（</a:t>
            </a:r>
            <a:r>
              <a:rPr lang="en-US" altLang="zh-TW" dirty="0" smtClean="0"/>
              <a:t>Header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r>
              <a:rPr lang="en-US" altLang="zh-TW" dirty="0"/>
              <a:t>&lt;</a:t>
            </a:r>
            <a:r>
              <a:rPr lang="en-US" altLang="zh-TW" dirty="0" err="1"/>
              <a:t>tfoot</a:t>
            </a:r>
            <a:r>
              <a:rPr lang="en-US" altLang="zh-TW" dirty="0"/>
              <a:t>&gt;…&lt;/</a:t>
            </a:r>
            <a:r>
              <a:rPr lang="en-US" altLang="zh-TW" dirty="0" err="1"/>
              <a:t>tfoot</a:t>
            </a:r>
            <a:r>
              <a:rPr lang="en-US" altLang="zh-TW" dirty="0"/>
              <a:t>&gt; </a:t>
            </a:r>
            <a:r>
              <a:rPr lang="zh-TW" altLang="en-US" dirty="0"/>
              <a:t>表尾（</a:t>
            </a:r>
            <a:r>
              <a:rPr lang="en-US" altLang="zh-TW" dirty="0"/>
              <a:t>Footer</a:t>
            </a:r>
            <a:r>
              <a:rPr lang="zh-TW" altLang="en-US" dirty="0" smtClean="0"/>
              <a:t>）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23508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4</a:t>
            </a:r>
            <a:r>
              <a:rPr lang="zh-TW" altLang="en-US" dirty="0" smtClean="0"/>
              <a:t>：貓咪照片，選單在左邊</a:t>
            </a:r>
            <a:endParaRPr lang="en-US" dirty="0"/>
          </a:p>
        </p:txBody>
      </p:sp>
      <p:pic>
        <p:nvPicPr>
          <p:cNvPr id="1026" name="Picture 2" descr="inde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1556792"/>
            <a:ext cx="7061285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27274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4</a:t>
            </a:r>
            <a:r>
              <a:rPr lang="zh-TW" altLang="en-US" dirty="0"/>
              <a:t>：貓咪照片，選單在左邊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作法：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以表格安排版面，畫面切割成左右兩欄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左邊以清單製作選單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右邊以 </a:t>
            </a:r>
            <a:r>
              <a:rPr lang="en-US" altLang="zh-TW" dirty="0" smtClean="0"/>
              <a:t>&lt;</a:t>
            </a:r>
            <a:r>
              <a:rPr lang="en-US" altLang="zh-TW" dirty="0"/>
              <a:t>iframe</a:t>
            </a:r>
            <a:r>
              <a:rPr lang="en-US" altLang="zh-TW" dirty="0" smtClean="0"/>
              <a:t>&gt; </a:t>
            </a:r>
            <a:r>
              <a:rPr lang="zh-TW" altLang="en-US" dirty="0" smtClean="0"/>
              <a:t>嵌入貓咪簡介頁面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將每一隻貓的簡介做成一個網頁，在導覽列以超連結開啟貓網頁，</a:t>
            </a:r>
            <a:r>
              <a:rPr lang="en-US" altLang="zh-TW" dirty="0" smtClean="0"/>
              <a:t>target</a:t>
            </a:r>
            <a:r>
              <a:rPr lang="zh-TW" altLang="en-US" dirty="0" smtClean="0"/>
              <a:t>指向</a:t>
            </a:r>
            <a:r>
              <a:rPr lang="en-US" altLang="zh-TW" dirty="0" smtClean="0"/>
              <a:t>iframe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18113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4</a:t>
            </a:r>
            <a:r>
              <a:rPr lang="zh-TW" altLang="en-US" dirty="0"/>
              <a:t>：貓咪照片，選單在左邊</a:t>
            </a:r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15" y="1484784"/>
            <a:ext cx="7862970" cy="515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13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416"/>
            <a:ext cx="9144000" cy="5953960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練習</a:t>
            </a:r>
            <a:r>
              <a:rPr lang="en-US" altLang="zh-TW" dirty="0"/>
              <a:t>4</a:t>
            </a:r>
            <a:r>
              <a:rPr lang="zh-TW" altLang="en-US" dirty="0"/>
              <a:t>：貓咪照片，選單在</a:t>
            </a:r>
            <a:r>
              <a:rPr lang="zh-TW" altLang="en-US" dirty="0" smtClean="0"/>
              <a:t>左邊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dirty="0"/>
          </a:p>
        </p:txBody>
      </p:sp>
      <p:sp>
        <p:nvSpPr>
          <p:cNvPr id="4" name="書卷 (水平) 3"/>
          <p:cNvSpPr/>
          <p:nvPr/>
        </p:nvSpPr>
        <p:spPr>
          <a:xfrm>
            <a:off x="7043192" y="864689"/>
            <a:ext cx="1872208" cy="648072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0378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4</a:t>
            </a:r>
            <a:r>
              <a:rPr lang="zh-TW" altLang="en-US" dirty="0"/>
              <a:t>：貓咪照片，選單在左邊</a:t>
            </a:r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916832"/>
            <a:ext cx="4342455" cy="3770861"/>
          </a:xfrm>
          <a:prstGeom prst="rect">
            <a:avLst/>
          </a:prstGeom>
        </p:spPr>
      </p:pic>
      <p:sp>
        <p:nvSpPr>
          <p:cNvPr id="4" name="書卷 (水平) 3"/>
          <p:cNvSpPr/>
          <p:nvPr/>
        </p:nvSpPr>
        <p:spPr>
          <a:xfrm>
            <a:off x="6156176" y="1700808"/>
            <a:ext cx="1944216" cy="720080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style.css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3761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1.html and 2.html</a:t>
            </a:r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628800"/>
            <a:ext cx="3069541" cy="250664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3645024"/>
            <a:ext cx="5629916" cy="2506641"/>
          </a:xfrm>
          <a:prstGeom prst="rect">
            <a:avLst/>
          </a:prstGeom>
        </p:spPr>
      </p:pic>
      <p:sp>
        <p:nvSpPr>
          <p:cNvPr id="5" name="書卷 (水平) 4"/>
          <p:cNvSpPr/>
          <p:nvPr/>
        </p:nvSpPr>
        <p:spPr>
          <a:xfrm>
            <a:off x="2555776" y="1628800"/>
            <a:ext cx="1584176" cy="504056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1.html</a:t>
            </a:r>
            <a:endParaRPr lang="en-US" dirty="0"/>
          </a:p>
        </p:txBody>
      </p:sp>
      <p:sp>
        <p:nvSpPr>
          <p:cNvPr id="6" name="書卷 (水平) 5"/>
          <p:cNvSpPr/>
          <p:nvPr/>
        </p:nvSpPr>
        <p:spPr>
          <a:xfrm>
            <a:off x="6804248" y="3717032"/>
            <a:ext cx="1584176" cy="504056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9636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3.html and 4.html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34677"/>
            <a:ext cx="5142572" cy="247757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645024"/>
            <a:ext cx="2873148" cy="2477578"/>
          </a:xfrm>
          <a:prstGeom prst="rect">
            <a:avLst/>
          </a:prstGeom>
        </p:spPr>
      </p:pic>
      <p:sp>
        <p:nvSpPr>
          <p:cNvPr id="5" name="書卷 (水平) 4"/>
          <p:cNvSpPr/>
          <p:nvPr/>
        </p:nvSpPr>
        <p:spPr>
          <a:xfrm>
            <a:off x="3779912" y="1417638"/>
            <a:ext cx="1686188" cy="499194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3.html</a:t>
            </a:r>
            <a:endParaRPr lang="en-US" dirty="0"/>
          </a:p>
        </p:txBody>
      </p:sp>
      <p:sp>
        <p:nvSpPr>
          <p:cNvPr id="6" name="書卷 (水平) 5"/>
          <p:cNvSpPr/>
          <p:nvPr/>
        </p:nvSpPr>
        <p:spPr>
          <a:xfrm>
            <a:off x="6804248" y="3429000"/>
            <a:ext cx="1800200" cy="648072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06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表格標籤與</a:t>
            </a:r>
            <a:r>
              <a:rPr lang="zh-TW" altLang="zh-TW" dirty="0" smtClean="0"/>
              <a:t>屬性</a:t>
            </a:r>
            <a:r>
              <a:rPr lang="zh-TW" altLang="en-US" dirty="0" smtClean="0"/>
              <a:t>（續）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&lt;</a:t>
            </a:r>
            <a:r>
              <a:rPr lang="en-US" altLang="zh-TW" dirty="0" err="1"/>
              <a:t>tbody</a:t>
            </a:r>
            <a:r>
              <a:rPr lang="en-US" altLang="zh-TW" dirty="0"/>
              <a:t>&gt;…&lt;/</a:t>
            </a:r>
            <a:r>
              <a:rPr lang="en-US" altLang="zh-TW" dirty="0" err="1"/>
              <a:t>tbody</a:t>
            </a:r>
            <a:r>
              <a:rPr lang="en-US" altLang="zh-TW" dirty="0"/>
              <a:t>&gt; </a:t>
            </a:r>
            <a:r>
              <a:rPr lang="zh-TW" altLang="en-US" dirty="0"/>
              <a:t>表格本體（</a:t>
            </a:r>
            <a:r>
              <a:rPr lang="en-US" altLang="zh-TW" dirty="0"/>
              <a:t>Body</a:t>
            </a:r>
            <a:r>
              <a:rPr lang="zh-TW" altLang="en-US" dirty="0"/>
              <a:t>）</a:t>
            </a:r>
            <a:endParaRPr lang="en-US" altLang="zh-TW" dirty="0"/>
          </a:p>
          <a:p>
            <a:pPr lvl="1"/>
            <a:r>
              <a:rPr lang="en-US" altLang="zh-TW" dirty="0"/>
              <a:t>&lt;</a:t>
            </a:r>
            <a:r>
              <a:rPr lang="en-US" altLang="zh-TW" dirty="0" err="1"/>
              <a:t>tr</a:t>
            </a:r>
            <a:r>
              <a:rPr lang="en-US" altLang="zh-TW" dirty="0"/>
              <a:t>&gt; … &lt;/</a:t>
            </a:r>
            <a:r>
              <a:rPr lang="en-US" altLang="zh-TW" dirty="0" err="1"/>
              <a:t>tr</a:t>
            </a:r>
            <a:r>
              <a:rPr lang="en-US" altLang="zh-TW" dirty="0"/>
              <a:t>&gt; </a:t>
            </a:r>
            <a:r>
              <a:rPr lang="zh-TW" altLang="en-US" dirty="0"/>
              <a:t>橫列（</a:t>
            </a:r>
            <a:r>
              <a:rPr lang="en-US" altLang="zh-TW" dirty="0"/>
              <a:t>Row</a:t>
            </a:r>
            <a:r>
              <a:rPr lang="zh-TW" altLang="en-US" dirty="0"/>
              <a:t>）</a:t>
            </a:r>
            <a:endParaRPr lang="en-US" altLang="zh-TW" dirty="0"/>
          </a:p>
          <a:p>
            <a:pPr lvl="2"/>
            <a:r>
              <a:rPr lang="en-US" altLang="zh-TW" dirty="0"/>
              <a:t>&lt;</a:t>
            </a:r>
            <a:r>
              <a:rPr lang="en-US" altLang="zh-TW" dirty="0" err="1"/>
              <a:t>th</a:t>
            </a:r>
            <a:r>
              <a:rPr lang="en-US" altLang="zh-TW" dirty="0"/>
              <a:t>&gt; … &lt;/</a:t>
            </a:r>
            <a:r>
              <a:rPr lang="en-US" altLang="zh-TW" dirty="0" err="1"/>
              <a:t>th</a:t>
            </a:r>
            <a:r>
              <a:rPr lang="en-US" altLang="zh-TW" dirty="0"/>
              <a:t>&gt; </a:t>
            </a:r>
            <a:r>
              <a:rPr lang="zh-TW" altLang="en-US" dirty="0"/>
              <a:t>標題格（</a:t>
            </a:r>
            <a:r>
              <a:rPr lang="en-US" altLang="zh-TW" dirty="0"/>
              <a:t>Heading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3"/>
            <a:r>
              <a:rPr lang="zh-TW" altLang="en-US" dirty="0"/>
              <a:t>屬性：</a:t>
            </a:r>
            <a:endParaRPr lang="en-US" altLang="zh-TW" dirty="0"/>
          </a:p>
          <a:p>
            <a:pPr lvl="4"/>
            <a:r>
              <a:rPr lang="en-US" altLang="zh-TW" dirty="0" err="1"/>
              <a:t>colspan</a:t>
            </a:r>
            <a:r>
              <a:rPr lang="en-US" altLang="zh-TW" dirty="0"/>
              <a:t>="2"</a:t>
            </a:r>
            <a:r>
              <a:rPr lang="zh-TW" altLang="en-US" dirty="0"/>
              <a:t> 跨欄</a:t>
            </a:r>
            <a:endParaRPr lang="en-US" altLang="zh-TW" dirty="0"/>
          </a:p>
          <a:p>
            <a:pPr lvl="4"/>
            <a:r>
              <a:rPr lang="en-US" altLang="zh-TW" dirty="0" err="1"/>
              <a:t>rowspan</a:t>
            </a:r>
            <a:r>
              <a:rPr lang="en-US" altLang="zh-TW" dirty="0"/>
              <a:t>="2" </a:t>
            </a:r>
            <a:r>
              <a:rPr lang="zh-TW" altLang="en-US" dirty="0"/>
              <a:t>跨列</a:t>
            </a:r>
            <a:endParaRPr lang="en-US" altLang="zh-TW" dirty="0"/>
          </a:p>
          <a:p>
            <a:pPr lvl="2"/>
            <a:r>
              <a:rPr lang="en-US" altLang="zh-TW" dirty="0" smtClean="0"/>
              <a:t>&lt;</a:t>
            </a:r>
            <a:r>
              <a:rPr lang="en-US" altLang="zh-TW" dirty="0"/>
              <a:t>td&gt; … &lt;/td&gt; </a:t>
            </a:r>
            <a:r>
              <a:rPr lang="zh-TW" altLang="en-US" dirty="0"/>
              <a:t>資料格（</a:t>
            </a:r>
            <a:r>
              <a:rPr lang="en-US" altLang="zh-TW" dirty="0"/>
              <a:t>Data</a:t>
            </a:r>
            <a:r>
              <a:rPr lang="zh-TW" altLang="en-US" dirty="0"/>
              <a:t>）</a:t>
            </a:r>
            <a:endParaRPr lang="en-US" altLang="zh-TW" dirty="0"/>
          </a:p>
          <a:p>
            <a:pPr lvl="3"/>
            <a:r>
              <a:rPr lang="zh-TW" altLang="en-US" dirty="0"/>
              <a:t>屬性：</a:t>
            </a:r>
            <a:endParaRPr lang="en-US" altLang="zh-TW" dirty="0"/>
          </a:p>
          <a:p>
            <a:pPr lvl="4"/>
            <a:r>
              <a:rPr lang="en-US" altLang="zh-TW" dirty="0" err="1"/>
              <a:t>colspan</a:t>
            </a:r>
            <a:r>
              <a:rPr lang="en-US" altLang="zh-TW" dirty="0"/>
              <a:t>="2"</a:t>
            </a:r>
            <a:r>
              <a:rPr lang="zh-TW" altLang="en-US" dirty="0"/>
              <a:t> 跨欄</a:t>
            </a:r>
            <a:endParaRPr lang="en-US" altLang="zh-TW" dirty="0"/>
          </a:p>
          <a:p>
            <a:pPr lvl="4"/>
            <a:r>
              <a:rPr lang="en-US" altLang="zh-TW" dirty="0" err="1"/>
              <a:t>rowspan</a:t>
            </a:r>
            <a:r>
              <a:rPr lang="en-US" altLang="zh-TW" dirty="0"/>
              <a:t>="2" </a:t>
            </a:r>
            <a:r>
              <a:rPr lang="zh-TW" altLang="en-US" dirty="0"/>
              <a:t>跨列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2911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一個簡單的表格</a:t>
            </a:r>
            <a:endParaRPr lang="zh-TW" altLang="en-US" dirty="0"/>
          </a:p>
        </p:txBody>
      </p:sp>
      <p:pic>
        <p:nvPicPr>
          <p:cNvPr id="1026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3" y="1556792"/>
            <a:ext cx="1762125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25" y="1484784"/>
            <a:ext cx="2871429" cy="4642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0612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標準表格排版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以 </a:t>
            </a:r>
            <a:r>
              <a:rPr lang="en-US" altLang="zh-TW" dirty="0" smtClean="0"/>
              <a:t>&lt;caption&gt; </a:t>
            </a:r>
            <a:r>
              <a:rPr lang="zh-TW" altLang="en-US" dirty="0" smtClean="0"/>
              <a:t>設定表格標題</a:t>
            </a:r>
            <a:endParaRPr lang="en-US" altLang="zh-TW" dirty="0" smtClean="0"/>
          </a:p>
          <a:p>
            <a:r>
              <a:rPr lang="zh-TW" altLang="en-US" dirty="0" smtClean="0"/>
              <a:t>以 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th</a:t>
            </a:r>
            <a:r>
              <a:rPr lang="en-US" altLang="zh-TW" dirty="0" smtClean="0"/>
              <a:t>&gt; </a:t>
            </a:r>
            <a:r>
              <a:rPr lang="zh-TW" altLang="en-US" dirty="0" smtClean="0"/>
              <a:t>設定標題儲存格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23508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表格 </a:t>
            </a:r>
            <a:r>
              <a:rPr lang="en-US" altLang="zh-TW" dirty="0" smtClean="0"/>
              <a:t>Caption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2420000" cy="6400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772816"/>
            <a:ext cx="404812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3897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以 </a:t>
            </a:r>
            <a:r>
              <a:rPr lang="en-US" altLang="zh-TW" dirty="0"/>
              <a:t>&lt;</a:t>
            </a:r>
            <a:r>
              <a:rPr lang="en-US" altLang="zh-TW" dirty="0" err="1"/>
              <a:t>th</a:t>
            </a:r>
            <a:r>
              <a:rPr lang="en-US" altLang="zh-TW" dirty="0"/>
              <a:t>&gt; </a:t>
            </a:r>
            <a:r>
              <a:rPr lang="zh-TW" altLang="en-US" dirty="0"/>
              <a:t>設定標題</a:t>
            </a:r>
            <a:r>
              <a:rPr lang="zh-TW" altLang="en-US" dirty="0" smtClean="0"/>
              <a:t>儲存格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84784"/>
            <a:ext cx="6067425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484784"/>
            <a:ext cx="2952381" cy="186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8690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表格結構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&lt;</a:t>
            </a:r>
            <a:r>
              <a:rPr lang="en-US" altLang="zh-TW" dirty="0" err="1" smtClean="0"/>
              <a:t>colgroup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和</a:t>
            </a:r>
            <a:r>
              <a:rPr lang="en-US" altLang="zh-TW" dirty="0" smtClean="0"/>
              <a:t>&lt;col&gt;</a:t>
            </a:r>
            <a:r>
              <a:rPr lang="zh-TW" altLang="en-US" dirty="0" smtClean="0"/>
              <a:t>用於定義欄位群組</a:t>
            </a:r>
            <a:endParaRPr lang="en-US" altLang="zh-TW" dirty="0" smtClean="0"/>
          </a:p>
          <a:p>
            <a:r>
              <a:rPr lang="en-US" altLang="zh-TW" dirty="0"/>
              <a:t>&lt;</a:t>
            </a:r>
            <a:r>
              <a:rPr lang="en-US" altLang="zh-TW" dirty="0" err="1"/>
              <a:t>thead</a:t>
            </a:r>
            <a:r>
              <a:rPr lang="en-US" altLang="zh-TW" dirty="0"/>
              <a:t>&gt;&lt;</a:t>
            </a:r>
            <a:r>
              <a:rPr lang="en-US" altLang="zh-TW" dirty="0" err="1"/>
              <a:t>tfoot</a:t>
            </a:r>
            <a:r>
              <a:rPr lang="en-US" altLang="zh-TW" dirty="0"/>
              <a:t>&gt;&lt;</a:t>
            </a:r>
            <a:r>
              <a:rPr lang="en-US" altLang="zh-TW" dirty="0" err="1"/>
              <a:t>tbody</a:t>
            </a:r>
            <a:r>
              <a:rPr lang="en-US" altLang="zh-TW" dirty="0"/>
              <a:t>&gt; </a:t>
            </a:r>
            <a:r>
              <a:rPr lang="zh-TW" altLang="en-US" dirty="0"/>
              <a:t>把表格分割成</a:t>
            </a:r>
            <a:r>
              <a:rPr lang="en-US" altLang="zh-TW" dirty="0"/>
              <a:t>『</a:t>
            </a:r>
            <a:r>
              <a:rPr lang="zh-TW" altLang="en-US" dirty="0"/>
              <a:t>表頭</a:t>
            </a:r>
            <a:r>
              <a:rPr lang="en-US" altLang="zh-TW" dirty="0"/>
              <a:t>』</a:t>
            </a:r>
            <a:r>
              <a:rPr lang="zh-TW" altLang="en-US" dirty="0"/>
              <a:t>、</a:t>
            </a:r>
            <a:r>
              <a:rPr lang="en-US" altLang="zh-TW" dirty="0"/>
              <a:t>『</a:t>
            </a:r>
            <a:r>
              <a:rPr lang="zh-TW" altLang="en-US" dirty="0"/>
              <a:t>表尾</a:t>
            </a:r>
            <a:r>
              <a:rPr lang="en-US" altLang="zh-TW" dirty="0"/>
              <a:t>』</a:t>
            </a:r>
            <a:r>
              <a:rPr lang="zh-TW" altLang="en-US" dirty="0"/>
              <a:t>、</a:t>
            </a:r>
            <a:r>
              <a:rPr lang="en-US" altLang="zh-TW" dirty="0"/>
              <a:t>『</a:t>
            </a:r>
            <a:r>
              <a:rPr lang="zh-TW" altLang="en-US" dirty="0"/>
              <a:t>本體</a:t>
            </a:r>
            <a:r>
              <a:rPr lang="en-US" altLang="zh-TW" dirty="0"/>
              <a:t>』</a:t>
            </a:r>
            <a:r>
              <a:rPr lang="zh-TW" altLang="en-US" dirty="0"/>
              <a:t>三個</a:t>
            </a:r>
            <a:r>
              <a:rPr lang="zh-TW" altLang="en-US" dirty="0" smtClean="0"/>
              <a:t>部份</a:t>
            </a:r>
            <a:endParaRPr lang="en-US" altLang="zh-TW" dirty="0" smtClean="0"/>
          </a:p>
          <a:p>
            <a:pPr lvl="1"/>
            <a:r>
              <a:rPr lang="zh-TW" altLang="en-US" dirty="0"/>
              <a:t>讓</a:t>
            </a:r>
            <a:r>
              <a:rPr lang="zh-TW" altLang="en-US" dirty="0" smtClean="0"/>
              <a:t>瀏覽器能夠在固定表頭和表尾的情況捲動表格本體的內容，適用於冗長的表格</a:t>
            </a:r>
            <a:endParaRPr lang="en-US" altLang="zh-TW" dirty="0"/>
          </a:p>
          <a:p>
            <a:r>
              <a:rPr lang="zh-TW" altLang="en-US" smtClean="0"/>
              <a:t>設定標籤的順序</a:t>
            </a:r>
            <a:r>
              <a:rPr lang="zh-TW" altLang="en-US" dirty="0" smtClean="0"/>
              <a:t>是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&lt;</a:t>
            </a:r>
            <a:r>
              <a:rPr lang="en-US" altLang="zh-TW" dirty="0" err="1" smtClean="0"/>
              <a:t>colgroup</a:t>
            </a:r>
            <a:r>
              <a:rPr lang="en-US" altLang="zh-TW" dirty="0" smtClean="0"/>
              <a:t>&gt;</a:t>
            </a:r>
          </a:p>
          <a:p>
            <a:pPr lvl="1"/>
            <a:r>
              <a:rPr lang="en-US" altLang="zh-TW" dirty="0" smtClean="0"/>
              <a:t>&lt;</a:t>
            </a:r>
            <a:r>
              <a:rPr lang="en-US" altLang="zh-TW" dirty="0" err="1" smtClean="0"/>
              <a:t>thead</a:t>
            </a:r>
            <a:r>
              <a:rPr lang="en-US" altLang="zh-TW" dirty="0" smtClean="0"/>
              <a:t>&gt;</a:t>
            </a:r>
          </a:p>
          <a:p>
            <a:pPr lvl="1"/>
            <a:r>
              <a:rPr lang="en-US" altLang="zh-TW" dirty="0" smtClean="0"/>
              <a:t>&lt;</a:t>
            </a:r>
            <a:r>
              <a:rPr lang="en-US" altLang="zh-TW" dirty="0" err="1" smtClean="0"/>
              <a:t>tfoot</a:t>
            </a:r>
            <a:r>
              <a:rPr lang="en-US" altLang="zh-TW" dirty="0" smtClean="0"/>
              <a:t>&gt;</a:t>
            </a:r>
          </a:p>
          <a:p>
            <a:pPr lvl="1"/>
            <a:r>
              <a:rPr lang="en-US" altLang="zh-TW" dirty="0" smtClean="0"/>
              <a:t>&lt;</a:t>
            </a:r>
            <a:r>
              <a:rPr lang="en-US" altLang="zh-TW" dirty="0" err="1" smtClean="0"/>
              <a:t>tbody</a:t>
            </a:r>
            <a:r>
              <a:rPr lang="en-US" altLang="zh-TW" dirty="0" smtClean="0"/>
              <a:t>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59480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撲面">
  <a:themeElements>
    <a:clrScheme name="暗香撲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撲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撲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2251</TotalTime>
  <Words>551</Words>
  <Application>Microsoft Office PowerPoint</Application>
  <PresentationFormat>如螢幕大小 (4:3)</PresentationFormat>
  <Paragraphs>90</Paragraphs>
  <Slides>36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5" baseType="lpstr">
      <vt:lpstr>黑体</vt:lpstr>
      <vt:lpstr>微軟正黑體</vt:lpstr>
      <vt:lpstr>新細明體</vt:lpstr>
      <vt:lpstr>Arial</vt:lpstr>
      <vt:lpstr>Calibri</vt:lpstr>
      <vt:lpstr>Franklin Gothic Book</vt:lpstr>
      <vt:lpstr>Franklin Gothic Medium</vt:lpstr>
      <vt:lpstr>Wingdings 2</vt:lpstr>
      <vt:lpstr>暗香撲面</vt:lpstr>
      <vt:lpstr>表格</vt:lpstr>
      <vt:lpstr>大綱</vt:lpstr>
      <vt:lpstr>表格標籤與屬性</vt:lpstr>
      <vt:lpstr>表格標籤與屬性（續）</vt:lpstr>
      <vt:lpstr>一個簡單的表格</vt:lpstr>
      <vt:lpstr>標準表格排版</vt:lpstr>
      <vt:lpstr>表格 Caption</vt:lpstr>
      <vt:lpstr>以 &lt;th&gt; 設定標題儲存格</vt:lpstr>
      <vt:lpstr>表格結構</vt:lpstr>
      <vt:lpstr>PowerPoint 簡報</vt:lpstr>
      <vt:lpstr>PowerPoint 簡報</vt:lpstr>
      <vt:lpstr>跨欄與跨列</vt:lpstr>
      <vt:lpstr>PowerPoint 簡報</vt:lpstr>
      <vt:lpstr>應用表格製作複雜的頁面</vt:lpstr>
      <vt:lpstr>應用表格製作複雜的頁面 複雜的清單</vt:lpstr>
      <vt:lpstr>PowerPoint 簡報</vt:lpstr>
      <vt:lpstr>應用表格製作複雜的頁面 組合大型圖片</vt:lpstr>
      <vt:lpstr>PowerPoint 簡報</vt:lpstr>
      <vt:lpstr>為何將 Image 切開再以表格重組?</vt:lpstr>
      <vt:lpstr>結語</vt:lpstr>
      <vt:lpstr>練習一：圖形化導覽列</vt:lpstr>
      <vt:lpstr>PowerPoint 簡報</vt:lpstr>
      <vt:lpstr>練習二：書籍介紹</vt:lpstr>
      <vt:lpstr>PowerPoint 簡報</vt:lpstr>
      <vt:lpstr>PowerPoint 簡報</vt:lpstr>
      <vt:lpstr>PowerPoint 簡報</vt:lpstr>
      <vt:lpstr>練習三：書籍簡介</vt:lpstr>
      <vt:lpstr>PowerPoint 簡報</vt:lpstr>
      <vt:lpstr>PowerPoint 簡報</vt:lpstr>
      <vt:lpstr>練習4：貓咪照片，選單在左邊</vt:lpstr>
      <vt:lpstr>練習4：貓咪照片，選單在左邊</vt:lpstr>
      <vt:lpstr>練習4：貓咪照片，選單在左邊</vt:lpstr>
      <vt:lpstr>練習4：貓咪照片，選單在左邊 </vt:lpstr>
      <vt:lpstr>練習4：貓咪照片，選單在左邊</vt:lpstr>
      <vt:lpstr>1.html and 2.html</vt:lpstr>
      <vt:lpstr>3.html and 4.html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ywdeng</dc:creator>
  <cp:lastModifiedBy>YAO-WEN DENG</cp:lastModifiedBy>
  <cp:revision>397</cp:revision>
  <dcterms:created xsi:type="dcterms:W3CDTF">2012-09-16T08:20:09Z</dcterms:created>
  <dcterms:modified xsi:type="dcterms:W3CDTF">2019-03-11T08:53:37Z</dcterms:modified>
</cp:coreProperties>
</file>