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8" r:id="rId3"/>
    <p:sldId id="295" r:id="rId4"/>
    <p:sldId id="297" r:id="rId5"/>
    <p:sldId id="296" r:id="rId6"/>
    <p:sldId id="298" r:id="rId7"/>
    <p:sldId id="349" r:id="rId8"/>
    <p:sldId id="280" r:id="rId9"/>
    <p:sldId id="281" r:id="rId10"/>
    <p:sldId id="282" r:id="rId11"/>
    <p:sldId id="283" r:id="rId12"/>
    <p:sldId id="350" r:id="rId13"/>
    <p:sldId id="304" r:id="rId14"/>
    <p:sldId id="305" r:id="rId15"/>
    <p:sldId id="351" r:id="rId16"/>
    <p:sldId id="284" r:id="rId17"/>
    <p:sldId id="306" r:id="rId18"/>
    <p:sldId id="352" r:id="rId19"/>
    <p:sldId id="285" r:id="rId20"/>
    <p:sldId id="315" r:id="rId21"/>
    <p:sldId id="316" r:id="rId22"/>
    <p:sldId id="286" r:id="rId23"/>
    <p:sldId id="317" r:id="rId24"/>
    <p:sldId id="318" r:id="rId25"/>
    <p:sldId id="287" r:id="rId26"/>
    <p:sldId id="288" r:id="rId27"/>
    <p:sldId id="289" r:id="rId28"/>
    <p:sldId id="307" r:id="rId29"/>
    <p:sldId id="290" r:id="rId30"/>
    <p:sldId id="308" r:id="rId31"/>
    <p:sldId id="291" r:id="rId32"/>
    <p:sldId id="319" r:id="rId33"/>
    <p:sldId id="328" r:id="rId34"/>
    <p:sldId id="329" r:id="rId35"/>
    <p:sldId id="320" r:id="rId36"/>
    <p:sldId id="330" r:id="rId37"/>
    <p:sldId id="331" r:id="rId38"/>
    <p:sldId id="332" r:id="rId39"/>
    <p:sldId id="334" r:id="rId40"/>
    <p:sldId id="335" r:id="rId41"/>
    <p:sldId id="336" r:id="rId42"/>
    <p:sldId id="337" r:id="rId43"/>
    <p:sldId id="338" r:id="rId44"/>
    <p:sldId id="339" r:id="rId45"/>
    <p:sldId id="333" r:id="rId46"/>
    <p:sldId id="322" r:id="rId47"/>
    <p:sldId id="301" r:id="rId48"/>
    <p:sldId id="309" r:id="rId49"/>
    <p:sldId id="310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3" r:id="rId59"/>
    <p:sldId id="361" r:id="rId60"/>
    <p:sldId id="364" r:id="rId61"/>
    <p:sldId id="362" r:id="rId62"/>
    <p:sldId id="365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-WEN DENG" initials="YD" lastIdx="1" clrIdx="0">
    <p:extLst>
      <p:ext uri="{19B8F6BF-5375-455C-9EA6-DF929625EA0E}">
        <p15:presenceInfo xmlns:p15="http://schemas.microsoft.com/office/powerpoint/2012/main" userId="7bcd9130a44787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1906" autoAdjust="0"/>
  </p:normalViewPr>
  <p:slideViewPr>
    <p:cSldViewPr>
      <p:cViewPr varScale="1">
        <p:scale>
          <a:sx n="65" d="100"/>
          <a:sy n="65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http://www.tutorialspoint.com/http/http_methods.htm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73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3/20/2019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html-form-application-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book/zh-tw/v2/%E9%96%8B%E5%A7%8B-Git-%E5%AE%89%E8%A3%9D%E6%95%99%E5%AD%B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 smtClean="0"/>
              <a:t>表</a:t>
            </a:r>
            <a:r>
              <a:rPr lang="zh-TW" altLang="en-US" dirty="0" smtClean="0"/>
              <a:t>單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Forms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命名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攜帶表單資料的變數名稱</a:t>
            </a:r>
            <a:endParaRPr lang="en-US" altLang="zh-TW" dirty="0" smtClean="0"/>
          </a:p>
          <a:p>
            <a:pPr lvl="1"/>
            <a:r>
              <a:rPr lang="zh-TW" altLang="en-US" dirty="0"/>
              <a:t>主要使用</a:t>
            </a:r>
            <a:r>
              <a:rPr lang="zh-TW" altLang="en-US" dirty="0" smtClean="0"/>
              <a:t>在伺服器端（</a:t>
            </a:r>
            <a:r>
              <a:rPr lang="en-US" altLang="zh-TW" dirty="0" smtClean="0"/>
              <a:t>Server-Side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應符合一般的變數命名規則</a:t>
            </a:r>
            <a:endParaRPr lang="en-US" altLang="zh-TW" dirty="0" smtClean="0"/>
          </a:p>
          <a:p>
            <a:pPr lvl="1"/>
            <a:endParaRPr lang="zh-TW" altLang="zh-TW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網頁元件的識別項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參考 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元件所需</a:t>
            </a:r>
            <a:endParaRPr lang="en-US" altLang="zh-TW" dirty="0" smtClean="0"/>
          </a:p>
          <a:p>
            <a:pPr lvl="1"/>
            <a:r>
              <a:rPr lang="zh-TW" altLang="en-US" dirty="0"/>
              <a:t>主要使用</a:t>
            </a:r>
            <a:r>
              <a:rPr lang="zh-TW" altLang="en-US" dirty="0" smtClean="0"/>
              <a:t>在客戶端（</a:t>
            </a:r>
            <a:r>
              <a:rPr lang="en-US" altLang="zh-TW" dirty="0" smtClean="0"/>
              <a:t>Client-Side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輸入文字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單行文字輸入 </a:t>
            </a:r>
            <a:r>
              <a:rPr lang="en-US" altLang="zh-TW" dirty="0" smtClean="0"/>
              <a:t>&lt;input&gt;</a:t>
            </a:r>
          </a:p>
          <a:p>
            <a:r>
              <a:rPr lang="zh-TW" altLang="en-US" dirty="0" smtClean="0"/>
              <a:t>屬性 </a:t>
            </a:r>
            <a:r>
              <a:rPr lang="en-US" altLang="zh-TW" dirty="0" smtClean="0"/>
              <a:t>type</a:t>
            </a:r>
          </a:p>
          <a:p>
            <a:pPr lvl="1"/>
            <a:r>
              <a:rPr lang="en-US" altLang="zh-TW" dirty="0" smtClean="0"/>
              <a:t>text </a:t>
            </a:r>
            <a:r>
              <a:rPr lang="zh-TW" altLang="en-US" dirty="0" smtClean="0"/>
              <a:t>一般文字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 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 </a:t>
            </a:r>
            <a:r>
              <a:rPr lang="zh-TW" altLang="en-US" dirty="0" smtClean="0"/>
              <a:t>搜尋關鍵字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 </a:t>
            </a:r>
            <a:r>
              <a:rPr lang="zh-TW" altLang="en-US" dirty="0" smtClean="0"/>
              <a:t>電子郵件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tel</a:t>
            </a:r>
            <a:r>
              <a:rPr lang="en-US" altLang="zh-TW" dirty="0" smtClean="0"/>
              <a:t> </a:t>
            </a:r>
            <a:r>
              <a:rPr lang="zh-TW" altLang="en-US" dirty="0" smtClean="0"/>
              <a:t>電話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url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網址</a:t>
            </a: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多行文字輸入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textarea</a:t>
            </a:r>
            <a:r>
              <a:rPr lang="en-US" altLang="zh-TW" sz="2400" dirty="0" smtClean="0"/>
              <a:t>&gt;…&lt;/</a:t>
            </a:r>
            <a:r>
              <a:rPr lang="en-US" altLang="zh-TW" sz="2400" dirty="0" err="1" smtClean="0"/>
              <a:t>textarea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0" y="2636912"/>
            <a:ext cx="388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TW" altLang="en-US" dirty="0">
                <a:solidFill>
                  <a:srgbClr val="0000FF"/>
                </a:solidFill>
              </a:rPr>
              <a:t>屬性 </a:t>
            </a:r>
            <a:r>
              <a:rPr lang="en-US" altLang="zh-TW" dirty="0"/>
              <a:t>required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zh-TW" altLang="en-US" dirty="0">
                <a:solidFill>
                  <a:srgbClr val="0000FF"/>
                </a:solidFill>
              </a:rPr>
              <a:t>設定必填欄位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572000" y="3141994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TW" altLang="en-US" dirty="0">
                <a:solidFill>
                  <a:srgbClr val="0000FF"/>
                </a:solidFill>
              </a:rPr>
              <a:t>屬性 </a:t>
            </a:r>
            <a:r>
              <a:rPr lang="en-US" altLang="zh-TW" dirty="0" err="1" smtClean="0"/>
              <a:t>readonly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設定欄位唯讀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2000" y="3647076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TW" altLang="en-US" dirty="0">
                <a:solidFill>
                  <a:srgbClr val="0000FF"/>
                </a:solidFill>
              </a:rPr>
              <a:t>屬性 </a:t>
            </a:r>
            <a:r>
              <a:rPr lang="en-US" altLang="zh-TW" dirty="0" smtClean="0"/>
              <a:t>disabled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設定欄位停用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4152158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TW" altLang="en-US" dirty="0">
                <a:solidFill>
                  <a:srgbClr val="0000FF"/>
                </a:solidFill>
              </a:rPr>
              <a:t>屬性 </a:t>
            </a:r>
            <a:r>
              <a:rPr lang="en-US" altLang="zh-TW" dirty="0"/>
              <a:t>placeholder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設定提示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範例：線上報名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https://github.com/ywdeng/wp19-html-form-register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範例：線上</a:t>
            </a:r>
            <a:r>
              <a:rPr lang="zh-TW" altLang="en-US" dirty="0" smtClean="0"/>
              <a:t>報名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填寫報名表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6" y="1427983"/>
            <a:ext cx="8990408" cy="475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範例：線上報名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伺服器</a:t>
            </a:r>
            <a:r>
              <a:rPr lang="zh-TW" altLang="en-US" dirty="0" smtClean="0"/>
              <a:t>端看到的參數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993106"/>
            <a:ext cx="7058025" cy="28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範例：線上報名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確認畫面</a:t>
            </a:r>
            <a:r>
              <a:rPr lang="zh-TW" altLang="en-US" dirty="0" smtClean="0">
                <a:sym typeface="Symbol" panose="05050102010706020507" pitchFamily="18" charset="2"/>
              </a:rPr>
              <a:t></a:t>
            </a:r>
            <a:r>
              <a:rPr lang="en-US" altLang="zh-TW" dirty="0" smtClean="0">
                <a:sym typeface="Symbol" panose="05050102010706020507" pitchFamily="18" charset="2"/>
              </a:rPr>
              <a:t>Read Only</a:t>
            </a:r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1343" y="1556792"/>
            <a:ext cx="8961313" cy="4737188"/>
            <a:chOff x="91343" y="1556792"/>
            <a:chExt cx="8961313" cy="473718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43" y="1556792"/>
              <a:ext cx="8961313" cy="4737188"/>
            </a:xfrm>
            <a:prstGeom prst="rect">
              <a:avLst/>
            </a:prstGeom>
          </p:spPr>
        </p:pic>
        <p:sp>
          <p:nvSpPr>
            <p:cNvPr id="6" name="爆炸 1 5"/>
            <p:cNvSpPr/>
            <p:nvPr/>
          </p:nvSpPr>
          <p:spPr>
            <a:xfrm>
              <a:off x="5940152" y="3429000"/>
              <a:ext cx="2160240" cy="1512168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Readonly</a:t>
              </a:r>
              <a:endParaRPr lang="en-US" dirty="0" smtClean="0"/>
            </a:p>
            <a:p>
              <a:pPr algn="ctr"/>
              <a:r>
                <a:rPr lang="zh-TW" altLang="en-US" dirty="0" smtClean="0"/>
                <a:t>不能修改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3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按鈕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&lt;input type="submit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提交表單</a:t>
            </a:r>
            <a:endParaRPr lang="en-US" altLang="zh-TW" dirty="0" smtClean="0"/>
          </a:p>
          <a:p>
            <a:r>
              <a:rPr lang="en-US" altLang="zh-TW" dirty="0"/>
              <a:t>&lt;input type="reset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令表單內容恢復成預設值</a:t>
            </a:r>
            <a:endParaRPr lang="en-US" altLang="zh-TW" dirty="0" smtClean="0"/>
          </a:p>
          <a:p>
            <a:r>
              <a:rPr lang="en-US" altLang="zh-TW" dirty="0"/>
              <a:t>&lt;input type="image" </a:t>
            </a:r>
            <a:r>
              <a:rPr lang="en-US" altLang="zh-TW" dirty="0" err="1"/>
              <a:t>src</a:t>
            </a:r>
            <a:r>
              <a:rPr lang="en-US" altLang="zh-TW" dirty="0"/>
              <a:t>="btn.jpg" alt="..."&gt;</a:t>
            </a:r>
          </a:p>
          <a:p>
            <a:pPr lvl="1"/>
            <a:r>
              <a:rPr lang="zh-TW" altLang="en-US" dirty="0" smtClean="0"/>
              <a:t>圖形按鈕，效同 </a:t>
            </a:r>
            <a:r>
              <a:rPr lang="en-US" altLang="zh-TW" dirty="0" smtClean="0"/>
              <a:t>submit</a:t>
            </a:r>
          </a:p>
          <a:p>
            <a:r>
              <a:rPr lang="en-US" altLang="zh-TW" dirty="0"/>
              <a:t>&lt;input type="button" </a:t>
            </a: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 smtClean="0"/>
              <a:t>myFunc</a:t>
            </a:r>
            <a:r>
              <a:rPr lang="en-US" altLang="zh-TW" dirty="0" smtClean="0"/>
              <a:t>()"&gt;</a:t>
            </a:r>
          </a:p>
          <a:p>
            <a:pPr lvl="1"/>
            <a:r>
              <a:rPr lang="zh-TW" altLang="en-US" dirty="0" smtClean="0"/>
              <a:t>自訂動作的按鈕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範例：圖形按鈕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1" y="1417638"/>
            <a:ext cx="8604897" cy="44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9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範例：圖形按鈕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頁面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https://github.com/ywdeng/wp19-html-form-image-button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單選與複選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單選 </a:t>
            </a:r>
            <a:r>
              <a:rPr lang="en-US" altLang="zh-TW" dirty="0" smtClean="0"/>
              <a:t>&lt;</a:t>
            </a:r>
            <a:r>
              <a:rPr lang="en-US" altLang="zh-TW" dirty="0"/>
              <a:t>input type="radio</a:t>
            </a:r>
            <a:r>
              <a:rPr lang="en-US" altLang="zh-TW" dirty="0" smtClean="0"/>
              <a:t>"&gt;</a:t>
            </a:r>
          </a:p>
          <a:p>
            <a:pPr lvl="1"/>
            <a:r>
              <a:rPr lang="en-US" altLang="zh-TW" dirty="0"/>
              <a:t>name </a:t>
            </a:r>
            <a:r>
              <a:rPr lang="zh-TW" altLang="en-US" dirty="0"/>
              <a:t>屬性值相同的為一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複選 </a:t>
            </a:r>
            <a:r>
              <a:rPr lang="en-US" altLang="zh-TW" dirty="0" smtClean="0"/>
              <a:t>&lt;</a:t>
            </a:r>
            <a:r>
              <a:rPr lang="en-US" altLang="zh-TW" dirty="0"/>
              <a:t>input type="checkbox"&gt;</a:t>
            </a:r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屬性設定選項的值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表單運作原理</a:t>
            </a:r>
            <a:endParaRPr lang="en-US" altLang="zh-TW" dirty="0"/>
          </a:p>
          <a:p>
            <a:r>
              <a:rPr lang="zh-TW" altLang="zh-TW" dirty="0" smtClean="0"/>
              <a:t>表單</a:t>
            </a:r>
            <a:r>
              <a:rPr lang="zh-TW" altLang="zh-TW" dirty="0"/>
              <a:t>標籤與屬性</a:t>
            </a:r>
          </a:p>
          <a:p>
            <a:r>
              <a:rPr lang="zh-TW" altLang="zh-TW" dirty="0"/>
              <a:t>動作方法：</a:t>
            </a:r>
            <a:r>
              <a:rPr lang="en-US" altLang="zh-TW" dirty="0"/>
              <a:t>get</a:t>
            </a:r>
            <a:r>
              <a:rPr lang="zh-TW" altLang="zh-TW" dirty="0"/>
              <a:t>與</a:t>
            </a:r>
            <a:r>
              <a:rPr lang="en-US" altLang="zh-TW" dirty="0"/>
              <a:t>post</a:t>
            </a:r>
            <a:endParaRPr lang="zh-TW" altLang="zh-TW" dirty="0"/>
          </a:p>
          <a:p>
            <a:r>
              <a:rPr lang="zh-TW" altLang="zh-TW" dirty="0"/>
              <a:t>命名：</a:t>
            </a:r>
            <a:r>
              <a:rPr lang="en-US" altLang="zh-TW" dirty="0"/>
              <a:t>name</a:t>
            </a:r>
            <a:r>
              <a:rPr lang="zh-TW" altLang="zh-TW" dirty="0"/>
              <a:t>與</a:t>
            </a:r>
            <a:r>
              <a:rPr lang="en-US" altLang="zh-TW" dirty="0"/>
              <a:t>id</a:t>
            </a:r>
            <a:endParaRPr lang="zh-TW" altLang="zh-TW" dirty="0"/>
          </a:p>
          <a:p>
            <a:r>
              <a:rPr lang="zh-TW" altLang="zh-TW" dirty="0" smtClean="0"/>
              <a:t>輸入</a:t>
            </a:r>
            <a:r>
              <a:rPr lang="zh-TW" altLang="zh-TW" dirty="0"/>
              <a:t>文字</a:t>
            </a:r>
          </a:p>
          <a:p>
            <a:r>
              <a:rPr lang="zh-TW" altLang="zh-TW" dirty="0"/>
              <a:t>按鈕</a:t>
            </a:r>
            <a:endParaRPr lang="en-US" altLang="zh-TW" dirty="0"/>
          </a:p>
          <a:p>
            <a:r>
              <a:rPr lang="zh-TW" altLang="zh-TW" dirty="0" smtClean="0"/>
              <a:t>單</a:t>
            </a:r>
            <a:r>
              <a:rPr lang="zh-TW" altLang="zh-TW" dirty="0"/>
              <a:t>選與複選</a:t>
            </a:r>
          </a:p>
          <a:p>
            <a:r>
              <a:rPr lang="zh-TW" altLang="zh-TW" dirty="0" smtClean="0"/>
              <a:t>選單</a:t>
            </a:r>
            <a:endParaRPr lang="en-US" altLang="zh-TW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隱藏欄位</a:t>
            </a:r>
            <a:endParaRPr lang="zh-TW" altLang="zh-TW" dirty="0"/>
          </a:p>
          <a:p>
            <a:r>
              <a:rPr lang="zh-TW" altLang="en-US" dirty="0" smtClean="0"/>
              <a:t>上傳檔案</a:t>
            </a:r>
            <a:endParaRPr lang="en-US" altLang="zh-TW" dirty="0" smtClean="0"/>
          </a:p>
          <a:p>
            <a:r>
              <a:rPr lang="zh-TW" altLang="en-US" dirty="0" smtClean="0"/>
              <a:t>日期</a:t>
            </a:r>
            <a:endParaRPr lang="en-US" altLang="zh-TW" dirty="0" smtClean="0"/>
          </a:p>
          <a:p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 smtClean="0"/>
              <a:t>顏色</a:t>
            </a:r>
            <a:endParaRPr lang="en-US" altLang="zh-TW" dirty="0" smtClean="0"/>
          </a:p>
          <a:p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zh-TW" altLang="en-US" dirty="0" smtClean="0"/>
              <a:t>欄位集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Radio Button </a:t>
            </a:r>
            <a:r>
              <a:rPr lang="zh-TW" altLang="en-US" dirty="0" smtClean="0"/>
              <a:t>製作單選題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24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93581"/>
            <a:ext cx="2857144" cy="45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58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dirty="0" smtClean="0"/>
              <a:t>Checkbox </a:t>
            </a:r>
            <a:r>
              <a:rPr lang="zh-TW" altLang="en-US" dirty="0" smtClean="0"/>
              <a:t>製作複選</a:t>
            </a:r>
            <a:r>
              <a:rPr lang="zh-TW" altLang="en-US" dirty="0"/>
              <a:t>題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8566"/>
            <a:ext cx="8496944" cy="366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9" y="5373215"/>
            <a:ext cx="9123810" cy="5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37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選單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下拉選單，單選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&lt;select&gt;</a:t>
            </a:r>
          </a:p>
          <a:p>
            <a:pPr lvl="2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&lt;option&gt;…&lt;/option&gt;</a:t>
            </a:r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r>
              <a:rPr lang="zh-TW" altLang="en-US" dirty="0" smtClean="0"/>
              <a:t>清單，複選</a:t>
            </a:r>
            <a:endParaRPr lang="en-US" altLang="zh-TW" dirty="0" smtClean="0"/>
          </a:p>
          <a:p>
            <a:pPr lvl="1"/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&lt;select size="6"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option&gt;…&lt;/option&gt;</a:t>
            </a:r>
          </a:p>
          <a:p>
            <a:pPr lvl="1"/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下拉式選單，單選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6891"/>
            <a:ext cx="7619048" cy="396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17232"/>
            <a:ext cx="4285714" cy="74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24" y="4689818"/>
            <a:ext cx="4228572" cy="194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2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選單，複選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345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77276" y="5517232"/>
            <a:ext cx="8859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如何複選？</a:t>
            </a:r>
            <a:endParaRPr lang="en-US" altLang="zh-TW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 smtClean="0"/>
              <a:t>按住 </a:t>
            </a:r>
            <a:r>
              <a:rPr lang="en-US" altLang="zh-TW" sz="2000" b="1" dirty="0" smtClean="0"/>
              <a:t>Shift </a:t>
            </a:r>
            <a:r>
              <a:rPr lang="zh-TW" altLang="en-US" sz="2000" b="1" dirty="0" smtClean="0"/>
              <a:t>鍵，滑鼠依序點選第一項與最後一項，選取範圍內所有的項目。</a:t>
            </a:r>
            <a:endParaRPr lang="en-US" altLang="zh-TW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 smtClean="0"/>
              <a:t>按住 </a:t>
            </a:r>
            <a:r>
              <a:rPr lang="en-US" altLang="zh-TW" sz="2000" b="1" dirty="0" smtClean="0"/>
              <a:t>Ctrl </a:t>
            </a:r>
            <a:r>
              <a:rPr lang="zh-TW" altLang="en-US" sz="2000" b="1" dirty="0" smtClean="0"/>
              <a:t>鍵，滑鼠依序點選個別項目。</a:t>
            </a:r>
            <a:endParaRPr lang="en-US" altLang="zh-TW" sz="2000" b="1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40" y="4509119"/>
            <a:ext cx="3809524" cy="104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24" y="4509119"/>
            <a:ext cx="3828572" cy="104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487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隱藏欄位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type="hidden" name="..." value</a:t>
            </a:r>
            <a:r>
              <a:rPr lang="en-US" altLang="zh-TW" dirty="0" smtClean="0"/>
              <a:t>="..."&gt;</a:t>
            </a:r>
          </a:p>
          <a:p>
            <a:r>
              <a:rPr lang="zh-TW" altLang="en-US" dirty="0" smtClean="0"/>
              <a:t>在網頁內隱藏參數</a:t>
            </a:r>
            <a:endParaRPr lang="en-US" altLang="zh-TW" dirty="0" smtClean="0"/>
          </a:p>
          <a:p>
            <a:r>
              <a:rPr lang="zh-TW" altLang="en-US" dirty="0" smtClean="0"/>
              <a:t>在網頁間傳遞資訊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Web is stateless!</a:t>
            </a:r>
          </a:p>
          <a:p>
            <a:pPr lvl="1"/>
            <a:r>
              <a:rPr lang="zh-TW" altLang="en-US" dirty="0" smtClean="0"/>
              <a:t>網頁是沒有狀態的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type="file" name</a:t>
            </a:r>
            <a:r>
              <a:rPr lang="en-US" altLang="zh-TW" dirty="0" smtClean="0"/>
              <a:t>="..."&gt;</a:t>
            </a:r>
          </a:p>
          <a:p>
            <a:r>
              <a:rPr lang="zh-TW" altLang="en-US" dirty="0" smtClean="0"/>
              <a:t>提供以瀏覽的方式選取檔案的功能</a:t>
            </a:r>
            <a:endParaRPr lang="en-US" altLang="zh-TW" dirty="0" smtClean="0"/>
          </a:p>
          <a:p>
            <a:r>
              <a:rPr lang="zh-TW" altLang="en-US" dirty="0" smtClean="0"/>
              <a:t>必要設定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form  </a:t>
            </a:r>
            <a:r>
              <a:rPr lang="en-US" altLang="zh-TW" dirty="0" err="1"/>
              <a:t>enctype</a:t>
            </a:r>
            <a:r>
              <a:rPr lang="en-US" altLang="zh-TW" dirty="0"/>
              <a:t>="multipart/form-data</a:t>
            </a:r>
            <a:r>
              <a:rPr lang="en-US" altLang="zh-TW" dirty="0" smtClean="0"/>
              <a:t>"&gt;</a:t>
            </a:r>
          </a:p>
          <a:p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83567" y="3933055"/>
            <a:ext cx="8097957" cy="2448273"/>
            <a:chOff x="683567" y="3933055"/>
            <a:chExt cx="8097957" cy="244827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3933055"/>
              <a:ext cx="5009524" cy="47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252884"/>
              <a:ext cx="4209524" cy="55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615" y="4503072"/>
              <a:ext cx="4971428" cy="438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266" y="5886090"/>
              <a:ext cx="4076190" cy="49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日期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HTML5 </a:t>
            </a:r>
            <a:r>
              <a:rPr lang="zh-TW" altLang="en-US" dirty="0" smtClean="0"/>
              <a:t>新功能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&lt;input type="date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輸入日期</a:t>
            </a:r>
            <a:endParaRPr lang="en-US" altLang="zh-TW" dirty="0"/>
          </a:p>
          <a:p>
            <a:r>
              <a:rPr lang="en-US" altLang="zh-TW" dirty="0"/>
              <a:t>&lt;input type="time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輸入時間</a:t>
            </a:r>
            <a:endParaRPr lang="en-US" altLang="zh-TW" dirty="0"/>
          </a:p>
          <a:p>
            <a:r>
              <a:rPr lang="en-US" altLang="zh-TW" dirty="0"/>
              <a:t>&lt;input type="</a:t>
            </a:r>
            <a:r>
              <a:rPr lang="en-US" altLang="zh-TW" dirty="0" err="1"/>
              <a:t>datetime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/>
              <a:t>輸入日期</a:t>
            </a:r>
            <a:r>
              <a:rPr lang="zh-TW" altLang="en-US" dirty="0" smtClean="0"/>
              <a:t>與時間</a:t>
            </a:r>
            <a:endParaRPr lang="en-US" altLang="zh-TW" dirty="0"/>
          </a:p>
          <a:p>
            <a:r>
              <a:rPr lang="en-US" altLang="zh-TW" dirty="0"/>
              <a:t>&lt;input type="</a:t>
            </a:r>
            <a:r>
              <a:rPr lang="en-US" altLang="zh-TW" dirty="0" err="1"/>
              <a:t>datetime</a:t>
            </a:r>
            <a:r>
              <a:rPr lang="en-US" altLang="zh-TW" dirty="0"/>
              <a:t>-local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依照國別設定，輸入日期與時間</a:t>
            </a:r>
            <a:endParaRPr lang="en-US" altLang="zh-TW" dirty="0"/>
          </a:p>
          <a:p>
            <a:r>
              <a:rPr lang="en-US" altLang="zh-TW" dirty="0"/>
              <a:t>&lt;input type="month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/>
              <a:t>輸入月份</a:t>
            </a:r>
            <a:endParaRPr lang="en-US" altLang="zh-TW" dirty="0"/>
          </a:p>
          <a:p>
            <a:r>
              <a:rPr lang="en-US" altLang="zh-TW" dirty="0"/>
              <a:t>&lt;input type="week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輸入週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95" y="116632"/>
            <a:ext cx="6552728" cy="65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1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數字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Input type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為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或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range</a:t>
            </a:r>
          </a:p>
          <a:p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屬性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min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設定最小值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屬性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設定最大值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屬性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step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設定增量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預設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； 需要小數點：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.5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； 任意值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any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725144"/>
            <a:ext cx="856895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&lt;input type="number" min="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最小值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 max="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最大值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&lt;input type="range" min="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最小值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 max="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最大值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"&gt;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17" y="1268759"/>
            <a:ext cx="7000875" cy="560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表單運作</a:t>
            </a:r>
            <a:r>
              <a:rPr lang="zh-TW" altLang="en-US" dirty="0" smtClean="0"/>
              <a:t>原理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07849" y="2312957"/>
            <a:ext cx="1435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(1) </a:t>
            </a:r>
            <a:r>
              <a:rPr lang="zh-TW" altLang="en-US" dirty="0" smtClean="0">
                <a:latin typeface="+mj-ea"/>
                <a:ea typeface="+mj-ea"/>
              </a:rPr>
              <a:t>輸入資料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76256" y="4797152"/>
            <a:ext cx="189667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altLang="zh-TW" dirty="0" smtClean="0">
                <a:latin typeface="+mj-ea"/>
                <a:ea typeface="+mj-ea"/>
              </a:rPr>
              <a:t>(2) </a:t>
            </a:r>
            <a:r>
              <a:rPr lang="zh-TW" altLang="en-US" dirty="0" smtClean="0">
                <a:latin typeface="+mj-ea"/>
                <a:ea typeface="+mj-ea"/>
              </a:rPr>
              <a:t>網站應用系統</a:t>
            </a:r>
            <a:endParaRPr lang="en-US" altLang="zh-TW" dirty="0" smtClean="0">
              <a:latin typeface="+mj-ea"/>
              <a:ea typeface="+mj-ea"/>
            </a:endParaRPr>
          </a:p>
          <a:p>
            <a:pPr algn="r"/>
            <a:r>
              <a:rPr lang="zh-TW" altLang="en-US" dirty="0" smtClean="0">
                <a:latin typeface="+mj-ea"/>
                <a:ea typeface="+mj-ea"/>
              </a:rPr>
              <a:t>伺服器端程式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43141" y="5301208"/>
            <a:ext cx="1435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(3) </a:t>
            </a:r>
            <a:r>
              <a:rPr lang="zh-TW" altLang="en-US" dirty="0" smtClean="0">
                <a:latin typeface="+mj-ea"/>
                <a:ea typeface="+mj-ea"/>
              </a:rPr>
              <a:t>產生回應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280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輸入數字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493232"/>
            <a:ext cx="4559524" cy="32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66420"/>
            <a:ext cx="5400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52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顏色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type="color</a:t>
            </a:r>
            <a:r>
              <a:rPr lang="en-US" altLang="zh-TW" dirty="0" smtClean="0"/>
              <a:t>"&gt;</a:t>
            </a:r>
          </a:p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3" y="2276872"/>
            <a:ext cx="772318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</a:t>
            </a:r>
            <a:r>
              <a:rPr lang="zh-TW" altLang="en-US" dirty="0" smtClean="0"/>
              <a:t>標籤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將輸入控制項和文字配對</a:t>
            </a:r>
            <a:endParaRPr lang="en-US" altLang="zh-TW" dirty="0" smtClean="0"/>
          </a:p>
          <a:p>
            <a:r>
              <a:rPr lang="zh-TW" altLang="en-US" dirty="0" smtClean="0"/>
              <a:t>當使用者點擊 </a:t>
            </a:r>
            <a:r>
              <a:rPr lang="en-US" altLang="zh-TW" dirty="0" smtClean="0"/>
              <a:t>Label </a:t>
            </a:r>
            <a:r>
              <a:rPr lang="zh-TW" altLang="en-US" dirty="0" smtClean="0"/>
              <a:t>文字時，作用到相對的控制項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9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zh-TW" altLang="en-US" dirty="0"/>
              <a:t>標籤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8" y="1439359"/>
            <a:ext cx="8840000" cy="523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070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zh-TW" altLang="en-US" dirty="0"/>
              <a:t>標籤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46786" y="1556792"/>
            <a:ext cx="8504292" cy="4871775"/>
            <a:chOff x="346786" y="1556792"/>
            <a:chExt cx="8504292" cy="48717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86" y="1556792"/>
              <a:ext cx="6642858" cy="82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5607138"/>
              <a:ext cx="6583334" cy="82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圓角矩形圖說文字 2"/>
            <p:cNvSpPr/>
            <p:nvPr/>
          </p:nvSpPr>
          <p:spPr>
            <a:xfrm>
              <a:off x="4283968" y="2924944"/>
              <a:ext cx="4392488" cy="576064"/>
            </a:xfrm>
            <a:prstGeom prst="wedgeRoundRectCallout">
              <a:avLst>
                <a:gd name="adj1" fmla="val -65952"/>
                <a:gd name="adj2" fmla="val -17633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點在文字上和點在 </a:t>
              </a:r>
              <a:r>
                <a:rPr lang="en-US" altLang="zh-TW" dirty="0" smtClean="0"/>
                <a:t>Checkbox </a:t>
              </a:r>
              <a:r>
                <a:rPr lang="zh-TW" altLang="en-US" dirty="0" smtClean="0"/>
                <a:t>上效果相同！</a:t>
              </a:r>
              <a:endParaRPr lang="zh-TW" altLang="en-US" dirty="0"/>
            </a:p>
          </p:txBody>
        </p:sp>
        <p:sp>
          <p:nvSpPr>
            <p:cNvPr id="7" name="圓角矩形圖說文字 6"/>
            <p:cNvSpPr/>
            <p:nvPr/>
          </p:nvSpPr>
          <p:spPr>
            <a:xfrm>
              <a:off x="2302752" y="4077072"/>
              <a:ext cx="5008241" cy="576064"/>
            </a:xfrm>
            <a:prstGeom prst="wedgeRoundRectCallout">
              <a:avLst>
                <a:gd name="adj1" fmla="val 72774"/>
                <a:gd name="adj2" fmla="val 216783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點在文字上和點在 </a:t>
              </a:r>
              <a:r>
                <a:rPr lang="en-US" altLang="zh-TW" dirty="0" smtClean="0"/>
                <a:t>Radio Button </a:t>
              </a:r>
              <a:r>
                <a:rPr lang="zh-TW" altLang="en-US" dirty="0" smtClean="0"/>
                <a:t>上效果相同！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918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欄位集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fieldset</a:t>
            </a:r>
            <a:r>
              <a:rPr lang="en-US" altLang="zh-TW" dirty="0"/>
              <a:t>&gt; </a:t>
            </a:r>
            <a:r>
              <a:rPr lang="zh-TW" altLang="zh-TW" dirty="0"/>
              <a:t>標籤將表單中的元素組合起來，形成一個邏輯上的群組。</a:t>
            </a:r>
          </a:p>
          <a:p>
            <a:r>
              <a:rPr lang="en-US" altLang="zh-TW" dirty="0"/>
              <a:t> </a:t>
            </a:r>
            <a:r>
              <a:rPr lang="en-US" altLang="zh-TW" dirty="0" smtClean="0"/>
              <a:t>&lt;</a:t>
            </a:r>
            <a:r>
              <a:rPr lang="en-US" altLang="zh-TW" dirty="0" err="1"/>
              <a:t>fieldset</a:t>
            </a:r>
            <a:r>
              <a:rPr lang="en-US" altLang="zh-TW" dirty="0"/>
              <a:t>&gt; </a:t>
            </a:r>
            <a:r>
              <a:rPr lang="zh-TW" altLang="zh-TW" dirty="0"/>
              <a:t>標籤會在相關表單元素周圍繪製邊框。</a:t>
            </a:r>
          </a:p>
          <a:p>
            <a:r>
              <a:rPr lang="en-US" altLang="zh-TW" dirty="0"/>
              <a:t> </a:t>
            </a:r>
            <a:r>
              <a:rPr lang="en-US" altLang="zh-TW" dirty="0" smtClean="0"/>
              <a:t>&lt;</a:t>
            </a:r>
            <a:r>
              <a:rPr lang="en-US" altLang="zh-TW" dirty="0"/>
              <a:t>legend&gt; </a:t>
            </a:r>
            <a:r>
              <a:rPr lang="zh-TW" altLang="zh-TW" dirty="0"/>
              <a:t>標籤為</a:t>
            </a:r>
            <a:r>
              <a:rPr lang="en-US" altLang="zh-TW" dirty="0"/>
              <a:t> </a:t>
            </a:r>
            <a:r>
              <a:rPr lang="en-US" altLang="zh-TW" dirty="0" err="1"/>
              <a:t>fieldset</a:t>
            </a:r>
            <a:r>
              <a:rPr lang="en-US" altLang="zh-TW" dirty="0"/>
              <a:t> </a:t>
            </a:r>
            <a:r>
              <a:rPr lang="zh-TW" altLang="zh-TW" dirty="0"/>
              <a:t>元素定義標題。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0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欄位</a:t>
            </a:r>
            <a:r>
              <a:rPr lang="zh-TW" altLang="en-US" dirty="0" smtClean="0"/>
              <a:t>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點選學生時，隱藏教師與社會人士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8" y="1511771"/>
            <a:ext cx="846613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8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欄位集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點選教師時</a:t>
            </a:r>
            <a:r>
              <a:rPr lang="zh-TW" altLang="en-US" dirty="0"/>
              <a:t>，</a:t>
            </a:r>
            <a:r>
              <a:rPr lang="zh-TW" altLang="en-US" dirty="0" smtClean="0"/>
              <a:t>隱藏</a:t>
            </a:r>
            <a:r>
              <a:rPr lang="zh-TW" altLang="en-US" dirty="0"/>
              <a:t>學生</a:t>
            </a:r>
            <a:r>
              <a:rPr lang="zh-TW" altLang="en-US" dirty="0" smtClean="0"/>
              <a:t>與</a:t>
            </a:r>
            <a:r>
              <a:rPr lang="zh-TW" altLang="en-US" dirty="0"/>
              <a:t>社會人士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514822"/>
            <a:ext cx="846613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062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欄位集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點選</a:t>
            </a:r>
            <a:r>
              <a:rPr lang="zh-TW" altLang="en-US" dirty="0"/>
              <a:t>社會</a:t>
            </a:r>
            <a:r>
              <a:rPr lang="zh-TW" altLang="en-US" dirty="0" smtClean="0"/>
              <a:t>人士時</a:t>
            </a:r>
            <a:r>
              <a:rPr lang="zh-TW" altLang="en-US" dirty="0"/>
              <a:t>，隱藏學生</a:t>
            </a:r>
            <a:r>
              <a:rPr lang="zh-TW" altLang="en-US" dirty="0" smtClean="0"/>
              <a:t>與</a:t>
            </a:r>
            <a:r>
              <a:rPr lang="zh-TW" altLang="en-US" dirty="0"/>
              <a:t>教師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533872"/>
            <a:ext cx="84375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062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7466013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1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使用者輸入表單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6" y="1700808"/>
            <a:ext cx="7882974" cy="36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4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52216"/>
            <a:ext cx="6105525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95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" y="44624"/>
            <a:ext cx="9094287" cy="66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688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57" y="1189052"/>
            <a:ext cx="9168958" cy="481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387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7238"/>
            <a:ext cx="9133715" cy="512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12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7551737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16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84566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欄位集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以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檢查輸入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596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表單是網頁互動最重要的一環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&lt;form&gt; </a:t>
            </a:r>
            <a:r>
              <a:rPr lang="zh-TW" altLang="en-US" dirty="0" smtClean="0"/>
              <a:t>建立表單</a:t>
            </a:r>
            <a:endParaRPr lang="en-US" altLang="zh-TW" dirty="0" smtClean="0"/>
          </a:p>
          <a:p>
            <a:r>
              <a:rPr lang="en-US" altLang="zh-TW" dirty="0" smtClean="0"/>
              <a:t>&lt;input&gt; </a:t>
            </a:r>
            <a:r>
              <a:rPr lang="zh-TW" altLang="en-US" dirty="0" smtClean="0"/>
              <a:t>為主要的輸入類型</a:t>
            </a:r>
            <a:endParaRPr lang="en-US" altLang="zh-TW" dirty="0" smtClean="0"/>
          </a:p>
          <a:p>
            <a:r>
              <a:rPr lang="zh-TW" altLang="en-US" dirty="0" smtClean="0"/>
              <a:t>可以提供文字、密碼輸入</a:t>
            </a:r>
            <a:endParaRPr lang="en-US" altLang="zh-TW" dirty="0" smtClean="0"/>
          </a:p>
          <a:p>
            <a:r>
              <a:rPr lang="zh-TW" altLang="en-US" dirty="0" smtClean="0"/>
              <a:t>可以提供單選與複選的選項</a:t>
            </a:r>
            <a:endParaRPr lang="en-US" altLang="zh-TW" dirty="0" smtClean="0"/>
          </a:p>
          <a:p>
            <a:r>
              <a:rPr lang="zh-TW" altLang="en-US" dirty="0"/>
              <a:t>可以</a:t>
            </a:r>
            <a:r>
              <a:rPr lang="zh-TW" altLang="en-US" dirty="0" smtClean="0"/>
              <a:t>建立下拉選單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763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練習一：網路報名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建構一個網路報名的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zh-TW" altLang="en-US" dirty="0" smtClean="0"/>
              <a:t>製作網頁，把使用者輸入條列出來</a:t>
            </a:r>
            <a:endParaRPr lang="en-US" altLang="zh-TW" dirty="0" smtClean="0"/>
          </a:p>
          <a:p>
            <a:r>
              <a:rPr lang="zh-TW" altLang="en-US" dirty="0" smtClean="0"/>
              <a:t>輸入資料與所用控制項如下：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597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1335430"/>
              </p:ext>
            </p:extLst>
          </p:nvPr>
        </p:nvGraphicFramePr>
        <p:xfrm>
          <a:off x="323528" y="26270"/>
          <a:ext cx="8712968" cy="683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屬性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欄位名稱</a:t>
                      </a:r>
                      <a:r>
                        <a:rPr lang="en-US" altLang="zh-TW" sz="1600" dirty="0" smtClean="0"/>
                        <a:t>(name=)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輸入方式</a:t>
                      </a:r>
                      <a:r>
                        <a:rPr lang="en-US" altLang="zh-TW" sz="1600" dirty="0" smtClean="0"/>
                        <a:t>(type=)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是否必填</a:t>
                      </a:r>
                      <a:r>
                        <a:rPr lang="en-US" altLang="zh-TW" sz="1600" dirty="0" smtClean="0"/>
                        <a:t>(required)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姓名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Text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必填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電子郵件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txtEmail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Email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必填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密碼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txtPassword1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Password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必填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確認密碼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txtPassword2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Password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必填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個人首頁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txtHomepage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URL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出生日期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txtBirthDate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rdoSex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Radio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必填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男</a:t>
                      </a:r>
                      <a:r>
                        <a:rPr lang="en-US" altLang="zh-TW" sz="1600" dirty="0" smtClean="0"/>
                        <a:t>=male, </a:t>
                      </a:r>
                      <a:r>
                        <a:rPr lang="zh-TW" altLang="en-US" sz="1600" dirty="0" smtClean="0"/>
                        <a:t>女</a:t>
                      </a:r>
                      <a:r>
                        <a:rPr lang="en-US" altLang="zh-TW" sz="1600" dirty="0" smtClean="0"/>
                        <a:t>=female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工作內容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600" dirty="0" smtClean="0"/>
                        <a:t>撰寫程式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cboWork_coding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checkbox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600" dirty="0" smtClean="0"/>
                        <a:t>美工設計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cboWork_art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checkbox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600" dirty="0" smtClean="0"/>
                        <a:t>製作網頁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cboWork_webedt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checkbox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600" dirty="0" smtClean="0"/>
                        <a:t>資料庫管理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cboWork_dba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checkbox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聯絡地址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txtAddress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Textarea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必填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最喜歡的顏色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txtFavoriteColor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Color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大頭照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txtPicture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File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聯絡電話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txtTel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每日上網時數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txtWebHour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Number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Min=0,Max=24,Default=1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最喜歡的入口網站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selSearchEngine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Select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單選，至少加入</a:t>
                      </a:r>
                      <a:r>
                        <a:rPr lang="en-US" altLang="zh-TW" sz="1600" dirty="0" smtClean="0"/>
                        <a:t>5</a:t>
                      </a:r>
                      <a:r>
                        <a:rPr lang="zh-TW" altLang="en-US" sz="1600" dirty="0" smtClean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15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學過的程式語言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selLanguage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Select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複選，至少加入</a:t>
                      </a:r>
                      <a:r>
                        <a:rPr lang="en-US" altLang="zh-TW" sz="1600" dirty="0" smtClean="0"/>
                        <a:t>5</a:t>
                      </a:r>
                      <a:r>
                        <a:rPr lang="zh-TW" altLang="en-US" sz="1600" dirty="0" smtClean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252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練習一：網路報名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下載素材：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參考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頁面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github.com/ywdeng/wp19-html-form-application-ex</a:t>
            </a:r>
            <a:endParaRPr lang="en-US" altLang="zh-TW" smtClean="0"/>
          </a:p>
          <a:p>
            <a:r>
              <a:rPr lang="zh-TW" altLang="en-US" smtClean="0"/>
              <a:t>要求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如需求規格製作資料輸入頁面於</a:t>
            </a:r>
            <a:r>
              <a:rPr lang="en-US" dirty="0" smtClean="0"/>
              <a:t>/views/</a:t>
            </a:r>
            <a:r>
              <a:rPr lang="en-US" dirty="0" err="1" smtClean="0"/>
              <a:t>index.ejs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0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995"/>
            <a:ext cx="7527620" cy="672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261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練習一：網路</a:t>
            </a:r>
            <a:r>
              <a:rPr lang="zh-TW" altLang="en-US" dirty="0" smtClean="0"/>
              <a:t>報名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</a:t>
            </a:r>
            <a:r>
              <a:rPr lang="zh-TW" altLang="en-US" dirty="0"/>
              <a:t>輸入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" y="1556792"/>
            <a:ext cx="7950256" cy="47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15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練習一：網路報名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Submit 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…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40" y="1556792"/>
            <a:ext cx="6395119" cy="51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13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練習一：網路報名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需求</a:t>
            </a:r>
            <a:r>
              <a:rPr lang="zh-TW" altLang="en-US" dirty="0"/>
              <a:t>規格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 </a:t>
            </a:r>
            <a:r>
              <a:rPr lang="en-US" dirty="0"/>
              <a:t>/views/</a:t>
            </a:r>
            <a:r>
              <a:rPr lang="en-US" dirty="0" err="1"/>
              <a:t>index.ejs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&lt;form&gt;…&lt;/form&gt; </a:t>
            </a:r>
            <a:r>
              <a:rPr lang="zh-TW" altLang="en-US" dirty="0" smtClean="0"/>
              <a:t>之間填入表單內容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08920"/>
            <a:ext cx="6902830" cy="40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68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練習一：網路報名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需求</a:t>
            </a:r>
            <a:r>
              <a:rPr lang="zh-TW" altLang="en-US" dirty="0" smtClean="0"/>
              <a:t>規格（續）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585230"/>
              </p:ext>
            </p:extLst>
          </p:nvPr>
        </p:nvGraphicFramePr>
        <p:xfrm>
          <a:off x="251520" y="1438880"/>
          <a:ext cx="8640960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34">
                  <a:extLst>
                    <a:ext uri="{9D8B030D-6E8A-4147-A177-3AD203B41FA5}">
                      <a16:colId xmlns:a16="http://schemas.microsoft.com/office/drawing/2014/main" val="2293355999"/>
                    </a:ext>
                  </a:extLst>
                </a:gridCol>
                <a:gridCol w="1753346">
                  <a:extLst>
                    <a:ext uri="{9D8B030D-6E8A-4147-A177-3AD203B41FA5}">
                      <a16:colId xmlns:a16="http://schemas.microsoft.com/office/drawing/2014/main" val="66086735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725975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38605975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9406902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53606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id/name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必填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額外要求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2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0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電子郵件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zh-TW" altLang="en-US" dirty="0" smtClean="0"/>
                        <a:t>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密碼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確認密碼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confirmPassword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3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個人網站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homepageUrl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zh-TW" altLang="en-US" dirty="0" smtClean="0"/>
                        <a:t>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出生日期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zh-TW" altLang="en-US" dirty="0" smtClean="0"/>
                        <a:t>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性別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單選：男、女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預設選項：女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點在文字上也要能選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9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工作內容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jobFunction</a:t>
                      </a:r>
                      <a:r>
                        <a:rPr lang="en-US" dirty="0" smtClean="0"/>
                        <a:t>_*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選項：撰寫程式、美工設計、製作網頁、資料庫管理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value='on'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9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333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練習一：網路報名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需求</a:t>
            </a:r>
            <a:r>
              <a:rPr lang="zh-TW" altLang="en-US" dirty="0" smtClean="0"/>
              <a:t>規格（續）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395733"/>
              </p:ext>
            </p:extLst>
          </p:nvPr>
        </p:nvGraphicFramePr>
        <p:xfrm>
          <a:off x="251520" y="1438880"/>
          <a:ext cx="864096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34">
                  <a:extLst>
                    <a:ext uri="{9D8B030D-6E8A-4147-A177-3AD203B41FA5}">
                      <a16:colId xmlns:a16="http://schemas.microsoft.com/office/drawing/2014/main" val="2293355999"/>
                    </a:ext>
                  </a:extLst>
                </a:gridCol>
                <a:gridCol w="1753346">
                  <a:extLst>
                    <a:ext uri="{9D8B030D-6E8A-4147-A177-3AD203B41FA5}">
                      <a16:colId xmlns:a16="http://schemas.microsoft.com/office/drawing/2014/main" val="66086735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725975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38605975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9406902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53606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id/name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必填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額外要求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2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聯絡地址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0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zh-TW" altLang="en-US" dirty="0" smtClean="0"/>
                        <a:t>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最喜歡的顏色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favoriteColor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大頭照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avatarPhoto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聯絡電話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telNumber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3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zh-TW" altLang="en-US" dirty="0" smtClean="0"/>
                        <a:t>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每日上網時數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最小值：</a:t>
                      </a:r>
                      <a:r>
                        <a:rPr lang="en-US" altLang="zh-TW" dirty="0" smtClean="0"/>
                        <a:t>0</a:t>
                      </a:r>
                    </a:p>
                    <a:p>
                      <a:r>
                        <a:rPr lang="zh-TW" altLang="en-US" dirty="0" smtClean="0"/>
                        <a:t>最大值：</a:t>
                      </a:r>
                      <a:r>
                        <a:rPr lang="en-US" altLang="zh-TW" dirty="0" smtClean="0"/>
                        <a:t>24</a:t>
                      </a:r>
                    </a:p>
                    <a:p>
                      <a:r>
                        <a:rPr lang="zh-TW" altLang="en-US" dirty="0" smtClean="0"/>
                        <a:t>預設值：</a:t>
                      </a:r>
                      <a:r>
                        <a:rPr lang="en-US" altLang="zh-TW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最喜歡的入口網站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favoritePortal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單選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選項：</a:t>
                      </a:r>
                      <a:r>
                        <a:rPr lang="en-US" altLang="zh-TW" dirty="0" smtClean="0"/>
                        <a:t>Google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Yahoo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Facebook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Pixnet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學過的程式語言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languageStudied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複選、顯示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項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選項：</a:t>
                      </a:r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JavaScript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C#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Go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JAVA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Ruby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VB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9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007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練習一：網路報名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需求規格（續）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最後要有一個提交表單的按鈕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&lt;input type="submit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還要有一個重置表單的按鈕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&lt;input type="reset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這兩個按鈕並排於畫面下方靠中間對齊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8427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解答範本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0" y="1427577"/>
            <a:ext cx="8837659" cy="5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05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5" y="504585"/>
            <a:ext cx="7862970" cy="58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97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0" y="1801500"/>
            <a:ext cx="7477459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54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4" y="1587164"/>
            <a:ext cx="7462912" cy="36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4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系統回應頁面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" y="1700808"/>
            <a:ext cx="9092241" cy="3705469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5004048" y="2996952"/>
            <a:ext cx="4032448" cy="864096"/>
          </a:xfrm>
          <a:prstGeom prst="wedgeRectCallout">
            <a:avLst>
              <a:gd name="adj1" fmla="val -46875"/>
              <a:gd name="adj2" fmla="val -104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form action </a:t>
            </a:r>
            <a:r>
              <a:rPr lang="zh-TW" altLang="en-US" dirty="0" smtClean="0"/>
              <a:t>預設 </a:t>
            </a:r>
            <a:r>
              <a:rPr lang="en-US" altLang="zh-TW" dirty="0" smtClean="0"/>
              <a:t>method=get</a:t>
            </a:r>
          </a:p>
          <a:p>
            <a:pPr algn="ctr"/>
            <a:r>
              <a:rPr lang="zh-TW" altLang="en-US" dirty="0" smtClean="0"/>
              <a:t>參數 </a:t>
            </a:r>
            <a:r>
              <a:rPr lang="en-US" altLang="zh-TW" dirty="0" smtClean="0"/>
              <a:t>?name1=value1&amp;name2=value2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47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6" y="424663"/>
            <a:ext cx="8546707" cy="60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2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82" y="849703"/>
            <a:ext cx="7317436" cy="51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18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44" y="2019468"/>
            <a:ext cx="6102712" cy="28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2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範例：訂閱電子報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頁面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https://</a:t>
            </a:r>
            <a:r>
              <a:rPr lang="en-US" altLang="zh-TW" dirty="0" smtClean="0"/>
              <a:t>github.com/ywdeng/wp19-html-form-subscribe</a:t>
            </a:r>
            <a:endParaRPr lang="en-US" altLang="zh-TW" dirty="0" smtClean="0"/>
          </a:p>
          <a:p>
            <a:r>
              <a:rPr lang="zh-TW" altLang="en-US" dirty="0" smtClean="0"/>
              <a:t>還沒有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?</a:t>
            </a:r>
          </a:p>
          <a:p>
            <a:pPr lvl="1"/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安裝</a:t>
            </a:r>
            <a:r>
              <a:rPr lang="zh-TW" altLang="en-US" dirty="0" smtClean="0">
                <a:hlinkClick r:id="rId2"/>
              </a:rPr>
              <a:t>教學</a:t>
            </a:r>
            <a:endParaRPr lang="en-US" altLang="zh-TW" dirty="0" smtClean="0"/>
          </a:p>
          <a:p>
            <a:pPr lvl="1"/>
            <a:r>
              <a:rPr lang="zh-TW" altLang="en-US" dirty="0" smtClean="0">
                <a:hlinkClick r:id="rId3"/>
              </a:rPr>
              <a:t>下載 </a:t>
            </a:r>
            <a:r>
              <a:rPr lang="en-US" altLang="zh-TW" dirty="0" err="1" smtClean="0">
                <a:hlinkClick r:id="rId3"/>
              </a:rPr>
              <a:t>Git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smtClean="0">
                <a:hlinkClick r:id="rId3"/>
              </a:rPr>
              <a:t>Windows </a:t>
            </a:r>
            <a:r>
              <a:rPr lang="zh-TW" altLang="en-US" dirty="0" smtClean="0">
                <a:hlinkClick r:id="rId3"/>
              </a:rPr>
              <a:t>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6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表單標籤與屬性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&lt;form&gt; … &lt;/form&gt;</a:t>
            </a:r>
          </a:p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en-US" altLang="zh-TW" dirty="0"/>
              <a:t>action="URL </a:t>
            </a:r>
            <a:r>
              <a:rPr lang="zh-TW" altLang="en-US" dirty="0"/>
              <a:t>表單提交的</a:t>
            </a:r>
            <a:r>
              <a:rPr lang="zh-TW" altLang="en-US" dirty="0" smtClean="0"/>
              <a:t>對象</a:t>
            </a:r>
            <a:r>
              <a:rPr lang="en-US" altLang="zh-TW" dirty="0" smtClean="0"/>
              <a:t>"</a:t>
            </a:r>
          </a:p>
          <a:p>
            <a:pPr lvl="1"/>
            <a:r>
              <a:rPr lang="en-US" altLang="zh-TW" dirty="0"/>
              <a:t>method="post" </a:t>
            </a:r>
            <a:r>
              <a:rPr lang="zh-TW" altLang="en-US" dirty="0"/>
              <a:t>或 </a:t>
            </a:r>
            <a:r>
              <a:rPr lang="en-US" altLang="zh-TW" dirty="0"/>
              <a:t>method="</a:t>
            </a:r>
            <a:r>
              <a:rPr lang="en-US" altLang="zh-TW" dirty="0" smtClean="0"/>
              <a:t>get"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動作方法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method=get</a:t>
            </a:r>
          </a:p>
          <a:p>
            <a:pPr lvl="1"/>
            <a:r>
              <a:rPr lang="zh-TW" altLang="en-US" dirty="0" smtClean="0"/>
              <a:t>預定的方法</a:t>
            </a:r>
            <a:endParaRPr lang="en-US" altLang="zh-TW" dirty="0" smtClean="0"/>
          </a:p>
          <a:p>
            <a:pPr lvl="1"/>
            <a:r>
              <a:rPr lang="zh-TW" altLang="en-US" dirty="0"/>
              <a:t>提交</a:t>
            </a:r>
            <a:r>
              <a:rPr lang="zh-TW" altLang="en-US" dirty="0" smtClean="0"/>
              <a:t>的資料排列在網址列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URL </a:t>
            </a:r>
            <a:r>
              <a:rPr lang="zh-TW" altLang="en-US" dirty="0" smtClean="0"/>
              <a:t>編碼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%20 </a:t>
            </a:r>
            <a:r>
              <a:rPr lang="zh-TW" altLang="en-US" dirty="0" smtClean="0"/>
              <a:t>空格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%40 @</a:t>
            </a:r>
          </a:p>
          <a:p>
            <a:pPr lvl="1"/>
            <a:r>
              <a:rPr lang="zh-TW" altLang="en-US" dirty="0"/>
              <a:t>長度</a:t>
            </a:r>
            <a:r>
              <a:rPr lang="zh-TW" altLang="en-US" dirty="0" smtClean="0"/>
              <a:t>限制（</a:t>
            </a:r>
            <a:r>
              <a:rPr lang="en-US" altLang="zh-TW" dirty="0"/>
              <a:t>IE </a:t>
            </a:r>
            <a:r>
              <a:rPr lang="en-US" altLang="zh-TW" dirty="0" smtClean="0"/>
              <a:t>2083 </a:t>
            </a:r>
            <a:r>
              <a:rPr lang="zh-TW" altLang="en-US" dirty="0" smtClean="0"/>
              <a:t>字）</a:t>
            </a:r>
            <a:endParaRPr lang="en-US" altLang="zh-TW" dirty="0" smtClean="0"/>
          </a:p>
          <a:p>
            <a:r>
              <a:rPr lang="zh-TW" altLang="en-US" dirty="0"/>
              <a:t>安全</a:t>
            </a:r>
            <a:r>
              <a:rPr lang="zh-TW" altLang="en-US" dirty="0" smtClean="0"/>
              <a:t>性考量</a:t>
            </a:r>
            <a:endParaRPr lang="en-US" altLang="zh-TW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method=post</a:t>
            </a:r>
          </a:p>
          <a:p>
            <a:pPr lvl="1"/>
            <a:r>
              <a:rPr lang="zh-TW" altLang="en-US" dirty="0" smtClean="0"/>
              <a:t>資料以另外一個 </a:t>
            </a:r>
            <a:r>
              <a:rPr lang="en-US" altLang="zh-TW" dirty="0" smtClean="0"/>
              <a:t>Server Request </a:t>
            </a:r>
            <a:r>
              <a:rPr lang="zh-TW" altLang="en-US" dirty="0" smtClean="0"/>
              <a:t>傳送表單資料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只有伺服器看得到表單內容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330" y="3212976"/>
            <a:ext cx="374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?name1=value1&amp;name2=value2&amp;...</a:t>
            </a:r>
          </a:p>
        </p:txBody>
      </p:sp>
    </p:spTree>
    <p:extLst>
      <p:ext uri="{BB962C8B-B14F-4D97-AF65-F5344CB8AC3E}">
        <p14:creationId xmlns:p14="http://schemas.microsoft.com/office/powerpoint/2010/main" val="1455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3712</TotalTime>
  <Words>1226</Words>
  <Application>Microsoft Office PowerPoint</Application>
  <PresentationFormat>如螢幕大小 (4:3)</PresentationFormat>
  <Paragraphs>359</Paragraphs>
  <Slides>62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Symbol</vt:lpstr>
      <vt:lpstr>Wingdings 2</vt:lpstr>
      <vt:lpstr>暗香撲面</vt:lpstr>
      <vt:lpstr>表單</vt:lpstr>
      <vt:lpstr>大綱</vt:lpstr>
      <vt:lpstr>表單運作原理</vt:lpstr>
      <vt:lpstr>使用者輸入表單</vt:lpstr>
      <vt:lpstr>PowerPoint 簡報</vt:lpstr>
      <vt:lpstr>系統回應頁面</vt:lpstr>
      <vt:lpstr>範例：訂閱電子報</vt:lpstr>
      <vt:lpstr>表單標籤與屬性</vt:lpstr>
      <vt:lpstr>動作方法</vt:lpstr>
      <vt:lpstr>命名</vt:lpstr>
      <vt:lpstr>輸入文字</vt:lpstr>
      <vt:lpstr>範例：線上報名</vt:lpstr>
      <vt:lpstr>範例：線上報名 填寫報名表</vt:lpstr>
      <vt:lpstr>範例：線上報名 伺服器端看到的參數</vt:lpstr>
      <vt:lpstr>範例：線上報名 確認畫面Read Only</vt:lpstr>
      <vt:lpstr>按鈕</vt:lpstr>
      <vt:lpstr>範例：圖形按鈕</vt:lpstr>
      <vt:lpstr>範例：圖形按鈕</vt:lpstr>
      <vt:lpstr>單選與複選</vt:lpstr>
      <vt:lpstr>以 Radio Button 製作單選題</vt:lpstr>
      <vt:lpstr>以 Checkbox 製作複選題</vt:lpstr>
      <vt:lpstr>選單</vt:lpstr>
      <vt:lpstr>下拉式選單，單選</vt:lpstr>
      <vt:lpstr>選單，複選</vt:lpstr>
      <vt:lpstr>隱藏欄位</vt:lpstr>
      <vt:lpstr>上傳檔案</vt:lpstr>
      <vt:lpstr>日期 HTML5 新功能</vt:lpstr>
      <vt:lpstr>PowerPoint 簡報</vt:lpstr>
      <vt:lpstr>數字</vt:lpstr>
      <vt:lpstr>輸入數字</vt:lpstr>
      <vt:lpstr>顏色</vt:lpstr>
      <vt:lpstr>Label 標籤</vt:lpstr>
      <vt:lpstr>Label 標籤</vt:lpstr>
      <vt:lpstr>Label 標籤</vt:lpstr>
      <vt:lpstr>欄位集</vt:lpstr>
      <vt:lpstr>欄位集 點選學生時，隱藏教師與社會人士</vt:lpstr>
      <vt:lpstr>欄位集 點選教師時，隱藏學生與社會人士</vt:lpstr>
      <vt:lpstr>欄位集 點選社會人士時，隱藏學生與教師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欄位集 以 JavaScript 檢查輸入</vt:lpstr>
      <vt:lpstr>結語</vt:lpstr>
      <vt:lpstr>練習一：網路報名</vt:lpstr>
      <vt:lpstr>PowerPoint 簡報</vt:lpstr>
      <vt:lpstr>練習一：網路報名</vt:lpstr>
      <vt:lpstr>練習一：網路報名 資料輸入</vt:lpstr>
      <vt:lpstr>練習一：網路報名 Submit 之後…</vt:lpstr>
      <vt:lpstr>練習一：網路報名 需求規格</vt:lpstr>
      <vt:lpstr>練習一：網路報名 需求規格（續）</vt:lpstr>
      <vt:lpstr>練習一：網路報名 需求規格（續）</vt:lpstr>
      <vt:lpstr>練習一：網路報名 需求規格（續）</vt:lpstr>
      <vt:lpstr>解答範本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502</cp:revision>
  <dcterms:created xsi:type="dcterms:W3CDTF">2012-09-16T08:20:09Z</dcterms:created>
  <dcterms:modified xsi:type="dcterms:W3CDTF">2019-03-20T12:47:21Z</dcterms:modified>
</cp:coreProperties>
</file>