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323" r:id="rId4"/>
    <p:sldId id="329" r:id="rId5"/>
    <p:sldId id="330" r:id="rId6"/>
    <p:sldId id="328" r:id="rId7"/>
    <p:sldId id="324" r:id="rId8"/>
    <p:sldId id="325" r:id="rId9"/>
    <p:sldId id="326" r:id="rId10"/>
    <p:sldId id="331" r:id="rId11"/>
    <p:sldId id="332" r:id="rId12"/>
    <p:sldId id="333" r:id="rId13"/>
    <p:sldId id="334" r:id="rId14"/>
    <p:sldId id="335" r:id="rId15"/>
    <p:sldId id="327" r:id="rId16"/>
    <p:sldId id="336" r:id="rId17"/>
    <p:sldId id="337" r:id="rId18"/>
    <p:sldId id="338" r:id="rId19"/>
    <p:sldId id="339" r:id="rId20"/>
    <p:sldId id="340" r:id="rId21"/>
    <p:sldId id="342" r:id="rId22"/>
    <p:sldId id="341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4" r:id="rId31"/>
    <p:sldId id="350" r:id="rId32"/>
    <p:sldId id="353" r:id="rId33"/>
    <p:sldId id="351" r:id="rId34"/>
    <p:sldId id="355" r:id="rId35"/>
    <p:sldId id="357" r:id="rId36"/>
    <p:sldId id="358" r:id="rId37"/>
    <p:sldId id="356" r:id="rId38"/>
    <p:sldId id="352" r:id="rId39"/>
    <p:sldId id="322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1906" autoAdjust="0"/>
  </p:normalViewPr>
  <p:slideViewPr>
    <p:cSldViewPr>
      <p:cViewPr varScale="1">
        <p:scale>
          <a:sx n="103" d="100"/>
          <a:sy n="103" d="100"/>
        </p:scale>
        <p:origin x="17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1keydata.com/tw/inheritance.ph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1%82%E5%8F%A0%E6%A0%B7%E5%BC%8F%E8%A1%A8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3schools.com/css/css_howto.asp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4%B8%89%E6%B0%91%E4%B8%BB%E7%BE%A9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ourge.net/files/nvu/pres.htm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http://css.1keydata.com/tw/inheritance.php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0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https://zh.wikipedia.org/wiki/%E5%B1%82%E5%8F%A0%E6%A0%B7%E5%BC%8F%E8%A1%A8</a:t>
            </a:r>
            <a:endParaRPr lang="en-US" altLang="zh-TW" dirty="0" smtClean="0">
              <a:hlinkClick r:id="rId4"/>
            </a:endParaRPr>
          </a:p>
          <a:p>
            <a:endParaRPr lang="en-US" altLang="zh-TW" dirty="0" smtClean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http://www.w3schools.com/css/css_howto.asp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4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http://www.tizag.com/cssT/pclass.php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28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http://reference.sitepoint.com/css/understandingnthchildexpressions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1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http://www.w3.org/TR/REC-DOM-Level-1/introduction.html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354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http://zh.wikipedia.org/wiki/%E4%B8%89%E6%B0%91%E4%B8%BB%E7%BE%A9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151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http://kourge.net/files/nvu/pres.html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FC06-875D-49CE-BD17-421D2129738D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47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3/14/2019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 smtClean="0"/>
              <a:t>樣式</a:t>
            </a:r>
            <a:r>
              <a:rPr lang="zh-TW" altLang="zh-TW" dirty="0"/>
              <a:t>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Cascade Style Sheet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行內樣式表 </a:t>
            </a:r>
            <a:r>
              <a:rPr lang="en-US" altLang="zh-TW" dirty="0"/>
              <a:t>(</a:t>
            </a:r>
            <a:r>
              <a:rPr lang="en-US" altLang="zh-TW" dirty="0" smtClean="0"/>
              <a:t>Inline)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 2"/>
              <a:buChar char="ß"/>
            </a:pPr>
            <a:r>
              <a:rPr lang="zh-TW" altLang="en-US" dirty="0"/>
              <a:t>以 </a:t>
            </a:r>
            <a:r>
              <a:rPr lang="en-US" altLang="zh-TW" dirty="0"/>
              <a:t>style </a:t>
            </a:r>
            <a:r>
              <a:rPr lang="zh-TW" altLang="en-US" dirty="0"/>
              <a:t>屬性加在標籤裡</a:t>
            </a:r>
            <a:endParaRPr lang="en-US" altLang="zh-TW" dirty="0"/>
          </a:p>
          <a:p>
            <a:r>
              <a:rPr lang="zh-TW" altLang="en-US" dirty="0"/>
              <a:t>應用</a:t>
            </a:r>
            <a:r>
              <a:rPr lang="zh-TW" altLang="en-US" dirty="0" smtClean="0"/>
              <a:t>範圍限制</a:t>
            </a:r>
            <a:endParaRPr lang="en-US" altLang="zh-TW" dirty="0" smtClean="0"/>
          </a:p>
          <a:p>
            <a:pPr lvl="1"/>
            <a:r>
              <a:rPr lang="zh-TW" altLang="en-US" dirty="0"/>
              <a:t>只</a:t>
            </a:r>
            <a:r>
              <a:rPr lang="zh-TW" altLang="en-US" dirty="0" smtClean="0"/>
              <a:t>應用在目前這個標籤，以及這個標籤裡的子標籤（繼承）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4005064"/>
            <a:ext cx="579235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3600" dirty="0"/>
              <a:t>&lt;td style="</a:t>
            </a:r>
            <a:r>
              <a:rPr lang="en-US" altLang="zh-TW" sz="3600" dirty="0" err="1"/>
              <a:t>text-align:center</a:t>
            </a:r>
            <a:r>
              <a:rPr lang="en-US" altLang="zh-TW" sz="3600" dirty="0"/>
              <a:t>"&gt;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6250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內嵌樣式表 </a:t>
            </a:r>
            <a:r>
              <a:rPr lang="en-US" altLang="zh-TW" dirty="0"/>
              <a:t>(</a:t>
            </a:r>
            <a:r>
              <a:rPr lang="en-US" altLang="zh-TW" dirty="0" smtClean="0"/>
              <a:t>Embedded)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/>
              <a:t>&lt;style&gt;…&lt;/style&gt; </a:t>
            </a:r>
            <a:r>
              <a:rPr lang="zh-TW" altLang="en-US" dirty="0"/>
              <a:t>將樣式</a:t>
            </a:r>
            <a:r>
              <a:rPr lang="zh-TW" altLang="en-US" dirty="0" smtClean="0"/>
              <a:t>嵌入 </a:t>
            </a:r>
            <a:r>
              <a:rPr lang="en-US" altLang="zh-TW" dirty="0"/>
              <a:t>HTML 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放在 </a:t>
            </a:r>
            <a:r>
              <a:rPr lang="en-US" altLang="zh-TW" dirty="0"/>
              <a:t>&lt;head&gt;…&lt;/head&gt; 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r>
              <a:rPr lang="zh-TW" altLang="en-US" dirty="0"/>
              <a:t>應用</a:t>
            </a:r>
            <a:r>
              <a:rPr lang="zh-TW" altLang="en-US" dirty="0" smtClean="0"/>
              <a:t>範圍</a:t>
            </a:r>
            <a:endParaRPr lang="en-US" altLang="zh-TW" dirty="0"/>
          </a:p>
          <a:p>
            <a:pPr lvl="1"/>
            <a:r>
              <a:rPr lang="zh-TW" altLang="en-US" dirty="0"/>
              <a:t>只應用在目前</a:t>
            </a:r>
            <a:r>
              <a:rPr lang="zh-TW" altLang="en-US" dirty="0" smtClean="0"/>
              <a:t>這個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95536" y="3933056"/>
            <a:ext cx="8496944" cy="26776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smtClean="0"/>
              <a:t>&lt;head&gt;</a:t>
            </a:r>
          </a:p>
          <a:p>
            <a:r>
              <a:rPr lang="en-US" altLang="zh-TW" sz="2800" dirty="0" smtClean="0"/>
              <a:t>&lt;style</a:t>
            </a:r>
            <a:r>
              <a:rPr lang="en-US" altLang="zh-TW" sz="2800" dirty="0"/>
              <a:t>&gt;</a:t>
            </a:r>
          </a:p>
          <a:p>
            <a:r>
              <a:rPr lang="en-US" altLang="zh-TW" sz="2800" dirty="0"/>
              <a:t>article { margin: 1em 10%; </a:t>
            </a:r>
            <a:r>
              <a:rPr lang="en-US" altLang="zh-TW" sz="2800" dirty="0" smtClean="0"/>
              <a:t>background-color</a:t>
            </a:r>
            <a:r>
              <a:rPr lang="en-US" altLang="zh-TW" sz="2800" dirty="0"/>
              <a:t>: #FFC; }</a:t>
            </a:r>
          </a:p>
          <a:p>
            <a:r>
              <a:rPr lang="en-US" altLang="zh-TW" sz="2800" dirty="0"/>
              <a:t>header { text-align: center; }</a:t>
            </a:r>
          </a:p>
          <a:p>
            <a:r>
              <a:rPr lang="en-US" altLang="zh-TW" sz="2800" dirty="0"/>
              <a:t>&lt;/style</a:t>
            </a:r>
            <a:r>
              <a:rPr lang="en-US" altLang="zh-TW" sz="2800" dirty="0" smtClean="0"/>
              <a:t>&gt;</a:t>
            </a:r>
          </a:p>
          <a:p>
            <a:r>
              <a:rPr lang="en-US" altLang="zh-TW" sz="2800" dirty="0" smtClean="0"/>
              <a:t>&lt;/head&gt;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46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匯入的樣式表 </a:t>
            </a:r>
            <a:r>
              <a:rPr lang="en-US" altLang="zh-TW" dirty="0"/>
              <a:t>(</a:t>
            </a:r>
            <a:r>
              <a:rPr lang="en-US" altLang="zh-TW" dirty="0" smtClean="0"/>
              <a:t>Imported)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/>
              <a:t>@import </a:t>
            </a:r>
            <a:r>
              <a:rPr lang="zh-TW" altLang="en-US" dirty="0"/>
              <a:t>指令匯入外部的 </a:t>
            </a:r>
            <a:r>
              <a:rPr lang="en-US" altLang="zh-TW" dirty="0"/>
              <a:t>CSS </a:t>
            </a:r>
            <a:r>
              <a:rPr lang="zh-TW" altLang="en-US" dirty="0"/>
              <a:t>檔案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367171"/>
            <a:ext cx="8136904" cy="13849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altLang="zh-TW" sz="2800" dirty="0"/>
              <a:t>&lt;</a:t>
            </a:r>
            <a:r>
              <a:rPr lang="pl-PL" altLang="zh-TW" sz="2800" dirty="0" smtClean="0"/>
              <a:t>style&gt; </a:t>
            </a:r>
            <a:endParaRPr lang="pl-PL" altLang="zh-TW" sz="2800" dirty="0"/>
          </a:p>
          <a:p>
            <a:r>
              <a:rPr lang="pl-PL" altLang="zh-TW" sz="2800" dirty="0"/>
              <a:t>  @import url(http://www.ywdeng.idv.tw/style08.css); </a:t>
            </a:r>
          </a:p>
          <a:p>
            <a:r>
              <a:rPr lang="pl-PL" altLang="zh-TW" sz="2800" dirty="0"/>
              <a:t>&lt;/style&gt;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52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外部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pl-PL" altLang="zh-TW" dirty="0"/>
              <a:t>style08.css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51520" y="1486920"/>
            <a:ext cx="8783448" cy="5196246"/>
            <a:chOff x="251520" y="1486920"/>
            <a:chExt cx="8783448" cy="51962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486920"/>
              <a:ext cx="5688632" cy="5196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單箭頭接點 4"/>
            <p:cNvCxnSpPr/>
            <p:nvPr/>
          </p:nvCxnSpPr>
          <p:spPr>
            <a:xfrm>
              <a:off x="971600" y="1628800"/>
              <a:ext cx="108012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H="1">
              <a:off x="4968044" y="1844824"/>
              <a:ext cx="26642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251520" y="16288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指定編碼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524344" y="1850362"/>
              <a:ext cx="2510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註解寫法和 </a:t>
              </a:r>
              <a:r>
                <a:rPr lang="en-US" altLang="zh-TW" dirty="0" smtClean="0"/>
                <a:t>C </a:t>
              </a:r>
              <a:r>
                <a:rPr lang="zh-TW" altLang="en-US" dirty="0" smtClean="0"/>
                <a:t>語言相同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3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連接外部的樣式表 </a:t>
            </a:r>
            <a:r>
              <a:rPr lang="en-US" altLang="zh-TW" dirty="0"/>
              <a:t>(</a:t>
            </a:r>
            <a:r>
              <a:rPr lang="en-US" altLang="zh-TW" dirty="0" smtClean="0"/>
              <a:t>Linked)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/>
              <a:t>&lt;link&gt; </a:t>
            </a:r>
            <a:r>
              <a:rPr lang="zh-TW" altLang="en-US" dirty="0"/>
              <a:t>標籤連接外部的 </a:t>
            </a:r>
            <a:r>
              <a:rPr lang="en-US" altLang="zh-TW" dirty="0"/>
              <a:t>CSS </a:t>
            </a:r>
            <a:r>
              <a:rPr lang="zh-TW" altLang="en-US" dirty="0"/>
              <a:t>檔案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2828836"/>
            <a:ext cx="7992888" cy="13849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&lt;head&gt;</a:t>
            </a:r>
          </a:p>
          <a:p>
            <a:r>
              <a:rPr lang="en-US" altLang="zh-TW" sz="2800" dirty="0" smtClean="0"/>
              <a:t>    &lt;</a:t>
            </a:r>
            <a:r>
              <a:rPr lang="en-US" altLang="zh-TW" sz="2800" dirty="0"/>
              <a:t>link </a:t>
            </a:r>
            <a:r>
              <a:rPr lang="en-US" altLang="zh-TW" sz="2800" dirty="0" err="1"/>
              <a:t>rel</a:t>
            </a:r>
            <a:r>
              <a:rPr lang="en-US" altLang="zh-TW" sz="2800" dirty="0"/>
              <a:t>="</a:t>
            </a:r>
            <a:r>
              <a:rPr lang="en-US" altLang="zh-TW" sz="2800" dirty="0" err="1"/>
              <a:t>stylesheet</a:t>
            </a:r>
            <a:r>
              <a:rPr lang="en-US" altLang="zh-TW" sz="2800" dirty="0"/>
              <a:t>" </a:t>
            </a:r>
            <a:r>
              <a:rPr lang="en-US" altLang="zh-TW" sz="2800" dirty="0" err="1"/>
              <a:t>href</a:t>
            </a:r>
            <a:r>
              <a:rPr lang="en-US" altLang="zh-TW" sz="2800" dirty="0"/>
              <a:t>="styles/style08.css"&gt;</a:t>
            </a:r>
          </a:p>
          <a:p>
            <a:r>
              <a:rPr lang="en-US" altLang="zh-TW" sz="2800" dirty="0"/>
              <a:t>&lt;/head&gt;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072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CSS</a:t>
            </a:r>
            <a:r>
              <a:rPr lang="zh-TW" altLang="zh-TW" dirty="0"/>
              <a:t>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類型選擇器（</a:t>
            </a:r>
            <a:r>
              <a:rPr lang="en-US" altLang="zh-TW" dirty="0" smtClean="0"/>
              <a:t>Type Selector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r>
              <a:rPr lang="zh-TW" altLang="en-US" dirty="0"/>
              <a:t>萬用選擇器（</a:t>
            </a:r>
            <a:r>
              <a:rPr lang="en-US" altLang="zh-TW" dirty="0"/>
              <a:t>Universal Selector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 smtClean="0"/>
              <a:t>類別選擇器（</a:t>
            </a:r>
            <a:r>
              <a:rPr lang="en-US" altLang="zh-TW" dirty="0" smtClean="0"/>
              <a:t>Class Selector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r>
              <a:rPr lang="en-US" altLang="zh-TW" dirty="0" smtClean="0"/>
              <a:t>ID </a:t>
            </a:r>
            <a:r>
              <a:rPr lang="zh-TW" altLang="en-US" dirty="0" smtClean="0"/>
              <a:t>選擇器（</a:t>
            </a:r>
            <a:r>
              <a:rPr lang="en-US" altLang="zh-TW" dirty="0" smtClean="0"/>
              <a:t>ID Selector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屬性選擇器（</a:t>
            </a:r>
            <a:r>
              <a:rPr lang="en-US" altLang="zh-TW" dirty="0" smtClean="0"/>
              <a:t>Attribute Selector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虛類別選擇</a:t>
            </a:r>
            <a:r>
              <a:rPr lang="zh-TW" altLang="en-US" dirty="0"/>
              <a:t>器（</a:t>
            </a:r>
            <a:r>
              <a:rPr lang="en-US" altLang="zh-TW" dirty="0" smtClean="0"/>
              <a:t>Pseudo-class Selector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65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類型選擇器（</a:t>
            </a:r>
            <a:r>
              <a:rPr lang="en-US" altLang="zh-TW" dirty="0"/>
              <a:t>Type Selector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應用於單一標籤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應用於多個標籤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215675"/>
            <a:ext cx="4896544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zh-TW" sz="2400" dirty="0"/>
              <a:t>p {</a:t>
            </a:r>
          </a:p>
          <a:p>
            <a:r>
              <a:rPr lang="fr-FR" altLang="zh-TW" sz="2400" dirty="0"/>
              <a:t>    font-size: 110%;</a:t>
            </a:r>
          </a:p>
          <a:p>
            <a:r>
              <a:rPr lang="fr-FR" altLang="zh-TW" sz="2400" dirty="0"/>
              <a:t>    font-family: garamond, sans-serif;</a:t>
            </a:r>
          </a:p>
          <a:p>
            <a:r>
              <a:rPr lang="fr-FR" altLang="zh-TW" sz="2400" dirty="0"/>
              <a:t>}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98184" y="4653136"/>
            <a:ext cx="4572000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TW" sz="2400" dirty="0"/>
              <a:t>h1, h2, h3 {</a:t>
            </a:r>
          </a:p>
          <a:p>
            <a:r>
              <a:rPr lang="en-US" altLang="zh-TW" sz="2400" dirty="0" smtClean="0"/>
              <a:t>    font-family</a:t>
            </a:r>
            <a:r>
              <a:rPr lang="en-US" altLang="zh-TW" sz="2400" dirty="0"/>
              <a:t>: "</a:t>
            </a:r>
            <a:r>
              <a:rPr lang="zh-TW" altLang="en-US" sz="2400" dirty="0"/>
              <a:t>新細明體</a:t>
            </a:r>
            <a:r>
              <a:rPr lang="en-US" altLang="zh-TW" sz="2400" dirty="0"/>
              <a:t>";</a:t>
            </a:r>
          </a:p>
          <a:p>
            <a:r>
              <a:rPr lang="en-US" altLang="zh-TW" sz="2400" dirty="0" smtClean="0"/>
              <a:t>    font-size</a:t>
            </a:r>
            <a:r>
              <a:rPr lang="en-US" altLang="zh-TW" sz="2400" dirty="0"/>
              <a:t>: xx-large;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4572000" y="4941168"/>
            <a:ext cx="2664296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796136" y="4941168"/>
            <a:ext cx="286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同時應用於 </a:t>
            </a:r>
            <a:r>
              <a:rPr lang="en-US" altLang="zh-TW" dirty="0" smtClean="0"/>
              <a:t>h1, h2 </a:t>
            </a:r>
            <a:r>
              <a:rPr lang="zh-TW" altLang="en-US" dirty="0" smtClean="0"/>
              <a:t>以及 </a:t>
            </a:r>
            <a:r>
              <a:rPr lang="en-US" altLang="zh-TW" dirty="0" smtClean="0"/>
              <a:t>h3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643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類型選擇器（</a:t>
            </a:r>
            <a:r>
              <a:rPr lang="en-US" altLang="zh-TW" dirty="0"/>
              <a:t>Type Selector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分開來寫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從屬關係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5180999"/>
            <a:ext cx="457200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TW" sz="2400" dirty="0"/>
              <a:t>aside h3 {</a:t>
            </a:r>
          </a:p>
          <a:p>
            <a:r>
              <a:rPr lang="en-US" altLang="zh-TW" sz="2400" dirty="0" smtClean="0"/>
              <a:t>    text-align</a:t>
            </a:r>
            <a:r>
              <a:rPr lang="en-US" altLang="zh-TW" sz="2400" dirty="0"/>
              <a:t>: left;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4427984" y="5373216"/>
            <a:ext cx="2664296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836968" y="5373216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只應用於 </a:t>
            </a:r>
            <a:r>
              <a:rPr lang="en-US" altLang="zh-TW" dirty="0" smtClean="0"/>
              <a:t>aside </a:t>
            </a:r>
            <a:r>
              <a:rPr lang="zh-TW" altLang="en-US" dirty="0" smtClean="0"/>
              <a:t>裡面的 </a:t>
            </a:r>
            <a:r>
              <a:rPr lang="en-US" altLang="zh-TW" dirty="0" smtClean="0"/>
              <a:t>h3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2193139"/>
            <a:ext cx="4536504" cy="23083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body {</a:t>
            </a:r>
          </a:p>
          <a:p>
            <a:r>
              <a:rPr lang="en-US" altLang="zh-TW" sz="2400" dirty="0" smtClean="0"/>
              <a:t>    background-color</a:t>
            </a:r>
            <a:r>
              <a:rPr lang="en-US" altLang="zh-TW" sz="2400" dirty="0"/>
              <a:t>: #FFC;</a:t>
            </a:r>
          </a:p>
          <a:p>
            <a:r>
              <a:rPr lang="en-US" altLang="zh-TW" sz="2400" dirty="0"/>
              <a:t>}</a:t>
            </a:r>
          </a:p>
          <a:p>
            <a:r>
              <a:rPr lang="en-US" altLang="zh-TW" sz="2400" dirty="0"/>
              <a:t>body {</a:t>
            </a:r>
          </a:p>
          <a:p>
            <a:r>
              <a:rPr lang="en-US" altLang="zh-TW" sz="2400" dirty="0" smtClean="0"/>
              <a:t>    font-weight</a:t>
            </a:r>
            <a:r>
              <a:rPr lang="en-US" altLang="zh-TW" sz="2400" dirty="0"/>
              <a:t>: bold;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71592" y="2207313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 </a:t>
            </a:r>
            <a:r>
              <a:rPr lang="en-US" altLang="zh-TW" dirty="0" smtClean="0"/>
              <a:t>Cascade </a:t>
            </a:r>
            <a:r>
              <a:rPr lang="zh-TW" altLang="en-US" dirty="0" smtClean="0"/>
              <a:t>原則進行整合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56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萬用選擇器（</a:t>
            </a:r>
            <a:r>
              <a:rPr lang="en-US" altLang="zh-TW" dirty="0"/>
              <a:t>Universal Selector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萬用字符是星號 </a:t>
            </a:r>
            <a:r>
              <a:rPr lang="en-US" altLang="zh-TW" dirty="0" smtClean="0"/>
              <a:t>*</a:t>
            </a:r>
          </a:p>
          <a:p>
            <a:r>
              <a:rPr lang="zh-TW" altLang="en-US" dirty="0" smtClean="0"/>
              <a:t>針對任何標籤都有效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8326" y="3133710"/>
            <a:ext cx="2016224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* {</a:t>
            </a:r>
          </a:p>
          <a:p>
            <a:r>
              <a:rPr lang="en-US" altLang="zh-TW" sz="2400" dirty="0"/>
              <a:t>  margin: 0;</a:t>
            </a:r>
          </a:p>
          <a:p>
            <a:r>
              <a:rPr lang="en-US" altLang="zh-TW" sz="2400" dirty="0"/>
              <a:t>  padding: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613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類別選擇器（</a:t>
            </a:r>
            <a:r>
              <a:rPr lang="en-US" altLang="zh-TW" dirty="0"/>
              <a:t>Class Selector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定義時寫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.</a:t>
            </a:r>
            <a:r>
              <a:rPr lang="zh-TW" altLang="en-US" dirty="0" smtClean="0"/>
              <a:t>類別名稱</a:t>
            </a:r>
            <a:endParaRPr lang="en-US" altLang="zh-TW" dirty="0" smtClean="0"/>
          </a:p>
          <a:p>
            <a:r>
              <a:rPr lang="zh-TW" altLang="en-US" dirty="0" smtClean="0"/>
              <a:t>在標籤裡以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屬性標示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&lt;… class=</a:t>
            </a:r>
            <a:r>
              <a:rPr lang="zh-TW" altLang="en-US" dirty="0" smtClean="0"/>
              <a:t>類別名稱 </a:t>
            </a:r>
            <a:r>
              <a:rPr lang="en-US" altLang="zh-TW" dirty="0" smtClean="0"/>
              <a:t>…&gt;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3825214"/>
            <a:ext cx="6264696" cy="2862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&lt;head&gt;</a:t>
            </a:r>
          </a:p>
          <a:p>
            <a:r>
              <a:rPr lang="en-US" altLang="zh-TW" dirty="0"/>
              <a:t>&lt;style&gt;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navbar</a:t>
            </a:r>
            <a:r>
              <a:rPr lang="en-US" altLang="zh-TW" dirty="0"/>
              <a:t> { </a:t>
            </a:r>
          </a:p>
          <a:p>
            <a:r>
              <a:rPr lang="en-US" altLang="zh-TW" dirty="0"/>
              <a:t>    color:#00F; 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&lt;/style&gt;</a:t>
            </a:r>
          </a:p>
          <a:p>
            <a:r>
              <a:rPr lang="en-US" altLang="zh-TW" dirty="0"/>
              <a:t>&lt;/head&gt;</a:t>
            </a:r>
          </a:p>
          <a:p>
            <a:r>
              <a:rPr lang="en-US" altLang="zh-TW" dirty="0"/>
              <a:t>&lt;body&gt;</a:t>
            </a:r>
          </a:p>
          <a:p>
            <a:r>
              <a:rPr lang="en-US" altLang="zh-TW" dirty="0"/>
              <a:t>    &lt;span class="</a:t>
            </a:r>
            <a:r>
              <a:rPr lang="en-US" altLang="zh-TW" dirty="0" err="1"/>
              <a:t>navbar</a:t>
            </a:r>
            <a:r>
              <a:rPr lang="en-US" altLang="zh-TW" dirty="0"/>
              <a:t>"&gt;</a:t>
            </a:r>
            <a:r>
              <a:rPr lang="zh-TW" altLang="en-US" dirty="0"/>
              <a:t>類別名稱是 </a:t>
            </a:r>
            <a:r>
              <a:rPr lang="en-US" altLang="zh-TW" dirty="0" err="1"/>
              <a:t>navbar</a:t>
            </a:r>
            <a:r>
              <a:rPr lang="en-US" altLang="zh-TW" dirty="0"/>
              <a:t>&lt;/span&gt;</a:t>
            </a:r>
          </a:p>
          <a:p>
            <a:r>
              <a:rPr lang="en-US" altLang="zh-TW" dirty="0"/>
              <a:t>&lt;/body&gt;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05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樣式</a:t>
            </a:r>
            <a:r>
              <a:rPr lang="zh-TW" altLang="zh-TW" dirty="0"/>
              <a:t>表工作原理</a:t>
            </a:r>
          </a:p>
          <a:p>
            <a:r>
              <a:rPr lang="zh-TW" altLang="zh-TW" dirty="0" smtClean="0"/>
              <a:t>內容</a:t>
            </a:r>
            <a:r>
              <a:rPr lang="zh-TW" altLang="zh-TW" dirty="0"/>
              <a:t>與樣式分離</a:t>
            </a:r>
          </a:p>
          <a:p>
            <a:r>
              <a:rPr lang="zh-TW" altLang="zh-TW" dirty="0" smtClean="0"/>
              <a:t>如何</a:t>
            </a:r>
            <a:r>
              <a:rPr lang="zh-TW" altLang="zh-TW" dirty="0"/>
              <a:t>建立樣式表</a:t>
            </a:r>
          </a:p>
          <a:p>
            <a:r>
              <a:rPr lang="zh-TW" altLang="zh-TW" dirty="0" smtClean="0"/>
              <a:t>如何</a:t>
            </a:r>
            <a:r>
              <a:rPr lang="zh-TW" altLang="zh-TW" dirty="0"/>
              <a:t>套用樣式表</a:t>
            </a:r>
          </a:p>
          <a:p>
            <a:r>
              <a:rPr lang="en-US" altLang="zh-TW" dirty="0" smtClean="0"/>
              <a:t>CSS</a:t>
            </a:r>
            <a:r>
              <a:rPr lang="zh-TW" altLang="zh-TW" dirty="0"/>
              <a:t>選擇器</a:t>
            </a:r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類別選擇器（</a:t>
            </a:r>
            <a:r>
              <a:rPr lang="en-US" altLang="zh-TW" dirty="0"/>
              <a:t>Class Selector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指定類型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定義時寫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類型</a:t>
            </a:r>
            <a:r>
              <a:rPr lang="en-US" altLang="zh-TW" dirty="0" smtClean="0"/>
              <a:t>.</a:t>
            </a:r>
            <a:r>
              <a:rPr lang="zh-TW" altLang="en-US" dirty="0" smtClean="0"/>
              <a:t>類別名稱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70945"/>
            <a:ext cx="44958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6" y="5157192"/>
            <a:ext cx="677068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6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類別選擇器（</a:t>
            </a:r>
            <a:r>
              <a:rPr lang="en-US" altLang="zh-TW" dirty="0"/>
              <a:t>Class Selector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套用多個類別，以空格間隔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class="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類別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類別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2"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54197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181704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52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ID </a:t>
            </a:r>
            <a:r>
              <a:rPr lang="zh-TW" altLang="en-US" dirty="0"/>
              <a:t>選擇器（</a:t>
            </a:r>
            <a:r>
              <a:rPr lang="en-US" altLang="zh-TW" dirty="0"/>
              <a:t>ID Selector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套用於指定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pPr marL="342900" lvl="1" indent="-342900">
              <a:buFont typeface="Wingdings 2"/>
              <a:buChar char="ß"/>
            </a:pPr>
            <a:r>
              <a:rPr lang="zh-TW" altLang="en-US" dirty="0"/>
              <a:t>定義時寫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#ID</a:t>
            </a:r>
            <a:r>
              <a:rPr lang="zh-TW" altLang="en-US" dirty="0" smtClean="0"/>
              <a:t>名稱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7" y="5013176"/>
            <a:ext cx="802798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39" y="1733486"/>
            <a:ext cx="36671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87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長度單位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相對單位（</a:t>
            </a:r>
            <a:r>
              <a:rPr lang="en-US" altLang="zh-TW" smtClean="0"/>
              <a:t>Relative</a:t>
            </a:r>
            <a:r>
              <a:rPr lang="zh-TW" altLang="en-US" smtClean="0"/>
              <a:t>）</a:t>
            </a:r>
          </a:p>
          <a:p>
            <a:pPr lvl="1"/>
            <a:r>
              <a:rPr lang="en-US" altLang="zh-TW" smtClean="0"/>
              <a:t>px: pixels </a:t>
            </a:r>
            <a:r>
              <a:rPr lang="zh-TW" altLang="en-US" smtClean="0"/>
              <a:t>像素點（與螢幕解析度相關）</a:t>
            </a:r>
            <a:endParaRPr lang="en-US" altLang="zh-TW" smtClean="0"/>
          </a:p>
          <a:p>
            <a:pPr lvl="1"/>
            <a:r>
              <a:rPr lang="en-US" altLang="zh-TW" smtClean="0"/>
              <a:t>em: </a:t>
            </a:r>
            <a:r>
              <a:rPr lang="zh-TW" altLang="en-US" smtClean="0"/>
              <a:t>一般字母的高度（相對於字型）</a:t>
            </a:r>
            <a:endParaRPr lang="en-US" altLang="zh-TW" smtClean="0"/>
          </a:p>
          <a:p>
            <a:pPr lvl="1"/>
            <a:r>
              <a:rPr lang="en-US" altLang="zh-TW" smtClean="0"/>
              <a:t>ex: x </a:t>
            </a:r>
            <a:r>
              <a:rPr lang="zh-TW" altLang="en-US" smtClean="0"/>
              <a:t>字母的高度（相對於字型）</a:t>
            </a:r>
            <a:endParaRPr lang="en-US" altLang="zh-TW" smtClean="0"/>
          </a:p>
          <a:p>
            <a:r>
              <a:rPr lang="zh-TW" altLang="en-US" smtClean="0"/>
              <a:t>絕對單位（</a:t>
            </a:r>
            <a:r>
              <a:rPr lang="en-US" altLang="zh-TW" smtClean="0"/>
              <a:t>Absolute</a:t>
            </a:r>
            <a:r>
              <a:rPr lang="zh-TW" altLang="en-US" smtClean="0"/>
              <a:t>）</a:t>
            </a:r>
          </a:p>
          <a:p>
            <a:pPr lvl="1"/>
            <a:r>
              <a:rPr lang="en-US" altLang="zh-TW" smtClean="0"/>
              <a:t>in: </a:t>
            </a:r>
            <a:r>
              <a:rPr lang="zh-TW" altLang="en-US" smtClean="0"/>
              <a:t>英吋</a:t>
            </a:r>
            <a:endParaRPr lang="en-US" altLang="zh-TW" smtClean="0"/>
          </a:p>
          <a:p>
            <a:pPr lvl="1"/>
            <a:r>
              <a:rPr lang="en-US" altLang="zh-TW" smtClean="0"/>
              <a:t>cm: </a:t>
            </a:r>
            <a:r>
              <a:rPr lang="zh-TW" altLang="en-US" smtClean="0"/>
              <a:t>公分</a:t>
            </a:r>
            <a:endParaRPr lang="en-US" altLang="zh-TW" smtClean="0"/>
          </a:p>
          <a:p>
            <a:pPr lvl="1"/>
            <a:r>
              <a:rPr lang="en-US" altLang="zh-TW" smtClean="0"/>
              <a:t>mm: </a:t>
            </a:r>
            <a:r>
              <a:rPr lang="zh-TW" altLang="en-US" smtClean="0"/>
              <a:t>公厘</a:t>
            </a:r>
            <a:endParaRPr lang="en-US" altLang="zh-TW" smtClean="0"/>
          </a:p>
          <a:p>
            <a:pPr lvl="1"/>
            <a:r>
              <a:rPr lang="en-US" altLang="zh-TW" smtClean="0"/>
              <a:t>pt: points, 1 pt = 1/72 </a:t>
            </a:r>
            <a:r>
              <a:rPr lang="zh-TW" altLang="en-US" smtClean="0"/>
              <a:t>吋</a:t>
            </a:r>
            <a:endParaRPr lang="en-US" altLang="zh-TW" smtClean="0"/>
          </a:p>
          <a:p>
            <a:pPr lvl="1"/>
            <a:r>
              <a:rPr lang="en-US" altLang="zh-TW" smtClean="0"/>
              <a:t>pc: picas, 1 pc = 12 pt</a:t>
            </a:r>
          </a:p>
          <a:p>
            <a:r>
              <a:rPr lang="zh-TW" altLang="en-US" smtClean="0"/>
              <a:t>如果沒有註明單位，預設的單位是 </a:t>
            </a:r>
            <a:r>
              <a:rPr lang="en-US" altLang="zh-TW" smtClean="0"/>
              <a:t>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187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屬性選擇器（</a:t>
            </a:r>
            <a:r>
              <a:rPr lang="en-US" altLang="zh-TW" dirty="0"/>
              <a:t>Attribute Selector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指定屬性</a:t>
            </a:r>
            <a:endParaRPr lang="en-US" altLang="zh-TW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9873"/>
            <a:ext cx="8228013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68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433388"/>
            <a:ext cx="8361363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10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60388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46" y="4177566"/>
            <a:ext cx="60102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007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虛類別（</a:t>
            </a:r>
            <a:r>
              <a:rPr lang="en-US" altLang="zh-TW" smtClean="0"/>
              <a:t>Pseudo Class</a:t>
            </a:r>
            <a:r>
              <a:rPr lang="zh-TW" altLang="en-US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a:(</a:t>
            </a:r>
            <a:r>
              <a:rPr lang="zh-TW" altLang="en-US" dirty="0" smtClean="0"/>
              <a:t>狀態名稱</a:t>
            </a:r>
            <a:r>
              <a:rPr lang="en-US" altLang="zh-TW" dirty="0" smtClean="0"/>
              <a:t>) { attribute: value; }</a:t>
            </a:r>
          </a:p>
          <a:p>
            <a:pPr lvl="1"/>
            <a:r>
              <a:rPr lang="en-US" altLang="zh-TW" dirty="0" smtClean="0"/>
              <a:t>:link</a:t>
            </a:r>
            <a:r>
              <a:rPr lang="zh-TW" altLang="en-US" dirty="0" smtClean="0"/>
              <a:t>：尚未點過的超連結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:visited</a:t>
            </a:r>
            <a:r>
              <a:rPr lang="zh-TW" altLang="en-US" dirty="0" smtClean="0"/>
              <a:t>：已經點過的超連結</a:t>
            </a:r>
            <a:endParaRPr lang="en-US" altLang="zh-TW" dirty="0" smtClean="0"/>
          </a:p>
          <a:p>
            <a:r>
              <a:rPr lang="zh-TW" altLang="en-US" dirty="0" smtClean="0"/>
              <a:t>使用者動作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:active</a:t>
            </a:r>
            <a:r>
              <a:rPr lang="zh-TW" altLang="en-US" dirty="0" smtClean="0"/>
              <a:t>：滑鼠點下去時（超連結、按鈕）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:hover</a:t>
            </a:r>
            <a:r>
              <a:rPr lang="zh-TW" altLang="en-US" dirty="0" smtClean="0"/>
              <a:t>：滑鼠從上方滑過時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:focus</a:t>
            </a:r>
            <a:r>
              <a:rPr lang="zh-TW" altLang="en-US" dirty="0" smtClean="0"/>
              <a:t>：獲得輸入焦點時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044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虛類別（</a:t>
            </a:r>
            <a:r>
              <a:rPr lang="en-US" altLang="zh-TW" dirty="0"/>
              <a:t>Pseudo Class</a:t>
            </a:r>
            <a:r>
              <a:rPr lang="zh-TW" altLang="en-US" dirty="0"/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809524" cy="16571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443317"/>
            <a:ext cx="6328572" cy="26714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1330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8"/>
            <a:ext cx="6942137" cy="19907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6" y="188640"/>
            <a:ext cx="4285715" cy="38142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795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樣式表工作</a:t>
            </a:r>
            <a:r>
              <a:rPr lang="zh-TW" altLang="zh-TW" dirty="0" smtClean="0"/>
              <a:t>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選擇目標、套用樣式規則</a:t>
            </a:r>
            <a:endParaRPr lang="en-US" altLang="zh-TW" dirty="0" smtClean="0"/>
          </a:p>
          <a:p>
            <a:r>
              <a:rPr lang="zh-TW" altLang="en-US" dirty="0"/>
              <a:t>如何</a:t>
            </a:r>
            <a:r>
              <a:rPr lang="zh-TW" altLang="en-US" dirty="0" smtClean="0"/>
              <a:t>選擇目標？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 </a:t>
            </a:r>
            <a:r>
              <a:rPr lang="zh-TW" altLang="en-US" dirty="0" smtClean="0"/>
              <a:t>選擇器（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樣式規則</a:t>
            </a:r>
            <a:endParaRPr lang="en-US" altLang="zh-TW" dirty="0" smtClean="0"/>
          </a:p>
          <a:p>
            <a:pPr lvl="1"/>
            <a:r>
              <a:rPr lang="zh-TW" altLang="en-US" dirty="0"/>
              <a:t>屬性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Property</a:t>
            </a:r>
            <a:r>
              <a:rPr lang="zh-TW" altLang="en-US" dirty="0" smtClean="0"/>
              <a:t>）</a:t>
            </a:r>
            <a:r>
              <a:rPr lang="en-US" altLang="zh-TW" dirty="0" smtClean="0"/>
              <a:t>: </a:t>
            </a:r>
            <a:r>
              <a:rPr lang="zh-TW" altLang="en-US" dirty="0" smtClean="0"/>
              <a:t>值（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）</a:t>
            </a:r>
            <a:r>
              <a:rPr lang="en-US" altLang="zh-TW" dirty="0" smtClean="0"/>
              <a:t>;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22252" y="4379526"/>
            <a:ext cx="8526212" cy="2289834"/>
            <a:chOff x="222252" y="4451534"/>
            <a:chExt cx="8526212" cy="228983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51" y="4451534"/>
              <a:ext cx="8342313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左大括弧 3"/>
            <p:cNvSpPr/>
            <p:nvPr/>
          </p:nvSpPr>
          <p:spPr>
            <a:xfrm rot="16200000">
              <a:off x="444810" y="5942315"/>
              <a:ext cx="432048" cy="509363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7" name="左大括弧 6"/>
            <p:cNvSpPr/>
            <p:nvPr/>
          </p:nvSpPr>
          <p:spPr>
            <a:xfrm rot="16200000">
              <a:off x="4649316" y="2524588"/>
              <a:ext cx="432048" cy="7344816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2252" y="637203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/>
                <a:t>選擇器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333408" y="637203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 smtClean="0"/>
                <a:t>樣式規則</a:t>
              </a:r>
              <a:endParaRPr lang="zh-TW" altLang="en-US" b="1" dirty="0"/>
            </a:p>
          </p:txBody>
        </p:sp>
        <p:sp>
          <p:nvSpPr>
            <p:cNvPr id="12" name="左大括弧 11"/>
            <p:cNvSpPr/>
            <p:nvPr/>
          </p:nvSpPr>
          <p:spPr>
            <a:xfrm rot="16200000">
              <a:off x="6372202" y="4103698"/>
              <a:ext cx="432048" cy="2016225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左大括弧 12"/>
            <p:cNvSpPr/>
            <p:nvPr/>
          </p:nvSpPr>
          <p:spPr>
            <a:xfrm rot="16200000">
              <a:off x="7920373" y="4787775"/>
              <a:ext cx="432049" cy="648072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28184" y="5291916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 smtClean="0"/>
                <a:t>屬性</a:t>
              </a:r>
              <a:endParaRPr lang="zh-TW" altLang="en-US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900918" y="529191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 smtClean="0"/>
                <a:t>值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905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結構相關的虛類別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（</a:t>
            </a:r>
            <a:r>
              <a:rPr lang="en-US" altLang="zh-TW" dirty="0" smtClean="0"/>
              <a:t>Structural Pseudo Class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:root</a:t>
            </a:r>
          </a:p>
          <a:p>
            <a:r>
              <a:rPr lang="en-US" altLang="zh-TW" dirty="0" smtClean="0"/>
              <a:t>:empty</a:t>
            </a:r>
          </a:p>
          <a:p>
            <a:r>
              <a:rPr lang="en-US" altLang="zh-TW" dirty="0" smtClean="0"/>
              <a:t>:first-child</a:t>
            </a:r>
          </a:p>
          <a:p>
            <a:r>
              <a:rPr lang="en-US" altLang="zh-TW" dirty="0" smtClean="0"/>
              <a:t>:last-child</a:t>
            </a:r>
          </a:p>
          <a:p>
            <a:r>
              <a:rPr lang="en-US" altLang="zh-TW" dirty="0" smtClean="0"/>
              <a:t>:only-child</a:t>
            </a:r>
          </a:p>
          <a:p>
            <a:r>
              <a:rPr lang="en-US" altLang="zh-TW" dirty="0" smtClean="0"/>
              <a:t>:first-of-type</a:t>
            </a:r>
          </a:p>
          <a:p>
            <a:r>
              <a:rPr lang="en-US" altLang="zh-TW" dirty="0" smtClean="0"/>
              <a:t>:last-of-type</a:t>
            </a:r>
          </a:p>
          <a:p>
            <a:r>
              <a:rPr lang="en-US" altLang="zh-TW" dirty="0" smtClean="0"/>
              <a:t>:only-of-type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817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結構相關的虛類別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（</a:t>
            </a:r>
            <a:r>
              <a:rPr lang="en-US" altLang="zh-TW" dirty="0"/>
              <a:t>Structural Pseudo Class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:</a:t>
            </a:r>
            <a:r>
              <a:rPr lang="en-US" altLang="zh-TW" dirty="0"/>
              <a:t>nth-child(N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選擇第</a:t>
            </a:r>
            <a:r>
              <a:rPr lang="en-US" altLang="zh-TW" dirty="0"/>
              <a:t>N</a:t>
            </a:r>
            <a:r>
              <a:rPr lang="zh-TW" altLang="en-US" dirty="0"/>
              <a:t>個子</a:t>
            </a:r>
            <a:r>
              <a:rPr lang="zh-TW" altLang="en-US" dirty="0" smtClean="0"/>
              <a:t>元素</a:t>
            </a:r>
            <a:endParaRPr lang="en-US" altLang="zh-TW" dirty="0"/>
          </a:p>
          <a:p>
            <a:r>
              <a:rPr lang="en-US" altLang="zh-TW" dirty="0"/>
              <a:t>:nth-last-child(N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選擇倒數第</a:t>
            </a:r>
            <a:r>
              <a:rPr lang="en-US" altLang="zh-TW" dirty="0"/>
              <a:t>N</a:t>
            </a:r>
            <a:r>
              <a:rPr lang="zh-TW" altLang="en-US" dirty="0"/>
              <a:t>個子</a:t>
            </a:r>
            <a:r>
              <a:rPr lang="zh-TW" altLang="en-US" dirty="0" smtClean="0"/>
              <a:t>元素</a:t>
            </a:r>
            <a:endParaRPr lang="en-US" altLang="zh-TW" dirty="0"/>
          </a:p>
          <a:p>
            <a:r>
              <a:rPr lang="en-US" altLang="zh-TW" dirty="0"/>
              <a:t>:nth-of-type(N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選擇第</a:t>
            </a:r>
            <a:r>
              <a:rPr lang="en-US" altLang="zh-TW" dirty="0"/>
              <a:t>N</a:t>
            </a:r>
            <a:r>
              <a:rPr lang="zh-TW" altLang="en-US" dirty="0" smtClean="0"/>
              <a:t>個同一類型的子元素</a:t>
            </a:r>
            <a:endParaRPr lang="en-US" altLang="zh-TW" dirty="0"/>
          </a:p>
          <a:p>
            <a:r>
              <a:rPr lang="en-US" altLang="zh-TW" dirty="0"/>
              <a:t>:nth-last-of-type(N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選擇</a:t>
            </a:r>
            <a:r>
              <a:rPr lang="zh-TW" altLang="en-US" dirty="0"/>
              <a:t>倒數</a:t>
            </a:r>
            <a:r>
              <a:rPr lang="zh-TW" altLang="en-US" dirty="0" smtClean="0"/>
              <a:t>第</a:t>
            </a:r>
            <a:r>
              <a:rPr lang="en-US" altLang="zh-TW" dirty="0"/>
              <a:t>N</a:t>
            </a:r>
            <a:r>
              <a:rPr lang="zh-TW" altLang="en-US" dirty="0" smtClean="0"/>
              <a:t>個</a:t>
            </a:r>
            <a:r>
              <a:rPr lang="zh-TW" altLang="en-US" dirty="0"/>
              <a:t>同一類型的</a:t>
            </a:r>
            <a:r>
              <a:rPr lang="zh-TW" altLang="en-US" dirty="0" smtClean="0"/>
              <a:t>子元素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542" y="1484784"/>
            <a:ext cx="4608954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b="1" dirty="0" err="1">
                <a:latin typeface="Courier New" pitchFamily="49" charset="0"/>
                <a:cs typeface="Courier New" pitchFamily="49" charset="0"/>
              </a:rPr>
              <a:t>selector:nth-child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400" b="1" dirty="0" err="1">
                <a:latin typeface="Courier New" pitchFamily="49" charset="0"/>
                <a:cs typeface="Courier New" pitchFamily="49" charset="0"/>
              </a:rPr>
              <a:t>an+b</a:t>
            </a: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zh-TW" sz="2400" b="1" dirty="0">
                <a:latin typeface="Courier New" pitchFamily="49" charset="0"/>
                <a:cs typeface="Courier New" pitchFamily="49" charset="0"/>
              </a:rPr>
              <a:t>properties }</a:t>
            </a:r>
            <a:endParaRPr lang="zh-TW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50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Document Object 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(DOM)</a:t>
            </a:r>
            <a:br>
              <a:rPr lang="en-US" altLang="zh-TW" dirty="0" smtClean="0"/>
            </a:br>
            <a:r>
              <a:rPr lang="en-US" altLang="zh-TW" dirty="0" smtClean="0"/>
              <a:t>HTML </a:t>
            </a:r>
            <a:r>
              <a:rPr lang="zh-TW" altLang="en-US" dirty="0" smtClean="0"/>
              <a:t>文件是一棵樹</a:t>
            </a:r>
            <a:endParaRPr lang="zh-TW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3" y="1484784"/>
            <a:ext cx="3842858" cy="2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DOM representation of the example t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01008"/>
            <a:ext cx="525780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915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640"/>
            <a:ext cx="4457144" cy="174285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4" y="3659836"/>
            <a:ext cx="8247620" cy="300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210" y="1887880"/>
            <a:ext cx="4514286" cy="17571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13529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使用者介面相關的虛類別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（</a:t>
            </a:r>
            <a:r>
              <a:rPr lang="en-US" altLang="zh-TW" dirty="0" smtClean="0"/>
              <a:t>UI Pseudo Class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:enabled</a:t>
            </a:r>
          </a:p>
          <a:p>
            <a:r>
              <a:rPr lang="en-US" altLang="zh-TW" dirty="0" smtClean="0"/>
              <a:t>:disabled</a:t>
            </a:r>
          </a:p>
          <a:p>
            <a:r>
              <a:rPr lang="en-US" altLang="zh-TW" dirty="0" smtClean="0"/>
              <a:t>:checked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451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第一行與第一個字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:first-line</a:t>
            </a:r>
          </a:p>
          <a:p>
            <a:r>
              <a:rPr lang="en-US" altLang="zh-TW" dirty="0" smtClean="0"/>
              <a:t>:first-letter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55816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45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第一行與第一個字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29844"/>
            <a:ext cx="7761905" cy="397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34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其他虛類別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:not(selector)</a:t>
            </a:r>
          </a:p>
          <a:p>
            <a:pPr lvl="1"/>
            <a:r>
              <a:rPr lang="zh-TW" altLang="en-US" dirty="0" smtClean="0"/>
              <a:t>否定、排除例外</a:t>
            </a:r>
            <a:endParaRPr lang="en-US" altLang="zh-TW" dirty="0" smtClean="0"/>
          </a:p>
          <a:p>
            <a:r>
              <a:rPr lang="en-US" altLang="zh-TW" dirty="0" smtClean="0"/>
              <a:t>:target</a:t>
            </a:r>
          </a:p>
          <a:p>
            <a:pPr lvl="1"/>
            <a:r>
              <a:rPr lang="zh-TW" altLang="en-US" dirty="0" smtClean="0"/>
              <a:t>選擇 </a:t>
            </a:r>
            <a:r>
              <a:rPr lang="en-US" altLang="zh-TW" dirty="0" smtClean="0"/>
              <a:t>target </a:t>
            </a:r>
            <a:r>
              <a:rPr lang="zh-TW" altLang="en-US" dirty="0" smtClean="0"/>
              <a:t>包含特定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關鍵字者</a:t>
            </a:r>
            <a:endParaRPr lang="en-US" altLang="zh-TW" dirty="0" smtClean="0"/>
          </a:p>
          <a:p>
            <a:r>
              <a:rPr lang="en-US" altLang="zh-TW" dirty="0" smtClean="0"/>
              <a:t>: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選擇具有特定語言定義者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CSS3 </a:t>
            </a:r>
            <a:r>
              <a:rPr lang="zh-TW" altLang="en-US" dirty="0" smtClean="0"/>
              <a:t>之中，虛類別的前置符號是兩個冒號 </a:t>
            </a:r>
            <a:r>
              <a:rPr lang="en-US" altLang="zh-TW" dirty="0" smtClean="0"/>
              <a:t>:: </a:t>
            </a:r>
            <a:r>
              <a:rPr lang="zh-TW" altLang="en-US" dirty="0" smtClean="0"/>
              <a:t>為了相容於 </a:t>
            </a:r>
            <a:r>
              <a:rPr lang="en-US" altLang="zh-TW" dirty="0" smtClean="0"/>
              <a:t>CSS2 </a:t>
            </a:r>
            <a:r>
              <a:rPr lang="zh-TW" altLang="en-US" dirty="0" smtClean="0"/>
              <a:t>我們只使用一個冒號 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236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組合選擇器（</a:t>
            </a:r>
            <a:r>
              <a:rPr lang="en-US" altLang="zh-TW" dirty="0" err="1" smtClean="0"/>
              <a:t>Combinator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上下層關係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子代選擇器（</a:t>
            </a:r>
            <a:r>
              <a:rPr lang="en-US" altLang="zh-TW" dirty="0" smtClean="0"/>
              <a:t>Child Selector</a:t>
            </a:r>
            <a:r>
              <a:rPr lang="zh-TW" altLang="en-US" dirty="0" smtClean="0"/>
              <a:t>） </a:t>
            </a:r>
            <a:r>
              <a:rPr lang="en-US" altLang="zh-TW" dirty="0"/>
              <a:t>A &gt; </a:t>
            </a:r>
            <a:r>
              <a:rPr lang="en-US" altLang="zh-TW" dirty="0" smtClean="0"/>
              <a:t>B</a:t>
            </a:r>
          </a:p>
          <a:p>
            <a:pPr lvl="2"/>
            <a:r>
              <a:rPr lang="en-US" altLang="zh-TW" dirty="0" smtClean="0"/>
              <a:t>parent &gt; </a:t>
            </a:r>
            <a:r>
              <a:rPr lang="en-US" altLang="zh-TW" dirty="0" err="1" smtClean="0"/>
              <a:t>immediate_child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後代選擇器（</a:t>
            </a:r>
            <a:r>
              <a:rPr lang="en-US" altLang="zh-TW" dirty="0" smtClean="0"/>
              <a:t>Descendant Selector</a:t>
            </a:r>
            <a:r>
              <a:rPr lang="zh-TW" altLang="en-US" dirty="0" smtClean="0"/>
              <a:t>）</a:t>
            </a:r>
            <a:r>
              <a:rPr lang="en-US" altLang="zh-TW" dirty="0" smtClean="0"/>
              <a:t> </a:t>
            </a:r>
            <a:r>
              <a:rPr lang="en-US" altLang="zh-TW" dirty="0"/>
              <a:t>A B</a:t>
            </a:r>
          </a:p>
          <a:p>
            <a:pPr lvl="2"/>
            <a:r>
              <a:rPr lang="en-US" altLang="zh-TW" dirty="0" smtClean="0"/>
              <a:t>Ascendant Descendant</a:t>
            </a:r>
          </a:p>
          <a:p>
            <a:r>
              <a:rPr lang="zh-TW" altLang="en-US" dirty="0"/>
              <a:t>同一個 </a:t>
            </a:r>
            <a:r>
              <a:rPr lang="en-US" altLang="zh-TW" dirty="0"/>
              <a:t>parent </a:t>
            </a:r>
            <a:r>
              <a:rPr lang="en-US" altLang="zh-TW" dirty="0" smtClean="0"/>
              <a:t>node </a:t>
            </a:r>
            <a:r>
              <a:rPr lang="zh-TW" altLang="en-US" dirty="0" smtClean="0"/>
              <a:t>的前後關係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相鄰兄弟選擇器（</a:t>
            </a:r>
            <a:r>
              <a:rPr lang="en-US" altLang="zh-TW" dirty="0" smtClean="0"/>
              <a:t>Adjacent Sibling Selector</a:t>
            </a:r>
            <a:r>
              <a:rPr lang="zh-TW" altLang="en-US" dirty="0" smtClean="0"/>
              <a:t>）</a:t>
            </a:r>
            <a:r>
              <a:rPr lang="en-US" altLang="zh-TW" dirty="0" smtClean="0"/>
              <a:t> </a:t>
            </a:r>
            <a:r>
              <a:rPr lang="en-US" altLang="zh-TW" dirty="0"/>
              <a:t>A + </a:t>
            </a:r>
            <a:r>
              <a:rPr lang="en-US" altLang="zh-TW" dirty="0" smtClean="0"/>
              <a:t>B</a:t>
            </a:r>
          </a:p>
          <a:p>
            <a:pPr lvl="2"/>
            <a:r>
              <a:rPr lang="en-US" altLang="zh-TW" dirty="0" smtClean="0"/>
              <a:t>previous + </a:t>
            </a:r>
            <a:r>
              <a:rPr lang="en-US" altLang="zh-TW" dirty="0" err="1" smtClean="0"/>
              <a:t>immediate_follow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兄弟選擇器（</a:t>
            </a:r>
            <a:r>
              <a:rPr lang="en-US" altLang="zh-TW" dirty="0" smtClean="0"/>
              <a:t>General Sibling Selector</a:t>
            </a:r>
            <a:r>
              <a:rPr lang="zh-TW" altLang="en-US" dirty="0" smtClean="0"/>
              <a:t>）</a:t>
            </a:r>
            <a:r>
              <a:rPr lang="en-US" altLang="zh-TW" dirty="0" smtClean="0"/>
              <a:t> </a:t>
            </a:r>
            <a:r>
              <a:rPr lang="en-US" altLang="zh-TW" dirty="0"/>
              <a:t>A ~ B</a:t>
            </a:r>
          </a:p>
          <a:p>
            <a:pPr lvl="2"/>
            <a:r>
              <a:rPr lang="en-US" altLang="zh-TW" dirty="0" smtClean="0"/>
              <a:t>previous ~ follow</a:t>
            </a:r>
          </a:p>
        </p:txBody>
      </p:sp>
    </p:spTree>
    <p:extLst>
      <p:ext uri="{BB962C8B-B14F-4D97-AF65-F5344CB8AC3E}">
        <p14:creationId xmlns:p14="http://schemas.microsoft.com/office/powerpoint/2010/main" val="996267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 smtClean="0"/>
              <a:t>內容</a:t>
            </a:r>
            <a:r>
              <a:rPr lang="zh-TW" altLang="zh-TW" dirty="0"/>
              <a:t>與樣式分離</a:t>
            </a:r>
          </a:p>
          <a:p>
            <a:r>
              <a:rPr lang="zh-TW" altLang="en-US" dirty="0" smtClean="0"/>
              <a:t>內部</a:t>
            </a:r>
            <a:r>
              <a:rPr lang="zh-TW" altLang="zh-TW" dirty="0" smtClean="0"/>
              <a:t>樣式</a:t>
            </a:r>
            <a:endParaRPr lang="en-US" altLang="zh-TW" dirty="0" smtClean="0"/>
          </a:p>
          <a:p>
            <a:pPr lvl="1"/>
            <a:r>
              <a:rPr lang="zh-TW" altLang="en-US" dirty="0"/>
              <a:t>行</a:t>
            </a:r>
            <a:r>
              <a:rPr lang="zh-TW" altLang="en-US" dirty="0" smtClean="0"/>
              <a:t>內（</a:t>
            </a:r>
            <a:r>
              <a:rPr lang="en-US" altLang="zh-TW" dirty="0" smtClean="0"/>
              <a:t>Inline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內</a:t>
            </a:r>
            <a:r>
              <a:rPr lang="zh-TW" altLang="en-US" dirty="0" smtClean="0"/>
              <a:t>嵌（</a:t>
            </a:r>
            <a:r>
              <a:rPr lang="en-US" altLang="zh-TW" dirty="0" smtClean="0"/>
              <a:t>Embedded</a:t>
            </a:r>
            <a:r>
              <a:rPr lang="zh-TW" altLang="en-US" dirty="0" smtClean="0"/>
              <a:t>）</a:t>
            </a:r>
            <a:endParaRPr lang="zh-TW" altLang="zh-TW" dirty="0"/>
          </a:p>
          <a:p>
            <a:r>
              <a:rPr lang="zh-TW" altLang="en-US" dirty="0" smtClean="0"/>
              <a:t>外部</a:t>
            </a:r>
            <a:r>
              <a:rPr lang="zh-TW" altLang="zh-TW" dirty="0" smtClean="0"/>
              <a:t>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匯入（</a:t>
            </a:r>
            <a:r>
              <a:rPr lang="en-US" altLang="zh-TW" dirty="0" smtClean="0"/>
              <a:t>@import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連結（</a:t>
            </a:r>
            <a:r>
              <a:rPr lang="en-US" altLang="zh-TW" dirty="0" smtClean="0"/>
              <a:t>&lt;link&gt;</a:t>
            </a:r>
            <a:r>
              <a:rPr lang="zh-TW" altLang="en-US" dirty="0" smtClean="0"/>
              <a:t>）</a:t>
            </a:r>
            <a:endParaRPr lang="zh-TW" altLang="zh-TW" dirty="0"/>
          </a:p>
          <a:p>
            <a:r>
              <a:rPr lang="en-US" altLang="zh-TW" dirty="0" smtClean="0"/>
              <a:t>CSS </a:t>
            </a:r>
            <a:r>
              <a:rPr lang="zh-TW" altLang="zh-TW" dirty="0" smtClean="0"/>
              <a:t>選擇器</a:t>
            </a:r>
            <a:r>
              <a:rPr lang="zh-TW" altLang="en-US" dirty="0" smtClean="0"/>
              <a:t>種類繁多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為學習 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扎根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6576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樣式表工作原理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層疊（</a:t>
            </a:r>
            <a:r>
              <a:rPr lang="en-US" altLang="zh-TW" dirty="0" smtClean="0"/>
              <a:t>Cascade</a:t>
            </a:r>
            <a:r>
              <a:rPr lang="zh-TW" altLang="en-US" dirty="0" smtClean="0"/>
              <a:t>）一層疊一層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後一層的規則蓋過前一層的規則</a:t>
            </a:r>
            <a:endParaRPr lang="en-US" altLang="zh-TW" dirty="0" smtClean="0"/>
          </a:p>
          <a:p>
            <a:r>
              <a:rPr lang="zh-TW" altLang="en-US" dirty="0" smtClean="0"/>
              <a:t>同時存在很多套樣式，而規則互相衝突時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越接近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的樣式優先權越高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優先順序：</a:t>
            </a:r>
          </a:p>
          <a:p>
            <a:pPr lvl="2"/>
            <a:r>
              <a:rPr lang="zh-TW" altLang="en-US" dirty="0"/>
              <a:t>行</a:t>
            </a:r>
            <a:r>
              <a:rPr lang="zh-TW" altLang="en-US" dirty="0" smtClean="0"/>
              <a:t>內樣式表 </a:t>
            </a:r>
            <a:r>
              <a:rPr lang="en-US" altLang="zh-TW" dirty="0" smtClean="0"/>
              <a:t>(Inline style sheet)</a:t>
            </a:r>
          </a:p>
          <a:p>
            <a:pPr lvl="2"/>
            <a:r>
              <a:rPr lang="zh-TW" altLang="en-US" dirty="0" smtClean="0"/>
              <a:t>內嵌樣式表 </a:t>
            </a:r>
            <a:r>
              <a:rPr lang="en-US" altLang="zh-TW" dirty="0" smtClean="0"/>
              <a:t>(Embedded style sheet)</a:t>
            </a:r>
          </a:p>
          <a:p>
            <a:pPr lvl="2"/>
            <a:r>
              <a:rPr lang="zh-TW" altLang="en-US" dirty="0" smtClean="0"/>
              <a:t>匯入的樣式表 </a:t>
            </a:r>
            <a:r>
              <a:rPr lang="en-US" altLang="zh-TW" dirty="0" smtClean="0"/>
              <a:t>(Imported style sheet)</a:t>
            </a:r>
          </a:p>
          <a:p>
            <a:pPr lvl="2"/>
            <a:r>
              <a:rPr lang="zh-TW" altLang="en-US" dirty="0" smtClean="0"/>
              <a:t>外部連接的樣式表 </a:t>
            </a:r>
            <a:r>
              <a:rPr lang="en-US" altLang="zh-TW" dirty="0" smtClean="0"/>
              <a:t>(Linked style sheet)</a:t>
            </a:r>
          </a:p>
          <a:p>
            <a:pPr lvl="2"/>
            <a:r>
              <a:rPr lang="zh-TW" altLang="en-US" dirty="0" smtClean="0"/>
              <a:t>瀏覽器本身的樣式表 </a:t>
            </a:r>
            <a:r>
              <a:rPr lang="en-US" altLang="zh-TW" dirty="0" smtClean="0"/>
              <a:t>(Browser's style sheet)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6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樣式表工作原理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繼承（</a:t>
            </a:r>
            <a:r>
              <a:rPr lang="en-US" altLang="zh-TW" dirty="0" smtClean="0"/>
              <a:t>Inheritance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內層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元件繼承外層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元件的樣式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187624" y="2852935"/>
            <a:ext cx="3885714" cy="2700000"/>
            <a:chOff x="1187624" y="2852935"/>
            <a:chExt cx="3885714" cy="2700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852935"/>
              <a:ext cx="3885714" cy="27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向下箭號 3"/>
            <p:cNvSpPr/>
            <p:nvPr/>
          </p:nvSpPr>
          <p:spPr>
            <a:xfrm rot="8352258">
              <a:off x="1595164" y="3219659"/>
              <a:ext cx="288032" cy="62297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187624" y="364502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繼承</a:t>
              </a:r>
              <a:endParaRPr lang="zh-TW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77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5496" y="260648"/>
            <a:ext cx="9078275" cy="6107305"/>
            <a:chOff x="35496" y="86649"/>
            <a:chExt cx="9078275" cy="6107305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86649"/>
              <a:ext cx="5909923" cy="2910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764704"/>
              <a:ext cx="3124200" cy="542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717" y="3645024"/>
              <a:ext cx="443865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72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內容與樣式分離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只負責文章的架構與內容</a:t>
            </a:r>
            <a:endParaRPr lang="en-US" altLang="zh-TW" dirty="0" smtClean="0"/>
          </a:p>
          <a:p>
            <a:r>
              <a:rPr lang="zh-TW" altLang="en-US" dirty="0"/>
              <a:t>網頁</a:t>
            </a:r>
            <a:r>
              <a:rPr lang="zh-TW" altLang="en-US" dirty="0" smtClean="0"/>
              <a:t>的</a:t>
            </a:r>
            <a:r>
              <a:rPr lang="en-US" altLang="zh-TW" dirty="0" smtClean="0"/>
              <a:t>『</a:t>
            </a:r>
            <a:r>
              <a:rPr lang="zh-TW" altLang="en-US" dirty="0" smtClean="0"/>
              <a:t>長相</a:t>
            </a:r>
            <a:r>
              <a:rPr lang="en-US" altLang="zh-TW" dirty="0" smtClean="0"/>
              <a:t>』</a:t>
            </a:r>
            <a:r>
              <a:rPr lang="zh-TW" altLang="en-US" dirty="0" smtClean="0"/>
              <a:t>由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負責</a:t>
            </a:r>
            <a:endParaRPr lang="en-US" altLang="zh-TW" dirty="0" smtClean="0"/>
          </a:p>
          <a:p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提高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文章的可讀性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提昇網頁載入的速度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統一網站風格（色系、字型、版面、</a:t>
            </a:r>
            <a:r>
              <a:rPr lang="en-US" altLang="zh-TW" dirty="0" smtClean="0"/>
              <a:t>…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提昇網頁的可維護性</a:t>
            </a:r>
            <a:endParaRPr lang="en-US" altLang="zh-TW" dirty="0" smtClean="0"/>
          </a:p>
          <a:p>
            <a:pPr lvl="1"/>
            <a:r>
              <a:rPr lang="zh-TW" altLang="en-US" dirty="0"/>
              <a:t>增加</a:t>
            </a:r>
            <a:r>
              <a:rPr lang="zh-TW" altLang="en-US" dirty="0" smtClean="0"/>
              <a:t>彈性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可以快速抽換佈景主題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573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/>
              <a:t>如何建立樣式表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以 </a:t>
            </a:r>
            <a:r>
              <a:rPr lang="en-US" altLang="zh-TW" dirty="0" smtClean="0"/>
              <a:t>&lt;style&gt;…&lt;/style&gt; </a:t>
            </a:r>
            <a:r>
              <a:rPr lang="zh-TW" altLang="en-US" dirty="0" smtClean="0"/>
              <a:t>標籤製作整段的樣式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格式：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選擇器 </a:t>
            </a:r>
            <a:r>
              <a:rPr lang="en-US" altLang="zh-TW" dirty="0" smtClean="0"/>
              <a:t>{ 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1:</a:t>
            </a:r>
            <a:r>
              <a:rPr lang="zh-TW" altLang="en-US" dirty="0" smtClean="0"/>
              <a:t>值</a:t>
            </a:r>
            <a:r>
              <a:rPr lang="en-US" altLang="zh-TW" dirty="0" smtClean="0"/>
              <a:t>1; 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2: </a:t>
            </a:r>
            <a:r>
              <a:rPr lang="zh-TW" altLang="en-US" dirty="0" smtClean="0"/>
              <a:t>值</a:t>
            </a:r>
            <a:r>
              <a:rPr lang="en-US" altLang="zh-TW" dirty="0" smtClean="0"/>
              <a:t>2; … }</a:t>
            </a:r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標籤裡面以 </a:t>
            </a:r>
            <a:r>
              <a:rPr lang="en-US" altLang="zh-TW" dirty="0" smtClean="0"/>
              <a:t>style </a:t>
            </a:r>
            <a:r>
              <a:rPr lang="zh-TW" altLang="en-US" dirty="0" smtClean="0"/>
              <a:t>屬性設定該標籤的樣式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格式：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style="</a:t>
            </a:r>
            <a:r>
              <a:rPr lang="zh-TW" altLang="en-US" dirty="0"/>
              <a:t>屬性</a:t>
            </a:r>
            <a:r>
              <a:rPr lang="en-US" altLang="zh-TW" dirty="0"/>
              <a:t>1:</a:t>
            </a:r>
            <a:r>
              <a:rPr lang="zh-TW" altLang="en-US" dirty="0"/>
              <a:t>值</a:t>
            </a:r>
            <a:r>
              <a:rPr lang="en-US" altLang="zh-TW" dirty="0"/>
              <a:t>1; </a:t>
            </a:r>
            <a:r>
              <a:rPr lang="zh-TW" altLang="en-US" dirty="0"/>
              <a:t>屬性</a:t>
            </a:r>
            <a:r>
              <a:rPr lang="en-US" altLang="zh-TW" dirty="0"/>
              <a:t>2: </a:t>
            </a:r>
            <a:r>
              <a:rPr lang="zh-TW" altLang="en-US" dirty="0"/>
              <a:t>值</a:t>
            </a:r>
            <a:r>
              <a:rPr lang="en-US" altLang="zh-TW" dirty="0"/>
              <a:t>2; … "</a:t>
            </a:r>
            <a:endParaRPr lang="en-US" altLang="zh-TW" dirty="0" smtClean="0"/>
          </a:p>
          <a:p>
            <a:r>
              <a:rPr lang="en-US" altLang="zh-TW" dirty="0" smtClean="0"/>
              <a:t>CSS </a:t>
            </a:r>
            <a:r>
              <a:rPr lang="zh-TW" altLang="en-US" dirty="0" smtClean="0"/>
              <a:t>不區分英文字母大小寫，但是一般習慣小寫</a:t>
            </a:r>
            <a:endParaRPr lang="en-US" altLang="zh-TW" dirty="0" smtClean="0"/>
          </a:p>
          <a:p>
            <a:r>
              <a:rPr lang="zh-TW" altLang="en-US" dirty="0" smtClean="0"/>
              <a:t>屬性名稱由多個英文字組成時，字間以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連接，例如：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2051720" y="5836622"/>
            <a:ext cx="47525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&lt;p style='font-size:18;'&gt;</a:t>
            </a:r>
            <a:r>
              <a:rPr lang="zh-TW" altLang="en-US" dirty="0"/>
              <a:t>這是 </a:t>
            </a:r>
            <a:r>
              <a:rPr lang="en-US" altLang="zh-TW" dirty="0"/>
              <a:t>18 </a:t>
            </a:r>
            <a:r>
              <a:rPr lang="zh-TW" altLang="en-US" dirty="0"/>
              <a:t>點的字！</a:t>
            </a:r>
            <a:r>
              <a:rPr lang="en-US" altLang="zh-TW" dirty="0"/>
              <a:t>&lt;/p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9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如何套用樣式表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行內樣式表 </a:t>
            </a:r>
            <a:r>
              <a:rPr lang="en-US" altLang="zh-TW" dirty="0"/>
              <a:t>(Inline style sheet)</a:t>
            </a:r>
          </a:p>
          <a:p>
            <a:pPr lvl="1"/>
            <a:r>
              <a:rPr lang="zh-TW" altLang="en-US" dirty="0"/>
              <a:t>以 </a:t>
            </a:r>
            <a:r>
              <a:rPr lang="en-US" altLang="zh-TW" dirty="0"/>
              <a:t>style </a:t>
            </a:r>
            <a:r>
              <a:rPr lang="zh-TW" altLang="en-US" dirty="0"/>
              <a:t>屬性加在標籤裡</a:t>
            </a:r>
            <a:endParaRPr lang="en-US" altLang="zh-TW" dirty="0"/>
          </a:p>
          <a:p>
            <a:r>
              <a:rPr lang="zh-TW" altLang="en-US" dirty="0"/>
              <a:t>內嵌樣式表 </a:t>
            </a:r>
            <a:r>
              <a:rPr lang="en-US" altLang="zh-TW" dirty="0"/>
              <a:t>(Embedded style sheet)</a:t>
            </a:r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smtClean="0"/>
              <a:t>&lt;style&gt;…&lt;/style&gt; </a:t>
            </a:r>
            <a:r>
              <a:rPr lang="zh-TW" altLang="en-US" dirty="0" smtClean="0"/>
              <a:t>將樣式嵌在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文件之中，放在 </a:t>
            </a:r>
            <a:r>
              <a:rPr lang="en-US" altLang="zh-TW" dirty="0" smtClean="0"/>
              <a:t>&lt;head&gt;…&lt;/head&gt; </a:t>
            </a:r>
            <a:r>
              <a:rPr lang="zh-TW" altLang="en-US" dirty="0" smtClean="0"/>
              <a:t>內</a:t>
            </a:r>
            <a:endParaRPr lang="en-US" altLang="zh-TW" dirty="0"/>
          </a:p>
          <a:p>
            <a:r>
              <a:rPr lang="zh-TW" altLang="en-US" dirty="0" smtClean="0"/>
              <a:t>匯入</a:t>
            </a:r>
            <a:r>
              <a:rPr lang="zh-TW" altLang="en-US" dirty="0"/>
              <a:t>的樣式表 </a:t>
            </a:r>
            <a:r>
              <a:rPr lang="en-US" altLang="zh-TW" dirty="0"/>
              <a:t>(Imported style sheet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smtClean="0"/>
              <a:t>@import </a:t>
            </a:r>
            <a:r>
              <a:rPr lang="zh-TW" altLang="en-US" dirty="0" smtClean="0"/>
              <a:t>指令匯入外部的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檔案</a:t>
            </a:r>
            <a:endParaRPr lang="en-US" altLang="zh-TW" dirty="0"/>
          </a:p>
          <a:p>
            <a:r>
              <a:rPr lang="zh-TW" altLang="en-US" dirty="0" smtClean="0"/>
              <a:t>連接</a:t>
            </a:r>
            <a:r>
              <a:rPr lang="zh-TW" altLang="en-US" dirty="0"/>
              <a:t>外部</a:t>
            </a:r>
            <a:r>
              <a:rPr lang="zh-TW" altLang="en-US" dirty="0" smtClean="0"/>
              <a:t>的</a:t>
            </a:r>
            <a:r>
              <a:rPr lang="zh-TW" altLang="en-US" dirty="0"/>
              <a:t>樣式表 </a:t>
            </a:r>
            <a:r>
              <a:rPr lang="en-US" altLang="zh-TW" dirty="0"/>
              <a:t>(Linked style sheet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smtClean="0"/>
              <a:t>&lt;link&gt; </a:t>
            </a:r>
            <a:r>
              <a:rPr lang="zh-TW" altLang="en-US" dirty="0" smtClean="0"/>
              <a:t>標籤連接外部的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檔案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22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3647</TotalTime>
  <Words>1271</Words>
  <Application>Microsoft Office PowerPoint</Application>
  <PresentationFormat>如螢幕大小 (4:3)</PresentationFormat>
  <Paragraphs>253</Paragraphs>
  <Slides>39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樣式表</vt:lpstr>
      <vt:lpstr>大綱</vt:lpstr>
      <vt:lpstr>樣式表工作原理</vt:lpstr>
      <vt:lpstr>樣式表工作原理</vt:lpstr>
      <vt:lpstr>樣式表工作原理</vt:lpstr>
      <vt:lpstr>PowerPoint 簡報</vt:lpstr>
      <vt:lpstr>內容與樣式分離</vt:lpstr>
      <vt:lpstr>如何建立樣式表</vt:lpstr>
      <vt:lpstr>如何套用樣式表</vt:lpstr>
      <vt:lpstr>行內樣式表 (Inline)</vt:lpstr>
      <vt:lpstr>內嵌樣式表 (Embedded)</vt:lpstr>
      <vt:lpstr>匯入的樣式表 (Imported)</vt:lpstr>
      <vt:lpstr>外部 CSS 檔案 style08.css</vt:lpstr>
      <vt:lpstr>連接外部的樣式表 (Linked)</vt:lpstr>
      <vt:lpstr>CSS選擇器</vt:lpstr>
      <vt:lpstr>類型選擇器（Type Selector）</vt:lpstr>
      <vt:lpstr>類型選擇器（Type Selector）</vt:lpstr>
      <vt:lpstr>萬用選擇器（Universal Selector）</vt:lpstr>
      <vt:lpstr>類別選擇器（Class Selector）</vt:lpstr>
      <vt:lpstr>類別選擇器（Class Selector）</vt:lpstr>
      <vt:lpstr>類別選擇器（Class Selector）</vt:lpstr>
      <vt:lpstr>ID 選擇器（ID Selector）</vt:lpstr>
      <vt:lpstr>長度單位</vt:lpstr>
      <vt:lpstr>屬性選擇器（Attribute Selector）</vt:lpstr>
      <vt:lpstr>PowerPoint 簡報</vt:lpstr>
      <vt:lpstr>PowerPoint 簡報</vt:lpstr>
      <vt:lpstr>虛類別（Pseudo Class）</vt:lpstr>
      <vt:lpstr>虛類別（Pseudo Class）</vt:lpstr>
      <vt:lpstr>PowerPoint 簡報</vt:lpstr>
      <vt:lpstr>結構相關的虛類別 （Structural Pseudo Class）</vt:lpstr>
      <vt:lpstr>結構相關的虛類別 （Structural Pseudo Class）</vt:lpstr>
      <vt:lpstr>Document Object Model (DOM) HTML 文件是一棵樹</vt:lpstr>
      <vt:lpstr>PowerPoint 簡報</vt:lpstr>
      <vt:lpstr>使用者介面相關的虛類別 （UI Pseudo Class）</vt:lpstr>
      <vt:lpstr>第一行與第一個字</vt:lpstr>
      <vt:lpstr>第一行與第一個字</vt:lpstr>
      <vt:lpstr>其他虛類別</vt:lpstr>
      <vt:lpstr>組合選擇器（Combinator）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543</cp:revision>
  <dcterms:created xsi:type="dcterms:W3CDTF">2012-09-16T08:20:09Z</dcterms:created>
  <dcterms:modified xsi:type="dcterms:W3CDTF">2019-03-14T07:59:02Z</dcterms:modified>
</cp:coreProperties>
</file>