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335" r:id="rId4"/>
    <p:sldId id="323" r:id="rId5"/>
    <p:sldId id="332" r:id="rId6"/>
    <p:sldId id="333" r:id="rId7"/>
    <p:sldId id="331" r:id="rId8"/>
    <p:sldId id="336" r:id="rId9"/>
    <p:sldId id="330" r:id="rId10"/>
    <p:sldId id="334" r:id="rId11"/>
    <p:sldId id="337" r:id="rId12"/>
    <p:sldId id="326" r:id="rId13"/>
    <p:sldId id="325" r:id="rId14"/>
    <p:sldId id="338" r:id="rId15"/>
    <p:sldId id="324" r:id="rId16"/>
    <p:sldId id="327" r:id="rId17"/>
    <p:sldId id="328" r:id="rId18"/>
    <p:sldId id="32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1906" autoAdjust="0"/>
  </p:normalViewPr>
  <p:slideViewPr>
    <p:cSldViewPr>
      <p:cViewPr varScale="1">
        <p:scale>
          <a:sx n="103" d="100"/>
          <a:sy n="103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ourge.net/files/nvu/pre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http://www.w3schools.com/cssref/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http://blog.yam.com/hanasan/article/61966042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5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https://www.w3.org/Style/Examples/007/units.zh_HK.html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6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5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http://kourge.net/files/nvu/pres.html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3/14/2019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text_text-transform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schools.com/cssref/playit.asp?filename=playcss_text-decor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text-shadow" TargetMode="External"/><Relationship Id="rId2" Type="http://schemas.openxmlformats.org/officeDocument/2006/relationships/hyperlink" Target="http://www.w3schools.com/cssref/playit.asp?filename=playcss_text-justify&amp;preval=inter-wo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list-style-type.asp" TargetMode="External"/><Relationship Id="rId7" Type="http://schemas.openxmlformats.org/officeDocument/2006/relationships/hyperlink" Target="http://www.w3schools.com/cssref/playit.asp?filename=playcss_list-style-im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layit.asp?filename=playcss_list-style-position&amp;preval=inside" TargetMode="External"/><Relationship Id="rId5" Type="http://schemas.openxmlformats.org/officeDocument/2006/relationships/hyperlink" Target="http://www.w3schools.com/cssref/playit.asp?filename=playcss_ol_list-style-type&amp;preval=decimal" TargetMode="External"/><Relationship Id="rId4" Type="http://schemas.openxmlformats.org/officeDocument/2006/relationships/hyperlink" Target="http://www.w3schools.com/cssref/playit.asp?filename=playcss_ul_list-style-type&amp;preval=dis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2037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font-size&amp;preval=medi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/>
              <a:t>以</a:t>
            </a:r>
            <a:r>
              <a:rPr lang="en-US" altLang="zh-TW" dirty="0"/>
              <a:t>CSS</a:t>
            </a:r>
            <a:r>
              <a:rPr lang="zh-TW" altLang="zh-TW" dirty="0"/>
              <a:t>設定文字格式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Cascade Style Sheet</a:t>
            </a:r>
          </a:p>
          <a:p>
            <a:r>
              <a:rPr lang="en-US" altLang="zh-TW" dirty="0" smtClean="0"/>
              <a:t>Text Styling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/>
              <a:t>字型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font-weight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font-weight </a:t>
            </a:r>
            <a:r>
              <a:rPr lang="zh-TW" altLang="en-US" dirty="0" smtClean="0"/>
              <a:t>設定字體粗細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font-weight: bold; /* </a:t>
            </a:r>
            <a:r>
              <a:rPr lang="zh-TW" altLang="en-US" dirty="0" smtClean="0"/>
              <a:t>粗體 </a:t>
            </a:r>
            <a:r>
              <a:rPr lang="en-US" altLang="zh-TW" dirty="0" smtClean="0"/>
              <a:t>*/</a:t>
            </a:r>
          </a:p>
          <a:p>
            <a:pPr lvl="1"/>
            <a:r>
              <a:rPr lang="en-US" altLang="zh-TW" dirty="0" smtClean="0"/>
              <a:t>font-weight: bolder; /* </a:t>
            </a:r>
            <a:r>
              <a:rPr lang="zh-TW" altLang="en-US" dirty="0" smtClean="0"/>
              <a:t>更粗 </a:t>
            </a:r>
            <a:r>
              <a:rPr lang="en-US" altLang="zh-TW" dirty="0" smtClean="0"/>
              <a:t>*/</a:t>
            </a:r>
          </a:p>
          <a:p>
            <a:pPr lvl="1"/>
            <a:r>
              <a:rPr lang="en-US" altLang="zh-TW" dirty="0" smtClean="0"/>
              <a:t>font-weight: lighter; /* </a:t>
            </a:r>
            <a:r>
              <a:rPr lang="zh-TW" altLang="en-US" dirty="0" smtClean="0"/>
              <a:t>更細 </a:t>
            </a:r>
            <a:r>
              <a:rPr lang="en-US" altLang="zh-TW" dirty="0" smtClean="0"/>
              <a:t>*/</a:t>
            </a:r>
          </a:p>
          <a:p>
            <a:pPr lvl="1"/>
            <a:r>
              <a:rPr lang="en-US" altLang="zh-TW" dirty="0" smtClean="0"/>
              <a:t>font-weight: normal; /* </a:t>
            </a:r>
            <a:r>
              <a:rPr lang="zh-TW" altLang="en-US" dirty="0" smtClean="0"/>
              <a:t>正常 </a:t>
            </a:r>
            <a:r>
              <a:rPr lang="en-US" altLang="zh-TW" dirty="0" smtClean="0"/>
              <a:t>*/</a:t>
            </a:r>
          </a:p>
          <a:p>
            <a:pPr lvl="1"/>
            <a:r>
              <a:rPr lang="en-US" altLang="zh-TW" dirty="0" smtClean="0"/>
              <a:t>font-weight: 400; </a:t>
            </a:r>
          </a:p>
          <a:p>
            <a:pPr lvl="2"/>
            <a:r>
              <a:rPr lang="zh-TW" altLang="en-US" dirty="0" smtClean="0"/>
              <a:t>值：</a:t>
            </a:r>
            <a:r>
              <a:rPr lang="en-US" altLang="zh-TW" dirty="0" smtClean="0"/>
              <a:t>100, 200, 300, …, 900</a:t>
            </a:r>
          </a:p>
          <a:p>
            <a:pPr lvl="2"/>
            <a:r>
              <a:rPr lang="en-US" altLang="zh-TW" dirty="0" smtClean="0"/>
              <a:t>400 </a:t>
            </a:r>
            <a:r>
              <a:rPr lang="zh-TW" altLang="en-US" dirty="0" smtClean="0"/>
              <a:t>相當於 </a:t>
            </a:r>
            <a:r>
              <a:rPr lang="en-US" altLang="zh-TW" dirty="0" smtClean="0"/>
              <a:t>normal</a:t>
            </a:r>
          </a:p>
          <a:p>
            <a:pPr lvl="2"/>
            <a:r>
              <a:rPr lang="en-US" altLang="zh-TW" dirty="0" smtClean="0"/>
              <a:t>700 </a:t>
            </a:r>
            <a:r>
              <a:rPr lang="zh-TW" altLang="en-US" dirty="0" smtClean="0"/>
              <a:t>相當於 </a:t>
            </a:r>
            <a:r>
              <a:rPr lang="en-US" altLang="zh-TW" dirty="0" smtClean="0"/>
              <a:t>bold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71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轉換英文字母大</a:t>
            </a:r>
            <a:r>
              <a:rPr lang="zh-TW" altLang="en-US" dirty="0" smtClean="0"/>
              <a:t>小寫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/>
              <a:t>text-transform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uppercase</a:t>
            </a:r>
            <a:endParaRPr lang="en-US" altLang="zh-TW" dirty="0"/>
          </a:p>
          <a:p>
            <a:pPr lvl="1"/>
            <a:r>
              <a:rPr lang="zh-TW" altLang="en-US" dirty="0" smtClean="0"/>
              <a:t>英文字母轉大寫 </a:t>
            </a:r>
            <a:r>
              <a:rPr lang="en-US" altLang="zh-TW" dirty="0" smtClean="0"/>
              <a:t>GOOD MORNING</a:t>
            </a:r>
            <a:endParaRPr lang="zh-TW" altLang="en-US" dirty="0"/>
          </a:p>
          <a:p>
            <a:r>
              <a:rPr lang="en-US" altLang="zh-TW" dirty="0" smtClean="0"/>
              <a:t>lowercase</a:t>
            </a:r>
          </a:p>
          <a:p>
            <a:pPr lvl="1"/>
            <a:r>
              <a:rPr lang="zh-TW" altLang="en-US" dirty="0" smtClean="0"/>
              <a:t>英文</a:t>
            </a:r>
            <a:r>
              <a:rPr lang="zh-TW" altLang="en-US" dirty="0"/>
              <a:t>字母</a:t>
            </a:r>
            <a:r>
              <a:rPr lang="zh-TW" altLang="en-US" dirty="0" smtClean="0"/>
              <a:t>轉小寫 </a:t>
            </a:r>
            <a:r>
              <a:rPr lang="en-US" altLang="zh-TW" dirty="0" smtClean="0"/>
              <a:t>good morning</a:t>
            </a:r>
            <a:endParaRPr lang="zh-TW" altLang="en-US" dirty="0"/>
          </a:p>
          <a:p>
            <a:r>
              <a:rPr lang="en-US" altLang="zh-TW" dirty="0" smtClean="0"/>
              <a:t>capitalize</a:t>
            </a:r>
          </a:p>
          <a:p>
            <a:pPr lvl="1"/>
            <a:r>
              <a:rPr lang="zh-TW" altLang="en-US" dirty="0" smtClean="0"/>
              <a:t>英文單字首</a:t>
            </a:r>
            <a:r>
              <a:rPr lang="zh-TW" altLang="en-US" dirty="0"/>
              <a:t>字大寫</a:t>
            </a:r>
            <a:r>
              <a:rPr lang="zh-TW" altLang="en-US" dirty="0" smtClean="0"/>
              <a:t>（第 </a:t>
            </a:r>
            <a:r>
              <a:rPr lang="en-US" altLang="zh-TW" dirty="0"/>
              <a:t>1 </a:t>
            </a:r>
            <a:r>
              <a:rPr lang="zh-TW" altLang="en-US" dirty="0"/>
              <a:t>個字母大寫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Good Morning</a:t>
            </a:r>
            <a:endParaRPr lang="zh-TW" altLang="en-US" dirty="0"/>
          </a:p>
          <a:p>
            <a:r>
              <a:rPr lang="en-US" altLang="zh-TW" dirty="0" smtClean="0"/>
              <a:t>none</a:t>
            </a:r>
          </a:p>
          <a:p>
            <a:pPr lvl="1"/>
            <a:r>
              <a:rPr lang="zh-TW" altLang="en-US" dirty="0" smtClean="0"/>
              <a:t>恢復原本</a:t>
            </a:r>
            <a:r>
              <a:rPr lang="zh-TW" altLang="en-US" dirty="0"/>
              <a:t>的大小寫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W3 Schools </a:t>
            </a:r>
            <a:r>
              <a:rPr lang="zh-TW" altLang="en-US" dirty="0">
                <a:hlinkClick r:id="rId2"/>
              </a:rPr>
              <a:t>測試</a:t>
            </a:r>
            <a:r>
              <a:rPr lang="zh-TW" altLang="en-US" dirty="0" smtClean="0">
                <a:hlinkClick r:id="rId2"/>
              </a:rPr>
              <a:t>頁</a:t>
            </a:r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3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底線、刪除線以及其他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text-decoration: underline</a:t>
                </a:r>
                <a:r>
                  <a:rPr lang="en-US" altLang="zh-TW" dirty="0" smtClean="0"/>
                  <a:t>; /* </a:t>
                </a:r>
                <a:r>
                  <a:rPr lang="zh-TW" altLang="en-US" u="heavy" dirty="0" smtClean="0"/>
                  <a:t>底線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*/</a:t>
                </a:r>
                <a:endParaRPr lang="en-US" altLang="zh-TW" dirty="0"/>
              </a:p>
              <a:p>
                <a:r>
                  <a:rPr lang="en-US" altLang="zh-TW" dirty="0" smtClean="0"/>
                  <a:t>text-decoration</a:t>
                </a:r>
                <a:r>
                  <a:rPr lang="en-US" altLang="zh-TW" dirty="0"/>
                  <a:t>: line-through</a:t>
                </a:r>
                <a:r>
                  <a:rPr lang="en-US" altLang="zh-TW" dirty="0" smtClean="0"/>
                  <a:t>; /* </a:t>
                </a:r>
                <a:r>
                  <a:rPr lang="zh-TW" altLang="en-US" strike="sngStrike" dirty="0" smtClean="0"/>
                  <a:t>刪除線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*/</a:t>
                </a:r>
                <a:endParaRPr lang="en-US" altLang="zh-TW" dirty="0"/>
              </a:p>
              <a:p>
                <a:r>
                  <a:rPr lang="en-US" altLang="zh-TW" dirty="0" smtClean="0"/>
                  <a:t>text-decoration</a:t>
                </a:r>
                <a:r>
                  <a:rPr lang="en-US" altLang="zh-TW" dirty="0"/>
                  <a:t>: </a:t>
                </a:r>
                <a:r>
                  <a:rPr lang="en-US" altLang="zh-TW" dirty="0" err="1"/>
                  <a:t>overline</a:t>
                </a:r>
                <a:r>
                  <a:rPr lang="en-US" altLang="zh-TW" dirty="0" smtClean="0"/>
                  <a:t>; /*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頂線</m:t>
                        </m:r>
                      </m:e>
                    </m:ac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*/</a:t>
                </a:r>
              </a:p>
              <a:p>
                <a:r>
                  <a:rPr lang="en-US" altLang="zh-TW" dirty="0" smtClean="0"/>
                  <a:t>text-decoration</a:t>
                </a:r>
                <a:r>
                  <a:rPr lang="en-US" altLang="zh-TW" dirty="0"/>
                  <a:t>: none</a:t>
                </a:r>
                <a:r>
                  <a:rPr lang="en-US" altLang="zh-TW" dirty="0" smtClean="0"/>
                  <a:t>; /* </a:t>
                </a:r>
                <a:r>
                  <a:rPr lang="zh-TW" altLang="en-US" dirty="0" smtClean="0"/>
                  <a:t>無 </a:t>
                </a:r>
                <a:r>
                  <a:rPr lang="en-US" altLang="zh-TW" dirty="0" smtClean="0"/>
                  <a:t>*/</a:t>
                </a:r>
              </a:p>
              <a:p>
                <a:r>
                  <a:rPr lang="en-US" altLang="zh-TW" dirty="0" smtClean="0">
                    <a:hlinkClick r:id="rId2"/>
                  </a:rPr>
                  <a:t>W3 Schools </a:t>
                </a:r>
                <a:r>
                  <a:rPr lang="zh-TW" altLang="en-US" dirty="0" smtClean="0">
                    <a:hlinkClick r:id="rId2"/>
                  </a:rPr>
                  <a:t>測試頁</a:t>
                </a:r>
                <a:endParaRPr lang="zh-TW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2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水平</a:t>
            </a:r>
            <a:r>
              <a:rPr lang="zh-TW" altLang="zh-TW" dirty="0" smtClean="0"/>
              <a:t>對齊</a:t>
            </a:r>
            <a:r>
              <a:rPr lang="en-US" altLang="zh-TW" dirty="0"/>
              <a:t> text-align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text-align: left</a:t>
            </a:r>
            <a:r>
              <a:rPr lang="en-US" altLang="zh-TW" dirty="0" smtClean="0"/>
              <a:t>; /* </a:t>
            </a:r>
            <a:r>
              <a:rPr lang="zh-TW" altLang="en-US" dirty="0" smtClean="0"/>
              <a:t>靠左 </a:t>
            </a:r>
            <a:r>
              <a:rPr lang="en-US" altLang="zh-TW" dirty="0" smtClean="0"/>
              <a:t>*/</a:t>
            </a:r>
            <a:endParaRPr lang="en-US" altLang="zh-TW" dirty="0"/>
          </a:p>
          <a:p>
            <a:r>
              <a:rPr lang="en-US" altLang="zh-TW" dirty="0" smtClean="0"/>
              <a:t>text-align</a:t>
            </a:r>
            <a:r>
              <a:rPr lang="en-US" altLang="zh-TW" dirty="0"/>
              <a:t>: center</a:t>
            </a:r>
            <a:r>
              <a:rPr lang="en-US" altLang="zh-TW" dirty="0" smtClean="0"/>
              <a:t>; /* </a:t>
            </a:r>
            <a:r>
              <a:rPr lang="zh-TW" altLang="en-US" dirty="0" smtClean="0"/>
              <a:t>靠中央 </a:t>
            </a:r>
            <a:r>
              <a:rPr lang="en-US" altLang="zh-TW" dirty="0" smtClean="0"/>
              <a:t>*/</a:t>
            </a:r>
            <a:endParaRPr lang="en-US" altLang="zh-TW" dirty="0"/>
          </a:p>
          <a:p>
            <a:r>
              <a:rPr lang="en-US" altLang="zh-TW" dirty="0" smtClean="0"/>
              <a:t>text-align</a:t>
            </a:r>
            <a:r>
              <a:rPr lang="en-US" altLang="zh-TW" dirty="0"/>
              <a:t>: right</a:t>
            </a:r>
            <a:r>
              <a:rPr lang="en-US" altLang="zh-TW" dirty="0" smtClean="0"/>
              <a:t>; /* </a:t>
            </a:r>
            <a:r>
              <a:rPr lang="zh-TW" altLang="en-US" dirty="0" smtClean="0"/>
              <a:t>靠右 </a:t>
            </a:r>
            <a:r>
              <a:rPr lang="en-US" altLang="zh-TW" dirty="0" smtClean="0"/>
              <a:t>*/</a:t>
            </a:r>
            <a:endParaRPr lang="en-US" altLang="zh-TW" dirty="0"/>
          </a:p>
          <a:p>
            <a:r>
              <a:rPr lang="en-US" altLang="zh-TW" dirty="0" smtClean="0"/>
              <a:t>text-align</a:t>
            </a:r>
            <a:r>
              <a:rPr lang="en-US" altLang="zh-TW" dirty="0"/>
              <a:t>: justify</a:t>
            </a:r>
            <a:r>
              <a:rPr lang="en-US" altLang="zh-TW" dirty="0" smtClean="0"/>
              <a:t>; /* </a:t>
            </a:r>
            <a:r>
              <a:rPr lang="zh-TW" altLang="en-US" dirty="0" smtClean="0"/>
              <a:t>調整字距讓各行等寬 </a:t>
            </a:r>
            <a:r>
              <a:rPr lang="en-US" altLang="zh-TW" dirty="0" smtClean="0"/>
              <a:t>*/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9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垂直</a:t>
            </a:r>
            <a:r>
              <a:rPr lang="zh-TW" altLang="en-US" dirty="0" smtClean="0"/>
              <a:t>對齊 </a:t>
            </a:r>
            <a:r>
              <a:rPr lang="en-US" altLang="zh-TW" dirty="0" smtClean="0"/>
              <a:t>vertical-align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 </a:t>
            </a:r>
            <a:r>
              <a:rPr lang="zh-TW" altLang="en-US" dirty="0" smtClean="0"/>
              <a:t>緊靠顯示區域之上緣對齊</a:t>
            </a:r>
            <a:endParaRPr lang="en-US" altLang="zh-TW" dirty="0" smtClean="0"/>
          </a:p>
          <a:p>
            <a:r>
              <a:rPr lang="en-US" dirty="0" smtClean="0"/>
              <a:t>text-top </a:t>
            </a:r>
            <a:r>
              <a:rPr lang="zh-TW" altLang="en-US" dirty="0" smtClean="0"/>
              <a:t>緊靠上一層標籤所包含文字之上緣對齊</a:t>
            </a:r>
            <a:endParaRPr lang="en-US" altLang="zh-TW" dirty="0" smtClean="0"/>
          </a:p>
          <a:p>
            <a:r>
              <a:rPr lang="en-US" dirty="0" smtClean="0"/>
              <a:t>bottom </a:t>
            </a:r>
            <a:r>
              <a:rPr lang="zh-TW" altLang="en-US" dirty="0" smtClean="0"/>
              <a:t>緊靠顯示區域之下緣對齊</a:t>
            </a:r>
            <a:endParaRPr lang="en-US" altLang="zh-TW" dirty="0" smtClean="0"/>
          </a:p>
          <a:p>
            <a:r>
              <a:rPr lang="en-US" dirty="0" smtClean="0"/>
              <a:t>text-bottom</a:t>
            </a:r>
            <a:r>
              <a:rPr lang="zh-TW" altLang="en-US" dirty="0"/>
              <a:t>緊靠上一層標籤所包含文字</a:t>
            </a:r>
            <a:r>
              <a:rPr lang="zh-TW" altLang="en-US" dirty="0" smtClean="0"/>
              <a:t>之下緣</a:t>
            </a:r>
            <a:r>
              <a:rPr lang="zh-TW" altLang="en-US" dirty="0"/>
              <a:t>對齊</a:t>
            </a:r>
            <a:endParaRPr lang="en-US" altLang="zh-TW" dirty="0"/>
          </a:p>
          <a:p>
            <a:r>
              <a:rPr lang="en-US" dirty="0" smtClean="0"/>
              <a:t>middle </a:t>
            </a:r>
            <a:r>
              <a:rPr lang="zh-TW" altLang="en-US" dirty="0" smtClean="0"/>
              <a:t>緊</a:t>
            </a:r>
            <a:r>
              <a:rPr lang="zh-TW" altLang="en-US" dirty="0"/>
              <a:t>靠上一層標籤所包含文字</a:t>
            </a:r>
            <a:r>
              <a:rPr lang="zh-TW" altLang="en-US" dirty="0" smtClean="0"/>
              <a:t>之中央對齊</a:t>
            </a:r>
            <a:endParaRPr lang="en-US" altLang="zh-TW" dirty="0" smtClean="0"/>
          </a:p>
          <a:p>
            <a:r>
              <a:rPr lang="en-US" dirty="0" smtClean="0"/>
              <a:t>super </a:t>
            </a:r>
            <a:r>
              <a:rPr lang="zh-TW" altLang="en-US" dirty="0" smtClean="0"/>
              <a:t>將文字設為上標字 </a:t>
            </a:r>
            <a:r>
              <a:rPr lang="en-US" altLang="zh-TW" dirty="0" smtClean="0"/>
              <a:t>E=MC</a:t>
            </a:r>
            <a:r>
              <a:rPr lang="en-US" altLang="zh-TW" baseline="30000" dirty="0" smtClean="0"/>
              <a:t>2</a:t>
            </a:r>
          </a:p>
          <a:p>
            <a:r>
              <a:rPr lang="en-US" dirty="0" smtClean="0"/>
              <a:t>sub </a:t>
            </a:r>
            <a:r>
              <a:rPr lang="zh-TW" altLang="en-US" dirty="0" smtClean="0"/>
              <a:t>將</a:t>
            </a:r>
            <a:r>
              <a:rPr lang="zh-TW" altLang="en-US" dirty="0"/>
              <a:t>文字設</a:t>
            </a:r>
            <a:r>
              <a:rPr lang="zh-TW" altLang="en-US" dirty="0" smtClean="0"/>
              <a:t>為下標字 </a:t>
            </a: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O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</a:t>
            </a:r>
            <a:r>
              <a:rPr lang="zh-TW" altLang="zh-TW" dirty="0" smtClean="0"/>
              <a:t>顏色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設定文字顏色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endParaRPr lang="zh-TW" altLang="zh-TW" dirty="0" smtClean="0"/>
          </a:p>
          <a:p>
            <a:pPr lvl="1"/>
            <a:r>
              <a:rPr lang="en-US" altLang="zh-TW" dirty="0" smtClean="0"/>
              <a:t>color:#0000FF;</a:t>
            </a:r>
          </a:p>
          <a:p>
            <a:r>
              <a:rPr lang="zh-TW" altLang="en-US" dirty="0" smtClean="0"/>
              <a:t>設定背景顏色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background-color:#FF0;</a:t>
            </a:r>
          </a:p>
          <a:p>
            <a:pPr lvl="1"/>
            <a:r>
              <a:rPr lang="en-US" altLang="zh-TW" dirty="0" err="1" smtClean="0"/>
              <a:t>background-color:yellow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光的三原色：紅綠藍（</a:t>
            </a:r>
            <a:r>
              <a:rPr lang="en-US" altLang="zh-TW" dirty="0" smtClean="0"/>
              <a:t>RGB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顏色設定值：每一個顏色一個位元組（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#FF0000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#F00 </a:t>
            </a:r>
            <a:r>
              <a:rPr lang="zh-TW" altLang="en-US" dirty="0" smtClean="0"/>
              <a:t>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#00FF00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#0F0 </a:t>
            </a:r>
            <a:r>
              <a:rPr lang="zh-TW" altLang="en-US" dirty="0" smtClean="0"/>
              <a:t>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#0000FF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#00F </a:t>
            </a:r>
            <a:r>
              <a:rPr lang="zh-TW" altLang="en-US" dirty="0" smtClean="0"/>
              <a:t>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9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間距調整與陰影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調整</a:t>
            </a:r>
            <a:r>
              <a:rPr lang="zh-TW" altLang="en-US" dirty="0" smtClean="0"/>
              <a:t>字</a:t>
            </a:r>
            <a:r>
              <a:rPr lang="zh-TW" altLang="zh-TW" dirty="0" smtClean="0"/>
              <a:t>間距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text-align</a:t>
            </a:r>
            <a:r>
              <a:rPr lang="en-US" altLang="zh-TW" dirty="0"/>
              <a:t>: justify;</a:t>
            </a:r>
          </a:p>
          <a:p>
            <a:pPr lvl="1"/>
            <a:r>
              <a:rPr lang="en-US" altLang="zh-TW" dirty="0" smtClean="0"/>
              <a:t>text-justify</a:t>
            </a:r>
            <a:r>
              <a:rPr lang="en-US" altLang="zh-TW" dirty="0"/>
              <a:t>: inter-word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>
                <a:hlinkClick r:id="rId2"/>
              </a:rPr>
              <a:t>W3 Schools </a:t>
            </a:r>
            <a:r>
              <a:rPr lang="zh-TW" altLang="en-US" dirty="0" smtClean="0">
                <a:hlinkClick r:id="rId2"/>
              </a:rPr>
              <a:t>測試頁</a:t>
            </a:r>
            <a:endParaRPr lang="en-US" altLang="zh-TW" dirty="0" smtClean="0"/>
          </a:p>
          <a:p>
            <a:r>
              <a:rPr lang="zh-TW" altLang="en-US" dirty="0" smtClean="0"/>
              <a:t>陰影</a:t>
            </a:r>
            <a:endParaRPr lang="en-US" altLang="zh-TW" dirty="0" smtClean="0"/>
          </a:p>
          <a:p>
            <a:pPr lvl="1"/>
            <a:r>
              <a:rPr lang="en-US" altLang="zh-TW" dirty="0"/>
              <a:t>text-shadow: </a:t>
            </a:r>
            <a:r>
              <a:rPr lang="en-US" altLang="zh-TW" i="1" dirty="0"/>
              <a:t>h-shadow v-shadow blur color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lvl="1"/>
            <a:r>
              <a:rPr lang="zh-TW" altLang="en-US" dirty="0"/>
              <a:t>例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text-shadow</a:t>
            </a:r>
            <a:r>
              <a:rPr lang="en-US" altLang="zh-TW" dirty="0"/>
              <a:t>: 2px </a:t>
            </a:r>
            <a:r>
              <a:rPr lang="en-US" altLang="zh-TW" dirty="0" err="1"/>
              <a:t>2px</a:t>
            </a:r>
            <a:r>
              <a:rPr lang="en-US" altLang="zh-TW" dirty="0"/>
              <a:t> #ff0000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>
                <a:hlinkClick r:id="rId3"/>
              </a:rPr>
              <a:t>W3 Schools </a:t>
            </a:r>
            <a:r>
              <a:rPr lang="zh-TW" altLang="en-US" dirty="0">
                <a:hlinkClick r:id="rId3"/>
              </a:rPr>
              <a:t>測試</a:t>
            </a:r>
            <a:r>
              <a:rPr lang="zh-TW" altLang="en-US" dirty="0" smtClean="0">
                <a:hlinkClick r:id="rId3"/>
              </a:rPr>
              <a:t>頁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29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控制清單符號與編號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list-style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list-style-type list-style-position list-style-image</a:t>
            </a:r>
          </a:p>
          <a:p>
            <a:pPr lvl="1"/>
            <a:r>
              <a:rPr lang="en-US" altLang="zh-TW" i="1" dirty="0" smtClean="0">
                <a:hlinkClick r:id="rId3"/>
              </a:rPr>
              <a:t>list-style-type</a:t>
            </a:r>
            <a:r>
              <a:rPr lang="en-US" altLang="zh-TW" i="1" dirty="0" smtClean="0"/>
              <a:t> </a:t>
            </a:r>
          </a:p>
          <a:p>
            <a:pPr lvl="2"/>
            <a:r>
              <a:rPr lang="zh-TW" altLang="en-US" dirty="0" smtClean="0">
                <a:hlinkClick r:id="rId4"/>
              </a:rPr>
              <a:t>設定項目符號</a:t>
            </a:r>
            <a:endParaRPr lang="en-US" altLang="zh-TW" dirty="0" smtClean="0"/>
          </a:p>
          <a:p>
            <a:pPr lvl="2"/>
            <a:r>
              <a:rPr lang="zh-TW" altLang="en-US" dirty="0">
                <a:hlinkClick r:id="rId5"/>
              </a:rPr>
              <a:t>設定</a:t>
            </a:r>
            <a:r>
              <a:rPr lang="zh-TW" altLang="en-US" dirty="0" smtClean="0">
                <a:hlinkClick r:id="rId5"/>
              </a:rPr>
              <a:t>編號數字</a:t>
            </a:r>
            <a:endParaRPr lang="en-US" altLang="zh-TW" dirty="0" smtClean="0"/>
          </a:p>
          <a:p>
            <a:pPr lvl="1"/>
            <a:r>
              <a:rPr lang="en-US" altLang="zh-TW" i="1" dirty="0" smtClean="0"/>
              <a:t>list-style-position</a:t>
            </a:r>
          </a:p>
          <a:p>
            <a:pPr lvl="2"/>
            <a:r>
              <a:rPr lang="zh-TW" altLang="en-US" dirty="0" smtClean="0">
                <a:hlinkClick r:id="rId6"/>
              </a:rPr>
              <a:t>設定項目符號的位置</a:t>
            </a:r>
            <a:endParaRPr lang="en-US" altLang="zh-TW" dirty="0" smtClean="0"/>
          </a:p>
          <a:p>
            <a:pPr lvl="1"/>
            <a:r>
              <a:rPr lang="en-US" altLang="zh-TW" i="1" dirty="0"/>
              <a:t>list-style-image</a:t>
            </a:r>
          </a:p>
          <a:p>
            <a:pPr lvl="2"/>
            <a:r>
              <a:rPr lang="zh-TW" altLang="en-US" dirty="0" smtClean="0">
                <a:hlinkClick r:id="rId7"/>
              </a:rPr>
              <a:t>以圖片取代項目符號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29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樣式設定文字的字型、字體、對齊方式、顏色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&lt;div&gt;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&lt;span&gt;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CSS Class Selector </a:t>
            </a:r>
            <a:r>
              <a:rPr lang="zh-TW" altLang="en-US" dirty="0" smtClean="0"/>
              <a:t>套用於文章之中的特定位置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657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字型</a:t>
            </a:r>
            <a:endParaRPr lang="zh-TW" altLang="zh-TW" dirty="0"/>
          </a:p>
          <a:p>
            <a:r>
              <a:rPr lang="zh-TW" altLang="zh-TW" dirty="0" smtClean="0"/>
              <a:t>顏色</a:t>
            </a:r>
            <a:endParaRPr lang="zh-TW" altLang="zh-TW" dirty="0"/>
          </a:p>
          <a:p>
            <a:r>
              <a:rPr lang="zh-TW" altLang="zh-TW" dirty="0" smtClean="0"/>
              <a:t>對齊</a:t>
            </a:r>
            <a:r>
              <a:rPr lang="zh-TW" altLang="zh-TW" dirty="0"/>
              <a:t>方式</a:t>
            </a:r>
          </a:p>
          <a:p>
            <a:r>
              <a:rPr lang="zh-TW" altLang="zh-TW" dirty="0" smtClean="0"/>
              <a:t>底線</a:t>
            </a:r>
            <a:r>
              <a:rPr lang="zh-TW" altLang="zh-TW" dirty="0"/>
              <a:t>、刪除線以及其他</a:t>
            </a:r>
          </a:p>
          <a:p>
            <a:r>
              <a:rPr lang="zh-TW" altLang="zh-TW" dirty="0" smtClean="0"/>
              <a:t>間距</a:t>
            </a:r>
            <a:r>
              <a:rPr lang="zh-TW" altLang="zh-TW" dirty="0"/>
              <a:t>調整與陰影</a:t>
            </a:r>
          </a:p>
          <a:p>
            <a:r>
              <a:rPr lang="zh-TW" altLang="zh-TW" dirty="0" smtClean="0"/>
              <a:t>控制</a:t>
            </a:r>
            <a:r>
              <a:rPr lang="zh-TW" altLang="zh-TW" dirty="0"/>
              <a:t>清單符號與編號</a:t>
            </a:r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字型與字體的變化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改變文字大小－</a:t>
            </a:r>
            <a:r>
              <a:rPr lang="en-US" dirty="0"/>
              <a:t>font-size</a:t>
            </a:r>
          </a:p>
          <a:p>
            <a:r>
              <a:rPr lang="zh-TW" altLang="en-US" dirty="0" smtClean="0"/>
              <a:t>選擇</a:t>
            </a:r>
            <a:r>
              <a:rPr lang="zh-TW" altLang="en-US" dirty="0"/>
              <a:t>字型－</a:t>
            </a:r>
            <a:r>
              <a:rPr lang="en-US" dirty="0"/>
              <a:t>font-family</a:t>
            </a:r>
          </a:p>
          <a:p>
            <a:r>
              <a:rPr lang="zh-TW" altLang="en-US" dirty="0" smtClean="0"/>
              <a:t>設定</a:t>
            </a:r>
            <a:r>
              <a:rPr lang="zh-TW" altLang="en-US" dirty="0"/>
              <a:t>文字粗細－</a:t>
            </a:r>
            <a:r>
              <a:rPr lang="en-US" dirty="0"/>
              <a:t>font-weight</a:t>
            </a:r>
          </a:p>
          <a:p>
            <a:r>
              <a:rPr lang="zh-TW" altLang="en-US" dirty="0" smtClean="0"/>
              <a:t>設定</a:t>
            </a:r>
            <a:r>
              <a:rPr lang="zh-TW" altLang="en-US" dirty="0"/>
              <a:t>斜體字－</a:t>
            </a:r>
            <a:r>
              <a:rPr lang="en-US" dirty="0"/>
              <a:t>font-style</a:t>
            </a:r>
          </a:p>
          <a:p>
            <a:r>
              <a:rPr lang="zh-TW" altLang="en-US" dirty="0" smtClean="0"/>
              <a:t>轉換</a:t>
            </a:r>
            <a:r>
              <a:rPr lang="zh-TW" altLang="en-US" dirty="0"/>
              <a:t>英文字母大小寫－</a:t>
            </a:r>
            <a:r>
              <a:rPr lang="en-US" dirty="0"/>
              <a:t>text-transform</a:t>
            </a:r>
          </a:p>
          <a:p>
            <a:r>
              <a:rPr lang="zh-TW" altLang="en-US" dirty="0" smtClean="0"/>
              <a:t>加上</a:t>
            </a:r>
            <a:r>
              <a:rPr lang="zh-TW" altLang="en-US" dirty="0"/>
              <a:t>頂線、底線與刪除線－</a:t>
            </a:r>
            <a:r>
              <a:rPr lang="en-US" dirty="0"/>
              <a:t>text-decoration</a:t>
            </a:r>
          </a:p>
          <a:p>
            <a:r>
              <a:rPr lang="zh-TW" altLang="en-US" dirty="0" smtClean="0"/>
              <a:t>同時</a:t>
            </a:r>
            <a:r>
              <a:rPr lang="zh-TW" altLang="en-US" dirty="0"/>
              <a:t>設定多種屬性－</a:t>
            </a:r>
            <a:r>
              <a:rPr lang="en-US" dirty="0"/>
              <a:t>font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/>
              <a:t>字型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font-family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font-family </a:t>
            </a:r>
            <a:r>
              <a:rPr lang="zh-TW" altLang="en-US" dirty="0" smtClean="0"/>
              <a:t>字型名稱</a:t>
            </a:r>
            <a:endParaRPr lang="en-US" altLang="zh-TW" dirty="0" smtClean="0"/>
          </a:p>
          <a:p>
            <a:pPr lvl="1"/>
            <a:r>
              <a:rPr lang="en-US" altLang="zh-TW" dirty="0"/>
              <a:t>font-family: "Courier New", Courier, </a:t>
            </a:r>
            <a:r>
              <a:rPr lang="en-US" altLang="zh-TW" dirty="0" err="1"/>
              <a:t>monospace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Fallback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 smtClean="0"/>
              <a:t>不支援第一個字型，則以第二個字型替代，再不然以第三個字型替代。</a:t>
            </a:r>
            <a:endParaRPr lang="en-US" altLang="zh-TW" dirty="0" smtClean="0"/>
          </a:p>
        </p:txBody>
      </p:sp>
      <p:sp>
        <p:nvSpPr>
          <p:cNvPr id="5" name="爆炸 1 4"/>
          <p:cNvSpPr/>
          <p:nvPr/>
        </p:nvSpPr>
        <p:spPr>
          <a:xfrm>
            <a:off x="4741777" y="3717032"/>
            <a:ext cx="4294719" cy="288032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你覺得很炫的字型，別人的電腦上未必有！</a:t>
            </a: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9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/>
              <a:t>字型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font-face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CSS3 @font-face </a:t>
            </a:r>
            <a:r>
              <a:rPr lang="zh-TW" altLang="en-US" dirty="0" smtClean="0"/>
              <a:t>字型定義規則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474"/>
            <a:ext cx="8613386" cy="34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01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字型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font-face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字型檔的類型</a:t>
            </a:r>
            <a:endParaRPr lang="en-US" altLang="zh-TW" dirty="0"/>
          </a:p>
          <a:p>
            <a:pPr lvl="1"/>
            <a:r>
              <a:rPr lang="en-US" altLang="zh-TW" dirty="0"/>
              <a:t>TTF (.</a:t>
            </a:r>
            <a:r>
              <a:rPr lang="en-US" altLang="zh-TW" dirty="0" err="1"/>
              <a:t>ttf</a:t>
            </a:r>
            <a:r>
              <a:rPr lang="en-US" altLang="zh-TW" dirty="0"/>
              <a:t>) TrueType font</a:t>
            </a:r>
            <a:br>
              <a:rPr lang="en-US" altLang="zh-TW" dirty="0"/>
            </a:br>
            <a:r>
              <a:rPr lang="en-US" altLang="zh-TW" dirty="0"/>
              <a:t>Windows </a:t>
            </a:r>
            <a:r>
              <a:rPr lang="zh-TW" altLang="en-US" dirty="0"/>
              <a:t>普遍採用的字型</a:t>
            </a:r>
          </a:p>
          <a:p>
            <a:pPr lvl="1"/>
            <a:r>
              <a:rPr lang="en-US" altLang="zh-TW" dirty="0"/>
              <a:t>OTF (.</a:t>
            </a:r>
            <a:r>
              <a:rPr lang="en-US" altLang="zh-TW" dirty="0" err="1"/>
              <a:t>otf</a:t>
            </a:r>
            <a:r>
              <a:rPr lang="en-US" altLang="zh-TW" dirty="0"/>
              <a:t>) </a:t>
            </a:r>
            <a:r>
              <a:rPr lang="en-US" altLang="zh-TW" dirty="0" err="1"/>
              <a:t>OpenType</a:t>
            </a:r>
            <a:r>
              <a:rPr lang="en-US" altLang="zh-TW" dirty="0"/>
              <a:t> font</a:t>
            </a:r>
            <a:br>
              <a:rPr lang="en-US" altLang="zh-TW" dirty="0"/>
            </a:br>
            <a:r>
              <a:rPr lang="zh-TW" altLang="en-US" dirty="0"/>
              <a:t>跨平台使用的字型</a:t>
            </a:r>
          </a:p>
          <a:p>
            <a:pPr lvl="1"/>
            <a:r>
              <a:rPr lang="en-US" altLang="zh-TW" dirty="0"/>
              <a:t>EOT (.</a:t>
            </a:r>
            <a:r>
              <a:rPr lang="en-US" altLang="zh-TW" dirty="0" err="1"/>
              <a:t>eot</a:t>
            </a:r>
            <a:r>
              <a:rPr lang="en-US" altLang="zh-TW" dirty="0"/>
              <a:t>) </a:t>
            </a:r>
            <a:r>
              <a:rPr lang="en-US" altLang="zh-TW" dirty="0">
                <a:hlinkClick r:id="rId2"/>
              </a:rPr>
              <a:t>Embedded </a:t>
            </a:r>
            <a:r>
              <a:rPr lang="en-US" altLang="zh-TW" dirty="0" err="1">
                <a:hlinkClick r:id="rId2"/>
              </a:rPr>
              <a:t>OpenType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IE 6,7,8,9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爆炸 1 3"/>
          <p:cNvSpPr/>
          <p:nvPr/>
        </p:nvSpPr>
        <p:spPr>
          <a:xfrm>
            <a:off x="5508104" y="4293096"/>
            <a:ext cx="3528392" cy="230425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要注意版權！</a:t>
            </a: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845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字型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font-size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font-size: </a:t>
            </a:r>
            <a:r>
              <a:rPr lang="zh-TW" altLang="en-US" dirty="0"/>
              <a:t>字型大小</a:t>
            </a:r>
            <a:endParaRPr lang="en-US" altLang="zh-TW" dirty="0"/>
          </a:p>
          <a:p>
            <a:pPr lvl="1"/>
            <a:r>
              <a:rPr lang="fr-FR" altLang="zh-TW" dirty="0"/>
              <a:t>font-size: 12px; /* </a:t>
            </a:r>
            <a:r>
              <a:rPr lang="zh-TW" altLang="en-US" dirty="0"/>
              <a:t>固定點數 </a:t>
            </a:r>
            <a:r>
              <a:rPr lang="en-US" altLang="zh-TW" dirty="0"/>
              <a:t>*/</a:t>
            </a:r>
            <a:endParaRPr lang="fr-FR" altLang="zh-TW" dirty="0"/>
          </a:p>
          <a:p>
            <a:pPr lvl="1"/>
            <a:r>
              <a:rPr lang="fr-FR" altLang="zh-TW" dirty="0"/>
              <a:t>font-size: large; /* </a:t>
            </a:r>
            <a:r>
              <a:rPr lang="zh-TW" altLang="en-US" dirty="0" smtClean="0"/>
              <a:t>絕對大小 </a:t>
            </a:r>
            <a:r>
              <a:rPr lang="en-US" altLang="zh-TW" dirty="0"/>
              <a:t>*/</a:t>
            </a:r>
            <a:endParaRPr lang="fr-FR" altLang="zh-TW" dirty="0"/>
          </a:p>
          <a:p>
            <a:pPr lvl="1"/>
            <a:r>
              <a:rPr lang="fr-FR" altLang="zh-TW" dirty="0"/>
              <a:t>font-size: smaller; /*</a:t>
            </a:r>
            <a:r>
              <a:rPr lang="en-US" altLang="zh-TW" dirty="0"/>
              <a:t> </a:t>
            </a:r>
            <a:r>
              <a:rPr lang="zh-TW" altLang="en-US" dirty="0"/>
              <a:t>相對大小 </a:t>
            </a:r>
            <a:r>
              <a:rPr lang="en-US" altLang="zh-TW" dirty="0"/>
              <a:t>*/</a:t>
            </a:r>
            <a:endParaRPr lang="fr-FR" altLang="zh-TW" dirty="0"/>
          </a:p>
          <a:p>
            <a:pPr lvl="1"/>
            <a:r>
              <a:rPr lang="en-US" altLang="zh-TW" dirty="0">
                <a:hlinkClick r:id="rId2"/>
              </a:rPr>
              <a:t>W3 Schools </a:t>
            </a:r>
            <a:r>
              <a:rPr lang="zh-TW" altLang="en-US" dirty="0" smtClean="0">
                <a:hlinkClick r:id="rId2"/>
              </a:rPr>
              <a:t>測試頁</a:t>
            </a:r>
            <a:endParaRPr lang="fr-F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88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度量單位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718048"/>
              </p:ext>
            </p:extLst>
          </p:nvPr>
        </p:nvGraphicFramePr>
        <p:xfrm>
          <a:off x="251520" y="1600200"/>
          <a:ext cx="84352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04228128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08578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單位名稱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7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(pixel)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像素點，圖點，螢幕上的一個點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8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(point)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點數，印刷用的單位，</a:t>
                      </a:r>
                      <a:r>
                        <a:rPr lang="en-US" altLang="zh-TW" dirty="0" smtClean="0"/>
                        <a:t>1pt=1/72</a:t>
                      </a:r>
                      <a:r>
                        <a:rPr lang="zh-TW" altLang="en-US" dirty="0" smtClean="0"/>
                        <a:t>英吋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3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pc(picas)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印刷用的單位，</a:t>
                      </a:r>
                      <a:r>
                        <a:rPr lang="en-US" altLang="zh-TW" dirty="0" smtClean="0"/>
                        <a:t>1pc=12pt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36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mm(millimeter)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公釐，</a:t>
                      </a:r>
                      <a:r>
                        <a:rPr kumimoji="0" lang="zh-TW" alt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毫米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1mm=0.1cm=0.001m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6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cm(centimeter)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公分，</a:t>
                      </a:r>
                      <a:r>
                        <a:rPr kumimoji="0" lang="zh-TW" alt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厘米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1cm=0.01m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1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in(inch)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英吋，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英吋</a:t>
                      </a:r>
                      <a:r>
                        <a:rPr lang="en-US" altLang="zh-TW" dirty="0" smtClean="0"/>
                        <a:t>=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0.0254m=2.54cm=72pt=6pc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2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一個</a:t>
                      </a:r>
                      <a:r>
                        <a:rPr lang="zh-TW" altLang="en-US" dirty="0" smtClean="0"/>
                        <a:t>小寫的 </a:t>
                      </a:r>
                      <a:r>
                        <a:rPr lang="en-US" altLang="zh-TW" dirty="0" smtClean="0"/>
                        <a:t>m </a:t>
                      </a:r>
                      <a:r>
                        <a:rPr lang="zh-TW" altLang="en-US" dirty="0" smtClean="0"/>
                        <a:t>字元的寬度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一個小寫的 </a:t>
                      </a:r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字元的寬度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5844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51520" y="5373216"/>
            <a:ext cx="460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畫質 </a:t>
            </a:r>
            <a:r>
              <a:rPr lang="en-US" dirty="0" smtClean="0"/>
              <a:t>72 </a:t>
            </a:r>
            <a:r>
              <a:rPr lang="en-US" dirty="0"/>
              <a:t>DPI (Dot Per Inch</a:t>
            </a:r>
            <a:r>
              <a:rPr lang="en-US" dirty="0" smtClean="0"/>
              <a:t>) 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1 </a:t>
            </a:r>
            <a:r>
              <a:rPr lang="zh-TW" altLang="en-US" dirty="0" smtClean="0"/>
              <a:t>英吋</a:t>
            </a:r>
            <a:r>
              <a:rPr lang="en-US" altLang="zh-TW" dirty="0" smtClean="0"/>
              <a:t>=72px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4156" y="5807658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盡量使用相對大小的 </a:t>
            </a:r>
            <a:r>
              <a:rPr lang="en-US" altLang="zh-TW" dirty="0" err="1" smtClean="0"/>
              <a:t>em</a:t>
            </a:r>
            <a:r>
              <a:rPr lang="zh-TW" altLang="en-US" dirty="0" smtClean="0"/>
              <a:t>，因為老人家偏好大字的佈景主題。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/>
              <a:t>字型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font-style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font-style </a:t>
            </a:r>
            <a:r>
              <a:rPr lang="zh-TW" altLang="en-US" dirty="0" smtClean="0"/>
              <a:t>設定字體傾斜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font-style: italic; /* </a:t>
            </a:r>
            <a:r>
              <a:rPr lang="zh-TW" altLang="en-US" dirty="0" smtClean="0"/>
              <a:t>斜體字 *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 smtClean="0"/>
              <a:t>font-style: normal; /* </a:t>
            </a:r>
            <a:r>
              <a:rPr lang="zh-TW" altLang="en-US" dirty="0" smtClean="0"/>
              <a:t>正常字 *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 smtClean="0"/>
              <a:t>font-style: inherit; /* </a:t>
            </a:r>
            <a:r>
              <a:rPr lang="zh-TW" altLang="en-US" dirty="0" smtClean="0"/>
              <a:t>繼承上層字體 *</a:t>
            </a:r>
            <a:r>
              <a:rPr lang="en-US" altLang="zh-TW" dirty="0" smtClean="0"/>
              <a:t>/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77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3762</TotalTime>
  <Words>718</Words>
  <Application>Microsoft Office PowerPoint</Application>
  <PresentationFormat>如螢幕大小 (4:3)</PresentationFormat>
  <Paragraphs>145</Paragraphs>
  <Slides>18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黑体</vt:lpstr>
      <vt:lpstr>微軟正黑體</vt:lpstr>
      <vt:lpstr>新細明體</vt:lpstr>
      <vt:lpstr>Arial</vt:lpstr>
      <vt:lpstr>Calibri</vt:lpstr>
      <vt:lpstr>Cambria Math</vt:lpstr>
      <vt:lpstr>Courier New</vt:lpstr>
      <vt:lpstr>Franklin Gothic Book</vt:lpstr>
      <vt:lpstr>Franklin Gothic Medium</vt:lpstr>
      <vt:lpstr>Wingdings 2</vt:lpstr>
      <vt:lpstr>暗香撲面</vt:lpstr>
      <vt:lpstr> 以CSS設定文字格式</vt:lpstr>
      <vt:lpstr>大綱</vt:lpstr>
      <vt:lpstr>字型與字體的變化</vt:lpstr>
      <vt:lpstr>字型 font-family</vt:lpstr>
      <vt:lpstr>字型 font-face</vt:lpstr>
      <vt:lpstr>字型 font-face</vt:lpstr>
      <vt:lpstr>字型 font-size</vt:lpstr>
      <vt:lpstr>度量單位</vt:lpstr>
      <vt:lpstr>字型 font-style</vt:lpstr>
      <vt:lpstr>字型 font-weight</vt:lpstr>
      <vt:lpstr>轉換英文字母大小寫 text-transform</vt:lpstr>
      <vt:lpstr>底線、刪除線以及其他</vt:lpstr>
      <vt:lpstr>水平對齊 text-align</vt:lpstr>
      <vt:lpstr>垂直對齊 vertical-align</vt:lpstr>
      <vt:lpstr>文字顏色</vt:lpstr>
      <vt:lpstr>間距調整與陰影</vt:lpstr>
      <vt:lpstr>控制清單符號與編號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580</cp:revision>
  <dcterms:created xsi:type="dcterms:W3CDTF">2012-09-16T08:20:09Z</dcterms:created>
  <dcterms:modified xsi:type="dcterms:W3CDTF">2019-03-14T09:15:05Z</dcterms:modified>
</cp:coreProperties>
</file>