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332" r:id="rId4"/>
    <p:sldId id="323" r:id="rId5"/>
    <p:sldId id="329" r:id="rId6"/>
    <p:sldId id="330" r:id="rId7"/>
    <p:sldId id="324" r:id="rId8"/>
    <p:sldId id="333" r:id="rId9"/>
    <p:sldId id="334" r:id="rId10"/>
    <p:sldId id="331" r:id="rId11"/>
    <p:sldId id="336" r:id="rId12"/>
    <p:sldId id="327" r:id="rId13"/>
    <p:sldId id="335" r:id="rId14"/>
    <p:sldId id="328" r:id="rId15"/>
    <p:sldId id="337" r:id="rId16"/>
    <p:sldId id="32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00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kwithcolor.com/cyan-color-hue-range-01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urge.net/files/nvu/pre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3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http://www.workwithcolor.com/cyan-color-hue-range-01.htm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http://www.css3maker.com/css-3-rgba.html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http://kourge.net/files/nvu/pres.html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3/21/2019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background-siz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background-repe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colorname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以</a:t>
            </a:r>
            <a:r>
              <a:rPr lang="en-US" altLang="zh-TW" dirty="0"/>
              <a:t>CSS</a:t>
            </a:r>
            <a:r>
              <a:rPr lang="zh-TW" altLang="zh-TW" dirty="0"/>
              <a:t>設定顏色與</a:t>
            </a:r>
            <a:r>
              <a:rPr lang="zh-TW" altLang="zh-TW" dirty="0" smtClean="0"/>
              <a:t>背景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Foreground and Background</a:t>
            </a:r>
          </a:p>
          <a:p>
            <a:r>
              <a:rPr lang="en-US" altLang="zh-TW" dirty="0" smtClean="0"/>
              <a:t>Colors</a:t>
            </a:r>
            <a:r>
              <a:rPr lang="en-US" altLang="zh-TW" smtClean="0"/>
              <a:t>, Textures </a:t>
            </a:r>
            <a:r>
              <a:rPr lang="en-US" altLang="zh-TW" dirty="0" smtClean="0"/>
              <a:t>and Images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水平線的顏色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HTML4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color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color="blue"&gt;</a:t>
            </a:r>
          </a:p>
          <a:p>
            <a:r>
              <a:rPr lang="en-US" altLang="zh-TW" dirty="0" smtClean="0"/>
              <a:t>HTML5 </a:t>
            </a:r>
            <a:r>
              <a:rPr lang="zh-TW" altLang="en-US" dirty="0" smtClean="0"/>
              <a:t> 新標準，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color </a:t>
            </a:r>
            <a:r>
              <a:rPr lang="zh-TW" altLang="en-US" dirty="0" smtClean="0"/>
              <a:t>屬性已經廢除，以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設定線條顏色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Firefox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Opera</a:t>
            </a:r>
          </a:p>
          <a:p>
            <a:pPr lvl="2"/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 style="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"&gt;</a:t>
            </a:r>
          </a:p>
          <a:p>
            <a:pPr lvl="1"/>
            <a:r>
              <a:rPr lang="en-US" altLang="zh-TW" dirty="0" smtClean="0"/>
              <a:t>Chrome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IE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style="</a:t>
            </a:r>
            <a:r>
              <a:rPr lang="en-US" altLang="zh-TW" dirty="0" err="1"/>
              <a:t>border-color:red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所以，為了相容性：</a:t>
            </a:r>
            <a:endParaRPr lang="en-US" altLang="zh-TW" dirty="0" smtClean="0"/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style="</a:t>
            </a:r>
            <a:r>
              <a:rPr lang="en-US" altLang="zh-TW" dirty="0" err="1"/>
              <a:t>color:red;border-color:red</a:t>
            </a:r>
            <a:r>
              <a:rPr lang="en-US" altLang="zh-TW" dirty="0"/>
              <a:t>"&gt;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41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透明度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opacity: 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value </a:t>
            </a:r>
            <a:r>
              <a:rPr lang="zh-TW" altLang="en-US" dirty="0" smtClean="0"/>
              <a:t>介於 </a:t>
            </a:r>
            <a:r>
              <a:rPr lang="en-US" altLang="zh-TW" dirty="0" smtClean="0"/>
              <a:t>0.0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1.0 </a:t>
            </a:r>
            <a:r>
              <a:rPr lang="zh-TW" altLang="en-US" dirty="0" smtClean="0"/>
              <a:t>之間的值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0.0 </a:t>
            </a:r>
            <a:r>
              <a:rPr lang="zh-TW" altLang="en-US" dirty="0" smtClean="0"/>
              <a:t>完全透明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1.0 </a:t>
            </a:r>
            <a:r>
              <a:rPr lang="zh-TW" altLang="en-US" dirty="0" smtClean="0"/>
              <a:t>不透明</a:t>
            </a:r>
            <a:endParaRPr lang="en-US" altLang="zh-TW" dirty="0" smtClean="0"/>
          </a:p>
          <a:p>
            <a:r>
              <a:rPr lang="en-US" altLang="zh-TW" dirty="0" err="1" smtClean="0"/>
              <a:t>rgba</a:t>
            </a:r>
            <a:r>
              <a:rPr lang="en-US" altLang="zh-TW" dirty="0" smtClean="0"/>
              <a:t>(</a:t>
            </a:r>
            <a:r>
              <a:rPr lang="zh-TW" altLang="en-US" dirty="0" smtClean="0"/>
              <a:t>紅色值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綠色值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藍色值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透明度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紅色</a:t>
            </a:r>
            <a:r>
              <a:rPr lang="zh-TW" altLang="en-US" dirty="0" smtClean="0"/>
              <a:t>值</a:t>
            </a:r>
            <a:r>
              <a:rPr lang="en-US" altLang="zh-TW" dirty="0" smtClean="0"/>
              <a:t>: 0~255</a:t>
            </a:r>
          </a:p>
          <a:p>
            <a:pPr lvl="1"/>
            <a:r>
              <a:rPr lang="zh-TW" altLang="en-US" dirty="0" smtClean="0"/>
              <a:t>綠色值</a:t>
            </a:r>
            <a:r>
              <a:rPr lang="en-US" altLang="zh-TW" dirty="0" smtClean="0"/>
              <a:t>: 0~255</a:t>
            </a:r>
          </a:p>
          <a:p>
            <a:pPr lvl="1"/>
            <a:r>
              <a:rPr lang="zh-TW" altLang="en-US" dirty="0" smtClean="0"/>
              <a:t>藍色值</a:t>
            </a:r>
            <a:r>
              <a:rPr lang="en-US" altLang="zh-TW" dirty="0" smtClean="0"/>
              <a:t>: 0~255</a:t>
            </a:r>
          </a:p>
          <a:p>
            <a:pPr lvl="1"/>
            <a:r>
              <a:rPr lang="zh-TW" altLang="en-US" dirty="0" smtClean="0"/>
              <a:t>透明度</a:t>
            </a:r>
            <a:r>
              <a:rPr lang="en-US" altLang="zh-TW" dirty="0" smtClean="0"/>
              <a:t>: </a:t>
            </a:r>
            <a:r>
              <a:rPr lang="en-US" altLang="zh-TW" dirty="0" smtClean="0"/>
              <a:t>0.0~1.0</a:t>
            </a:r>
          </a:p>
          <a:p>
            <a:r>
              <a:rPr lang="en-US" altLang="zh-TW" dirty="0" err="1" smtClean="0"/>
              <a:t>hsla</a:t>
            </a:r>
            <a:r>
              <a:rPr lang="en-US" altLang="zh-TW" dirty="0" smtClean="0"/>
              <a:t>(</a:t>
            </a:r>
            <a:r>
              <a:rPr lang="zh-TW" altLang="en-US" dirty="0" smtClean="0"/>
              <a:t>色調</a:t>
            </a:r>
            <a:r>
              <a:rPr lang="en-US" altLang="zh-TW" dirty="0" smtClean="0"/>
              <a:t>, </a:t>
            </a:r>
            <a:r>
              <a:rPr lang="zh-TW" altLang="en-US" dirty="0" smtClean="0"/>
              <a:t>濃度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亮度</a:t>
            </a:r>
            <a:r>
              <a:rPr lang="en-US" altLang="zh-TW" dirty="0" smtClean="0"/>
              <a:t>, </a:t>
            </a:r>
            <a:r>
              <a:rPr lang="zh-TW" altLang="en-US" smtClean="0"/>
              <a:t>透明度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3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背景影像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('</a:t>
            </a:r>
            <a:r>
              <a:rPr lang="zh-TW" altLang="en-US" dirty="0" smtClean="0"/>
              <a:t>圖片網址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>
                <a:hlinkClick r:id="rId2"/>
              </a:rPr>
              <a:t>background-size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寬度  高度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百分比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cover </a:t>
            </a:r>
            <a:r>
              <a:rPr lang="zh-TW" altLang="en-US" dirty="0" smtClean="0"/>
              <a:t>圖片大小蓋住內容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contain </a:t>
            </a:r>
            <a:r>
              <a:rPr lang="zh-TW" altLang="en-US" dirty="0" smtClean="0"/>
              <a:t>圖片大小被內容涵蓋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背景影像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background-repeat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repeat </a:t>
            </a:r>
            <a:r>
              <a:rPr lang="zh-TW" altLang="en-US" dirty="0"/>
              <a:t>圖片重複鋪滿背景</a:t>
            </a:r>
            <a:endParaRPr lang="en-US" altLang="zh-TW" dirty="0"/>
          </a:p>
          <a:p>
            <a:pPr lvl="1"/>
            <a:r>
              <a:rPr lang="en-US" altLang="zh-TW" dirty="0"/>
              <a:t>repeat-x </a:t>
            </a:r>
            <a:r>
              <a:rPr lang="zh-TW" altLang="en-US" dirty="0"/>
              <a:t>圖片水平方向重複</a:t>
            </a:r>
            <a:endParaRPr lang="en-US" altLang="zh-TW" dirty="0"/>
          </a:p>
          <a:p>
            <a:pPr lvl="1"/>
            <a:r>
              <a:rPr lang="en-US" altLang="zh-TW" dirty="0"/>
              <a:t>repeat-y </a:t>
            </a:r>
            <a:r>
              <a:rPr lang="zh-TW" altLang="en-US" dirty="0"/>
              <a:t>圖片垂直方向重複</a:t>
            </a:r>
            <a:endParaRPr lang="en-US" altLang="zh-TW" dirty="0"/>
          </a:p>
          <a:p>
            <a:pPr lvl="1"/>
            <a:r>
              <a:rPr lang="en-US" altLang="zh-TW" dirty="0"/>
              <a:t>no-repeat </a:t>
            </a:r>
            <a:r>
              <a:rPr lang="zh-TW" altLang="en-US" dirty="0"/>
              <a:t>圖片不重複</a:t>
            </a:r>
            <a:endParaRPr lang="en-US" altLang="zh-TW" dirty="0"/>
          </a:p>
          <a:p>
            <a:r>
              <a:rPr lang="en-US" altLang="zh-TW" dirty="0"/>
              <a:t>background-attachment : </a:t>
            </a:r>
          </a:p>
          <a:p>
            <a:pPr lvl="1"/>
            <a:r>
              <a:rPr lang="en-US" altLang="zh-TW" dirty="0"/>
              <a:t>scroll </a:t>
            </a:r>
            <a:r>
              <a:rPr lang="zh-TW" altLang="en-US" dirty="0"/>
              <a:t>背景圖片隨內容捲動</a:t>
            </a:r>
            <a:endParaRPr lang="en-US" altLang="zh-TW" dirty="0"/>
          </a:p>
          <a:p>
            <a:pPr lvl="1"/>
            <a:r>
              <a:rPr lang="en-US" altLang="zh-TW" dirty="0"/>
              <a:t>fixed </a:t>
            </a:r>
            <a:r>
              <a:rPr lang="zh-TW" altLang="en-US" dirty="0"/>
              <a:t>背景圖片固定，不隨內容</a:t>
            </a:r>
            <a:r>
              <a:rPr lang="zh-TW" altLang="en-US" dirty="0" smtClean="0"/>
              <a:t>捲動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38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漸層色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線性漸層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linear-gradient(</a:t>
            </a:r>
            <a:r>
              <a:rPr lang="zh-TW" altLang="en-US" dirty="0" smtClean="0"/>
              <a:t>方向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1,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2)</a:t>
            </a:r>
          </a:p>
          <a:p>
            <a:pPr lvl="1"/>
            <a:r>
              <a:rPr lang="zh-TW" altLang="en-US" dirty="0" smtClean="0"/>
              <a:t>例：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放射</a:t>
            </a:r>
            <a:r>
              <a:rPr lang="zh-TW" altLang="en-US" dirty="0" smtClean="0"/>
              <a:t>狀漸層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radial-gradient</a:t>
            </a:r>
            <a:endParaRPr lang="zh-TW" altLang="zh-TW" dirty="0"/>
          </a:p>
        </p:txBody>
      </p:sp>
      <p:sp>
        <p:nvSpPr>
          <p:cNvPr id="4" name="矩形 3"/>
          <p:cNvSpPr/>
          <p:nvPr/>
        </p:nvSpPr>
        <p:spPr>
          <a:xfrm>
            <a:off x="899592" y="3290501"/>
            <a:ext cx="777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background-image: linear-gradient(90deg, white, green);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5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92632"/>
            <a:ext cx="4788024" cy="35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0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設定色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rgba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設定顏色與透明度</a:t>
            </a:r>
            <a:endParaRPr lang="en-US" altLang="zh-TW" dirty="0" smtClean="0"/>
          </a:p>
          <a:p>
            <a:r>
              <a:rPr lang="zh-TW" altLang="en-US" dirty="0"/>
              <a:t>顏色</a:t>
            </a:r>
            <a:r>
              <a:rPr lang="zh-TW" altLang="en-US" dirty="0" smtClean="0"/>
              <a:t>值介於 </a:t>
            </a:r>
            <a:r>
              <a:rPr lang="en-US" altLang="zh-TW" dirty="0" smtClean="0"/>
              <a:t>0~255</a:t>
            </a:r>
          </a:p>
          <a:p>
            <a:r>
              <a:rPr lang="zh-TW" altLang="en-US" dirty="0" smtClean="0"/>
              <a:t>透明度介於 </a:t>
            </a:r>
            <a:r>
              <a:rPr lang="en-US" altLang="zh-TW" smtClean="0"/>
              <a:t>0~1</a:t>
            </a:r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657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顏色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 smtClean="0"/>
              <a:t>顏色</a:t>
            </a:r>
            <a:r>
              <a:rPr lang="zh-TW" altLang="zh-TW" dirty="0" smtClean="0"/>
              <a:t>設定</a:t>
            </a:r>
            <a:endParaRPr lang="en-US" altLang="zh-TW" dirty="0" smtClean="0"/>
          </a:p>
          <a:p>
            <a:r>
              <a:rPr lang="zh-TW" altLang="zh-TW" dirty="0" smtClean="0"/>
              <a:t>透明度</a:t>
            </a:r>
          </a:p>
          <a:p>
            <a:r>
              <a:rPr lang="zh-TW" altLang="zh-TW" dirty="0" smtClean="0"/>
              <a:t>背景影像</a:t>
            </a:r>
          </a:p>
          <a:p>
            <a:r>
              <a:rPr lang="zh-TW" altLang="zh-TW" dirty="0" smtClean="0"/>
              <a:t>漸層色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顏色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RGB</a:t>
            </a:r>
          </a:p>
          <a:p>
            <a:pPr lvl="1"/>
            <a:r>
              <a:rPr lang="zh-TW" altLang="en-US" dirty="0" smtClean="0"/>
              <a:t>以光的三原色：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紅（</a:t>
            </a:r>
            <a:r>
              <a:rPr lang="en-US" altLang="zh-TW" dirty="0" smtClean="0"/>
              <a:t>Red</a:t>
            </a:r>
            <a:r>
              <a:rPr lang="zh-TW" altLang="en-US" dirty="0" smtClean="0"/>
              <a:t>）、綠（</a:t>
            </a:r>
            <a:r>
              <a:rPr lang="en-US" altLang="zh-TW" dirty="0" smtClean="0"/>
              <a:t>Green</a:t>
            </a:r>
            <a:r>
              <a:rPr lang="zh-TW" altLang="en-US" dirty="0" smtClean="0"/>
              <a:t>）、藍（</a:t>
            </a:r>
            <a:r>
              <a:rPr lang="en-US" altLang="zh-TW" dirty="0" smtClean="0"/>
              <a:t>Blue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組成各種顏色</a:t>
            </a:r>
            <a:endParaRPr lang="en-US" altLang="zh-TW" dirty="0" smtClean="0"/>
          </a:p>
          <a:p>
            <a:r>
              <a:rPr lang="en-US" altLang="zh-TW" dirty="0" smtClean="0"/>
              <a:t>HSL</a:t>
            </a:r>
          </a:p>
          <a:p>
            <a:pPr lvl="1"/>
            <a:r>
              <a:rPr lang="zh-TW" altLang="en-US" dirty="0" smtClean="0"/>
              <a:t>調整光線的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色調（</a:t>
            </a:r>
            <a:r>
              <a:rPr lang="en-US" altLang="zh-TW" dirty="0" smtClean="0"/>
              <a:t>Hue</a:t>
            </a:r>
            <a:r>
              <a:rPr lang="zh-TW" altLang="en-US" dirty="0" smtClean="0"/>
              <a:t>）、飽和度（</a:t>
            </a:r>
            <a:r>
              <a:rPr lang="en-US" altLang="zh-TW" dirty="0" smtClean="0"/>
              <a:t>Saturation</a:t>
            </a:r>
            <a:r>
              <a:rPr lang="zh-TW" altLang="en-US" dirty="0" smtClean="0"/>
              <a:t>）、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亮度（</a:t>
            </a:r>
            <a:r>
              <a:rPr lang="en-US" altLang="zh-TW" dirty="0" smtClean="0"/>
              <a:t>Lightness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0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RGB </a:t>
            </a:r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光的三原色：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紅 </a:t>
            </a:r>
            <a:r>
              <a:rPr lang="en-US" altLang="zh-TW" dirty="0" smtClean="0"/>
              <a:t>Red</a:t>
            </a:r>
          </a:p>
          <a:p>
            <a:pPr lvl="1"/>
            <a:r>
              <a:rPr lang="zh-TW" altLang="en-US" dirty="0" smtClean="0"/>
              <a:t>綠 </a:t>
            </a:r>
            <a:r>
              <a:rPr lang="en-US" altLang="zh-TW" dirty="0" smtClean="0"/>
              <a:t>Green</a:t>
            </a:r>
          </a:p>
          <a:p>
            <a:pPr lvl="1"/>
            <a:r>
              <a:rPr lang="zh-TW" altLang="en-US" dirty="0" smtClean="0"/>
              <a:t>藍 </a:t>
            </a:r>
            <a:r>
              <a:rPr lang="en-US" altLang="zh-TW" dirty="0" smtClean="0"/>
              <a:t>Blue</a:t>
            </a:r>
          </a:p>
          <a:p>
            <a:r>
              <a:rPr lang="zh-TW" altLang="en-US" dirty="0" smtClean="0"/>
              <a:t>每一種顏色以一個位元組表示其強度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最小值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，最大值</a:t>
            </a:r>
            <a:r>
              <a:rPr lang="en-US" altLang="zh-TW" dirty="0" smtClean="0"/>
              <a:t>255</a:t>
            </a:r>
            <a:r>
              <a:rPr lang="zh-TW" altLang="en-US" dirty="0" smtClean="0"/>
              <a:t>（十六進位值 </a:t>
            </a:r>
            <a:r>
              <a:rPr lang="en-US" altLang="zh-TW" dirty="0" smtClean="0"/>
              <a:t>FF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(255,255,255)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白色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(0,0,0)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黑色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(128,128,128)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灰色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3238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RGB </a:t>
            </a:r>
            <a:r>
              <a:rPr lang="zh-TW" altLang="zh-TW" dirty="0" smtClean="0"/>
              <a:t>顏色</a:t>
            </a:r>
            <a:r>
              <a:rPr lang="zh-TW" altLang="zh-TW" dirty="0"/>
              <a:t>的設定方式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名稱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fuchsia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cyan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/>
              <a:t>使用 </a:t>
            </a:r>
            <a:r>
              <a:rPr lang="en-US" altLang="zh-TW" dirty="0"/>
              <a:t>RGB 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(255,0,0)</a:t>
            </a:r>
            <a:r>
              <a:rPr lang="zh-TW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(255,0,255)</a:t>
            </a:r>
            <a:r>
              <a:rPr lang="zh-TW" altLang="en-US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█</a:t>
            </a:r>
            <a:endParaRPr lang="en-US" altLang="zh-TW" b="1" dirty="0" smtClean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(0,255,255)</a:t>
            </a:r>
            <a:r>
              <a:rPr lang="zh-TW" altLang="en-US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█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六碼十六進位值：</a:t>
            </a:r>
            <a:endParaRPr lang="en-US" altLang="zh-TW" dirty="0"/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#FF0000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FF00FF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#00FFFF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/>
              <a:t>使用三碼十六進位值：</a:t>
            </a:r>
            <a:endParaRPr lang="en-US" altLang="zh-TW" dirty="0"/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#F00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F0F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#0FF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TW" altLang="en-US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W3 </a:t>
            </a:r>
            <a:r>
              <a:rPr lang="en-US" altLang="zh-TW" dirty="0">
                <a:hlinkClick r:id="rId2"/>
              </a:rPr>
              <a:t>Schools </a:t>
            </a:r>
            <a:r>
              <a:rPr lang="zh-TW" altLang="en-US" dirty="0">
                <a:hlinkClick r:id="rId2"/>
              </a:rPr>
              <a:t>顏色表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8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HSL 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色調 </a:t>
            </a:r>
            <a:r>
              <a:rPr lang="en-US" altLang="zh-TW" dirty="0" smtClean="0"/>
              <a:t>Hue</a:t>
            </a:r>
          </a:p>
          <a:p>
            <a:pPr lvl="1"/>
            <a:r>
              <a:rPr lang="zh-TW" altLang="en-US" dirty="0"/>
              <a:t>又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色相</a:t>
            </a:r>
            <a:r>
              <a:rPr lang="en-US" altLang="zh-TW" dirty="0" smtClean="0"/>
              <a:t>』</a:t>
            </a:r>
          </a:p>
          <a:p>
            <a:pPr lvl="1"/>
            <a:r>
              <a:rPr lang="en-US" altLang="zh-TW" dirty="0" smtClean="0"/>
              <a:t>0</a:t>
            </a:r>
            <a:r>
              <a:rPr lang="en-US" altLang="zh-TW" dirty="0" smtClean="0">
                <a:sym typeface="Symbol"/>
              </a:rPr>
              <a:t></a:t>
            </a:r>
            <a:r>
              <a:rPr lang="en-US" altLang="zh-TW" dirty="0" smtClean="0"/>
              <a:t>~360</a:t>
            </a:r>
            <a:r>
              <a:rPr lang="en-US" altLang="zh-TW" dirty="0">
                <a:sym typeface="Symbol"/>
              </a:rPr>
              <a:t></a:t>
            </a:r>
            <a:endParaRPr lang="en-US" altLang="zh-TW" dirty="0" smtClean="0"/>
          </a:p>
          <a:p>
            <a:r>
              <a:rPr lang="zh-TW" altLang="en-US" dirty="0" smtClean="0"/>
              <a:t>濃度 </a:t>
            </a:r>
            <a:r>
              <a:rPr lang="en-US" altLang="zh-TW" dirty="0" smtClean="0"/>
              <a:t>Saturation</a:t>
            </a:r>
          </a:p>
          <a:p>
            <a:pPr lvl="1"/>
            <a:r>
              <a:rPr lang="zh-TW" altLang="en-US" dirty="0" smtClean="0"/>
              <a:t>又稱為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飽和度</a:t>
            </a:r>
            <a:r>
              <a:rPr lang="en-US" altLang="zh-TW" dirty="0" smtClean="0"/>
              <a:t>』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『</a:t>
            </a:r>
            <a:r>
              <a:rPr lang="zh-TW" altLang="en-US" dirty="0" smtClean="0"/>
              <a:t>彩度</a:t>
            </a:r>
            <a:r>
              <a:rPr lang="en-US" altLang="zh-TW" dirty="0" smtClean="0"/>
              <a:t>』</a:t>
            </a:r>
          </a:p>
          <a:p>
            <a:pPr lvl="1"/>
            <a:r>
              <a:rPr lang="en-US" altLang="zh-TW" dirty="0" smtClean="0"/>
              <a:t>0%~100%</a:t>
            </a:r>
          </a:p>
          <a:p>
            <a:r>
              <a:rPr lang="zh-TW" altLang="en-US" dirty="0" smtClean="0"/>
              <a:t>亮度 </a:t>
            </a:r>
            <a:r>
              <a:rPr lang="en-US" altLang="zh-TW" dirty="0" smtClean="0"/>
              <a:t>Lightness</a:t>
            </a:r>
          </a:p>
          <a:p>
            <a:pPr lvl="1"/>
            <a:r>
              <a:rPr lang="zh-TW" altLang="en-US" dirty="0" smtClean="0"/>
              <a:t>又稱為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明度</a:t>
            </a:r>
            <a:r>
              <a:rPr lang="en-US" altLang="zh-TW" dirty="0" smtClean="0"/>
              <a:t>』</a:t>
            </a:r>
          </a:p>
          <a:p>
            <a:pPr lvl="1"/>
            <a:r>
              <a:rPr lang="en-US" altLang="zh-TW" dirty="0" smtClean="0"/>
              <a:t>0%~100%</a:t>
            </a:r>
          </a:p>
          <a:p>
            <a:r>
              <a:rPr lang="en-US" altLang="zh-TW" dirty="0" err="1" smtClean="0"/>
              <a:t>hsl</a:t>
            </a:r>
            <a:r>
              <a:rPr lang="en-US" altLang="zh-TW" dirty="0" smtClean="0"/>
              <a:t>(120,50%,75%)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0"/>
            <a:ext cx="4314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4000500"/>
            <a:ext cx="3571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顏色設定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前景色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屬性：</a:t>
            </a:r>
            <a:r>
              <a:rPr lang="en-US" altLang="zh-TW" dirty="0" smtClean="0"/>
              <a:t>color</a:t>
            </a:r>
          </a:p>
          <a:p>
            <a:pPr lvl="1"/>
            <a:r>
              <a:rPr lang="zh-TW" altLang="en-US" dirty="0" smtClean="0"/>
              <a:t>設定內容文字的顏色</a:t>
            </a:r>
            <a:endParaRPr lang="en-US" altLang="zh-TW" dirty="0" smtClean="0"/>
          </a:p>
          <a:p>
            <a:r>
              <a:rPr lang="zh-TW" altLang="zh-TW" dirty="0" smtClean="0"/>
              <a:t>背景色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屬性： </a:t>
            </a:r>
            <a:r>
              <a:rPr lang="en-US" altLang="zh-TW" dirty="0" smtClean="0"/>
              <a:t>background-color</a:t>
            </a:r>
          </a:p>
          <a:p>
            <a:r>
              <a:rPr lang="zh-TW" altLang="en-US" dirty="0"/>
              <a:t>外框色</a:t>
            </a:r>
            <a:endParaRPr lang="en-US" altLang="zh-TW" dirty="0"/>
          </a:p>
          <a:p>
            <a:pPr lvl="1"/>
            <a:r>
              <a:rPr lang="zh-TW" altLang="en-US" dirty="0"/>
              <a:t>屬性：</a:t>
            </a:r>
            <a:r>
              <a:rPr lang="en-US" altLang="zh-TW" dirty="0"/>
              <a:t> </a:t>
            </a:r>
            <a:r>
              <a:rPr lang="en-US" altLang="zh-TW" dirty="0" smtClean="0"/>
              <a:t>border-color</a:t>
            </a:r>
          </a:p>
        </p:txBody>
      </p:sp>
    </p:spTree>
    <p:extLst>
      <p:ext uri="{BB962C8B-B14F-4D97-AF65-F5344CB8AC3E}">
        <p14:creationId xmlns:p14="http://schemas.microsoft.com/office/powerpoint/2010/main" val="313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外框色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mtClean="0"/>
              <a:t>設定四週邊框的顏色，可以指定 </a:t>
            </a:r>
            <a:r>
              <a:rPr lang="en-US" altLang="zh-TW" smtClean="0"/>
              <a:t>1~4 </a:t>
            </a:r>
            <a:r>
              <a:rPr lang="zh-TW" altLang="en-US" smtClean="0"/>
              <a:t>色</a:t>
            </a:r>
            <a:endParaRPr lang="en-US" altLang="zh-TW" smtClean="0"/>
          </a:p>
          <a:p>
            <a:r>
              <a:rPr lang="zh-TW" altLang="en-US" smtClean="0"/>
              <a:t>範例</a:t>
            </a:r>
            <a:r>
              <a:rPr lang="en-US" altLang="zh-TW" smtClean="0"/>
              <a:t>:</a:t>
            </a:r>
          </a:p>
          <a:p>
            <a:pPr lvl="1"/>
            <a:r>
              <a:rPr lang="en-US" altLang="zh-TW" b="1" smtClean="0">
                <a:latin typeface="Courier New" pitchFamily="49" charset="0"/>
                <a:cs typeface="Courier New" pitchFamily="49" charset="0"/>
              </a:rPr>
              <a:t>border-color: red green blue yellow;</a:t>
            </a:r>
          </a:p>
          <a:p>
            <a:pPr lvl="2"/>
            <a:r>
              <a:rPr lang="zh-TW" altLang="en-US" smtClean="0"/>
              <a:t>上邊紅、右邊綠、下邊藍、左邊黃</a:t>
            </a:r>
            <a:endParaRPr lang="en-US" altLang="zh-TW" smtClean="0"/>
          </a:p>
          <a:p>
            <a:pPr lvl="1"/>
            <a:r>
              <a:rPr lang="en-US" altLang="zh-TW" b="1" smtClean="0">
                <a:latin typeface="Courier New" pitchFamily="49" charset="0"/>
                <a:cs typeface="Courier New" pitchFamily="49" charset="0"/>
              </a:rPr>
              <a:t>border-color: red green blue;</a:t>
            </a:r>
          </a:p>
          <a:p>
            <a:pPr lvl="2"/>
            <a:r>
              <a:rPr lang="zh-TW" altLang="en-US" smtClean="0"/>
              <a:t>上邊紅、右邊與左邊皆綠、下邊藍</a:t>
            </a:r>
            <a:endParaRPr lang="en-US" altLang="zh-TW" smtClean="0"/>
          </a:p>
          <a:p>
            <a:pPr lvl="1"/>
            <a:r>
              <a:rPr lang="en-US" altLang="zh-TW" b="1" smtClean="0">
                <a:latin typeface="Courier New" pitchFamily="49" charset="0"/>
                <a:cs typeface="Courier New" pitchFamily="49" charset="0"/>
              </a:rPr>
              <a:t>border-color: red green;</a:t>
            </a:r>
          </a:p>
          <a:p>
            <a:pPr lvl="2"/>
            <a:r>
              <a:rPr lang="zh-TW" altLang="en-US" smtClean="0"/>
              <a:t>上下皆紅、左右皆綠</a:t>
            </a:r>
            <a:endParaRPr lang="en-US" altLang="zh-TW" smtClean="0"/>
          </a:p>
          <a:p>
            <a:pPr lvl="1"/>
            <a:r>
              <a:rPr lang="en-US" altLang="zh-TW" b="1" smtClean="0">
                <a:latin typeface="Courier New" pitchFamily="49" charset="0"/>
                <a:cs typeface="Courier New" pitchFamily="49" charset="0"/>
              </a:rPr>
              <a:t>border-color: red;</a:t>
            </a:r>
          </a:p>
          <a:p>
            <a:pPr lvl="2"/>
            <a:r>
              <a:rPr lang="zh-TW" altLang="en-US" smtClean="0"/>
              <a:t>上下左右四邊皆紅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0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02" y="0"/>
            <a:ext cx="4124325" cy="4886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81128"/>
            <a:ext cx="6427787" cy="2009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37249"/>
            <a:ext cx="5676191" cy="18095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994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4435</TotalTime>
  <Words>516</Words>
  <Application>Microsoft Office PowerPoint</Application>
  <PresentationFormat>如螢幕大小 (4:3)</PresentationFormat>
  <Paragraphs>128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Symbol</vt:lpstr>
      <vt:lpstr>Wingdings 2</vt:lpstr>
      <vt:lpstr>暗香撲面</vt:lpstr>
      <vt:lpstr>以CSS設定顏色與背景</vt:lpstr>
      <vt:lpstr>大綱</vt:lpstr>
      <vt:lpstr>顏色模型</vt:lpstr>
      <vt:lpstr>RGB 模型</vt:lpstr>
      <vt:lpstr>RGB 顏色的設定方式</vt:lpstr>
      <vt:lpstr>HSL 模型</vt:lpstr>
      <vt:lpstr>顏色設定</vt:lpstr>
      <vt:lpstr>外框色</vt:lpstr>
      <vt:lpstr>PowerPoint 簡報</vt:lpstr>
      <vt:lpstr>&lt;hr&gt; 水平線的顏色</vt:lpstr>
      <vt:lpstr>透明度</vt:lpstr>
      <vt:lpstr>背景影像</vt:lpstr>
      <vt:lpstr>背景影像</vt:lpstr>
      <vt:lpstr>漸層色</vt:lpstr>
      <vt:lpstr>PowerPoint 簡報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627</cp:revision>
  <dcterms:created xsi:type="dcterms:W3CDTF">2012-09-16T08:20:09Z</dcterms:created>
  <dcterms:modified xsi:type="dcterms:W3CDTF">2019-03-21T08:52:00Z</dcterms:modified>
</cp:coreProperties>
</file>