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72" r:id="rId6"/>
    <p:sldId id="259" r:id="rId7"/>
    <p:sldId id="260" r:id="rId8"/>
    <p:sldId id="261" r:id="rId9"/>
    <p:sldId id="265" r:id="rId10"/>
    <p:sldId id="264" r:id="rId11"/>
    <p:sldId id="262" r:id="rId12"/>
    <p:sldId id="263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2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11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CACE17-6E20-4DFC-8FBC-BC7F61560AF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E3A5E-8D6A-41EA-A9DF-19A63FA879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45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0FEE9-2206-4B42-8E7A-74262B3569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537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8354-0E6E-46AC-9663-9F3214282D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19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BE092-288E-40E8-B008-6E46B62973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64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497532-B01C-4B71-80DE-77456B88C8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5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9BE87-1D60-4D82-B616-AFF6BA4387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044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F9D56-8777-4277-9A89-2B9CCF37EC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354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DD044-15D1-4B58-ABB5-65369733C1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778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39A16-0EA2-4C29-9CAD-2ED4CF36A1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1485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B3865-877D-4BCB-B7BD-DE43EB104F1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886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C364A-422A-4CF1-A1A4-F9DFF20993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7158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en-US" smtClean="0"/>
          </a:p>
        </p:txBody>
      </p:sp>
      <p:sp>
        <p:nvSpPr>
          <p:cNvPr id="2052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100">
                <a:solidFill>
                  <a:srgbClr val="636363"/>
                </a:solidFill>
              </a:defRPr>
            </a:lvl1pPr>
          </a:lstStyle>
          <a:p>
            <a:fld id="{E8C9CA82-25F1-4D9F-A289-A5F23EDB638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軟正黑體" panose="020B0604030504040204" pitchFamily="34" charset="-12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owto/howto_js_copy_clipboard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001fonts.com/digital+clock-font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簡易二元計算機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網際網路程式設計</a:t>
            </a:r>
            <a:endParaRPr lang="en-US" altLang="zh-TW" dirty="0" smtClean="0"/>
          </a:p>
          <a:p>
            <a:r>
              <a:rPr lang="zh-TW" altLang="en-US" dirty="0" smtClean="0"/>
              <a:t>期中專題</a:t>
            </a:r>
            <a:endParaRPr lang="zh-TW" alt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4A7745F-5C09-40A9-9465-30AA556DFDA5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r>
              <a:rPr lang="zh-TW" altLang="en-US" dirty="0" smtClean="0"/>
              <a:t>：全域變數</a:t>
            </a:r>
            <a:endParaRPr lang="zh-TW" altLang="en-US" dirty="0" smtClean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altLang="zh-TW" sz="2800" dirty="0" smtClean="0"/>
              <a:t> = 0;			// </a:t>
            </a:r>
            <a:r>
              <a:rPr lang="zh-TW" altLang="en-US" sz="2800" dirty="0" smtClean="0"/>
              <a:t>第一個數字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altLang="zh-TW" sz="2800" dirty="0" smtClean="0"/>
              <a:t> = 0;			// </a:t>
            </a:r>
            <a:r>
              <a:rPr lang="zh-TW" altLang="en-US" sz="2800" dirty="0" smtClean="0"/>
              <a:t>第二個數字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zh-TW" sz="2800" dirty="0" smtClean="0"/>
              <a:t> = '+';			</a:t>
            </a:r>
            <a:r>
              <a:rPr lang="en-US" altLang="zh-TW" sz="2800" dirty="0" smtClean="0"/>
              <a:t>//</a:t>
            </a:r>
            <a:r>
              <a:rPr lang="zh-TW" altLang="en-US" sz="2800" dirty="0"/>
              <a:t>目前運算</a:t>
            </a:r>
            <a:r>
              <a:rPr lang="zh-TW" altLang="en-US" sz="2800" dirty="0" smtClean="0"/>
              <a:t>符號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numResult</a:t>
            </a:r>
            <a:r>
              <a:rPr lang="en-US" altLang="zh-TW" sz="2800" dirty="0" smtClean="0"/>
              <a:t> = 0;	// </a:t>
            </a:r>
            <a:r>
              <a:rPr lang="zh-TW" altLang="en-US" sz="2800" dirty="0" smtClean="0"/>
              <a:t>計算結果</a:t>
            </a:r>
            <a:endParaRPr lang="en-US" altLang="zh-TW" sz="2800" dirty="0" smtClean="0"/>
          </a:p>
          <a:p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stateId</a:t>
            </a:r>
            <a:r>
              <a:rPr lang="en-US" altLang="zh-TW" sz="2800" dirty="0" smtClean="0"/>
              <a:t> = 1;		// </a:t>
            </a:r>
            <a:r>
              <a:rPr lang="zh-TW" altLang="en-US" sz="2800" dirty="0" smtClean="0"/>
              <a:t>目前狀態編號</a:t>
            </a:r>
            <a:endParaRPr lang="en-US" altLang="zh-TW" sz="2800" dirty="0" smtClean="0"/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opSymbol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 '+': "&amp;plus;", '-': "&amp;minus;", '*': "&amp;times;", '/': "&amp;divide;" };</a:t>
            </a:r>
          </a:p>
          <a:p>
            <a:pPr lvl="1"/>
            <a:r>
              <a:rPr lang="en-US" altLang="zh-TW" dirty="0" smtClean="0"/>
              <a:t>Map</a:t>
            </a:r>
            <a:r>
              <a:rPr lang="en-US" altLang="zh-TW" dirty="0"/>
              <a:t>: </a:t>
            </a:r>
            <a:r>
              <a:rPr lang="en-US" altLang="zh-TW" dirty="0" err="1"/>
              <a:t>opSymbol</a:t>
            </a:r>
            <a:r>
              <a:rPr lang="en-US" altLang="zh-TW" dirty="0"/>
              <a:t>[op</a:t>
            </a:r>
            <a:r>
              <a:rPr lang="en-US" altLang="zh-TW" dirty="0" smtClean="0"/>
              <a:t>] </a:t>
            </a:r>
            <a:r>
              <a:rPr lang="zh-TW" altLang="en-US" dirty="0" smtClean="0"/>
              <a:t>運算符號字元換成顯示符號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1D910E-1F99-4890-9566-D1E370A8979C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10</a:t>
            </a:fld>
            <a:endParaRPr kumimoji="0" lang="en-US" altLang="zh-TW">
              <a:solidFill>
                <a:srgbClr val="63636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實作：更新畫面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EC59C29-2BEF-4925-9CDA-AA2CD16C6274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11</a:t>
            </a:fld>
            <a:endParaRPr kumimoji="0" lang="en-US" altLang="zh-TW">
              <a:solidFill>
                <a:srgbClr val="636363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1438" y="1873250"/>
            <a:ext cx="8964612" cy="4278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updateDisplay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(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stateId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1: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disp.innerHTML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num1;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').disabled = true;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2: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disp.innerHTML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num1 + ' ' +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opSymbol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[op] + ' ' +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((num2 == 0) ? '' : num2);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').disabled = false;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3: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disp.innerHTML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num1 + ' ' +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opSymbol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[op] + ' ' +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num2 + ' = ' +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numResult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實作：按下</a:t>
            </a:r>
            <a:r>
              <a:rPr lang="en-US" altLang="zh-TW" smtClean="0"/>
              <a:t>AC</a:t>
            </a:r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2ED311-450F-4B9F-B8E4-F2A9A311703F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12</a:t>
            </a:fld>
            <a:endParaRPr kumimoji="0" lang="en-US" altLang="zh-TW">
              <a:solidFill>
                <a:srgbClr val="636363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3768" y="1844824"/>
            <a:ext cx="4032448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resetAll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num1 = num2 = 0;</a:t>
            </a:r>
          </a:p>
          <a:p>
            <a:pPr>
              <a:defRPr/>
            </a:pP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stateId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defRPr/>
            </a:pP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updateDisplay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}	</a:t>
            </a:r>
            <a:endParaRPr lang="zh-TW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實作：按下</a:t>
            </a:r>
            <a:r>
              <a:rPr lang="en-US" altLang="zh-TW" smtClean="0"/>
              <a:t>C</a:t>
            </a:r>
            <a:endParaRPr lang="zh-TW" altLang="en-US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2B55029-7F86-4650-BFF3-D4DA60A9B0C4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13</a:t>
            </a:fld>
            <a:endParaRPr kumimoji="0" lang="en-US" altLang="zh-TW">
              <a:solidFill>
                <a:srgbClr val="63636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2248" y="1772816"/>
            <a:ext cx="4572000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resetCurrent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switch (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stateId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case 1: 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num1 = 0;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case 2: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num2 = 0;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default: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num1 = num2 = 0;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stateId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updateDisplay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實作：按下數字鍵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723E837-065D-41FA-B8E8-FDEA920B1B0B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14</a:t>
            </a:fld>
            <a:endParaRPr kumimoji="0" lang="en-US" altLang="zh-TW">
              <a:solidFill>
                <a:srgbClr val="63636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0" y="1859340"/>
            <a:ext cx="457200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setNumber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(n) {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stateId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== 1) {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num1 = num1 * 10 + n;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} else if (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stateId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== 2) {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num2 = num2 * 10 + n;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resetAll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num1 = n;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updateDisplay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實作：按下四則運算符號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467B2D-4FDD-495C-A5D6-1D6C94DBC045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15</a:t>
            </a:fld>
            <a:endParaRPr kumimoji="0" lang="en-US" altLang="zh-TW">
              <a:solidFill>
                <a:srgbClr val="63636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setOperator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(p) {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op = p;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stateId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== 3) {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calc();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stateId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updateDisplay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}	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}	</a:t>
            </a:r>
            <a:endParaRPr lang="zh-TW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實作：計算與呈現結果（按</a:t>
            </a:r>
            <a:r>
              <a:rPr lang="en-US" altLang="zh-TW" dirty="0" smtClean="0"/>
              <a:t>『=』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CE32A6-DD6E-4D9A-AF7F-6D256298B5DD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16</a:t>
            </a:fld>
            <a:endParaRPr kumimoji="0" lang="en-US" altLang="zh-TW">
              <a:solidFill>
                <a:srgbClr val="63636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9752" y="1447031"/>
            <a:ext cx="4572000" cy="5078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function calc() {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switch (op) {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case '+':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numResult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 num1 + num2;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case '-':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numResult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 num1 - num2;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case '*':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numResult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 num1 * num2;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case '/':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numResult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 num1 / num2;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stateId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= 3;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updateDisplay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}	</a:t>
            </a:r>
            <a:endParaRPr lang="zh-TW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 smtClean="0"/>
          </a:p>
        </p:txBody>
      </p:sp>
      <p:sp>
        <p:nvSpPr>
          <p:cNvPr id="26627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可增加一些</a:t>
            </a:r>
            <a:r>
              <a:rPr lang="zh-TW" altLang="en-US" sz="2400" dirty="0" smtClean="0"/>
              <a:t>額外的功能，例如：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切換正負號（</a:t>
            </a:r>
            <a:r>
              <a:rPr lang="en-US" altLang="zh-TW" sz="2400" dirty="0" smtClean="0"/>
              <a:t>+/-</a:t>
            </a:r>
            <a:r>
              <a:rPr lang="zh-TW" altLang="en-US" sz="2400" dirty="0" smtClean="0"/>
              <a:t>）：變更目前正在輸入的數字的正負號，按一下變負的、再按一下變正的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開根號：將目前正在輸入的數字開根號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N</a:t>
            </a:r>
            <a:r>
              <a:rPr lang="zh-TW" altLang="en-US" sz="2400" dirty="0" smtClean="0"/>
              <a:t>次方：跳出一個對話方塊，請使用者輸入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值，然後為目前正在輸入的數字計算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次方（自乘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次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將計算結果自動複製到剪貼簿（相當於幫使用者按 </a:t>
            </a:r>
            <a:r>
              <a:rPr lang="en-US" altLang="zh-TW" sz="2400" dirty="0" err="1" smtClean="0"/>
              <a:t>Ctrl+C</a:t>
            </a:r>
            <a:r>
              <a:rPr lang="zh-TW" altLang="en-US" sz="2400" dirty="0" smtClean="0"/>
              <a:t>），方便使用者貼到別處使用</a:t>
            </a:r>
            <a:endParaRPr lang="en-US" altLang="zh-TW" sz="2400" dirty="0" smtClean="0"/>
          </a:p>
          <a:p>
            <a:pPr lvl="2"/>
            <a:r>
              <a:rPr lang="zh-TW" altLang="en-US" dirty="0" smtClean="0"/>
              <a:t>參考：</a:t>
            </a:r>
            <a:r>
              <a:rPr lang="en-US" dirty="0">
                <a:hlinkClick r:id="rId2"/>
              </a:rPr>
              <a:t> https://www.w3schools.com/howto/howto_js_copy_clipboard.asp</a:t>
            </a:r>
            <a:endParaRPr lang="zh-TW" altLang="en-US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F22E17-35C8-4EC5-A770-95F5014F9BDF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17</a:t>
            </a:fld>
            <a:endParaRPr kumimoji="0" lang="en-US" altLang="zh-TW">
              <a:solidFill>
                <a:srgbClr val="6363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en-US" altLang="zh-TW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r>
              <a:rPr lang="zh-TW" altLang="en-US" dirty="0" smtClean="0"/>
              <a:t>：簡易二元計算機</a:t>
            </a: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能夠進行兩個數字的四則運算</a:t>
            </a:r>
          </a:p>
          <a:p>
            <a:pPr lvl="1"/>
            <a:r>
              <a:rPr lang="zh-TW" altLang="en-US" dirty="0" smtClean="0"/>
              <a:t>能夠顯示計算式</a:t>
            </a:r>
          </a:p>
          <a:p>
            <a:r>
              <a:rPr lang="zh-TW" altLang="en-US" dirty="0" smtClean="0"/>
              <a:t>動機：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瀏覽網路資料時經常需要簡單的四則運算</a:t>
            </a:r>
            <a:endParaRPr lang="en-US" altLang="zh-TW" dirty="0" smtClean="0"/>
          </a:p>
          <a:p>
            <a:r>
              <a:rPr lang="zh-TW" altLang="en-US" dirty="0" smtClean="0"/>
              <a:t>特色：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簡單易用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86CBBC-5794-4538-83C9-A0289D8540DD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2</a:t>
            </a:fld>
            <a:endParaRPr kumimoji="0" lang="en-US" altLang="zh-TW">
              <a:solidFill>
                <a:srgbClr val="6363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首頁 </a:t>
            </a:r>
            <a:r>
              <a:rPr lang="en-US" altLang="zh-TW" dirty="0" smtClean="0"/>
              <a:t>calc.html </a:t>
            </a:r>
            <a:r>
              <a:rPr lang="zh-TW" altLang="en-US" dirty="0" smtClean="0"/>
              <a:t>以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排版</a:t>
            </a:r>
            <a:endParaRPr lang="en-US" altLang="zh-TW" dirty="0" smtClean="0"/>
          </a:p>
          <a:p>
            <a:r>
              <a:rPr lang="zh-TW" altLang="en-US" dirty="0" smtClean="0"/>
              <a:t>樣式 </a:t>
            </a:r>
            <a:r>
              <a:rPr lang="en-US" altLang="zh-TW" dirty="0" smtClean="0"/>
              <a:t>calc.css </a:t>
            </a:r>
            <a:r>
              <a:rPr lang="zh-TW" altLang="en-US" dirty="0" smtClean="0"/>
              <a:t>負責元件佈置與配色</a:t>
            </a:r>
            <a:endParaRPr lang="en-US" altLang="zh-TW" dirty="0" smtClean="0"/>
          </a:p>
          <a:p>
            <a:r>
              <a:rPr lang="zh-TW" altLang="en-US" dirty="0" smtClean="0"/>
              <a:t>程式 </a:t>
            </a:r>
            <a:r>
              <a:rPr lang="en-US" altLang="zh-TW" dirty="0" smtClean="0"/>
              <a:t>calc.js </a:t>
            </a:r>
            <a:r>
              <a:rPr lang="zh-TW" altLang="en-US" dirty="0" smtClean="0"/>
              <a:t>負責使用者互動與計算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E092-288E-40E8-B008-6E46B629737D}" type="slidenum">
              <a:rPr lang="en-US" altLang="zh-TW" smtClean="0"/>
              <a:pPr/>
              <a:t>3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79" y="3717032"/>
            <a:ext cx="4124241" cy="24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0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61" y="1513224"/>
            <a:ext cx="6611878" cy="4076016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畫面佈置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B5BC1F-9DD6-425E-A7B5-71076AD88F78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4</a:t>
            </a:fld>
            <a:endParaRPr kumimoji="0" lang="en-US" altLang="zh-TW">
              <a:solidFill>
                <a:srgbClr val="636363"/>
              </a:solidFill>
            </a:endParaRPr>
          </a:p>
        </p:txBody>
      </p:sp>
      <p:sp>
        <p:nvSpPr>
          <p:cNvPr id="2" name="圓角矩形圖說文字 1"/>
          <p:cNvSpPr/>
          <p:nvPr/>
        </p:nvSpPr>
        <p:spPr>
          <a:xfrm>
            <a:off x="107504" y="3032956"/>
            <a:ext cx="1728192" cy="864096"/>
          </a:xfrm>
          <a:prstGeom prst="wedgeRoundRectCallout">
            <a:avLst>
              <a:gd name="adj1" fmla="val 76536"/>
              <a:gd name="adj2" fmla="val 26591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清除目前輸入的數字，保留先前的輸入</a:t>
            </a:r>
            <a:endParaRPr lang="en-US" b="1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7164288" y="3465004"/>
            <a:ext cx="1728191" cy="792088"/>
          </a:xfrm>
          <a:prstGeom prst="wedgeRoundRectCallout">
            <a:avLst>
              <a:gd name="adj1" fmla="val -75212"/>
              <a:gd name="adj2" fmla="val -22081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全部清除，從頭重新輸入</a:t>
            </a:r>
            <a:endParaRPr lang="en-US" b="1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7020272" y="2204864"/>
            <a:ext cx="1872207" cy="615308"/>
          </a:xfrm>
          <a:prstGeom prst="wedgeRoundRectCallout">
            <a:avLst>
              <a:gd name="adj1" fmla="val -73238"/>
              <a:gd name="adj2" fmla="val 82442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顯示算式與結果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</a:t>
            </a:r>
            <a:r>
              <a:rPr lang="zh-TW" altLang="en-US" dirty="0" smtClean="0"/>
              <a:t>說明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以 </a:t>
            </a:r>
            <a:r>
              <a:rPr lang="en-US" altLang="zh-TW" sz="2400" dirty="0" smtClean="0"/>
              <a:t>HTML &lt;table&gt; </a:t>
            </a:r>
            <a:r>
              <a:rPr lang="zh-TW" altLang="en-US" sz="2400" dirty="0" smtClean="0"/>
              <a:t>佈置計算機按鍵的排列方式</a:t>
            </a:r>
            <a:endParaRPr lang="en-US" altLang="zh-TW" sz="2400" dirty="0" smtClean="0"/>
          </a:p>
          <a:p>
            <a:r>
              <a:rPr lang="zh-TW" altLang="en-US" sz="2400" dirty="0" smtClean="0"/>
              <a:t>以 </a:t>
            </a:r>
            <a:r>
              <a:rPr lang="en-US" sz="2400" dirty="0" smtClean="0"/>
              <a:t>button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 </a:t>
            </a:r>
            <a:r>
              <a:rPr lang="zh-TW" altLang="en-US" sz="2400" dirty="0" smtClean="0"/>
              <a:t>事件機制處理使用者輸入</a:t>
            </a:r>
            <a:endParaRPr lang="en-US" altLang="zh-TW" sz="2400" dirty="0" smtClean="0"/>
          </a:p>
          <a:p>
            <a:r>
              <a:rPr lang="zh-TW" altLang="en-US" sz="2400" dirty="0" smtClean="0"/>
              <a:t>使用 </a:t>
            </a:r>
            <a:r>
              <a:rPr lang="en-US" altLang="zh-TW" sz="2400" dirty="0" smtClean="0"/>
              <a:t>CSS </a:t>
            </a:r>
            <a:r>
              <a:rPr lang="en-US" sz="2400" dirty="0"/>
              <a:t>@</a:t>
            </a:r>
            <a:r>
              <a:rPr lang="en-US" sz="2400" dirty="0" smtClean="0"/>
              <a:t>font-face </a:t>
            </a:r>
            <a:r>
              <a:rPr lang="zh-TW" altLang="en-US" sz="2400" dirty="0" smtClean="0"/>
              <a:t>定義字型，輸出像傳統計算機七段顯示器的數字，字型來自：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www.1001fonts.com/digital+clock-fonts.html</a:t>
            </a:r>
            <a:endParaRPr lang="en-US" altLang="zh-TW" sz="2400" dirty="0" smtClean="0"/>
          </a:p>
          <a:p>
            <a:r>
              <a:rPr lang="zh-TW" altLang="en-US" sz="2400" dirty="0" smtClean="0"/>
              <a:t>以 </a:t>
            </a:r>
            <a:r>
              <a:rPr lang="en-US" altLang="zh-TW" sz="2400" dirty="0" smtClean="0"/>
              <a:t>CSS Block Model </a:t>
            </a:r>
            <a:r>
              <a:rPr lang="zh-TW" altLang="en-US" sz="2400" dirty="0" smtClean="0"/>
              <a:t>凹陷外框模仿傳統</a:t>
            </a:r>
            <a:r>
              <a:rPr lang="zh-TW" altLang="en-US" sz="2400" dirty="0"/>
              <a:t>計算機七段</a:t>
            </a:r>
            <a:r>
              <a:rPr lang="zh-TW" altLang="en-US" sz="2400" dirty="0" smtClean="0"/>
              <a:t>顯示器面板</a:t>
            </a:r>
            <a:endParaRPr lang="en-US" altLang="zh-TW" sz="2400" dirty="0" smtClean="0"/>
          </a:p>
          <a:p>
            <a:r>
              <a:rPr lang="zh-TW" altLang="en-US" sz="2400" dirty="0" smtClean="0"/>
              <a:t>以 </a:t>
            </a:r>
            <a:r>
              <a:rPr lang="en-US" altLang="zh-TW" sz="2400" dirty="0" smtClean="0"/>
              <a:t>HTML Symbol &amp;times; &amp;divide; </a:t>
            </a:r>
            <a:r>
              <a:rPr lang="zh-TW" altLang="en-US" sz="2400" dirty="0" smtClean="0"/>
              <a:t>顯示正確的乘除號</a:t>
            </a:r>
            <a:endParaRPr lang="en-US" altLang="zh-TW" sz="2400" dirty="0" smtClean="0"/>
          </a:p>
          <a:p>
            <a:r>
              <a:rPr lang="zh-TW" altLang="en-US" sz="2400" dirty="0" smtClean="0"/>
              <a:t>以 </a:t>
            </a:r>
            <a:r>
              <a:rPr lang="en-US" altLang="zh-TW" sz="2400" dirty="0" smtClean="0"/>
              <a:t>CSS Type Selector </a:t>
            </a:r>
            <a:r>
              <a:rPr lang="zh-TW" altLang="en-US" sz="2400" dirty="0" smtClean="0"/>
              <a:t>和 </a:t>
            </a:r>
            <a:r>
              <a:rPr lang="en-US" altLang="zh-TW" sz="2400" dirty="0" smtClean="0"/>
              <a:t>ID Selector </a:t>
            </a:r>
            <a:r>
              <a:rPr lang="zh-TW" altLang="en-US" sz="2400" dirty="0" smtClean="0"/>
              <a:t>設定樣式</a:t>
            </a:r>
            <a:endParaRPr lang="en-US" altLang="zh-TW" sz="2400" dirty="0" smtClean="0"/>
          </a:p>
          <a:p>
            <a:r>
              <a:rPr lang="zh-TW" altLang="en-US" sz="2400" dirty="0" smtClean="0"/>
              <a:t>以 </a:t>
            </a:r>
            <a:r>
              <a:rPr lang="en-US" altLang="zh-TW" sz="2400" dirty="0" smtClean="0"/>
              <a:t>State Diagram </a:t>
            </a:r>
            <a:r>
              <a:rPr lang="zh-TW" altLang="en-US" sz="2400" dirty="0" smtClean="0"/>
              <a:t>規劃計算機的運作狀態</a:t>
            </a:r>
            <a:endParaRPr 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D044-15D1-4B58-ABB5-65369733C13A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425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設計說明</a:t>
            </a:r>
            <a:endParaRPr lang="zh-TW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以網頁內的按鈕輸入計算式</a:t>
            </a:r>
            <a:endParaRPr lang="zh-TW" altLang="en-US" dirty="0" smtClean="0"/>
          </a:p>
          <a:p>
            <a:r>
              <a:rPr lang="zh-TW" altLang="en-US" dirty="0" smtClean="0"/>
              <a:t>提供清除功能：</a:t>
            </a:r>
          </a:p>
          <a:p>
            <a:pPr lvl="1"/>
            <a:r>
              <a:rPr lang="en-US" altLang="zh-TW" dirty="0" smtClean="0"/>
              <a:t>C=Clear </a:t>
            </a:r>
            <a:r>
              <a:rPr lang="zh-TW" altLang="en-US" dirty="0" smtClean="0"/>
              <a:t>清除目前正在輸入的</a:t>
            </a:r>
            <a:r>
              <a:rPr lang="zh-TW" altLang="en-US" dirty="0" smtClean="0"/>
              <a:t>數字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AC=All Clear </a:t>
            </a:r>
            <a:r>
              <a:rPr lang="zh-TW" altLang="en-US" dirty="0" smtClean="0"/>
              <a:t>全部</a:t>
            </a:r>
            <a:r>
              <a:rPr lang="zh-TW" altLang="en-US" dirty="0" smtClean="0"/>
              <a:t>清除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A7F70B1-8FC0-4F2A-B061-FEFD70EC2F41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6</a:t>
            </a:fld>
            <a:endParaRPr kumimoji="0" lang="en-US" altLang="zh-TW">
              <a:solidFill>
                <a:srgbClr val="6363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</a:t>
            </a:r>
            <a:r>
              <a:rPr lang="en-US" altLang="zh-TW" dirty="0" smtClean="0"/>
              <a:t>Diagram </a:t>
            </a:r>
            <a:r>
              <a:rPr lang="zh-TW" altLang="en-US" dirty="0" smtClean="0"/>
              <a:t>狀態圖</a:t>
            </a:r>
            <a:endParaRPr lang="zh-TW" altLang="en-US" dirty="0" smtClean="0"/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50825" y="1557338"/>
          <a:ext cx="8667750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5431644" imgH="2934240" progId="Visio.Drawing.11">
                  <p:embed/>
                </p:oleObj>
              </mc:Choice>
              <mc:Fallback>
                <p:oleObj name="Visio" r:id="rId3" imgW="5431644" imgH="293424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57338"/>
                        <a:ext cx="8667750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22005B2-F4D4-4DD9-B820-802DB91A1067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7</a:t>
            </a:fld>
            <a:endParaRPr kumimoji="0" lang="en-US" altLang="zh-TW">
              <a:solidFill>
                <a:srgbClr val="6363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狀態分析</a:t>
            </a:r>
            <a:endParaRPr lang="zh-TW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無論在任何狀態下，按下</a:t>
            </a:r>
            <a:r>
              <a:rPr lang="en-US" altLang="zh-TW" smtClean="0"/>
              <a:t>AC</a:t>
            </a:r>
            <a:r>
              <a:rPr lang="zh-TW" altLang="en-US" smtClean="0"/>
              <a:t>都是回到狀態</a:t>
            </a:r>
            <a:r>
              <a:rPr lang="en-US" altLang="zh-TW" smtClean="0"/>
              <a:t>1</a:t>
            </a:r>
          </a:p>
          <a:p>
            <a:pPr lvl="1"/>
            <a:r>
              <a:rPr lang="en-US" altLang="zh-TW" smtClean="0"/>
              <a:t>num1 = num2 = 0</a:t>
            </a:r>
          </a:p>
          <a:p>
            <a:r>
              <a:rPr lang="zh-TW" altLang="en-US" smtClean="0"/>
              <a:t>狀態</a:t>
            </a:r>
            <a:r>
              <a:rPr lang="en-US" altLang="zh-TW" smtClean="0"/>
              <a:t>1</a:t>
            </a:r>
            <a:r>
              <a:rPr lang="zh-TW" altLang="en-US" smtClean="0"/>
              <a:t>不能按</a:t>
            </a:r>
            <a:r>
              <a:rPr lang="en-US" altLang="zh-TW" smtClean="0"/>
              <a:t>『=』</a:t>
            </a:r>
            <a:r>
              <a:rPr lang="zh-TW" altLang="en-US" smtClean="0"/>
              <a:t>，狀態</a:t>
            </a:r>
            <a:r>
              <a:rPr lang="en-US" altLang="zh-TW" smtClean="0"/>
              <a:t>2</a:t>
            </a:r>
            <a:r>
              <a:rPr lang="zh-TW" altLang="en-US" smtClean="0"/>
              <a:t>、</a:t>
            </a:r>
            <a:r>
              <a:rPr lang="en-US" altLang="zh-TW" smtClean="0"/>
              <a:t>3</a:t>
            </a:r>
            <a:r>
              <a:rPr lang="zh-TW" altLang="en-US" smtClean="0"/>
              <a:t>可以按</a:t>
            </a:r>
            <a:r>
              <a:rPr lang="en-US" altLang="zh-TW" smtClean="0"/>
              <a:t>『=』</a:t>
            </a:r>
          </a:p>
          <a:p>
            <a:pPr lvl="1"/>
            <a:r>
              <a:rPr lang="zh-TW" altLang="en-US" smtClean="0"/>
              <a:t>按</a:t>
            </a:r>
            <a:r>
              <a:rPr lang="en-US" altLang="zh-TW" smtClean="0"/>
              <a:t>『=』</a:t>
            </a:r>
            <a:r>
              <a:rPr lang="zh-TW" altLang="en-US" smtClean="0"/>
              <a:t>之後的動作都是計算與呈現結果</a:t>
            </a:r>
          </a:p>
          <a:p>
            <a:pPr lvl="1"/>
            <a:r>
              <a:rPr lang="zh-TW" altLang="en-US" smtClean="0"/>
              <a:t>按完</a:t>
            </a:r>
            <a:r>
              <a:rPr lang="en-US" altLang="zh-TW" smtClean="0"/>
              <a:t>『=』</a:t>
            </a:r>
            <a:r>
              <a:rPr lang="zh-TW" altLang="en-US" smtClean="0"/>
              <a:t>之後都進入狀態</a:t>
            </a:r>
            <a:r>
              <a:rPr lang="en-US" altLang="zh-TW" smtClean="0"/>
              <a:t>3</a:t>
            </a:r>
          </a:p>
          <a:p>
            <a:r>
              <a:rPr lang="zh-TW" altLang="en-US" smtClean="0"/>
              <a:t>按</a:t>
            </a:r>
            <a:r>
              <a:rPr lang="en-US" altLang="zh-TW" smtClean="0"/>
              <a:t>『+-*/』</a:t>
            </a:r>
            <a:r>
              <a:rPr lang="zh-TW" altLang="en-US" smtClean="0"/>
              <a:t>變更計算符號</a:t>
            </a:r>
          </a:p>
          <a:p>
            <a:pPr lvl="1"/>
            <a:r>
              <a:rPr lang="zh-TW" altLang="en-US" smtClean="0"/>
              <a:t>在狀態</a:t>
            </a:r>
            <a:r>
              <a:rPr lang="en-US" altLang="zh-TW" smtClean="0"/>
              <a:t>3</a:t>
            </a:r>
            <a:r>
              <a:rPr lang="zh-TW" altLang="en-US" smtClean="0"/>
              <a:t>變更計算符號後，重算並呈現結果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C537698-7726-4000-8563-598A55CC4C42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8</a:t>
            </a:fld>
            <a:endParaRPr kumimoji="0" lang="en-US" altLang="zh-TW">
              <a:solidFill>
                <a:srgbClr val="6363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實作：畫面安排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TW" altLang="en-US" dirty="0" smtClean="0"/>
              <a:t>以表格控制畫面的佈置</a:t>
            </a:r>
            <a:endParaRPr lang="en-US" altLang="zh-TW" dirty="0" smtClean="0"/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TW" altLang="en-US" dirty="0" smtClean="0"/>
              <a:t>以</a:t>
            </a:r>
            <a:r>
              <a:rPr lang="en-US" altLang="zh-TW" dirty="0" smtClean="0"/>
              <a:t>&lt;span&gt;</a:t>
            </a:r>
            <a:r>
              <a:rPr lang="zh-TW" altLang="en-US" dirty="0" smtClean="0"/>
              <a:t>顯示計算式與結果：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&lt;span id="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"&gt;0&lt;/span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altLang="zh-TW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TW" altLang="en-US" dirty="0" smtClean="0"/>
              <a:t>數字按鈕：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&lt;input type="button" id="num5" value="5" </a:t>
            </a:r>
            <a:r>
              <a:rPr lang="en-US" altLang="zh-TW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TW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setNumber</a:t>
            </a:r>
            <a:r>
              <a:rPr lang="en-US" altLang="zh-TW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(5)" title="Five"&gt;</a:t>
            </a:r>
            <a:endParaRPr lang="en-US" altLang="zh-TW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TW" altLang="en-US" dirty="0" smtClean="0"/>
              <a:t>運算符號：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&lt;input type="button" id="</a:t>
            </a:r>
            <a:r>
              <a:rPr lang="en-US" altLang="zh-TW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altLang="zh-TW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value="&amp;times;" </a:t>
            </a:r>
            <a:r>
              <a:rPr lang="en-US" altLang="zh-TW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TW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setOperator</a:t>
            </a:r>
            <a:r>
              <a:rPr lang="en-US" altLang="zh-TW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('*')" title="Multiply"&gt;</a:t>
            </a:r>
            <a:endParaRPr lang="en-US" altLang="zh-TW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TW" altLang="en-US" dirty="0" smtClean="0"/>
              <a:t>等號：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&lt;input type="button" id="</a:t>
            </a:r>
            <a:r>
              <a:rPr lang="en-US" altLang="zh-TW" sz="1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eq</a:t>
            </a: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value="&amp;equals;" </a:t>
            </a:r>
            <a:r>
              <a:rPr lang="en-US" altLang="zh-TW" sz="1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1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calc</a:t>
            </a: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()" disabled="disabled" title="Equal"&gt;</a:t>
            </a:r>
            <a:endParaRPr lang="zh-TW" altLang="en-US" sz="19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FA0506-AE30-4512-A056-41501091E4FC}" type="slidenum">
              <a:rPr kumimoji="0" lang="en-US" altLang="zh-TW">
                <a:solidFill>
                  <a:srgbClr val="636363"/>
                </a:solidFill>
              </a:rPr>
              <a:pPr eaLnBrk="1" hangingPunct="1"/>
              <a:t>9</a:t>
            </a:fld>
            <a:endParaRPr kumimoji="0" lang="en-US" altLang="zh-TW">
              <a:solidFill>
                <a:srgbClr val="636363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284</TotalTime>
  <Words>605</Words>
  <Application>Microsoft Office PowerPoint</Application>
  <PresentationFormat>如螢幕大小 (4:3)</PresentationFormat>
  <Paragraphs>160</Paragraphs>
  <Slides>17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黑体</vt:lpstr>
      <vt:lpstr>微軟正黑體</vt:lpstr>
      <vt:lpstr>新細明體</vt:lpstr>
      <vt:lpstr>Arial</vt:lpstr>
      <vt:lpstr>Courier New</vt:lpstr>
      <vt:lpstr>Franklin Gothic Book</vt:lpstr>
      <vt:lpstr>Franklin Gothic Medium</vt:lpstr>
      <vt:lpstr>Wingdings 2</vt:lpstr>
      <vt:lpstr>暗香撲面</vt:lpstr>
      <vt:lpstr>Visio</vt:lpstr>
      <vt:lpstr>簡易二元計算機</vt:lpstr>
      <vt:lpstr>簡介</vt:lpstr>
      <vt:lpstr>網站架構</vt:lpstr>
      <vt:lpstr>畫面佈置</vt:lpstr>
      <vt:lpstr>技術說明</vt:lpstr>
      <vt:lpstr>設計說明</vt:lpstr>
      <vt:lpstr>State Diagram 狀態圖</vt:lpstr>
      <vt:lpstr>狀態分析</vt:lpstr>
      <vt:lpstr>實作：畫面安排</vt:lpstr>
      <vt:lpstr>實作：全域變數</vt:lpstr>
      <vt:lpstr>實作：更新畫面</vt:lpstr>
      <vt:lpstr>實作：按下AC</vt:lpstr>
      <vt:lpstr>實作：按下C</vt:lpstr>
      <vt:lpstr>實作：按下數字鍵</vt:lpstr>
      <vt:lpstr>實作：按下四則運算符號</vt:lpstr>
      <vt:lpstr>實作：計算與呈現結果（按『=』）</vt:lpstr>
      <vt:lpstr>未來展望</vt:lpstr>
    </vt:vector>
  </TitlesOfParts>
  <Company>MNET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小型專題： 二元計算機</dc:title>
  <dc:creator>ywdeng</dc:creator>
  <cp:lastModifiedBy>YAO-WEN DENG</cp:lastModifiedBy>
  <cp:revision>42</cp:revision>
  <dcterms:created xsi:type="dcterms:W3CDTF">2010-11-23T05:06:38Z</dcterms:created>
  <dcterms:modified xsi:type="dcterms:W3CDTF">2019-04-10T02:08:33Z</dcterms:modified>
</cp:coreProperties>
</file>