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1"/>
  </p:notesMasterIdLst>
  <p:sldIdLst>
    <p:sldId id="256" r:id="rId2"/>
    <p:sldId id="258" r:id="rId3"/>
    <p:sldId id="449" r:id="rId4"/>
    <p:sldId id="328" r:id="rId5"/>
    <p:sldId id="330" r:id="rId6"/>
    <p:sldId id="477" r:id="rId7"/>
    <p:sldId id="329" r:id="rId8"/>
    <p:sldId id="323" r:id="rId9"/>
    <p:sldId id="332" r:id="rId10"/>
    <p:sldId id="489" r:id="rId11"/>
    <p:sldId id="333" r:id="rId12"/>
    <p:sldId id="490" r:id="rId13"/>
    <p:sldId id="334" r:id="rId14"/>
    <p:sldId id="336" r:id="rId15"/>
    <p:sldId id="491" r:id="rId16"/>
    <p:sldId id="335" r:id="rId17"/>
    <p:sldId id="337" r:id="rId18"/>
    <p:sldId id="492" r:id="rId19"/>
    <p:sldId id="338" r:id="rId20"/>
    <p:sldId id="339" r:id="rId21"/>
    <p:sldId id="340" r:id="rId22"/>
    <p:sldId id="493" r:id="rId23"/>
    <p:sldId id="341" r:id="rId24"/>
    <p:sldId id="342" r:id="rId25"/>
    <p:sldId id="343" r:id="rId26"/>
    <p:sldId id="344" r:id="rId27"/>
    <p:sldId id="345" r:id="rId28"/>
    <p:sldId id="496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454" r:id="rId40"/>
    <p:sldId id="451" r:id="rId41"/>
    <p:sldId id="498" r:id="rId42"/>
    <p:sldId id="488" r:id="rId43"/>
    <p:sldId id="357" r:id="rId44"/>
    <p:sldId id="359" r:id="rId45"/>
    <p:sldId id="360" r:id="rId46"/>
    <p:sldId id="361" r:id="rId47"/>
    <p:sldId id="362" r:id="rId48"/>
    <p:sldId id="45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479" r:id="rId59"/>
    <p:sldId id="372" r:id="rId60"/>
    <p:sldId id="373" r:id="rId61"/>
    <p:sldId id="374" r:id="rId62"/>
    <p:sldId id="480" r:id="rId63"/>
    <p:sldId id="497" r:id="rId64"/>
    <p:sldId id="375" r:id="rId65"/>
    <p:sldId id="377" r:id="rId66"/>
    <p:sldId id="378" r:id="rId67"/>
    <p:sldId id="494" r:id="rId68"/>
    <p:sldId id="495" r:id="rId69"/>
    <p:sldId id="481" r:id="rId70"/>
    <p:sldId id="379" r:id="rId71"/>
    <p:sldId id="500" r:id="rId72"/>
    <p:sldId id="501" r:id="rId73"/>
    <p:sldId id="382" r:id="rId74"/>
    <p:sldId id="482" r:id="rId75"/>
    <p:sldId id="483" r:id="rId76"/>
    <p:sldId id="484" r:id="rId77"/>
    <p:sldId id="485" r:id="rId78"/>
    <p:sldId id="380" r:id="rId79"/>
    <p:sldId id="381" r:id="rId80"/>
    <p:sldId id="487" r:id="rId81"/>
    <p:sldId id="505" r:id="rId82"/>
    <p:sldId id="506" r:id="rId83"/>
    <p:sldId id="507" r:id="rId84"/>
    <p:sldId id="508" r:id="rId85"/>
    <p:sldId id="486" r:id="rId86"/>
    <p:sldId id="499" r:id="rId87"/>
    <p:sldId id="502" r:id="rId88"/>
    <p:sldId id="504" r:id="rId89"/>
    <p:sldId id="503" r:id="rId9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8" autoAdjust="0"/>
    <p:restoredTop sz="91047" autoAdjust="0"/>
  </p:normalViewPr>
  <p:slideViewPr>
    <p:cSldViewPr>
      <p:cViewPr varScale="1">
        <p:scale>
          <a:sx n="102" d="100"/>
          <a:sy n="102" d="100"/>
        </p:scale>
        <p:origin x="13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429-E708-4300-860C-8D62ED2B0EC3}" type="datetimeFigureOut">
              <a:rPr lang="zh-TW" altLang="en-US" smtClean="0"/>
              <a:pPr/>
              <a:t>2019/3/29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AFC06-875D-49CE-BD17-421D212973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conventions.asp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weblog.wordpress.com/2011/01/04/exploring-javascript-for-in-loops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JavaScript/Guide/Regular_Expressions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what-can-</a:t>
            </a:r>
            <a:r>
              <a:rPr lang="en-US" dirty="0" err="1" smtClean="0"/>
              <a:t>javascript</a:t>
            </a:r>
            <a:r>
              <a:rPr lang="en-US" dirty="0" smtClean="0"/>
              <a:t>-do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583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9BCF7D-D814-468D-94F0-CB72A59A73C3}" type="slidenum">
              <a:rPr lang="zh-TW" altLang="en-US" smtClean="0"/>
              <a:pPr>
                <a:defRPr/>
              </a:pPr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671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A37FFF-9A32-463C-9BF2-A8299DF59AC1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890130-2616-4089-9D1A-C0AD5BB77618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even-odd.html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998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score-grade.html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575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score-grade-switch.html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312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count-to-10.html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9BCF7D-D814-468D-94F0-CB72A59A73C3}" type="slidenum">
              <a:rPr lang="zh-TW" altLang="en-US" smtClean="0"/>
              <a:pPr>
                <a:defRPr/>
              </a:pPr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885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count-to-10.html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590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sum-to-10.html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872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sum-to-n.html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76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JavaScript </a:t>
            </a:r>
            <a:r>
              <a:rPr lang="zh-TW" altLang="en-US" dirty="0" smtClean="0"/>
              <a:t>編碼慣例 </a:t>
            </a:r>
            <a:r>
              <a:rPr lang="en-US" dirty="0" smtClean="0">
                <a:hlinkClick r:id="rId3"/>
              </a:rPr>
              <a:t>https://www.w3schools.com/JS/js_conventions.asp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766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9x9-1.html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665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9x9-2.html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63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9x9-2.html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362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9x9-3.html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60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http://javascriptweblog.wordpress.com/2011/01/04/exploring-javascript-for-in-loops/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593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sum-and-average.html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351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sum-and-average.html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689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sum-and-average.html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82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sum-and-average.html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004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https://developer.mozilla.org/zh-TW/docs/Web/JavaScript/Guide/Regular_Expressions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55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B92C3A-4195-463F-A68C-6A1D5F8EE606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do-some-math.html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376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do-some-math.html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607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do-some-math.html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204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do-some-math.html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93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2118A-7498-42FA-9A0D-1BE838D66EFD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AE702-33F9-4709-9A62-F198DF160CAF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0154FF-05F5-4CEE-A7FA-7DEBE96ACBA9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B8A48E-BF9C-4A3E-AA45-E1CDEE7420F6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17420-F053-48EE-AD2D-C222CB03C8DA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ED05A1-828D-408F-84B9-454AFAE885F3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D078E-A9C4-4D50-B65E-1B080877A82B}" type="datetimeFigureOut">
              <a:rPr lang="en-US" altLang="zh-TW"/>
              <a:pPr/>
              <a:t>3/29/2019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57-F8D2-42D4-9EDC-E32CC36F89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ECBF91-BA3F-493C-9682-FB4A23478541}" type="datetimeFigureOut">
              <a:rPr lang="zh-TW" altLang="en-US" smtClean="0"/>
              <a:pPr/>
              <a:t>2019/3/29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isnan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ref/jsref_isfinite_number.asp" TargetMode="External"/><Relationship Id="rId4" Type="http://schemas.openxmlformats.org/officeDocument/2006/relationships/hyperlink" Target="https://www.w3schools.com/jsref/jsref_isinteger.asp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JavaScript </a:t>
            </a:r>
            <a:r>
              <a:rPr lang="zh-TW" altLang="zh-TW" dirty="0" smtClean="0"/>
              <a:t>簡介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Introduction to JavaScript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2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用 </a:t>
            </a:r>
            <a:r>
              <a:rPr lang="en-US" altLang="zh-TW" smtClean="0"/>
              <a:t>alert() </a:t>
            </a:r>
            <a:r>
              <a:rPr lang="zh-TW" altLang="en-US" smtClean="0"/>
              <a:t>顯示訊息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alert() </a:t>
            </a:r>
            <a:r>
              <a:rPr lang="zh-TW" altLang="en-US" dirty="0" smtClean="0"/>
              <a:t>顯示單一字串的內容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Modal Dialog Box </a:t>
            </a:r>
            <a:r>
              <a:rPr lang="zh-TW" altLang="en-US" dirty="0" smtClean="0"/>
              <a:t>不關掉就不繼續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只有一個「確定」的按鈕。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訊息內容太長，可以用 </a:t>
            </a:r>
            <a:r>
              <a:rPr lang="en-US" altLang="zh-TW" dirty="0" smtClean="0"/>
              <a:t>\n </a:t>
            </a:r>
            <a:r>
              <a:rPr lang="zh-TW" altLang="en-US" dirty="0" smtClean="0"/>
              <a:t>換行。</a:t>
            </a:r>
            <a:endParaRPr lang="en-US" altLang="zh-TW" dirty="0" smtClean="0"/>
          </a:p>
          <a:p>
            <a:r>
              <a:rPr lang="zh-TW" altLang="en-US" dirty="0" smtClean="0"/>
              <a:t>只是要讓你知道，沒有要問你的意見。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1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第二個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程式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B14F-19D3-4B39-B73E-1A473433BF9B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23556" name="矩形 3"/>
          <p:cNvSpPr>
            <a:spLocks noChangeArrowheads="1"/>
          </p:cNvSpPr>
          <p:nvPr/>
        </p:nvSpPr>
        <p:spPr bwMode="auto">
          <a:xfrm>
            <a:off x="755650" y="1412776"/>
            <a:ext cx="7561263" cy="489267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altLang="zh-TW" sz="24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&lt;meta charset="utf-8"&gt;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第二個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程式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歡迎光臨 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JavaScript 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的世界！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script&gt;</a:t>
            </a:r>
            <a:endParaRPr lang="en-US" altLang="zh-TW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alert("Hello World!");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4328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Interpreter </a:t>
            </a:r>
            <a:r>
              <a:rPr lang="zh-TW" altLang="en-US" smtClean="0"/>
              <a:t>直譯式語言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直譯式語言一行一行地執行</a:t>
            </a:r>
            <a:endParaRPr lang="en-US" altLang="zh-TW" dirty="0" smtClean="0"/>
          </a:p>
          <a:p>
            <a:r>
              <a:rPr lang="zh-TW" altLang="en-US" dirty="0" smtClean="0"/>
              <a:t>比較「第一個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程式」和「第二個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程式」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alert() </a:t>
            </a:r>
            <a:r>
              <a:rPr lang="zh-TW" altLang="en-US" dirty="0" smtClean="0"/>
              <a:t>對話方塊出現時，有沒有看到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&lt;h1&gt;</a:t>
            </a:r>
            <a:r>
              <a:rPr lang="zh-TW" altLang="en-US" dirty="0" smtClean="0"/>
              <a:t>歡迎光臨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的世界！</a:t>
            </a:r>
            <a:r>
              <a:rPr lang="en-US" altLang="zh-TW" dirty="0" smtClean="0"/>
              <a:t>&lt;/h1&gt;</a:t>
            </a:r>
          </a:p>
          <a:p>
            <a:pPr marL="0" indent="0" algn="ctr">
              <a:buNone/>
            </a:pP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第三個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程式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B14F-19D3-4B39-B73E-1A473433BF9B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23556" name="矩形 3"/>
          <p:cNvSpPr>
            <a:spLocks noChangeArrowheads="1"/>
          </p:cNvSpPr>
          <p:nvPr/>
        </p:nvSpPr>
        <p:spPr bwMode="auto">
          <a:xfrm>
            <a:off x="971600" y="1268760"/>
            <a:ext cx="7200800" cy="535531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&lt;meta charset="utf-8"&gt;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zh-TW" altLang="en-US" b="1" dirty="0">
                <a:latin typeface="Courier New" pitchFamily="49" charset="0"/>
                <a:cs typeface="Courier New" pitchFamily="49" charset="0"/>
              </a:rPr>
              <a:t>第二個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zh-TW" altLang="en-US" b="1" dirty="0">
                <a:latin typeface="Courier New" pitchFamily="49" charset="0"/>
                <a:cs typeface="Courier New" pitchFamily="49" charset="0"/>
              </a:rPr>
              <a:t>程式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="Hello.css"&gt;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&lt;article&gt;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&lt;h1&gt;</a:t>
            </a:r>
            <a:r>
              <a:rPr lang="zh-TW" altLang="en-US" b="1" dirty="0">
                <a:latin typeface="Courier New" pitchFamily="49" charset="0"/>
                <a:cs typeface="Courier New" pitchFamily="49" charset="0"/>
              </a:rPr>
              <a:t>歡迎光臨 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JavaScript </a:t>
            </a:r>
            <a:r>
              <a:rPr lang="zh-TW" altLang="en-US" b="1" dirty="0">
                <a:latin typeface="Courier New" pitchFamily="49" charset="0"/>
                <a:cs typeface="Courier New" pitchFamily="49" charset="0"/>
              </a:rPr>
              <a:t>的世界！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&lt;div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="message"&gt;Place message here!&lt;/div&gt;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&lt;/article&gt;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script&gt;</a:t>
            </a:r>
            <a:endParaRPr lang="en-US" altLang="zh-TW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("message");</a:t>
            </a:r>
          </a:p>
          <a:p>
            <a:r>
              <a:rPr lang="en-US" altLang="zh-TW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msg.innerHTML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="&lt;h2&gt;Hello World!&lt;/h2&gt;";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3327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Hello.css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07704" y="1487681"/>
            <a:ext cx="5526360" cy="48936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@charset "utf-8";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article {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	margin: 1em 10%;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	padding: 1em;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	background-color: #FFC;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	text-align: center;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h1 {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	color: blue;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	color: red;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658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document.getElementById</a:t>
            </a:r>
            <a:r>
              <a:rPr lang="en-US" dirty="0" smtClean="0"/>
              <a:t>(</a:t>
            </a:r>
            <a:r>
              <a:rPr lang="en-US" i="1" dirty="0"/>
              <a:t>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用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TW" altLang="en-US" dirty="0" smtClean="0"/>
              <a:t>存取 </a:t>
            </a:r>
            <a:r>
              <a:rPr lang="en-US" altLang="zh-TW" dirty="0" smtClean="0"/>
              <a:t>HTML tag 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憑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取得物件，</a:t>
            </a:r>
            <a:r>
              <a:rPr lang="en-US" altLang="zh-TW" dirty="0" smtClean="0"/>
              <a:t>id </a:t>
            </a:r>
            <a:r>
              <a:rPr lang="zh-TW" altLang="en-US" dirty="0" smtClean="0"/>
              <a:t>必須唯一！</a:t>
            </a:r>
            <a:endParaRPr lang="en-US" altLang="zh-TW" dirty="0" smtClean="0"/>
          </a:p>
          <a:p>
            <a:r>
              <a:rPr lang="zh-TW" altLang="en-US" dirty="0" smtClean="0"/>
              <a:t>也有 </a:t>
            </a:r>
            <a:r>
              <a:rPr lang="en-US" altLang="zh-TW" dirty="0" err="1" smtClean="0"/>
              <a:t>document.</a:t>
            </a:r>
            <a:r>
              <a:rPr lang="en-US" dirty="0" err="1" smtClean="0"/>
              <a:t>getElement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ByName</a:t>
            </a:r>
            <a:r>
              <a:rPr lang="en-US" dirty="0" smtClean="0"/>
              <a:t>(</a:t>
            </a:r>
            <a:r>
              <a:rPr lang="en-US" i="1" dirty="0" smtClean="0"/>
              <a:t>name</a:t>
            </a:r>
            <a:r>
              <a:rPr lang="en-US" dirty="0" smtClean="0"/>
              <a:t>)</a:t>
            </a:r>
            <a:r>
              <a:rPr lang="zh-TW" altLang="en-US" dirty="0" smtClean="0"/>
              <a:t>，但是回傳的是物件</a:t>
            </a:r>
            <a:r>
              <a:rPr lang="zh-TW" altLang="en-US" b="1" dirty="0" smtClean="0"/>
              <a:t>陣列</a:t>
            </a:r>
            <a:r>
              <a:rPr lang="zh-TW" altLang="en-US" dirty="0" smtClean="0"/>
              <a:t>，因為 </a:t>
            </a:r>
            <a:r>
              <a:rPr lang="en-US" altLang="zh-TW" dirty="0" smtClean="0"/>
              <a:t>name </a:t>
            </a:r>
            <a:r>
              <a:rPr lang="zh-TW" altLang="en-US" dirty="0" smtClean="0"/>
              <a:t>相同的 </a:t>
            </a:r>
            <a:r>
              <a:rPr lang="en-US" altLang="zh-TW" dirty="0" smtClean="0"/>
              <a:t>HTML tag </a:t>
            </a:r>
            <a:r>
              <a:rPr lang="zh-TW" altLang="en-US" dirty="0" smtClean="0"/>
              <a:t>可能不只一個</a:t>
            </a:r>
            <a:endParaRPr lang="en-US" altLang="zh-TW" dirty="0" smtClean="0"/>
          </a:p>
          <a:p>
            <a:r>
              <a:rPr lang="zh-TW" altLang="en-US" dirty="0" smtClean="0"/>
              <a:t>用 </a:t>
            </a:r>
            <a:r>
              <a:rPr lang="en-US" altLang="zh-TW" dirty="0" err="1" smtClean="0"/>
              <a:t>tag.attribute</a:t>
            </a:r>
            <a:r>
              <a:rPr lang="en-US" altLang="zh-TW" dirty="0" smtClean="0"/>
              <a:t> = … </a:t>
            </a:r>
            <a:r>
              <a:rPr lang="zh-TW" altLang="en-US" dirty="0" smtClean="0"/>
              <a:t>改變網頁內容</a:t>
            </a:r>
            <a:endParaRPr lang="en-US" altLang="zh-TW" dirty="0" smtClean="0"/>
          </a:p>
          <a:p>
            <a:r>
              <a:rPr lang="en-US" dirty="0" smtClean="0"/>
              <a:t>div </a:t>
            </a:r>
            <a:r>
              <a:rPr lang="zh-TW" altLang="en-US" dirty="0" smtClean="0"/>
              <a:t>的內容有 </a:t>
            </a:r>
            <a:r>
              <a:rPr lang="en-US" altLang="zh-TW" dirty="0" err="1" smtClean="0"/>
              <a:t>innerHTML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innerText</a:t>
            </a:r>
            <a:r>
              <a:rPr lang="en-US" altLang="zh-TW" dirty="0" smtClean="0"/>
              <a:t> </a:t>
            </a:r>
            <a:r>
              <a:rPr lang="zh-TW" altLang="en-US" dirty="0" smtClean="0"/>
              <a:t>兩種</a:t>
            </a:r>
            <a:endParaRPr lang="en-US" altLang="zh-TW" dirty="0" smtClean="0"/>
          </a:p>
          <a:p>
            <a:pPr lvl="1"/>
            <a:r>
              <a:rPr lang="en-US" dirty="0" err="1" smtClean="0"/>
              <a:t>innerHTML</a:t>
            </a:r>
            <a:r>
              <a:rPr lang="en-US" dirty="0" smtClean="0"/>
              <a:t> </a:t>
            </a:r>
            <a:r>
              <a:rPr lang="zh-TW" altLang="en-US" dirty="0" smtClean="0"/>
              <a:t>裡面可以用 </a:t>
            </a:r>
            <a:r>
              <a:rPr lang="en-US" altLang="zh-TW" dirty="0" smtClean="0"/>
              <a:t>HTML Tag </a:t>
            </a:r>
            <a:r>
              <a:rPr lang="zh-TW" altLang="en-US" dirty="0" smtClean="0"/>
              <a:t>排版</a:t>
            </a:r>
            <a:endParaRPr lang="en-US" altLang="zh-TW" dirty="0" smtClean="0"/>
          </a:p>
          <a:p>
            <a:pPr lvl="1"/>
            <a:r>
              <a:rPr lang="en-US" dirty="0" err="1" smtClean="0"/>
              <a:t>innerText</a:t>
            </a:r>
            <a:r>
              <a:rPr lang="en-US" dirty="0" smtClean="0"/>
              <a:t> </a:t>
            </a:r>
            <a:r>
              <a:rPr lang="zh-TW" altLang="en-US" dirty="0" smtClean="0"/>
              <a:t>裡面放 </a:t>
            </a:r>
            <a:r>
              <a:rPr lang="en-US" altLang="zh-TW" dirty="0" smtClean="0"/>
              <a:t>HTML Tag </a:t>
            </a:r>
            <a:r>
              <a:rPr lang="zh-TW" altLang="en-US" dirty="0" smtClean="0"/>
              <a:t>不生效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79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第四個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程式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B14F-19D3-4B39-B73E-1A473433BF9B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sp>
        <p:nvSpPr>
          <p:cNvPr id="23556" name="矩形 3"/>
          <p:cNvSpPr>
            <a:spLocks noChangeArrowheads="1"/>
          </p:cNvSpPr>
          <p:nvPr/>
        </p:nvSpPr>
        <p:spPr bwMode="auto">
          <a:xfrm>
            <a:off x="755650" y="908720"/>
            <a:ext cx="7561263" cy="5478423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&lt;meta charset="utf-8"&gt;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zh-TW" altLang="en-US" sz="1400" b="1" dirty="0">
                <a:latin typeface="Courier New" pitchFamily="49" charset="0"/>
                <a:cs typeface="Courier New" pitchFamily="49" charset="0"/>
              </a:rPr>
              <a:t>第四個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zh-TW" altLang="en-US" sz="1400" b="1" dirty="0">
                <a:latin typeface="Courier New" pitchFamily="49" charset="0"/>
                <a:cs typeface="Courier New" pitchFamily="49" charset="0"/>
              </a:rPr>
              <a:t>程式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="Hello.css"&gt;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&lt;article&gt;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  &lt;h1&gt;</a:t>
            </a:r>
            <a:r>
              <a:rPr lang="zh-TW" altLang="en-US" sz="1400" b="1" dirty="0">
                <a:latin typeface="Courier New" pitchFamily="49" charset="0"/>
                <a:cs typeface="Courier New" pitchFamily="49" charset="0"/>
              </a:rPr>
              <a:t>歡迎光臨 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JavaScript </a:t>
            </a:r>
            <a:r>
              <a:rPr lang="zh-TW" altLang="en-US" sz="1400" b="1" dirty="0">
                <a:latin typeface="Courier New" pitchFamily="49" charset="0"/>
                <a:cs typeface="Courier New" pitchFamily="49" charset="0"/>
              </a:rPr>
              <a:t>的世界！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  &lt;h2 id="message"&gt;Place message here!&lt;/h2&gt;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&lt;/article&gt;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sz="1400" b="1" dirty="0" smtClean="0">
                <a:latin typeface="Courier New" pitchFamily="49" charset="0"/>
                <a:cs typeface="Courier New" pitchFamily="49" charset="0"/>
              </a:rPr>
              <a:t>script&gt;</a:t>
            </a:r>
            <a:endParaRPr lang="en-US" altLang="zh-TW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("message");</a:t>
            </a:r>
          </a:p>
          <a:p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zh-TW" altLang="en-US" sz="1400" b="1" dirty="0">
                <a:latin typeface="Courier New" pitchFamily="49" charset="0"/>
                <a:cs typeface="Courier New" pitchFamily="49" charset="0"/>
              </a:rPr>
              <a:t>請問尊姓大名？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if (name) {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msg.innerHTML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="Hello " + name;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msg.style.color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="magenta";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msg.innerHTML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="Hello World!";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2995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第五個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程式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B14F-19D3-4B39-B73E-1A473433BF9B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sp>
        <p:nvSpPr>
          <p:cNvPr id="23556" name="矩形 3"/>
          <p:cNvSpPr>
            <a:spLocks noChangeArrowheads="1"/>
          </p:cNvSpPr>
          <p:nvPr/>
        </p:nvSpPr>
        <p:spPr bwMode="auto">
          <a:xfrm>
            <a:off x="755650" y="908720"/>
            <a:ext cx="7561263" cy="59093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&lt;meta charset="utf-8"&gt;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zh-TW" altLang="en-US" sz="1400" b="1" dirty="0">
                <a:latin typeface="Courier New" pitchFamily="49" charset="0"/>
                <a:cs typeface="Courier New" pitchFamily="49" charset="0"/>
              </a:rPr>
              <a:t>第五個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zh-TW" altLang="en-US" sz="1400" b="1" dirty="0">
                <a:latin typeface="Courier New" pitchFamily="49" charset="0"/>
                <a:cs typeface="Courier New" pitchFamily="49" charset="0"/>
              </a:rPr>
              <a:t>程式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="Hello.css"&gt;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&lt;script language="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("message");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 name = prompt("</a:t>
            </a:r>
            <a:r>
              <a:rPr lang="zh-TW" altLang="en-US" sz="1400" b="1" dirty="0">
                <a:latin typeface="Courier New" pitchFamily="49" charset="0"/>
                <a:cs typeface="Courier New" pitchFamily="49" charset="0"/>
              </a:rPr>
              <a:t>請問尊姓大名？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	if (name) {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msg.innerHTML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="Hello " + name;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msg.style.color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="magenta";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	} else {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msg.innerHTML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="Hello World!";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&lt;article&gt;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  &lt;h1&gt;</a:t>
            </a:r>
            <a:r>
              <a:rPr lang="zh-TW" altLang="en-US" sz="1400" b="1" dirty="0">
                <a:latin typeface="Courier New" pitchFamily="49" charset="0"/>
                <a:cs typeface="Courier New" pitchFamily="49" charset="0"/>
              </a:rPr>
              <a:t>歡迎光臨 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JavaScript </a:t>
            </a:r>
            <a:r>
              <a:rPr lang="zh-TW" altLang="en-US" sz="1400" b="1" dirty="0">
                <a:latin typeface="Courier New" pitchFamily="49" charset="0"/>
                <a:cs typeface="Courier New" pitchFamily="49" charset="0"/>
              </a:rPr>
              <a:t>的世界！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  &lt;h2 id="message" 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()"&gt;</a:t>
            </a:r>
            <a:r>
              <a:rPr lang="zh-TW" altLang="en-US" sz="1400" b="1" dirty="0">
                <a:latin typeface="Courier New" pitchFamily="49" charset="0"/>
                <a:cs typeface="Courier New" pitchFamily="49" charset="0"/>
              </a:rPr>
              <a:t>按按看</a:t>
            </a:r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&lt;/article&gt;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en-US" altLang="zh-TW" sz="1400" b="1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37073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oclick</a:t>
            </a:r>
            <a:r>
              <a:rPr lang="en-US" dirty="0" smtClean="0"/>
              <a:t>(function)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所有的 </a:t>
            </a:r>
            <a:r>
              <a:rPr lang="en-US" altLang="zh-TW" dirty="0" smtClean="0"/>
              <a:t>HTML Tag </a:t>
            </a:r>
            <a:r>
              <a:rPr lang="zh-TW" altLang="en-US" dirty="0" smtClean="0"/>
              <a:t>都對滑鼠點擊有反應</a:t>
            </a:r>
            <a:endParaRPr lang="en-US" altLang="zh-TW" dirty="0" smtClean="0"/>
          </a:p>
          <a:p>
            <a:r>
              <a:rPr lang="zh-TW" altLang="en-US" dirty="0"/>
              <a:t>滑鼠點</a:t>
            </a:r>
            <a:r>
              <a:rPr lang="zh-TW" altLang="en-US" dirty="0" smtClean="0"/>
              <a:t>擊事件以 </a:t>
            </a:r>
            <a:r>
              <a:rPr lang="en-US" altLang="zh-TW" dirty="0" err="1" smtClean="0"/>
              <a:t>onclick</a:t>
            </a:r>
            <a:r>
              <a:rPr lang="en-US" altLang="zh-TW" dirty="0" smtClean="0"/>
              <a:t>(function) 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r>
              <a:rPr lang="zh-TW" altLang="en-US" dirty="0" smtClean="0"/>
              <a:t>盡量把 </a:t>
            </a:r>
            <a:r>
              <a:rPr lang="en-US" altLang="zh-TW" dirty="0" smtClean="0"/>
              <a:t>function </a:t>
            </a:r>
            <a:r>
              <a:rPr lang="zh-TW" altLang="en-US" dirty="0" smtClean="0"/>
              <a:t>宣告放在 </a:t>
            </a:r>
            <a:r>
              <a:rPr lang="en-US" altLang="zh-TW" dirty="0" smtClean="0"/>
              <a:t>&lt;head&gt;…&lt;/head&gt; </a:t>
            </a:r>
            <a:r>
              <a:rPr lang="zh-TW" altLang="en-US" dirty="0" smtClean="0"/>
              <a:t>區裡面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2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第六個 </a:t>
            </a:r>
            <a:r>
              <a:rPr lang="en-US" altLang="zh-TW" dirty="0"/>
              <a:t>JavaScript </a:t>
            </a:r>
            <a:r>
              <a:rPr lang="zh-TW" altLang="en-US" dirty="0"/>
              <a:t>程式</a:t>
            </a: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251520" y="1196752"/>
            <a:ext cx="8640960" cy="501675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&lt;meta charset="utf-8"&gt;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第六個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程式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="Hello.css"&gt;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="Hello.js"&gt;&lt;/script&gt;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&lt;article&gt;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&lt;h1&gt;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歡迎光臨 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JavaScript 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的世界！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&lt;h2 id="message"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()"&gt;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按按看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&lt;/article&gt;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0848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基本</a:t>
            </a:r>
            <a:r>
              <a:rPr lang="zh-TW" altLang="zh-TW" dirty="0"/>
              <a:t>語法</a:t>
            </a:r>
          </a:p>
          <a:p>
            <a:r>
              <a:rPr lang="zh-TW" altLang="zh-TW" dirty="0" smtClean="0"/>
              <a:t>變數</a:t>
            </a:r>
            <a:endParaRPr lang="zh-TW" altLang="zh-TW" dirty="0"/>
          </a:p>
          <a:p>
            <a:r>
              <a:rPr lang="zh-TW" altLang="zh-TW" dirty="0" smtClean="0"/>
              <a:t>條件</a:t>
            </a:r>
            <a:r>
              <a:rPr lang="zh-TW" altLang="zh-TW" dirty="0"/>
              <a:t>判斷</a:t>
            </a:r>
          </a:p>
          <a:p>
            <a:r>
              <a:rPr lang="zh-TW" altLang="zh-TW" dirty="0" smtClean="0"/>
              <a:t>迴圈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4998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Hello.js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539552" y="1484784"/>
            <a:ext cx="8136904" cy="317009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document.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getElementById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("message");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name = prompt("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請問尊姓大名？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	if (name) {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msg.innerHTML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="Hello " + name;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msg.style.color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="magenta";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	} else {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msg.innerHTML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="Hello World!";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0052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第七個 </a:t>
            </a:r>
            <a:r>
              <a:rPr lang="en-US" altLang="zh-TW" dirty="0"/>
              <a:t>JavaScript </a:t>
            </a:r>
            <a:r>
              <a:rPr lang="zh-TW" altLang="en-US" dirty="0"/>
              <a:t>程式</a:t>
            </a: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07504" y="1196752"/>
            <a:ext cx="8928992" cy="563231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&lt;meta charset="utf-8"&gt;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第七個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程式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="Hello.css"&gt;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="Hello.js"&gt;&lt;/script&gt;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&lt;article&gt;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&lt;h1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="sayHello2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zh-TW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歡迎光臨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 this, ' </a:t>
            </a:r>
            <a:r>
              <a:rPr lang="zh-TW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的世界！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歡迎光臨 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JavaScript 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的世界！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&lt;h2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="sayHello2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('Hello ', this, ' !')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按按看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&lt;/article&gt;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3957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zh-TW" altLang="en-US" dirty="0" smtClean="0"/>
              <a:t>指「這個物件」</a:t>
            </a:r>
            <a:endParaRPr lang="en-US" altLang="zh-TW" dirty="0" smtClean="0"/>
          </a:p>
          <a:p>
            <a:r>
              <a:rPr lang="zh-TW" altLang="en-US" dirty="0" smtClean="0"/>
              <a:t>在一個 </a:t>
            </a:r>
            <a:r>
              <a:rPr lang="en-US" altLang="zh-TW" dirty="0" smtClean="0"/>
              <a:t>HTML Tag </a:t>
            </a:r>
            <a:r>
              <a:rPr lang="zh-TW" altLang="en-US" dirty="0" smtClean="0"/>
              <a:t>裡面用 </a:t>
            </a:r>
            <a:r>
              <a:rPr lang="en-US" altLang="zh-TW" dirty="0" smtClean="0"/>
              <a:t>this </a:t>
            </a:r>
            <a:r>
              <a:rPr lang="zh-TW" altLang="en-US" dirty="0" smtClean="0"/>
              <a:t>指的就是目前這個 </a:t>
            </a:r>
            <a:r>
              <a:rPr lang="en-US" altLang="zh-TW" dirty="0" smtClean="0"/>
              <a:t>HTML Tag</a:t>
            </a:r>
          </a:p>
          <a:p>
            <a:r>
              <a:rPr lang="zh-TW" altLang="en-US" dirty="0" smtClean="0"/>
              <a:t>用 </a:t>
            </a:r>
            <a:r>
              <a:rPr lang="en-US" altLang="zh-TW" dirty="0" smtClean="0"/>
              <a:t>this </a:t>
            </a:r>
            <a:r>
              <a:rPr lang="zh-TW" altLang="en-US" dirty="0" smtClean="0"/>
              <a:t>把物件傳給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，就不必再費神用 </a:t>
            </a:r>
            <a:r>
              <a:rPr lang="en-US" altLang="zh-TW" dirty="0" err="1" smtClean="0"/>
              <a:t>document.getElementById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存取物件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83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Hello.js</a:t>
            </a:r>
            <a:endParaRPr lang="zh-TW" altLang="en-US" dirty="0"/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07504" y="1585823"/>
            <a:ext cx="8928992" cy="313932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function sayHello2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msgPrefix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node, </a:t>
            </a:r>
            <a:r>
              <a:rPr lang="en-US" altLang="zh-TW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msgPostfix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rainbow = new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red","orange","yellow","green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		"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blue","indigo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", "violet");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name = prompt("</a:t>
            </a:r>
            <a:r>
              <a:rPr lang="zh-TW" altLang="en-US" b="1" dirty="0">
                <a:latin typeface="Courier New" pitchFamily="49" charset="0"/>
                <a:cs typeface="Courier New" pitchFamily="49" charset="0"/>
              </a:rPr>
              <a:t>請問輸入名稱：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if (name) {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msgPrefix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+ name +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msgPostfix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altLang="zh-TW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* </a:t>
            </a:r>
            <a:r>
              <a:rPr lang="en-US" altLang="zh-TW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rainbow.length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color = rainbow[n];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node.style.color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= color;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361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JavaScript </a:t>
            </a:r>
            <a:r>
              <a:rPr lang="zh-TW" altLang="en-US" smtClean="0"/>
              <a:t>程式碼撰寫慣例</a:t>
            </a:r>
          </a:p>
        </p:txBody>
      </p:sp>
      <p:sp>
        <p:nvSpPr>
          <p:cNvPr id="29699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Arial" charset="0"/>
                <a:cs typeface="Arial" charset="0"/>
              </a:rPr>
              <a:t>關鍵字（</a:t>
            </a:r>
            <a:r>
              <a:rPr lang="en-US" altLang="zh-TW" smtClean="0">
                <a:latin typeface="Arial" charset="0"/>
                <a:cs typeface="Arial" charset="0"/>
              </a:rPr>
              <a:t>Reserved Word</a:t>
            </a:r>
            <a:r>
              <a:rPr lang="zh-TW" altLang="en-US" smtClean="0">
                <a:latin typeface="Arial" charset="0"/>
                <a:cs typeface="Arial" charset="0"/>
              </a:rPr>
              <a:t>） </a:t>
            </a:r>
            <a:endParaRPr lang="en-US" altLang="zh-TW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zh-TW" smtClean="0">
                <a:latin typeface="Arial" charset="0"/>
                <a:cs typeface="Arial" charset="0"/>
              </a:rPr>
              <a:t>function, if, else</a:t>
            </a:r>
            <a:endParaRPr lang="zh-TW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zh-TW" altLang="en-US" smtClean="0">
                <a:latin typeface="Arial" charset="0"/>
                <a:cs typeface="Arial" charset="0"/>
              </a:rPr>
              <a:t>特殊字元</a:t>
            </a:r>
            <a:endParaRPr lang="en-US" altLang="zh-TW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zh-TW" smtClean="0">
                <a:latin typeface="Arial" charset="0"/>
                <a:cs typeface="Arial" charset="0"/>
              </a:rPr>
              <a:t>{} () ;</a:t>
            </a:r>
            <a:endParaRPr lang="zh-TW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zh-TW" altLang="en-US" smtClean="0">
                <a:latin typeface="Arial" charset="0"/>
                <a:cs typeface="Arial" charset="0"/>
              </a:rPr>
              <a:t>識別字</a:t>
            </a:r>
            <a:endParaRPr lang="en-US" altLang="zh-TW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zh-TW" altLang="en-US" smtClean="0">
                <a:latin typeface="Arial" charset="0"/>
                <a:cs typeface="Arial" charset="0"/>
              </a:rPr>
              <a:t>程式設計師自行定義的名詞 </a:t>
            </a:r>
          </a:p>
          <a:p>
            <a:endParaRPr lang="zh-TW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DB195-8EDE-4F02-9AC0-7CF603D9DB29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500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規則與慣例</a:t>
            </a:r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區分英文字母大小寫</a:t>
            </a:r>
          </a:p>
          <a:p>
            <a:r>
              <a:rPr lang="zh-TW" altLang="en-US" dirty="0" smtClean="0"/>
              <a:t>忽略多餘的空白字元 </a:t>
            </a:r>
          </a:p>
          <a:p>
            <a:r>
              <a:rPr lang="zh-TW" altLang="en-US" dirty="0" smtClean="0"/>
              <a:t>分號：不一定需要</a:t>
            </a:r>
          </a:p>
          <a:p>
            <a:r>
              <a:rPr lang="zh-TW" altLang="en-US" dirty="0" smtClean="0"/>
              <a:t>換行：提高程式的可讀性</a:t>
            </a:r>
            <a:endParaRPr lang="en-US" altLang="zh-TW" dirty="0" smtClean="0"/>
          </a:p>
          <a:p>
            <a:r>
              <a:rPr lang="zh-TW" altLang="en-US" dirty="0" smtClean="0"/>
              <a:t>註解：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// </a:t>
            </a:r>
            <a:r>
              <a:rPr lang="zh-TW" altLang="en-US" dirty="0" smtClean="0"/>
              <a:t>單行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/*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zh-TW" altLang="en-US" dirty="0" smtClean="0"/>
              <a:t>多行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*/</a:t>
            </a:r>
            <a:endParaRPr lang="zh-TW" altLang="en-US" dirty="0" smtClean="0"/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65FC8-D086-457C-86C7-2881FDE5BB27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034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識別字命名規則 </a:t>
            </a:r>
          </a:p>
        </p:txBody>
      </p:sp>
      <p:sp>
        <p:nvSpPr>
          <p:cNvPr id="3174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第一個字元：</a:t>
            </a:r>
            <a:endParaRPr lang="en-US" altLang="zh-TW" smtClean="0"/>
          </a:p>
          <a:p>
            <a:pPr lvl="1"/>
            <a:r>
              <a:rPr lang="zh-TW" altLang="en-US" smtClean="0"/>
              <a:t>英文字母或底線（</a:t>
            </a:r>
            <a:r>
              <a:rPr lang="en-US" altLang="zh-TW" smtClean="0"/>
              <a:t>_</a:t>
            </a:r>
            <a:r>
              <a:rPr lang="zh-TW" altLang="en-US" smtClean="0"/>
              <a:t>）</a:t>
            </a:r>
            <a:endParaRPr lang="en-US" altLang="zh-TW" smtClean="0"/>
          </a:p>
          <a:p>
            <a:r>
              <a:rPr lang="zh-TW" altLang="en-US" smtClean="0"/>
              <a:t>後續字元</a:t>
            </a:r>
            <a:endParaRPr lang="en-US" altLang="zh-TW" smtClean="0"/>
          </a:p>
          <a:p>
            <a:pPr lvl="1"/>
            <a:r>
              <a:rPr lang="zh-TW" altLang="en-US" smtClean="0"/>
              <a:t>阿拉伯數字</a:t>
            </a:r>
            <a:endParaRPr lang="en-US" altLang="zh-TW" smtClean="0"/>
          </a:p>
          <a:p>
            <a:pPr lvl="1"/>
            <a:r>
              <a:rPr lang="en-US" altLang="zh-TW" smtClean="0"/>
              <a:t>ISO-8859-1</a:t>
            </a:r>
            <a:r>
              <a:rPr lang="zh-TW" altLang="en-US" smtClean="0"/>
              <a:t>字元</a:t>
            </a:r>
            <a:endParaRPr lang="en-US" altLang="zh-TW" smtClean="0"/>
          </a:p>
          <a:p>
            <a:pPr lvl="1"/>
            <a:r>
              <a:rPr lang="en-US" altLang="zh-TW" smtClean="0"/>
              <a:t>Unicode</a:t>
            </a:r>
            <a:r>
              <a:rPr lang="zh-TW" altLang="en-US" smtClean="0"/>
              <a:t>字元</a:t>
            </a:r>
            <a:endParaRPr lang="en-US" altLang="zh-TW" smtClean="0"/>
          </a:p>
          <a:p>
            <a:pPr lvl="1"/>
            <a:r>
              <a:rPr lang="zh-TW" altLang="en-US" smtClean="0"/>
              <a:t>底線</a:t>
            </a:r>
            <a:endParaRPr lang="en-US" altLang="zh-TW" smtClean="0"/>
          </a:p>
          <a:p>
            <a:pPr lvl="1"/>
            <a:r>
              <a:rPr lang="zh-TW" altLang="en-US" smtClean="0"/>
              <a:t>錢號（</a:t>
            </a:r>
            <a:r>
              <a:rPr lang="en-US" altLang="zh-TW" smtClean="0"/>
              <a:t>$</a:t>
            </a:r>
            <a:r>
              <a:rPr lang="zh-TW" altLang="en-US" smtClean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65EEE-48BA-4490-B99A-BB59F410F6EF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196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識別字命名規則（續）</a:t>
            </a:r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避開關鍵字</a:t>
            </a:r>
            <a:endParaRPr lang="en-US" altLang="zh-TW" dirty="0" smtClean="0"/>
          </a:p>
          <a:p>
            <a:r>
              <a:rPr lang="zh-TW" altLang="en-US" dirty="0" smtClean="0"/>
              <a:t>駱駝命名法：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camelCase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checkUserAccount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第一個字用英文字母，不用數字或 </a:t>
            </a:r>
            <a:r>
              <a:rPr lang="en-US" altLang="zh-TW" dirty="0" smtClean="0"/>
              <a:t>_</a:t>
            </a:r>
          </a:p>
          <a:p>
            <a:r>
              <a:rPr lang="zh-TW" altLang="en-US" dirty="0" smtClean="0"/>
              <a:t>函式名稱開頭取動詞</a:t>
            </a:r>
            <a:endParaRPr lang="en-US" altLang="zh-TW" dirty="0" smtClean="0"/>
          </a:p>
          <a:p>
            <a:r>
              <a:rPr lang="zh-TW" altLang="en-US" dirty="0" smtClean="0"/>
              <a:t>避免在內部範圍使用和外部範圍相同的變數名稱</a:t>
            </a:r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A6688-CF61-45F3-939F-94CCA9AEEF8F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84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程式碼排版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altLang="zh-TW" dirty="0" smtClean="0"/>
              <a:t>VS Code </a:t>
            </a:r>
            <a:r>
              <a:rPr lang="zh-TW" altLang="en-US" dirty="0" smtClean="0"/>
              <a:t>編碼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按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Shift+Alt+F</a:t>
            </a:r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 smtClean="0"/>
              <a:t>以 </a:t>
            </a:r>
            <a:r>
              <a:rPr lang="en-US" altLang="zh-TW" dirty="0" smtClean="0"/>
              <a:t>Eclipse </a:t>
            </a:r>
            <a:r>
              <a:rPr lang="zh-TW" altLang="en-US" dirty="0" smtClean="0"/>
              <a:t>編碼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按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Shift+Ctrl+F</a:t>
            </a:r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5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JavaScript </a:t>
            </a:r>
            <a:r>
              <a:rPr lang="zh-TW" altLang="en-US" smtClean="0"/>
              <a:t>關鍵字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08517"/>
              </p:ext>
            </p:extLst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abstract</a:t>
                      </a:r>
                      <a:endParaRPr kumimoji="1" lang="en-US" altLang="zh-TW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boolean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break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byte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case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catch</a:t>
                      </a:r>
                      <a:endParaRPr kumimoji="1" lang="en-US" altLang="zh-TW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char</a:t>
                      </a:r>
                      <a:endParaRPr kumimoji="1" lang="en-US" altLang="zh-TW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class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const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continue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debugger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default</a:t>
                      </a:r>
                      <a:endParaRPr kumimoji="1" lang="en-US" altLang="zh-TW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delete</a:t>
                      </a:r>
                      <a:endParaRPr kumimoji="1" lang="en-US" altLang="zh-TW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else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enum</a:t>
                      </a:r>
                      <a:endParaRPr kumimoji="1" lang="en-US" altLang="zh-TW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export</a:t>
                      </a:r>
                      <a:endParaRPr kumimoji="1" lang="en-US" altLang="zh-TW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extends</a:t>
                      </a:r>
                      <a:endParaRPr kumimoji="1" lang="en-US" altLang="zh-TW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final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finally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</a:t>
                      </a:r>
                      <a:endParaRPr kumimoji="1" lang="en-US" altLang="zh-TW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function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goto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if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implements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import</a:t>
                      </a:r>
                      <a:endParaRPr kumimoji="1" lang="en-US" altLang="zh-TW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</a:t>
                      </a:r>
                      <a:endParaRPr kumimoji="1" lang="en-US" altLang="zh-TW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instanceof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interface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native</a:t>
                      </a:r>
                      <a:endParaRPr kumimoji="1" lang="en-US" altLang="zh-TW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new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package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private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protected</a:t>
                      </a:r>
                      <a:endParaRPr kumimoji="1" lang="en-US" altLang="zh-TW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public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return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1" lang="en-US" altLang="zh-TW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static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super</a:t>
                      </a:r>
                      <a:endParaRPr kumimoji="1" lang="en-US" altLang="zh-TW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switch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synchronized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this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throw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throws</a:t>
                      </a:r>
                      <a:endParaRPr kumimoji="1" lang="en-US" altLang="zh-TW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transient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try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typeof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undefined</a:t>
                      </a:r>
                      <a:endParaRPr kumimoji="1" lang="en-US" altLang="zh-TW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var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void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volatile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while</a:t>
                      </a:r>
                      <a:endParaRPr kumimoji="1" lang="en-US" altLang="zh-TW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with</a:t>
                      </a:r>
                      <a:endParaRPr kumimoji="1" lang="en-US" altLang="zh-TW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Times New Roman" pitchFamily="18" charset="0"/>
                        <a:ea typeface="華康細黑體" pitchFamily="49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01238-F506-4428-8396-33A6E4C4B0B8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45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網頁</a:t>
            </a:r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 </a:t>
            </a:r>
            <a:r>
              <a:rPr lang="zh-TW" altLang="en-US" dirty="0"/>
              <a:t>負責內容</a:t>
            </a:r>
            <a:endParaRPr lang="en-US" altLang="zh-TW" dirty="0"/>
          </a:p>
          <a:p>
            <a:pPr lvl="1"/>
            <a:r>
              <a:rPr lang="zh-TW" altLang="en-US" dirty="0"/>
              <a:t>文章的結構與內容</a:t>
            </a:r>
            <a:endParaRPr lang="en-US" altLang="zh-TW" dirty="0"/>
          </a:p>
          <a:p>
            <a:r>
              <a:rPr lang="en-US" altLang="zh-TW" dirty="0"/>
              <a:t>CSS </a:t>
            </a:r>
            <a:r>
              <a:rPr lang="zh-TW" altLang="en-US" dirty="0"/>
              <a:t>負責長相</a:t>
            </a:r>
            <a:endParaRPr lang="en-US" altLang="zh-TW" dirty="0"/>
          </a:p>
          <a:p>
            <a:pPr lvl="1"/>
            <a:r>
              <a:rPr lang="zh-TW" altLang="en-US" dirty="0"/>
              <a:t>版面設計的樣式與風格</a:t>
            </a:r>
            <a:endParaRPr lang="en-US" altLang="zh-TW" dirty="0"/>
          </a:p>
          <a:p>
            <a:r>
              <a:rPr lang="en-US" altLang="zh-TW" dirty="0"/>
              <a:t>JavaScript </a:t>
            </a:r>
            <a:r>
              <a:rPr lang="zh-TW" altLang="en-US" dirty="0"/>
              <a:t>負責動作</a:t>
            </a:r>
            <a:endParaRPr lang="en-US" altLang="zh-TW" dirty="0"/>
          </a:p>
          <a:p>
            <a:pPr lvl="1"/>
            <a:r>
              <a:rPr lang="zh-TW" altLang="en-US" dirty="0"/>
              <a:t>資料處理、使用者互動與事件處理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3043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Hello JavaScript</a:t>
            </a:r>
            <a:endParaRPr lang="zh-TW" altLang="en-US" dirty="0" smtClean="0"/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以 </a:t>
            </a:r>
            <a:r>
              <a:rPr lang="en-US" altLang="zh-TW" b="1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zh-TW" dirty="0" smtClean="0"/>
              <a:t> </a:t>
            </a:r>
            <a:r>
              <a:rPr lang="zh-TW" altLang="en-US" dirty="0" smtClean="0"/>
              <a:t>方法輸出字串 </a:t>
            </a:r>
            <a:r>
              <a:rPr lang="en-US" altLang="zh-TW" dirty="0" smtClean="0">
                <a:solidFill>
                  <a:srgbClr val="0000FF"/>
                </a:solidFill>
              </a:rPr>
              <a:t>"Hello JavaScript"</a:t>
            </a:r>
          </a:p>
          <a:p>
            <a:pPr lvl="1" eaLnBrk="1" hangingPunct="1"/>
            <a:r>
              <a:rPr lang="en-US" altLang="zh-TW" dirty="0" smtClean="0"/>
              <a:t>document </a:t>
            </a:r>
            <a:r>
              <a:rPr lang="zh-TW" altLang="en-US" dirty="0" smtClean="0"/>
              <a:t>代表這個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文件</a:t>
            </a:r>
            <a:endParaRPr lang="en-US" altLang="zh-TW" dirty="0" smtClean="0"/>
          </a:p>
          <a:p>
            <a:pPr lvl="1" eaLnBrk="1" hangingPunct="1"/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zh-TW" dirty="0" smtClean="0"/>
              <a:t>() </a:t>
            </a:r>
            <a:r>
              <a:rPr lang="zh-TW" altLang="en-US" dirty="0" smtClean="0"/>
              <a:t>輸出字串的副程式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也有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altLang="zh-TW" dirty="0" smtClean="0"/>
              <a:t>() </a:t>
            </a:r>
            <a:r>
              <a:rPr lang="zh-TW" altLang="en-US" dirty="0" smtClean="0"/>
              <a:t>輸出後多一個 </a:t>
            </a:r>
            <a:r>
              <a:rPr lang="en-US" altLang="zh-TW" dirty="0" smtClean="0"/>
              <a:t>\n</a:t>
            </a:r>
          </a:p>
          <a:p>
            <a:pPr eaLnBrk="1" hangingPunct="1"/>
            <a:r>
              <a:rPr lang="en-US" altLang="zh-TW" dirty="0" smtClean="0"/>
              <a:t>JavaScript </a:t>
            </a:r>
            <a:r>
              <a:rPr lang="zh-TW" altLang="en-US" dirty="0" smtClean="0"/>
              <a:t>程式碼必須以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&lt;script&gt;…&lt;/script&gt;</a:t>
            </a:r>
            <a:br>
              <a:rPr lang="en-US" altLang="zh-TW" dirty="0" smtClean="0"/>
            </a:br>
            <a:r>
              <a:rPr lang="zh-TW" altLang="en-US" dirty="0" smtClean="0"/>
              <a:t>夾住前後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1B944-A8D4-4899-88E0-8437C7ED5DFC}" type="slidenum">
              <a:rPr lang="zh-TW" altLang="en-US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255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JavaScript </a:t>
            </a:r>
            <a:r>
              <a:rPr lang="zh-TW" altLang="en-US" dirty="0" smtClean="0">
                <a:solidFill>
                  <a:schemeClr val="tx2">
                    <a:satMod val="130000"/>
                  </a:schemeClr>
                </a:solidFill>
              </a:rPr>
              <a:t>語言特性</a:t>
            </a:r>
            <a:endParaRPr lang="zh-TW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Dynamically Typed </a:t>
            </a:r>
            <a:r>
              <a:rPr lang="zh-TW" altLang="en-US" smtClean="0"/>
              <a:t>動態資料型別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Interpreted</a:t>
            </a:r>
            <a:r>
              <a:rPr lang="zh-TW" altLang="en-US" smtClean="0"/>
              <a:t> 直譯，逐行編譯執行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Functions as First-Class Objects</a:t>
            </a:r>
            <a:r>
              <a:rPr lang="zh-TW" altLang="en-US" smtClean="0"/>
              <a:t> 函式即物件</a:t>
            </a:r>
            <a:endParaRPr lang="en-US" altLang="zh-TW" smtClean="0"/>
          </a:p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A7FC4-E366-4171-BB99-8CF64DDEED95}" type="slidenum">
              <a:rPr lang="zh-TW" altLang="en-US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787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2">
                    <a:satMod val="130000"/>
                  </a:schemeClr>
                </a:solidFill>
              </a:rPr>
              <a:t>語言特性</a:t>
            </a:r>
            <a:endParaRPr lang="zh-TW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Dynamically Typed </a:t>
            </a:r>
            <a:r>
              <a:rPr lang="zh-TW" altLang="en-US" smtClean="0"/>
              <a:t>動態型別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Data types are NOT declared</a:t>
            </a:r>
          </a:p>
          <a:p>
            <a:pPr lvl="1" eaLnBrk="1" hangingPunct="1"/>
            <a:r>
              <a:rPr lang="en-US" altLang="zh-TW" smtClean="0"/>
              <a:t>Data types are NOT known until execution time</a:t>
            </a:r>
          </a:p>
          <a:p>
            <a:pPr lvl="1" eaLnBrk="1" hangingPunct="1"/>
            <a:r>
              <a:rPr lang="en-US" altLang="zh-TW" smtClean="0"/>
              <a:t>Data type is associated to the value of the variable rather than the variable itself</a:t>
            </a:r>
            <a:endParaRPr lang="zh-TW" altLang="en-US" smtClean="0"/>
          </a:p>
          <a:p>
            <a:pPr eaLnBrk="1" hangingPunct="1"/>
            <a:endParaRPr lang="zh-TW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184006-D1C7-498C-A246-6851135FB85F}" type="slidenum">
              <a:rPr lang="zh-TW" altLang="en-US"/>
              <a:pPr>
                <a:defRPr/>
              </a:pPr>
              <a:t>32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39552" y="4509120"/>
            <a:ext cx="8072494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 = 5;	// set x to 5 (number)</a:t>
            </a:r>
          </a:p>
          <a:p>
            <a:pPr>
              <a:defRPr/>
            </a:pPr>
            <a:r>
              <a:rPr kumimoji="0" lang="en-US" altLang="zh-TW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= "Hello!"; // set x to "Hello!" (String)</a:t>
            </a:r>
            <a:endParaRPr kumimoji="0" lang="zh-TW" alt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01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2">
                    <a:satMod val="130000"/>
                  </a:schemeClr>
                </a:solidFill>
              </a:rPr>
              <a:t>語言特性</a:t>
            </a:r>
            <a:endParaRPr lang="zh-TW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Interpreted</a:t>
            </a:r>
            <a:r>
              <a:rPr lang="zh-TW" altLang="en-US" smtClean="0"/>
              <a:t> 直譯式語言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The code is stored as text and interpreted into machine instructions and stored in memory as the program runs.</a:t>
            </a:r>
          </a:p>
          <a:p>
            <a:pPr lvl="1" eaLnBrk="1" hangingPunct="1"/>
            <a:r>
              <a:rPr lang="en-US" altLang="zh-TW" smtClean="0"/>
              <a:t>Line by line</a:t>
            </a:r>
            <a:r>
              <a:rPr lang="zh-TW" altLang="en-US" smtClean="0"/>
              <a:t> 逐行譯、逐行執行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C82CC-62F0-4D71-A666-04A3D7751439}" type="slidenum">
              <a:rPr lang="zh-TW" altLang="en-US"/>
              <a:pPr>
                <a:defRPr/>
              </a:pPr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996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語法概述</a:t>
            </a:r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/>
              <a:t>利用 </a:t>
            </a:r>
            <a:r>
              <a:rPr lang="en-US" altLang="zh-TW" sz="2800" smtClean="0"/>
              <a:t>"." </a:t>
            </a:r>
            <a:r>
              <a:rPr lang="zh-TW" altLang="en-US" sz="2800" smtClean="0"/>
              <a:t>來連接 </a:t>
            </a:r>
            <a:r>
              <a:rPr lang="en-US" altLang="zh-TW" sz="2800" smtClean="0"/>
              <a:t>"</a:t>
            </a:r>
            <a:r>
              <a:rPr lang="zh-TW" altLang="en-US" sz="2800" smtClean="0"/>
              <a:t>物件</a:t>
            </a:r>
            <a:r>
              <a:rPr lang="en-US" altLang="zh-TW" sz="2800" smtClean="0"/>
              <a:t>"</a:t>
            </a:r>
            <a:r>
              <a:rPr lang="zh-TW" altLang="en-US" sz="2800" smtClean="0"/>
              <a:t>與</a:t>
            </a:r>
          </a:p>
          <a:p>
            <a:pPr lvl="1" eaLnBrk="1" hangingPunct="1"/>
            <a:r>
              <a:rPr lang="zh-TW" altLang="en-US" sz="2400" smtClean="0"/>
              <a:t>其所擁有的屬性</a:t>
            </a:r>
            <a:r>
              <a:rPr lang="en-US" altLang="zh-TW" sz="2400" smtClean="0"/>
              <a:t>(Property)</a:t>
            </a:r>
            <a:endParaRPr lang="zh-TW" altLang="en-US" sz="2400" smtClean="0"/>
          </a:p>
          <a:p>
            <a:pPr lvl="1" eaLnBrk="1" hangingPunct="1"/>
            <a:r>
              <a:rPr lang="zh-TW" altLang="en-US" sz="2400" smtClean="0"/>
              <a:t>能夠改變其狀態的方法</a:t>
            </a:r>
            <a:r>
              <a:rPr lang="en-US" altLang="zh-TW" sz="2400" smtClean="0"/>
              <a:t>(Method)</a:t>
            </a:r>
            <a:endParaRPr lang="zh-TW" altLang="en-US" sz="2400" smtClean="0"/>
          </a:p>
          <a:p>
            <a:pPr lvl="1" eaLnBrk="1" hangingPunct="1"/>
            <a:r>
              <a:rPr lang="zh-TW" altLang="en-US" sz="2400" smtClean="0"/>
              <a:t>與其有下層關係的物件 </a:t>
            </a:r>
            <a:r>
              <a:rPr lang="en-US" altLang="zh-TW" sz="2400" smtClean="0"/>
              <a:t>(Object)</a:t>
            </a:r>
            <a:endParaRPr lang="zh-TW" altLang="en-US" sz="2400" smtClean="0"/>
          </a:p>
          <a:p>
            <a:pPr eaLnBrk="1" hangingPunct="1"/>
            <a:r>
              <a:rPr lang="zh-TW" altLang="en-US" sz="2800" smtClean="0"/>
              <a:t>利用</a:t>
            </a:r>
            <a:r>
              <a:rPr lang="zh-TW" altLang="en-US" sz="2800" smtClean="0">
                <a:solidFill>
                  <a:srgbClr val="0000FF"/>
                </a:solidFill>
              </a:rPr>
              <a:t>物件名稱</a:t>
            </a:r>
            <a:r>
              <a:rPr lang="en-US" altLang="zh-TW" sz="2800" smtClean="0">
                <a:solidFill>
                  <a:srgbClr val="0000FF"/>
                </a:solidFill>
              </a:rPr>
              <a:t>.</a:t>
            </a:r>
            <a:r>
              <a:rPr lang="zh-TW" altLang="en-US" sz="2800" smtClean="0">
                <a:solidFill>
                  <a:srgbClr val="0000FF"/>
                </a:solidFill>
              </a:rPr>
              <a:t>屬性名稱</a:t>
            </a:r>
            <a:r>
              <a:rPr lang="zh-TW" altLang="en-US" sz="2800" smtClean="0"/>
              <a:t> </a:t>
            </a:r>
            <a:r>
              <a:rPr lang="en-US" altLang="zh-TW" sz="2800" smtClean="0"/>
              <a:t>= </a:t>
            </a:r>
            <a:r>
              <a:rPr lang="zh-TW" altLang="en-US" sz="2800" smtClean="0"/>
              <a:t>屬性值</a:t>
            </a:r>
            <a:r>
              <a:rPr lang="en-US" altLang="zh-TW" sz="2800" smtClean="0"/>
              <a:t>, </a:t>
            </a:r>
            <a:r>
              <a:rPr lang="zh-TW" altLang="en-US" sz="2800" smtClean="0"/>
              <a:t>可以改變物件的屬性值</a:t>
            </a:r>
            <a:r>
              <a:rPr lang="en-US" altLang="zh-TW" sz="2800" smtClean="0"/>
              <a:t>, </a:t>
            </a:r>
            <a:r>
              <a:rPr lang="zh-TW" altLang="en-US" sz="2800" smtClean="0"/>
              <a:t>亦即改變物件的狀態</a:t>
            </a:r>
          </a:p>
          <a:p>
            <a:pPr eaLnBrk="1" hangingPunct="1"/>
            <a:r>
              <a:rPr lang="zh-TW" altLang="en-US" sz="2800" smtClean="0"/>
              <a:t>利用</a:t>
            </a:r>
            <a:r>
              <a:rPr lang="zh-TW" altLang="en-US" sz="2800" smtClean="0">
                <a:solidFill>
                  <a:srgbClr val="0000FF"/>
                </a:solidFill>
              </a:rPr>
              <a:t>物件名稱</a:t>
            </a:r>
            <a:r>
              <a:rPr lang="en-US" altLang="zh-TW" sz="2800" smtClean="0">
                <a:solidFill>
                  <a:srgbClr val="0000FF"/>
                </a:solidFill>
              </a:rPr>
              <a:t>.</a:t>
            </a:r>
            <a:r>
              <a:rPr lang="zh-TW" altLang="en-US" sz="2800" smtClean="0">
                <a:solidFill>
                  <a:srgbClr val="0000FF"/>
                </a:solidFill>
              </a:rPr>
              <a:t>方法名稱</a:t>
            </a:r>
            <a:r>
              <a:rPr lang="en-US" altLang="zh-TW" sz="2800" smtClean="0">
                <a:solidFill>
                  <a:srgbClr val="0000FF"/>
                </a:solidFill>
              </a:rPr>
              <a:t>(),</a:t>
            </a:r>
            <a:r>
              <a:rPr lang="en-US" altLang="zh-TW" sz="2800" smtClean="0"/>
              <a:t> </a:t>
            </a:r>
            <a:r>
              <a:rPr lang="zh-TW" altLang="en-US" sz="2800" smtClean="0"/>
              <a:t>即可呼叫某物件的方法，改變物件的狀態</a:t>
            </a:r>
          </a:p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EAC74-B751-4212-9F65-801515FCEBE3}" type="slidenum">
              <a:rPr lang="zh-TW" altLang="en-US"/>
              <a:pPr>
                <a:defRPr/>
              </a:pPr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340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變數宣告</a:t>
            </a:r>
          </a:p>
        </p:txBody>
      </p:sp>
      <p:sp>
        <p:nvSpPr>
          <p:cNvPr id="399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變數宣告方式</a:t>
            </a:r>
          </a:p>
          <a:p>
            <a:pPr lvl="1" eaLnBrk="1" hangingPunct="1"/>
            <a:r>
              <a:rPr lang="zh-TW" altLang="en-US" dirty="0" smtClean="0"/>
              <a:t>一般變數宣告</a:t>
            </a:r>
            <a:r>
              <a:rPr lang="en-US" altLang="zh-TW" dirty="0" smtClean="0"/>
              <a:t>: </a:t>
            </a:r>
            <a:br>
              <a:rPr lang="en-US" altLang="zh-TW" dirty="0" smtClean="0"/>
            </a:br>
            <a:r>
              <a:rPr lang="en-US" altLang="zh-TW" dirty="0" smtClean="0"/>
              <a:t>[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] </a:t>
            </a:r>
            <a:r>
              <a:rPr lang="zh-TW" altLang="en-US" dirty="0" smtClean="0"/>
              <a:t>變數名稱</a:t>
            </a:r>
            <a:r>
              <a:rPr lang="en-US" altLang="zh-TW" dirty="0" smtClean="0"/>
              <a:t>[=</a:t>
            </a:r>
            <a:r>
              <a:rPr lang="zh-TW" altLang="en-US" dirty="0" smtClean="0"/>
              <a:t>變數值</a:t>
            </a:r>
            <a:r>
              <a:rPr lang="en-US" altLang="zh-TW" dirty="0" smtClean="0"/>
              <a:t>];</a:t>
            </a:r>
          </a:p>
          <a:p>
            <a:pPr lvl="1" eaLnBrk="1" hangingPunct="1"/>
            <a:r>
              <a:rPr lang="zh-TW" altLang="en-US" dirty="0" smtClean="0"/>
              <a:t>陣列變數宣告</a:t>
            </a:r>
            <a:r>
              <a:rPr lang="en-US" altLang="zh-TW" dirty="0" smtClean="0"/>
              <a:t>: </a:t>
            </a:r>
            <a:br>
              <a:rPr lang="en-US" altLang="zh-TW" dirty="0" smtClean="0"/>
            </a:br>
            <a:r>
              <a:rPr lang="en-US" altLang="zh-TW" dirty="0" smtClean="0"/>
              <a:t>[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] </a:t>
            </a:r>
            <a:r>
              <a:rPr lang="zh-TW" altLang="en-US" dirty="0" smtClean="0"/>
              <a:t>變數名稱 </a:t>
            </a:r>
            <a:r>
              <a:rPr lang="en-US" altLang="zh-TW" dirty="0" smtClean="0"/>
              <a:t>= new Array([</a:t>
            </a:r>
            <a:r>
              <a:rPr lang="zh-TW" altLang="en-US" dirty="0" smtClean="0"/>
              <a:t>數量</a:t>
            </a:r>
            <a:r>
              <a:rPr lang="en-US" altLang="zh-TW" dirty="0" smtClean="0"/>
              <a:t>|</a:t>
            </a:r>
            <a:r>
              <a:rPr lang="zh-TW" altLang="en-US" dirty="0" smtClean="0"/>
              <a:t>陣列值</a:t>
            </a:r>
            <a:r>
              <a:rPr lang="en-US" altLang="zh-TW" dirty="0" smtClean="0"/>
              <a:t>]);</a:t>
            </a:r>
          </a:p>
          <a:p>
            <a:pPr lvl="1" eaLnBrk="1" hangingPunct="1"/>
            <a:r>
              <a:rPr lang="zh-TW" altLang="en-US" dirty="0" smtClean="0"/>
              <a:t>物件變數宣告</a:t>
            </a:r>
            <a:r>
              <a:rPr lang="en-US" altLang="zh-TW" dirty="0" smtClean="0"/>
              <a:t>: </a:t>
            </a:r>
            <a:br>
              <a:rPr lang="en-US" altLang="zh-TW" dirty="0" smtClean="0"/>
            </a:b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zh-TW" altLang="en-US" dirty="0" smtClean="0"/>
              <a:t>變數名稱 </a:t>
            </a:r>
            <a:r>
              <a:rPr lang="en-US" altLang="zh-TW" dirty="0" smtClean="0"/>
              <a:t>= new </a:t>
            </a:r>
            <a:r>
              <a:rPr lang="zh-TW" altLang="en-US" dirty="0" smtClean="0"/>
              <a:t>物件名稱</a:t>
            </a:r>
            <a:r>
              <a:rPr lang="en-US" altLang="zh-TW" dirty="0" smtClean="0"/>
              <a:t>;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EAF42-F05A-4F62-B1B1-DA8EB6C1BE1E}" type="slidenum">
              <a:rPr lang="zh-TW" altLang="en-US"/>
              <a:pPr>
                <a:defRPr/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230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2">
                    <a:satMod val="130000"/>
                  </a:schemeClr>
                </a:solidFill>
              </a:rPr>
              <a:t>基本資料型別</a:t>
            </a:r>
            <a:endParaRPr lang="zh-TW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0963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Primitive Data Types </a:t>
            </a:r>
            <a:r>
              <a:rPr lang="zh-TW" altLang="en-US" dirty="0" smtClean="0"/>
              <a:t>基本資料型別</a:t>
            </a:r>
            <a:endParaRPr lang="en-US" altLang="zh-TW" dirty="0" smtClean="0"/>
          </a:p>
          <a:p>
            <a:pPr lvl="1" eaLnBrk="1" hangingPunct="1"/>
            <a:r>
              <a:rPr lang="en-US" altLang="zh-TW" dirty="0" err="1" smtClean="0"/>
              <a:t>boolean</a:t>
            </a:r>
            <a:r>
              <a:rPr lang="zh-TW" altLang="en-US" dirty="0" smtClean="0"/>
              <a:t> 真</a:t>
            </a:r>
            <a:r>
              <a:rPr lang="en-US" altLang="zh-TW" dirty="0" smtClean="0"/>
              <a:t>/</a:t>
            </a:r>
            <a:r>
              <a:rPr lang="zh-TW" altLang="en-US" dirty="0" smtClean="0"/>
              <a:t>假（</a:t>
            </a:r>
            <a:r>
              <a:rPr lang="en-US" altLang="zh-TW" dirty="0" smtClean="0"/>
              <a:t>true/false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number</a:t>
            </a:r>
            <a:r>
              <a:rPr lang="zh-TW" altLang="en-US" dirty="0" smtClean="0"/>
              <a:t> 數字（有小數點）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string</a:t>
            </a:r>
            <a:r>
              <a:rPr lang="zh-TW" altLang="en-US" dirty="0" smtClean="0"/>
              <a:t> 文字（用</a:t>
            </a:r>
            <a:r>
              <a:rPr lang="en-US" altLang="zh-TW" dirty="0" smtClean="0"/>
              <a:t>"</a:t>
            </a:r>
            <a:r>
              <a:rPr lang="zh-TW" altLang="en-US" dirty="0" smtClean="0"/>
              <a:t>雙引號</a:t>
            </a:r>
            <a:r>
              <a:rPr lang="en-US" altLang="zh-TW" dirty="0" smtClean="0"/>
              <a:t>"</a:t>
            </a:r>
            <a:r>
              <a:rPr lang="zh-TW" altLang="en-US" dirty="0" smtClean="0"/>
              <a:t>或</a:t>
            </a:r>
            <a:r>
              <a:rPr lang="en-US" altLang="zh-TW" dirty="0" smtClean="0"/>
              <a:t>'</a:t>
            </a:r>
            <a:r>
              <a:rPr lang="zh-TW" altLang="en-US" dirty="0" smtClean="0"/>
              <a:t>單引號</a:t>
            </a:r>
            <a:r>
              <a:rPr lang="en-US" altLang="zh-TW" dirty="0" smtClean="0"/>
              <a:t>'</a:t>
            </a:r>
            <a:r>
              <a:rPr lang="zh-TW" altLang="en-US" dirty="0" smtClean="0"/>
              <a:t>括住）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Special values </a:t>
            </a:r>
            <a:r>
              <a:rPr lang="zh-TW" altLang="en-US" dirty="0" smtClean="0"/>
              <a:t>特殊值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undefined</a:t>
            </a:r>
            <a:r>
              <a:rPr lang="zh-TW" altLang="en-US" dirty="0" smtClean="0"/>
              <a:t> 未定義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null</a:t>
            </a:r>
            <a:r>
              <a:rPr lang="zh-TW" altLang="en-US" dirty="0" smtClean="0"/>
              <a:t> 虛空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85D85-2694-4CAF-993C-1CD8216B7FE3}" type="slidenum">
              <a:rPr lang="zh-TW" altLang="en-US"/>
              <a:pPr>
                <a:defRPr/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875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2">
                    <a:satMod val="130000"/>
                  </a:schemeClr>
                </a:solidFill>
              </a:rPr>
              <a:t>基本資料型別</a:t>
            </a:r>
            <a:endParaRPr lang="zh-TW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9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booleans </a:t>
            </a:r>
            <a:r>
              <a:rPr lang="zh-TW" altLang="en-US" smtClean="0"/>
              <a:t>布林，真</a:t>
            </a:r>
            <a:r>
              <a:rPr lang="en-US" altLang="zh-TW" smtClean="0"/>
              <a:t>/</a:t>
            </a:r>
            <a:r>
              <a:rPr lang="zh-TW" altLang="en-US" smtClean="0"/>
              <a:t>假、是</a:t>
            </a:r>
            <a:r>
              <a:rPr lang="en-US" altLang="zh-TW" smtClean="0"/>
              <a:t>/</a:t>
            </a:r>
            <a:r>
              <a:rPr lang="zh-TW" altLang="en-US" smtClean="0"/>
              <a:t>否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Possible values</a:t>
            </a:r>
          </a:p>
          <a:p>
            <a:pPr lvl="2" eaLnBrk="1" hangingPunct="1"/>
            <a:r>
              <a:rPr lang="en-US" altLang="zh-TW" smtClean="0"/>
              <a:t>true</a:t>
            </a:r>
          </a:p>
          <a:p>
            <a:pPr lvl="2" eaLnBrk="1" hangingPunct="1"/>
            <a:r>
              <a:rPr lang="en-US" altLang="zh-TW" smtClean="0"/>
              <a:t>false</a:t>
            </a:r>
          </a:p>
          <a:p>
            <a:pPr lvl="1" eaLnBrk="1" hangingPunct="1"/>
            <a:r>
              <a:rPr lang="en-US" altLang="zh-TW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TW" smtClean="0"/>
              <a:t> </a:t>
            </a:r>
            <a:r>
              <a:rPr lang="zh-TW" altLang="en-US" smtClean="0"/>
              <a:t>相當於 </a:t>
            </a:r>
            <a:r>
              <a:rPr lang="en-US" altLang="zh-TW" smtClean="0"/>
              <a:t>true</a:t>
            </a:r>
          </a:p>
          <a:p>
            <a:pPr lvl="1" eaLnBrk="1" hangingPunct="1"/>
            <a:r>
              <a:rPr lang="en-US" altLang="zh-TW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TW" smtClean="0"/>
              <a:t> </a:t>
            </a:r>
            <a:r>
              <a:rPr lang="zh-TW" altLang="en-US" smtClean="0"/>
              <a:t>相當於 </a:t>
            </a:r>
            <a:r>
              <a:rPr lang="en-US" altLang="zh-TW" smtClean="0"/>
              <a:t>false</a:t>
            </a:r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1DFEB-D065-4002-931E-9DA7CE8AD686}" type="slidenum">
              <a:rPr lang="zh-TW" altLang="en-US"/>
              <a:pPr>
                <a:defRPr/>
              </a:pPr>
              <a:t>37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59632" y="4716860"/>
            <a:ext cx="6858048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0" lang="da-DK" altLang="zh-TW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 x = false;</a:t>
            </a:r>
          </a:p>
          <a:p>
            <a:pPr>
              <a:defRPr/>
            </a:pPr>
            <a:r>
              <a:rPr kumimoji="0" lang="da-DK" altLang="zh-TW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 y = true;</a:t>
            </a:r>
          </a:p>
          <a:p>
            <a:pPr>
              <a:defRPr/>
            </a:pPr>
            <a:r>
              <a:rPr kumimoji="0" lang="da-DK" altLang="zh-TW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 z = 1;</a:t>
            </a:r>
          </a:p>
          <a:p>
            <a:pPr>
              <a:defRPr/>
            </a:pPr>
            <a:r>
              <a:rPr kumimoji="0" lang="da-DK" altLang="zh-TW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alert (y === </a:t>
            </a:r>
            <a:r>
              <a:rPr kumimoji="0" lang="da-DK" altLang="zh-TW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kumimoji="0" lang="da-DK" altLang="zh-TW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// 3:false; 2:true</a:t>
            </a:r>
            <a:endParaRPr kumimoji="0" lang="zh-TW" alt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81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2">
                    <a:satMod val="130000"/>
                  </a:schemeClr>
                </a:solidFill>
              </a:rPr>
              <a:t>基本資料型別</a:t>
            </a:r>
            <a:endParaRPr lang="zh-TW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Numbers 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64</a:t>
            </a:r>
            <a:r>
              <a:rPr lang="zh-TW" altLang="en-US" dirty="0" smtClean="0"/>
              <a:t>位元值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Similar to </a:t>
            </a:r>
            <a:r>
              <a:rPr lang="en-US" altLang="zh-TW" i="1" dirty="0" smtClean="0"/>
              <a:t>double</a:t>
            </a:r>
            <a:r>
              <a:rPr lang="en-US" altLang="zh-TW" dirty="0" smtClean="0"/>
              <a:t> in Java</a:t>
            </a:r>
          </a:p>
          <a:p>
            <a:pPr lvl="1" eaLnBrk="1" hangingPunct="1"/>
            <a:r>
              <a:rPr lang="zh-TW" altLang="en-US" dirty="0" smtClean="0"/>
              <a:t>進行整數運算時：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先轉成 </a:t>
            </a:r>
            <a:r>
              <a:rPr lang="en-US" altLang="zh-TW" dirty="0" smtClean="0"/>
              <a:t>32-bit </a:t>
            </a:r>
            <a:r>
              <a:rPr lang="zh-TW" altLang="en-US" dirty="0" smtClean="0"/>
              <a:t>整數（無條件捨去），運算完畢再轉回 </a:t>
            </a:r>
            <a:r>
              <a:rPr lang="en-US" altLang="zh-TW" dirty="0" smtClean="0"/>
              <a:t>64-bit number</a:t>
            </a:r>
          </a:p>
          <a:p>
            <a:pPr lvl="2" eaLnBrk="1" hangingPunct="1"/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B0391-7344-4CA4-884B-3A8214DBFD17}" type="slidenum">
              <a:rPr lang="zh-TW" altLang="en-US"/>
              <a:pPr>
                <a:defRPr/>
              </a:pPr>
              <a:t>38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57224" y="5072074"/>
            <a:ext cx="7286676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0" lang="sv-SE" altLang="zh-TW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 x = 6;		// x: 64-bit</a:t>
            </a:r>
          </a:p>
          <a:p>
            <a:pPr>
              <a:defRPr/>
            </a:pPr>
            <a:r>
              <a:rPr kumimoji="0" lang="sv-SE" altLang="zh-TW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 y = x &lt;&lt; 2;	// x: 32-bit, y: 64-bit</a:t>
            </a:r>
            <a:endParaRPr kumimoji="0" lang="zh-TW" alt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342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內建常數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584615"/>
              </p:ext>
            </p:extLst>
          </p:nvPr>
        </p:nvGraphicFramePr>
        <p:xfrm>
          <a:off x="457200" y="1600200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6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常數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endParaRPr kumimoji="0" lang="zh-TW" altLang="en-US" sz="2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Boolean </a:t>
                      </a:r>
                      <a:r>
                        <a:rPr kumimoji="0" lang="zh-TW" altLang="en-US" sz="2400" b="1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真值</a:t>
                      </a:r>
                      <a:endParaRPr kumimoji="0" lang="zh-TW" altLang="en-US" sz="2400" b="1" kern="1200" dirty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endParaRPr kumimoji="0" lang="zh-TW" altLang="en-US" sz="2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Boolean </a:t>
                      </a:r>
                      <a:r>
                        <a:rPr kumimoji="0" lang="zh-TW" altLang="en-US" sz="2400" b="1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假值</a:t>
                      </a:r>
                      <a:endParaRPr kumimoji="0" lang="zh-TW" altLang="en-US" sz="2400" b="1" kern="1200" dirty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NaN</a:t>
                      </a:r>
                      <a:endParaRPr kumimoji="0" lang="zh-TW" altLang="en-US" sz="2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Not a Number </a:t>
                      </a:r>
                      <a:endParaRPr kumimoji="0" lang="zh-TW" altLang="en-US" sz="2400" b="1" kern="1200" dirty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Infinity</a:t>
                      </a:r>
                      <a:endParaRPr kumimoji="0" lang="zh-TW" altLang="en-US" sz="2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1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無限大</a:t>
                      </a:r>
                      <a:endParaRPr kumimoji="0" lang="zh-TW" altLang="en-US" sz="2400" b="1" kern="1200" dirty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null</a:t>
                      </a:r>
                      <a:endParaRPr kumimoji="0" lang="zh-TW" altLang="en-US" sz="2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1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沒有資料</a:t>
                      </a:r>
                      <a:endParaRPr kumimoji="0" lang="zh-TW" altLang="en-US" sz="2400" b="1" kern="1200" dirty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undefined</a:t>
                      </a:r>
                      <a:endParaRPr kumimoji="0" lang="zh-TW" altLang="en-US" sz="2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1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未定義</a:t>
                      </a:r>
                      <a:endParaRPr kumimoji="0" lang="zh-TW" altLang="en-US" sz="2400" b="1" kern="1200" dirty="0">
                        <a:solidFill>
                          <a:schemeClr val="dk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84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Client-Side JavaScript (CSJS)</a:t>
            </a:r>
          </a:p>
          <a:p>
            <a:r>
              <a:rPr lang="en-US" altLang="zh-TW" dirty="0" err="1" smtClean="0"/>
              <a:t>ECMAScript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ECMA International</a:t>
            </a:r>
          </a:p>
          <a:p>
            <a:pPr lvl="2"/>
            <a:r>
              <a:rPr lang="zh-TW" altLang="en-US" dirty="0" smtClean="0"/>
              <a:t>歐洲計算機</a:t>
            </a:r>
            <a:r>
              <a:rPr lang="zh-TW" altLang="en-US" dirty="0"/>
              <a:t>製造商</a:t>
            </a:r>
            <a:r>
              <a:rPr lang="zh-TW" altLang="en-US" dirty="0" smtClean="0"/>
              <a:t>協會</a:t>
            </a:r>
            <a:endParaRPr lang="en-US" altLang="zh-TW" dirty="0" smtClean="0"/>
          </a:p>
          <a:p>
            <a:pPr lvl="1"/>
            <a:r>
              <a:rPr lang="en-US" altLang="zh-TW" dirty="0"/>
              <a:t>ECMA-262 specification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ISO/IEC 16262</a:t>
            </a:r>
          </a:p>
          <a:p>
            <a:r>
              <a:rPr lang="en-US" altLang="zh-TW" dirty="0" smtClean="0"/>
              <a:t>Netscape: </a:t>
            </a:r>
            <a:r>
              <a:rPr lang="en-US" altLang="zh-TW" dirty="0" err="1" smtClean="0"/>
              <a:t>LiveScript</a:t>
            </a:r>
            <a:endParaRPr lang="en-US" altLang="zh-TW" dirty="0" smtClean="0"/>
          </a:p>
          <a:p>
            <a:r>
              <a:rPr lang="en-US" altLang="zh-TW" dirty="0" smtClean="0"/>
              <a:t>Microsoft: Jscript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7283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Special Number Values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757620"/>
              </p:ext>
            </p:extLst>
          </p:nvPr>
        </p:nvGraphicFramePr>
        <p:xfrm>
          <a:off x="457200" y="16002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常數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說明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Number.NaN</a:t>
                      </a:r>
                      <a:endParaRPr lang="zh-TW" alt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 smtClean="0">
                          <a:latin typeface="Times New Roman" panose="02020603050405020304" pitchFamily="18" charset="0"/>
                          <a:ea typeface="Tahoma" pitchFamily="34" charset="0"/>
                          <a:cs typeface="Times New Roman" panose="02020603050405020304" pitchFamily="18" charset="0"/>
                        </a:rPr>
                        <a:t>Not a Number </a:t>
                      </a:r>
                      <a:r>
                        <a:rPr lang="zh-TW" altLang="en-US" sz="2400" b="1" dirty="0" smtClean="0">
                          <a:latin typeface="Tahoma" pitchFamily="34" charset="0"/>
                          <a:cs typeface="Tahoma" pitchFamily="34" charset="0"/>
                        </a:rPr>
                        <a:t>不是數字</a:t>
                      </a:r>
                      <a:endParaRPr lang="zh-TW" altLang="en-US" sz="24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Number.MAX_VALUE</a:t>
                      </a:r>
                      <a:endParaRPr lang="zh-TW" alt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latin typeface="Tahoma" pitchFamily="34" charset="0"/>
                          <a:cs typeface="Tahoma" pitchFamily="34" charset="0"/>
                        </a:rPr>
                        <a:t>數字的最大值</a:t>
                      </a:r>
                      <a:endParaRPr lang="zh-TW" altLang="en-US" sz="24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Number.MIN_VALUE</a:t>
                      </a:r>
                      <a:endParaRPr lang="zh-TW" alt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latin typeface="Tahoma" pitchFamily="34" charset="0"/>
                          <a:cs typeface="Tahoma" pitchFamily="34" charset="0"/>
                        </a:rPr>
                        <a:t>數字的最小值</a:t>
                      </a:r>
                      <a:endParaRPr lang="zh-TW" altLang="en-US" sz="24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Number.POSITIVE_INFINITY</a:t>
                      </a:r>
                      <a:endParaRPr lang="zh-TW" alt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latin typeface="Tahoma" pitchFamily="34" charset="0"/>
                          <a:cs typeface="Tahoma" pitchFamily="34" charset="0"/>
                        </a:rPr>
                        <a:t>正的無限大</a:t>
                      </a:r>
                      <a:endParaRPr lang="zh-TW" altLang="en-US" sz="24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Number.NEGATIVE_INFINITY</a:t>
                      </a:r>
                      <a:endParaRPr lang="zh-TW" alt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latin typeface="Tahoma" pitchFamily="34" charset="0"/>
                          <a:cs typeface="Tahoma" pitchFamily="34" charset="0"/>
                        </a:rPr>
                        <a:t>負的無限大</a:t>
                      </a:r>
                      <a:endParaRPr lang="zh-TW" altLang="en-US" sz="24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275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型別轉換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基本上使用者輸入的都是字串</a:t>
            </a:r>
            <a:endParaRPr lang="en-US" altLang="zh-TW" dirty="0" smtClean="0"/>
          </a:p>
          <a:p>
            <a:r>
              <a:rPr lang="zh-TW" altLang="en-US" dirty="0" smtClean="0"/>
              <a:t>從 </a:t>
            </a:r>
            <a:r>
              <a:rPr lang="en-US" altLang="zh-TW" dirty="0" smtClean="0"/>
              <a:t>HTML Tag </a:t>
            </a:r>
            <a:r>
              <a:rPr lang="zh-TW" altLang="en-US" dirty="0" smtClean="0"/>
              <a:t>屬性取得的值也是字串</a:t>
            </a:r>
            <a:endParaRPr lang="en-US" altLang="zh-TW" dirty="0" smtClean="0"/>
          </a:p>
          <a:p>
            <a:r>
              <a:rPr lang="zh-TW" altLang="en-US" dirty="0" smtClean="0"/>
              <a:t>字串轉整數：</a:t>
            </a:r>
            <a:endParaRPr lang="en-US" altLang="zh-TW" dirty="0" smtClean="0"/>
          </a:p>
          <a:p>
            <a:pPr lvl="1"/>
            <a:r>
              <a:rPr lang="en-US" dirty="0" err="1" smtClean="0"/>
              <a:t>parseInt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/>
              <a:t>, </a:t>
            </a:r>
            <a:r>
              <a:rPr lang="en-US" dirty="0" smtClean="0"/>
              <a:t>radix=10)</a:t>
            </a:r>
          </a:p>
          <a:p>
            <a:r>
              <a:rPr lang="zh-TW" altLang="en-US" dirty="0" smtClean="0"/>
              <a:t>字串轉浮點數</a:t>
            </a:r>
            <a:endParaRPr lang="en-US" altLang="zh-TW" dirty="0" smtClean="0"/>
          </a:p>
          <a:p>
            <a:pPr lvl="1"/>
            <a:r>
              <a:rPr lang="en-US" dirty="0" err="1" smtClean="0"/>
              <a:t>parseFloat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r>
              <a:rPr lang="zh-TW" altLang="en-US" dirty="0" smtClean="0"/>
              <a:t>轉成數字</a:t>
            </a:r>
            <a:endParaRPr lang="en-US" altLang="zh-TW" dirty="0" smtClean="0"/>
          </a:p>
          <a:p>
            <a:pPr lvl="1"/>
            <a:r>
              <a:rPr lang="en-US" dirty="0" smtClean="0"/>
              <a:t>Number()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525088" y="2898179"/>
            <a:ext cx="2646040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'42px';</a:t>
            </a:r>
          </a:p>
          <a:p>
            <a:r>
              <a:rPr lang="en-US" dirty="0" err="1"/>
              <a:t>var</a:t>
            </a:r>
            <a:r>
              <a:rPr lang="en-US" dirty="0"/>
              <a:t> n 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10);</a:t>
            </a:r>
          </a:p>
          <a:p>
            <a:r>
              <a:rPr lang="en-US" dirty="0"/>
              <a:t>// returns 42</a:t>
            </a:r>
          </a:p>
        </p:txBody>
      </p:sp>
      <p:sp>
        <p:nvSpPr>
          <p:cNvPr id="6" name="矩形 5"/>
          <p:cNvSpPr/>
          <p:nvPr/>
        </p:nvSpPr>
        <p:spPr>
          <a:xfrm>
            <a:off x="5540618" y="3992185"/>
            <a:ext cx="2646040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'3.14uscitm';</a:t>
            </a:r>
          </a:p>
          <a:p>
            <a:r>
              <a:rPr lang="en-US" dirty="0" err="1"/>
              <a:t>var</a:t>
            </a:r>
            <a:r>
              <a:rPr lang="en-US" dirty="0"/>
              <a:t> n = </a:t>
            </a:r>
            <a:r>
              <a:rPr lang="en-US" dirty="0" err="1"/>
              <a:t>parseFloat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r>
              <a:rPr lang="en-US" dirty="0"/>
              <a:t>// returns 3.14</a:t>
            </a:r>
          </a:p>
        </p:txBody>
      </p:sp>
      <p:sp>
        <p:nvSpPr>
          <p:cNvPr id="7" name="矩形 6"/>
          <p:cNvSpPr/>
          <p:nvPr/>
        </p:nvSpPr>
        <p:spPr>
          <a:xfrm>
            <a:off x="4175956" y="5086191"/>
            <a:ext cx="4014192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Number('123'); // returns 123</a:t>
            </a:r>
          </a:p>
          <a:p>
            <a:r>
              <a:rPr lang="en-US" dirty="0"/>
              <a:t>Number('12.3'); // returns 12.3</a:t>
            </a:r>
          </a:p>
          <a:p>
            <a:r>
              <a:rPr lang="en-US" dirty="0"/>
              <a:t>Number('3.14uscitm'); // returns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Number('42px'); // returns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409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：判斷輸入的是否數字？</a:t>
            </a:r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prompt(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message,defaultValue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 smtClean="0"/>
              <a:t> </a:t>
            </a:r>
            <a:r>
              <a:rPr lang="zh-TW" altLang="en-US" dirty="0" smtClean="0"/>
              <a:t>取得輸入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回傳值：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按「</a:t>
            </a:r>
            <a:r>
              <a:rPr lang="en-US" altLang="zh-TW" dirty="0" smtClean="0"/>
              <a:t>OK</a:t>
            </a:r>
            <a:r>
              <a:rPr lang="zh-TW" altLang="en-US" dirty="0" smtClean="0"/>
              <a:t>」：回傳字串，可能是空字串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按「</a:t>
            </a:r>
            <a:r>
              <a:rPr lang="en-US" altLang="zh-TW" dirty="0" smtClean="0"/>
              <a:t>Cancel</a:t>
            </a:r>
            <a:r>
              <a:rPr lang="zh-TW" altLang="en-US" dirty="0" smtClean="0"/>
              <a:t>」：回傳</a:t>
            </a:r>
            <a:r>
              <a:rPr lang="en-US" altLang="zh-TW" dirty="0" smtClean="0"/>
              <a:t> null</a:t>
            </a:r>
          </a:p>
          <a:p>
            <a:r>
              <a:rPr lang="en-US" altLang="zh-TW" dirty="0" err="1" smtClean="0">
                <a:hlinkClick r:id="rId3"/>
              </a:rPr>
              <a:t>isNaN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判斷輸入是否「不是數字」</a:t>
            </a:r>
            <a:endParaRPr lang="en-US" altLang="zh-TW" dirty="0" smtClean="0"/>
          </a:p>
          <a:p>
            <a:r>
              <a:rPr lang="en-US" altLang="zh-TW" dirty="0" err="1" smtClean="0">
                <a:hlinkClick r:id="rId4"/>
              </a:rPr>
              <a:t>isInteger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判斷輸入是否為整數</a:t>
            </a:r>
            <a:endParaRPr lang="en-US" altLang="zh-TW" dirty="0" smtClean="0"/>
          </a:p>
          <a:p>
            <a:r>
              <a:rPr lang="en-US" altLang="zh-TW" dirty="0" err="1" smtClean="0">
                <a:hlinkClick r:id="rId5"/>
              </a:rPr>
              <a:t>isFinite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判斷輸入是否為有限值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C7-A51C-4800-BBA5-1AE2D6D2AC0F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488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算術運算子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97D72B-C63D-407A-BBCA-A1C4044BFB12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7338"/>
            <a:ext cx="8001000" cy="4391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131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比較運算子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440DE0-A9E4-4B08-8EB5-1871392A3D79}" type="slidenum">
              <a:rPr lang="zh-TW" altLang="en-US" smtClean="0"/>
              <a:pPr>
                <a:defRPr/>
              </a:pPr>
              <a:t>44</a:t>
            </a:fld>
            <a:endParaRPr lang="zh-TW" altLang="en-US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8001000" cy="47625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461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比較運算子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40914-8315-4EBC-82F8-C969B771D401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38250"/>
            <a:ext cx="8001000" cy="52863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621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邏輯運算子</a:t>
            </a:r>
          </a:p>
        </p:txBody>
      </p:sp>
      <p:sp>
        <p:nvSpPr>
          <p:cNvPr id="49155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! </a:t>
            </a:r>
            <a:r>
              <a:rPr lang="zh-TW" altLang="en-US" smtClean="0">
                <a:latin typeface="Arial" charset="0"/>
                <a:cs typeface="Arial" charset="0"/>
              </a:rPr>
              <a:t>運算子 </a:t>
            </a:r>
            <a:r>
              <a:rPr lang="en-US" altLang="zh-TW" smtClean="0">
                <a:latin typeface="Arial" charset="0"/>
                <a:cs typeface="Arial" charset="0"/>
              </a:rPr>
              <a:t>(</a:t>
            </a:r>
            <a:r>
              <a:rPr lang="zh-TW" altLang="en-US" smtClean="0">
                <a:latin typeface="Arial" charset="0"/>
                <a:cs typeface="Arial" charset="0"/>
              </a:rPr>
              <a:t>邏輯否定</a:t>
            </a:r>
            <a:r>
              <a:rPr lang="en-US" altLang="zh-TW" smtClean="0">
                <a:latin typeface="Arial" charset="0"/>
                <a:cs typeface="Arial" charset="0"/>
              </a:rPr>
              <a:t>Not) 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&amp;&amp; </a:t>
            </a:r>
            <a:r>
              <a:rPr lang="zh-TW" altLang="en-US" smtClean="0">
                <a:latin typeface="Arial" charset="0"/>
                <a:cs typeface="Arial" charset="0"/>
              </a:rPr>
              <a:t>運算子 </a:t>
            </a:r>
            <a:r>
              <a:rPr lang="en-US" altLang="zh-TW" smtClean="0">
                <a:latin typeface="Arial" charset="0"/>
                <a:cs typeface="Arial" charset="0"/>
              </a:rPr>
              <a:t>(</a:t>
            </a:r>
            <a:r>
              <a:rPr lang="zh-TW" altLang="en-US" smtClean="0">
                <a:latin typeface="Arial" charset="0"/>
                <a:cs typeface="Arial" charset="0"/>
              </a:rPr>
              <a:t>最短路徑邏輯交集</a:t>
            </a:r>
            <a:r>
              <a:rPr lang="en-US" altLang="zh-TW" smtClean="0">
                <a:latin typeface="Arial" charset="0"/>
                <a:cs typeface="Arial" charset="0"/>
              </a:rPr>
              <a:t>) 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|| </a:t>
            </a:r>
            <a:r>
              <a:rPr lang="zh-TW" altLang="en-US" smtClean="0">
                <a:latin typeface="Arial" charset="0"/>
                <a:cs typeface="Arial" charset="0"/>
              </a:rPr>
              <a:t>運算子 </a:t>
            </a:r>
            <a:r>
              <a:rPr lang="en-US" altLang="zh-TW" smtClean="0">
                <a:latin typeface="Arial" charset="0"/>
                <a:cs typeface="Arial" charset="0"/>
              </a:rPr>
              <a:t>(</a:t>
            </a:r>
            <a:r>
              <a:rPr lang="zh-TW" altLang="en-US" smtClean="0">
                <a:latin typeface="Arial" charset="0"/>
                <a:cs typeface="Arial" charset="0"/>
              </a:rPr>
              <a:t>最短路徑邏輯聯集</a:t>
            </a:r>
            <a:r>
              <a:rPr lang="en-US" altLang="zh-TW" smtClean="0">
                <a:latin typeface="Arial" charset="0"/>
                <a:cs typeface="Arial" charset="0"/>
              </a:rPr>
              <a:t>)</a:t>
            </a:r>
          </a:p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3EA1F8-1850-4F47-86A3-10875BCDBBEB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85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位元運算子</a:t>
            </a:r>
          </a:p>
        </p:txBody>
      </p:sp>
      <p:sp>
        <p:nvSpPr>
          <p:cNvPr id="50179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" charset="0"/>
                <a:cs typeface="Arial" charset="0"/>
              </a:rPr>
              <a:t>~ </a:t>
            </a:r>
            <a:r>
              <a:rPr lang="zh-TW" altLang="en-US" dirty="0" smtClean="0">
                <a:latin typeface="Arial" charset="0"/>
                <a:cs typeface="Arial" charset="0"/>
              </a:rPr>
              <a:t>運算子 </a:t>
            </a:r>
            <a:r>
              <a:rPr lang="en-US" altLang="zh-TW" dirty="0" smtClean="0">
                <a:latin typeface="Arial" charset="0"/>
                <a:cs typeface="Arial" charset="0"/>
              </a:rPr>
              <a:t>(</a:t>
            </a:r>
            <a:r>
              <a:rPr lang="zh-TW" altLang="en-US" dirty="0" smtClean="0">
                <a:latin typeface="Arial" charset="0"/>
                <a:cs typeface="Arial" charset="0"/>
              </a:rPr>
              <a:t>位元</a:t>
            </a:r>
            <a:r>
              <a:rPr lang="en-US" altLang="zh-TW" dirty="0" smtClean="0">
                <a:latin typeface="Arial" charset="0"/>
                <a:cs typeface="Arial" charset="0"/>
              </a:rPr>
              <a:t>NOT) </a:t>
            </a:r>
          </a:p>
          <a:p>
            <a:r>
              <a:rPr lang="en-US" altLang="zh-TW" dirty="0" smtClean="0">
                <a:latin typeface="Arial" charset="0"/>
                <a:cs typeface="Arial" charset="0"/>
              </a:rPr>
              <a:t>&amp; </a:t>
            </a:r>
            <a:r>
              <a:rPr lang="zh-TW" altLang="en-US" dirty="0" smtClean="0">
                <a:latin typeface="Arial" charset="0"/>
                <a:cs typeface="Arial" charset="0"/>
              </a:rPr>
              <a:t>運算子 </a:t>
            </a:r>
            <a:r>
              <a:rPr lang="en-US" altLang="zh-TW" dirty="0" smtClean="0">
                <a:latin typeface="Arial" charset="0"/>
                <a:cs typeface="Arial" charset="0"/>
              </a:rPr>
              <a:t>(</a:t>
            </a:r>
            <a:r>
              <a:rPr lang="zh-TW" altLang="en-US" dirty="0" smtClean="0">
                <a:latin typeface="Arial" charset="0"/>
                <a:cs typeface="Arial" charset="0"/>
              </a:rPr>
              <a:t>位元</a:t>
            </a:r>
            <a:r>
              <a:rPr lang="en-US" altLang="zh-TW" dirty="0" smtClean="0">
                <a:latin typeface="Arial" charset="0"/>
                <a:cs typeface="Arial" charset="0"/>
              </a:rPr>
              <a:t>AND) </a:t>
            </a:r>
          </a:p>
          <a:p>
            <a:r>
              <a:rPr lang="en-US" altLang="zh-TW" dirty="0" smtClean="0">
                <a:latin typeface="Arial" charset="0"/>
                <a:cs typeface="Arial" charset="0"/>
              </a:rPr>
              <a:t>| </a:t>
            </a:r>
            <a:r>
              <a:rPr lang="zh-TW" altLang="en-US" dirty="0" smtClean="0">
                <a:latin typeface="Arial" charset="0"/>
                <a:cs typeface="Arial" charset="0"/>
              </a:rPr>
              <a:t>運算子 </a:t>
            </a:r>
            <a:r>
              <a:rPr lang="en-US" altLang="zh-TW" dirty="0" smtClean="0">
                <a:latin typeface="Arial" charset="0"/>
                <a:cs typeface="Arial" charset="0"/>
              </a:rPr>
              <a:t>(</a:t>
            </a:r>
            <a:r>
              <a:rPr lang="zh-TW" altLang="en-US" dirty="0" smtClean="0">
                <a:latin typeface="Arial" charset="0"/>
                <a:cs typeface="Arial" charset="0"/>
              </a:rPr>
              <a:t>位元</a:t>
            </a:r>
            <a:r>
              <a:rPr lang="en-US" altLang="zh-TW" dirty="0" smtClean="0">
                <a:latin typeface="Arial" charset="0"/>
                <a:cs typeface="Arial" charset="0"/>
              </a:rPr>
              <a:t>OR)</a:t>
            </a:r>
          </a:p>
          <a:p>
            <a:r>
              <a:rPr lang="en-US" altLang="zh-TW" dirty="0" smtClean="0">
                <a:latin typeface="Arial" charset="0"/>
                <a:cs typeface="Arial" charset="0"/>
              </a:rPr>
              <a:t>^ </a:t>
            </a:r>
            <a:r>
              <a:rPr lang="zh-TW" altLang="en-US" dirty="0" smtClean="0">
                <a:latin typeface="Arial" charset="0"/>
                <a:cs typeface="Arial" charset="0"/>
              </a:rPr>
              <a:t>運算子 </a:t>
            </a:r>
            <a:r>
              <a:rPr lang="en-US" altLang="zh-TW" dirty="0" smtClean="0">
                <a:latin typeface="Arial" charset="0"/>
                <a:cs typeface="Arial" charset="0"/>
              </a:rPr>
              <a:t>(</a:t>
            </a:r>
            <a:r>
              <a:rPr lang="zh-TW" altLang="en-US" dirty="0" smtClean="0">
                <a:latin typeface="Arial" charset="0"/>
                <a:cs typeface="Arial" charset="0"/>
              </a:rPr>
              <a:t>位元</a:t>
            </a:r>
            <a:r>
              <a:rPr lang="en-US" altLang="zh-TW" dirty="0" smtClean="0">
                <a:latin typeface="Arial" charset="0"/>
                <a:cs typeface="Arial" charset="0"/>
              </a:rPr>
              <a:t>XOR) </a:t>
            </a:r>
          </a:p>
          <a:p>
            <a:r>
              <a:rPr lang="en-US" altLang="zh-TW" dirty="0" smtClean="0">
                <a:latin typeface="Arial" charset="0"/>
                <a:cs typeface="Arial" charset="0"/>
              </a:rPr>
              <a:t>&lt;&lt; </a:t>
            </a:r>
            <a:r>
              <a:rPr lang="zh-TW" altLang="en-US" dirty="0" smtClean="0">
                <a:latin typeface="Arial" charset="0"/>
                <a:cs typeface="Arial" charset="0"/>
              </a:rPr>
              <a:t>運算子 </a:t>
            </a:r>
            <a:r>
              <a:rPr lang="en-US" altLang="zh-TW" dirty="0" smtClean="0">
                <a:latin typeface="Arial" charset="0"/>
                <a:cs typeface="Arial" charset="0"/>
              </a:rPr>
              <a:t>(</a:t>
            </a:r>
            <a:r>
              <a:rPr lang="zh-TW" altLang="en-US" dirty="0" smtClean="0">
                <a:latin typeface="Arial" charset="0"/>
                <a:cs typeface="Arial" charset="0"/>
              </a:rPr>
              <a:t>向左移位</a:t>
            </a:r>
            <a:r>
              <a:rPr lang="en-US" altLang="zh-TW" dirty="0" smtClean="0">
                <a:latin typeface="Arial" charset="0"/>
                <a:cs typeface="Arial" charset="0"/>
              </a:rPr>
              <a:t>) </a:t>
            </a:r>
          </a:p>
          <a:p>
            <a:r>
              <a:rPr lang="en-US" altLang="zh-TW" dirty="0" smtClean="0">
                <a:latin typeface="Arial" charset="0"/>
                <a:cs typeface="Arial" charset="0"/>
              </a:rPr>
              <a:t>&gt;&gt; </a:t>
            </a:r>
            <a:r>
              <a:rPr lang="zh-TW" altLang="en-US" dirty="0" smtClean="0">
                <a:latin typeface="Arial" charset="0"/>
                <a:cs typeface="Arial" charset="0"/>
              </a:rPr>
              <a:t>運算子 </a:t>
            </a:r>
            <a:r>
              <a:rPr lang="en-US" altLang="zh-TW" dirty="0" smtClean="0">
                <a:latin typeface="Arial" charset="0"/>
                <a:cs typeface="Arial" charset="0"/>
              </a:rPr>
              <a:t>(</a:t>
            </a:r>
            <a:r>
              <a:rPr lang="zh-TW" altLang="en-US" dirty="0" smtClean="0">
                <a:latin typeface="Arial" charset="0"/>
                <a:cs typeface="Arial" charset="0"/>
              </a:rPr>
              <a:t>向</a:t>
            </a:r>
            <a:r>
              <a:rPr lang="zh-TW" altLang="en-US" dirty="0">
                <a:latin typeface="Arial" charset="0"/>
                <a:cs typeface="Arial" charset="0"/>
              </a:rPr>
              <a:t>右無號</a:t>
            </a:r>
            <a:r>
              <a:rPr lang="zh-TW" altLang="en-US" dirty="0" smtClean="0">
                <a:latin typeface="Arial" charset="0"/>
                <a:cs typeface="Arial" charset="0"/>
              </a:rPr>
              <a:t>移位</a:t>
            </a:r>
            <a:r>
              <a:rPr lang="en-US" altLang="zh-TW" dirty="0" smtClean="0">
                <a:latin typeface="Arial" charset="0"/>
                <a:cs typeface="Arial" charset="0"/>
              </a:rPr>
              <a:t>) </a:t>
            </a:r>
          </a:p>
          <a:p>
            <a:r>
              <a:rPr lang="en-US" altLang="zh-TW" dirty="0" smtClean="0">
                <a:latin typeface="Arial" charset="0"/>
                <a:cs typeface="Arial" charset="0"/>
              </a:rPr>
              <a:t>&gt;&gt;&gt; </a:t>
            </a:r>
            <a:r>
              <a:rPr lang="zh-TW" altLang="en-US" dirty="0" smtClean="0">
                <a:latin typeface="Arial" charset="0"/>
                <a:cs typeface="Arial" charset="0"/>
              </a:rPr>
              <a:t>運算子 </a:t>
            </a:r>
            <a:r>
              <a:rPr lang="en-US" altLang="zh-TW" dirty="0" smtClean="0">
                <a:latin typeface="Arial" charset="0"/>
                <a:cs typeface="Arial" charset="0"/>
              </a:rPr>
              <a:t>(</a:t>
            </a:r>
            <a:r>
              <a:rPr lang="zh-TW" altLang="en-US" dirty="0" smtClean="0">
                <a:latin typeface="Arial" charset="0"/>
                <a:cs typeface="Arial" charset="0"/>
              </a:rPr>
              <a:t>向</a:t>
            </a:r>
            <a:r>
              <a:rPr lang="zh-TW" altLang="en-US" dirty="0">
                <a:latin typeface="Arial" charset="0"/>
                <a:cs typeface="Arial" charset="0"/>
              </a:rPr>
              <a:t>右</a:t>
            </a:r>
            <a:r>
              <a:rPr lang="zh-TW" altLang="en-US" dirty="0" smtClean="0">
                <a:latin typeface="Arial" charset="0"/>
                <a:cs typeface="Arial" charset="0"/>
              </a:rPr>
              <a:t>有號移位，維持正負號</a:t>
            </a:r>
            <a:r>
              <a:rPr lang="en-US" altLang="zh-TW" dirty="0" smtClean="0">
                <a:latin typeface="Arial" charset="0"/>
                <a:cs typeface="Arial" charset="0"/>
              </a:rPr>
              <a:t>) </a:t>
            </a: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B0B67-3B52-476E-9559-6BCEE10B0BEE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393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1268760"/>
            <a:ext cx="6029325" cy="54292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Shift Right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1156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指派運算子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7527F-60C8-4BA7-8483-754203D0834A}" type="slidenum">
              <a:rPr lang="zh-TW" altLang="en-US" smtClean="0"/>
              <a:pPr>
                <a:defRPr/>
              </a:pPr>
              <a:t>49</a:t>
            </a:fld>
            <a:endParaRPr lang="zh-TW" altLang="en-US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7338"/>
            <a:ext cx="7324725" cy="4895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78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JavaScript</a:t>
            </a:r>
            <a:r>
              <a:rPr lang="zh-TW" altLang="en-US" dirty="0"/>
              <a:t>的功能</a:t>
            </a:r>
          </a:p>
          <a:p>
            <a:pPr lvl="1"/>
            <a:r>
              <a:rPr lang="zh-TW" altLang="en-US" dirty="0"/>
              <a:t>控制瀏覽器的動作與內容</a:t>
            </a:r>
          </a:p>
          <a:p>
            <a:r>
              <a:rPr lang="en-US" altLang="zh-TW" dirty="0"/>
              <a:t>JavaScript</a:t>
            </a:r>
            <a:r>
              <a:rPr lang="zh-TW" altLang="en-US" dirty="0"/>
              <a:t>的優點</a:t>
            </a:r>
          </a:p>
          <a:p>
            <a:pPr lvl="1"/>
            <a:r>
              <a:rPr lang="zh-TW" altLang="en-US" dirty="0"/>
              <a:t>直譯式語言</a:t>
            </a:r>
            <a:r>
              <a:rPr lang="en-US" altLang="zh-TW" dirty="0"/>
              <a:t>, </a:t>
            </a:r>
            <a:r>
              <a:rPr lang="zh-TW" altLang="en-US" dirty="0"/>
              <a:t>簡單易懂</a:t>
            </a:r>
          </a:p>
          <a:p>
            <a:pPr lvl="1"/>
            <a:r>
              <a:rPr lang="zh-TW" altLang="en-US" dirty="0" smtClean="0"/>
              <a:t>直接</a:t>
            </a:r>
            <a:r>
              <a:rPr lang="zh-TW" altLang="en-US" dirty="0"/>
              <a:t>反應使用者的要求</a:t>
            </a:r>
            <a:r>
              <a:rPr lang="en-US" altLang="zh-TW" dirty="0"/>
              <a:t>, </a:t>
            </a:r>
            <a:r>
              <a:rPr lang="zh-TW" altLang="en-US" dirty="0"/>
              <a:t>無須透過伺服器</a:t>
            </a:r>
          </a:p>
          <a:p>
            <a:pPr lvl="1"/>
            <a:r>
              <a:rPr lang="zh-TW" altLang="en-US" dirty="0"/>
              <a:t>瀏覽器解譯程式</a:t>
            </a:r>
            <a:r>
              <a:rPr lang="en-US" altLang="zh-TW" dirty="0"/>
              <a:t>, </a:t>
            </a:r>
            <a:r>
              <a:rPr lang="zh-TW" altLang="en-US" dirty="0"/>
              <a:t>可跨作業平台執行</a:t>
            </a:r>
          </a:p>
          <a:p>
            <a:pPr lvl="1"/>
            <a:r>
              <a:rPr lang="zh-TW" altLang="en-US" dirty="0" smtClean="0"/>
              <a:t>安全</a:t>
            </a:r>
            <a:r>
              <a:rPr lang="zh-TW" altLang="en-US" dirty="0"/>
              <a:t>：無法經由網路從他處傳輸資料</a:t>
            </a:r>
            <a:r>
              <a:rPr lang="en-US" altLang="zh-TW" dirty="0"/>
              <a:t>, </a:t>
            </a:r>
            <a:r>
              <a:rPr lang="zh-TW" altLang="en-US" dirty="0"/>
              <a:t>也無法讀取使用者硬碟中的</a:t>
            </a:r>
            <a:r>
              <a:rPr lang="zh-TW" altLang="en-US" dirty="0" smtClean="0"/>
              <a:t>資料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22859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條件運算子</a:t>
            </a:r>
          </a:p>
        </p:txBody>
      </p:sp>
      <p:sp>
        <p:nvSpPr>
          <p:cNvPr id="52227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i="1" dirty="0" smtClean="0">
                <a:latin typeface="Arial" charset="0"/>
                <a:cs typeface="Arial" charset="0"/>
              </a:rPr>
              <a:t>條件運算式 </a:t>
            </a:r>
            <a:r>
              <a:rPr lang="en-US" altLang="zh-TW" dirty="0" smtClean="0">
                <a:latin typeface="Arial" charset="0"/>
                <a:cs typeface="Arial" charset="0"/>
              </a:rPr>
              <a:t>?</a:t>
            </a:r>
            <a:r>
              <a:rPr lang="en-US" altLang="zh-TW" i="1" dirty="0" smtClean="0">
                <a:latin typeface="Arial" charset="0"/>
                <a:cs typeface="Arial" charset="0"/>
              </a:rPr>
              <a:t> </a:t>
            </a:r>
            <a:r>
              <a:rPr lang="zh-TW" altLang="en-US" i="1" dirty="0" smtClean="0">
                <a:latin typeface="Arial" charset="0"/>
                <a:cs typeface="Arial" charset="0"/>
              </a:rPr>
              <a:t>運算式</a:t>
            </a:r>
            <a:r>
              <a:rPr lang="en-US" altLang="zh-TW" i="1" dirty="0" smtClean="0">
                <a:latin typeface="Arial" charset="0"/>
                <a:cs typeface="Arial" charset="0"/>
              </a:rPr>
              <a:t>1</a:t>
            </a:r>
            <a:r>
              <a:rPr lang="en-US" altLang="zh-TW" dirty="0" smtClean="0">
                <a:latin typeface="Arial" charset="0"/>
                <a:cs typeface="Arial" charset="0"/>
              </a:rPr>
              <a:t> : </a:t>
            </a:r>
            <a:r>
              <a:rPr lang="zh-TW" altLang="en-US" i="1" dirty="0" smtClean="0">
                <a:latin typeface="Arial" charset="0"/>
                <a:cs typeface="Arial" charset="0"/>
              </a:rPr>
              <a:t>運算式</a:t>
            </a:r>
            <a:r>
              <a:rPr lang="en-US" altLang="zh-TW" i="1" dirty="0" smtClean="0">
                <a:latin typeface="Arial" charset="0"/>
                <a:cs typeface="Arial" charset="0"/>
              </a:rPr>
              <a:t>2</a:t>
            </a:r>
            <a:r>
              <a:rPr lang="en-US" altLang="zh-TW" dirty="0" smtClean="0">
                <a:latin typeface="Arial" charset="0"/>
                <a:cs typeface="Arial" charset="0"/>
              </a:rPr>
              <a:t> </a:t>
            </a:r>
          </a:p>
          <a:p>
            <a:pPr lvl="1" eaLnBrk="1" hangingPunct="1"/>
            <a:r>
              <a:rPr lang="en-US" altLang="zh-TW" dirty="0" smtClean="0">
                <a:latin typeface="Arial" charset="0"/>
                <a:cs typeface="Arial" charset="0"/>
              </a:rPr>
              <a:t>max = (x &gt; y) ? x : y;</a:t>
            </a:r>
          </a:p>
          <a:p>
            <a:pPr lvl="1" eaLnBrk="1" hangingPunct="1"/>
            <a:r>
              <a:rPr lang="en-US" altLang="zh-TW" dirty="0" smtClean="0">
                <a:latin typeface="Arial" charset="0"/>
                <a:cs typeface="Arial" charset="0"/>
              </a:rPr>
              <a:t>abs = (x &gt; 0) ? x : -x;</a:t>
            </a:r>
            <a:endParaRPr lang="zh-TW" altLang="en-US" dirty="0" smtClean="0">
              <a:latin typeface="Arial" charset="0"/>
              <a:cs typeface="Arial" charset="0"/>
            </a:endParaRPr>
          </a:p>
          <a:p>
            <a:endParaRPr lang="zh-TW" altLang="en-US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BEDD09-FC35-4FC3-A62C-D7261D2FEEA0}" type="slidenum">
              <a:rPr lang="zh-TW" altLang="en-US" smtClean="0"/>
              <a:pPr>
                <a:defRPr/>
              </a:pPr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082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運算子的優先順序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E3CB0-8179-454C-BA49-0F53F37001BE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7638"/>
            <a:ext cx="7191375" cy="5105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8431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2">
                    <a:satMod val="130000"/>
                  </a:schemeClr>
                </a:solidFill>
              </a:rPr>
              <a:t>基本資料型別</a:t>
            </a:r>
            <a:endParaRPr lang="zh-TW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427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Strings 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A string is a sequence of zero or more </a:t>
            </a:r>
            <a:r>
              <a:rPr lang="en-US" altLang="zh-TW" dirty="0" smtClean="0">
                <a:solidFill>
                  <a:srgbClr val="FF0000"/>
                </a:solidFill>
              </a:rPr>
              <a:t>Unicode</a:t>
            </a:r>
            <a:r>
              <a:rPr lang="en-US" altLang="zh-TW" dirty="0" smtClean="0"/>
              <a:t> values used to represent text.</a:t>
            </a:r>
          </a:p>
          <a:p>
            <a:pPr lvl="1" eaLnBrk="1" hangingPunct="1"/>
            <a:r>
              <a:rPr lang="en-US" altLang="zh-TW" dirty="0" smtClean="0"/>
              <a:t>Strings are </a:t>
            </a:r>
            <a:r>
              <a:rPr lang="en-US" altLang="zh-TW" dirty="0" smtClean="0">
                <a:solidFill>
                  <a:srgbClr val="FF0000"/>
                </a:solidFill>
              </a:rPr>
              <a:t>immutable</a:t>
            </a:r>
          </a:p>
          <a:p>
            <a:pPr lvl="2" eaLnBrk="1" hangingPunct="1"/>
            <a:r>
              <a:rPr lang="en-US" altLang="zh-TW" dirty="0" smtClean="0"/>
              <a:t>Modification produces a new string</a:t>
            </a:r>
          </a:p>
          <a:p>
            <a:pPr eaLnBrk="1" hangingPunct="1"/>
            <a:r>
              <a:rPr lang="en-US" altLang="zh-TW" dirty="0" smtClean="0"/>
              <a:t>JavaScript </a:t>
            </a:r>
            <a:r>
              <a:rPr lang="zh-TW" altLang="en-US" dirty="0" smtClean="0"/>
              <a:t>只有字串，沒有字元型別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單引號與雙引號皆可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7FCA1-88B1-4B31-B741-2431C46C4A7E}" type="slidenum">
              <a:rPr lang="zh-TW" altLang="en-US"/>
              <a:pPr>
                <a:defRPr/>
              </a:pPr>
              <a:t>52</a:t>
            </a:fld>
            <a:endParaRPr lang="zh-TW" altLang="en-US"/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229225"/>
            <a:ext cx="5119688" cy="15001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425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Escape Characters </a:t>
            </a:r>
            <a:r>
              <a:rPr lang="zh-TW" altLang="en-US" dirty="0" smtClean="0">
                <a:solidFill>
                  <a:schemeClr val="tx2">
                    <a:satMod val="130000"/>
                  </a:schemeClr>
                </a:solidFill>
              </a:rPr>
              <a:t>跳脫字元</a:t>
            </a: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zh-TW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4D95-04B3-4020-8061-3138D0332F16}" type="slidenum">
              <a:rPr lang="zh-TW" altLang="en-US"/>
              <a:pPr>
                <a:defRPr/>
              </a:pPr>
              <a:t>53</a:t>
            </a:fld>
            <a:endParaRPr lang="zh-TW" altLang="en-US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847725"/>
            <a:ext cx="7697788" cy="58213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7773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流程控制</a:t>
            </a:r>
          </a:p>
        </p:txBody>
      </p:sp>
      <p:sp>
        <p:nvSpPr>
          <p:cNvPr id="563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判斷結構</a:t>
            </a:r>
          </a:p>
          <a:p>
            <a:pPr lvl="1"/>
            <a:r>
              <a:rPr lang="en-US" altLang="zh-TW" smtClean="0"/>
              <a:t>if...else</a:t>
            </a:r>
          </a:p>
          <a:p>
            <a:pPr lvl="1"/>
            <a:r>
              <a:rPr lang="en-US" altLang="zh-TW" smtClean="0"/>
              <a:t>switch</a:t>
            </a:r>
            <a:endParaRPr lang="en-US" altLang="zh-TW" smtClean="0">
              <a:sym typeface="Wingdings" pitchFamily="2" charset="2"/>
            </a:endParaRPr>
          </a:p>
          <a:p>
            <a:r>
              <a:rPr lang="zh-TW" altLang="en-US" smtClean="0"/>
              <a:t>迴圈結構</a:t>
            </a:r>
          </a:p>
          <a:p>
            <a:pPr lvl="1"/>
            <a:r>
              <a:rPr lang="zh-TW" altLang="en-US" smtClean="0"/>
              <a:t> </a:t>
            </a:r>
            <a:r>
              <a:rPr lang="en-US" altLang="zh-TW" smtClean="0"/>
              <a:t>for</a:t>
            </a:r>
          </a:p>
          <a:p>
            <a:pPr lvl="1"/>
            <a:r>
              <a:rPr lang="en-US" altLang="zh-TW" smtClean="0"/>
              <a:t>while</a:t>
            </a:r>
          </a:p>
          <a:p>
            <a:pPr lvl="1"/>
            <a:r>
              <a:rPr lang="en-US" altLang="zh-TW" smtClean="0"/>
              <a:t>do </a:t>
            </a:r>
            <a:endParaRPr lang="zh-TW" altLang="en-US" smtClean="0"/>
          </a:p>
          <a:p>
            <a:endParaRPr lang="zh-TW" altLang="en-US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9EEFC-2817-4799-9647-C98C00102B15}" type="slidenum">
              <a:rPr lang="zh-TW" altLang="en-US" smtClean="0"/>
              <a:pPr>
                <a:defRPr/>
              </a:pPr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8425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if…</a:t>
            </a:r>
            <a:r>
              <a:rPr lang="zh-TW" altLang="en-US" smtClean="0"/>
              <a:t>：如果</a:t>
            </a:r>
            <a:r>
              <a:rPr lang="en-US" altLang="zh-TW" smtClean="0"/>
              <a:t>…</a:t>
            </a:r>
            <a:r>
              <a:rPr lang="zh-TW" altLang="en-US" smtClean="0"/>
              <a:t>就</a:t>
            </a:r>
            <a:r>
              <a:rPr lang="en-US" altLang="zh-TW" smtClean="0"/>
              <a:t>…</a:t>
            </a:r>
            <a:br>
              <a:rPr lang="en-US" altLang="zh-TW" smtClean="0"/>
            </a:br>
            <a:r>
              <a:rPr lang="en-US" altLang="zh-TW" smtClean="0"/>
              <a:t>(</a:t>
            </a:r>
            <a:r>
              <a:rPr lang="zh-TW" altLang="en-US" smtClean="0"/>
              <a:t>單向選擇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1EB72-5B53-4BBE-83F4-BF761E2863F5}" type="slidenum">
              <a:rPr lang="zh-TW" altLang="en-US" smtClean="0"/>
              <a:pPr>
                <a:defRPr/>
              </a:pPr>
              <a:t>55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9388" y="1628800"/>
            <a:ext cx="5976937" cy="33416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TW" sz="2400" b="1" kern="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 (</a:t>
            </a:r>
            <a:r>
              <a:rPr lang="en-US" altLang="zh-TW" sz="2400" b="1" i="1" kern="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condition</a:t>
            </a:r>
            <a:r>
              <a:rPr lang="en-US" altLang="zh-TW" sz="2400" b="1" kern="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2400" b="1" i="1" kern="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statement</a:t>
            </a:r>
            <a:r>
              <a:rPr lang="en-US" altLang="zh-TW" sz="2400" b="1" kern="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endParaRPr lang="en-US" altLang="zh-TW" sz="2400" b="1" kern="0" dirty="0">
              <a:solidFill>
                <a:schemeClr val="tx1">
                  <a:lumMod val="10000"/>
                </a:schemeClr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TW" sz="2400" b="1" kern="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 (</a:t>
            </a:r>
            <a:r>
              <a:rPr lang="en-US" altLang="zh-TW" sz="2400" b="1" i="1" kern="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condition</a:t>
            </a:r>
            <a:r>
              <a:rPr lang="en-US" altLang="zh-TW" sz="2400" b="1" kern="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TW" sz="2400" b="1" kern="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TW" sz="2400" b="1" kern="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2400" b="1" i="1" kern="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statement1</a:t>
            </a:r>
            <a:r>
              <a:rPr lang="en-US" altLang="zh-TW" sz="2400" b="1" kern="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TW" sz="2400" b="1" kern="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2400" b="1" i="1" kern="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statement2</a:t>
            </a:r>
            <a:r>
              <a:rPr lang="en-US" altLang="zh-TW" sz="2400" b="1" kern="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TW" sz="2400" b="1" kern="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TW" sz="2400" b="1" kern="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2400" b="1" i="1" kern="0" dirty="0" err="1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statementN</a:t>
            </a:r>
            <a:r>
              <a:rPr lang="en-US" altLang="zh-TW" sz="2400" b="1" kern="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TW" sz="2400" b="1" kern="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 </a:t>
            </a:r>
            <a:endParaRPr lang="zh-TW" altLang="en-US" sz="2400" b="1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pic>
        <p:nvPicPr>
          <p:cNvPr id="57349" name="Picture 2" descr="G:\Jean\HTML&amp;JavaScript第三版\DOC檔\flow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08920"/>
            <a:ext cx="4483100" cy="26431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0075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if…else</a:t>
            </a:r>
            <a:r>
              <a:rPr lang="zh-TW" altLang="en-US" smtClean="0"/>
              <a:t>：如果</a:t>
            </a:r>
            <a:r>
              <a:rPr lang="en-US" altLang="zh-TW" smtClean="0"/>
              <a:t>…</a:t>
            </a:r>
            <a:r>
              <a:rPr lang="zh-TW" altLang="en-US" smtClean="0"/>
              <a:t>就否則</a:t>
            </a:r>
            <a:r>
              <a:rPr lang="en-US" altLang="zh-TW" smtClean="0"/>
              <a:t>…</a:t>
            </a:r>
            <a:br>
              <a:rPr lang="en-US" altLang="zh-TW" smtClean="0"/>
            </a:br>
            <a:r>
              <a:rPr lang="en-US" altLang="zh-TW" smtClean="0"/>
              <a:t>(</a:t>
            </a:r>
            <a:r>
              <a:rPr lang="zh-TW" altLang="en-US" smtClean="0"/>
              <a:t>雙向選擇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D9D21-BE86-4D33-9FF1-1D9EB471A3B1}" type="slidenum">
              <a:rPr lang="zh-TW" altLang="en-US" smtClean="0"/>
              <a:pPr>
                <a:defRPr/>
              </a:pPr>
              <a:t>56</a:t>
            </a:fld>
            <a:endParaRPr lang="zh-TW" altLang="en-US"/>
          </a:p>
        </p:txBody>
      </p:sp>
      <p:sp>
        <p:nvSpPr>
          <p:cNvPr id="58372" name="矩形 7"/>
          <p:cNvSpPr>
            <a:spLocks noChangeArrowheads="1"/>
          </p:cNvSpPr>
          <p:nvPr/>
        </p:nvSpPr>
        <p:spPr bwMode="auto">
          <a:xfrm>
            <a:off x="323850" y="1557338"/>
            <a:ext cx="4572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statements1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statements2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} </a:t>
            </a:r>
            <a:endParaRPr lang="zh-TW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8373" name="Picture 2" descr="G:\Jean\HTML&amp;JavaScript第三版\DOC檔\flow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071813"/>
            <a:ext cx="4630737" cy="292893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4385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3</a:t>
            </a:r>
            <a:r>
              <a:rPr lang="zh-TW" altLang="en-US" dirty="0" smtClean="0"/>
              <a:t>：判斷奇數偶數</a:t>
            </a:r>
          </a:p>
        </p:txBody>
      </p:sp>
      <p:sp>
        <p:nvSpPr>
          <p:cNvPr id="5939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判斷輸入的數字是奇數還是偶數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如果不用除法該怎麼做？</a:t>
            </a:r>
            <a:endParaRPr lang="en-US" altLang="zh-TW" dirty="0" smtClean="0"/>
          </a:p>
          <a:p>
            <a:pPr>
              <a:buFont typeface="Wingdings 2" pitchFamily="18" charset="2"/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n = prompt("</a:t>
            </a:r>
            <a:r>
              <a:rPr lang="zh-TW" altLang="en-US" dirty="0" smtClean="0"/>
              <a:t>請輸入一個整數</a:t>
            </a:r>
            <a:r>
              <a:rPr lang="en-US" altLang="zh-TW" dirty="0" smtClean="0"/>
              <a:t>");</a:t>
            </a:r>
          </a:p>
          <a:p>
            <a:pPr>
              <a:buFont typeface="Wingdings 2" pitchFamily="18" charset="2"/>
              <a:buNone/>
            </a:pPr>
            <a:r>
              <a:rPr lang="en-US" altLang="zh-TW" dirty="0" smtClean="0"/>
              <a:t>if (n % 2 == 0) </a:t>
            </a:r>
          </a:p>
          <a:p>
            <a:pPr lvl="1">
              <a:buFont typeface="Wingdings 2" pitchFamily="18" charset="2"/>
              <a:buNone/>
            </a:pPr>
            <a:r>
              <a:rPr lang="en-US" altLang="zh-TW" dirty="0" smtClean="0"/>
              <a:t>alert(n + "</a:t>
            </a:r>
            <a:r>
              <a:rPr lang="zh-TW" altLang="en-US" dirty="0" smtClean="0"/>
              <a:t>是偶數</a:t>
            </a:r>
            <a:r>
              <a:rPr lang="en-US" altLang="zh-TW" dirty="0" smtClean="0"/>
              <a:t>"); </a:t>
            </a:r>
          </a:p>
          <a:p>
            <a:pPr>
              <a:buFont typeface="Wingdings 2" pitchFamily="18" charset="2"/>
              <a:buNone/>
            </a:pPr>
            <a:r>
              <a:rPr lang="en-US" altLang="zh-TW" dirty="0" smtClean="0"/>
              <a:t>else</a:t>
            </a:r>
          </a:p>
          <a:p>
            <a:pPr lvl="1">
              <a:buFont typeface="Wingdings 2" pitchFamily="18" charset="2"/>
              <a:buNone/>
            </a:pPr>
            <a:r>
              <a:rPr lang="en-US" altLang="zh-TW" dirty="0" smtClean="0"/>
              <a:t>alert(n + "</a:t>
            </a:r>
            <a:r>
              <a:rPr lang="zh-TW" altLang="en-US" dirty="0" smtClean="0"/>
              <a:t>奇偶數</a:t>
            </a:r>
            <a:r>
              <a:rPr lang="en-US" altLang="zh-TW" dirty="0" smtClean="0"/>
              <a:t>"); </a:t>
            </a:r>
          </a:p>
          <a:p>
            <a:pPr lvl="1"/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51B43-4AFE-43B6-B78B-17A47951BAB5}" type="slidenum">
              <a:rPr lang="zh-TW" altLang="en-US" smtClean="0"/>
              <a:pPr>
                <a:defRPr/>
              </a:pPr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1117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3</a:t>
            </a:r>
            <a:r>
              <a:rPr lang="zh-TW" altLang="en-US" dirty="0" smtClean="0"/>
              <a:t>：</a:t>
            </a:r>
            <a:r>
              <a:rPr lang="zh-TW" altLang="en-US" dirty="0"/>
              <a:t>判斷奇數偶數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471" y="1407729"/>
            <a:ext cx="5979058" cy="51266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0214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if…else if…</a:t>
            </a:r>
            <a:r>
              <a:rPr lang="zh-TW" altLang="en-US" smtClean="0"/>
              <a:t>：「如果</a:t>
            </a:r>
            <a:r>
              <a:rPr lang="en-US" altLang="zh-TW" smtClean="0"/>
              <a:t>…</a:t>
            </a:r>
            <a:r>
              <a:rPr lang="zh-TW" altLang="en-US" smtClean="0"/>
              <a:t>就</a:t>
            </a:r>
            <a:r>
              <a:rPr lang="en-US" altLang="zh-TW" smtClean="0"/>
              <a:t>….</a:t>
            </a:r>
            <a:r>
              <a:rPr lang="zh-TW" altLang="en-US" smtClean="0"/>
              <a:t>否則 如果</a:t>
            </a:r>
            <a:r>
              <a:rPr lang="en-US" altLang="zh-TW" smtClean="0"/>
              <a:t>…</a:t>
            </a:r>
            <a:r>
              <a:rPr lang="zh-TW" altLang="en-US" smtClean="0"/>
              <a:t>就</a:t>
            </a:r>
            <a:r>
              <a:rPr lang="en-US" altLang="zh-TW" smtClean="0"/>
              <a:t>…</a:t>
            </a:r>
            <a:r>
              <a:rPr lang="zh-TW" altLang="en-US" smtClean="0"/>
              <a:t>否則</a:t>
            </a:r>
            <a:r>
              <a:rPr lang="en-US" altLang="zh-TW" smtClean="0"/>
              <a:t>…</a:t>
            </a:r>
            <a:r>
              <a:rPr lang="zh-TW" altLang="en-US" smtClean="0"/>
              <a:t>」</a:t>
            </a:r>
            <a:r>
              <a:rPr lang="en-US" altLang="zh-TW" smtClean="0"/>
              <a:t>(</a:t>
            </a:r>
            <a:r>
              <a:rPr lang="zh-TW" altLang="en-US" smtClean="0"/>
              <a:t>多向選擇</a:t>
            </a:r>
            <a:r>
              <a:rPr lang="en-US" altLang="zh-TW" smtClean="0"/>
              <a:t>)</a:t>
            </a:r>
            <a:r>
              <a:rPr lang="zh-TW" altLang="en-US" smtClean="0"/>
              <a:t>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FF57F7-F3AC-419A-806C-177982BE5EE2}" type="slidenum">
              <a:rPr lang="zh-TW" altLang="en-US" smtClean="0"/>
              <a:pPr>
                <a:defRPr/>
              </a:pPr>
              <a:t>59</a:t>
            </a:fld>
            <a:endParaRPr lang="zh-TW" altLang="en-US"/>
          </a:p>
        </p:txBody>
      </p:sp>
      <p:sp>
        <p:nvSpPr>
          <p:cNvPr id="60420" name="矩形 5"/>
          <p:cNvSpPr>
            <a:spLocks noChangeArrowheads="1"/>
          </p:cNvSpPr>
          <p:nvPr/>
        </p:nvSpPr>
        <p:spPr bwMode="auto">
          <a:xfrm>
            <a:off x="250825" y="1484784"/>
            <a:ext cx="4572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condition1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statements1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else if (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condition2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statements2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else if (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condition3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statements3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statementsN+1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} </a:t>
            </a:r>
            <a:endParaRPr lang="zh-TW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0421" name="Picture 2" descr="G:\Jean\HTML&amp;JavaScript第三版\DOC檔\flow3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89138"/>
            <a:ext cx="5000625" cy="41433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00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</a:t>
            </a:r>
            <a:r>
              <a:rPr lang="zh-TW" altLang="en-US" dirty="0" smtClean="0"/>
              <a:t>能做什麼？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64" y="846138"/>
            <a:ext cx="8306672" cy="6008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4607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4</a:t>
            </a:r>
            <a:r>
              <a:rPr lang="zh-TW" altLang="en-US" dirty="0" smtClean="0"/>
              <a:t>：</a:t>
            </a:r>
            <a:r>
              <a:rPr lang="zh-TW" altLang="en-US" dirty="0" smtClean="0"/>
              <a:t>評定等第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C3721-059D-446A-AB83-D43E03D7AFFF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  <p:sp>
        <p:nvSpPr>
          <p:cNvPr id="61444" name="矩形 3"/>
          <p:cNvSpPr>
            <a:spLocks noChangeArrowheads="1"/>
          </p:cNvSpPr>
          <p:nvPr/>
        </p:nvSpPr>
        <p:spPr bwMode="auto">
          <a:xfrm>
            <a:off x="250825" y="1700213"/>
            <a:ext cx="72009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4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x = prompt("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請輸入學期成績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", "");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if (x &gt;= 90)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  alert("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優等！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else if (x &lt; 90 &amp;&amp; x &gt;= 80)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  alert("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甲等！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else if (x &lt; 80 &amp;&amp; x &gt;= 70)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  alert("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乙等！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else if (x &lt; 70 &amp;&amp; x &gt;= 60)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  alert("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丙等！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  alert("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不及格！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&lt;/script&gt; </a:t>
            </a:r>
            <a:endParaRPr lang="zh-TW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9433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switch…case</a:t>
            </a:r>
            <a:endParaRPr lang="zh-TW" altLang="en-US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E3AEE-86C1-4A39-9C91-DF7F2A732565}" type="slidenum">
              <a:rPr lang="zh-TW" altLang="en-US" smtClean="0"/>
              <a:pPr>
                <a:defRPr/>
              </a:pPr>
              <a:t>61</a:t>
            </a:fld>
            <a:endParaRPr lang="zh-TW" altLang="en-US"/>
          </a:p>
        </p:txBody>
      </p:sp>
      <p:sp>
        <p:nvSpPr>
          <p:cNvPr id="62468" name="矩形 5"/>
          <p:cNvSpPr>
            <a:spLocks noChangeArrowheads="1"/>
          </p:cNvSpPr>
          <p:nvPr/>
        </p:nvSpPr>
        <p:spPr bwMode="auto">
          <a:xfrm>
            <a:off x="250825" y="1628775"/>
            <a:ext cx="6246813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 value1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statements1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  break;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 value2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statements2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  break;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default: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statementsN+1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  break;</a:t>
            </a: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} </a:t>
            </a:r>
            <a:endParaRPr lang="zh-TW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2469" name="Picture 2" descr="G:\Jean\HTML&amp;JavaScript第三版\DOC檔\flow4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484313"/>
            <a:ext cx="4995863" cy="48577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8364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4</a:t>
            </a:r>
            <a:r>
              <a:rPr lang="zh-TW" altLang="en-US" dirty="0" smtClean="0"/>
              <a:t>：評定</a:t>
            </a:r>
            <a:r>
              <a:rPr lang="zh-TW" altLang="en-US" dirty="0" smtClean="0"/>
              <a:t>等第 </a:t>
            </a:r>
            <a:r>
              <a:rPr lang="en-US" altLang="zh-TW" dirty="0" smtClean="0"/>
              <a:t>switch-case </a:t>
            </a:r>
            <a:r>
              <a:rPr lang="zh-TW" altLang="en-US" dirty="0" smtClean="0"/>
              <a:t>解</a:t>
            </a:r>
            <a:endParaRPr lang="zh-TW" altLang="en-US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C3721-059D-446A-AB83-D43E03D7AFFF}" type="slidenum">
              <a:rPr lang="zh-TW" altLang="en-US" smtClean="0"/>
              <a:pPr>
                <a:defRPr/>
              </a:pPr>
              <a:t>62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-4651"/>
            <a:ext cx="6473676" cy="68006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67166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JavaScript </a:t>
                </a:r>
                <a:r>
                  <a:rPr lang="zh-TW" altLang="en-US" dirty="0" smtClean="0"/>
                  <a:t>的 </a:t>
                </a:r>
                <a:r>
                  <a:rPr lang="en-US" altLang="zh-TW" dirty="0" smtClean="0"/>
                  <a:t>Math </a:t>
                </a:r>
                <a:r>
                  <a:rPr lang="zh-TW" altLang="en-US" dirty="0" smtClean="0"/>
                  <a:t>物件提供各種數學函數</a:t>
                </a:r>
                <a:endParaRPr lang="en-US" altLang="zh-TW" dirty="0" smtClean="0"/>
              </a:p>
              <a:p>
                <a:r>
                  <a:rPr lang="en-US" dirty="0" err="1"/>
                  <a:t>Math.round</a:t>
                </a:r>
                <a:r>
                  <a:rPr lang="en-US" dirty="0"/>
                  <a:t>(4.7);    // returns </a:t>
                </a:r>
                <a:r>
                  <a:rPr lang="en-US" dirty="0" smtClean="0"/>
                  <a:t>5</a:t>
                </a:r>
              </a:p>
              <a:p>
                <a:r>
                  <a:rPr lang="en-US" dirty="0" err="1"/>
                  <a:t>Math.ceil</a:t>
                </a:r>
                <a:r>
                  <a:rPr lang="en-US" dirty="0"/>
                  <a:t>(4.4);     // returns </a:t>
                </a:r>
                <a:r>
                  <a:rPr lang="en-US" dirty="0" smtClean="0"/>
                  <a:t>5</a:t>
                </a:r>
              </a:p>
              <a:p>
                <a:r>
                  <a:rPr lang="en-US" dirty="0" err="1"/>
                  <a:t>Math.floor</a:t>
                </a:r>
                <a:r>
                  <a:rPr lang="en-US" dirty="0"/>
                  <a:t>(4.7);    // returns 4</a:t>
                </a:r>
                <a:endParaRPr lang="en-US" dirty="0" smtClean="0"/>
              </a:p>
              <a:p>
                <a:r>
                  <a:rPr lang="en-US" dirty="0" err="1"/>
                  <a:t>Math.pow</a:t>
                </a:r>
                <a:r>
                  <a:rPr lang="en-US" dirty="0"/>
                  <a:t>(x, y) returns the value of x to the power of y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err="1"/>
                  <a:t>Math.PI</a:t>
                </a:r>
                <a:r>
                  <a:rPr lang="en-US" dirty="0"/>
                  <a:t>; </a:t>
                </a:r>
                <a:r>
                  <a:rPr lang="en-US" dirty="0" smtClean="0"/>
                  <a:t>// </a:t>
                </a:r>
                <a:r>
                  <a:rPr lang="en-US" dirty="0"/>
                  <a:t>returns </a:t>
                </a:r>
                <a:r>
                  <a:rPr lang="en-US" dirty="0" smtClean="0"/>
                  <a:t>3.141592653589793</a:t>
                </a:r>
              </a:p>
              <a:p>
                <a:r>
                  <a:rPr lang="en-US" dirty="0" err="1"/>
                  <a:t>Math.random</a:t>
                </a:r>
                <a:r>
                  <a:rPr lang="en-US" dirty="0"/>
                  <a:t>(); </a:t>
                </a:r>
                <a:r>
                  <a:rPr lang="en-US" dirty="0" smtClean="0"/>
                  <a:t>// </a:t>
                </a:r>
                <a:r>
                  <a:rPr lang="en-US" dirty="0"/>
                  <a:t>returns a random </a:t>
                </a:r>
                <a:r>
                  <a:rPr lang="en-US" dirty="0" smtClean="0"/>
                  <a:t>number</a:t>
                </a:r>
              </a:p>
              <a:p>
                <a:r>
                  <a:rPr lang="zh-TW" altLang="en-US" dirty="0" smtClean="0"/>
                  <a:t>還有各種三角函數、指數對數、開根號</a:t>
                </a:r>
                <a:r>
                  <a:rPr lang="en-US" altLang="zh-TW" dirty="0" smtClean="0"/>
                  <a:t>…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9203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 (</a:t>
            </a:r>
            <a:r>
              <a:rPr lang="zh-TW" altLang="en-US" smtClean="0"/>
              <a:t>計數迴圈</a:t>
            </a:r>
            <a:r>
              <a:rPr lang="en-US" altLang="zh-TW" smtClean="0"/>
              <a:t>) </a:t>
            </a:r>
            <a:endParaRPr lang="zh-TW" altLang="en-US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594E3-08A8-444D-A88E-091784461C5E}" type="slidenum">
              <a:rPr lang="zh-TW" altLang="en-US" smtClean="0"/>
              <a:pPr>
                <a:defRPr/>
              </a:pPr>
              <a:t>64</a:t>
            </a:fld>
            <a:endParaRPr lang="zh-TW" altLang="en-US"/>
          </a:p>
        </p:txBody>
      </p:sp>
      <p:sp>
        <p:nvSpPr>
          <p:cNvPr id="63492" name="矩形 5"/>
          <p:cNvSpPr>
            <a:spLocks noChangeArrowheads="1"/>
          </p:cNvSpPr>
          <p:nvPr/>
        </p:nvSpPr>
        <p:spPr bwMode="auto">
          <a:xfrm>
            <a:off x="179388" y="1557338"/>
            <a:ext cx="80645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initializers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iterators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[break;]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} </a:t>
            </a:r>
            <a:endParaRPr lang="zh-TW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3493" name="Picture 2" descr="G:\Jean\HTML&amp;JavaScript第三版\DOC檔\flow5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420938"/>
            <a:ext cx="4429125" cy="36544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3878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while</a:t>
            </a:r>
            <a:r>
              <a:rPr lang="zh-TW" altLang="en-US" smtClean="0"/>
              <a:t>迴圈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1A3B7-4653-4521-97E3-3FD4EB7B6657}" type="slidenum">
              <a:rPr lang="zh-TW" altLang="en-US" smtClean="0"/>
              <a:pPr>
                <a:defRPr/>
              </a:pPr>
              <a:t>65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7950" y="1557338"/>
            <a:ext cx="653415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defRPr/>
            </a:pPr>
            <a:r>
              <a:rPr lang="en-US" altLang="zh-TW" sz="2400" b="1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while(</a:t>
            </a:r>
            <a:r>
              <a:rPr lang="en-US" altLang="zh-TW" sz="2400" b="1" i="1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condition</a:t>
            </a:r>
            <a:r>
              <a:rPr lang="en-US" altLang="zh-TW" sz="2400" b="1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</a:p>
          <a:p>
            <a:pPr marL="609600" indent="-609600">
              <a:defRPr/>
            </a:pPr>
            <a:r>
              <a:rPr lang="en-US" altLang="zh-TW" sz="2400" b="1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609600" indent="-609600">
              <a:defRPr/>
            </a:pPr>
            <a:r>
              <a:rPr lang="en-US" altLang="zh-TW" sz="2400" b="1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2400" b="1" i="1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statements</a:t>
            </a:r>
            <a:r>
              <a:rPr lang="en-US" altLang="zh-TW" sz="2400" b="1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609600" indent="-609600">
              <a:defRPr/>
            </a:pPr>
            <a:r>
              <a:rPr lang="en-US" altLang="zh-TW" sz="2400" b="1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[break;]</a:t>
            </a:r>
          </a:p>
          <a:p>
            <a:pPr marL="609600" indent="-609600">
              <a:defRPr/>
            </a:pPr>
            <a:r>
              <a:rPr lang="en-US" altLang="zh-TW" sz="2400" b="1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2400" b="1" i="1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statements</a:t>
            </a:r>
            <a:r>
              <a:rPr lang="en-US" altLang="zh-TW" sz="2400" b="1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609600" indent="-609600">
              <a:defRPr/>
            </a:pPr>
            <a:r>
              <a:rPr lang="en-US" altLang="zh-TW" sz="2400" b="1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 </a:t>
            </a:r>
            <a:endParaRPr lang="zh-TW" altLang="en-US" sz="2400" b="1" dirty="0">
              <a:solidFill>
                <a:schemeClr val="tx1">
                  <a:lumMod val="10000"/>
                </a:schemeClr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pic>
        <p:nvPicPr>
          <p:cNvPr id="65541" name="Picture 2" descr="G:\Jean\HTML&amp;JavaScript第三版\DOC檔\flow6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133600"/>
            <a:ext cx="4335463" cy="27146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8734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do…while</a:t>
            </a:r>
            <a:r>
              <a:rPr lang="zh-TW" altLang="en-US" smtClean="0"/>
              <a:t>迴圈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47D8DE-DAD4-4FDC-A219-12D90785365A}" type="slidenum">
              <a:rPr lang="zh-TW" altLang="en-US" smtClean="0"/>
              <a:pPr>
                <a:defRPr/>
              </a:pPr>
              <a:t>66</a:t>
            </a:fld>
            <a:endParaRPr lang="zh-TW" altLang="en-US"/>
          </a:p>
        </p:txBody>
      </p:sp>
      <p:sp>
        <p:nvSpPr>
          <p:cNvPr id="66564" name="矩形 3"/>
          <p:cNvSpPr>
            <a:spLocks noChangeArrowheads="1"/>
          </p:cNvSpPr>
          <p:nvPr/>
        </p:nvSpPr>
        <p:spPr bwMode="auto">
          <a:xfrm>
            <a:off x="250825" y="1700213"/>
            <a:ext cx="63198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[break;]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}while(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); </a:t>
            </a:r>
            <a:endParaRPr lang="zh-TW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6565" name="Picture 2" descr="G:\Jean\HTML&amp;JavaScript第三版\DOC檔\flow7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786063"/>
            <a:ext cx="4427538" cy="28575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0813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練習</a:t>
            </a:r>
            <a:r>
              <a:rPr lang="en-US" altLang="zh-TW" dirty="0" smtClean="0"/>
              <a:t>5</a:t>
            </a:r>
            <a:r>
              <a:rPr lang="zh-TW" altLang="en-US" dirty="0" smtClean="0"/>
              <a:t>：</a:t>
            </a:r>
            <a:r>
              <a:rPr lang="zh-TW" altLang="en-US" dirty="0" smtClean="0"/>
              <a:t>印出從</a:t>
            </a:r>
            <a:r>
              <a:rPr lang="en-US" altLang="zh-TW" dirty="0" smtClean="0"/>
              <a:t>1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10</a:t>
            </a:r>
            <a:r>
              <a:rPr lang="zh-TW" altLang="en-US" dirty="0" smtClean="0"/>
              <a:t>的數字</a:t>
            </a:r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以 </a:t>
            </a:r>
            <a:r>
              <a:rPr lang="en-US" altLang="zh-TW" dirty="0" err="1" smtClean="0"/>
              <a:t>document.write</a:t>
            </a:r>
            <a:r>
              <a:rPr lang="en-US" altLang="zh-TW" dirty="0" smtClean="0"/>
              <a:t> </a:t>
            </a:r>
            <a:r>
              <a:rPr lang="zh-TW" altLang="en-US" dirty="0" smtClean="0"/>
              <a:t>輸出從 </a:t>
            </a:r>
            <a:r>
              <a:rPr lang="en-US" altLang="zh-TW" dirty="0" smtClean="0"/>
              <a:t>1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10 </a:t>
            </a:r>
            <a:r>
              <a:rPr lang="zh-TW" altLang="en-US" dirty="0" smtClean="0"/>
              <a:t>的數字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一行一個數字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D43C7-A51C-4800-BBA5-1AE2D6D2AC0F}" type="slidenum">
              <a:rPr lang="zh-TW" altLang="en-US"/>
              <a:pPr>
                <a:defRPr/>
              </a:pPr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6229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dirty="0" smtClean="0"/>
              <a:t>練習</a:t>
            </a:r>
            <a:r>
              <a:rPr lang="en-US" altLang="zh-TW" dirty="0" smtClean="0"/>
              <a:t>5</a:t>
            </a:r>
            <a:r>
              <a:rPr lang="zh-TW" altLang="en-US" dirty="0" smtClean="0"/>
              <a:t>：</a:t>
            </a:r>
            <a:r>
              <a:rPr lang="zh-TW" altLang="en-US" dirty="0"/>
              <a:t>印出從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10</a:t>
            </a:r>
            <a:r>
              <a:rPr lang="zh-TW" altLang="en-US" dirty="0"/>
              <a:t>的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698" y="769406"/>
            <a:ext cx="6604604" cy="6088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247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6</a:t>
            </a:r>
            <a:r>
              <a:rPr lang="zh-TW" altLang="en-US" dirty="0" smtClean="0"/>
              <a:t>：</a:t>
            </a:r>
            <a:r>
              <a:rPr lang="zh-TW" altLang="en-US" dirty="0"/>
              <a:t>印出從</a:t>
            </a:r>
            <a:r>
              <a:rPr lang="en-US" altLang="zh-TW" dirty="0"/>
              <a:t>1</a:t>
            </a:r>
            <a:r>
              <a:rPr lang="zh-TW" altLang="en-US" dirty="0"/>
              <a:t>加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10</a:t>
            </a:r>
            <a:r>
              <a:rPr lang="zh-TW" altLang="en-US" dirty="0" smtClean="0"/>
              <a:t>的</a:t>
            </a:r>
            <a:r>
              <a:rPr lang="zh-TW" altLang="en-US" dirty="0"/>
              <a:t>結果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1628800"/>
            <a:ext cx="7200800" cy="3785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10;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1;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"1";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"+" +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"=" + sum);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452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</a:t>
            </a:r>
            <a:r>
              <a:rPr lang="zh-TW" altLang="en-US" dirty="0" smtClean="0"/>
              <a:t>開發環境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開發工具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Visual Studio Code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Eclipse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Eclipse IDE for JavaScript and Web Developers</a:t>
            </a:r>
          </a:p>
          <a:p>
            <a:pPr lvl="1"/>
            <a:r>
              <a:rPr lang="en-US" altLang="zh-TW" dirty="0" smtClean="0"/>
              <a:t>Dreamweaver</a:t>
            </a:r>
          </a:p>
          <a:p>
            <a:r>
              <a:rPr lang="zh-TW" altLang="en-US" dirty="0" smtClean="0"/>
              <a:t>除錯工具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Firefox: F12</a:t>
            </a:r>
          </a:p>
          <a:p>
            <a:pPr lvl="1"/>
            <a:r>
              <a:rPr lang="en-US" altLang="zh-TW" dirty="0" smtClean="0"/>
              <a:t>Chrome: F12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90758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break </a:t>
            </a:r>
            <a:r>
              <a:rPr lang="zh-TW" altLang="en-US" smtClean="0"/>
              <a:t>與 </a:t>
            </a:r>
            <a:r>
              <a:rPr lang="en-US" altLang="zh-TW" smtClean="0"/>
              <a:t>continue</a:t>
            </a:r>
            <a:endParaRPr lang="zh-TW" altLang="en-US" smtClean="0"/>
          </a:p>
        </p:txBody>
      </p:sp>
      <p:sp>
        <p:nvSpPr>
          <p:cNvPr id="6758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break </a:t>
            </a:r>
            <a:r>
              <a:rPr lang="zh-TW" altLang="en-US" smtClean="0"/>
              <a:t>讓迴圈立即中斷</a:t>
            </a:r>
            <a:endParaRPr lang="en-US" altLang="zh-TW" smtClean="0"/>
          </a:p>
          <a:p>
            <a:r>
              <a:rPr lang="en-US" altLang="zh-TW" smtClean="0"/>
              <a:t>continue </a:t>
            </a:r>
            <a:r>
              <a:rPr lang="zh-TW" altLang="en-US" smtClean="0"/>
              <a:t>跳過迴圈中後續的指令，令迴圈立即進入下一回合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0B1AE-DDE9-408D-AA34-0F60CFD1A1CD}" type="slidenum">
              <a:rPr lang="zh-TW" altLang="en-US" smtClean="0"/>
              <a:pPr>
                <a:defRPr/>
              </a:pPr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141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練習</a:t>
            </a:r>
            <a:r>
              <a:rPr lang="en-US" altLang="zh-TW" dirty="0" smtClean="0"/>
              <a:t>7</a:t>
            </a:r>
            <a:r>
              <a:rPr lang="zh-TW" altLang="en-US" dirty="0" smtClean="0"/>
              <a:t>：</a:t>
            </a:r>
            <a:r>
              <a:rPr lang="zh-TW" altLang="en-US" dirty="0" smtClean="0"/>
              <a:t>累加</a:t>
            </a:r>
            <a:r>
              <a:rPr lang="en-US" altLang="zh-TW" dirty="0" smtClean="0"/>
              <a:t>1~n</a:t>
            </a:r>
            <a:r>
              <a:rPr lang="zh-TW" altLang="en-US" dirty="0" smtClean="0"/>
              <a:t>，附算式</a:t>
            </a:r>
            <a:endParaRPr lang="en-US" altLang="zh-TW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計算並印出從 1 到 10 累加的結果，例如：</a:t>
            </a:r>
            <a:br>
              <a:rPr lang="zh-TW" altLang="en-US" dirty="0" smtClean="0"/>
            </a:br>
            <a:r>
              <a:rPr lang="zh-TW" altLang="en-US" dirty="0" smtClean="0"/>
              <a:t>1+2+3+4+5+6+7+8+9+10=55</a:t>
            </a:r>
          </a:p>
          <a:p>
            <a:pPr eaLnBrk="1" hangingPunct="1"/>
            <a:r>
              <a:rPr lang="zh-TW" altLang="en-US" dirty="0" smtClean="0"/>
              <a:t>設計一個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程式，計算並印出從 1 到 </a:t>
            </a:r>
            <a:r>
              <a:rPr lang="en-US" altLang="zh-TW" dirty="0" smtClean="0"/>
              <a:t>n </a:t>
            </a:r>
            <a:r>
              <a:rPr lang="zh-TW" altLang="en-US" dirty="0" smtClean="0"/>
              <a:t>累加的結果，其中 </a:t>
            </a:r>
            <a:r>
              <a:rPr lang="en-US" altLang="zh-TW" dirty="0" smtClean="0"/>
              <a:t>n </a:t>
            </a:r>
            <a:r>
              <a:rPr lang="zh-TW" altLang="en-US" dirty="0" smtClean="0"/>
              <a:t>是</a:t>
            </a:r>
            <a:r>
              <a:rPr lang="zh-TW" altLang="en-US" dirty="0" smtClean="0"/>
              <a:t>一個由使用者輸入</a:t>
            </a:r>
            <a:r>
              <a:rPr lang="zh-TW" altLang="en-US" dirty="0" smtClean="0"/>
              <a:t>的數字</a:t>
            </a:r>
            <a:endParaRPr lang="en-US" altLang="zh-TW" dirty="0" smtClean="0"/>
          </a:p>
          <a:p>
            <a:pPr eaLnBrk="1" hangingPunct="1"/>
            <a:r>
              <a:rPr lang="en-US" altLang="zh-TW" dirty="0" err="1" smtClean="0"/>
              <a:t>onchange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function</a:t>
            </a:r>
            <a:r>
              <a:rPr lang="en-US" altLang="zh-TW" dirty="0" smtClean="0"/>
              <a:t>) </a:t>
            </a:r>
            <a:r>
              <a:rPr lang="zh-TW" altLang="en-US" dirty="0" smtClean="0"/>
              <a:t>當使用者改變</a:t>
            </a:r>
            <a:r>
              <a:rPr lang="en-US" altLang="zh-TW" dirty="0" smtClean="0"/>
              <a:t> Tag </a:t>
            </a:r>
            <a:r>
              <a:rPr lang="zh-TW" altLang="en-US" dirty="0" smtClean="0"/>
              <a:t>內容時觸發的事件</a:t>
            </a:r>
            <a:endParaRPr lang="zh-TW" altLang="en-US" dirty="0" smtClean="0"/>
          </a:p>
        </p:txBody>
      </p:sp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3A079-9DF1-4A2E-95B4-6DDDE3A31218}" type="slidenum">
              <a:rPr lang="en-US" altLang="zh-TW"/>
              <a:pPr>
                <a:defRPr/>
              </a:pPr>
              <a:t>71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162" y="4892441"/>
            <a:ext cx="5018917" cy="1576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82496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7</a:t>
            </a:r>
            <a:r>
              <a:rPr lang="zh-TW" altLang="en-US" dirty="0" smtClean="0"/>
              <a:t>：</a:t>
            </a:r>
            <a:r>
              <a:rPr lang="zh-TW" altLang="en-US" dirty="0"/>
              <a:t>累加</a:t>
            </a:r>
            <a:r>
              <a:rPr lang="en-US" altLang="zh-TW" dirty="0"/>
              <a:t>1~n</a:t>
            </a:r>
            <a:r>
              <a:rPr lang="zh-TW" altLang="en-US" dirty="0"/>
              <a:t>，附</a:t>
            </a:r>
            <a:r>
              <a:rPr lang="zh-TW" altLang="en-US" dirty="0" smtClean="0"/>
              <a:t>算式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4638"/>
            <a:ext cx="6961020" cy="2906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3" y="3501008"/>
            <a:ext cx="8932218" cy="29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272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8</a:t>
            </a:r>
            <a:r>
              <a:rPr lang="zh-TW" altLang="en-US" dirty="0" smtClean="0"/>
              <a:t>：</a:t>
            </a:r>
            <a:r>
              <a:rPr lang="zh-TW" altLang="en-US" dirty="0" smtClean="0"/>
              <a:t>九九乘法表</a:t>
            </a:r>
          </a:p>
        </p:txBody>
      </p:sp>
      <p:sp>
        <p:nvSpPr>
          <p:cNvPr id="70659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document.write</a:t>
            </a:r>
            <a:r>
              <a:rPr lang="en-US" altLang="zh-TW" dirty="0" smtClean="0"/>
              <a:t> </a:t>
            </a:r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作法一：以</a:t>
            </a:r>
            <a:r>
              <a:rPr lang="en-US" altLang="zh-TW" dirty="0" smtClean="0"/>
              <a:t>&lt;pre&gt;</a:t>
            </a:r>
            <a:r>
              <a:rPr lang="zh-TW" altLang="en-US" dirty="0" smtClean="0"/>
              <a:t>標籤配合 </a:t>
            </a:r>
            <a:r>
              <a:rPr lang="en-US" altLang="zh-TW" dirty="0" smtClean="0"/>
              <a:t>\t </a:t>
            </a:r>
            <a:r>
              <a:rPr lang="zh-TW" altLang="en-US" dirty="0" smtClean="0"/>
              <a:t>定位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作法二：以</a:t>
            </a:r>
            <a:r>
              <a:rPr lang="en-US" altLang="zh-TW" dirty="0" smtClean="0"/>
              <a:t>&lt;table&gt;</a:t>
            </a:r>
            <a:r>
              <a:rPr lang="zh-TW" altLang="en-US" dirty="0" smtClean="0"/>
              <a:t>排版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試試看：以 </a:t>
            </a:r>
            <a:r>
              <a:rPr lang="en-US" altLang="zh-TW" dirty="0" smtClean="0"/>
              <a:t>background-color </a:t>
            </a:r>
            <a:r>
              <a:rPr lang="zh-TW" altLang="en-US" dirty="0" smtClean="0"/>
              <a:t>做出間隔列顏色不同的變化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試試看：以 </a:t>
            </a:r>
            <a:r>
              <a:rPr lang="en-US" altLang="zh-TW" dirty="0" smtClean="0"/>
              <a:t>CSS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tr:hover</a:t>
            </a:r>
            <a:r>
              <a:rPr lang="en-US" altLang="zh-TW" dirty="0" smtClean="0"/>
              <a:t> </a:t>
            </a:r>
            <a:r>
              <a:rPr lang="zh-TW" altLang="en-US" dirty="0" smtClean="0"/>
              <a:t>做出隨著滑鼠移動的螢光棒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5D972D-B650-4312-8404-A3D2D7E94AD6}" type="slidenum">
              <a:rPr lang="zh-TW" altLang="en-US" smtClean="0"/>
              <a:pPr>
                <a:defRPr/>
              </a:pPr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8510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dirty="0"/>
              <a:t>作法一：以</a:t>
            </a:r>
            <a:r>
              <a:rPr lang="en-US" altLang="zh-TW" dirty="0"/>
              <a:t>&lt;pre&gt;</a:t>
            </a:r>
            <a:r>
              <a:rPr lang="zh-TW" altLang="en-US" dirty="0"/>
              <a:t>標籤配合 </a:t>
            </a:r>
            <a:r>
              <a:rPr lang="en-US" altLang="zh-TW" dirty="0"/>
              <a:t>\t </a:t>
            </a:r>
            <a:r>
              <a:rPr lang="zh-TW" altLang="en-US" dirty="0" smtClean="0"/>
              <a:t>定位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916832"/>
            <a:ext cx="6982841" cy="4693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846138"/>
            <a:ext cx="5731749" cy="2027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2908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dirty="0"/>
              <a:t>作法二：以</a:t>
            </a:r>
            <a:r>
              <a:rPr lang="en-US" altLang="zh-TW" dirty="0"/>
              <a:t>&lt;table&gt;</a:t>
            </a:r>
            <a:r>
              <a:rPr lang="zh-TW" altLang="en-US" dirty="0" smtClean="0"/>
              <a:t>排版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996952"/>
            <a:ext cx="6291831" cy="3545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846138"/>
            <a:ext cx="6299105" cy="3589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25373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6632"/>
            <a:ext cx="4349728" cy="3603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140968"/>
            <a:ext cx="8263029" cy="3596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499992" y="548680"/>
            <a:ext cx="45506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以 </a:t>
            </a:r>
            <a:r>
              <a:rPr lang="en-US" altLang="zh-TW" sz="2800" dirty="0" smtClean="0"/>
              <a:t>CSS class </a:t>
            </a:r>
            <a:r>
              <a:rPr lang="zh-TW" altLang="en-US" sz="2800" dirty="0" smtClean="0"/>
              <a:t>搭配 </a:t>
            </a:r>
            <a:r>
              <a:rPr lang="en-US" altLang="zh-TW" sz="2800" dirty="0" smtClean="0"/>
              <a:t>JavaScript</a:t>
            </a:r>
          </a:p>
          <a:p>
            <a:r>
              <a:rPr lang="zh-TW" altLang="en-US" sz="2800" dirty="0" smtClean="0"/>
              <a:t>作出 </a:t>
            </a:r>
            <a:r>
              <a:rPr lang="en-US" altLang="zh-TW" sz="2800" dirty="0" err="1" smtClean="0"/>
              <a:t>tr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交替背景色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90532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6632"/>
            <a:ext cx="4342454" cy="35746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140968"/>
            <a:ext cx="8233934" cy="35746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4499067" y="620688"/>
            <a:ext cx="4623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只以 </a:t>
            </a:r>
            <a:r>
              <a:rPr lang="en-US" altLang="zh-TW" sz="2800" dirty="0" smtClean="0"/>
              <a:t>CSS </a:t>
            </a:r>
            <a:r>
              <a:rPr lang="zh-TW" altLang="en-US" sz="2800" dirty="0" smtClean="0"/>
              <a:t>作出 </a:t>
            </a:r>
            <a:r>
              <a:rPr lang="en-US" altLang="zh-TW" sz="2800" dirty="0" err="1" smtClean="0"/>
              <a:t>tr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交替背景色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39277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for…in </a:t>
            </a:r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DB683-1685-475C-8EA4-9B8BBF088E23}" type="slidenum">
              <a:rPr lang="zh-TW" altLang="en-US" smtClean="0"/>
              <a:pPr>
                <a:defRPr/>
              </a:pPr>
              <a:t>78</a:t>
            </a:fld>
            <a:endParaRPr lang="zh-TW" altLang="en-US"/>
          </a:p>
        </p:txBody>
      </p:sp>
      <p:sp>
        <p:nvSpPr>
          <p:cNvPr id="68612" name="矩形 7"/>
          <p:cNvSpPr>
            <a:spLocks noChangeArrowheads="1"/>
          </p:cNvSpPr>
          <p:nvPr/>
        </p:nvSpPr>
        <p:spPr bwMode="auto">
          <a:xfrm>
            <a:off x="1042988" y="1628775"/>
            <a:ext cx="65357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zh-TW" sz="24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identifier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[break;]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400" b="1" i="1" dirty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} </a:t>
            </a:r>
            <a:endParaRPr lang="zh-TW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7558" y="4148137"/>
            <a:ext cx="7154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</a:rPr>
              <a:t>for…in </a:t>
            </a:r>
            <a:r>
              <a:rPr lang="zh-TW" altLang="en-US" sz="2400" dirty="0" smtClean="0">
                <a:latin typeface="Arial" panose="020B0604020202020204" pitchFamily="34" charset="0"/>
              </a:rPr>
              <a:t>可以用於走訪</a:t>
            </a:r>
            <a:r>
              <a:rPr lang="zh-TW" altLang="en-US" sz="2400" dirty="0">
                <a:latin typeface="Arial" panose="020B0604020202020204" pitchFamily="34" charset="0"/>
              </a:rPr>
              <a:t>陣列與物件</a:t>
            </a:r>
            <a:r>
              <a:rPr lang="zh-TW" altLang="en-US" sz="2400" dirty="0" smtClean="0">
                <a:latin typeface="Arial" panose="020B0604020202020204" pitchFamily="34" charset="0"/>
              </a:rPr>
              <a:t>屬性</a:t>
            </a:r>
            <a:endParaRPr 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042988" y="4614902"/>
            <a:ext cx="7129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identifier</a:t>
            </a:r>
            <a:r>
              <a:rPr lang="en-US" sz="2400" dirty="0" smtClean="0"/>
              <a:t> </a:t>
            </a:r>
            <a:r>
              <a:rPr lang="zh-TW" altLang="en-US" sz="2400" dirty="0" smtClean="0"/>
              <a:t>是 </a:t>
            </a:r>
            <a:r>
              <a:rPr lang="en-US" altLang="zh-TW" sz="2400" dirty="0" smtClean="0"/>
              <a:t>array index </a:t>
            </a:r>
            <a:r>
              <a:rPr lang="zh-TW" altLang="en-US" sz="2400" dirty="0" smtClean="0"/>
              <a:t>或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，不是 </a:t>
            </a:r>
            <a:r>
              <a:rPr lang="en-US" altLang="zh-TW" sz="2400" dirty="0" smtClean="0"/>
              <a:t>value!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13576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A7F7C-1695-4EFD-AA30-12A43DAA0F66}" type="slidenum">
              <a:rPr lang="zh-TW" altLang="en-US" smtClean="0"/>
              <a:pPr>
                <a:defRPr/>
              </a:pPr>
              <a:t>79</a:t>
            </a:fld>
            <a:endParaRPr lang="zh-TW" altLang="en-US"/>
          </a:p>
        </p:txBody>
      </p:sp>
      <p:sp>
        <p:nvSpPr>
          <p:cNvPr id="69635" name="矩形 3"/>
          <p:cNvSpPr>
            <a:spLocks noChangeArrowheads="1"/>
          </p:cNvSpPr>
          <p:nvPr/>
        </p:nvSpPr>
        <p:spPr bwMode="auto">
          <a:xfrm>
            <a:off x="0" y="260350"/>
            <a:ext cx="91440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2400" b="1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altLang="zh-TW" sz="2400" b="1" dirty="0" smtClean="0">
                <a:latin typeface="Courier New" pitchFamily="49" charset="0"/>
                <a:cs typeface="Courier New" pitchFamily="49" charset="0"/>
              </a:rPr>
              <a:t>&lt;title&gt;for in </a:t>
            </a:r>
            <a:r>
              <a:rPr lang="zh-TW" altLang="en-US" sz="2400" b="1" dirty="0" smtClean="0">
                <a:latin typeface="Courier New" pitchFamily="49" charset="0"/>
                <a:cs typeface="Courier New" pitchFamily="49" charset="0"/>
              </a:rPr>
              <a:t>流程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控制範例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&lt;/title</a:t>
            </a:r>
            <a:r>
              <a:rPr lang="en-US" altLang="zh-TW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altLang="zh-TW" sz="2400" b="1" dirty="0" smtClean="0">
                <a:latin typeface="Courier New" pitchFamily="49" charset="0"/>
                <a:cs typeface="Courier New" pitchFamily="49" charset="0"/>
              </a:rPr>
              <a:t>&lt;pre&gt;</a:t>
            </a:r>
            <a:endParaRPr lang="en-US" altLang="zh-TW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sz="2400" b="1" dirty="0" smtClean="0">
                <a:latin typeface="Courier New" pitchFamily="49" charset="0"/>
                <a:cs typeface="Courier New" pitchFamily="49" charset="0"/>
              </a:rPr>
              <a:t>script&gt;</a:t>
            </a:r>
            <a:endParaRPr lang="en-US" altLang="zh-TW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24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students = new Array("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小丸子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小玉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花輪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");	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zh-TW" sz="24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400" b="1" dirty="0" smtClean="0">
                <a:latin typeface="Courier New" pitchFamily="49" charset="0"/>
                <a:cs typeface="Courier New" pitchFamily="49" charset="0"/>
              </a:rPr>
              <a:t>index 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in students)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400" b="1" dirty="0" err="1" smtClean="0">
                <a:latin typeface="Courier New" pitchFamily="49" charset="0"/>
                <a:cs typeface="Courier New" pitchFamily="49" charset="0"/>
              </a:rPr>
              <a:t>document.writeln</a:t>
            </a:r>
            <a:r>
              <a:rPr lang="en-US" altLang="zh-TW" sz="2400" b="1" dirty="0" smtClean="0">
                <a:latin typeface="Courier New" pitchFamily="49" charset="0"/>
                <a:cs typeface="Courier New" pitchFamily="49" charset="0"/>
              </a:rPr>
              <a:t>(students[index</a:t>
            </a:r>
            <a:r>
              <a:rPr lang="en-US" altLang="zh-TW" sz="2400" b="1" dirty="0" smtClean="0">
                <a:latin typeface="Courier New" pitchFamily="49" charset="0"/>
                <a:cs typeface="Courier New" pitchFamily="49" charset="0"/>
              </a:rPr>
              <a:t>]);</a:t>
            </a:r>
            <a:endParaRPr lang="en-US" altLang="zh-TW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US" altLang="zh-TW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sz="2400" b="1" dirty="0" smtClean="0">
                <a:latin typeface="Courier New" pitchFamily="49" charset="0"/>
                <a:cs typeface="Courier New" pitchFamily="49" charset="0"/>
              </a:rPr>
              <a:t>&lt;/pre&gt;</a:t>
            </a:r>
            <a:endParaRPr lang="en-US" altLang="zh-TW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2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altLang="zh-TW" sz="2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zh-TW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5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基本語法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is NOT Java</a:t>
            </a:r>
          </a:p>
          <a:p>
            <a:pPr lvl="1"/>
            <a:r>
              <a:rPr lang="en-US" altLang="zh-TW" dirty="0"/>
              <a:t>Java </a:t>
            </a:r>
            <a:r>
              <a:rPr lang="zh-TW" altLang="en-US" dirty="0"/>
              <a:t>和 </a:t>
            </a:r>
            <a:r>
              <a:rPr lang="en-US" altLang="zh-TW" dirty="0"/>
              <a:t>JavaScript </a:t>
            </a:r>
            <a:r>
              <a:rPr lang="zh-TW" altLang="en-US" dirty="0"/>
              <a:t>在語法方面相似，但是在變數宣告、資料型別與物件導向方面有許多差異</a:t>
            </a:r>
            <a:endParaRPr lang="en-US" altLang="zh-TW" dirty="0"/>
          </a:p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0475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練習</a:t>
            </a:r>
            <a:r>
              <a:rPr lang="en-US" altLang="zh-TW" dirty="0" smtClean="0"/>
              <a:t>9</a:t>
            </a:r>
            <a:r>
              <a:rPr lang="zh-TW" altLang="en-US" dirty="0" smtClean="0"/>
              <a:t>：計算總和與平均</a:t>
            </a:r>
            <a:endParaRPr lang="en-US" altLang="zh-TW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輸入一堆數字，以逗點、空格或換行分隔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計算這些數字的總和與平均</a:t>
            </a:r>
            <a:endParaRPr lang="zh-TW" altLang="en-US" dirty="0" smtClean="0"/>
          </a:p>
        </p:txBody>
      </p:sp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3A079-9DF1-4A2E-95B4-6DDDE3A31218}" type="slidenum">
              <a:rPr lang="en-US" altLang="zh-TW"/>
              <a:pPr>
                <a:defRPr/>
              </a:pPr>
              <a:t>80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399" y="2852936"/>
            <a:ext cx="5717201" cy="33567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6837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9</a:t>
            </a:r>
            <a:r>
              <a:rPr lang="zh-TW" altLang="en-US" dirty="0"/>
              <a:t>：計算總和與</a:t>
            </a:r>
            <a:r>
              <a:rPr lang="zh-TW" altLang="en-US" dirty="0" smtClean="0"/>
              <a:t>平均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87" y="1052736"/>
            <a:ext cx="8735825" cy="5623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5341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9</a:t>
            </a:r>
            <a:r>
              <a:rPr lang="zh-TW" altLang="en-US" dirty="0"/>
              <a:t>：計算總和與</a:t>
            </a:r>
            <a:r>
              <a:rPr lang="zh-TW" altLang="en-US" dirty="0" smtClean="0"/>
              <a:t>平均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685" y="868609"/>
            <a:ext cx="5542630" cy="58342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9431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9</a:t>
            </a:r>
            <a:r>
              <a:rPr lang="zh-TW" altLang="en-US" dirty="0"/>
              <a:t>：計算總和與平均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7" y="1588608"/>
            <a:ext cx="8008446" cy="45046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5023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</a:t>
            </a:r>
            <a:br>
              <a:rPr lang="en-US" dirty="0" smtClean="0"/>
            </a:br>
            <a:r>
              <a:rPr lang="zh-TW" altLang="en-US" dirty="0"/>
              <a:t>正規表達式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String.split</a:t>
            </a:r>
            <a:r>
              <a:rPr lang="en-US" dirty="0" smtClean="0"/>
              <a:t>(</a:t>
            </a:r>
            <a:r>
              <a:rPr lang="en-US" i="1" dirty="0" err="1" smtClean="0"/>
              <a:t>regularExpression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zh-TW" altLang="en-US" dirty="0" smtClean="0"/>
              <a:t>同時使用多種分隔符號切割字串</a:t>
            </a:r>
            <a:endParaRPr lang="en-US" dirty="0" smtClean="0"/>
          </a:p>
          <a:p>
            <a:r>
              <a:rPr lang="en-US" dirty="0" smtClean="0"/>
              <a:t>\s </a:t>
            </a:r>
            <a:r>
              <a:rPr lang="zh-TW" altLang="en-US" dirty="0" smtClean="0"/>
              <a:t>空白，包括空格、定位點</a:t>
            </a:r>
            <a:r>
              <a:rPr lang="en-US" altLang="zh-TW" dirty="0" smtClean="0"/>
              <a:t>\t</a:t>
            </a:r>
            <a:r>
              <a:rPr lang="zh-TW" altLang="en-US" dirty="0" smtClean="0"/>
              <a:t>、換行</a:t>
            </a:r>
            <a:r>
              <a:rPr lang="en-US" altLang="zh-TW" dirty="0" smtClean="0"/>
              <a:t>\n</a:t>
            </a:r>
          </a:p>
          <a:p>
            <a:r>
              <a:rPr lang="en-US" dirty="0" smtClean="0"/>
              <a:t>[] </a:t>
            </a:r>
            <a:r>
              <a:rPr lang="zh-TW" altLang="en-US" dirty="0" smtClean="0"/>
              <a:t>表示群組，</a:t>
            </a:r>
            <a:r>
              <a:rPr lang="en-US" altLang="zh-TW" dirty="0" smtClean="0"/>
              <a:t>[\s,]</a:t>
            </a:r>
            <a:r>
              <a:rPr lang="zh-TW" altLang="en-US" dirty="0" smtClean="0"/>
              <a:t>為空白或逗點</a:t>
            </a:r>
            <a:endParaRPr lang="en-US" altLang="zh-TW" dirty="0" smtClean="0"/>
          </a:p>
          <a:p>
            <a:r>
              <a:rPr lang="en-US" dirty="0" smtClean="0"/>
              <a:t>+ </a:t>
            </a:r>
            <a:r>
              <a:rPr lang="zh-TW" altLang="en-US" dirty="0" smtClean="0"/>
              <a:t>一個或多個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542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zh-TW" altLang="en-US" dirty="0" smtClean="0"/>
              <a:t>不是 </a:t>
            </a:r>
            <a:r>
              <a:rPr lang="en-US" altLang="zh-TW" dirty="0" smtClean="0"/>
              <a:t>Java</a:t>
            </a:r>
          </a:p>
          <a:p>
            <a:pPr lvl="1"/>
            <a:r>
              <a:rPr lang="zh-TW" altLang="en-US" dirty="0" smtClean="0"/>
              <a:t>只是語法和 </a:t>
            </a:r>
            <a:r>
              <a:rPr lang="en-US" altLang="zh-TW" dirty="0" smtClean="0"/>
              <a:t>C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都非常相似</a:t>
            </a:r>
            <a:endParaRPr lang="en-US" altLang="zh-TW" dirty="0" smtClean="0"/>
          </a:p>
          <a:p>
            <a:r>
              <a:rPr lang="zh-TW" altLang="en-US" dirty="0" smtClean="0"/>
              <a:t>最大差異在於：變數的宣告與範圍</a:t>
            </a:r>
            <a:endParaRPr lang="en-US" altLang="zh-TW" dirty="0" smtClean="0"/>
          </a:p>
          <a:p>
            <a:r>
              <a:rPr lang="zh-TW" altLang="en-US" dirty="0" smtClean="0"/>
              <a:t>只能在 </a:t>
            </a:r>
            <a:r>
              <a:rPr lang="en-US" altLang="zh-TW" dirty="0" smtClean="0"/>
              <a:t>function </a:t>
            </a:r>
            <a:r>
              <a:rPr lang="zh-TW" altLang="en-US" dirty="0" smtClean="0"/>
              <a:t>內部建立區域變數</a:t>
            </a:r>
            <a:endParaRPr lang="en-US" altLang="zh-TW" dirty="0" smtClean="0"/>
          </a:p>
          <a:p>
            <a:r>
              <a:rPr lang="zh-TW" altLang="en-US" dirty="0" smtClean="0"/>
              <a:t>弱資料型別 </a:t>
            </a:r>
            <a:r>
              <a:rPr lang="en-US" altLang="zh-TW" dirty="0" smtClean="0"/>
              <a:t>123=="123"</a:t>
            </a:r>
          </a:p>
        </p:txBody>
      </p:sp>
    </p:spTree>
    <p:extLst>
      <p:ext uri="{BB962C8B-B14F-4D97-AF65-F5344CB8AC3E}">
        <p14:creationId xmlns:p14="http://schemas.microsoft.com/office/powerpoint/2010/main" val="4593420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練習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：四則運算</a:t>
            </a:r>
            <a:endParaRPr lang="en-US" altLang="zh-TW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以下拉選單選擇加減乘除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 </a:t>
            </a:r>
            <a:r>
              <a:rPr lang="en-US" altLang="zh-TW" dirty="0" err="1" smtClean="0"/>
              <a:t>selectedIndex</a:t>
            </a:r>
            <a:r>
              <a:rPr lang="en-US" altLang="zh-TW" dirty="0" smtClean="0"/>
              <a:t> </a:t>
            </a:r>
            <a:r>
              <a:rPr lang="zh-TW" altLang="en-US" dirty="0" smtClean="0"/>
              <a:t>判斷目前選項，從 </a:t>
            </a:r>
            <a:r>
              <a:rPr lang="en-US" altLang="zh-TW" dirty="0" smtClean="0"/>
              <a:t>0 </a:t>
            </a:r>
            <a:r>
              <a:rPr lang="zh-TW" altLang="en-US" dirty="0" smtClean="0"/>
              <a:t>開始編號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使用者只能更改等號左邊的輸入欄位，不能更改等號右邊的計算結果</a:t>
            </a:r>
            <a:endParaRPr lang="en-US" altLang="zh-TW" dirty="0"/>
          </a:p>
          <a:p>
            <a:pPr lvl="1"/>
            <a:endParaRPr lang="zh-TW" altLang="en-US" dirty="0" smtClean="0"/>
          </a:p>
        </p:txBody>
      </p:sp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3A079-9DF1-4A2E-95B4-6DDDE3A31218}" type="slidenum">
              <a:rPr lang="en-US" altLang="zh-TW"/>
              <a:pPr>
                <a:defRPr/>
              </a:pPr>
              <a:t>86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541" y="2780928"/>
            <a:ext cx="5018917" cy="1874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14756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10</a:t>
            </a:r>
            <a:r>
              <a:rPr lang="zh-TW" altLang="en-US" dirty="0"/>
              <a:t>：四則</a:t>
            </a:r>
            <a:r>
              <a:rPr lang="zh-TW" altLang="en-US" dirty="0" smtClean="0"/>
              <a:t>運算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78" y="1053031"/>
            <a:ext cx="7870244" cy="5616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96086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10</a:t>
            </a:r>
            <a:r>
              <a:rPr lang="zh-TW" altLang="en-US" dirty="0"/>
              <a:t>：四則</a:t>
            </a:r>
            <a:r>
              <a:rPr lang="zh-TW" altLang="en-US" dirty="0" smtClean="0"/>
              <a:t>運算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59" y="1423679"/>
            <a:ext cx="4778882" cy="49406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03158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10</a:t>
            </a:r>
            <a:r>
              <a:rPr lang="zh-TW" altLang="en-US" dirty="0"/>
              <a:t>：四則</a:t>
            </a:r>
            <a:r>
              <a:rPr lang="zh-TW" altLang="en-US" dirty="0" smtClean="0"/>
              <a:t>運算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78333" y="6135687"/>
            <a:ext cx="7587333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為什麼只有做加法的時候要用 </a:t>
            </a:r>
            <a:r>
              <a:rPr lang="en-US" altLang="zh-TW" sz="2400" dirty="0" smtClean="0">
                <a:latin typeface="+mj-ea"/>
                <a:ea typeface="+mj-ea"/>
              </a:rPr>
              <a:t>Number() </a:t>
            </a:r>
            <a:r>
              <a:rPr lang="zh-TW" altLang="en-US" sz="2400" dirty="0" smtClean="0">
                <a:latin typeface="+mj-ea"/>
                <a:ea typeface="+mj-ea"/>
              </a:rPr>
              <a:t>轉換輸入值？</a:t>
            </a:r>
            <a:endParaRPr lang="en-US" sz="2400" dirty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00" y="927436"/>
            <a:ext cx="7688399" cy="5165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16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第一個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程式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8B857-B85F-4465-9F86-CABB71E96852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21508" name="矩形 7"/>
          <p:cNvSpPr>
            <a:spLocks noChangeArrowheads="1"/>
          </p:cNvSpPr>
          <p:nvPr/>
        </p:nvSpPr>
        <p:spPr bwMode="auto">
          <a:xfrm>
            <a:off x="684213" y="1412776"/>
            <a:ext cx="7848600" cy="489267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altLang="zh-TW" sz="24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&lt;meta charset="utf-8"&gt;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第一個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程式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script&gt;</a:t>
            </a:r>
            <a:endParaRPr lang="en-US" altLang="zh-TW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alert("Hello World!");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歡迎光臨 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JavaScript </a:t>
            </a:r>
            <a:r>
              <a:rPr lang="zh-TW" altLang="en-US" sz="2400" b="1" dirty="0">
                <a:latin typeface="Courier New" pitchFamily="49" charset="0"/>
                <a:cs typeface="Courier New" pitchFamily="49" charset="0"/>
              </a:rPr>
              <a:t>的世界！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zh-TW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03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5474</TotalTime>
  <Words>2942</Words>
  <Application>Microsoft Office PowerPoint</Application>
  <PresentationFormat>如螢幕大小 (4:3)</PresentationFormat>
  <Paragraphs>792</Paragraphs>
  <Slides>89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89</vt:i4>
      </vt:variant>
    </vt:vector>
  </HeadingPairs>
  <TitlesOfParts>
    <vt:vector size="104" baseType="lpstr">
      <vt:lpstr>黑体</vt:lpstr>
      <vt:lpstr>華康細黑體</vt:lpstr>
      <vt:lpstr>微軟正黑體</vt:lpstr>
      <vt:lpstr>新細明體</vt:lpstr>
      <vt:lpstr>Arial</vt:lpstr>
      <vt:lpstr>Calibri</vt:lpstr>
      <vt:lpstr>Cambria Math</vt:lpstr>
      <vt:lpstr>Courier New</vt:lpstr>
      <vt:lpstr>Franklin Gothic Book</vt:lpstr>
      <vt:lpstr>Franklin Gothic Medium</vt:lpstr>
      <vt:lpstr>Tahoma</vt:lpstr>
      <vt:lpstr>Times New Roman</vt:lpstr>
      <vt:lpstr>Wingdings</vt:lpstr>
      <vt:lpstr>Wingdings 2</vt:lpstr>
      <vt:lpstr>暗香撲面</vt:lpstr>
      <vt:lpstr>JavaScript 簡介</vt:lpstr>
      <vt:lpstr>大綱</vt:lpstr>
      <vt:lpstr>網頁分工</vt:lpstr>
      <vt:lpstr>JavaScript 簡介</vt:lpstr>
      <vt:lpstr>JavaScript 簡介</vt:lpstr>
      <vt:lpstr>JavaScript 能做什麼？ </vt:lpstr>
      <vt:lpstr>JavaScript 開發環境</vt:lpstr>
      <vt:lpstr>基本語法</vt:lpstr>
      <vt:lpstr>第一個 JavaScript 程式</vt:lpstr>
      <vt:lpstr>用 alert() 顯示訊息</vt:lpstr>
      <vt:lpstr>第二個 JavaScript 程式</vt:lpstr>
      <vt:lpstr>Interpreter 直譯式語言</vt:lpstr>
      <vt:lpstr>第三個 JavaScript 程式</vt:lpstr>
      <vt:lpstr>Hello.css</vt:lpstr>
      <vt:lpstr>document.getElementById(id)</vt:lpstr>
      <vt:lpstr>第四個 JavaScript 程式</vt:lpstr>
      <vt:lpstr>第五個 JavaScript 程式</vt:lpstr>
      <vt:lpstr>oclick(function)</vt:lpstr>
      <vt:lpstr>第六個 JavaScript 程式</vt:lpstr>
      <vt:lpstr>Hello.js</vt:lpstr>
      <vt:lpstr>第七個 JavaScript 程式</vt:lpstr>
      <vt:lpstr>this</vt:lpstr>
      <vt:lpstr>Hello.js</vt:lpstr>
      <vt:lpstr>JavaScript 程式碼撰寫慣例</vt:lpstr>
      <vt:lpstr>規則與慣例</vt:lpstr>
      <vt:lpstr>識別字命名規則 </vt:lpstr>
      <vt:lpstr>識別字命名規則（續）</vt:lpstr>
      <vt:lpstr>程式碼排版</vt:lpstr>
      <vt:lpstr>JavaScript 關鍵字</vt:lpstr>
      <vt:lpstr>練習1：Hello JavaScript</vt:lpstr>
      <vt:lpstr>JavaScript 語言特性</vt:lpstr>
      <vt:lpstr>語言特性</vt:lpstr>
      <vt:lpstr>語言特性</vt:lpstr>
      <vt:lpstr>語法概述</vt:lpstr>
      <vt:lpstr>變數宣告</vt:lpstr>
      <vt:lpstr>基本資料型別</vt:lpstr>
      <vt:lpstr>基本資料型別</vt:lpstr>
      <vt:lpstr>基本資料型別</vt:lpstr>
      <vt:lpstr>內建常數</vt:lpstr>
      <vt:lpstr>Special Number Values</vt:lpstr>
      <vt:lpstr>型別轉換</vt:lpstr>
      <vt:lpstr>練習2：判斷輸入的是否數字？</vt:lpstr>
      <vt:lpstr>算術運算子</vt:lpstr>
      <vt:lpstr>比較運算子</vt:lpstr>
      <vt:lpstr>比較運算子</vt:lpstr>
      <vt:lpstr>邏輯運算子</vt:lpstr>
      <vt:lpstr>位元運算子</vt:lpstr>
      <vt:lpstr>Shift Right</vt:lpstr>
      <vt:lpstr>指派運算子</vt:lpstr>
      <vt:lpstr>條件運算子</vt:lpstr>
      <vt:lpstr>運算子的優先順序</vt:lpstr>
      <vt:lpstr>基本資料型別</vt:lpstr>
      <vt:lpstr>Escape Characters 跳脫字元 </vt:lpstr>
      <vt:lpstr>流程控制</vt:lpstr>
      <vt:lpstr>if…：如果…就… (單向選擇)</vt:lpstr>
      <vt:lpstr>if…else：如果…就否則… (雙向選擇)</vt:lpstr>
      <vt:lpstr>練習3：判斷奇數偶數</vt:lpstr>
      <vt:lpstr>練習3：判斷奇數偶數</vt:lpstr>
      <vt:lpstr>if…else if…：「如果…就….否則 如果…就…否則…」(多向選擇) </vt:lpstr>
      <vt:lpstr>練習4：評定等第</vt:lpstr>
      <vt:lpstr>switch…case</vt:lpstr>
      <vt:lpstr>練習4：評定等第 switch-case 解</vt:lpstr>
      <vt:lpstr>Math</vt:lpstr>
      <vt:lpstr>for (計數迴圈) </vt:lpstr>
      <vt:lpstr>while迴圈</vt:lpstr>
      <vt:lpstr>do…while迴圈</vt:lpstr>
      <vt:lpstr>練習5：印出從1到10的數字</vt:lpstr>
      <vt:lpstr>練習5：印出從1到10的數字 </vt:lpstr>
      <vt:lpstr>練習6：印出從1加到10的結果</vt:lpstr>
      <vt:lpstr>break 與 continue</vt:lpstr>
      <vt:lpstr>練習7：累加1~n，附算式</vt:lpstr>
      <vt:lpstr>練習7：累加1~n，附算式 </vt:lpstr>
      <vt:lpstr>練習8：九九乘法表</vt:lpstr>
      <vt:lpstr>作法一：以&lt;pre&gt;標籤配合 \t 定位 </vt:lpstr>
      <vt:lpstr>作法二：以&lt;table&gt;排版 </vt:lpstr>
      <vt:lpstr>PowerPoint 簡報</vt:lpstr>
      <vt:lpstr>PowerPoint 簡報</vt:lpstr>
      <vt:lpstr>for…in </vt:lpstr>
      <vt:lpstr>PowerPoint 簡報</vt:lpstr>
      <vt:lpstr>練習9：計算總和與平均</vt:lpstr>
      <vt:lpstr>練習9：計算總和與平均 </vt:lpstr>
      <vt:lpstr>練習9：計算總和與平均 </vt:lpstr>
      <vt:lpstr>練習9：計算總和與平均</vt:lpstr>
      <vt:lpstr>Regular Expression 正規表達式</vt:lpstr>
      <vt:lpstr>結論</vt:lpstr>
      <vt:lpstr>練習10：四則運算</vt:lpstr>
      <vt:lpstr>練習10：四則運算 </vt:lpstr>
      <vt:lpstr>練習10：四則運算 </vt:lpstr>
      <vt:lpstr>練習10：四則運算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ywdeng</dc:creator>
  <cp:lastModifiedBy>YAO-WEN DENG</cp:lastModifiedBy>
  <cp:revision>809</cp:revision>
  <dcterms:created xsi:type="dcterms:W3CDTF">2012-09-16T08:20:09Z</dcterms:created>
  <dcterms:modified xsi:type="dcterms:W3CDTF">2019-03-29T03:27:14Z</dcterms:modified>
</cp:coreProperties>
</file>