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8" r:id="rId3"/>
    <p:sldId id="384" r:id="rId4"/>
    <p:sldId id="385" r:id="rId5"/>
    <p:sldId id="386" r:id="rId6"/>
    <p:sldId id="453" r:id="rId7"/>
    <p:sldId id="387" r:id="rId8"/>
    <p:sldId id="389" r:id="rId9"/>
    <p:sldId id="390" r:id="rId10"/>
    <p:sldId id="494" r:id="rId11"/>
    <p:sldId id="391" r:id="rId12"/>
    <p:sldId id="392" r:id="rId13"/>
    <p:sldId id="393" r:id="rId14"/>
    <p:sldId id="394" r:id="rId15"/>
    <p:sldId id="395" r:id="rId16"/>
    <p:sldId id="455" r:id="rId17"/>
    <p:sldId id="399" r:id="rId18"/>
    <p:sldId id="400" r:id="rId19"/>
    <p:sldId id="402" r:id="rId20"/>
    <p:sldId id="398" r:id="rId21"/>
    <p:sldId id="401" r:id="rId22"/>
    <p:sldId id="403" r:id="rId23"/>
    <p:sldId id="404" r:id="rId24"/>
    <p:sldId id="498" r:id="rId25"/>
    <p:sldId id="486" r:id="rId26"/>
    <p:sldId id="525" r:id="rId27"/>
    <p:sldId id="526" r:id="rId28"/>
    <p:sldId id="409" r:id="rId29"/>
    <p:sldId id="487" r:id="rId30"/>
    <p:sldId id="488" r:id="rId31"/>
    <p:sldId id="450" r:id="rId32"/>
    <p:sldId id="413" r:id="rId33"/>
    <p:sldId id="414" r:id="rId34"/>
    <p:sldId id="415" r:id="rId35"/>
    <p:sldId id="510" r:id="rId36"/>
    <p:sldId id="511" r:id="rId37"/>
    <p:sldId id="512" r:id="rId38"/>
    <p:sldId id="513" r:id="rId39"/>
    <p:sldId id="515" r:id="rId40"/>
    <p:sldId id="516" r:id="rId41"/>
    <p:sldId id="517" r:id="rId42"/>
    <p:sldId id="518" r:id="rId43"/>
    <p:sldId id="519" r:id="rId44"/>
    <p:sldId id="475" r:id="rId45"/>
    <p:sldId id="499" r:id="rId46"/>
    <p:sldId id="504" r:id="rId47"/>
    <p:sldId id="422" r:id="rId48"/>
    <p:sldId id="508" r:id="rId49"/>
    <p:sldId id="501" r:id="rId50"/>
    <p:sldId id="423" r:id="rId51"/>
    <p:sldId id="424" r:id="rId52"/>
    <p:sldId id="425" r:id="rId53"/>
    <p:sldId id="426" r:id="rId54"/>
    <p:sldId id="520" r:id="rId55"/>
    <p:sldId id="521" r:id="rId56"/>
    <p:sldId id="524" r:id="rId57"/>
    <p:sldId id="447" r:id="rId58"/>
    <p:sldId id="503" r:id="rId59"/>
    <p:sldId id="462" r:id="rId60"/>
    <p:sldId id="459" r:id="rId61"/>
    <p:sldId id="463" r:id="rId62"/>
    <p:sldId id="460" r:id="rId63"/>
    <p:sldId id="461" r:id="rId64"/>
    <p:sldId id="464" r:id="rId65"/>
    <p:sldId id="465" r:id="rId66"/>
    <p:sldId id="466" r:id="rId67"/>
    <p:sldId id="528" r:id="rId68"/>
    <p:sldId id="529" r:id="rId69"/>
    <p:sldId id="530" r:id="rId70"/>
    <p:sldId id="531" r:id="rId71"/>
    <p:sldId id="532" r:id="rId72"/>
    <p:sldId id="533" r:id="rId73"/>
    <p:sldId id="534" r:id="rId74"/>
    <p:sldId id="535" r:id="rId75"/>
    <p:sldId id="536" r:id="rId76"/>
    <p:sldId id="541" r:id="rId77"/>
    <p:sldId id="542" r:id="rId78"/>
    <p:sldId id="543" r:id="rId79"/>
    <p:sldId id="544" r:id="rId80"/>
    <p:sldId id="527" r:id="rId81"/>
    <p:sldId id="545" r:id="rId8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FE760490-6962-4A0C-9869-C56F52AF5D20}">
          <p14:sldIdLst>
            <p14:sldId id="256"/>
            <p14:sldId id="258"/>
            <p14:sldId id="384"/>
            <p14:sldId id="385"/>
            <p14:sldId id="386"/>
            <p14:sldId id="453"/>
            <p14:sldId id="387"/>
            <p14:sldId id="389"/>
            <p14:sldId id="390"/>
            <p14:sldId id="494"/>
            <p14:sldId id="391"/>
            <p14:sldId id="392"/>
            <p14:sldId id="393"/>
            <p14:sldId id="394"/>
            <p14:sldId id="395"/>
            <p14:sldId id="455"/>
            <p14:sldId id="399"/>
            <p14:sldId id="400"/>
            <p14:sldId id="402"/>
            <p14:sldId id="398"/>
            <p14:sldId id="401"/>
            <p14:sldId id="403"/>
            <p14:sldId id="404"/>
            <p14:sldId id="498"/>
            <p14:sldId id="486"/>
            <p14:sldId id="525"/>
            <p14:sldId id="526"/>
            <p14:sldId id="409"/>
            <p14:sldId id="487"/>
            <p14:sldId id="488"/>
          </p14:sldIdLst>
        </p14:section>
        <p14:section name="BOM" id="{B9394220-7C30-4772-A890-991EDEFCDEDF}">
          <p14:sldIdLst>
            <p14:sldId id="450"/>
            <p14:sldId id="413"/>
            <p14:sldId id="414"/>
            <p14:sldId id="415"/>
            <p14:sldId id="510"/>
            <p14:sldId id="511"/>
            <p14:sldId id="512"/>
            <p14:sldId id="513"/>
            <p14:sldId id="515"/>
            <p14:sldId id="516"/>
            <p14:sldId id="517"/>
            <p14:sldId id="518"/>
            <p14:sldId id="519"/>
            <p14:sldId id="475"/>
          </p14:sldIdLst>
        </p14:section>
        <p14:section name="DOM" id="{4EF674AA-FE62-4701-AD5D-B27B2C17A246}">
          <p14:sldIdLst>
            <p14:sldId id="499"/>
            <p14:sldId id="504"/>
            <p14:sldId id="422"/>
            <p14:sldId id="508"/>
            <p14:sldId id="501"/>
            <p14:sldId id="423"/>
            <p14:sldId id="424"/>
            <p14:sldId id="425"/>
            <p14:sldId id="426"/>
            <p14:sldId id="520"/>
            <p14:sldId id="521"/>
            <p14:sldId id="524"/>
            <p14:sldId id="447"/>
            <p14:sldId id="503"/>
          </p14:sldIdLst>
        </p14:section>
        <p14:section name="事件處理 Event Handling" id="{F6923E13-8524-41C5-B02D-CE49014861F9}">
          <p14:sldIdLst>
            <p14:sldId id="462"/>
            <p14:sldId id="459"/>
            <p14:sldId id="463"/>
            <p14:sldId id="460"/>
            <p14:sldId id="461"/>
            <p14:sldId id="464"/>
            <p14:sldId id="465"/>
            <p14:sldId id="466"/>
          </p14:sldIdLst>
        </p14:section>
        <p14:section name="Timeout &amp; Interval" id="{04AEF019-0F0A-4790-B0A5-D19F99FA8619}">
          <p14:sldIdLst>
            <p14:sldId id="528"/>
            <p14:sldId id="529"/>
            <p14:sldId id="530"/>
            <p14:sldId id="531"/>
            <p14:sldId id="532"/>
            <p14:sldId id="533"/>
            <p14:sldId id="534"/>
            <p14:sldId id="535"/>
            <p14:sldId id="536"/>
            <p14:sldId id="541"/>
            <p14:sldId id="542"/>
            <p14:sldId id="543"/>
            <p14:sldId id="544"/>
            <p14:sldId id="527"/>
            <p14:sldId id="5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FFFF"/>
    <a:srgbClr val="FF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8" autoAdjust="0"/>
    <p:restoredTop sz="91047" autoAdjust="0"/>
  </p:normalViewPr>
  <p:slideViewPr>
    <p:cSldViewPr>
      <p:cViewPr varScale="1">
        <p:scale>
          <a:sx n="64" d="100"/>
          <a:sy n="64" d="100"/>
        </p:scale>
        <p:origin x="16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FD429-E708-4300-860C-8D62ED2B0EC3}" type="datetimeFigureOut">
              <a:rPr lang="zh-TW" altLang="en-US" smtClean="0"/>
              <a:pPr/>
              <a:t>2019/4/9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8AFC06-875D-49CE-BD17-421D2129738D}" type="slidenum">
              <a:rPr lang="zh-TW" altLang="en-US" smtClean="0"/>
              <a:pPr/>
              <a:t>‹#›</a:t>
            </a:fld>
            <a:endParaRPr lang="zh-TW" altLang="en-US"/>
          </a:p>
        </p:txBody>
      </p:sp>
    </p:spTree>
    <p:extLst>
      <p:ext uri="{BB962C8B-B14F-4D97-AF65-F5344CB8AC3E}">
        <p14:creationId xmlns:p14="http://schemas.microsoft.com/office/powerpoint/2010/main" val="44836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zh-TW/docs/Web/JavaScript/Reference/Global_Objects/Array/push"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pPr>
              <a:defRPr/>
            </a:pPr>
            <a:fld id="{555D10FB-54D3-4246-82CB-3B5A97A98257}" type="slidenum">
              <a:rPr lang="zh-TW" altLang="en-US" smtClean="0"/>
              <a:pPr>
                <a:defRPr/>
              </a:pPr>
              <a:t>12</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6424EFC2-2117-4516-BF21-01B604BACDAB}" type="slidenum">
              <a:rPr lang="zh-TW" altLang="en-US" smtClean="0"/>
              <a:pPr>
                <a:defRPr/>
              </a:pPr>
              <a:t>35</a:t>
            </a:fld>
            <a:endParaRPr lang="zh-TW" altLang="en-US"/>
          </a:p>
        </p:txBody>
      </p:sp>
    </p:spTree>
    <p:extLst>
      <p:ext uri="{BB962C8B-B14F-4D97-AF65-F5344CB8AC3E}">
        <p14:creationId xmlns:p14="http://schemas.microsoft.com/office/powerpoint/2010/main" val="1178326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5D87775A-979F-42D7-AD16-CA75DBFC6F18}" type="slidenum">
              <a:rPr lang="zh-TW" altLang="en-US" smtClean="0"/>
              <a:pPr>
                <a:defRPr/>
              </a:pPr>
              <a:t>36</a:t>
            </a:fld>
            <a:endParaRPr lang="zh-TW" altLang="en-US"/>
          </a:p>
        </p:txBody>
      </p:sp>
    </p:spTree>
    <p:extLst>
      <p:ext uri="{BB962C8B-B14F-4D97-AF65-F5344CB8AC3E}">
        <p14:creationId xmlns:p14="http://schemas.microsoft.com/office/powerpoint/2010/main" val="341248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9103E2DF-2B76-41BF-92FB-55328F823CF8}" type="slidenum">
              <a:rPr lang="zh-TW" altLang="en-US" smtClean="0"/>
              <a:pPr>
                <a:defRPr/>
              </a:pPr>
              <a:t>39</a:t>
            </a:fld>
            <a:endParaRPr lang="zh-TW" altLang="en-US"/>
          </a:p>
        </p:txBody>
      </p:sp>
    </p:spTree>
    <p:extLst>
      <p:ext uri="{BB962C8B-B14F-4D97-AF65-F5344CB8AC3E}">
        <p14:creationId xmlns:p14="http://schemas.microsoft.com/office/powerpoint/2010/main" val="2154553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EB503360-5460-4800-97E5-A11BAD25787A}" type="slidenum">
              <a:rPr lang="zh-TW" altLang="en-US" smtClean="0"/>
              <a:pPr>
                <a:defRPr/>
              </a:pPr>
              <a:t>40</a:t>
            </a:fld>
            <a:endParaRPr lang="zh-TW" altLang="en-US"/>
          </a:p>
        </p:txBody>
      </p:sp>
    </p:spTree>
    <p:extLst>
      <p:ext uri="{BB962C8B-B14F-4D97-AF65-F5344CB8AC3E}">
        <p14:creationId xmlns:p14="http://schemas.microsoft.com/office/powerpoint/2010/main" val="1006870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7A153E5A-952E-402E-BAC2-669CDF08394E}" type="slidenum">
              <a:rPr lang="zh-TW" altLang="en-US" smtClean="0"/>
              <a:pPr>
                <a:defRPr/>
              </a:pPr>
              <a:t>41</a:t>
            </a:fld>
            <a:endParaRPr lang="zh-TW" altLang="en-US"/>
          </a:p>
        </p:txBody>
      </p:sp>
    </p:spTree>
    <p:extLst>
      <p:ext uri="{BB962C8B-B14F-4D97-AF65-F5344CB8AC3E}">
        <p14:creationId xmlns:p14="http://schemas.microsoft.com/office/powerpoint/2010/main" val="3918891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2CCDC1FF-D74C-4F55-A520-27C00F85E50A}" type="slidenum">
              <a:rPr lang="zh-TW" altLang="en-US" smtClean="0"/>
              <a:pPr>
                <a:defRPr/>
              </a:pPr>
              <a:t>42</a:t>
            </a:fld>
            <a:endParaRPr lang="zh-TW" altLang="en-US"/>
          </a:p>
        </p:txBody>
      </p:sp>
    </p:spTree>
    <p:extLst>
      <p:ext uri="{BB962C8B-B14F-4D97-AF65-F5344CB8AC3E}">
        <p14:creationId xmlns:p14="http://schemas.microsoft.com/office/powerpoint/2010/main" val="1400057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D472DE20-23B7-471A-BFDC-EC8863D3E2C7}" type="slidenum">
              <a:rPr lang="zh-TW" altLang="en-US" smtClean="0"/>
              <a:pPr>
                <a:defRPr/>
              </a:pPr>
              <a:t>43</a:t>
            </a:fld>
            <a:endParaRPr lang="zh-TW" altLang="en-US"/>
          </a:p>
        </p:txBody>
      </p:sp>
    </p:spTree>
    <p:extLst>
      <p:ext uri="{BB962C8B-B14F-4D97-AF65-F5344CB8AC3E}">
        <p14:creationId xmlns:p14="http://schemas.microsoft.com/office/powerpoint/2010/main" val="362683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15364"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D68E83-8AEA-4166-AE0F-4EB456BC8CA8}" type="slidenum">
              <a:rPr lang="zh-TW" altLang="en-US" smtClean="0"/>
              <a:pPr fontAlgn="base">
                <a:spcBef>
                  <a:spcPct val="0"/>
                </a:spcBef>
                <a:spcAft>
                  <a:spcPct val="0"/>
                </a:spcAft>
                <a:defRPr/>
              </a:pPr>
              <a:t>45</a:t>
            </a:fld>
            <a:endParaRPr lang="zh-TW" altLang="en-US" smtClean="0"/>
          </a:p>
        </p:txBody>
      </p:sp>
    </p:spTree>
    <p:extLst>
      <p:ext uri="{BB962C8B-B14F-4D97-AF65-F5344CB8AC3E}">
        <p14:creationId xmlns:p14="http://schemas.microsoft.com/office/powerpoint/2010/main" val="184805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1508"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1C6712-23A1-47A6-8EA4-622F74405478}" type="slidenum">
              <a:rPr lang="zh-TW" altLang="en-US" smtClean="0"/>
              <a:pPr fontAlgn="base">
                <a:spcBef>
                  <a:spcPct val="0"/>
                </a:spcBef>
                <a:spcAft>
                  <a:spcPct val="0"/>
                </a:spcAft>
                <a:defRPr/>
              </a:pPr>
              <a:t>46</a:t>
            </a:fld>
            <a:endParaRPr lang="zh-TW" altLang="en-US" smtClean="0"/>
          </a:p>
        </p:txBody>
      </p:sp>
    </p:spTree>
    <p:extLst>
      <p:ext uri="{BB962C8B-B14F-4D97-AF65-F5344CB8AC3E}">
        <p14:creationId xmlns:p14="http://schemas.microsoft.com/office/powerpoint/2010/main" val="2118003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0C4F2843-1982-499C-8DAF-46B31ABDC5F8}" type="slidenum">
              <a:rPr lang="zh-TW" altLang="en-US" smtClean="0"/>
              <a:pPr>
                <a:defRPr/>
              </a:pPr>
              <a:t>47</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pPr>
              <a:defRPr/>
            </a:pPr>
            <a:fld id="{C6B90ADC-69FE-4BAC-8EA7-0127D206D07F}" type="slidenum">
              <a:rPr lang="zh-TW" altLang="en-US" smtClean="0"/>
              <a:pPr>
                <a:defRPr/>
              </a:pPr>
              <a:t>13</a:t>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96F37942-D985-4A3F-9FB0-FFB4E881C289}" type="slidenum">
              <a:rPr lang="zh-TW" altLang="en-US" smtClean="0"/>
              <a:pPr>
                <a:defRPr/>
              </a:pPr>
              <a:t>48</a:t>
            </a:fld>
            <a:endParaRPr lang="zh-TW" altLang="en-US"/>
          </a:p>
        </p:txBody>
      </p:sp>
    </p:spTree>
    <p:extLst>
      <p:ext uri="{BB962C8B-B14F-4D97-AF65-F5344CB8AC3E}">
        <p14:creationId xmlns:p14="http://schemas.microsoft.com/office/powerpoint/2010/main" val="1666318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4380EFBF-DA04-480E-9235-C4A6D0EF50CA}" type="slidenum">
              <a:rPr lang="zh-TW" altLang="en-US" smtClean="0"/>
              <a:pPr>
                <a:defRPr/>
              </a:pPr>
              <a:t>50</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ABAB2889-E140-4D52-8DB1-A9AA16A26D97}" type="slidenum">
              <a:rPr lang="zh-TW" altLang="en-US" smtClean="0"/>
              <a:pPr>
                <a:defRPr/>
              </a:pPr>
              <a:t>51</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A94D3962-7CFA-46B2-A998-E773561237C6}" type="slidenum">
              <a:rPr lang="zh-TW" altLang="en-US" smtClean="0"/>
              <a:pPr>
                <a:defRPr/>
              </a:pPr>
              <a:t>52</a:t>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096F6599-53CF-497B-A377-A51CE0D0CB13}" type="slidenum">
              <a:rPr lang="zh-TW" altLang="en-US" smtClean="0"/>
              <a:pPr>
                <a:defRPr/>
              </a:pPr>
              <a:t>53</a:t>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DA3D7DEF-5D79-46EC-B682-0A3A9D5535A5}" type="slidenum">
              <a:rPr lang="zh-TW" altLang="en-US" smtClean="0"/>
              <a:pPr>
                <a:defRPr/>
              </a:pPr>
              <a:t>54</a:t>
            </a:fld>
            <a:endParaRPr lang="zh-TW" altLang="en-US"/>
          </a:p>
        </p:txBody>
      </p:sp>
    </p:spTree>
    <p:extLst>
      <p:ext uri="{BB962C8B-B14F-4D97-AF65-F5344CB8AC3E}">
        <p14:creationId xmlns:p14="http://schemas.microsoft.com/office/powerpoint/2010/main" val="342167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D2AED2B5-CCD5-4685-9EED-A1356D02C52C}" type="slidenum">
              <a:rPr lang="zh-TW" altLang="en-US" smtClean="0"/>
              <a:pPr>
                <a:defRPr/>
              </a:pPr>
              <a:t>55</a:t>
            </a:fld>
            <a:endParaRPr lang="zh-TW" altLang="en-US"/>
          </a:p>
        </p:txBody>
      </p:sp>
    </p:spTree>
    <p:extLst>
      <p:ext uri="{BB962C8B-B14F-4D97-AF65-F5344CB8AC3E}">
        <p14:creationId xmlns:p14="http://schemas.microsoft.com/office/powerpoint/2010/main" val="232436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703C0B06-09A4-4E43-A9C6-91427283093C}" type="slidenum">
              <a:rPr lang="zh-TW" altLang="en-US" smtClean="0"/>
              <a:pPr>
                <a:defRPr/>
              </a:pPr>
              <a:t>56</a:t>
            </a:fld>
            <a:endParaRPr lang="zh-TW" altLang="en-US"/>
          </a:p>
        </p:txBody>
      </p:sp>
    </p:spTree>
    <p:extLst>
      <p:ext uri="{BB962C8B-B14F-4D97-AF65-F5344CB8AC3E}">
        <p14:creationId xmlns:p14="http://schemas.microsoft.com/office/powerpoint/2010/main" val="2809501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C16C9A53-2314-41FD-B67A-E2CC7F0DD5CB}" type="slidenum">
              <a:rPr lang="zh-TW" altLang="en-US" smtClean="0"/>
              <a:pPr>
                <a:defRPr/>
              </a:pPr>
              <a:t>57</a:t>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B2AC50A6-CEEB-448C-B5D1-F24F81527404}" type="slidenum">
              <a:rPr kumimoji="0" lang="zh-TW" altLang="en-US">
                <a:latin typeface="Calibri" panose="020F0502020204030204" pitchFamily="34" charset="0"/>
              </a:rPr>
              <a:pPr eaLnBrk="1" hangingPunct="1"/>
              <a:t>67</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759579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pPr>
              <a:defRPr/>
            </a:pPr>
            <a:fld id="{0DA8DB13-2565-4731-90F2-654D2A3B3E2F}" type="slidenum">
              <a:rPr lang="zh-TW" altLang="en-US" smtClean="0"/>
              <a:pPr>
                <a:defRPr/>
              </a:pPr>
              <a:t>14</a:t>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DD7096D4-F3FC-48E1-809F-8FD0F3C35895}" type="slidenum">
              <a:rPr kumimoji="0" lang="zh-TW" altLang="en-US">
                <a:latin typeface="Calibri" panose="020F0502020204030204" pitchFamily="34" charset="0"/>
              </a:rPr>
              <a:pPr eaLnBrk="1" hangingPunct="1"/>
              <a:t>68</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251658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81DE77E-0A97-42F3-912D-064D659985F3}" type="slidenum">
              <a:rPr kumimoji="0" lang="zh-TW" altLang="en-US">
                <a:latin typeface="Calibri" panose="020F0502020204030204" pitchFamily="34" charset="0"/>
              </a:rPr>
              <a:pPr eaLnBrk="1" hangingPunct="1"/>
              <a:t>69</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230210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BA9293D7-FF44-40F7-9B9A-98F1780D13C6}" type="slidenum">
              <a:rPr kumimoji="0" lang="zh-TW" altLang="en-US">
                <a:latin typeface="Calibri" panose="020F0502020204030204" pitchFamily="34" charset="0"/>
              </a:rPr>
              <a:pPr eaLnBrk="1" hangingPunct="1"/>
              <a:t>70</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148663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2FE0191-A5AD-4832-A8A5-F898B7051FAD}" type="slidenum">
              <a:rPr kumimoji="0" lang="zh-TW" altLang="en-US">
                <a:latin typeface="Calibri" panose="020F0502020204030204" pitchFamily="34" charset="0"/>
              </a:rPr>
              <a:pPr eaLnBrk="1" hangingPunct="1"/>
              <a:t>71</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2565352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5F5CCDF2-552E-4A76-B394-DF6FD1F9AC88}" type="slidenum">
              <a:rPr kumimoji="0" lang="zh-TW" altLang="en-US">
                <a:latin typeface="Calibri" panose="020F0502020204030204" pitchFamily="34" charset="0"/>
              </a:rPr>
              <a:pPr eaLnBrk="1" hangingPunct="1"/>
              <a:t>72</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3901135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CEC025B-841E-4898-81A8-E8D9F450CBB9}" type="slidenum">
              <a:rPr kumimoji="0" lang="zh-TW" altLang="en-US">
                <a:latin typeface="Calibri" panose="020F0502020204030204" pitchFamily="34" charset="0"/>
              </a:rPr>
              <a:pPr eaLnBrk="1" hangingPunct="1"/>
              <a:t>74</a:t>
            </a:fld>
            <a:endParaRPr kumimoji="0" lang="zh-TW" altLang="en-US">
              <a:latin typeface="Calibri" panose="020F0502020204030204" pitchFamily="34" charset="0"/>
            </a:endParaRPr>
          </a:p>
        </p:txBody>
      </p:sp>
    </p:spTree>
    <p:extLst>
      <p:ext uri="{BB962C8B-B14F-4D97-AF65-F5344CB8AC3E}">
        <p14:creationId xmlns:p14="http://schemas.microsoft.com/office/powerpoint/2010/main" val="113893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pPr>
              <a:defRPr/>
            </a:pPr>
            <a:fld id="{425A6C2C-3C9C-4E41-A03B-4B29704EB9EA}" type="slidenum">
              <a:rPr lang="zh-TW" altLang="en-US" smtClean="0"/>
              <a:pPr>
                <a:defRPr/>
              </a:pPr>
              <a:t>15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hlinkClick r:id="rId3"/>
              </a:rPr>
              <a:t>https://developer.mozilla.org/zh-TW/docs/Web/JavaScript/Reference/Global_Objects/Array/push</a:t>
            </a:r>
            <a:endParaRPr lang="en-US" dirty="0"/>
          </a:p>
        </p:txBody>
      </p:sp>
      <p:sp>
        <p:nvSpPr>
          <p:cNvPr id="4" name="投影片編號版面配置區 3"/>
          <p:cNvSpPr>
            <a:spLocks noGrp="1"/>
          </p:cNvSpPr>
          <p:nvPr>
            <p:ph type="sldNum" sz="quarter" idx="10"/>
          </p:nvPr>
        </p:nvSpPr>
        <p:spPr/>
        <p:txBody>
          <a:bodyPr/>
          <a:lstStyle/>
          <a:p>
            <a:fld id="{6D8AFC06-875D-49CE-BD17-421D2129738D}" type="slidenum">
              <a:rPr lang="zh-TW" altLang="en-US" smtClean="0"/>
              <a:pPr/>
              <a:t>24</a:t>
            </a:fld>
            <a:endParaRPr lang="zh-TW" altLang="en-US"/>
          </a:p>
        </p:txBody>
      </p:sp>
    </p:spTree>
    <p:extLst>
      <p:ext uri="{BB962C8B-B14F-4D97-AF65-F5344CB8AC3E}">
        <p14:creationId xmlns:p14="http://schemas.microsoft.com/office/powerpoint/2010/main" val="9821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6D8AFC06-875D-49CE-BD17-421D2129738D}" type="slidenum">
              <a:rPr lang="zh-TW" altLang="en-US" smtClean="0"/>
              <a:pPr/>
              <a:t>25</a:t>
            </a:fld>
            <a:endParaRPr lang="zh-TW" altLang="en-US"/>
          </a:p>
        </p:txBody>
      </p:sp>
    </p:spTree>
    <p:extLst>
      <p:ext uri="{BB962C8B-B14F-4D97-AF65-F5344CB8AC3E}">
        <p14:creationId xmlns:p14="http://schemas.microsoft.com/office/powerpoint/2010/main" val="380917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18436"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4BFC96-0614-4CD9-8927-DB6ACB871DC1}" type="slidenum">
              <a:rPr lang="zh-TW" altLang="en-US" smtClean="0"/>
              <a:pPr fontAlgn="base">
                <a:spcBef>
                  <a:spcPct val="0"/>
                </a:spcBef>
                <a:spcAft>
                  <a:spcPct val="0"/>
                </a:spcAft>
                <a:defRPr/>
              </a:pPr>
              <a:t>32</a:t>
            </a:fld>
            <a:endParaRPr lang="zh-TW"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19460"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E3EF6A-084F-4FBF-A36B-D7A607A335A0}" type="slidenum">
              <a:rPr lang="zh-TW" altLang="en-US" smtClean="0"/>
              <a:pPr fontAlgn="base">
                <a:spcBef>
                  <a:spcPct val="0"/>
                </a:spcBef>
                <a:spcAft>
                  <a:spcPct val="0"/>
                </a:spcAft>
                <a:defRPr/>
              </a:pPr>
              <a:t>33</a:t>
            </a:fld>
            <a:endParaRPr lang="zh-TW"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0484"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0D3731-DED3-4992-9A7B-78B51BA1DF7A}" type="slidenum">
              <a:rPr lang="zh-TW" altLang="en-US" smtClean="0"/>
              <a:pPr fontAlgn="base">
                <a:spcBef>
                  <a:spcPct val="0"/>
                </a:spcBef>
                <a:spcAft>
                  <a:spcPct val="0"/>
                </a:spcAft>
                <a:defRPr/>
              </a:pPr>
              <a:t>34</a:t>
            </a:fld>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ctrTitle"/>
          </p:nvPr>
        </p:nvSpPr>
        <p:spPr>
          <a:xfrm>
            <a:off x="685800" y="1676401"/>
            <a:ext cx="7772400" cy="1538286"/>
          </a:xfrm>
        </p:spPr>
        <p:txBody>
          <a:bodyPr anchor="b"/>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638"/>
            <a:ext cx="1471594" cy="6011882"/>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686568" cy="6011882"/>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fld id="{143D078E-A9C4-4D50-B65E-1B080877A82B}" type="datetimeFigureOut">
              <a:rPr lang="en-US" altLang="zh-TW"/>
              <a:pPr/>
              <a:t>4/9/2019</a:t>
            </a:fld>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zh-TW" altLang="zh-TW"/>
          </a:p>
        </p:txBody>
      </p:sp>
      <p:sp>
        <p:nvSpPr>
          <p:cNvPr id="6" name="Rectangle 6"/>
          <p:cNvSpPr>
            <a:spLocks noGrp="1" noChangeArrowheads="1"/>
          </p:cNvSpPr>
          <p:nvPr>
            <p:ph type="sldNum" sz="quarter" idx="12"/>
          </p:nvPr>
        </p:nvSpPr>
        <p:spPr>
          <a:ln/>
        </p:spPr>
        <p:txBody>
          <a:bodyPr/>
          <a:lstStyle>
            <a:lvl1pPr>
              <a:defRPr/>
            </a:lvl1pPr>
          </a:lstStyle>
          <a:p>
            <a:fld id="{37B4B557-F8D2-42D4-9EDC-E32CC36F8978}" type="slidenum">
              <a:rPr lang="en-US" altLang="zh-TW"/>
              <a:pPr/>
              <a:t>‹#›</a:t>
            </a:fld>
            <a:endParaRPr lang="en-US" altLang="zh-TW"/>
          </a:p>
        </p:txBody>
      </p:sp>
    </p:spTree>
    <p:extLst>
      <p:ext uri="{BB962C8B-B14F-4D97-AF65-F5344CB8AC3E}">
        <p14:creationId xmlns:p14="http://schemas.microsoft.com/office/powerpoint/2010/main" val="252409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73152" y="6400800"/>
            <a:ext cx="3200400" cy="283800"/>
          </a:xfrm>
        </p:spPr>
        <p:txBody>
          <a:bodyPr/>
          <a:lstStyle/>
          <a:p>
            <a:fld id="{84ECBF91-BA3F-493C-9682-FB4A23478541}" type="datetimeFigureOut">
              <a:rPr lang="zh-TW" altLang="en-US" smtClean="0"/>
              <a:pPr/>
              <a:t>2019/4/9</a:t>
            </a:fld>
            <a:endParaRPr lang="zh-TW" altLang="en-US"/>
          </a:p>
        </p:txBody>
      </p:sp>
      <p:sp>
        <p:nvSpPr>
          <p:cNvPr id="5" name="頁尾版面配置區 4"/>
          <p:cNvSpPr>
            <a:spLocks noGrp="1"/>
          </p:cNvSpPr>
          <p:nvPr>
            <p:ph type="ftr" sz="quarter" idx="11"/>
          </p:nvPr>
        </p:nvSpPr>
        <p:spPr>
          <a:xfrm>
            <a:off x="5330952" y="6400800"/>
            <a:ext cx="3733800" cy="283800"/>
          </a:xfrm>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722313" y="3143248"/>
            <a:ext cx="7772400" cy="1362075"/>
          </a:xfrm>
        </p:spPr>
        <p:txBody>
          <a:bodyPr anchor="t"/>
          <a:lstStyle>
            <a:lvl1pPr algn="ctr">
              <a:defRPr sz="40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2786050" y="228600"/>
            <a:ext cx="5900752" cy="842946"/>
          </a:xfrm>
        </p:spPr>
        <p:txBody>
          <a:bodyPr anchor="b"/>
          <a:lstStyle>
            <a:lvl1pPr algn="ctr">
              <a:defRPr sz="2800" b="0"/>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3400" y="304800"/>
            <a:ext cx="6400800" cy="685800"/>
          </a:xfrm>
        </p:spPr>
        <p:txBody>
          <a:bodyPr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84ECBF91-BA3F-493C-9682-FB4A23478541}" type="datetimeFigureOut">
              <a:rPr lang="zh-TW" altLang="en-US" smtClean="0"/>
              <a:pPr/>
              <a:t>2019/4/9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F7DC3A-BFBF-4E23-BF9D-ED47FDFC1FEE}"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84ECBF91-BA3F-493C-9682-FB4A23478541}" type="datetimeFigureOut">
              <a:rPr lang="zh-TW" altLang="en-US" smtClean="0"/>
              <a:pPr/>
              <a:t>2019/4/9</a:t>
            </a:fld>
            <a:endParaRPr lang="zh-TW" altLang="en-US"/>
          </a:p>
        </p:txBody>
      </p:sp>
      <p:sp>
        <p:nvSpPr>
          <p:cNvPr id="5" name="頁尾版面配置區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TW" altLang="en-US"/>
          </a:p>
        </p:txBody>
      </p:sp>
      <p:sp>
        <p:nvSpPr>
          <p:cNvPr id="6" name="投影片編號版面配置區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20F7DC3A-BFBF-4E23-BF9D-ED47FDFC1FEE}" type="slidenum">
              <a:rPr lang="zh-TW" altLang="en-US" smtClean="0"/>
              <a:pPr/>
              <a:t>‹#›</a:t>
            </a:fld>
            <a:endParaRPr lang="zh-TW"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com/jsref/jsref_split.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JavaScript </a:t>
            </a:r>
            <a:r>
              <a:rPr lang="zh-TW" altLang="zh-TW" dirty="0" smtClean="0"/>
              <a:t>簡介</a:t>
            </a:r>
            <a:r>
              <a:rPr lang="en-US" altLang="zh-TW" dirty="0" smtClean="0"/>
              <a:t>-</a:t>
            </a:r>
            <a:r>
              <a:rPr lang="zh-TW" altLang="en-US" dirty="0" smtClean="0"/>
              <a:t>第二講</a:t>
            </a:r>
            <a:endParaRPr lang="zh-TW" altLang="zh-TW" dirty="0"/>
          </a:p>
        </p:txBody>
      </p:sp>
      <p:sp>
        <p:nvSpPr>
          <p:cNvPr id="3" name="副標題 2"/>
          <p:cNvSpPr>
            <a:spLocks noGrp="1"/>
          </p:cNvSpPr>
          <p:nvPr>
            <p:ph type="subTitle" idx="1"/>
          </p:nvPr>
        </p:nvSpPr>
        <p:spPr/>
        <p:txBody>
          <a:bodyPr/>
          <a:lstStyle/>
          <a:p>
            <a:r>
              <a:rPr lang="en-US" altLang="zh-TW" dirty="0" smtClean="0"/>
              <a:t>Introduction to JavaScript-Part 2</a:t>
            </a:r>
            <a:endParaRPr lang="zh-TW" altLang="en-US" dirty="0"/>
          </a:p>
        </p:txBody>
      </p:sp>
    </p:spTree>
    <p:extLst>
      <p:ext uri="{BB962C8B-B14F-4D97-AF65-F5344CB8AC3E}">
        <p14:creationId xmlns:p14="http://schemas.microsoft.com/office/powerpoint/2010/main" val="3508264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標題 1"/>
          <p:cNvSpPr>
            <a:spLocks noGrp="1"/>
          </p:cNvSpPr>
          <p:nvPr>
            <p:ph type="title"/>
          </p:nvPr>
        </p:nvSpPr>
        <p:spPr/>
        <p:txBody>
          <a:bodyPr/>
          <a:lstStyle/>
          <a:p>
            <a:r>
              <a:rPr lang="zh-TW" altLang="en-US" dirty="0" smtClean="0"/>
              <a:t>練習</a:t>
            </a:r>
            <a:r>
              <a:rPr lang="en-US" altLang="zh-TW" dirty="0" smtClean="0"/>
              <a:t>1</a:t>
            </a:r>
            <a:r>
              <a:rPr lang="zh-TW" altLang="en-US" dirty="0" smtClean="0"/>
              <a:t>：計算費氏數列第</a:t>
            </a:r>
            <a:r>
              <a:rPr lang="en-US" altLang="zh-TW" dirty="0" smtClean="0"/>
              <a:t>n</a:t>
            </a:r>
            <a:r>
              <a:rPr lang="zh-TW" altLang="en-US" dirty="0" smtClean="0"/>
              <a:t>項</a:t>
            </a:r>
          </a:p>
        </p:txBody>
      </p:sp>
      <p:sp>
        <p:nvSpPr>
          <p:cNvPr id="3076" name="內容版面配置區 2"/>
          <p:cNvSpPr>
            <a:spLocks noGrp="1"/>
          </p:cNvSpPr>
          <p:nvPr>
            <p:ph idx="1"/>
          </p:nvPr>
        </p:nvSpPr>
        <p:spPr/>
        <p:txBody>
          <a:bodyPr>
            <a:normAutofit lnSpcReduction="10000"/>
          </a:bodyPr>
          <a:lstStyle/>
          <a:p>
            <a:r>
              <a:rPr lang="zh-TW" altLang="en-US" dirty="0" smtClean="0"/>
              <a:t>輸入：正整數 </a:t>
            </a:r>
            <a:r>
              <a:rPr lang="en-US" altLang="zh-TW" dirty="0" smtClean="0"/>
              <a:t>n</a:t>
            </a:r>
          </a:p>
          <a:p>
            <a:r>
              <a:rPr lang="zh-TW" altLang="en-US" dirty="0" smtClean="0"/>
              <a:t>輸出：費氏數列第 </a:t>
            </a:r>
            <a:r>
              <a:rPr lang="en-US" altLang="zh-TW" dirty="0" smtClean="0"/>
              <a:t>n </a:t>
            </a:r>
            <a:r>
              <a:rPr lang="zh-TW" altLang="en-US" dirty="0" smtClean="0"/>
              <a:t>項</a:t>
            </a:r>
            <a:endParaRPr lang="en-US" altLang="zh-TW" dirty="0" smtClean="0"/>
          </a:p>
          <a:p>
            <a:r>
              <a:rPr lang="zh-TW" altLang="en-US" dirty="0" smtClean="0"/>
              <a:t>提示：</a:t>
            </a:r>
            <a:endParaRPr lang="en-US" altLang="zh-TW" dirty="0" smtClean="0"/>
          </a:p>
          <a:p>
            <a:pPr lvl="1"/>
            <a:r>
              <a:rPr lang="zh-TW" altLang="en-US" dirty="0" smtClean="0"/>
              <a:t>英文稱為 </a:t>
            </a:r>
            <a:r>
              <a:rPr lang="en-US" altLang="zh-TW" dirty="0" smtClean="0"/>
              <a:t>Fibonacci Sequence</a:t>
            </a:r>
          </a:p>
          <a:p>
            <a:pPr lvl="1"/>
            <a:r>
              <a:rPr lang="zh-TW" altLang="en-US" dirty="0" smtClean="0"/>
              <a:t>定義為</a:t>
            </a:r>
            <a:endParaRPr lang="en-US" altLang="zh-TW" dirty="0" smtClean="0"/>
          </a:p>
          <a:p>
            <a:pPr lvl="1"/>
            <a:endParaRPr lang="en-US" altLang="zh-TW" dirty="0" smtClean="0"/>
          </a:p>
          <a:p>
            <a:pPr lvl="1"/>
            <a:endParaRPr lang="en-US" altLang="zh-TW" dirty="0" smtClean="0"/>
          </a:p>
          <a:p>
            <a:pPr lvl="1"/>
            <a:r>
              <a:rPr lang="zh-TW" altLang="en-US" dirty="0" smtClean="0"/>
              <a:t>通常以遞迴解</a:t>
            </a:r>
            <a:endParaRPr lang="en-US" altLang="zh-TW" dirty="0" smtClean="0"/>
          </a:p>
          <a:p>
            <a:pPr lvl="1"/>
            <a:r>
              <a:rPr lang="zh-TW" altLang="en-US" dirty="0" smtClean="0"/>
              <a:t>不用遞迴其實更快</a:t>
            </a:r>
          </a:p>
        </p:txBody>
      </p:sp>
      <p:sp>
        <p:nvSpPr>
          <p:cNvPr id="4" name="投影片編號版面配置區 3"/>
          <p:cNvSpPr>
            <a:spLocks noGrp="1"/>
          </p:cNvSpPr>
          <p:nvPr>
            <p:ph type="sldNum" sz="quarter" idx="12"/>
          </p:nvPr>
        </p:nvSpPr>
        <p:spPr/>
        <p:txBody>
          <a:bodyPr/>
          <a:lstStyle/>
          <a:p>
            <a:pPr>
              <a:defRPr/>
            </a:pPr>
            <a:fld id="{D2E84602-A388-4223-8C62-CE258A2E3007}" type="slidenum">
              <a:rPr lang="zh-TW" altLang="en-US" smtClean="0"/>
              <a:pPr>
                <a:defRPr/>
              </a:pPr>
              <a:t>10</a:t>
            </a:fld>
            <a:endParaRPr lang="zh-TW" altLang="en-US"/>
          </a:p>
        </p:txBody>
      </p:sp>
      <p:graphicFrame>
        <p:nvGraphicFramePr>
          <p:cNvPr id="3074" name="Object 2"/>
          <p:cNvGraphicFramePr>
            <a:graphicFrameLocks noChangeAspect="1"/>
          </p:cNvGraphicFramePr>
          <p:nvPr/>
        </p:nvGraphicFramePr>
        <p:xfrm>
          <a:off x="3741738" y="3860800"/>
          <a:ext cx="5173662" cy="1736725"/>
        </p:xfrm>
        <a:graphic>
          <a:graphicData uri="http://schemas.openxmlformats.org/presentationml/2006/ole">
            <mc:AlternateContent xmlns:mc="http://schemas.openxmlformats.org/markup-compatibility/2006">
              <mc:Choice xmlns:v="urn:schemas-microsoft-com:vml" Requires="v">
                <p:oleObj spid="_x0000_s8222" name="方程式" r:id="rId3" imgW="1968480" imgH="660240" progId="Equation.3">
                  <p:embed/>
                </p:oleObj>
              </mc:Choice>
              <mc:Fallback>
                <p:oleObj name="方程式" r:id="rId3" imgW="1968480" imgH="66024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738" y="3860800"/>
                        <a:ext cx="5173662"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93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zh-TW" altLang="en-US" smtClean="0"/>
              <a:t>區域變數 </a:t>
            </a:r>
            <a:r>
              <a:rPr lang="en-US" altLang="zh-TW" smtClean="0"/>
              <a:t>V.S. </a:t>
            </a:r>
            <a:r>
              <a:rPr lang="zh-TW" altLang="en-US" smtClean="0"/>
              <a:t>全域變數</a:t>
            </a:r>
          </a:p>
        </p:txBody>
      </p:sp>
      <p:sp>
        <p:nvSpPr>
          <p:cNvPr id="79875" name="內容版面配置區 5"/>
          <p:cNvSpPr>
            <a:spLocks noGrp="1"/>
          </p:cNvSpPr>
          <p:nvPr>
            <p:ph idx="1"/>
          </p:nvPr>
        </p:nvSpPr>
        <p:spPr/>
        <p:txBody>
          <a:bodyPr>
            <a:normAutofit/>
          </a:bodyPr>
          <a:lstStyle/>
          <a:p>
            <a:r>
              <a:rPr lang="zh-TW" altLang="en-US" dirty="0" smtClean="0"/>
              <a:t>變數的有效範圍（</a:t>
            </a:r>
            <a:r>
              <a:rPr lang="en-US" altLang="zh-TW" dirty="0" smtClean="0"/>
              <a:t>Scope</a:t>
            </a:r>
            <a:r>
              <a:rPr lang="zh-TW" altLang="en-US" dirty="0" smtClean="0"/>
              <a:t>）</a:t>
            </a:r>
            <a:endParaRPr lang="en-US" altLang="zh-TW" dirty="0" smtClean="0"/>
          </a:p>
          <a:p>
            <a:r>
              <a:rPr lang="zh-TW" altLang="en-US" dirty="0" smtClean="0"/>
              <a:t>區域變數只存在於 </a:t>
            </a:r>
            <a:r>
              <a:rPr lang="en-US" altLang="zh-TW" dirty="0" smtClean="0"/>
              <a:t>function(){ } </a:t>
            </a:r>
            <a:r>
              <a:rPr lang="zh-TW" altLang="en-US" dirty="0" smtClean="0"/>
              <a:t>內</a:t>
            </a:r>
            <a:endParaRPr lang="en-US" altLang="zh-TW" dirty="0" smtClean="0"/>
          </a:p>
          <a:p>
            <a:r>
              <a:rPr lang="zh-TW" altLang="en-US" dirty="0" smtClean="0"/>
              <a:t>全域變數都掛在 </a:t>
            </a:r>
            <a:r>
              <a:rPr lang="en-US" altLang="zh-TW" dirty="0" smtClean="0"/>
              <a:t>window </a:t>
            </a:r>
            <a:r>
              <a:rPr lang="zh-TW" altLang="en-US" dirty="0" smtClean="0"/>
              <a:t>物件下</a:t>
            </a:r>
            <a:endParaRPr lang="en-US" altLang="zh-TW" dirty="0" smtClean="0"/>
          </a:p>
          <a:p>
            <a:r>
              <a:rPr lang="zh-TW" altLang="en-US" dirty="0" smtClean="0"/>
              <a:t>宣告在最外層（任何一對 </a:t>
            </a:r>
            <a:r>
              <a:rPr lang="en-US" altLang="zh-TW" dirty="0" smtClean="0"/>
              <a:t>{ } </a:t>
            </a:r>
            <a:r>
              <a:rPr lang="zh-TW" altLang="en-US" dirty="0" smtClean="0"/>
              <a:t>之外）的皆為全域變數</a:t>
            </a:r>
            <a:endParaRPr lang="en-US" altLang="zh-TW" dirty="0" smtClean="0"/>
          </a:p>
          <a:p>
            <a:r>
              <a:rPr lang="zh-TW" altLang="en-US" dirty="0" smtClean="0"/>
              <a:t>不宣告就使用的變數，為全域變數</a:t>
            </a:r>
            <a:endParaRPr lang="en-US" altLang="zh-TW" dirty="0" smtClean="0"/>
          </a:p>
          <a:p>
            <a:r>
              <a:rPr lang="zh-TW" altLang="en-US" dirty="0" smtClean="0"/>
              <a:t>全域變數的有效範圍及於內層的</a:t>
            </a:r>
            <a:r>
              <a:rPr lang="en-US" altLang="zh-TW" dirty="0" smtClean="0"/>
              <a:t>{ }</a:t>
            </a:r>
            <a:r>
              <a:rPr lang="zh-TW" altLang="en-US" dirty="0" smtClean="0"/>
              <a:t>之中，區域變數的有效範圍限制於</a:t>
            </a:r>
            <a:r>
              <a:rPr lang="en-US" altLang="zh-TW" dirty="0" smtClean="0"/>
              <a:t>{ } </a:t>
            </a:r>
            <a:r>
              <a:rPr lang="zh-TW" altLang="en-US" dirty="0" smtClean="0"/>
              <a:t>之內</a:t>
            </a:r>
          </a:p>
        </p:txBody>
      </p:sp>
      <p:sp>
        <p:nvSpPr>
          <p:cNvPr id="3" name="投影片編號版面配置區 2"/>
          <p:cNvSpPr>
            <a:spLocks noGrp="1"/>
          </p:cNvSpPr>
          <p:nvPr>
            <p:ph type="sldNum" sz="quarter" idx="12"/>
          </p:nvPr>
        </p:nvSpPr>
        <p:spPr/>
        <p:txBody>
          <a:bodyPr/>
          <a:lstStyle/>
          <a:p>
            <a:pPr>
              <a:defRPr/>
            </a:pPr>
            <a:fld id="{137C1302-C43F-421B-B515-FB15351CBD34}" type="slidenum">
              <a:rPr lang="zh-TW" altLang="en-US" smtClean="0"/>
              <a:pPr>
                <a:defRPr/>
              </a:pPr>
              <a:t>11</a:t>
            </a:fld>
            <a:endParaRPr lang="zh-TW" altLang="en-US"/>
          </a:p>
        </p:txBody>
      </p:sp>
    </p:spTree>
    <p:extLst>
      <p:ext uri="{BB962C8B-B14F-4D97-AF65-F5344CB8AC3E}">
        <p14:creationId xmlns:p14="http://schemas.microsoft.com/office/powerpoint/2010/main" val="3981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Grp="1"/>
          </p:cNvSpPr>
          <p:nvPr>
            <p:ph type="title"/>
          </p:nvPr>
        </p:nvSpPr>
        <p:spPr/>
        <p:txBody>
          <a:bodyPr rtlCol="0">
            <a:normAutofit fontScale="90000"/>
          </a:bodyPr>
          <a:lstStyle/>
          <a:p>
            <a:pPr eaLnBrk="1" hangingPunct="1">
              <a:defRPr/>
            </a:pPr>
            <a:r>
              <a:rPr lang="zh-TW" altLang="en-US" dirty="0" smtClean="0"/>
              <a:t>區域變數只存在於 </a:t>
            </a:r>
            <a:r>
              <a:rPr lang="en-US" altLang="zh-TW" dirty="0" smtClean="0"/>
              <a:t>function(){ } </a:t>
            </a:r>
            <a:r>
              <a:rPr lang="zh-TW" altLang="en-US" dirty="0" smtClean="0"/>
              <a:t>內</a:t>
            </a:r>
            <a:endParaRPr lang="en-US" altLang="zh-TW" dirty="0" smtClean="0"/>
          </a:p>
        </p:txBody>
      </p:sp>
      <p:sp>
        <p:nvSpPr>
          <p:cNvPr id="80899" name="Rectangle 11"/>
          <p:cNvSpPr>
            <a:spLocks noGrp="1"/>
          </p:cNvSpPr>
          <p:nvPr>
            <p:ph idx="1"/>
          </p:nvPr>
        </p:nvSpPr>
        <p:spPr/>
        <p:txBody>
          <a:bodyPr/>
          <a:lstStyle/>
          <a:p>
            <a:pPr eaLnBrk="1" hangingPunct="1"/>
            <a:r>
              <a:rPr lang="en-US" altLang="zh-TW" dirty="0" smtClean="0"/>
              <a:t>Only the global object (the </a:t>
            </a:r>
            <a:r>
              <a:rPr lang="en-US" altLang="zh-TW" dirty="0" smtClean="0">
                <a:solidFill>
                  <a:srgbClr val="FF0000"/>
                </a:solidFill>
              </a:rPr>
              <a:t>window</a:t>
            </a:r>
            <a:r>
              <a:rPr lang="en-US" altLang="zh-TW" dirty="0" smtClean="0"/>
              <a:t> object in browsers) and </a:t>
            </a:r>
            <a:r>
              <a:rPr lang="en-US" altLang="zh-TW" dirty="0" smtClean="0">
                <a:solidFill>
                  <a:srgbClr val="FF0000"/>
                </a:solidFill>
              </a:rPr>
              <a:t>functions</a:t>
            </a:r>
            <a:r>
              <a:rPr lang="en-US" altLang="zh-TW" dirty="0" smtClean="0"/>
              <a:t> are </a:t>
            </a:r>
            <a:r>
              <a:rPr lang="en-US" altLang="zh-TW" dirty="0" smtClean="0">
                <a:solidFill>
                  <a:srgbClr val="FF0000"/>
                </a:solidFill>
              </a:rPr>
              <a:t>variable scope boundaries</a:t>
            </a:r>
          </a:p>
          <a:p>
            <a:pPr eaLnBrk="1" hangingPunct="1"/>
            <a:r>
              <a:rPr lang="en-US" altLang="zh-TW" dirty="0" smtClean="0">
                <a:solidFill>
                  <a:srgbClr val="FF0000"/>
                </a:solidFill>
              </a:rPr>
              <a:t>Other blocks</a:t>
            </a:r>
            <a:r>
              <a:rPr lang="en-US" altLang="zh-TW" dirty="0" smtClean="0"/>
              <a:t>, such as if-then-else statements and while loops, </a:t>
            </a:r>
            <a:r>
              <a:rPr lang="en-US" altLang="zh-TW" dirty="0" smtClean="0">
                <a:solidFill>
                  <a:srgbClr val="FF0000"/>
                </a:solidFill>
              </a:rPr>
              <a:t>don't provide a variable scope boundary</a:t>
            </a:r>
            <a:r>
              <a:rPr lang="en-US" altLang="zh-TW" dirty="0" smtClean="0"/>
              <a:t>.</a:t>
            </a:r>
          </a:p>
          <a:p>
            <a:pPr eaLnBrk="1" hangingPunct="1"/>
            <a:r>
              <a:rPr lang="en-US" altLang="zh-TW" b="1" dirty="0" smtClean="0"/>
              <a:t>Variables declared inside a block other than the function block will be accessible outside that block</a:t>
            </a:r>
            <a:endParaRPr lang="zh-TW" altLang="en-US" b="1" dirty="0" smtClean="0"/>
          </a:p>
        </p:txBody>
      </p:sp>
    </p:spTree>
    <p:extLst>
      <p:ext uri="{BB962C8B-B14F-4D97-AF65-F5344CB8AC3E}">
        <p14:creationId xmlns:p14="http://schemas.microsoft.com/office/powerpoint/2010/main" val="83742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p:cNvSpPr>
          <p:nvPr>
            <p:ph type="title"/>
          </p:nvPr>
        </p:nvSpPr>
        <p:spPr>
          <a:noFill/>
        </p:spPr>
        <p:txBody>
          <a:bodyPr/>
          <a:lstStyle/>
          <a:p>
            <a:pPr eaLnBrk="1" hangingPunct="1"/>
            <a:r>
              <a:rPr lang="en-US" altLang="en-US" smtClean="0">
                <a:ea typeface="微軟正黑體" pitchFamily="34" charset="-120"/>
              </a:rPr>
              <a:t>Function-Level Variable Scope</a:t>
            </a:r>
            <a:endParaRPr lang="zh-TW" altLang="en-US" smtClean="0"/>
          </a:p>
        </p:txBody>
      </p:sp>
      <p:pic>
        <p:nvPicPr>
          <p:cNvPr id="819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4313"/>
            <a:ext cx="6626225" cy="45069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圓角矩形圖說文字 1"/>
          <p:cNvSpPr/>
          <p:nvPr/>
        </p:nvSpPr>
        <p:spPr>
          <a:xfrm>
            <a:off x="2771800" y="3212976"/>
            <a:ext cx="3168352" cy="504056"/>
          </a:xfrm>
          <a:prstGeom prst="wedgeRoundRectCallout">
            <a:avLst>
              <a:gd name="adj1" fmla="val -62467"/>
              <a:gd name="adj2" fmla="val -95315"/>
              <a:gd name="adj3" fmla="val 16667"/>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TW" altLang="en-US" b="1" dirty="0" smtClean="0">
                <a:solidFill>
                  <a:schemeClr val="bg1"/>
                </a:solidFill>
              </a:rPr>
              <a:t>區域變數，外面看不到</a:t>
            </a:r>
            <a:endParaRPr lang="en-US" b="1" dirty="0">
              <a:solidFill>
                <a:schemeClr val="bg1"/>
              </a:solidFill>
            </a:endParaRPr>
          </a:p>
        </p:txBody>
      </p:sp>
    </p:spTree>
    <p:extLst>
      <p:ext uri="{BB962C8B-B14F-4D97-AF65-F5344CB8AC3E}">
        <p14:creationId xmlns:p14="http://schemas.microsoft.com/office/powerpoint/2010/main" val="32291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p:cNvSpPr>
          <p:nvPr>
            <p:ph type="title"/>
          </p:nvPr>
        </p:nvSpPr>
        <p:spPr>
          <a:noFill/>
        </p:spPr>
        <p:txBody>
          <a:bodyPr/>
          <a:lstStyle/>
          <a:p>
            <a:pPr eaLnBrk="1" hangingPunct="1"/>
            <a:r>
              <a:rPr lang="en-US" altLang="zh-TW" smtClean="0"/>
              <a:t>Globally Scoped Variables</a:t>
            </a:r>
            <a:endParaRPr lang="zh-TW" altLang="en-US" smtClean="0"/>
          </a:p>
        </p:txBody>
      </p:sp>
      <p:sp>
        <p:nvSpPr>
          <p:cNvPr id="82947" name="Rectangle 8"/>
          <p:cNvSpPr>
            <a:spLocks noGrp="1"/>
          </p:cNvSpPr>
          <p:nvPr>
            <p:ph idx="1"/>
          </p:nvPr>
        </p:nvSpPr>
        <p:spPr/>
        <p:txBody>
          <a:bodyPr/>
          <a:lstStyle/>
          <a:p>
            <a:pPr eaLnBrk="1" hangingPunct="1"/>
            <a:r>
              <a:rPr lang="en-US" altLang="zh-TW" smtClean="0"/>
              <a:t>The global window is the root of the DOM and is accessed through the window keyword</a:t>
            </a:r>
            <a:endParaRPr lang="zh-TW" altLang="en-US" smtClean="0"/>
          </a:p>
        </p:txBody>
      </p:sp>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852936"/>
            <a:ext cx="7777163" cy="1343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圓角矩形圖說文字 4"/>
          <p:cNvSpPr/>
          <p:nvPr/>
        </p:nvSpPr>
        <p:spPr>
          <a:xfrm>
            <a:off x="2411760" y="4932659"/>
            <a:ext cx="3600400" cy="1032076"/>
          </a:xfrm>
          <a:prstGeom prst="wedgeRoundRectCallout">
            <a:avLst>
              <a:gd name="adj1" fmla="val -21433"/>
              <a:gd name="adj2" fmla="val -119285"/>
              <a:gd name="adj3" fmla="val 16667"/>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bg1"/>
                </a:solidFill>
              </a:rPr>
              <a:t>window </a:t>
            </a:r>
            <a:r>
              <a:rPr lang="zh-TW" altLang="en-US" b="1" dirty="0" smtClean="0">
                <a:solidFill>
                  <a:schemeClr val="bg1"/>
                </a:solidFill>
              </a:rPr>
              <a:t>是最外層容器物件，所有的全域變數都是 </a:t>
            </a:r>
            <a:r>
              <a:rPr lang="en-US" altLang="zh-TW" b="1" dirty="0" smtClean="0">
                <a:solidFill>
                  <a:schemeClr val="bg1"/>
                </a:solidFill>
              </a:rPr>
              <a:t>window </a:t>
            </a:r>
            <a:r>
              <a:rPr lang="zh-TW" altLang="en-US" b="1" dirty="0" smtClean="0">
                <a:solidFill>
                  <a:schemeClr val="bg1"/>
                </a:solidFill>
              </a:rPr>
              <a:t>的屬性</a:t>
            </a:r>
            <a:endParaRPr lang="en-US" b="1" dirty="0">
              <a:solidFill>
                <a:schemeClr val="bg1"/>
              </a:solidFill>
            </a:endParaRPr>
          </a:p>
        </p:txBody>
      </p:sp>
    </p:spTree>
    <p:extLst>
      <p:ext uri="{BB962C8B-B14F-4D97-AF65-F5344CB8AC3E}">
        <p14:creationId xmlns:p14="http://schemas.microsoft.com/office/powerpoint/2010/main" val="373713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p:cNvSpPr>
          <p:nvPr>
            <p:ph type="title"/>
          </p:nvPr>
        </p:nvSpPr>
        <p:spPr/>
        <p:txBody>
          <a:bodyPr/>
          <a:lstStyle/>
          <a:p>
            <a:pPr eaLnBrk="1" hangingPunct="1"/>
            <a:r>
              <a:rPr lang="en-US" altLang="zh-TW" smtClean="0"/>
              <a:t>Undeclared Variables are Global</a:t>
            </a:r>
            <a:endParaRPr lang="zh-TW" altLang="en-US" smtClean="0"/>
          </a:p>
        </p:txBody>
      </p:sp>
      <p:sp>
        <p:nvSpPr>
          <p:cNvPr id="83971" name="Rectangle 5"/>
          <p:cNvSpPr>
            <a:spLocks noGrp="1"/>
          </p:cNvSpPr>
          <p:nvPr>
            <p:ph idx="1"/>
          </p:nvPr>
        </p:nvSpPr>
        <p:spPr/>
        <p:txBody>
          <a:bodyPr/>
          <a:lstStyle/>
          <a:p>
            <a:pPr eaLnBrk="1" hangingPunct="1"/>
            <a:r>
              <a:rPr lang="zh-TW" altLang="en-US" dirty="0" smtClean="0"/>
              <a:t>不宣告就使用的變數自動宣告成全域變數</a:t>
            </a:r>
          </a:p>
        </p:txBody>
      </p:sp>
      <p:pic>
        <p:nvPicPr>
          <p:cNvPr id="839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276872"/>
            <a:ext cx="7705725" cy="3065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336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傳值 </a:t>
            </a:r>
            <a:r>
              <a:rPr lang="en-US" altLang="zh-TW" dirty="0" err="1" smtClean="0"/>
              <a:t>vs</a:t>
            </a:r>
            <a:r>
              <a:rPr lang="en-US" altLang="zh-TW" dirty="0" smtClean="0"/>
              <a:t> </a:t>
            </a:r>
            <a:r>
              <a:rPr lang="zh-TW" altLang="en-US" dirty="0" smtClean="0"/>
              <a:t>傳參</a:t>
            </a:r>
            <a:endParaRPr lang="zh-TW" altLang="en-US" dirty="0"/>
          </a:p>
        </p:txBody>
      </p:sp>
      <p:sp>
        <p:nvSpPr>
          <p:cNvPr id="3" name="內容版面配置區 2"/>
          <p:cNvSpPr>
            <a:spLocks noGrp="1"/>
          </p:cNvSpPr>
          <p:nvPr>
            <p:ph idx="1"/>
          </p:nvPr>
        </p:nvSpPr>
        <p:spPr/>
        <p:txBody>
          <a:bodyPr/>
          <a:lstStyle/>
          <a:p>
            <a:r>
              <a:rPr lang="zh-TW" altLang="en-US" dirty="0" smtClean="0"/>
              <a:t>傳值 </a:t>
            </a:r>
            <a:r>
              <a:rPr lang="en-US" altLang="zh-TW" dirty="0" smtClean="0"/>
              <a:t>Call by VALUE</a:t>
            </a:r>
          </a:p>
          <a:p>
            <a:pPr lvl="1"/>
            <a:r>
              <a:rPr lang="zh-TW" altLang="en-US" dirty="0" smtClean="0"/>
              <a:t>傳遞基本資料型別</a:t>
            </a:r>
            <a:endParaRPr lang="en-US" altLang="zh-TW" dirty="0" smtClean="0"/>
          </a:p>
          <a:p>
            <a:pPr lvl="1"/>
            <a:r>
              <a:rPr lang="en-US" altLang="zh-TW" dirty="0" smtClean="0"/>
              <a:t>Number</a:t>
            </a:r>
          </a:p>
          <a:p>
            <a:pPr lvl="1"/>
            <a:r>
              <a:rPr lang="en-US" altLang="zh-TW" dirty="0" smtClean="0"/>
              <a:t>String</a:t>
            </a:r>
          </a:p>
          <a:p>
            <a:pPr lvl="1"/>
            <a:r>
              <a:rPr lang="en-US" altLang="zh-TW" dirty="0" smtClean="0"/>
              <a:t>Boolean</a:t>
            </a:r>
          </a:p>
          <a:p>
            <a:r>
              <a:rPr lang="zh-TW" altLang="en-US" dirty="0" smtClean="0"/>
              <a:t>傳參 </a:t>
            </a:r>
            <a:r>
              <a:rPr lang="en-US" altLang="zh-TW" dirty="0" smtClean="0"/>
              <a:t>Call by REFERENCE</a:t>
            </a:r>
          </a:p>
          <a:p>
            <a:pPr lvl="1"/>
            <a:r>
              <a:rPr lang="zh-TW" altLang="en-US" dirty="0" smtClean="0"/>
              <a:t>所有的物件</a:t>
            </a:r>
            <a:endParaRPr lang="zh-TW" altLang="en-US" dirty="0"/>
          </a:p>
        </p:txBody>
      </p:sp>
    </p:spTree>
    <p:extLst>
      <p:ext uri="{BB962C8B-B14F-4D97-AF65-F5344CB8AC3E}">
        <p14:creationId xmlns:p14="http://schemas.microsoft.com/office/powerpoint/2010/main" val="3607980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p:cNvSpPr>
            <a:spLocks noGrp="1"/>
          </p:cNvSpPr>
          <p:nvPr>
            <p:ph type="title"/>
          </p:nvPr>
        </p:nvSpPr>
        <p:spPr/>
        <p:txBody>
          <a:bodyPr/>
          <a:lstStyle/>
          <a:p>
            <a:r>
              <a:rPr lang="en-US" altLang="zh-TW" smtClean="0"/>
              <a:t>JavaScript </a:t>
            </a:r>
            <a:r>
              <a:rPr lang="zh-TW" altLang="en-US" smtClean="0"/>
              <a:t>內建函式</a:t>
            </a:r>
          </a:p>
        </p:txBody>
      </p:sp>
      <p:sp>
        <p:nvSpPr>
          <p:cNvPr id="88067" name="內容版面配置區 2"/>
          <p:cNvSpPr>
            <a:spLocks noGrp="1"/>
          </p:cNvSpPr>
          <p:nvPr>
            <p:ph idx="1"/>
          </p:nvPr>
        </p:nvSpPr>
        <p:spPr/>
        <p:txBody>
          <a:bodyPr/>
          <a:lstStyle/>
          <a:p>
            <a:r>
              <a:rPr lang="en-US" altLang="zh-TW" smtClean="0"/>
              <a:t>isFinite() </a:t>
            </a:r>
            <a:r>
              <a:rPr lang="zh-TW" altLang="en-US" smtClean="0"/>
              <a:t>判斷參數是否為有限值</a:t>
            </a:r>
          </a:p>
          <a:p>
            <a:r>
              <a:rPr lang="en-US" altLang="zh-TW" smtClean="0"/>
              <a:t>isNaN() </a:t>
            </a:r>
            <a:r>
              <a:rPr lang="zh-TW" altLang="en-US" smtClean="0"/>
              <a:t>判斷參數是否為 </a:t>
            </a:r>
            <a:r>
              <a:rPr lang="en-US" altLang="zh-TW" smtClean="0"/>
              <a:t>NaN (Not a Number) </a:t>
            </a:r>
          </a:p>
          <a:p>
            <a:r>
              <a:rPr lang="en-US" altLang="zh-TW" smtClean="0"/>
              <a:t>Number() </a:t>
            </a:r>
            <a:r>
              <a:rPr lang="zh-TW" altLang="en-US" smtClean="0"/>
              <a:t>用來將參數轉換為數字</a:t>
            </a:r>
            <a:endParaRPr lang="en-US" altLang="zh-TW" smtClean="0"/>
          </a:p>
          <a:p>
            <a:r>
              <a:rPr lang="en-US" altLang="zh-TW" smtClean="0"/>
              <a:t>parseInt() </a:t>
            </a:r>
            <a:r>
              <a:rPr lang="zh-TW" altLang="en-US" smtClean="0"/>
              <a:t>用來將參數轉換為整數</a:t>
            </a:r>
          </a:p>
          <a:p>
            <a:r>
              <a:rPr lang="en-US" altLang="zh-TW" smtClean="0"/>
              <a:t>parseFloat() </a:t>
            </a:r>
            <a:r>
              <a:rPr lang="zh-TW" altLang="en-US" smtClean="0"/>
              <a:t>用來將參數轉換為浮點數</a:t>
            </a:r>
          </a:p>
          <a:p>
            <a:endParaRPr lang="zh-TW" altLang="en-US" smtClean="0"/>
          </a:p>
        </p:txBody>
      </p:sp>
      <p:sp>
        <p:nvSpPr>
          <p:cNvPr id="4" name="投影片編號版面配置區 3"/>
          <p:cNvSpPr>
            <a:spLocks noGrp="1"/>
          </p:cNvSpPr>
          <p:nvPr>
            <p:ph type="sldNum" sz="quarter" idx="12"/>
          </p:nvPr>
        </p:nvSpPr>
        <p:spPr/>
        <p:txBody>
          <a:bodyPr/>
          <a:lstStyle/>
          <a:p>
            <a:pPr>
              <a:defRPr/>
            </a:pPr>
            <a:fld id="{94428BE0-F3D2-41C5-9D35-E11F562EDBD2}" type="slidenum">
              <a:rPr lang="zh-TW" altLang="en-US" smtClean="0"/>
              <a:pPr>
                <a:defRPr/>
              </a:pPr>
              <a:t>17</a:t>
            </a:fld>
            <a:endParaRPr lang="zh-TW" altLang="en-US"/>
          </a:p>
        </p:txBody>
      </p:sp>
    </p:spTree>
    <p:extLst>
      <p:ext uri="{BB962C8B-B14F-4D97-AF65-F5344CB8AC3E}">
        <p14:creationId xmlns:p14="http://schemas.microsoft.com/office/powerpoint/2010/main" val="296804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字串轉數字</a:t>
            </a:r>
            <a:endParaRPr lang="zh-TW" altLang="en-US" dirty="0"/>
          </a:p>
        </p:txBody>
      </p:sp>
      <p:sp>
        <p:nvSpPr>
          <p:cNvPr id="4" name="投影片編號版面配置區 3"/>
          <p:cNvSpPr>
            <a:spLocks noGrp="1"/>
          </p:cNvSpPr>
          <p:nvPr>
            <p:ph type="sldNum" sz="quarter" idx="12"/>
          </p:nvPr>
        </p:nvSpPr>
        <p:spPr/>
        <p:txBody>
          <a:bodyPr/>
          <a:lstStyle/>
          <a:p>
            <a:pPr>
              <a:defRPr/>
            </a:pPr>
            <a:fld id="{C6F18C34-6462-4D00-A37D-EF06A66A957D}" type="slidenum">
              <a:rPr lang="zh-TW" altLang="en-US" smtClean="0"/>
              <a:pPr>
                <a:defRPr/>
              </a:pPr>
              <a:t>18</a:t>
            </a:fld>
            <a:endParaRPr lang="zh-TW" altLang="en-US"/>
          </a:p>
        </p:txBody>
      </p:sp>
      <p:sp>
        <p:nvSpPr>
          <p:cNvPr id="89091" name="矩形 4"/>
          <p:cNvSpPr>
            <a:spLocks noChangeArrowheads="1"/>
          </p:cNvSpPr>
          <p:nvPr/>
        </p:nvSpPr>
        <p:spPr bwMode="auto">
          <a:xfrm>
            <a:off x="611560" y="1772816"/>
            <a:ext cx="7849567" cy="3785652"/>
          </a:xfrm>
          <a:prstGeom prst="rect">
            <a:avLst/>
          </a:prstGeom>
          <a:ln/>
          <a:extLst/>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TW" sz="2000" b="1" dirty="0">
                <a:latin typeface="Courier New" pitchFamily="49" charset="0"/>
                <a:cs typeface="Courier New" pitchFamily="49" charset="0"/>
              </a:rPr>
              <a:t>alert(Number("10.5") + Number("8</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傳回數字</a:t>
            </a:r>
            <a:r>
              <a:rPr lang="en-US" altLang="zh-TW" sz="2000" b="1" dirty="0">
                <a:latin typeface="Courier New" pitchFamily="49" charset="0"/>
                <a:cs typeface="Courier New" pitchFamily="49" charset="0"/>
              </a:rPr>
              <a:t>18.5</a:t>
            </a:r>
          </a:p>
          <a:p>
            <a:r>
              <a:rPr lang="en-US" altLang="zh-TW" sz="2000" b="1" dirty="0">
                <a:latin typeface="Courier New" pitchFamily="49" charset="0"/>
                <a:cs typeface="Courier New" pitchFamily="49" charset="0"/>
              </a:rPr>
              <a:t>alert(Number("</a:t>
            </a:r>
            <a:r>
              <a:rPr lang="en-US" altLang="zh-TW" sz="2000" b="1" dirty="0" err="1">
                <a:latin typeface="Courier New" pitchFamily="49" charset="0"/>
                <a:cs typeface="Courier New" pitchFamily="49" charset="0"/>
              </a:rPr>
              <a:t>abc</a:t>
            </a:r>
            <a:r>
              <a:rPr lang="en-US" altLang="zh-TW" sz="2000" b="1" dirty="0">
                <a:latin typeface="Courier New" pitchFamily="49" charset="0"/>
                <a:cs typeface="Courier New" pitchFamily="49" charset="0"/>
              </a:rPr>
              <a:t>"));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err="1">
                <a:latin typeface="Courier New" pitchFamily="49" charset="0"/>
                <a:cs typeface="Courier New" pitchFamily="49" charset="0"/>
              </a:rPr>
              <a:t>NaN</a:t>
            </a:r>
            <a:endParaRPr lang="en-US" altLang="zh-TW" sz="2000" b="1" dirty="0">
              <a:latin typeface="Courier New" pitchFamily="49" charset="0"/>
              <a:cs typeface="Courier New" pitchFamily="49" charset="0"/>
            </a:endParaRP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parseInt</a:t>
            </a:r>
            <a:r>
              <a:rPr lang="en-US" altLang="zh-TW" sz="2000" b="1" dirty="0">
                <a:latin typeface="Courier New" pitchFamily="49" charset="0"/>
                <a:cs typeface="Courier New" pitchFamily="49" charset="0"/>
              </a:rPr>
              <a:t>(10.5));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10</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parseInt</a:t>
            </a:r>
            <a:r>
              <a:rPr lang="en-US" altLang="zh-TW" sz="2000" b="1" dirty="0">
                <a:latin typeface="Courier New" pitchFamily="49" charset="0"/>
                <a:cs typeface="Courier New" pitchFamily="49" charset="0"/>
              </a:rPr>
              <a:t>("10.5"));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10</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parseInt</a:t>
            </a:r>
            <a:r>
              <a:rPr lang="en-US" altLang="zh-TW" sz="2000" b="1" dirty="0">
                <a:latin typeface="Courier New" pitchFamily="49" charset="0"/>
                <a:cs typeface="Courier New" pitchFamily="49" charset="0"/>
              </a:rPr>
              <a:t>("-7.56"));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-7 </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parseFloat</a:t>
            </a:r>
            <a:r>
              <a:rPr lang="en-US" altLang="zh-TW" sz="2000" b="1" dirty="0">
                <a:latin typeface="Courier New" pitchFamily="49" charset="0"/>
                <a:cs typeface="Courier New" pitchFamily="49" charset="0"/>
              </a:rPr>
              <a:t>(10.5));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10.5</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parseFloat</a:t>
            </a:r>
            <a:r>
              <a:rPr lang="en-US" altLang="zh-TW" sz="2000" b="1" dirty="0">
                <a:latin typeface="Courier New" pitchFamily="49" charset="0"/>
                <a:cs typeface="Courier New" pitchFamily="49" charset="0"/>
              </a:rPr>
              <a:t>("10.5"));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10.5</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parseFloat</a:t>
            </a:r>
            <a:r>
              <a:rPr lang="en-US" altLang="zh-TW" sz="2000" b="1" dirty="0">
                <a:latin typeface="Courier New" pitchFamily="49" charset="0"/>
                <a:cs typeface="Courier New" pitchFamily="49" charset="0"/>
              </a:rPr>
              <a:t>("-7.56"));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-7.56 </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parseInt</a:t>
            </a:r>
            <a:r>
              <a:rPr lang="en-US" altLang="zh-TW" sz="2000" b="1" dirty="0">
                <a:latin typeface="Courier New" pitchFamily="49" charset="0"/>
                <a:cs typeface="Courier New" pitchFamily="49" charset="0"/>
              </a:rPr>
              <a:t>("123abc"));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123</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parseInt</a:t>
            </a:r>
            <a:r>
              <a:rPr lang="en-US" altLang="zh-TW" sz="2000" b="1" dirty="0">
                <a:latin typeface="Courier New" pitchFamily="49" charset="0"/>
                <a:cs typeface="Courier New" pitchFamily="49" charset="0"/>
              </a:rPr>
              <a:t>("123ab", 16));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74667</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parseInt</a:t>
            </a:r>
            <a:r>
              <a:rPr lang="en-US" altLang="zh-TW" sz="2000" b="1" dirty="0">
                <a:latin typeface="Courier New" pitchFamily="49" charset="0"/>
                <a:cs typeface="Courier New" pitchFamily="49" charset="0"/>
              </a:rPr>
              <a:t>("123ab", 8));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83</a:t>
            </a:r>
          </a:p>
          <a:p>
            <a:r>
              <a:rPr lang="en-US" altLang="zh-TW" sz="2000" b="1" dirty="0">
                <a:latin typeface="Courier New" pitchFamily="49" charset="0"/>
                <a:cs typeface="Courier New" pitchFamily="49" charset="0"/>
              </a:rPr>
              <a:t>alert(</a:t>
            </a:r>
            <a:r>
              <a:rPr lang="en-US" altLang="zh-TW" sz="2000" b="1" dirty="0" err="1">
                <a:latin typeface="Courier New" pitchFamily="49" charset="0"/>
                <a:cs typeface="Courier New" pitchFamily="49" charset="0"/>
              </a:rPr>
              <a:t>parseInt</a:t>
            </a:r>
            <a:r>
              <a:rPr lang="en-US" altLang="zh-TW" sz="2000" b="1" dirty="0">
                <a:latin typeface="Courier New" pitchFamily="49" charset="0"/>
                <a:cs typeface="Courier New" pitchFamily="49" charset="0"/>
              </a:rPr>
              <a:t>("123ab", 2));		</a:t>
            </a:r>
            <a:r>
              <a:rPr lang="en-US" altLang="zh-TW" sz="2000" b="1" dirty="0" smtClean="0">
                <a:latin typeface="Courier New" pitchFamily="49" charset="0"/>
                <a:cs typeface="Courier New" pitchFamily="49" charset="0"/>
              </a:rPr>
              <a:t>//</a:t>
            </a:r>
            <a:r>
              <a:rPr lang="zh-TW" altLang="en-US" sz="2000" b="1" dirty="0">
                <a:latin typeface="Courier New" pitchFamily="49" charset="0"/>
                <a:cs typeface="Courier New" pitchFamily="49" charset="0"/>
              </a:rPr>
              <a:t>傳回</a:t>
            </a:r>
            <a:r>
              <a:rPr lang="en-US" altLang="zh-TW" sz="2000" b="1" dirty="0">
                <a:latin typeface="Courier New" pitchFamily="49" charset="0"/>
                <a:cs typeface="Courier New" pitchFamily="49" charset="0"/>
              </a:rPr>
              <a:t>1</a:t>
            </a:r>
          </a:p>
        </p:txBody>
      </p:sp>
      <p:sp>
        <p:nvSpPr>
          <p:cNvPr id="3" name="圓角矩形圖說文字 2"/>
          <p:cNvSpPr/>
          <p:nvPr/>
        </p:nvSpPr>
        <p:spPr>
          <a:xfrm>
            <a:off x="611560" y="1316687"/>
            <a:ext cx="4104456" cy="403337"/>
          </a:xfrm>
          <a:prstGeom prst="wedgeRoundRectCallout">
            <a:avLst>
              <a:gd name="adj1" fmla="val -16699"/>
              <a:gd name="adj2" fmla="val 90547"/>
              <a:gd name="adj3" fmla="val 16667"/>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bg1"/>
                </a:solidFill>
              </a:rPr>
              <a:t>Number() </a:t>
            </a:r>
            <a:r>
              <a:rPr lang="zh-TW" altLang="en-US" b="1" dirty="0" smtClean="0">
                <a:solidFill>
                  <a:schemeClr val="bg1"/>
                </a:solidFill>
              </a:rPr>
              <a:t>在輸入有誤時一律回傳 </a:t>
            </a:r>
            <a:r>
              <a:rPr lang="en-US" altLang="zh-TW" b="1" dirty="0" err="1" smtClean="0">
                <a:solidFill>
                  <a:schemeClr val="bg1"/>
                </a:solidFill>
              </a:rPr>
              <a:t>NaN</a:t>
            </a:r>
            <a:endParaRPr lang="en-US" b="1" dirty="0">
              <a:solidFill>
                <a:schemeClr val="bg1"/>
              </a:solidFill>
            </a:endParaRPr>
          </a:p>
        </p:txBody>
      </p:sp>
      <p:sp>
        <p:nvSpPr>
          <p:cNvPr id="6" name="圓角矩形圖說文字 5"/>
          <p:cNvSpPr/>
          <p:nvPr/>
        </p:nvSpPr>
        <p:spPr>
          <a:xfrm>
            <a:off x="4572000" y="5659186"/>
            <a:ext cx="3769568" cy="741613"/>
          </a:xfrm>
          <a:prstGeom prst="wedgeRoundRectCallout">
            <a:avLst>
              <a:gd name="adj1" fmla="val -39406"/>
              <a:gd name="adj2" fmla="val -112915"/>
              <a:gd name="adj3" fmla="val 16667"/>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bg1"/>
                </a:solidFill>
              </a:rPr>
              <a:t>parse???() do best effort</a:t>
            </a:r>
          </a:p>
          <a:p>
            <a:pPr algn="ctr"/>
            <a:r>
              <a:rPr lang="zh-TW" altLang="en-US" b="1" dirty="0" smtClean="0">
                <a:solidFill>
                  <a:schemeClr val="bg1"/>
                </a:solidFill>
              </a:rPr>
              <a:t>盡可能解析數字直到不能解為止</a:t>
            </a:r>
            <a:endParaRPr lang="en-US" b="1" dirty="0">
              <a:solidFill>
                <a:schemeClr val="bg1"/>
              </a:solidFill>
            </a:endParaRPr>
          </a:p>
        </p:txBody>
      </p:sp>
      <p:sp>
        <p:nvSpPr>
          <p:cNvPr id="5" name="矩形 4"/>
          <p:cNvSpPr/>
          <p:nvPr/>
        </p:nvSpPr>
        <p:spPr>
          <a:xfrm>
            <a:off x="7415000" y="1048306"/>
            <a:ext cx="14261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Convert.html</a:t>
            </a:r>
          </a:p>
        </p:txBody>
      </p:sp>
    </p:spTree>
    <p:extLst>
      <p:ext uri="{BB962C8B-B14F-4D97-AF65-F5344CB8AC3E}">
        <p14:creationId xmlns:p14="http://schemas.microsoft.com/office/powerpoint/2010/main" val="164761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標題 1"/>
          <p:cNvSpPr>
            <a:spLocks noGrp="1"/>
          </p:cNvSpPr>
          <p:nvPr>
            <p:ph type="title"/>
          </p:nvPr>
        </p:nvSpPr>
        <p:spPr/>
        <p:txBody>
          <a:bodyPr/>
          <a:lstStyle/>
          <a:p>
            <a:r>
              <a:rPr lang="zh-TW" altLang="en-US" dirty="0" smtClean="0"/>
              <a:t>練習</a:t>
            </a:r>
            <a:r>
              <a:rPr lang="en-US" altLang="zh-TW" dirty="0" smtClean="0"/>
              <a:t>1</a:t>
            </a:r>
            <a:r>
              <a:rPr lang="zh-TW" altLang="en-US" dirty="0" smtClean="0"/>
              <a:t>：取絕對值</a:t>
            </a:r>
          </a:p>
        </p:txBody>
      </p:sp>
      <p:sp>
        <p:nvSpPr>
          <p:cNvPr id="91139" name="內容版面配置區 2"/>
          <p:cNvSpPr>
            <a:spLocks noGrp="1"/>
          </p:cNvSpPr>
          <p:nvPr>
            <p:ph idx="1"/>
          </p:nvPr>
        </p:nvSpPr>
        <p:spPr/>
        <p:txBody>
          <a:bodyPr/>
          <a:lstStyle/>
          <a:p>
            <a:r>
              <a:rPr lang="zh-TW" altLang="en-US" dirty="0" smtClean="0"/>
              <a:t>撰寫一個可以計算絕對值的函式</a:t>
            </a:r>
            <a:endParaRPr lang="en-US" altLang="zh-TW" dirty="0" smtClean="0"/>
          </a:p>
          <a:p>
            <a:r>
              <a:rPr lang="zh-TW" altLang="en-US" dirty="0" smtClean="0"/>
              <a:t>輸入：數字</a:t>
            </a:r>
            <a:endParaRPr lang="en-US" altLang="zh-TW" dirty="0" smtClean="0"/>
          </a:p>
          <a:p>
            <a:r>
              <a:rPr lang="zh-TW" altLang="en-US" dirty="0" smtClean="0"/>
              <a:t>輸出：該數字的絕對值</a:t>
            </a:r>
            <a:endParaRPr lang="en-US" altLang="zh-TW" dirty="0" smtClean="0"/>
          </a:p>
          <a:p>
            <a:endParaRPr lang="en-US" altLang="zh-TW" dirty="0" smtClean="0"/>
          </a:p>
          <a:p>
            <a:r>
              <a:rPr lang="zh-TW" altLang="en-US" dirty="0" smtClean="0"/>
              <a:t>提示：</a:t>
            </a:r>
            <a:endParaRPr lang="en-US" altLang="zh-TW" dirty="0" smtClean="0"/>
          </a:p>
          <a:p>
            <a:pPr lvl="1"/>
            <a:r>
              <a:rPr lang="zh-TW" altLang="en-US" dirty="0" smtClean="0"/>
              <a:t>以 </a:t>
            </a:r>
            <a:r>
              <a:rPr lang="en-US" altLang="zh-TW" dirty="0" smtClean="0"/>
              <a:t>prompt </a:t>
            </a:r>
            <a:r>
              <a:rPr lang="zh-TW" altLang="en-US" dirty="0" smtClean="0"/>
              <a:t>取得輸入</a:t>
            </a:r>
            <a:endParaRPr lang="en-US" altLang="zh-TW" dirty="0" smtClean="0"/>
          </a:p>
          <a:p>
            <a:pPr lvl="1"/>
            <a:r>
              <a:rPr lang="zh-TW" altLang="en-US" dirty="0" smtClean="0"/>
              <a:t>以 </a:t>
            </a:r>
            <a:r>
              <a:rPr lang="en-US" altLang="zh-TW" dirty="0" err="1" smtClean="0"/>
              <a:t>parseFloat</a:t>
            </a:r>
            <a:r>
              <a:rPr lang="en-US" altLang="zh-TW" dirty="0" smtClean="0"/>
              <a:t> </a:t>
            </a:r>
            <a:r>
              <a:rPr lang="zh-TW" altLang="en-US" dirty="0" smtClean="0"/>
              <a:t>將字串轉換成數字</a:t>
            </a:r>
          </a:p>
        </p:txBody>
      </p:sp>
      <p:sp>
        <p:nvSpPr>
          <p:cNvPr id="4" name="投影片編號版面配置區 3"/>
          <p:cNvSpPr>
            <a:spLocks noGrp="1"/>
          </p:cNvSpPr>
          <p:nvPr>
            <p:ph type="sldNum" sz="quarter" idx="12"/>
          </p:nvPr>
        </p:nvSpPr>
        <p:spPr/>
        <p:txBody>
          <a:bodyPr/>
          <a:lstStyle/>
          <a:p>
            <a:pPr>
              <a:defRPr/>
            </a:pPr>
            <a:fld id="{CD23F3E3-5B0F-4E86-9553-F9AFDAED4BD7}" type="slidenum">
              <a:rPr lang="zh-TW" altLang="en-US" smtClean="0"/>
              <a:pPr>
                <a:defRPr/>
              </a:pPr>
              <a:t>19</a:t>
            </a:fld>
            <a:endParaRPr lang="zh-TW" altLang="en-US"/>
          </a:p>
        </p:txBody>
      </p:sp>
      <p:sp>
        <p:nvSpPr>
          <p:cNvPr id="2" name="矩形 1"/>
          <p:cNvSpPr/>
          <p:nvPr/>
        </p:nvSpPr>
        <p:spPr>
          <a:xfrm>
            <a:off x="7164288" y="1048306"/>
            <a:ext cx="171572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ParseFloat.html</a:t>
            </a:r>
          </a:p>
        </p:txBody>
      </p:sp>
    </p:spTree>
    <p:extLst>
      <p:ext uri="{BB962C8B-B14F-4D97-AF65-F5344CB8AC3E}">
        <p14:creationId xmlns:p14="http://schemas.microsoft.com/office/powerpoint/2010/main" val="128517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大綱</a:t>
            </a:r>
            <a:endParaRPr lang="zh-TW" altLang="en-US" dirty="0"/>
          </a:p>
        </p:txBody>
      </p:sp>
      <p:sp>
        <p:nvSpPr>
          <p:cNvPr id="3" name="內容版面配置區 2"/>
          <p:cNvSpPr>
            <a:spLocks noGrp="1"/>
          </p:cNvSpPr>
          <p:nvPr>
            <p:ph idx="1"/>
          </p:nvPr>
        </p:nvSpPr>
        <p:spPr/>
        <p:txBody>
          <a:bodyPr/>
          <a:lstStyle/>
          <a:p>
            <a:r>
              <a:rPr lang="zh-TW" altLang="zh-TW" dirty="0" smtClean="0"/>
              <a:t>函式</a:t>
            </a:r>
            <a:r>
              <a:rPr lang="en-US" altLang="zh-TW" dirty="0" smtClean="0"/>
              <a:t> Function</a:t>
            </a:r>
            <a:endParaRPr lang="zh-TW" altLang="zh-TW" dirty="0"/>
          </a:p>
          <a:p>
            <a:r>
              <a:rPr lang="zh-TW" altLang="zh-TW" dirty="0" smtClean="0"/>
              <a:t>物件</a:t>
            </a:r>
            <a:r>
              <a:rPr lang="en-US" altLang="zh-TW" dirty="0" smtClean="0"/>
              <a:t> Object</a:t>
            </a:r>
          </a:p>
          <a:p>
            <a:r>
              <a:rPr lang="en-US" altLang="zh-TW" dirty="0" smtClean="0"/>
              <a:t>Browser Object Model (BOM)</a:t>
            </a:r>
          </a:p>
          <a:p>
            <a:r>
              <a:rPr lang="en-US" altLang="zh-TW" dirty="0" smtClean="0"/>
              <a:t>Document Object Model (DOM)</a:t>
            </a:r>
          </a:p>
          <a:p>
            <a:r>
              <a:rPr lang="zh-TW" altLang="en-US" dirty="0" smtClean="0"/>
              <a:t>事件處理 </a:t>
            </a:r>
            <a:r>
              <a:rPr lang="en-US" altLang="zh-TW" dirty="0" smtClean="0"/>
              <a:t>Event Handling</a:t>
            </a:r>
            <a:endParaRPr lang="zh-TW" altLang="zh-TW" dirty="0"/>
          </a:p>
        </p:txBody>
      </p:sp>
    </p:spTree>
    <p:extLst>
      <p:ext uri="{BB962C8B-B14F-4D97-AF65-F5344CB8AC3E}">
        <p14:creationId xmlns:p14="http://schemas.microsoft.com/office/powerpoint/2010/main" val="1499828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標題 1"/>
          <p:cNvSpPr>
            <a:spLocks noGrp="1"/>
          </p:cNvSpPr>
          <p:nvPr>
            <p:ph type="title"/>
          </p:nvPr>
        </p:nvSpPr>
        <p:spPr/>
        <p:txBody>
          <a:bodyPr/>
          <a:lstStyle/>
          <a:p>
            <a:r>
              <a:rPr lang="en-US" altLang="zh-TW" smtClean="0"/>
              <a:t>JavaScript </a:t>
            </a:r>
            <a:r>
              <a:rPr lang="zh-TW" altLang="en-US" smtClean="0"/>
              <a:t>內建函式</a:t>
            </a:r>
          </a:p>
        </p:txBody>
      </p:sp>
      <p:sp>
        <p:nvSpPr>
          <p:cNvPr id="87043" name="內容版面配置區 2"/>
          <p:cNvSpPr>
            <a:spLocks noGrp="1"/>
          </p:cNvSpPr>
          <p:nvPr>
            <p:ph idx="1"/>
          </p:nvPr>
        </p:nvSpPr>
        <p:spPr/>
        <p:txBody>
          <a:bodyPr/>
          <a:lstStyle/>
          <a:p>
            <a:r>
              <a:rPr lang="en-US" altLang="zh-TW" smtClean="0"/>
              <a:t>eval() </a:t>
            </a:r>
            <a:r>
              <a:rPr lang="zh-TW" altLang="en-US" smtClean="0"/>
              <a:t>將字串當成 </a:t>
            </a:r>
            <a:r>
              <a:rPr lang="en-US" altLang="zh-TW" smtClean="0"/>
              <a:t>JavaScript </a:t>
            </a:r>
            <a:r>
              <a:rPr lang="zh-TW" altLang="en-US" smtClean="0"/>
              <a:t>程式碼執行</a:t>
            </a:r>
            <a:endParaRPr lang="en-US" altLang="zh-TW" smtClean="0"/>
          </a:p>
          <a:p>
            <a:pPr lvl="1"/>
            <a:r>
              <a:rPr lang="zh-TW" altLang="en-US" smtClean="0"/>
              <a:t>例如：</a:t>
            </a:r>
            <a:r>
              <a:rPr lang="en-US" altLang="zh-TW" smtClean="0"/>
              <a:t>eval("alert('Hello World!');"); </a:t>
            </a:r>
            <a:endParaRPr lang="zh-TW" altLang="en-US" smtClean="0"/>
          </a:p>
          <a:p>
            <a:endParaRPr lang="zh-TW" altLang="en-US" smtClean="0"/>
          </a:p>
        </p:txBody>
      </p:sp>
      <p:sp>
        <p:nvSpPr>
          <p:cNvPr id="4" name="投影片編號版面配置區 3"/>
          <p:cNvSpPr>
            <a:spLocks noGrp="1"/>
          </p:cNvSpPr>
          <p:nvPr>
            <p:ph type="sldNum" sz="quarter" idx="12"/>
          </p:nvPr>
        </p:nvSpPr>
        <p:spPr/>
        <p:txBody>
          <a:bodyPr/>
          <a:lstStyle/>
          <a:p>
            <a:pPr>
              <a:defRPr/>
            </a:pPr>
            <a:fld id="{1B1FB6BE-8296-4EA7-B2BC-1F2FF63BFD55}" type="slidenum">
              <a:rPr lang="zh-TW" altLang="en-US" smtClean="0"/>
              <a:pPr>
                <a:defRPr/>
              </a:pPr>
              <a:t>20</a:t>
            </a:fld>
            <a:endParaRPr lang="zh-TW" altLang="en-US"/>
          </a:p>
        </p:txBody>
      </p:sp>
      <p:pic>
        <p:nvPicPr>
          <p:cNvPr id="870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924175"/>
            <a:ext cx="2879725" cy="18335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622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標題 2"/>
          <p:cNvSpPr>
            <a:spLocks noGrp="1"/>
          </p:cNvSpPr>
          <p:nvPr>
            <p:ph type="title"/>
          </p:nvPr>
        </p:nvSpPr>
        <p:spPr/>
        <p:txBody>
          <a:bodyPr/>
          <a:lstStyle/>
          <a:p>
            <a:r>
              <a:rPr lang="zh-TW" altLang="en-US" smtClean="0"/>
              <a:t>函式庫</a:t>
            </a:r>
          </a:p>
        </p:txBody>
      </p:sp>
      <p:sp>
        <p:nvSpPr>
          <p:cNvPr id="90115" name="內容版面配置區 6"/>
          <p:cNvSpPr>
            <a:spLocks noGrp="1"/>
          </p:cNvSpPr>
          <p:nvPr>
            <p:ph idx="1"/>
          </p:nvPr>
        </p:nvSpPr>
        <p:spPr/>
        <p:txBody>
          <a:bodyPr/>
          <a:lstStyle/>
          <a:p>
            <a:r>
              <a:rPr lang="zh-TW" altLang="en-US" smtClean="0"/>
              <a:t>將常用的使用者自訂函式存成 </a:t>
            </a:r>
            <a:r>
              <a:rPr lang="en-US" altLang="zh-TW" smtClean="0"/>
              <a:t>.js </a:t>
            </a:r>
            <a:r>
              <a:rPr lang="zh-TW" altLang="en-US" smtClean="0"/>
              <a:t>檔案，需要時以下列敘述引入使用</a:t>
            </a:r>
          </a:p>
        </p:txBody>
      </p:sp>
      <p:sp>
        <p:nvSpPr>
          <p:cNvPr id="2" name="投影片編號版面配置區 1"/>
          <p:cNvSpPr>
            <a:spLocks noGrp="1"/>
          </p:cNvSpPr>
          <p:nvPr>
            <p:ph type="sldNum" sz="quarter" idx="12"/>
          </p:nvPr>
        </p:nvSpPr>
        <p:spPr/>
        <p:txBody>
          <a:bodyPr/>
          <a:lstStyle/>
          <a:p>
            <a:pPr>
              <a:defRPr/>
            </a:pPr>
            <a:fld id="{27AB1907-3856-4DDF-AFB9-0476AC650671}" type="slidenum">
              <a:rPr lang="zh-TW" altLang="en-US" smtClean="0"/>
              <a:pPr>
                <a:defRPr/>
              </a:pPr>
              <a:t>21</a:t>
            </a:fld>
            <a:endParaRPr lang="zh-TW" altLang="en-US"/>
          </a:p>
        </p:txBody>
      </p:sp>
      <p:sp>
        <p:nvSpPr>
          <p:cNvPr id="90117" name="文字方塊 7"/>
          <p:cNvSpPr txBox="1">
            <a:spLocks noChangeArrowheads="1"/>
          </p:cNvSpPr>
          <p:nvPr/>
        </p:nvSpPr>
        <p:spPr bwMode="auto">
          <a:xfrm>
            <a:off x="395288" y="3068638"/>
            <a:ext cx="8318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b="1" dirty="0">
                <a:latin typeface="Courier New" pitchFamily="49" charset="0"/>
                <a:cs typeface="Courier New" pitchFamily="49" charset="0"/>
              </a:rPr>
              <a:t>&lt;</a:t>
            </a:r>
            <a:r>
              <a:rPr lang="en-US" altLang="zh-TW" b="1" dirty="0" err="1">
                <a:latin typeface="Courier New" pitchFamily="49" charset="0"/>
                <a:cs typeface="Courier New" pitchFamily="49" charset="0"/>
              </a:rPr>
              <a:t>srcipt</a:t>
            </a:r>
            <a:r>
              <a:rPr lang="en-US" altLang="zh-TW" b="1" dirty="0">
                <a:latin typeface="Courier New" pitchFamily="49" charset="0"/>
                <a:cs typeface="Courier New" pitchFamily="49" charset="0"/>
              </a:rPr>
              <a:t> </a:t>
            </a:r>
            <a:r>
              <a:rPr lang="en-US" altLang="zh-TW" b="1" dirty="0" err="1">
                <a:latin typeface="Courier New" pitchFamily="49" charset="0"/>
                <a:cs typeface="Courier New" pitchFamily="49" charset="0"/>
              </a:rPr>
              <a:t>src</a:t>
            </a:r>
            <a:r>
              <a:rPr lang="en-US" altLang="zh-TW" b="1" dirty="0">
                <a:latin typeface="Courier New" pitchFamily="49" charset="0"/>
                <a:cs typeface="Courier New" pitchFamily="49" charset="0"/>
              </a:rPr>
              <a:t>="MyLibrary.js" type="text/JavaScript"&gt;&lt;/script&gt;</a:t>
            </a:r>
            <a:endParaRPr lang="zh-TW" altLang="en-US" b="1" dirty="0">
              <a:latin typeface="Courier New" pitchFamily="49" charset="0"/>
              <a:cs typeface="Courier New" pitchFamily="49" charset="0"/>
            </a:endParaRPr>
          </a:p>
        </p:txBody>
      </p:sp>
    </p:spTree>
    <p:extLst>
      <p:ext uri="{BB962C8B-B14F-4D97-AF65-F5344CB8AC3E}">
        <p14:creationId xmlns:p14="http://schemas.microsoft.com/office/powerpoint/2010/main" val="117838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標題 1"/>
          <p:cNvSpPr>
            <a:spLocks noGrp="1"/>
          </p:cNvSpPr>
          <p:nvPr>
            <p:ph type="title"/>
          </p:nvPr>
        </p:nvSpPr>
        <p:spPr/>
        <p:txBody>
          <a:bodyPr/>
          <a:lstStyle/>
          <a:p>
            <a:r>
              <a:rPr lang="zh-TW" altLang="en-US" dirty="0" smtClean="0"/>
              <a:t>練習</a:t>
            </a:r>
            <a:r>
              <a:rPr lang="en-US" altLang="zh-TW" dirty="0" smtClean="0"/>
              <a:t>2</a:t>
            </a:r>
            <a:r>
              <a:rPr lang="zh-TW" altLang="en-US" dirty="0" smtClean="0"/>
              <a:t>：判斷質數</a:t>
            </a:r>
          </a:p>
        </p:txBody>
      </p:sp>
      <p:sp>
        <p:nvSpPr>
          <p:cNvPr id="92163" name="內容版面配置區 2"/>
          <p:cNvSpPr>
            <a:spLocks noGrp="1"/>
          </p:cNvSpPr>
          <p:nvPr>
            <p:ph idx="1"/>
          </p:nvPr>
        </p:nvSpPr>
        <p:spPr/>
        <p:txBody>
          <a:bodyPr/>
          <a:lstStyle/>
          <a:p>
            <a:r>
              <a:rPr lang="zh-TW" altLang="en-US" smtClean="0"/>
              <a:t>撰寫一個可以判斷輸入是否質數的函式</a:t>
            </a:r>
            <a:endParaRPr lang="en-US" altLang="zh-TW" smtClean="0"/>
          </a:p>
          <a:p>
            <a:r>
              <a:rPr lang="zh-TW" altLang="en-US" smtClean="0"/>
              <a:t>輸入：大於</a:t>
            </a:r>
            <a:r>
              <a:rPr lang="en-US" altLang="zh-TW" smtClean="0"/>
              <a:t>1</a:t>
            </a:r>
            <a:r>
              <a:rPr lang="zh-TW" altLang="en-US" smtClean="0"/>
              <a:t>的自然數</a:t>
            </a:r>
            <a:endParaRPr lang="en-US" altLang="zh-TW" smtClean="0"/>
          </a:p>
          <a:p>
            <a:r>
              <a:rPr lang="zh-TW" altLang="en-US" smtClean="0"/>
              <a:t>輸出：是否質數</a:t>
            </a:r>
            <a:endParaRPr lang="en-US" altLang="zh-TW" smtClean="0"/>
          </a:p>
          <a:p>
            <a:r>
              <a:rPr lang="zh-TW" altLang="en-US" smtClean="0"/>
              <a:t>提示：</a:t>
            </a:r>
            <a:endParaRPr lang="en-US" altLang="zh-TW" smtClean="0"/>
          </a:p>
          <a:p>
            <a:pPr lvl="1"/>
            <a:r>
              <a:rPr lang="zh-TW" altLang="en-US" smtClean="0"/>
              <a:t>質數是除了</a:t>
            </a:r>
            <a:r>
              <a:rPr lang="en-US" altLang="zh-TW" smtClean="0"/>
              <a:t>1</a:t>
            </a:r>
            <a:r>
              <a:rPr lang="zh-TW" altLang="en-US" smtClean="0"/>
              <a:t>和自己之外，無法被其他自然數整除</a:t>
            </a:r>
            <a:endParaRPr lang="en-US" altLang="zh-TW" smtClean="0"/>
          </a:p>
          <a:p>
            <a:pPr lvl="1"/>
            <a:r>
              <a:rPr lang="zh-TW" altLang="en-US" smtClean="0"/>
              <a:t>最小的質數是</a:t>
            </a:r>
            <a:r>
              <a:rPr lang="en-US" altLang="zh-TW" smtClean="0"/>
              <a:t>2</a:t>
            </a:r>
          </a:p>
          <a:p>
            <a:pPr lvl="1"/>
            <a:r>
              <a:rPr lang="zh-TW" altLang="en-US" smtClean="0"/>
              <a:t>質數又稱為素數，英文稱為 </a:t>
            </a:r>
            <a:r>
              <a:rPr lang="en-US" altLang="zh-TW" smtClean="0"/>
              <a:t>Prime Number</a:t>
            </a:r>
            <a:endParaRPr lang="zh-TW" altLang="en-US" smtClean="0"/>
          </a:p>
        </p:txBody>
      </p:sp>
      <p:sp>
        <p:nvSpPr>
          <p:cNvPr id="4" name="投影片編號版面配置區 3"/>
          <p:cNvSpPr>
            <a:spLocks noGrp="1"/>
          </p:cNvSpPr>
          <p:nvPr>
            <p:ph type="sldNum" sz="quarter" idx="12"/>
          </p:nvPr>
        </p:nvSpPr>
        <p:spPr/>
        <p:txBody>
          <a:bodyPr/>
          <a:lstStyle/>
          <a:p>
            <a:pPr>
              <a:defRPr/>
            </a:pPr>
            <a:fld id="{C1ADB898-A49A-4C44-AB00-09E6D03D0269}" type="slidenum">
              <a:rPr lang="zh-TW" altLang="en-US" smtClean="0"/>
              <a:pPr>
                <a:defRPr/>
              </a:pPr>
              <a:t>22</a:t>
            </a:fld>
            <a:endParaRPr lang="zh-TW" altLang="en-US"/>
          </a:p>
        </p:txBody>
      </p:sp>
      <p:sp>
        <p:nvSpPr>
          <p:cNvPr id="2" name="矩形 1"/>
          <p:cNvSpPr/>
          <p:nvPr/>
        </p:nvSpPr>
        <p:spPr>
          <a:xfrm>
            <a:off x="7483120" y="1048306"/>
            <a:ext cx="14093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IsPrime.html</a:t>
            </a:r>
          </a:p>
        </p:txBody>
      </p:sp>
    </p:spTree>
    <p:extLst>
      <p:ext uri="{BB962C8B-B14F-4D97-AF65-F5344CB8AC3E}">
        <p14:creationId xmlns:p14="http://schemas.microsoft.com/office/powerpoint/2010/main" val="3243049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標題 1"/>
          <p:cNvSpPr>
            <a:spLocks noGrp="1"/>
          </p:cNvSpPr>
          <p:nvPr>
            <p:ph type="title"/>
          </p:nvPr>
        </p:nvSpPr>
        <p:spPr/>
        <p:txBody>
          <a:bodyPr/>
          <a:lstStyle/>
          <a:p>
            <a:r>
              <a:rPr lang="zh-TW" altLang="en-US" dirty="0" smtClean="0"/>
              <a:t>練習</a:t>
            </a:r>
            <a:r>
              <a:rPr lang="en-US" altLang="zh-TW" dirty="0" smtClean="0"/>
              <a:t>3</a:t>
            </a:r>
            <a:r>
              <a:rPr lang="zh-TW" altLang="en-US" dirty="0" smtClean="0"/>
              <a:t>：列出範圍內的質數</a:t>
            </a:r>
          </a:p>
        </p:txBody>
      </p:sp>
      <p:sp>
        <p:nvSpPr>
          <p:cNvPr id="93187" name="內容版面配置區 2"/>
          <p:cNvSpPr>
            <a:spLocks noGrp="1"/>
          </p:cNvSpPr>
          <p:nvPr>
            <p:ph idx="1"/>
          </p:nvPr>
        </p:nvSpPr>
        <p:spPr/>
        <p:txBody>
          <a:bodyPr/>
          <a:lstStyle/>
          <a:p>
            <a:r>
              <a:rPr lang="zh-TW" altLang="en-US" smtClean="0"/>
              <a:t>輸入：起訖範圍兩個數字</a:t>
            </a:r>
            <a:endParaRPr lang="en-US" altLang="zh-TW" smtClean="0"/>
          </a:p>
          <a:p>
            <a:r>
              <a:rPr lang="zh-TW" altLang="en-US" smtClean="0"/>
              <a:t>輸出：位於起訖範圍內的質數，包括起訖兩個數字</a:t>
            </a:r>
          </a:p>
        </p:txBody>
      </p:sp>
      <p:sp>
        <p:nvSpPr>
          <p:cNvPr id="4" name="投影片編號版面配置區 3"/>
          <p:cNvSpPr>
            <a:spLocks noGrp="1"/>
          </p:cNvSpPr>
          <p:nvPr>
            <p:ph type="sldNum" sz="quarter" idx="12"/>
          </p:nvPr>
        </p:nvSpPr>
        <p:spPr/>
        <p:txBody>
          <a:bodyPr/>
          <a:lstStyle/>
          <a:p>
            <a:pPr>
              <a:defRPr/>
            </a:pPr>
            <a:fld id="{52BC1438-6C45-48CC-BE3F-26BFD4C16640}" type="slidenum">
              <a:rPr lang="zh-TW" altLang="en-US" smtClean="0"/>
              <a:pPr>
                <a:defRPr/>
              </a:pPr>
              <a:t>23</a:t>
            </a:fld>
            <a:endParaRPr lang="zh-TW" altLang="en-US"/>
          </a:p>
        </p:txBody>
      </p:sp>
      <p:sp>
        <p:nvSpPr>
          <p:cNvPr id="2" name="矩形 1"/>
          <p:cNvSpPr/>
          <p:nvPr/>
        </p:nvSpPr>
        <p:spPr>
          <a:xfrm>
            <a:off x="7236296" y="1339957"/>
            <a:ext cx="158889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ListPrime.html</a:t>
            </a:r>
          </a:p>
        </p:txBody>
      </p:sp>
    </p:spTree>
    <p:extLst>
      <p:ext uri="{BB962C8B-B14F-4D97-AF65-F5344CB8AC3E}">
        <p14:creationId xmlns:p14="http://schemas.microsoft.com/office/powerpoint/2010/main" val="1977727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陣列 </a:t>
            </a:r>
            <a:r>
              <a:rPr lang="en-US" altLang="zh-TW" smtClean="0"/>
              <a:t>Array</a:t>
            </a:r>
            <a:endParaRPr lang="en-US" dirty="0"/>
          </a:p>
        </p:txBody>
      </p:sp>
      <p:sp>
        <p:nvSpPr>
          <p:cNvPr id="3" name="內容版面配置區 2"/>
          <p:cNvSpPr>
            <a:spLocks noGrp="1"/>
          </p:cNvSpPr>
          <p:nvPr>
            <p:ph idx="1"/>
          </p:nvPr>
        </p:nvSpPr>
        <p:spPr/>
        <p:txBody>
          <a:bodyPr>
            <a:normAutofit/>
          </a:bodyPr>
          <a:lstStyle/>
          <a:p>
            <a:r>
              <a:rPr lang="zh-TW" altLang="en-US" dirty="0" smtClean="0"/>
              <a:t>兩種寫法效果相同：</a:t>
            </a:r>
            <a:endParaRPr lang="en-US" altLang="zh-TW" dirty="0" smtClean="0"/>
          </a:p>
          <a:p>
            <a:endParaRPr lang="en-US" dirty="0" smtClean="0"/>
          </a:p>
          <a:p>
            <a:r>
              <a:rPr lang="en-US" dirty="0" err="1"/>
              <a:t>Array.push</a:t>
            </a:r>
            <a:r>
              <a:rPr lang="en-US" dirty="0"/>
              <a:t>() </a:t>
            </a:r>
            <a:r>
              <a:rPr lang="zh-TW" altLang="en-US" dirty="0"/>
              <a:t>從末端插入元件，回傳新長度。</a:t>
            </a:r>
            <a:endParaRPr lang="en-US" dirty="0"/>
          </a:p>
          <a:p>
            <a:r>
              <a:rPr lang="en-US" dirty="0" err="1" smtClean="0"/>
              <a:t>Array.join</a:t>
            </a:r>
            <a:r>
              <a:rPr lang="en-US" dirty="0" smtClean="0"/>
              <a:t>(</a:t>
            </a:r>
            <a:r>
              <a:rPr lang="en-US" i="1" dirty="0" smtClean="0"/>
              <a:t>separator</a:t>
            </a:r>
            <a:r>
              <a:rPr lang="en-US" dirty="0" smtClean="0"/>
              <a:t>) </a:t>
            </a:r>
            <a:br>
              <a:rPr lang="en-US" dirty="0" smtClean="0"/>
            </a:br>
            <a:r>
              <a:rPr lang="zh-TW" altLang="en-US" dirty="0" smtClean="0"/>
              <a:t>將陣列合併成字串</a:t>
            </a:r>
            <a:endParaRPr lang="en-US" altLang="zh-TW" dirty="0" smtClean="0"/>
          </a:p>
          <a:p>
            <a:r>
              <a:rPr lang="en-US" dirty="0" err="1" smtClean="0"/>
              <a:t>Array.sort</a:t>
            </a:r>
            <a:r>
              <a:rPr lang="en-US" dirty="0" smtClean="0"/>
              <a:t>() </a:t>
            </a:r>
            <a:r>
              <a:rPr lang="zh-TW" altLang="en-US" dirty="0" smtClean="0"/>
              <a:t>排序</a:t>
            </a:r>
            <a:endParaRPr lang="en-US" altLang="zh-TW" dirty="0" smtClean="0"/>
          </a:p>
          <a:p>
            <a:r>
              <a:rPr lang="en-US" altLang="zh-TW" dirty="0" err="1" smtClean="0"/>
              <a:t>Array.from</a:t>
            </a:r>
            <a:r>
              <a:rPr lang="en-US" altLang="zh-TW" dirty="0" smtClean="0"/>
              <a:t>()</a:t>
            </a:r>
            <a:br>
              <a:rPr lang="en-US" altLang="zh-TW" dirty="0" smtClean="0"/>
            </a:br>
            <a:r>
              <a:rPr lang="zh-TW" altLang="en-US" dirty="0" smtClean="0"/>
              <a:t>將</a:t>
            </a:r>
            <a:r>
              <a:rPr lang="zh-TW" altLang="en-US" dirty="0"/>
              <a:t>字串或輸入參數組成</a:t>
            </a:r>
            <a:r>
              <a:rPr lang="zh-TW" altLang="en-US" dirty="0" smtClean="0"/>
              <a:t>陣列</a:t>
            </a:r>
            <a:endParaRPr lang="en-US" altLang="zh-TW" dirty="0" smtClean="0"/>
          </a:p>
        </p:txBody>
      </p:sp>
      <p:pic>
        <p:nvPicPr>
          <p:cNvPr id="4" name="圖片 3"/>
          <p:cNvPicPr>
            <a:picLocks noChangeAspect="1"/>
          </p:cNvPicPr>
          <p:nvPr/>
        </p:nvPicPr>
        <p:blipFill>
          <a:blip r:embed="rId3"/>
          <a:stretch>
            <a:fillRect/>
          </a:stretch>
        </p:blipFill>
        <p:spPr>
          <a:xfrm>
            <a:off x="251520" y="2251185"/>
            <a:ext cx="8660905" cy="457735"/>
          </a:xfrm>
          <a:prstGeom prst="rect">
            <a:avLst/>
          </a:prstGeom>
        </p:spPr>
      </p:pic>
      <p:pic>
        <p:nvPicPr>
          <p:cNvPr id="9" name="圖片 8"/>
          <p:cNvPicPr>
            <a:picLocks noChangeAspect="1"/>
          </p:cNvPicPr>
          <p:nvPr/>
        </p:nvPicPr>
        <p:blipFill>
          <a:blip r:embed="rId4"/>
          <a:stretch>
            <a:fillRect/>
          </a:stretch>
        </p:blipFill>
        <p:spPr>
          <a:xfrm>
            <a:off x="5590178" y="3424732"/>
            <a:ext cx="3302302" cy="2092500"/>
          </a:xfrm>
          <a:prstGeom prst="rect">
            <a:avLst/>
          </a:prstGeom>
        </p:spPr>
      </p:pic>
    </p:spTree>
    <p:extLst>
      <p:ext uri="{BB962C8B-B14F-4D97-AF65-F5344CB8AC3E}">
        <p14:creationId xmlns:p14="http://schemas.microsoft.com/office/powerpoint/2010/main" val="3170202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字串 </a:t>
            </a:r>
            <a:r>
              <a:rPr lang="en-US" altLang="zh-TW" smtClean="0"/>
              <a:t>String</a:t>
            </a:r>
            <a:endParaRPr lang="en-US" dirty="0"/>
          </a:p>
        </p:txBody>
      </p:sp>
      <p:sp>
        <p:nvSpPr>
          <p:cNvPr id="3" name="內容版面配置區 2"/>
          <p:cNvSpPr>
            <a:spLocks noGrp="1"/>
          </p:cNvSpPr>
          <p:nvPr>
            <p:ph idx="1"/>
          </p:nvPr>
        </p:nvSpPr>
        <p:spPr/>
        <p:txBody>
          <a:bodyPr>
            <a:normAutofit lnSpcReduction="10000"/>
          </a:bodyPr>
          <a:lstStyle/>
          <a:p>
            <a:r>
              <a:rPr lang="zh-TW" altLang="en-US" dirty="0" smtClean="0"/>
              <a:t>屬性：</a:t>
            </a:r>
            <a:endParaRPr lang="en-US" altLang="zh-TW" dirty="0" smtClean="0"/>
          </a:p>
          <a:p>
            <a:pPr lvl="1"/>
            <a:r>
              <a:rPr lang="en-US" dirty="0" smtClean="0"/>
              <a:t>length </a:t>
            </a:r>
            <a:r>
              <a:rPr lang="zh-TW" altLang="en-US" dirty="0" smtClean="0"/>
              <a:t>字串長度</a:t>
            </a:r>
            <a:endParaRPr lang="en-US" altLang="zh-TW" dirty="0" smtClean="0"/>
          </a:p>
          <a:p>
            <a:r>
              <a:rPr lang="zh-TW" altLang="en-US" dirty="0" smtClean="0"/>
              <a:t>運算：</a:t>
            </a:r>
            <a:endParaRPr lang="en-US" altLang="zh-TW" dirty="0" smtClean="0"/>
          </a:p>
          <a:p>
            <a:pPr lvl="1"/>
            <a:r>
              <a:rPr lang="en-US" dirty="0" smtClean="0"/>
              <a:t>+ </a:t>
            </a:r>
            <a:r>
              <a:rPr lang="zh-TW" altLang="en-US" dirty="0" smtClean="0"/>
              <a:t>連接</a:t>
            </a:r>
            <a:endParaRPr lang="en-US" altLang="zh-TW" dirty="0" smtClean="0"/>
          </a:p>
          <a:p>
            <a:r>
              <a:rPr lang="zh-TW" altLang="en-US" dirty="0" smtClean="0"/>
              <a:t>方法：</a:t>
            </a:r>
            <a:endParaRPr lang="en-US" altLang="zh-TW" dirty="0" smtClean="0"/>
          </a:p>
          <a:p>
            <a:pPr lvl="1"/>
            <a:r>
              <a:rPr lang="en-US" dirty="0" smtClean="0">
                <a:hlinkClick r:id="rId3"/>
              </a:rPr>
              <a:t>split(separator, limit) </a:t>
            </a:r>
            <a:r>
              <a:rPr lang="zh-TW" altLang="en-US" dirty="0" smtClean="0"/>
              <a:t>以分隔字元切割字串</a:t>
            </a:r>
            <a:endParaRPr lang="en-US" altLang="zh-TW" dirty="0" smtClean="0"/>
          </a:p>
          <a:p>
            <a:pPr lvl="1"/>
            <a:r>
              <a:rPr lang="en-US" dirty="0" smtClean="0"/>
              <a:t>trim() </a:t>
            </a:r>
            <a:r>
              <a:rPr lang="zh-TW" altLang="en-US" dirty="0" smtClean="0"/>
              <a:t>去除頭尾空白</a:t>
            </a:r>
            <a:endParaRPr lang="en-US" dirty="0" smtClean="0"/>
          </a:p>
          <a:p>
            <a:pPr lvl="1"/>
            <a:r>
              <a:rPr lang="zh-TW" altLang="en-US" dirty="0"/>
              <a:t>截取子</a:t>
            </a:r>
            <a:r>
              <a:rPr lang="zh-TW" altLang="en-US" dirty="0" smtClean="0"/>
              <a:t>字串：</a:t>
            </a:r>
            <a:r>
              <a:rPr lang="en-US" altLang="zh-TW" dirty="0" smtClean="0"/>
              <a:t/>
            </a:r>
            <a:br>
              <a:rPr lang="en-US" altLang="zh-TW" dirty="0" smtClean="0"/>
            </a:br>
            <a:r>
              <a:rPr lang="en-US" dirty="0" err="1" smtClean="0"/>
              <a:t>substr</a:t>
            </a:r>
            <a:r>
              <a:rPr lang="en-US" dirty="0" smtClean="0"/>
              <a:t>(start, length), substring(begin, end)</a:t>
            </a:r>
            <a:endParaRPr lang="en-US" dirty="0"/>
          </a:p>
        </p:txBody>
      </p:sp>
    </p:spTree>
    <p:extLst>
      <p:ext uri="{BB962C8B-B14F-4D97-AF65-F5344CB8AC3E}">
        <p14:creationId xmlns:p14="http://schemas.microsoft.com/office/powerpoint/2010/main" val="365682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標題 1"/>
          <p:cNvSpPr>
            <a:spLocks noGrp="1"/>
          </p:cNvSpPr>
          <p:nvPr>
            <p:ph type="title"/>
          </p:nvPr>
        </p:nvSpPr>
        <p:spPr/>
        <p:txBody>
          <a:bodyPr/>
          <a:lstStyle/>
          <a:p>
            <a:r>
              <a:rPr lang="en-US" altLang="zh-TW" smtClean="0"/>
              <a:t>JavaScript </a:t>
            </a:r>
            <a:r>
              <a:rPr lang="zh-TW" altLang="en-US" smtClean="0"/>
              <a:t>內建函式</a:t>
            </a:r>
          </a:p>
        </p:txBody>
      </p:sp>
      <p:sp>
        <p:nvSpPr>
          <p:cNvPr id="84995" name="內容版面配置區 6"/>
          <p:cNvSpPr>
            <a:spLocks noGrp="1"/>
          </p:cNvSpPr>
          <p:nvPr>
            <p:ph idx="1"/>
          </p:nvPr>
        </p:nvSpPr>
        <p:spPr/>
        <p:txBody>
          <a:bodyPr/>
          <a:lstStyle/>
          <a:p>
            <a:r>
              <a:rPr lang="en-US" altLang="zh-TW" smtClean="0"/>
              <a:t>encodeURI() </a:t>
            </a:r>
            <a:r>
              <a:rPr lang="zh-TW" altLang="en-US" smtClean="0"/>
              <a:t>將英文字母、數字及 </a:t>
            </a:r>
            <a:r>
              <a:rPr lang="en-US" altLang="zh-TW" smtClean="0"/>
              <a:t>! # $ &amp; ' ( ) * + , - . / : ; = ? @ _ ~ </a:t>
            </a:r>
            <a:r>
              <a:rPr lang="zh-TW" altLang="en-US" smtClean="0"/>
              <a:t>之外的字元加以編碼</a:t>
            </a:r>
            <a:endParaRPr lang="en-US" altLang="zh-TW" smtClean="0"/>
          </a:p>
          <a:p>
            <a:pPr lvl="1"/>
            <a:r>
              <a:rPr lang="zh-TW" altLang="en-US" smtClean="0"/>
              <a:t>例如 </a:t>
            </a:r>
            <a:r>
              <a:rPr lang="en-US" altLang="zh-TW" smtClean="0"/>
              <a:t>encodeURI("Hello 123!") </a:t>
            </a:r>
            <a:r>
              <a:rPr lang="zh-TW" altLang="en-US" smtClean="0"/>
              <a:t>傳回</a:t>
            </a:r>
            <a:r>
              <a:rPr lang="en-US" altLang="zh-TW" smtClean="0"/>
              <a:t/>
            </a:r>
            <a:br>
              <a:rPr lang="en-US" altLang="zh-TW" smtClean="0"/>
            </a:br>
            <a:r>
              <a:rPr lang="en-US" altLang="zh-TW" smtClean="0"/>
              <a:t>Hello%20123!</a:t>
            </a:r>
            <a:r>
              <a:rPr lang="zh-TW" altLang="en-US" smtClean="0"/>
              <a:t> </a:t>
            </a:r>
          </a:p>
          <a:p>
            <a:r>
              <a:rPr lang="en-US" altLang="zh-TW" smtClean="0"/>
              <a:t>decodeURI() </a:t>
            </a:r>
            <a:r>
              <a:rPr lang="zh-TW" altLang="en-US" smtClean="0"/>
              <a:t>將 </a:t>
            </a:r>
            <a:r>
              <a:rPr lang="en-US" altLang="zh-TW" smtClean="0"/>
              <a:t>encodeURI() </a:t>
            </a:r>
            <a:r>
              <a:rPr lang="zh-TW" altLang="en-US" smtClean="0"/>
              <a:t>編碼過的資料解碼</a:t>
            </a:r>
            <a:endParaRPr lang="en-US" altLang="zh-TW" smtClean="0"/>
          </a:p>
          <a:p>
            <a:pPr lvl="1"/>
            <a:r>
              <a:rPr lang="zh-TW" altLang="en-US" smtClean="0"/>
              <a:t>例如 </a:t>
            </a:r>
            <a:r>
              <a:rPr lang="en-US" altLang="zh-TW" smtClean="0"/>
              <a:t>decodeURI("Hello%20123!") </a:t>
            </a:r>
            <a:r>
              <a:rPr lang="zh-TW" altLang="en-US" smtClean="0"/>
              <a:t>傳回</a:t>
            </a:r>
            <a:r>
              <a:rPr lang="en-US" altLang="zh-TW" smtClean="0"/>
              <a:t/>
            </a:r>
            <a:br>
              <a:rPr lang="en-US" altLang="zh-TW" smtClean="0"/>
            </a:br>
            <a:r>
              <a:rPr lang="en-US" altLang="zh-TW" smtClean="0"/>
              <a:t>Hello 123!</a:t>
            </a:r>
            <a:r>
              <a:rPr lang="zh-TW" altLang="en-US" smtClean="0"/>
              <a:t> </a:t>
            </a:r>
          </a:p>
          <a:p>
            <a:endParaRPr lang="zh-TW" altLang="en-US" smtClean="0"/>
          </a:p>
        </p:txBody>
      </p:sp>
      <p:sp>
        <p:nvSpPr>
          <p:cNvPr id="4" name="投影片編號版面配置區 3"/>
          <p:cNvSpPr>
            <a:spLocks noGrp="1"/>
          </p:cNvSpPr>
          <p:nvPr>
            <p:ph type="sldNum" sz="quarter" idx="12"/>
          </p:nvPr>
        </p:nvSpPr>
        <p:spPr/>
        <p:txBody>
          <a:bodyPr/>
          <a:lstStyle/>
          <a:p>
            <a:pPr>
              <a:defRPr/>
            </a:pPr>
            <a:fld id="{84CCEF67-201E-4AC0-B0CD-889FBA3E4D2F}" type="slidenum">
              <a:rPr lang="zh-TW" altLang="en-US" smtClean="0"/>
              <a:pPr>
                <a:defRPr/>
              </a:pPr>
              <a:t>26</a:t>
            </a:fld>
            <a:endParaRPr lang="zh-TW" altLang="en-US"/>
          </a:p>
        </p:txBody>
      </p:sp>
    </p:spTree>
    <p:extLst>
      <p:ext uri="{BB962C8B-B14F-4D97-AF65-F5344CB8AC3E}">
        <p14:creationId xmlns:p14="http://schemas.microsoft.com/office/powerpoint/2010/main" val="1910241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1"/>
          <p:cNvSpPr>
            <a:spLocks noGrp="1"/>
          </p:cNvSpPr>
          <p:nvPr>
            <p:ph type="title"/>
          </p:nvPr>
        </p:nvSpPr>
        <p:spPr/>
        <p:txBody>
          <a:bodyPr/>
          <a:lstStyle/>
          <a:p>
            <a:r>
              <a:rPr lang="en-US" altLang="zh-TW" smtClean="0"/>
              <a:t>JavaScript </a:t>
            </a:r>
            <a:r>
              <a:rPr lang="zh-TW" altLang="en-US" smtClean="0"/>
              <a:t>內建函式</a:t>
            </a:r>
          </a:p>
        </p:txBody>
      </p:sp>
      <p:sp>
        <p:nvSpPr>
          <p:cNvPr id="86019" name="內容版面配置區 2"/>
          <p:cNvSpPr>
            <a:spLocks noGrp="1"/>
          </p:cNvSpPr>
          <p:nvPr>
            <p:ph idx="1"/>
          </p:nvPr>
        </p:nvSpPr>
        <p:spPr/>
        <p:txBody>
          <a:bodyPr/>
          <a:lstStyle/>
          <a:p>
            <a:r>
              <a:rPr lang="en-US" altLang="zh-TW" smtClean="0"/>
              <a:t>encodeURIComponent() </a:t>
            </a:r>
            <a:r>
              <a:rPr lang="zh-TW" altLang="en-US" smtClean="0"/>
              <a:t>將英文字母、數字及 </a:t>
            </a:r>
            <a:r>
              <a:rPr lang="en-US" altLang="zh-TW" smtClean="0"/>
              <a:t>! ' ( ) * - . _ ~ </a:t>
            </a:r>
            <a:r>
              <a:rPr lang="zh-TW" altLang="en-US" smtClean="0"/>
              <a:t>之外的字元加以編碼</a:t>
            </a:r>
            <a:endParaRPr lang="en-US" altLang="zh-TW" smtClean="0"/>
          </a:p>
          <a:p>
            <a:pPr lvl="1"/>
            <a:r>
              <a:rPr lang="zh-TW" altLang="en-US" smtClean="0"/>
              <a:t>例如 </a:t>
            </a:r>
            <a:r>
              <a:rPr lang="en-US" altLang="zh-TW" smtClean="0"/>
              <a:t>encodeURI("http://") </a:t>
            </a:r>
            <a:r>
              <a:rPr lang="zh-TW" altLang="en-US" smtClean="0"/>
              <a:t>傳回 </a:t>
            </a:r>
            <a:r>
              <a:rPr lang="en-US" altLang="zh-TW" smtClean="0"/>
              <a:t>http://</a:t>
            </a:r>
            <a:br>
              <a:rPr lang="en-US" altLang="zh-TW" smtClean="0"/>
            </a:br>
            <a:r>
              <a:rPr lang="en-US" altLang="zh-TW" smtClean="0"/>
              <a:t>encodeURIComponent("http://") </a:t>
            </a:r>
            <a:r>
              <a:rPr lang="zh-TW" altLang="en-US" smtClean="0"/>
              <a:t>傳回</a:t>
            </a:r>
            <a:r>
              <a:rPr lang="en-US" altLang="zh-TW" smtClean="0"/>
              <a:t/>
            </a:r>
            <a:br>
              <a:rPr lang="en-US" altLang="zh-TW" smtClean="0"/>
            </a:br>
            <a:r>
              <a:rPr lang="en-US" altLang="zh-TW" smtClean="0"/>
              <a:t>http%3A%2F%2F</a:t>
            </a:r>
            <a:r>
              <a:rPr lang="zh-TW" altLang="en-US" smtClean="0"/>
              <a:t>。</a:t>
            </a:r>
          </a:p>
          <a:p>
            <a:r>
              <a:rPr lang="en-US" altLang="zh-TW" smtClean="0"/>
              <a:t>decodeURIComponent() </a:t>
            </a:r>
            <a:r>
              <a:rPr lang="zh-TW" altLang="en-US" smtClean="0"/>
              <a:t>將</a:t>
            </a:r>
            <a:r>
              <a:rPr lang="en-US" altLang="zh-TW" smtClean="0"/>
              <a:t>encodeURIComponent() </a:t>
            </a:r>
            <a:r>
              <a:rPr lang="zh-TW" altLang="en-US" smtClean="0"/>
              <a:t>編碼過的資料解碼</a:t>
            </a:r>
          </a:p>
        </p:txBody>
      </p:sp>
      <p:sp>
        <p:nvSpPr>
          <p:cNvPr id="4" name="投影片編號版面配置區 3"/>
          <p:cNvSpPr>
            <a:spLocks noGrp="1"/>
          </p:cNvSpPr>
          <p:nvPr>
            <p:ph type="sldNum" sz="quarter" idx="12"/>
          </p:nvPr>
        </p:nvSpPr>
        <p:spPr/>
        <p:txBody>
          <a:bodyPr/>
          <a:lstStyle/>
          <a:p>
            <a:pPr>
              <a:defRPr/>
            </a:pPr>
            <a:fld id="{B43ED4A3-7C26-4946-BC3B-DEC855007C3E}" type="slidenum">
              <a:rPr lang="zh-TW" altLang="en-US" smtClean="0"/>
              <a:pPr>
                <a:defRPr/>
              </a:pPr>
              <a:t>27</a:t>
            </a:fld>
            <a:endParaRPr lang="zh-TW" altLang="en-US"/>
          </a:p>
        </p:txBody>
      </p:sp>
    </p:spTree>
    <p:extLst>
      <p:ext uri="{BB962C8B-B14F-4D97-AF65-F5344CB8AC3E}">
        <p14:creationId xmlns:p14="http://schemas.microsoft.com/office/powerpoint/2010/main" val="377606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標題 1"/>
          <p:cNvSpPr>
            <a:spLocks noGrp="1"/>
          </p:cNvSpPr>
          <p:nvPr>
            <p:ph type="title"/>
          </p:nvPr>
        </p:nvSpPr>
        <p:spPr/>
        <p:txBody>
          <a:bodyPr/>
          <a:lstStyle/>
          <a:p>
            <a:r>
              <a:rPr lang="zh-TW" altLang="en-US" dirty="0" smtClean="0"/>
              <a:t>練習</a:t>
            </a:r>
            <a:r>
              <a:rPr lang="en-US" altLang="zh-TW" dirty="0" smtClean="0"/>
              <a:t>4</a:t>
            </a:r>
            <a:r>
              <a:rPr lang="zh-TW" altLang="en-US" dirty="0" smtClean="0"/>
              <a:t>：</a:t>
            </a:r>
            <a:r>
              <a:rPr lang="en-US" altLang="zh-TW" dirty="0" smtClean="0"/>
              <a:t>URL Request </a:t>
            </a:r>
            <a:r>
              <a:rPr lang="zh-TW" altLang="en-US" dirty="0" smtClean="0"/>
              <a:t>分解</a:t>
            </a:r>
          </a:p>
        </p:txBody>
      </p:sp>
      <p:sp>
        <p:nvSpPr>
          <p:cNvPr id="95235" name="內容版面配置區 2"/>
          <p:cNvSpPr>
            <a:spLocks noGrp="1"/>
          </p:cNvSpPr>
          <p:nvPr>
            <p:ph idx="1"/>
          </p:nvPr>
        </p:nvSpPr>
        <p:spPr/>
        <p:txBody>
          <a:bodyPr>
            <a:normAutofit/>
          </a:bodyPr>
          <a:lstStyle/>
          <a:p>
            <a:r>
              <a:rPr lang="zh-TW" altLang="en-US" sz="2000" dirty="0" smtClean="0"/>
              <a:t>輸入：</a:t>
            </a:r>
            <a:r>
              <a:rPr lang="en-US" altLang="zh-TW" sz="2000" dirty="0" smtClean="0"/>
              <a:t>URL Request</a:t>
            </a:r>
          </a:p>
          <a:p>
            <a:r>
              <a:rPr lang="zh-TW" altLang="en-US" sz="2000" dirty="0" smtClean="0"/>
              <a:t>輸出：分解後的 </a:t>
            </a:r>
            <a:r>
              <a:rPr lang="en-US" altLang="zh-TW" sz="2000" dirty="0" smtClean="0"/>
              <a:t>URL</a:t>
            </a:r>
          </a:p>
          <a:p>
            <a:r>
              <a:rPr lang="zh-TW" altLang="en-US" sz="2000" dirty="0" smtClean="0"/>
              <a:t>例如：</a:t>
            </a:r>
            <a:endParaRPr lang="en-US" altLang="zh-TW" sz="2000" dirty="0" smtClean="0"/>
          </a:p>
          <a:p>
            <a:pPr lvl="1"/>
            <a:r>
              <a:rPr lang="zh-TW" altLang="en-US" sz="2000" dirty="0" smtClean="0"/>
              <a:t>輸入： </a:t>
            </a:r>
            <a:r>
              <a:rPr lang="en-US" altLang="zh-TW" sz="2000" b="1" dirty="0" smtClean="0">
                <a:latin typeface="Courier New" panose="02070309020205020404" pitchFamily="49" charset="0"/>
                <a:cs typeface="Courier New" panose="02070309020205020404" pitchFamily="49" charset="0"/>
              </a:rPr>
              <a:t>http://www.xyz.com/ig#s1</a:t>
            </a:r>
            <a:r>
              <a:rPr lang="en-US" altLang="zh-TW" sz="2000" b="1" dirty="0" smtClean="0">
                <a:solidFill>
                  <a:srgbClr val="FF0000"/>
                </a:solidFill>
                <a:latin typeface="Courier New" panose="02070309020205020404" pitchFamily="49" charset="0"/>
                <a:cs typeface="Courier New" panose="02070309020205020404" pitchFamily="49" charset="0"/>
              </a:rPr>
              <a:t>?</a:t>
            </a:r>
            <a:r>
              <a:rPr lang="en-US" altLang="zh-TW" sz="2000" b="1" dirty="0" smtClean="0">
                <a:latin typeface="Courier New" panose="02070309020205020404" pitchFamily="49" charset="0"/>
                <a:cs typeface="Courier New" panose="02070309020205020404" pitchFamily="49" charset="0"/>
              </a:rPr>
              <a:t>p1=1</a:t>
            </a:r>
            <a:r>
              <a:rPr lang="en-US" altLang="zh-TW" sz="2000" b="1" dirty="0" smtClean="0">
                <a:solidFill>
                  <a:srgbClr val="FF0000"/>
                </a:solidFill>
                <a:latin typeface="Courier New" panose="02070309020205020404" pitchFamily="49" charset="0"/>
                <a:cs typeface="Courier New" panose="02070309020205020404" pitchFamily="49" charset="0"/>
              </a:rPr>
              <a:t>&amp;</a:t>
            </a:r>
            <a:r>
              <a:rPr lang="en-US" altLang="zh-TW" sz="2000" b="1" dirty="0" smtClean="0">
                <a:latin typeface="Courier New" panose="02070309020205020404" pitchFamily="49" charset="0"/>
                <a:cs typeface="Courier New" panose="02070309020205020404" pitchFamily="49" charset="0"/>
              </a:rPr>
              <a:t>p2=x</a:t>
            </a:r>
          </a:p>
          <a:p>
            <a:pPr lvl="1"/>
            <a:r>
              <a:rPr lang="zh-TW" altLang="en-US" sz="2000" dirty="0" smtClean="0"/>
              <a:t>輸出：</a:t>
            </a:r>
            <a:endParaRPr lang="en-US" altLang="zh-TW" sz="2000" dirty="0" smtClean="0"/>
          </a:p>
          <a:p>
            <a:pPr lvl="2"/>
            <a:r>
              <a:rPr lang="en-US" altLang="zh-TW" sz="2000" dirty="0" smtClean="0"/>
              <a:t>URL</a:t>
            </a:r>
            <a:r>
              <a:rPr lang="zh-TW" altLang="en-US" sz="2000" dirty="0" smtClean="0"/>
              <a:t>：</a:t>
            </a:r>
            <a:r>
              <a:rPr lang="en-US" altLang="zh-TW" sz="2000" dirty="0" smtClean="0"/>
              <a:t>http://www.xyz.com/ig#s1</a:t>
            </a:r>
          </a:p>
          <a:p>
            <a:pPr lvl="2"/>
            <a:r>
              <a:rPr lang="zh-TW" altLang="en-US" sz="2000" dirty="0" smtClean="0"/>
              <a:t>參數</a:t>
            </a:r>
            <a:r>
              <a:rPr lang="en-US" altLang="zh-TW" sz="2000" dirty="0" smtClean="0"/>
              <a:t>1</a:t>
            </a:r>
            <a:r>
              <a:rPr lang="zh-TW" altLang="en-US" sz="2000" dirty="0" smtClean="0"/>
              <a:t>名稱：</a:t>
            </a:r>
            <a:r>
              <a:rPr lang="en-US" altLang="zh-TW" sz="2000" dirty="0" smtClean="0"/>
              <a:t>p1</a:t>
            </a:r>
            <a:r>
              <a:rPr lang="zh-TW" altLang="en-US" sz="2000" dirty="0" smtClean="0"/>
              <a:t>，參數</a:t>
            </a:r>
            <a:r>
              <a:rPr lang="en-US" altLang="zh-TW" sz="2000" dirty="0" smtClean="0"/>
              <a:t>1</a:t>
            </a:r>
            <a:r>
              <a:rPr lang="zh-TW" altLang="en-US" sz="2000" dirty="0" smtClean="0"/>
              <a:t>值：</a:t>
            </a:r>
            <a:r>
              <a:rPr lang="en-US" altLang="zh-TW" sz="2000" dirty="0" smtClean="0"/>
              <a:t>1</a:t>
            </a:r>
          </a:p>
          <a:p>
            <a:pPr lvl="2"/>
            <a:r>
              <a:rPr lang="zh-TW" altLang="en-US" sz="2000" dirty="0" smtClean="0"/>
              <a:t>參數</a:t>
            </a:r>
            <a:r>
              <a:rPr lang="en-US" altLang="zh-TW" sz="2000" dirty="0" smtClean="0"/>
              <a:t>2</a:t>
            </a:r>
            <a:r>
              <a:rPr lang="zh-TW" altLang="en-US" sz="2000" dirty="0" smtClean="0"/>
              <a:t>名稱：</a:t>
            </a:r>
            <a:r>
              <a:rPr lang="en-US" altLang="zh-TW" sz="2000" dirty="0" smtClean="0"/>
              <a:t>p2</a:t>
            </a:r>
            <a:r>
              <a:rPr lang="zh-TW" altLang="en-US" sz="2000" dirty="0" smtClean="0"/>
              <a:t>，參數</a:t>
            </a:r>
            <a:r>
              <a:rPr lang="en-US" altLang="zh-TW" sz="2000" dirty="0" smtClean="0"/>
              <a:t>2</a:t>
            </a:r>
            <a:r>
              <a:rPr lang="zh-TW" altLang="en-US" sz="2000" dirty="0" smtClean="0"/>
              <a:t>值：</a:t>
            </a:r>
            <a:r>
              <a:rPr lang="en-US" altLang="zh-TW" sz="2000" dirty="0" smtClean="0"/>
              <a:t>x</a:t>
            </a:r>
            <a:r>
              <a:rPr lang="en-US" altLang="zh-TW" sz="800" dirty="0" smtClean="0"/>
              <a:t> </a:t>
            </a:r>
            <a:endParaRPr lang="zh-TW" altLang="en-US" sz="800" dirty="0" smtClean="0"/>
          </a:p>
          <a:p>
            <a:r>
              <a:rPr lang="zh-TW" altLang="en-US" sz="2000" dirty="0" smtClean="0"/>
              <a:t>提示：</a:t>
            </a:r>
            <a:endParaRPr lang="en-US" altLang="zh-TW" sz="2000" dirty="0" smtClean="0"/>
          </a:p>
          <a:p>
            <a:pPr lvl="1"/>
            <a:r>
              <a:rPr lang="en-US" altLang="zh-TW" sz="2000" dirty="0" err="1" smtClean="0"/>
              <a:t>decodeURI</a:t>
            </a:r>
            <a:r>
              <a:rPr lang="en-US" altLang="zh-TW" sz="2000" dirty="0" smtClean="0"/>
              <a:t>(), </a:t>
            </a:r>
            <a:r>
              <a:rPr lang="en-US" altLang="zh-TW" sz="2000" dirty="0" err="1" smtClean="0"/>
              <a:t>decodeURIComponent</a:t>
            </a:r>
            <a:r>
              <a:rPr lang="en-US" altLang="zh-TW" sz="2000" dirty="0" smtClean="0"/>
              <a:t>()</a:t>
            </a:r>
          </a:p>
          <a:p>
            <a:pPr lvl="1"/>
            <a:r>
              <a:rPr lang="en-US" altLang="zh-TW" sz="2000" dirty="0" err="1" smtClean="0"/>
              <a:t>String.split</a:t>
            </a:r>
            <a:r>
              <a:rPr lang="en-US" altLang="zh-TW" sz="2000" dirty="0" smtClean="0"/>
              <a:t>() </a:t>
            </a:r>
            <a:r>
              <a:rPr lang="zh-TW" altLang="en-US" sz="2000" dirty="0" smtClean="0"/>
              <a:t>以分隔字元切割字串</a:t>
            </a:r>
          </a:p>
        </p:txBody>
      </p:sp>
      <p:sp>
        <p:nvSpPr>
          <p:cNvPr id="4" name="投影片編號版面配置區 3"/>
          <p:cNvSpPr>
            <a:spLocks noGrp="1"/>
          </p:cNvSpPr>
          <p:nvPr>
            <p:ph type="sldNum" sz="quarter" idx="12"/>
          </p:nvPr>
        </p:nvSpPr>
        <p:spPr/>
        <p:txBody>
          <a:bodyPr/>
          <a:lstStyle/>
          <a:p>
            <a:pPr>
              <a:defRPr/>
            </a:pPr>
            <a:fld id="{154EFA35-1D99-4649-8F25-42F97DF513A3}" type="slidenum">
              <a:rPr lang="zh-TW" altLang="en-US" smtClean="0"/>
              <a:pPr>
                <a:defRPr/>
              </a:pPr>
              <a:t>28</a:t>
            </a:fld>
            <a:endParaRPr lang="zh-TW" altLang="en-US"/>
          </a:p>
        </p:txBody>
      </p:sp>
      <p:sp>
        <p:nvSpPr>
          <p:cNvPr id="2" name="矩形 1"/>
          <p:cNvSpPr/>
          <p:nvPr/>
        </p:nvSpPr>
        <p:spPr>
          <a:xfrm>
            <a:off x="7236296" y="1916832"/>
            <a:ext cx="164981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urlencode.html</a:t>
            </a:r>
          </a:p>
        </p:txBody>
      </p:sp>
      <p:sp>
        <p:nvSpPr>
          <p:cNvPr id="3" name="矩形 2"/>
          <p:cNvSpPr/>
          <p:nvPr/>
        </p:nvSpPr>
        <p:spPr>
          <a:xfrm>
            <a:off x="7236295" y="1415534"/>
            <a:ext cx="164981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a:t>urldecode.html</a:t>
            </a:r>
          </a:p>
        </p:txBody>
      </p:sp>
    </p:spTree>
    <p:extLst>
      <p:ext uri="{BB962C8B-B14F-4D97-AF65-F5344CB8AC3E}">
        <p14:creationId xmlns:p14="http://schemas.microsoft.com/office/powerpoint/2010/main" val="2915700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練習</a:t>
            </a:r>
            <a:r>
              <a:rPr lang="en-US" altLang="zh-TW" dirty="0" smtClean="0"/>
              <a:t>4</a:t>
            </a:r>
            <a:r>
              <a:rPr lang="zh-TW" altLang="en-US" dirty="0" smtClean="0"/>
              <a:t>：</a:t>
            </a:r>
            <a:r>
              <a:rPr lang="en-US" altLang="zh-TW" dirty="0" smtClean="0"/>
              <a:t>URL Request </a:t>
            </a:r>
            <a:r>
              <a:rPr lang="zh-TW" altLang="en-US" dirty="0" smtClean="0"/>
              <a:t>分解</a:t>
            </a:r>
            <a:endParaRPr lang="en-US" dirty="0"/>
          </a:p>
        </p:txBody>
      </p:sp>
      <p:sp>
        <p:nvSpPr>
          <p:cNvPr id="3" name="內容版面配置區 2"/>
          <p:cNvSpPr>
            <a:spLocks noGrp="1"/>
          </p:cNvSpPr>
          <p:nvPr>
            <p:ph idx="1"/>
          </p:nvPr>
        </p:nvSpPr>
        <p:spPr/>
        <p:txBody>
          <a:bodyPr>
            <a:normAutofit fontScale="85000" lnSpcReduction="10000"/>
          </a:bodyPr>
          <a:lstStyle/>
          <a:p>
            <a:r>
              <a:rPr lang="zh-TW" altLang="en-US" dirty="0" smtClean="0"/>
              <a:t>測試資料：</a:t>
            </a:r>
            <a:endParaRPr lang="en-US" altLang="zh-TW" dirty="0" smtClean="0"/>
          </a:p>
          <a:p>
            <a:pPr lvl="1"/>
            <a:r>
              <a:rPr lang="en-US" dirty="0" smtClean="0"/>
              <a:t>http://www.usc.edu.tw?ClassNO=P54&amp;RoomNO=N501</a:t>
            </a:r>
          </a:p>
          <a:p>
            <a:pPr lvl="1"/>
            <a:r>
              <a:rPr lang="en-US" dirty="0" smtClean="0"/>
              <a:t>http://www.xyz.com.uu/%E7%94%A2%E5%93%81/%E7%9B%AE%E9%8C%84?%E9%A1%9E%E5%88%A5=%E9%87%91%E5%B1%AC&amp;%E4%BB%A3%E7%A2%BC=36</a:t>
            </a:r>
            <a:endParaRPr lang="en-US" altLang="zh-TW" dirty="0" smtClean="0"/>
          </a:p>
          <a:p>
            <a:pPr lvl="1"/>
            <a:r>
              <a:rPr lang="en-US" dirty="0" smtClean="0"/>
              <a:t>http://www.abc.com/%E7%94%A2%E5%93%81#%E7%9B%AE%E9%8C%84?keyA=100&amp;keyB=English&amp;keyC=~!%40%23%24%25%5E%26*()_%2B-%3D%7B%7D'%22%3A%3B%3F%2F%3C%3E%2C.%7C%5C%5B%5D&amp;keyD=%E4%B8%AD%E6%96%87&amp;%E5%8F%83%E6%95%B8E=%E8%A8%B1%E8%93%8B%E5%8A%9F</a:t>
            </a:r>
            <a:endParaRPr lang="en-US" dirty="0"/>
          </a:p>
        </p:txBody>
      </p:sp>
    </p:spTree>
    <p:extLst>
      <p:ext uri="{BB962C8B-B14F-4D97-AF65-F5344CB8AC3E}">
        <p14:creationId xmlns:p14="http://schemas.microsoft.com/office/powerpoint/2010/main" val="137520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標題 1"/>
          <p:cNvSpPr>
            <a:spLocks noGrp="1"/>
          </p:cNvSpPr>
          <p:nvPr>
            <p:ph type="title"/>
          </p:nvPr>
        </p:nvSpPr>
        <p:spPr/>
        <p:txBody>
          <a:bodyPr/>
          <a:lstStyle/>
          <a:p>
            <a:r>
              <a:rPr lang="zh-TW" altLang="en-US" smtClean="0"/>
              <a:t>函式 </a:t>
            </a:r>
            <a:r>
              <a:rPr lang="en-US" altLang="zh-TW" smtClean="0"/>
              <a:t>Function</a:t>
            </a:r>
            <a:endParaRPr lang="zh-TW" altLang="en-US" smtClean="0"/>
          </a:p>
        </p:txBody>
      </p:sp>
      <p:sp>
        <p:nvSpPr>
          <p:cNvPr id="72707" name="內容版面配置區 6"/>
          <p:cNvSpPr>
            <a:spLocks noGrp="1"/>
          </p:cNvSpPr>
          <p:nvPr>
            <p:ph idx="1"/>
          </p:nvPr>
        </p:nvSpPr>
        <p:spPr/>
        <p:txBody>
          <a:bodyPr/>
          <a:lstStyle/>
          <a:p>
            <a:r>
              <a:rPr lang="zh-TW" altLang="en-US" smtClean="0"/>
              <a:t>函式的用途</a:t>
            </a:r>
            <a:endParaRPr lang="en-US" altLang="zh-TW" smtClean="0"/>
          </a:p>
          <a:p>
            <a:pPr lvl="1"/>
            <a:r>
              <a:rPr lang="zh-TW" altLang="en-US" smtClean="0"/>
              <a:t>可重複使用</a:t>
            </a:r>
            <a:endParaRPr lang="zh-TW" altLang="en-US" smtClean="0">
              <a:sym typeface="Wingdings" pitchFamily="2" charset="2"/>
            </a:endParaRPr>
          </a:p>
          <a:p>
            <a:pPr lvl="1"/>
            <a:r>
              <a:rPr lang="zh-TW" altLang="en-US" smtClean="0"/>
              <a:t>程式碼變精簡。</a:t>
            </a:r>
            <a:endParaRPr lang="zh-TW" altLang="en-US" smtClean="0">
              <a:sym typeface="Wingdings" pitchFamily="2" charset="2"/>
            </a:endParaRPr>
          </a:p>
          <a:p>
            <a:pPr lvl="1"/>
            <a:r>
              <a:rPr lang="zh-TW" altLang="en-US" smtClean="0"/>
              <a:t>提高程式碼的可讀性</a:t>
            </a:r>
            <a:endParaRPr lang="zh-TW" altLang="en-US" smtClean="0">
              <a:sym typeface="Wingdings" pitchFamily="2" charset="2"/>
            </a:endParaRPr>
          </a:p>
          <a:p>
            <a:pPr lvl="1"/>
            <a:r>
              <a:rPr lang="zh-TW" altLang="en-US" smtClean="0"/>
              <a:t>提高程式碼的邏輯和正確性</a:t>
            </a:r>
            <a:endParaRPr lang="en-US" altLang="zh-TW" smtClean="0"/>
          </a:p>
          <a:p>
            <a:pPr lvl="2"/>
            <a:r>
              <a:rPr lang="zh-TW" altLang="en-US" smtClean="0"/>
              <a:t>容易偵錯、修改與維護 </a:t>
            </a:r>
          </a:p>
          <a:p>
            <a:pPr lvl="1"/>
            <a:endParaRPr lang="zh-TW" altLang="en-US" smtClean="0"/>
          </a:p>
        </p:txBody>
      </p:sp>
      <p:sp>
        <p:nvSpPr>
          <p:cNvPr id="4" name="投影片編號版面配置區 3"/>
          <p:cNvSpPr>
            <a:spLocks noGrp="1"/>
          </p:cNvSpPr>
          <p:nvPr>
            <p:ph type="sldNum" sz="quarter" idx="12"/>
          </p:nvPr>
        </p:nvSpPr>
        <p:spPr/>
        <p:txBody>
          <a:bodyPr/>
          <a:lstStyle/>
          <a:p>
            <a:pPr>
              <a:defRPr/>
            </a:pPr>
            <a:fld id="{17BD976F-3534-4255-BC86-E22E5B16580A}" type="slidenum">
              <a:rPr lang="zh-TW" altLang="en-US" smtClean="0"/>
              <a:pPr>
                <a:defRPr/>
              </a:pPr>
              <a:t>3</a:t>
            </a:fld>
            <a:endParaRPr lang="zh-TW" altLang="en-US"/>
          </a:p>
        </p:txBody>
      </p:sp>
    </p:spTree>
    <p:extLst>
      <p:ext uri="{BB962C8B-B14F-4D97-AF65-F5344CB8AC3E}">
        <p14:creationId xmlns:p14="http://schemas.microsoft.com/office/powerpoint/2010/main" val="718529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練習</a:t>
            </a:r>
            <a:r>
              <a:rPr lang="en-US" altLang="zh-TW" dirty="0" smtClean="0"/>
              <a:t>4</a:t>
            </a:r>
            <a:r>
              <a:rPr lang="zh-TW" altLang="en-US" dirty="0"/>
              <a:t>：</a:t>
            </a:r>
            <a:r>
              <a:rPr lang="en-US" altLang="zh-TW" dirty="0"/>
              <a:t>URL Request </a:t>
            </a:r>
            <a:r>
              <a:rPr lang="zh-TW" altLang="en-US" dirty="0"/>
              <a:t>分解</a:t>
            </a:r>
            <a:endParaRPr lang="en-US" dirty="0"/>
          </a:p>
        </p:txBody>
      </p:sp>
      <p:sp>
        <p:nvSpPr>
          <p:cNvPr id="6" name="內容版面配置區 5"/>
          <p:cNvSpPr>
            <a:spLocks noGrp="1"/>
          </p:cNvSpPr>
          <p:nvPr>
            <p:ph idx="1"/>
          </p:nvPr>
        </p:nvSpPr>
        <p:spPr/>
        <p:txBody>
          <a:bodyPr/>
          <a:lstStyle/>
          <a:p>
            <a:r>
              <a:rPr lang="zh-TW" altLang="en-US" dirty="0" smtClean="0"/>
              <a:t>答案：</a:t>
            </a:r>
            <a:endParaRPr lang="en-US" dirty="0"/>
          </a:p>
        </p:txBody>
      </p:sp>
      <p:pic>
        <p:nvPicPr>
          <p:cNvPr id="5" name="圖片 4"/>
          <p:cNvPicPr>
            <a:picLocks noChangeAspect="1"/>
          </p:cNvPicPr>
          <p:nvPr/>
        </p:nvPicPr>
        <p:blipFill>
          <a:blip r:embed="rId2"/>
          <a:stretch>
            <a:fillRect/>
          </a:stretch>
        </p:blipFill>
        <p:spPr>
          <a:xfrm>
            <a:off x="4740849" y="4198702"/>
            <a:ext cx="4044229" cy="2375860"/>
          </a:xfrm>
          <a:prstGeom prst="rect">
            <a:avLst/>
          </a:prstGeom>
        </p:spPr>
      </p:pic>
      <p:pic>
        <p:nvPicPr>
          <p:cNvPr id="7" name="圖片 6"/>
          <p:cNvPicPr>
            <a:picLocks noChangeAspect="1"/>
          </p:cNvPicPr>
          <p:nvPr/>
        </p:nvPicPr>
        <p:blipFill>
          <a:blip r:embed="rId3"/>
          <a:stretch>
            <a:fillRect/>
          </a:stretch>
        </p:blipFill>
        <p:spPr>
          <a:xfrm>
            <a:off x="1187624" y="3468507"/>
            <a:ext cx="3265933" cy="1460391"/>
          </a:xfrm>
          <a:prstGeom prst="rect">
            <a:avLst/>
          </a:prstGeom>
        </p:spPr>
      </p:pic>
      <p:pic>
        <p:nvPicPr>
          <p:cNvPr id="8" name="圖片 7"/>
          <p:cNvPicPr>
            <a:picLocks noChangeAspect="1"/>
          </p:cNvPicPr>
          <p:nvPr/>
        </p:nvPicPr>
        <p:blipFill>
          <a:blip r:embed="rId4"/>
          <a:stretch>
            <a:fillRect/>
          </a:stretch>
        </p:blipFill>
        <p:spPr>
          <a:xfrm>
            <a:off x="2771800" y="1505807"/>
            <a:ext cx="4146062" cy="1874531"/>
          </a:xfrm>
          <a:prstGeom prst="rect">
            <a:avLst/>
          </a:prstGeom>
        </p:spPr>
      </p:pic>
      <p:sp>
        <p:nvSpPr>
          <p:cNvPr id="2" name="文字方塊 1"/>
          <p:cNvSpPr txBox="1"/>
          <p:nvPr/>
        </p:nvSpPr>
        <p:spPr>
          <a:xfrm>
            <a:off x="2016418" y="1217765"/>
            <a:ext cx="800219" cy="830997"/>
          </a:xfrm>
          <a:prstGeom prst="rect">
            <a:avLst/>
          </a:prstGeom>
          <a:noFill/>
        </p:spPr>
        <p:txBody>
          <a:bodyPr wrap="none" rtlCol="0">
            <a:spAutoFit/>
          </a:bodyPr>
          <a:lstStyle/>
          <a:p>
            <a:r>
              <a:rPr lang="en-US" sz="4800" dirty="0" smtClean="0">
                <a:latin typeface="微軟正黑體" panose="020B0604030504040204" pitchFamily="34" charset="-120"/>
                <a:ea typeface="微軟正黑體" panose="020B0604030504040204" pitchFamily="34" charset="-120"/>
              </a:rPr>
              <a:t>①</a:t>
            </a:r>
            <a:endParaRPr lang="en-US" sz="4800" dirty="0"/>
          </a:p>
        </p:txBody>
      </p:sp>
      <p:sp>
        <p:nvSpPr>
          <p:cNvPr id="9" name="文字方塊 8"/>
          <p:cNvSpPr txBox="1"/>
          <p:nvPr/>
        </p:nvSpPr>
        <p:spPr>
          <a:xfrm>
            <a:off x="523056" y="3324365"/>
            <a:ext cx="800219" cy="830997"/>
          </a:xfrm>
          <a:prstGeom prst="rect">
            <a:avLst/>
          </a:prstGeom>
          <a:noFill/>
        </p:spPr>
        <p:txBody>
          <a:bodyPr wrap="none" rtlCol="0">
            <a:spAutoFit/>
          </a:bodyPr>
          <a:lstStyle/>
          <a:p>
            <a:r>
              <a:rPr lang="en-US" sz="4800" dirty="0" smtClean="0">
                <a:latin typeface="微軟正黑體" panose="020B0604030504040204" pitchFamily="34" charset="-120"/>
                <a:ea typeface="微軟正黑體" panose="020B0604030504040204" pitchFamily="34" charset="-120"/>
              </a:rPr>
              <a:t>②</a:t>
            </a:r>
            <a:endParaRPr lang="en-US" sz="4800" dirty="0"/>
          </a:p>
        </p:txBody>
      </p:sp>
      <p:sp>
        <p:nvSpPr>
          <p:cNvPr id="10" name="文字方塊 9"/>
          <p:cNvSpPr txBox="1"/>
          <p:nvPr/>
        </p:nvSpPr>
        <p:spPr>
          <a:xfrm>
            <a:off x="5469571" y="3429000"/>
            <a:ext cx="800219" cy="830997"/>
          </a:xfrm>
          <a:prstGeom prst="rect">
            <a:avLst/>
          </a:prstGeom>
          <a:noFill/>
        </p:spPr>
        <p:txBody>
          <a:bodyPr wrap="none" rtlCol="0">
            <a:spAutoFit/>
          </a:bodyPr>
          <a:lstStyle/>
          <a:p>
            <a:r>
              <a:rPr lang="en-US" sz="4800" dirty="0" smtClean="0">
                <a:latin typeface="微軟正黑體" panose="020B0604030504040204" pitchFamily="34" charset="-120"/>
                <a:ea typeface="微軟正黑體" panose="020B0604030504040204" pitchFamily="34" charset="-120"/>
              </a:rPr>
              <a:t>③</a:t>
            </a:r>
            <a:endParaRPr lang="en-US" sz="4800" dirty="0"/>
          </a:p>
        </p:txBody>
      </p:sp>
    </p:spTree>
    <p:extLst>
      <p:ext uri="{BB962C8B-B14F-4D97-AF65-F5344CB8AC3E}">
        <p14:creationId xmlns:p14="http://schemas.microsoft.com/office/powerpoint/2010/main" val="3426445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Browser Object Model (BOM)</a:t>
            </a:r>
            <a:endParaRPr lang="zh-TW" altLang="en-US" dirty="0"/>
          </a:p>
        </p:txBody>
      </p:sp>
      <p:sp>
        <p:nvSpPr>
          <p:cNvPr id="3" name="內容版面配置區 2"/>
          <p:cNvSpPr>
            <a:spLocks noGrp="1"/>
          </p:cNvSpPr>
          <p:nvPr>
            <p:ph idx="1"/>
          </p:nvPr>
        </p:nvSpPr>
        <p:spPr/>
        <p:txBody>
          <a:bodyPr/>
          <a:lstStyle/>
          <a:p>
            <a:r>
              <a:rPr lang="zh-TW" altLang="en-US" dirty="0" smtClean="0"/>
              <a:t>瀏覽器物件模型</a:t>
            </a:r>
            <a:endParaRPr lang="en-US" altLang="zh-TW" dirty="0" smtClean="0"/>
          </a:p>
          <a:p>
            <a:pPr lvl="1"/>
            <a:r>
              <a:rPr lang="zh-TW" altLang="en-US" dirty="0"/>
              <a:t>瀏覽器</a:t>
            </a:r>
            <a:r>
              <a:rPr lang="zh-TW" altLang="en-US" dirty="0" smtClean="0"/>
              <a:t>上的物件</a:t>
            </a:r>
            <a:endParaRPr lang="en-US" altLang="zh-TW" dirty="0" smtClean="0"/>
          </a:p>
          <a:p>
            <a:pPr lvl="1"/>
            <a:r>
              <a:rPr lang="zh-TW" altLang="en-US" dirty="0" smtClean="0"/>
              <a:t>獨立於網頁內容之外</a:t>
            </a:r>
            <a:endParaRPr lang="en-US" altLang="zh-TW" dirty="0" smtClean="0"/>
          </a:p>
          <a:p>
            <a:pPr lvl="1"/>
            <a:endParaRPr lang="zh-TW" altLang="en-US" dirty="0"/>
          </a:p>
        </p:txBody>
      </p:sp>
      <p:grpSp>
        <p:nvGrpSpPr>
          <p:cNvPr id="4" name="群組 11"/>
          <p:cNvGrpSpPr>
            <a:grpSpLocks/>
          </p:cNvGrpSpPr>
          <p:nvPr/>
        </p:nvGrpSpPr>
        <p:grpSpPr bwMode="auto">
          <a:xfrm>
            <a:off x="106363" y="3358852"/>
            <a:ext cx="8929687" cy="3238500"/>
            <a:chOff x="106363" y="2000250"/>
            <a:chExt cx="8929687" cy="3238242"/>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2000250"/>
              <a:ext cx="89296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字方塊 4"/>
            <p:cNvSpPr txBox="1">
              <a:spLocks noChangeArrowheads="1"/>
            </p:cNvSpPr>
            <p:nvPr/>
          </p:nvSpPr>
          <p:spPr bwMode="auto">
            <a:xfrm>
              <a:off x="683568" y="3933056"/>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a:t>瀏覽器</a:t>
              </a:r>
            </a:p>
          </p:txBody>
        </p:sp>
        <p:sp>
          <p:nvSpPr>
            <p:cNvPr id="7" name="文字方塊 5"/>
            <p:cNvSpPr txBox="1">
              <a:spLocks noChangeArrowheads="1"/>
            </p:cNvSpPr>
            <p:nvPr/>
          </p:nvSpPr>
          <p:spPr bwMode="auto">
            <a:xfrm>
              <a:off x="2843808" y="3933056"/>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a:t>螢幕</a:t>
              </a:r>
            </a:p>
          </p:txBody>
        </p:sp>
        <p:sp>
          <p:nvSpPr>
            <p:cNvPr id="8" name="文字方塊 6"/>
            <p:cNvSpPr txBox="1">
              <a:spLocks noChangeArrowheads="1"/>
            </p:cNvSpPr>
            <p:nvPr/>
          </p:nvSpPr>
          <p:spPr bwMode="auto">
            <a:xfrm>
              <a:off x="5580112" y="3933056"/>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a:t>歷史</a:t>
              </a:r>
            </a:p>
          </p:txBody>
        </p:sp>
        <p:sp>
          <p:nvSpPr>
            <p:cNvPr id="9" name="文字方塊 7"/>
            <p:cNvSpPr txBox="1">
              <a:spLocks noChangeArrowheads="1"/>
            </p:cNvSpPr>
            <p:nvPr/>
          </p:nvSpPr>
          <p:spPr bwMode="auto">
            <a:xfrm>
              <a:off x="7812360" y="3933056"/>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a:t>位置</a:t>
              </a:r>
            </a:p>
          </p:txBody>
        </p:sp>
        <p:sp>
          <p:nvSpPr>
            <p:cNvPr id="10" name="文字方塊 9"/>
            <p:cNvSpPr txBox="1">
              <a:spLocks noChangeArrowheads="1"/>
            </p:cNvSpPr>
            <p:nvPr/>
          </p:nvSpPr>
          <p:spPr bwMode="auto">
            <a:xfrm>
              <a:off x="4283968" y="486916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dirty="0"/>
                <a:t>文件</a:t>
              </a:r>
            </a:p>
          </p:txBody>
        </p:sp>
        <p:sp>
          <p:nvSpPr>
            <p:cNvPr id="11" name="文字方塊 10"/>
            <p:cNvSpPr txBox="1">
              <a:spLocks noChangeArrowheads="1"/>
            </p:cNvSpPr>
            <p:nvPr/>
          </p:nvSpPr>
          <p:spPr bwMode="auto">
            <a:xfrm>
              <a:off x="4644008" y="2060848"/>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a:t>視窗</a:t>
              </a:r>
            </a:p>
          </p:txBody>
        </p:sp>
      </p:grpSp>
    </p:spTree>
    <p:extLst>
      <p:ext uri="{BB962C8B-B14F-4D97-AF65-F5344CB8AC3E}">
        <p14:creationId xmlns:p14="http://schemas.microsoft.com/office/powerpoint/2010/main" val="379208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r>
              <a:rPr lang="en-US" altLang="zh-TW" dirty="0" smtClean="0"/>
              <a:t>BOM</a:t>
            </a:r>
            <a:endParaRPr lang="zh-TW" altLang="en-US" dirty="0" smtClean="0"/>
          </a:p>
        </p:txBody>
      </p:sp>
      <p:sp>
        <p:nvSpPr>
          <p:cNvPr id="6147" name="內容版面配置區 6"/>
          <p:cNvSpPr>
            <a:spLocks noGrp="1"/>
          </p:cNvSpPr>
          <p:nvPr>
            <p:ph idx="1"/>
          </p:nvPr>
        </p:nvSpPr>
        <p:spPr/>
        <p:txBody>
          <a:bodyPr/>
          <a:lstStyle/>
          <a:p>
            <a:pPr eaLnBrk="1" hangingPunct="1"/>
            <a:r>
              <a:rPr lang="en-US" altLang="zh-TW" dirty="0" smtClean="0"/>
              <a:t>window </a:t>
            </a:r>
            <a:r>
              <a:rPr lang="zh-TW" altLang="en-US" dirty="0" smtClean="0"/>
              <a:t>物件</a:t>
            </a:r>
            <a:r>
              <a:rPr lang="en-US" altLang="zh-TW" dirty="0" smtClean="0"/>
              <a:t>:</a:t>
            </a:r>
          </a:p>
          <a:p>
            <a:pPr lvl="1" eaLnBrk="1" hangingPunct="1"/>
            <a:r>
              <a:rPr lang="zh-TW" altLang="en-US" dirty="0" smtClean="0"/>
              <a:t>代表瀏覽器視窗</a:t>
            </a:r>
            <a:endParaRPr lang="en-US" altLang="zh-TW" dirty="0" smtClean="0"/>
          </a:p>
          <a:p>
            <a:pPr lvl="1" eaLnBrk="1" hangingPunct="1"/>
            <a:r>
              <a:rPr lang="zh-TW" altLang="en-US" dirty="0" smtClean="0"/>
              <a:t>若使用頁框（</a:t>
            </a:r>
            <a:r>
              <a:rPr lang="en-US" altLang="zh-TW" dirty="0" smtClean="0"/>
              <a:t>frame</a:t>
            </a:r>
            <a:r>
              <a:rPr lang="zh-TW" altLang="en-US" dirty="0" smtClean="0"/>
              <a:t>）則每一個頁框都有一個</a:t>
            </a:r>
            <a:r>
              <a:rPr lang="en-US" altLang="zh-TW" dirty="0" smtClean="0"/>
              <a:t> window</a:t>
            </a:r>
            <a:r>
              <a:rPr lang="zh-TW" altLang="en-US" dirty="0" smtClean="0"/>
              <a:t>物件</a:t>
            </a:r>
            <a:endParaRPr lang="en-US" altLang="zh-TW" dirty="0" smtClean="0"/>
          </a:p>
          <a:p>
            <a:pPr eaLnBrk="1" hangingPunct="1"/>
            <a:r>
              <a:rPr lang="en-US" altLang="zh-TW" dirty="0" smtClean="0"/>
              <a:t>navigator </a:t>
            </a:r>
            <a:r>
              <a:rPr lang="zh-TW" altLang="en-US" dirty="0" smtClean="0"/>
              <a:t>物件</a:t>
            </a:r>
            <a:r>
              <a:rPr lang="en-US" altLang="zh-TW" dirty="0" smtClean="0"/>
              <a:t>: </a:t>
            </a:r>
          </a:p>
          <a:p>
            <a:pPr lvl="1" eaLnBrk="1" hangingPunct="1"/>
            <a:r>
              <a:rPr lang="zh-TW" altLang="en-US" dirty="0" smtClean="0"/>
              <a:t>唯讀</a:t>
            </a:r>
            <a:endParaRPr lang="en-US" altLang="zh-TW" dirty="0" smtClean="0"/>
          </a:p>
          <a:p>
            <a:pPr lvl="1" eaLnBrk="1" hangingPunct="1"/>
            <a:r>
              <a:rPr lang="zh-TW" altLang="en-US" dirty="0" smtClean="0"/>
              <a:t>主要用於判斷瀏覽器的種類和版本</a:t>
            </a:r>
          </a:p>
        </p:txBody>
      </p:sp>
      <p:sp>
        <p:nvSpPr>
          <p:cNvPr id="3" name="投影片編號版面配置區 2"/>
          <p:cNvSpPr>
            <a:spLocks noGrp="1"/>
          </p:cNvSpPr>
          <p:nvPr>
            <p:ph type="sldNum" sz="quarter" idx="12"/>
          </p:nvPr>
        </p:nvSpPr>
        <p:spPr/>
        <p:txBody>
          <a:bodyPr/>
          <a:lstStyle/>
          <a:p>
            <a:pPr>
              <a:defRPr/>
            </a:pPr>
            <a:fld id="{213643DE-0FAD-4EDA-AD36-ECD29123D935}" type="slidenum">
              <a:rPr lang="zh-TW" altLang="en-US"/>
              <a:pPr>
                <a:defRPr/>
              </a:pPr>
              <a:t>32</a:t>
            </a:fld>
            <a:endParaRPr lang="zh-TW" altLang="en-US"/>
          </a:p>
        </p:txBody>
      </p:sp>
    </p:spTree>
    <p:extLst>
      <p:ext uri="{BB962C8B-B14F-4D97-AF65-F5344CB8AC3E}">
        <p14:creationId xmlns:p14="http://schemas.microsoft.com/office/powerpoint/2010/main" val="1380688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pPr eaLnBrk="1" hangingPunct="1"/>
            <a:r>
              <a:rPr lang="en-US" altLang="zh-TW" dirty="0" smtClean="0"/>
              <a:t>BOM</a:t>
            </a:r>
            <a:endParaRPr lang="zh-TW" altLang="en-US" dirty="0" smtClean="0"/>
          </a:p>
        </p:txBody>
      </p:sp>
      <p:sp>
        <p:nvSpPr>
          <p:cNvPr id="7171" name="內容版面配置區 3"/>
          <p:cNvSpPr>
            <a:spLocks noGrp="1"/>
          </p:cNvSpPr>
          <p:nvPr>
            <p:ph idx="1"/>
          </p:nvPr>
        </p:nvSpPr>
        <p:spPr/>
        <p:txBody>
          <a:bodyPr/>
          <a:lstStyle/>
          <a:p>
            <a:pPr eaLnBrk="1" hangingPunct="1"/>
            <a:r>
              <a:rPr lang="en-US" altLang="zh-TW" smtClean="0"/>
              <a:t>screen </a:t>
            </a:r>
            <a:r>
              <a:rPr lang="zh-TW" altLang="en-US" smtClean="0"/>
              <a:t>物件</a:t>
            </a:r>
            <a:r>
              <a:rPr lang="en-US" altLang="zh-TW" smtClean="0"/>
              <a:t>: </a:t>
            </a:r>
          </a:p>
          <a:p>
            <a:pPr lvl="1" eaLnBrk="1" hangingPunct="1"/>
            <a:r>
              <a:rPr lang="zh-TW" altLang="en-US" smtClean="0"/>
              <a:t>唯讀</a:t>
            </a:r>
            <a:endParaRPr lang="en-US" altLang="zh-TW" smtClean="0"/>
          </a:p>
          <a:p>
            <a:pPr lvl="1" eaLnBrk="1" hangingPunct="1"/>
            <a:r>
              <a:rPr lang="zh-TW" altLang="en-US" smtClean="0"/>
              <a:t>關於實體環境</a:t>
            </a:r>
            <a:endParaRPr lang="en-US" altLang="zh-TW" smtClean="0"/>
          </a:p>
          <a:p>
            <a:pPr lvl="2" eaLnBrk="1" hangingPunct="1"/>
            <a:r>
              <a:rPr lang="zh-TW" altLang="en-US" smtClean="0"/>
              <a:t>螢幕的寬度與高度</a:t>
            </a:r>
            <a:endParaRPr lang="en-US" altLang="zh-TW" smtClean="0"/>
          </a:p>
          <a:p>
            <a:pPr eaLnBrk="1" hangingPunct="1"/>
            <a:r>
              <a:rPr lang="en-US" altLang="zh-TW" smtClean="0"/>
              <a:t>history </a:t>
            </a:r>
            <a:r>
              <a:rPr lang="zh-TW" altLang="en-US" smtClean="0"/>
              <a:t>物件</a:t>
            </a:r>
            <a:r>
              <a:rPr lang="en-US" altLang="zh-TW" smtClean="0"/>
              <a:t>:</a:t>
            </a:r>
          </a:p>
          <a:p>
            <a:pPr lvl="1" eaLnBrk="1" hangingPunct="1"/>
            <a:r>
              <a:rPr lang="zh-TW" altLang="en-US" smtClean="0"/>
              <a:t>瀏覽的過程</a:t>
            </a:r>
            <a:endParaRPr lang="en-US" altLang="zh-TW" smtClean="0"/>
          </a:p>
          <a:p>
            <a:pPr lvl="1" eaLnBrk="1" hangingPunct="1"/>
            <a:r>
              <a:rPr lang="zh-TW" altLang="en-US" smtClean="0"/>
              <a:t>主要用於控制</a:t>
            </a:r>
            <a:r>
              <a:rPr lang="en-US" altLang="zh-TW" smtClean="0"/>
              <a:t>『</a:t>
            </a:r>
            <a:r>
              <a:rPr lang="zh-TW" altLang="en-US" smtClean="0"/>
              <a:t>下一頁</a:t>
            </a:r>
            <a:r>
              <a:rPr lang="en-US" altLang="zh-TW" smtClean="0"/>
              <a:t>』</a:t>
            </a:r>
            <a:r>
              <a:rPr lang="zh-TW" altLang="en-US" smtClean="0"/>
              <a:t>、</a:t>
            </a:r>
            <a:r>
              <a:rPr lang="en-US" altLang="zh-TW" smtClean="0"/>
              <a:t>『</a:t>
            </a:r>
            <a:r>
              <a:rPr lang="zh-TW" altLang="en-US" smtClean="0"/>
              <a:t>上一頁</a:t>
            </a:r>
            <a:r>
              <a:rPr lang="en-US" altLang="zh-TW" smtClean="0"/>
              <a:t>』</a:t>
            </a:r>
            <a:endParaRPr lang="zh-TW" altLang="en-US" smtClean="0"/>
          </a:p>
        </p:txBody>
      </p:sp>
      <p:sp>
        <p:nvSpPr>
          <p:cNvPr id="3" name="投影片編號版面配置區 2"/>
          <p:cNvSpPr>
            <a:spLocks noGrp="1"/>
          </p:cNvSpPr>
          <p:nvPr>
            <p:ph type="sldNum" sz="quarter" idx="12"/>
          </p:nvPr>
        </p:nvSpPr>
        <p:spPr/>
        <p:txBody>
          <a:bodyPr/>
          <a:lstStyle/>
          <a:p>
            <a:pPr>
              <a:defRPr/>
            </a:pPr>
            <a:fld id="{B17B5552-7962-4FA1-B3EE-34301B029FD3}" type="slidenum">
              <a:rPr lang="zh-TW" altLang="en-US"/>
              <a:pPr>
                <a:defRPr/>
              </a:pPr>
              <a:t>33</a:t>
            </a:fld>
            <a:endParaRPr lang="zh-TW" altLang="en-US"/>
          </a:p>
        </p:txBody>
      </p:sp>
    </p:spTree>
    <p:extLst>
      <p:ext uri="{BB962C8B-B14F-4D97-AF65-F5344CB8AC3E}">
        <p14:creationId xmlns:p14="http://schemas.microsoft.com/office/powerpoint/2010/main" val="3042341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pPr eaLnBrk="1" hangingPunct="1"/>
            <a:r>
              <a:rPr lang="en-US" altLang="zh-TW" dirty="0" smtClean="0"/>
              <a:t>BOM</a:t>
            </a:r>
            <a:endParaRPr lang="zh-TW" altLang="en-US" dirty="0" smtClean="0"/>
          </a:p>
        </p:txBody>
      </p:sp>
      <p:sp>
        <p:nvSpPr>
          <p:cNvPr id="8195" name="內容版面配置區 2"/>
          <p:cNvSpPr>
            <a:spLocks noGrp="1"/>
          </p:cNvSpPr>
          <p:nvPr>
            <p:ph idx="1"/>
          </p:nvPr>
        </p:nvSpPr>
        <p:spPr/>
        <p:txBody>
          <a:bodyPr/>
          <a:lstStyle/>
          <a:p>
            <a:pPr eaLnBrk="1" hangingPunct="1"/>
            <a:r>
              <a:rPr lang="en-US" altLang="zh-TW" smtClean="0"/>
              <a:t>location </a:t>
            </a:r>
            <a:r>
              <a:rPr lang="zh-TW" altLang="en-US" smtClean="0"/>
              <a:t>物件</a:t>
            </a:r>
            <a:r>
              <a:rPr lang="en-US" altLang="zh-TW" smtClean="0"/>
              <a:t>:</a:t>
            </a:r>
          </a:p>
          <a:p>
            <a:pPr lvl="1" eaLnBrk="1" hangingPunct="1"/>
            <a:r>
              <a:rPr lang="zh-TW" altLang="en-US" smtClean="0"/>
              <a:t>主要用途：載入新的網頁</a:t>
            </a:r>
            <a:endParaRPr lang="en-US" altLang="zh-TW" smtClean="0"/>
          </a:p>
          <a:p>
            <a:pPr eaLnBrk="1" hangingPunct="1"/>
            <a:r>
              <a:rPr lang="en-US" altLang="zh-TW" smtClean="0"/>
              <a:t>document </a:t>
            </a:r>
            <a:r>
              <a:rPr lang="zh-TW" altLang="en-US" smtClean="0"/>
              <a:t>物件</a:t>
            </a:r>
            <a:r>
              <a:rPr lang="en-US" altLang="zh-TW" smtClean="0"/>
              <a:t>:</a:t>
            </a:r>
          </a:p>
          <a:p>
            <a:pPr lvl="1" eaLnBrk="1" hangingPunct="1"/>
            <a:r>
              <a:rPr lang="zh-TW" altLang="en-US" smtClean="0"/>
              <a:t>代表</a:t>
            </a:r>
            <a:r>
              <a:rPr lang="en-US" altLang="zh-TW" smtClean="0"/>
              <a:t>HTML</a:t>
            </a:r>
            <a:r>
              <a:rPr lang="zh-TW" altLang="en-US" smtClean="0"/>
              <a:t>文件</a:t>
            </a:r>
            <a:endParaRPr lang="en-US" altLang="zh-TW" smtClean="0"/>
          </a:p>
          <a:p>
            <a:pPr lvl="1" eaLnBrk="1" hangingPunct="1"/>
            <a:r>
              <a:rPr lang="zh-TW" altLang="en-US" smtClean="0"/>
              <a:t>包含</a:t>
            </a:r>
            <a:r>
              <a:rPr lang="en-US" altLang="zh-TW" smtClean="0"/>
              <a:t>HTML</a:t>
            </a:r>
            <a:r>
              <a:rPr lang="zh-TW" altLang="en-US" smtClean="0"/>
              <a:t>文件內的每一個標籤物件</a:t>
            </a:r>
            <a:endParaRPr lang="en-US" altLang="zh-TW" smtClean="0"/>
          </a:p>
          <a:p>
            <a:pPr lvl="2" eaLnBrk="1" hangingPunct="1"/>
            <a:r>
              <a:rPr lang="zh-TW" altLang="en-US" smtClean="0"/>
              <a:t>不包括 </a:t>
            </a:r>
            <a:r>
              <a:rPr lang="en-US" altLang="zh-TW" smtClean="0"/>
              <a:t>html</a:t>
            </a:r>
            <a:r>
              <a:rPr lang="zh-TW" altLang="en-US" smtClean="0"/>
              <a:t>、</a:t>
            </a:r>
            <a:r>
              <a:rPr lang="en-US" altLang="zh-TW" smtClean="0"/>
              <a:t>head</a:t>
            </a:r>
            <a:r>
              <a:rPr lang="zh-TW" altLang="en-US" smtClean="0"/>
              <a:t>、</a:t>
            </a:r>
            <a:r>
              <a:rPr lang="en-US" altLang="zh-TW" smtClean="0"/>
              <a:t>body </a:t>
            </a:r>
            <a:r>
              <a:rPr lang="zh-TW" altLang="en-US" smtClean="0"/>
              <a:t>等物件</a:t>
            </a:r>
            <a:endParaRPr lang="en-US" altLang="zh-TW" smtClean="0"/>
          </a:p>
        </p:txBody>
      </p:sp>
      <p:sp>
        <p:nvSpPr>
          <p:cNvPr id="4" name="投影片編號版面配置區 3"/>
          <p:cNvSpPr>
            <a:spLocks noGrp="1"/>
          </p:cNvSpPr>
          <p:nvPr>
            <p:ph type="sldNum" sz="quarter" idx="12"/>
          </p:nvPr>
        </p:nvSpPr>
        <p:spPr/>
        <p:txBody>
          <a:bodyPr/>
          <a:lstStyle/>
          <a:p>
            <a:pPr>
              <a:defRPr/>
            </a:pPr>
            <a:fld id="{A4C2079D-0A8D-45F0-BA67-E8CC1CD6E446}" type="slidenum">
              <a:rPr lang="zh-TW" altLang="en-US"/>
              <a:pPr>
                <a:defRPr/>
              </a:pPr>
              <a:t>34</a:t>
            </a:fld>
            <a:endParaRPr lang="zh-TW" altLang="en-US"/>
          </a:p>
        </p:txBody>
      </p:sp>
    </p:spTree>
    <p:extLst>
      <p:ext uri="{BB962C8B-B14F-4D97-AF65-F5344CB8AC3E}">
        <p14:creationId xmlns:p14="http://schemas.microsoft.com/office/powerpoint/2010/main" val="1973731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3"/>
          <p:cNvSpPr>
            <a:spLocks noGrp="1"/>
          </p:cNvSpPr>
          <p:nvPr>
            <p:ph type="title"/>
          </p:nvPr>
        </p:nvSpPr>
        <p:spPr/>
        <p:txBody>
          <a:bodyPr/>
          <a:lstStyle/>
          <a:p>
            <a:pPr eaLnBrk="1" hangingPunct="1"/>
            <a:r>
              <a:rPr lang="en-US" altLang="zh-TW" smtClean="0"/>
              <a:t>window </a:t>
            </a:r>
            <a:r>
              <a:rPr lang="zh-TW" altLang="en-US" smtClean="0"/>
              <a:t>物件</a:t>
            </a:r>
          </a:p>
        </p:txBody>
      </p:sp>
      <p:sp>
        <p:nvSpPr>
          <p:cNvPr id="21507" name="內容版面配置區 7"/>
          <p:cNvSpPr>
            <a:spLocks noGrp="1"/>
          </p:cNvSpPr>
          <p:nvPr>
            <p:ph idx="1"/>
          </p:nvPr>
        </p:nvSpPr>
        <p:spPr/>
        <p:txBody>
          <a:bodyPr/>
          <a:lstStyle/>
          <a:p>
            <a:pPr eaLnBrk="1" hangingPunct="1"/>
            <a:r>
              <a:rPr lang="zh-TW" altLang="en-US" smtClean="0"/>
              <a:t>如何存取 </a:t>
            </a:r>
            <a:r>
              <a:rPr lang="en-US" altLang="zh-TW" smtClean="0"/>
              <a:t>window </a:t>
            </a:r>
            <a:r>
              <a:rPr lang="zh-TW" altLang="en-US" smtClean="0"/>
              <a:t>的屬性＆方法</a:t>
            </a:r>
            <a:endParaRPr lang="en-US" altLang="zh-TW" smtClean="0"/>
          </a:p>
          <a:p>
            <a:pPr lvl="1" eaLnBrk="1" hangingPunct="1"/>
            <a:r>
              <a:rPr lang="en-US" altLang="zh-TW" smtClean="0">
                <a:solidFill>
                  <a:srgbClr val="FF0000"/>
                </a:solidFill>
              </a:rPr>
              <a:t>window</a:t>
            </a:r>
            <a:r>
              <a:rPr lang="en-US" altLang="zh-TW" smtClean="0"/>
              <a:t>.</a:t>
            </a:r>
            <a:r>
              <a:rPr lang="en-US" altLang="zh-TW" smtClean="0">
                <a:solidFill>
                  <a:srgbClr val="0000FF"/>
                </a:solidFill>
              </a:rPr>
              <a:t>propertyName</a:t>
            </a:r>
          </a:p>
          <a:p>
            <a:pPr lvl="1" eaLnBrk="1" hangingPunct="1"/>
            <a:r>
              <a:rPr lang="en-US" altLang="zh-TW" smtClean="0">
                <a:solidFill>
                  <a:srgbClr val="FF0000"/>
                </a:solidFill>
              </a:rPr>
              <a:t>window</a:t>
            </a:r>
            <a:r>
              <a:rPr lang="en-US" altLang="zh-TW" smtClean="0"/>
              <a:t>.</a:t>
            </a:r>
            <a:r>
              <a:rPr lang="en-US" altLang="zh-TW" smtClean="0">
                <a:solidFill>
                  <a:srgbClr val="0000FF"/>
                </a:solidFill>
              </a:rPr>
              <a:t>methodName</a:t>
            </a:r>
            <a:r>
              <a:rPr lang="en-US" altLang="zh-TW" smtClean="0"/>
              <a:t>([parameters])</a:t>
            </a:r>
          </a:p>
          <a:p>
            <a:pPr lvl="1" eaLnBrk="1" hangingPunct="1"/>
            <a:endParaRPr lang="en-US" altLang="zh-TW" smtClean="0"/>
          </a:p>
          <a:p>
            <a:pPr lvl="1" eaLnBrk="1" hangingPunct="1"/>
            <a:r>
              <a:rPr lang="en-US" altLang="zh-TW" smtClean="0">
                <a:solidFill>
                  <a:srgbClr val="FF0000"/>
                </a:solidFill>
              </a:rPr>
              <a:t>self</a:t>
            </a:r>
            <a:r>
              <a:rPr lang="en-US" altLang="zh-TW" smtClean="0"/>
              <a:t>.</a:t>
            </a:r>
            <a:r>
              <a:rPr lang="en-US" altLang="zh-TW" smtClean="0">
                <a:solidFill>
                  <a:srgbClr val="0000FF"/>
                </a:solidFill>
              </a:rPr>
              <a:t>propertyName</a:t>
            </a:r>
          </a:p>
          <a:p>
            <a:pPr lvl="1" eaLnBrk="1" hangingPunct="1"/>
            <a:r>
              <a:rPr lang="en-US" altLang="zh-TW" smtClean="0">
                <a:solidFill>
                  <a:srgbClr val="FF0000"/>
                </a:solidFill>
              </a:rPr>
              <a:t>self</a:t>
            </a:r>
            <a:r>
              <a:rPr lang="en-US" altLang="zh-TW" smtClean="0"/>
              <a:t>.</a:t>
            </a:r>
            <a:r>
              <a:rPr lang="en-US" altLang="zh-TW" smtClean="0">
                <a:solidFill>
                  <a:srgbClr val="0000FF"/>
                </a:solidFill>
              </a:rPr>
              <a:t>methodName</a:t>
            </a:r>
            <a:r>
              <a:rPr lang="en-US" altLang="zh-TW" smtClean="0"/>
              <a:t>([parameters])</a:t>
            </a:r>
          </a:p>
          <a:p>
            <a:pPr lvl="1" eaLnBrk="1" hangingPunct="1"/>
            <a:endParaRPr lang="en-US" altLang="zh-TW" smtClean="0"/>
          </a:p>
          <a:p>
            <a:pPr lvl="1" eaLnBrk="1" hangingPunct="1"/>
            <a:r>
              <a:rPr lang="en-US" altLang="zh-TW" smtClean="0">
                <a:solidFill>
                  <a:srgbClr val="0000FF"/>
                </a:solidFill>
              </a:rPr>
              <a:t>propertyName</a:t>
            </a:r>
          </a:p>
          <a:p>
            <a:pPr lvl="1" eaLnBrk="1" hangingPunct="1"/>
            <a:r>
              <a:rPr lang="en-US" altLang="zh-TW" smtClean="0">
                <a:solidFill>
                  <a:srgbClr val="0000FF"/>
                </a:solidFill>
              </a:rPr>
              <a:t>methodName</a:t>
            </a:r>
            <a:r>
              <a:rPr lang="en-US" altLang="zh-TW" smtClean="0"/>
              <a:t>([parameters])</a:t>
            </a:r>
            <a:endParaRPr lang="zh-TW" altLang="en-US" smtClean="0"/>
          </a:p>
        </p:txBody>
      </p:sp>
      <p:sp>
        <p:nvSpPr>
          <p:cNvPr id="3" name="投影片編號版面配置區 2"/>
          <p:cNvSpPr>
            <a:spLocks noGrp="1"/>
          </p:cNvSpPr>
          <p:nvPr>
            <p:ph type="sldNum" sz="quarter" idx="12"/>
          </p:nvPr>
        </p:nvSpPr>
        <p:spPr/>
        <p:txBody>
          <a:bodyPr/>
          <a:lstStyle/>
          <a:p>
            <a:pPr>
              <a:defRPr/>
            </a:pPr>
            <a:fld id="{E45A109F-56A4-405C-B133-ACCC7229D102}" type="slidenum">
              <a:rPr lang="zh-TW" altLang="en-US" smtClean="0"/>
              <a:pPr>
                <a:defRPr/>
              </a:pPr>
              <a:t>35</a:t>
            </a:fld>
            <a:endParaRPr lang="zh-TW" altLang="en-US"/>
          </a:p>
        </p:txBody>
      </p:sp>
    </p:spTree>
    <p:extLst>
      <p:ext uri="{BB962C8B-B14F-4D97-AF65-F5344CB8AC3E}">
        <p14:creationId xmlns:p14="http://schemas.microsoft.com/office/powerpoint/2010/main" val="674502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pPr eaLnBrk="1" hangingPunct="1"/>
            <a:r>
              <a:rPr lang="zh-TW" altLang="en-US" dirty="0" smtClean="0"/>
              <a:t>產生新的</a:t>
            </a:r>
            <a:r>
              <a:rPr lang="en-US" altLang="zh-TW" dirty="0" smtClean="0"/>
              <a:t> window</a:t>
            </a:r>
            <a:endParaRPr lang="zh-TW" altLang="en-US" dirty="0" smtClean="0"/>
          </a:p>
        </p:txBody>
      </p:sp>
      <p:sp>
        <p:nvSpPr>
          <p:cNvPr id="22531" name="內容版面配置區 6"/>
          <p:cNvSpPr>
            <a:spLocks noGrp="1"/>
          </p:cNvSpPr>
          <p:nvPr>
            <p:ph idx="1"/>
          </p:nvPr>
        </p:nvSpPr>
        <p:spPr>
          <a:xfrm>
            <a:off x="468313" y="1628775"/>
            <a:ext cx="8229600" cy="4525963"/>
          </a:xfrm>
        </p:spPr>
        <p:txBody>
          <a:bodyPr/>
          <a:lstStyle/>
          <a:p>
            <a:r>
              <a:rPr lang="en-US" altLang="zh-TW" dirty="0" err="1">
                <a:solidFill>
                  <a:srgbClr val="0000FF"/>
                </a:solidFill>
              </a:rPr>
              <a:t>window.open</a:t>
            </a:r>
            <a:r>
              <a:rPr lang="en-US" altLang="zh-TW" dirty="0">
                <a:solidFill>
                  <a:srgbClr val="0000FF"/>
                </a:solidFill>
              </a:rPr>
              <a:t>(</a:t>
            </a:r>
            <a:r>
              <a:rPr lang="en-US" altLang="zh-TW" dirty="0" err="1">
                <a:solidFill>
                  <a:srgbClr val="0000FF"/>
                </a:solidFill>
              </a:rPr>
              <a:t>URL,name,specs,replace</a:t>
            </a:r>
            <a:r>
              <a:rPr lang="en-US" altLang="zh-TW" dirty="0" smtClean="0">
                <a:solidFill>
                  <a:srgbClr val="0000FF"/>
                </a:solidFill>
              </a:rPr>
              <a:t>)</a:t>
            </a:r>
            <a:br>
              <a:rPr lang="en-US" altLang="zh-TW" dirty="0" smtClean="0">
                <a:solidFill>
                  <a:srgbClr val="0000FF"/>
                </a:solidFill>
              </a:rPr>
            </a:br>
            <a:r>
              <a:rPr lang="zh-TW" altLang="en-US" dirty="0" smtClean="0"/>
              <a:t>打開新的視窗，載入新的網頁</a:t>
            </a:r>
            <a:endParaRPr lang="en-US" altLang="zh-TW" dirty="0" smtClean="0"/>
          </a:p>
          <a:p>
            <a:pPr eaLnBrk="1" hangingPunct="1"/>
            <a:r>
              <a:rPr lang="zh-TW" altLang="en-US" dirty="0" smtClean="0"/>
              <a:t>參數</a:t>
            </a:r>
            <a:endParaRPr lang="en-US" altLang="zh-TW" dirty="0" smtClean="0"/>
          </a:p>
          <a:p>
            <a:pPr lvl="1" eaLnBrk="1" hangingPunct="1"/>
            <a:r>
              <a:rPr lang="en-US" altLang="zh-TW" b="1" dirty="0" smtClean="0"/>
              <a:t>URL</a:t>
            </a:r>
            <a:r>
              <a:rPr lang="en-US" altLang="zh-TW" dirty="0" smtClean="0"/>
              <a:t> </a:t>
            </a:r>
            <a:r>
              <a:rPr lang="zh-TW" altLang="en-US" dirty="0" smtClean="0"/>
              <a:t>指定載入的網址</a:t>
            </a:r>
            <a:endParaRPr lang="en-US" altLang="zh-TW" dirty="0" smtClean="0"/>
          </a:p>
          <a:p>
            <a:pPr lvl="1" eaLnBrk="1" hangingPunct="1"/>
            <a:r>
              <a:rPr lang="en-US" altLang="zh-TW" b="1" dirty="0" smtClean="0"/>
              <a:t>name</a:t>
            </a:r>
            <a:r>
              <a:rPr lang="zh-TW" altLang="en-US" dirty="0" smtClean="0"/>
              <a:t>目標視窗的名稱，類似</a:t>
            </a:r>
            <a:r>
              <a:rPr lang="en-US" altLang="zh-TW" dirty="0" smtClean="0"/>
              <a:t>target</a:t>
            </a:r>
          </a:p>
          <a:p>
            <a:pPr lvl="1" eaLnBrk="1" hangingPunct="1"/>
            <a:r>
              <a:rPr lang="en-US" altLang="zh-TW" b="1" dirty="0"/>
              <a:t>specs</a:t>
            </a:r>
            <a:r>
              <a:rPr lang="en-US" altLang="zh-TW" dirty="0" smtClean="0"/>
              <a:t> </a:t>
            </a:r>
            <a:r>
              <a:rPr lang="zh-TW" altLang="en-US" dirty="0" smtClean="0"/>
              <a:t>限制參數（包括寬度、高度和</a:t>
            </a:r>
            <a:r>
              <a:rPr lang="en-US" altLang="zh-TW" dirty="0" smtClean="0"/>
              <a:t> chrome contingent</a:t>
            </a:r>
            <a:r>
              <a:rPr lang="zh-TW" altLang="en-US" dirty="0" smtClean="0"/>
              <a:t>）</a:t>
            </a:r>
            <a:endParaRPr lang="en-US" altLang="zh-TW" dirty="0" smtClean="0"/>
          </a:p>
          <a:p>
            <a:pPr lvl="1"/>
            <a:r>
              <a:rPr lang="en-US" altLang="zh-TW" b="1" dirty="0" smtClean="0"/>
              <a:t>replace</a:t>
            </a:r>
            <a:r>
              <a:rPr lang="zh-TW" altLang="en-US" dirty="0" smtClean="0"/>
              <a:t>取代目前視窗</a:t>
            </a:r>
            <a:r>
              <a:rPr lang="en-US" altLang="zh-TW" dirty="0" smtClean="0"/>
              <a:t>? true/false</a:t>
            </a:r>
            <a:endParaRPr lang="zh-TW" altLang="en-US" dirty="0" smtClean="0"/>
          </a:p>
        </p:txBody>
      </p:sp>
      <p:sp>
        <p:nvSpPr>
          <p:cNvPr id="4" name="投影片編號版面配置區 3"/>
          <p:cNvSpPr>
            <a:spLocks noGrp="1"/>
          </p:cNvSpPr>
          <p:nvPr>
            <p:ph type="sldNum" sz="quarter" idx="12"/>
          </p:nvPr>
        </p:nvSpPr>
        <p:spPr/>
        <p:txBody>
          <a:bodyPr/>
          <a:lstStyle/>
          <a:p>
            <a:pPr>
              <a:defRPr/>
            </a:pPr>
            <a:fld id="{C2E21752-E46D-4B72-9A17-AE1A14341C01}" type="slidenum">
              <a:rPr lang="zh-TW" altLang="en-US" smtClean="0"/>
              <a:pPr>
                <a:defRPr/>
              </a:pPr>
              <a:t>36</a:t>
            </a:fld>
            <a:endParaRPr lang="zh-TW" altLang="en-US"/>
          </a:p>
        </p:txBody>
      </p:sp>
      <p:sp>
        <p:nvSpPr>
          <p:cNvPr id="22533" name="矩形 19"/>
          <p:cNvSpPr>
            <a:spLocks noChangeArrowheads="1"/>
          </p:cNvSpPr>
          <p:nvPr/>
        </p:nvSpPr>
        <p:spPr bwMode="auto">
          <a:xfrm>
            <a:off x="1191072" y="5877272"/>
            <a:ext cx="7200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i="1" dirty="0"/>
              <a:t>chrome : </a:t>
            </a:r>
            <a:r>
              <a:rPr lang="zh-TW" altLang="en-US" i="1" dirty="0"/>
              <a:t>包含 </a:t>
            </a:r>
            <a:r>
              <a:rPr lang="en-US" altLang="zh-TW" dirty="0"/>
              <a:t>scrollbars</a:t>
            </a:r>
            <a:r>
              <a:rPr lang="zh-TW" altLang="en-US" dirty="0"/>
              <a:t>、</a:t>
            </a:r>
            <a:r>
              <a:rPr lang="en-US" altLang="zh-TW" dirty="0"/>
              <a:t>toolbars</a:t>
            </a:r>
            <a:r>
              <a:rPr lang="zh-TW" altLang="en-US" dirty="0"/>
              <a:t>、</a:t>
            </a:r>
            <a:r>
              <a:rPr lang="en-US" altLang="zh-TW" dirty="0"/>
              <a:t>status bar</a:t>
            </a:r>
            <a:r>
              <a:rPr lang="zh-TW" altLang="en-US" dirty="0"/>
              <a:t>、</a:t>
            </a:r>
            <a:r>
              <a:rPr lang="en-US" altLang="zh-TW" dirty="0"/>
              <a:t>menu bar </a:t>
            </a:r>
            <a:r>
              <a:rPr lang="zh-TW" altLang="en-US" dirty="0"/>
              <a:t>的區域</a:t>
            </a:r>
          </a:p>
        </p:txBody>
      </p:sp>
    </p:spTree>
    <p:extLst>
      <p:ext uri="{BB962C8B-B14F-4D97-AF65-F5344CB8AC3E}">
        <p14:creationId xmlns:p14="http://schemas.microsoft.com/office/powerpoint/2010/main" val="811165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mtClean="0"/>
              <a:t>產生新的</a:t>
            </a:r>
            <a:r>
              <a:rPr lang="en-US" altLang="zh-TW" smtClean="0"/>
              <a:t> window</a:t>
            </a:r>
            <a:r>
              <a:rPr lang="zh-TW" altLang="en-US" smtClean="0"/>
              <a:t>：</a:t>
            </a:r>
            <a:r>
              <a:rPr lang="en-US" altLang="zh-TW" smtClean="0"/>
              <a:t/>
            </a:r>
            <a:br>
              <a:rPr lang="en-US" altLang="zh-TW" smtClean="0"/>
            </a:br>
            <a:r>
              <a:rPr lang="en-US" altLang="zh-TW" smtClean="0"/>
              <a:t>name</a:t>
            </a:r>
            <a:r>
              <a:rPr lang="zh-TW" altLang="en-US" smtClean="0"/>
              <a:t>目標視窗的名稱</a:t>
            </a:r>
            <a:endParaRPr lang="zh-TW" altLang="en-US" dirty="0"/>
          </a:p>
        </p:txBody>
      </p:sp>
      <p:sp>
        <p:nvSpPr>
          <p:cNvPr id="3" name="內容版面配置區 2"/>
          <p:cNvSpPr>
            <a:spLocks noGrp="1"/>
          </p:cNvSpPr>
          <p:nvPr>
            <p:ph idx="1"/>
          </p:nvPr>
        </p:nvSpPr>
        <p:spPr/>
        <p:txBody>
          <a:bodyPr/>
          <a:lstStyle/>
          <a:p>
            <a:r>
              <a:rPr lang="en-US" altLang="zh-TW" dirty="0" smtClean="0"/>
              <a:t>_blank - URL is loaded into a new window. </a:t>
            </a:r>
            <a:br>
              <a:rPr lang="en-US" altLang="zh-TW" dirty="0" smtClean="0"/>
            </a:br>
            <a:r>
              <a:rPr lang="en-US" altLang="zh-TW" dirty="0" smtClean="0"/>
              <a:t>This is default</a:t>
            </a:r>
          </a:p>
          <a:p>
            <a:r>
              <a:rPr lang="en-US" altLang="zh-TW" dirty="0" smtClean="0"/>
              <a:t>_parent - URL is loaded into the parent frame</a:t>
            </a:r>
          </a:p>
          <a:p>
            <a:r>
              <a:rPr lang="en-US" altLang="zh-TW" dirty="0" smtClean="0"/>
              <a:t>_self - URL replaces the current page</a:t>
            </a:r>
          </a:p>
          <a:p>
            <a:r>
              <a:rPr lang="en-US" altLang="zh-TW" dirty="0" smtClean="0"/>
              <a:t>_top - URL replaces any framesets that may be loaded</a:t>
            </a:r>
          </a:p>
          <a:p>
            <a:r>
              <a:rPr lang="en-US" altLang="zh-TW" dirty="0" smtClean="0"/>
              <a:t>name - The name of the window</a:t>
            </a:r>
            <a:endParaRPr lang="zh-TW" altLang="en-US" dirty="0"/>
          </a:p>
        </p:txBody>
      </p:sp>
    </p:spTree>
    <p:extLst>
      <p:ext uri="{BB962C8B-B14F-4D97-AF65-F5344CB8AC3E}">
        <p14:creationId xmlns:p14="http://schemas.microsoft.com/office/powerpoint/2010/main" val="1388351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fontScale="90000"/>
          </a:bodyPr>
          <a:lstStyle/>
          <a:p>
            <a:r>
              <a:rPr lang="zh-TW" altLang="en-US" dirty="0" smtClean="0"/>
              <a:t>產生新的</a:t>
            </a:r>
            <a:r>
              <a:rPr lang="en-US" altLang="zh-TW" dirty="0" smtClean="0"/>
              <a:t> window</a:t>
            </a:r>
            <a:r>
              <a:rPr lang="zh-TW" altLang="en-US" dirty="0" smtClean="0"/>
              <a:t>：</a:t>
            </a:r>
            <a:r>
              <a:rPr lang="en-US" altLang="zh-TW" dirty="0" smtClean="0"/>
              <a:t>specs </a:t>
            </a:r>
            <a:r>
              <a:rPr lang="zh-TW" altLang="en-US" dirty="0" smtClean="0"/>
              <a:t>限制參數</a:t>
            </a:r>
            <a:endParaRPr lang="zh-TW" altLang="en-US" dirty="0"/>
          </a:p>
        </p:txBody>
      </p:sp>
      <p:graphicFrame>
        <p:nvGraphicFramePr>
          <p:cNvPr id="4" name="內容版面配置區 3"/>
          <p:cNvGraphicFramePr>
            <a:graphicFrameLocks noGrp="1"/>
          </p:cNvGraphicFramePr>
          <p:nvPr>
            <p:ph idx="1"/>
            <p:extLst/>
          </p:nvPr>
        </p:nvGraphicFramePr>
        <p:xfrm>
          <a:off x="457200" y="1412776"/>
          <a:ext cx="8229367" cy="5258987"/>
        </p:xfrm>
        <a:graphic>
          <a:graphicData uri="http://schemas.openxmlformats.org/drawingml/2006/table">
            <a:tbl>
              <a:tblPr>
                <a:tableStyleId>{793D81CF-94F2-401A-BA57-92F5A7B2D0C5}</a:tableStyleId>
              </a:tblPr>
              <a:tblGrid>
                <a:gridCol w="3106688">
                  <a:extLst>
                    <a:ext uri="{9D8B030D-6E8A-4147-A177-3AD203B41FA5}">
                      <a16:colId xmlns:a16="http://schemas.microsoft.com/office/drawing/2014/main" val="20000"/>
                    </a:ext>
                  </a:extLst>
                </a:gridCol>
                <a:gridCol w="5122679">
                  <a:extLst>
                    <a:ext uri="{9D8B030D-6E8A-4147-A177-3AD203B41FA5}">
                      <a16:colId xmlns:a16="http://schemas.microsoft.com/office/drawing/2014/main" val="20001"/>
                    </a:ext>
                  </a:extLst>
                </a:gridCol>
              </a:tblGrid>
              <a:tr h="376723">
                <a:tc>
                  <a:txBody>
                    <a:bodyPr/>
                    <a:lstStyle/>
                    <a:p>
                      <a:pPr fontAlgn="t"/>
                      <a:r>
                        <a:rPr lang="en-US" sz="2000" dirty="0" err="1">
                          <a:effectLst/>
                        </a:rPr>
                        <a:t>channelmode</a:t>
                      </a:r>
                      <a:r>
                        <a:rPr lang="en-US" sz="2000" dirty="0">
                          <a:effectLst/>
                        </a:rPr>
                        <a:t>=yes|no|1|0</a:t>
                      </a:r>
                      <a:endParaRPr lang="en-US" sz="2000" dirty="0">
                        <a:effectLst/>
                        <a:latin typeface="verdana"/>
                      </a:endParaRPr>
                    </a:p>
                  </a:txBody>
                  <a:tcPr marL="13657" marR="13657" marT="20411" marB="20411"/>
                </a:tc>
                <a:tc>
                  <a:txBody>
                    <a:bodyPr/>
                    <a:lstStyle/>
                    <a:p>
                      <a:pPr fontAlgn="t"/>
                      <a:r>
                        <a:rPr lang="zh-TW" altLang="en-US" sz="2000" dirty="0" smtClean="0">
                          <a:effectLst/>
                        </a:rPr>
                        <a:t>以劇場模式（</a:t>
                      </a:r>
                      <a:r>
                        <a:rPr lang="en-US" sz="2000" dirty="0" smtClean="0">
                          <a:effectLst/>
                        </a:rPr>
                        <a:t>theater mode</a:t>
                      </a:r>
                      <a:r>
                        <a:rPr lang="zh-TW" altLang="en-US" sz="2000" dirty="0" smtClean="0">
                          <a:effectLst/>
                        </a:rPr>
                        <a:t>）顯示？</a:t>
                      </a:r>
                      <a:r>
                        <a:rPr lang="en-US" altLang="zh-TW" sz="2000" dirty="0" smtClean="0">
                          <a:effectLst/>
                        </a:rPr>
                        <a:t/>
                      </a:r>
                      <a:br>
                        <a:rPr lang="en-US" altLang="zh-TW" sz="2000" dirty="0" smtClean="0">
                          <a:effectLst/>
                        </a:rPr>
                      </a:br>
                      <a:r>
                        <a:rPr lang="en-US" sz="2000" dirty="0" smtClean="0">
                          <a:effectLst/>
                        </a:rPr>
                        <a:t>Default </a:t>
                      </a:r>
                      <a:r>
                        <a:rPr lang="en-US" sz="2000" dirty="0">
                          <a:effectLst/>
                        </a:rPr>
                        <a:t>is no. IE only</a:t>
                      </a:r>
                      <a:endParaRPr lang="en-US" sz="2000" dirty="0">
                        <a:effectLst/>
                        <a:latin typeface="verdana"/>
                      </a:endParaRPr>
                    </a:p>
                  </a:txBody>
                  <a:tcPr marL="13657" marR="13657" marT="20411" marB="20411"/>
                </a:tc>
                <a:extLst>
                  <a:ext uri="{0D108BD9-81ED-4DB2-BD59-A6C34878D82A}">
                    <a16:rowId xmlns:a16="http://schemas.microsoft.com/office/drawing/2014/main" val="10000"/>
                  </a:ext>
                </a:extLst>
              </a:tr>
              <a:tr h="292748">
                <a:tc>
                  <a:txBody>
                    <a:bodyPr/>
                    <a:lstStyle/>
                    <a:p>
                      <a:pPr fontAlgn="t"/>
                      <a:r>
                        <a:rPr lang="en-US" sz="2000" dirty="0">
                          <a:effectLst/>
                        </a:rPr>
                        <a:t>directories=yes|no|1|0</a:t>
                      </a:r>
                      <a:endParaRPr lang="en-US" sz="2000" dirty="0">
                        <a:effectLst/>
                        <a:latin typeface="verdana"/>
                      </a:endParaRPr>
                    </a:p>
                  </a:txBody>
                  <a:tcPr marL="13657" marR="13657" marT="20411" marB="20411"/>
                </a:tc>
                <a:tc>
                  <a:txBody>
                    <a:bodyPr/>
                    <a:lstStyle/>
                    <a:p>
                      <a:pPr fontAlgn="t"/>
                      <a:r>
                        <a:rPr lang="zh-TW" altLang="en-US" sz="2000" dirty="0" smtClean="0">
                          <a:effectLst/>
                        </a:rPr>
                        <a:t>是否顯示目錄按鈕？</a:t>
                      </a:r>
                      <a:r>
                        <a:rPr lang="en-US" sz="2000" dirty="0" smtClean="0">
                          <a:effectLst/>
                        </a:rPr>
                        <a:t>Default </a:t>
                      </a:r>
                      <a:r>
                        <a:rPr lang="en-US" sz="2000" dirty="0">
                          <a:effectLst/>
                        </a:rPr>
                        <a:t>is yes. IE only</a:t>
                      </a:r>
                      <a:endParaRPr lang="en-US" sz="2000" dirty="0">
                        <a:effectLst/>
                        <a:latin typeface="verdana"/>
                      </a:endParaRPr>
                    </a:p>
                  </a:txBody>
                  <a:tcPr marL="13657" marR="13657" marT="20411" marB="20411"/>
                </a:tc>
                <a:extLst>
                  <a:ext uri="{0D108BD9-81ED-4DB2-BD59-A6C34878D82A}">
                    <a16:rowId xmlns:a16="http://schemas.microsoft.com/office/drawing/2014/main" val="10001"/>
                  </a:ext>
                </a:extLst>
              </a:tr>
              <a:tr h="410649">
                <a:tc>
                  <a:txBody>
                    <a:bodyPr/>
                    <a:lstStyle/>
                    <a:p>
                      <a:pPr fontAlgn="t"/>
                      <a:r>
                        <a:rPr lang="en-US" sz="2000">
                          <a:effectLst/>
                        </a:rPr>
                        <a:t>fullscreen=yes|no|1|0</a:t>
                      </a:r>
                      <a:endParaRPr lang="en-US" sz="2000">
                        <a:effectLst/>
                        <a:latin typeface="verdana"/>
                      </a:endParaRPr>
                    </a:p>
                  </a:txBody>
                  <a:tcPr marL="13657" marR="13657" marT="20411" marB="20411"/>
                </a:tc>
                <a:tc>
                  <a:txBody>
                    <a:bodyPr/>
                    <a:lstStyle/>
                    <a:p>
                      <a:pPr fontAlgn="t"/>
                      <a:r>
                        <a:rPr lang="zh-TW" altLang="en-US" sz="2000" dirty="0" smtClean="0">
                          <a:effectLst/>
                        </a:rPr>
                        <a:t>以全螢幕顯示？</a:t>
                      </a:r>
                      <a:r>
                        <a:rPr lang="en-US" sz="2000" dirty="0" smtClean="0">
                          <a:effectLst/>
                        </a:rPr>
                        <a:t>Default </a:t>
                      </a:r>
                      <a:r>
                        <a:rPr lang="en-US" sz="2000" dirty="0">
                          <a:effectLst/>
                        </a:rPr>
                        <a:t>is </a:t>
                      </a:r>
                      <a:r>
                        <a:rPr lang="en-US" sz="2000" dirty="0" smtClean="0">
                          <a:effectLst/>
                        </a:rPr>
                        <a:t>no</a:t>
                      </a:r>
                      <a:endParaRPr lang="en-US" sz="2000" dirty="0">
                        <a:effectLst/>
                        <a:latin typeface="verdana"/>
                      </a:endParaRPr>
                    </a:p>
                  </a:txBody>
                  <a:tcPr marL="13657" marR="13657" marT="20411" marB="20411"/>
                </a:tc>
                <a:extLst>
                  <a:ext uri="{0D108BD9-81ED-4DB2-BD59-A6C34878D82A}">
                    <a16:rowId xmlns:a16="http://schemas.microsoft.com/office/drawing/2014/main" val="10002"/>
                  </a:ext>
                </a:extLst>
              </a:tr>
              <a:tr h="292748">
                <a:tc>
                  <a:txBody>
                    <a:bodyPr/>
                    <a:lstStyle/>
                    <a:p>
                      <a:pPr fontAlgn="t"/>
                      <a:r>
                        <a:rPr lang="en-US" sz="2000">
                          <a:effectLst/>
                        </a:rPr>
                        <a:t>height=pixels</a:t>
                      </a:r>
                      <a:endParaRPr lang="en-US" sz="2000">
                        <a:effectLst/>
                        <a:latin typeface="verdana"/>
                      </a:endParaRPr>
                    </a:p>
                  </a:txBody>
                  <a:tcPr marL="13657" marR="13657" marT="20411" marB="20411"/>
                </a:tc>
                <a:tc>
                  <a:txBody>
                    <a:bodyPr/>
                    <a:lstStyle/>
                    <a:p>
                      <a:pPr fontAlgn="t"/>
                      <a:r>
                        <a:rPr lang="zh-TW" altLang="en-US" sz="2000" dirty="0" smtClean="0">
                          <a:effectLst/>
                        </a:rPr>
                        <a:t>視窗的高度，最小 </a:t>
                      </a:r>
                      <a:r>
                        <a:rPr lang="en-US" sz="2000" dirty="0" smtClean="0">
                          <a:effectLst/>
                        </a:rPr>
                        <a:t>100</a:t>
                      </a:r>
                      <a:endParaRPr lang="en-US" sz="2000" dirty="0">
                        <a:effectLst/>
                        <a:latin typeface="verdana"/>
                      </a:endParaRPr>
                    </a:p>
                  </a:txBody>
                  <a:tcPr marL="13657" marR="13657" marT="20411" marB="20411"/>
                </a:tc>
                <a:extLst>
                  <a:ext uri="{0D108BD9-81ED-4DB2-BD59-A6C34878D82A}">
                    <a16:rowId xmlns:a16="http://schemas.microsoft.com/office/drawing/2014/main" val="10003"/>
                  </a:ext>
                </a:extLst>
              </a:tr>
              <a:tr h="208772">
                <a:tc>
                  <a:txBody>
                    <a:bodyPr/>
                    <a:lstStyle/>
                    <a:p>
                      <a:pPr fontAlgn="t"/>
                      <a:r>
                        <a:rPr lang="en-US" sz="2000">
                          <a:effectLst/>
                        </a:rPr>
                        <a:t>left=pixels</a:t>
                      </a:r>
                      <a:endParaRPr lang="en-US" sz="2000">
                        <a:effectLst/>
                        <a:latin typeface="verdana"/>
                      </a:endParaRPr>
                    </a:p>
                  </a:txBody>
                  <a:tcPr marL="13657" marR="13657" marT="20411" marB="20411"/>
                </a:tc>
                <a:tc>
                  <a:txBody>
                    <a:bodyPr/>
                    <a:lstStyle/>
                    <a:p>
                      <a:pPr fontAlgn="t"/>
                      <a:r>
                        <a:rPr lang="zh-TW" altLang="en-US" sz="2000" dirty="0" smtClean="0">
                          <a:effectLst/>
                        </a:rPr>
                        <a:t>視窗左邊的位置</a:t>
                      </a:r>
                      <a:endParaRPr lang="en-US" sz="2000" dirty="0">
                        <a:effectLst/>
                        <a:latin typeface="verdana"/>
                      </a:endParaRPr>
                    </a:p>
                  </a:txBody>
                  <a:tcPr marL="13657" marR="13657" marT="20411" marB="20411"/>
                </a:tc>
                <a:extLst>
                  <a:ext uri="{0D108BD9-81ED-4DB2-BD59-A6C34878D82A}">
                    <a16:rowId xmlns:a16="http://schemas.microsoft.com/office/drawing/2014/main" val="10004"/>
                  </a:ext>
                </a:extLst>
              </a:tr>
              <a:tr h="292748">
                <a:tc>
                  <a:txBody>
                    <a:bodyPr/>
                    <a:lstStyle/>
                    <a:p>
                      <a:pPr fontAlgn="t"/>
                      <a:r>
                        <a:rPr lang="en-US" sz="2000">
                          <a:effectLst/>
                        </a:rPr>
                        <a:t>location=yes|no|1|0</a:t>
                      </a:r>
                      <a:endParaRPr lang="en-US" sz="2000">
                        <a:effectLst/>
                        <a:latin typeface="verdana"/>
                      </a:endParaRPr>
                    </a:p>
                  </a:txBody>
                  <a:tcPr marL="13657" marR="13657" marT="20411" marB="20411"/>
                </a:tc>
                <a:tc>
                  <a:txBody>
                    <a:bodyPr/>
                    <a:lstStyle/>
                    <a:p>
                      <a:pPr fontAlgn="t"/>
                      <a:r>
                        <a:rPr lang="zh-TW" altLang="en-US" sz="2000" dirty="0" smtClean="0">
                          <a:effectLst/>
                        </a:rPr>
                        <a:t>是否顯示網址列？</a:t>
                      </a:r>
                      <a:r>
                        <a:rPr lang="en-US" sz="2000" dirty="0" smtClean="0">
                          <a:effectLst/>
                        </a:rPr>
                        <a:t>Default </a:t>
                      </a:r>
                      <a:r>
                        <a:rPr lang="en-US" sz="2000" dirty="0">
                          <a:effectLst/>
                        </a:rPr>
                        <a:t>is yes</a:t>
                      </a:r>
                      <a:endParaRPr lang="en-US" sz="2000" dirty="0">
                        <a:effectLst/>
                        <a:latin typeface="verdana"/>
                      </a:endParaRPr>
                    </a:p>
                  </a:txBody>
                  <a:tcPr marL="13657" marR="13657" marT="20411" marB="20411"/>
                </a:tc>
                <a:extLst>
                  <a:ext uri="{0D108BD9-81ED-4DB2-BD59-A6C34878D82A}">
                    <a16:rowId xmlns:a16="http://schemas.microsoft.com/office/drawing/2014/main" val="10005"/>
                  </a:ext>
                </a:extLst>
              </a:tr>
              <a:tr h="292748">
                <a:tc>
                  <a:txBody>
                    <a:bodyPr/>
                    <a:lstStyle/>
                    <a:p>
                      <a:pPr fontAlgn="t"/>
                      <a:r>
                        <a:rPr lang="en-US" sz="2000">
                          <a:effectLst/>
                        </a:rPr>
                        <a:t>menubar=yes|no|1|0</a:t>
                      </a:r>
                      <a:endParaRPr lang="en-US" sz="2000">
                        <a:effectLst/>
                        <a:latin typeface="verdana"/>
                      </a:endParaRPr>
                    </a:p>
                  </a:txBody>
                  <a:tcPr marL="13657" marR="13657" marT="20411" marB="20411"/>
                </a:tc>
                <a:tc>
                  <a:txBody>
                    <a:bodyPr/>
                    <a:lstStyle/>
                    <a:p>
                      <a:pPr fontAlgn="t"/>
                      <a:r>
                        <a:rPr lang="zh-TW" altLang="en-US" sz="2000" dirty="0" smtClean="0">
                          <a:effectLst/>
                        </a:rPr>
                        <a:t>是否顯示選單列？</a:t>
                      </a:r>
                      <a:r>
                        <a:rPr lang="en-US" sz="2000" dirty="0" smtClean="0">
                          <a:effectLst/>
                        </a:rPr>
                        <a:t>Default </a:t>
                      </a:r>
                      <a:r>
                        <a:rPr lang="en-US" sz="2000" dirty="0">
                          <a:effectLst/>
                        </a:rPr>
                        <a:t>is yes</a:t>
                      </a:r>
                      <a:endParaRPr lang="en-US" sz="2000" dirty="0">
                        <a:effectLst/>
                        <a:latin typeface="verdana"/>
                      </a:endParaRPr>
                    </a:p>
                  </a:txBody>
                  <a:tcPr marL="13657" marR="13657" marT="20411" marB="20411"/>
                </a:tc>
                <a:extLst>
                  <a:ext uri="{0D108BD9-81ED-4DB2-BD59-A6C34878D82A}">
                    <a16:rowId xmlns:a16="http://schemas.microsoft.com/office/drawing/2014/main" val="10006"/>
                  </a:ext>
                </a:extLst>
              </a:tr>
              <a:tr h="292748">
                <a:tc>
                  <a:txBody>
                    <a:bodyPr/>
                    <a:lstStyle/>
                    <a:p>
                      <a:pPr fontAlgn="t"/>
                      <a:r>
                        <a:rPr lang="en-US" sz="2000">
                          <a:effectLst/>
                        </a:rPr>
                        <a:t>resizable=yes|no|1|0</a:t>
                      </a:r>
                      <a:endParaRPr lang="en-US" sz="2000">
                        <a:effectLst/>
                        <a:latin typeface="verdana"/>
                      </a:endParaRPr>
                    </a:p>
                  </a:txBody>
                  <a:tcPr marL="13657" marR="13657" marT="20411" marB="20411"/>
                </a:tc>
                <a:tc>
                  <a:txBody>
                    <a:bodyPr/>
                    <a:lstStyle/>
                    <a:p>
                      <a:pPr fontAlgn="t"/>
                      <a:r>
                        <a:rPr lang="zh-TW" altLang="en-US" sz="2000" dirty="0" smtClean="0">
                          <a:effectLst/>
                        </a:rPr>
                        <a:t>視窗可以調整大小？</a:t>
                      </a:r>
                      <a:r>
                        <a:rPr lang="en-US" sz="2000" dirty="0" smtClean="0">
                          <a:effectLst/>
                        </a:rPr>
                        <a:t>Default </a:t>
                      </a:r>
                      <a:r>
                        <a:rPr lang="en-US" sz="2000" dirty="0">
                          <a:effectLst/>
                        </a:rPr>
                        <a:t>is yes</a:t>
                      </a:r>
                      <a:endParaRPr lang="en-US" sz="2000" dirty="0">
                        <a:effectLst/>
                        <a:latin typeface="verdana"/>
                      </a:endParaRPr>
                    </a:p>
                  </a:txBody>
                  <a:tcPr marL="13657" marR="13657" marT="20411" marB="20411"/>
                </a:tc>
                <a:extLst>
                  <a:ext uri="{0D108BD9-81ED-4DB2-BD59-A6C34878D82A}">
                    <a16:rowId xmlns:a16="http://schemas.microsoft.com/office/drawing/2014/main" val="10007"/>
                  </a:ext>
                </a:extLst>
              </a:tr>
              <a:tr h="292748">
                <a:tc>
                  <a:txBody>
                    <a:bodyPr/>
                    <a:lstStyle/>
                    <a:p>
                      <a:pPr fontAlgn="t"/>
                      <a:r>
                        <a:rPr lang="en-US" sz="2000">
                          <a:effectLst/>
                        </a:rPr>
                        <a:t>scrollbars=yes|no|1|0</a:t>
                      </a:r>
                      <a:endParaRPr lang="en-US" sz="2000">
                        <a:effectLst/>
                        <a:latin typeface="verdana"/>
                      </a:endParaRPr>
                    </a:p>
                  </a:txBody>
                  <a:tcPr marL="13657" marR="13657" marT="20411" marB="20411"/>
                </a:tc>
                <a:tc>
                  <a:txBody>
                    <a:bodyPr/>
                    <a:lstStyle/>
                    <a:p>
                      <a:pPr fontAlgn="t"/>
                      <a:r>
                        <a:rPr lang="zh-TW" altLang="en-US" sz="2000" dirty="0" smtClean="0">
                          <a:effectLst/>
                        </a:rPr>
                        <a:t>是否顯示捲軸？</a:t>
                      </a:r>
                      <a:r>
                        <a:rPr lang="en-US" sz="2000" dirty="0" smtClean="0">
                          <a:effectLst/>
                        </a:rPr>
                        <a:t>Default </a:t>
                      </a:r>
                      <a:r>
                        <a:rPr lang="en-US" sz="2000" dirty="0">
                          <a:effectLst/>
                        </a:rPr>
                        <a:t>is yes</a:t>
                      </a:r>
                      <a:endParaRPr lang="en-US" sz="2000" dirty="0">
                        <a:effectLst/>
                        <a:latin typeface="verdana"/>
                      </a:endParaRPr>
                    </a:p>
                  </a:txBody>
                  <a:tcPr marL="13657" marR="13657" marT="20411" marB="20411"/>
                </a:tc>
                <a:extLst>
                  <a:ext uri="{0D108BD9-81ED-4DB2-BD59-A6C34878D82A}">
                    <a16:rowId xmlns:a16="http://schemas.microsoft.com/office/drawing/2014/main" val="10008"/>
                  </a:ext>
                </a:extLst>
              </a:tr>
              <a:tr h="292748">
                <a:tc>
                  <a:txBody>
                    <a:bodyPr/>
                    <a:lstStyle/>
                    <a:p>
                      <a:pPr fontAlgn="t"/>
                      <a:r>
                        <a:rPr lang="en-US" sz="2000">
                          <a:effectLst/>
                        </a:rPr>
                        <a:t>status=yes|no|1|0</a:t>
                      </a:r>
                      <a:endParaRPr lang="en-US" sz="2000">
                        <a:effectLst/>
                        <a:latin typeface="verdana"/>
                      </a:endParaRPr>
                    </a:p>
                  </a:txBody>
                  <a:tcPr marL="13657" marR="13657" marT="20411" marB="20411"/>
                </a:tc>
                <a:tc>
                  <a:txBody>
                    <a:bodyPr/>
                    <a:lstStyle/>
                    <a:p>
                      <a:pPr fontAlgn="t"/>
                      <a:r>
                        <a:rPr lang="zh-TW" altLang="en-US" sz="2000" dirty="0" smtClean="0">
                          <a:effectLst/>
                        </a:rPr>
                        <a:t>是否顯示狀態列？</a:t>
                      </a:r>
                      <a:r>
                        <a:rPr lang="en-US" sz="2000" dirty="0" smtClean="0">
                          <a:effectLst/>
                        </a:rPr>
                        <a:t>Default </a:t>
                      </a:r>
                      <a:r>
                        <a:rPr lang="en-US" sz="2000" dirty="0">
                          <a:effectLst/>
                        </a:rPr>
                        <a:t>is yes</a:t>
                      </a:r>
                      <a:endParaRPr lang="en-US" sz="2000" dirty="0">
                        <a:effectLst/>
                        <a:latin typeface="verdana"/>
                      </a:endParaRPr>
                    </a:p>
                  </a:txBody>
                  <a:tcPr marL="13657" marR="13657" marT="20411" marB="20411"/>
                </a:tc>
                <a:extLst>
                  <a:ext uri="{0D108BD9-81ED-4DB2-BD59-A6C34878D82A}">
                    <a16:rowId xmlns:a16="http://schemas.microsoft.com/office/drawing/2014/main" val="10009"/>
                  </a:ext>
                </a:extLst>
              </a:tr>
              <a:tr h="396074">
                <a:tc>
                  <a:txBody>
                    <a:bodyPr/>
                    <a:lstStyle/>
                    <a:p>
                      <a:pPr fontAlgn="t"/>
                      <a:r>
                        <a:rPr lang="en-US" sz="2000" dirty="0" err="1">
                          <a:effectLst/>
                        </a:rPr>
                        <a:t>titlebar</a:t>
                      </a:r>
                      <a:r>
                        <a:rPr lang="en-US" sz="2000" dirty="0">
                          <a:effectLst/>
                        </a:rPr>
                        <a:t>=yes|no|1|0</a:t>
                      </a:r>
                      <a:endParaRPr lang="en-US" sz="2000" dirty="0">
                        <a:effectLst/>
                        <a:latin typeface="verdana"/>
                      </a:endParaRPr>
                    </a:p>
                  </a:txBody>
                  <a:tcPr marL="13657" marR="13657" marT="20411" marB="20411"/>
                </a:tc>
                <a:tc>
                  <a:txBody>
                    <a:bodyPr/>
                    <a:lstStyle/>
                    <a:p>
                      <a:pPr fontAlgn="t"/>
                      <a:r>
                        <a:rPr lang="zh-TW" altLang="en-US" sz="2000" dirty="0" smtClean="0">
                          <a:effectLst/>
                        </a:rPr>
                        <a:t>是否顯示標題列？</a:t>
                      </a:r>
                      <a:r>
                        <a:rPr lang="en-US" sz="2000" dirty="0" smtClean="0">
                          <a:effectLst/>
                        </a:rPr>
                        <a:t>Default </a:t>
                      </a:r>
                      <a:r>
                        <a:rPr lang="en-US" sz="2000" dirty="0">
                          <a:effectLst/>
                        </a:rPr>
                        <a:t>is yes</a:t>
                      </a:r>
                      <a:endParaRPr lang="en-US" sz="2000" dirty="0">
                        <a:effectLst/>
                        <a:latin typeface="verdana"/>
                      </a:endParaRPr>
                    </a:p>
                  </a:txBody>
                  <a:tcPr marL="13657" marR="13657" marT="20411" marB="20411"/>
                </a:tc>
                <a:extLst>
                  <a:ext uri="{0D108BD9-81ED-4DB2-BD59-A6C34878D82A}">
                    <a16:rowId xmlns:a16="http://schemas.microsoft.com/office/drawing/2014/main" val="10010"/>
                  </a:ext>
                </a:extLst>
              </a:tr>
              <a:tr h="292748">
                <a:tc>
                  <a:txBody>
                    <a:bodyPr/>
                    <a:lstStyle/>
                    <a:p>
                      <a:pPr fontAlgn="t"/>
                      <a:r>
                        <a:rPr lang="en-US" sz="2000">
                          <a:effectLst/>
                        </a:rPr>
                        <a:t>toolbar=yes|no|1|0</a:t>
                      </a:r>
                      <a:endParaRPr lang="en-US" sz="2000">
                        <a:effectLst/>
                        <a:latin typeface="verdana"/>
                      </a:endParaRPr>
                    </a:p>
                  </a:txBody>
                  <a:tcPr marL="13657" marR="13657" marT="20411" marB="20411"/>
                </a:tc>
                <a:tc>
                  <a:txBody>
                    <a:bodyPr/>
                    <a:lstStyle/>
                    <a:p>
                      <a:pPr fontAlgn="t"/>
                      <a:r>
                        <a:rPr lang="zh-TW" altLang="en-US" sz="2000" dirty="0" smtClean="0">
                          <a:effectLst/>
                        </a:rPr>
                        <a:t>是否顯示工具列？</a:t>
                      </a:r>
                      <a:r>
                        <a:rPr lang="en-US" sz="2000" dirty="0" smtClean="0">
                          <a:effectLst/>
                        </a:rPr>
                        <a:t>Default </a:t>
                      </a:r>
                      <a:r>
                        <a:rPr lang="en-US" sz="2000" dirty="0">
                          <a:effectLst/>
                        </a:rPr>
                        <a:t>is yes</a:t>
                      </a:r>
                      <a:endParaRPr lang="en-US" sz="2000" dirty="0">
                        <a:effectLst/>
                        <a:latin typeface="verdana"/>
                      </a:endParaRPr>
                    </a:p>
                  </a:txBody>
                  <a:tcPr marL="13657" marR="13657" marT="20411" marB="20411"/>
                </a:tc>
                <a:extLst>
                  <a:ext uri="{0D108BD9-81ED-4DB2-BD59-A6C34878D82A}">
                    <a16:rowId xmlns:a16="http://schemas.microsoft.com/office/drawing/2014/main" val="10011"/>
                  </a:ext>
                </a:extLst>
              </a:tr>
              <a:tr h="208772">
                <a:tc>
                  <a:txBody>
                    <a:bodyPr/>
                    <a:lstStyle/>
                    <a:p>
                      <a:pPr fontAlgn="t"/>
                      <a:r>
                        <a:rPr lang="en-US" sz="2000">
                          <a:effectLst/>
                        </a:rPr>
                        <a:t>top=pixels</a:t>
                      </a:r>
                      <a:endParaRPr lang="en-US" sz="2000">
                        <a:effectLst/>
                        <a:latin typeface="verdana"/>
                      </a:endParaRPr>
                    </a:p>
                  </a:txBody>
                  <a:tcPr marL="13657" marR="13657" marT="20411" marB="20411"/>
                </a:tc>
                <a:tc>
                  <a:txBody>
                    <a:bodyPr/>
                    <a:lstStyle/>
                    <a:p>
                      <a:pPr fontAlgn="t"/>
                      <a:r>
                        <a:rPr lang="zh-TW" altLang="en-US" sz="2000" dirty="0" smtClean="0">
                          <a:effectLst/>
                        </a:rPr>
                        <a:t>視窗頂端位置，</a:t>
                      </a:r>
                      <a:r>
                        <a:rPr lang="en-US" sz="2000" dirty="0" smtClean="0">
                          <a:effectLst/>
                        </a:rPr>
                        <a:t>IE </a:t>
                      </a:r>
                      <a:r>
                        <a:rPr lang="en-US" sz="2000" dirty="0">
                          <a:effectLst/>
                        </a:rPr>
                        <a:t>only</a:t>
                      </a:r>
                      <a:endParaRPr lang="en-US" sz="2000" dirty="0">
                        <a:effectLst/>
                        <a:latin typeface="verdana"/>
                      </a:endParaRPr>
                    </a:p>
                  </a:txBody>
                  <a:tcPr marL="13657" marR="13657" marT="20411" marB="20411"/>
                </a:tc>
                <a:extLst>
                  <a:ext uri="{0D108BD9-81ED-4DB2-BD59-A6C34878D82A}">
                    <a16:rowId xmlns:a16="http://schemas.microsoft.com/office/drawing/2014/main" val="10012"/>
                  </a:ext>
                </a:extLst>
              </a:tr>
              <a:tr h="292748">
                <a:tc>
                  <a:txBody>
                    <a:bodyPr/>
                    <a:lstStyle/>
                    <a:p>
                      <a:pPr fontAlgn="t"/>
                      <a:r>
                        <a:rPr lang="en-US" sz="2000" dirty="0">
                          <a:effectLst/>
                        </a:rPr>
                        <a:t>width=pixels</a:t>
                      </a:r>
                      <a:endParaRPr lang="en-US" sz="2000" dirty="0">
                        <a:effectLst/>
                        <a:latin typeface="verdana"/>
                      </a:endParaRPr>
                    </a:p>
                  </a:txBody>
                  <a:tcPr marL="13657" marR="13657" marT="20411" marB="20411"/>
                </a:tc>
                <a:tc>
                  <a:txBody>
                    <a:bodyPr/>
                    <a:lstStyle/>
                    <a:p>
                      <a:pPr fontAlgn="t"/>
                      <a:r>
                        <a:rPr lang="zh-TW" altLang="en-US" sz="2000" dirty="0" smtClean="0">
                          <a:effectLst/>
                        </a:rPr>
                        <a:t>視窗寬度，最小</a:t>
                      </a:r>
                      <a:r>
                        <a:rPr lang="en-US" sz="2000" dirty="0" smtClean="0">
                          <a:effectLst/>
                        </a:rPr>
                        <a:t> </a:t>
                      </a:r>
                      <a:r>
                        <a:rPr lang="en-US" sz="2000" dirty="0">
                          <a:effectLst/>
                        </a:rPr>
                        <a:t>100</a:t>
                      </a:r>
                      <a:endParaRPr lang="en-US" sz="2000" dirty="0">
                        <a:effectLst/>
                        <a:latin typeface="verdana"/>
                      </a:endParaRPr>
                    </a:p>
                  </a:txBody>
                  <a:tcPr marL="13657" marR="13657" marT="20411" marB="20411"/>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68331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fld id="{D917AD93-ED98-4940-BD13-51CE9E556282}" type="slidenum">
              <a:rPr lang="zh-TW" altLang="en-US" smtClean="0"/>
              <a:pPr>
                <a:defRPr/>
              </a:pPr>
              <a:t>39</a:t>
            </a:fld>
            <a:endParaRPr lang="zh-TW" altLang="en-US"/>
          </a:p>
        </p:txBody>
      </p:sp>
      <p:pic>
        <p:nvPicPr>
          <p:cNvPr id="24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2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圓角矩形圖說文字 1"/>
          <p:cNvSpPr/>
          <p:nvPr/>
        </p:nvSpPr>
        <p:spPr>
          <a:xfrm>
            <a:off x="4283968" y="3140968"/>
            <a:ext cx="3024336" cy="576064"/>
          </a:xfrm>
          <a:prstGeom prst="wedgeRoundRectCallout">
            <a:avLst>
              <a:gd name="adj1" fmla="val -90653"/>
              <a:gd name="adj2" fmla="val -11259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2"/>
                </a:solidFill>
              </a:rPr>
              <a:t>用 </a:t>
            </a:r>
            <a:r>
              <a:rPr lang="en-US" altLang="zh-TW" dirty="0" err="1" smtClean="0">
                <a:solidFill>
                  <a:schemeClr val="bg2"/>
                </a:solidFill>
              </a:rPr>
              <a:t>window.close</a:t>
            </a:r>
            <a:r>
              <a:rPr lang="en-US" altLang="zh-TW" dirty="0" smtClean="0">
                <a:solidFill>
                  <a:schemeClr val="bg2"/>
                </a:solidFill>
              </a:rPr>
              <a:t>() </a:t>
            </a:r>
            <a:r>
              <a:rPr lang="zh-TW" altLang="en-US" dirty="0" smtClean="0">
                <a:solidFill>
                  <a:schemeClr val="bg2"/>
                </a:solidFill>
              </a:rPr>
              <a:t>關閉視窗</a:t>
            </a:r>
            <a:endParaRPr lang="en-US" dirty="0">
              <a:solidFill>
                <a:schemeClr val="bg2"/>
              </a:solidFill>
            </a:endParaRPr>
          </a:p>
        </p:txBody>
      </p:sp>
    </p:spTree>
    <p:extLst>
      <p:ext uri="{BB962C8B-B14F-4D97-AF65-F5344CB8AC3E}">
        <p14:creationId xmlns:p14="http://schemas.microsoft.com/office/powerpoint/2010/main" val="2603668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r>
              <a:rPr lang="zh-TW" altLang="en-US" smtClean="0"/>
              <a:t>使用者自訂函式</a:t>
            </a:r>
          </a:p>
        </p:txBody>
      </p:sp>
      <p:sp>
        <p:nvSpPr>
          <p:cNvPr id="4" name="投影片編號版面配置區 3"/>
          <p:cNvSpPr>
            <a:spLocks noGrp="1"/>
          </p:cNvSpPr>
          <p:nvPr>
            <p:ph type="sldNum" sz="quarter" idx="12"/>
          </p:nvPr>
        </p:nvSpPr>
        <p:spPr/>
        <p:txBody>
          <a:bodyPr/>
          <a:lstStyle/>
          <a:p>
            <a:pPr>
              <a:defRPr/>
            </a:pPr>
            <a:fld id="{E8C168C9-1042-4896-812D-CAAF2F2FA901}" type="slidenum">
              <a:rPr lang="zh-TW" altLang="en-US" smtClean="0"/>
              <a:pPr>
                <a:defRPr/>
              </a:pPr>
              <a:t>4</a:t>
            </a:fld>
            <a:endParaRPr lang="zh-TW" altLang="en-US"/>
          </a:p>
        </p:txBody>
      </p:sp>
      <p:sp>
        <p:nvSpPr>
          <p:cNvPr id="73732" name="矩形 7"/>
          <p:cNvSpPr>
            <a:spLocks noChangeArrowheads="1"/>
          </p:cNvSpPr>
          <p:nvPr/>
        </p:nvSpPr>
        <p:spPr bwMode="auto">
          <a:xfrm>
            <a:off x="611188" y="1773238"/>
            <a:ext cx="75612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400">
                <a:latin typeface="Courier New" pitchFamily="49" charset="0"/>
                <a:cs typeface="Courier New" pitchFamily="49" charset="0"/>
              </a:rPr>
              <a:t>function </a:t>
            </a:r>
            <a:r>
              <a:rPr lang="en-US" altLang="zh-TW" sz="2400" i="1">
                <a:latin typeface="Courier New" pitchFamily="49" charset="0"/>
                <a:cs typeface="Courier New" pitchFamily="49" charset="0"/>
              </a:rPr>
              <a:t>function_name</a:t>
            </a:r>
            <a:r>
              <a:rPr lang="en-US" altLang="zh-TW" sz="2400">
                <a:latin typeface="Courier New" pitchFamily="49" charset="0"/>
                <a:cs typeface="Courier New" pitchFamily="49" charset="0"/>
              </a:rPr>
              <a:t>([</a:t>
            </a:r>
            <a:r>
              <a:rPr lang="en-US" altLang="zh-TW" sz="2400" i="1">
                <a:latin typeface="Courier New" pitchFamily="49" charset="0"/>
                <a:cs typeface="Courier New" pitchFamily="49" charset="0"/>
              </a:rPr>
              <a:t>argumentlist</a:t>
            </a:r>
            <a:r>
              <a:rPr lang="en-US" altLang="zh-TW" sz="2400">
                <a:latin typeface="Courier New" pitchFamily="49" charset="0"/>
                <a:cs typeface="Courier New" pitchFamily="49" charset="0"/>
              </a:rPr>
              <a:t>])</a:t>
            </a:r>
          </a:p>
          <a:p>
            <a:r>
              <a:rPr lang="en-US" altLang="zh-TW" sz="2400">
                <a:latin typeface="Courier New" pitchFamily="49" charset="0"/>
                <a:cs typeface="Courier New" pitchFamily="49" charset="0"/>
              </a:rPr>
              <a:t>{</a:t>
            </a:r>
          </a:p>
          <a:p>
            <a:r>
              <a:rPr lang="en-US" altLang="zh-TW" sz="2400">
                <a:latin typeface="Courier New" pitchFamily="49" charset="0"/>
                <a:cs typeface="Courier New" pitchFamily="49" charset="0"/>
              </a:rPr>
              <a:t>  </a:t>
            </a:r>
            <a:r>
              <a:rPr lang="en-US" altLang="zh-TW" sz="2400" i="1">
                <a:latin typeface="Courier New" pitchFamily="49" charset="0"/>
                <a:cs typeface="Courier New" pitchFamily="49" charset="0"/>
              </a:rPr>
              <a:t>statements</a:t>
            </a:r>
            <a:r>
              <a:rPr lang="en-US" altLang="zh-TW" sz="2400">
                <a:latin typeface="Courier New" pitchFamily="49" charset="0"/>
                <a:cs typeface="Courier New" pitchFamily="49" charset="0"/>
              </a:rPr>
              <a:t>;</a:t>
            </a:r>
          </a:p>
          <a:p>
            <a:r>
              <a:rPr lang="en-US" altLang="zh-TW" sz="2400">
                <a:latin typeface="Courier New" pitchFamily="49" charset="0"/>
                <a:cs typeface="Courier New" pitchFamily="49" charset="0"/>
              </a:rPr>
              <a:t>  [return;|return </a:t>
            </a:r>
            <a:r>
              <a:rPr lang="en-US" altLang="zh-TW" sz="2400" i="1">
                <a:latin typeface="Courier New" pitchFamily="49" charset="0"/>
                <a:cs typeface="Courier New" pitchFamily="49" charset="0"/>
              </a:rPr>
              <a:t>value</a:t>
            </a:r>
            <a:r>
              <a:rPr lang="en-US" altLang="zh-TW" sz="2400">
                <a:latin typeface="Courier New" pitchFamily="49" charset="0"/>
                <a:cs typeface="Courier New" pitchFamily="49" charset="0"/>
              </a:rPr>
              <a:t>;]</a:t>
            </a:r>
          </a:p>
          <a:p>
            <a:r>
              <a:rPr lang="en-US" altLang="zh-TW" sz="2400">
                <a:latin typeface="Courier New" pitchFamily="49" charset="0"/>
                <a:cs typeface="Courier New" pitchFamily="49" charset="0"/>
              </a:rPr>
              <a:t>  [</a:t>
            </a:r>
            <a:r>
              <a:rPr lang="en-US" altLang="zh-TW" sz="2400" i="1">
                <a:latin typeface="Courier New" pitchFamily="49" charset="0"/>
                <a:cs typeface="Courier New" pitchFamily="49" charset="0"/>
              </a:rPr>
              <a:t>statements</a:t>
            </a:r>
            <a:r>
              <a:rPr lang="en-US" altLang="zh-TW" sz="2400">
                <a:latin typeface="Courier New" pitchFamily="49" charset="0"/>
                <a:cs typeface="Courier New" pitchFamily="49" charset="0"/>
              </a:rPr>
              <a:t>;]</a:t>
            </a:r>
          </a:p>
          <a:p>
            <a:r>
              <a:rPr lang="en-US" altLang="zh-TW" sz="2400">
                <a:latin typeface="Courier New" pitchFamily="49" charset="0"/>
                <a:cs typeface="Courier New" pitchFamily="49" charset="0"/>
              </a:rPr>
              <a:t>} </a:t>
            </a:r>
            <a:endParaRPr lang="zh-TW" altLang="en-US" sz="2400">
              <a:latin typeface="Courier New" pitchFamily="49" charset="0"/>
              <a:cs typeface="Courier New" pitchFamily="49" charset="0"/>
            </a:endParaRPr>
          </a:p>
        </p:txBody>
      </p:sp>
    </p:spTree>
    <p:extLst>
      <p:ext uri="{BB962C8B-B14F-4D97-AF65-F5344CB8AC3E}">
        <p14:creationId xmlns:p14="http://schemas.microsoft.com/office/powerpoint/2010/main" val="2124346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2"/>
          <p:cNvSpPr>
            <a:spLocks noGrp="1"/>
          </p:cNvSpPr>
          <p:nvPr>
            <p:ph type="title"/>
          </p:nvPr>
        </p:nvSpPr>
        <p:spPr/>
        <p:txBody>
          <a:bodyPr/>
          <a:lstStyle/>
          <a:p>
            <a:r>
              <a:rPr lang="en-US" altLang="zh-TW" smtClean="0"/>
              <a:t>window.open() </a:t>
            </a:r>
            <a:r>
              <a:rPr lang="zh-TW" altLang="en-US" smtClean="0"/>
              <a:t>參數</a:t>
            </a:r>
          </a:p>
        </p:txBody>
      </p:sp>
      <p:sp>
        <p:nvSpPr>
          <p:cNvPr id="25603" name="內容版面配置區 5"/>
          <p:cNvSpPr>
            <a:spLocks noGrp="1"/>
          </p:cNvSpPr>
          <p:nvPr>
            <p:ph idx="1"/>
          </p:nvPr>
        </p:nvSpPr>
        <p:spPr/>
        <p:txBody>
          <a:bodyPr/>
          <a:lstStyle/>
          <a:p>
            <a:r>
              <a:rPr lang="en-US" altLang="zh-TW" sz="1800" smtClean="0"/>
              <a:t>height=100 </a:t>
            </a:r>
            <a:r>
              <a:rPr lang="zh-TW" altLang="en-US" sz="1800" smtClean="0"/>
              <a:t>視窗高度　　</a:t>
            </a:r>
            <a:endParaRPr lang="en-US" altLang="zh-TW" sz="1800" smtClean="0"/>
          </a:p>
          <a:p>
            <a:r>
              <a:rPr lang="en-US" altLang="zh-TW" sz="1800" smtClean="0"/>
              <a:t>width=400 </a:t>
            </a:r>
            <a:r>
              <a:rPr lang="zh-TW" altLang="en-US" sz="1800" smtClean="0"/>
              <a:t>視窗寬度</a:t>
            </a:r>
            <a:endParaRPr lang="en-US" altLang="zh-TW" sz="1800" smtClean="0"/>
          </a:p>
          <a:p>
            <a:r>
              <a:rPr lang="en-US" altLang="zh-TW" sz="1800" smtClean="0"/>
              <a:t>top=0 </a:t>
            </a:r>
            <a:r>
              <a:rPr lang="zh-TW" altLang="en-US" sz="1800" smtClean="0"/>
              <a:t>視窗左上角</a:t>
            </a:r>
            <a:r>
              <a:rPr lang="en-US" altLang="zh-TW" sz="1800" smtClean="0"/>
              <a:t>y</a:t>
            </a:r>
            <a:r>
              <a:rPr lang="zh-TW" altLang="en-US" sz="1800" smtClean="0"/>
              <a:t>座標</a:t>
            </a:r>
            <a:endParaRPr lang="en-US" altLang="zh-TW" sz="1800" smtClean="0"/>
          </a:p>
          <a:p>
            <a:r>
              <a:rPr lang="en-US" altLang="zh-TW" sz="1800" smtClean="0"/>
              <a:t>left=0 </a:t>
            </a:r>
            <a:r>
              <a:rPr lang="zh-TW" altLang="en-US" sz="1800" smtClean="0"/>
              <a:t>視窗左上角</a:t>
            </a:r>
            <a:r>
              <a:rPr lang="en-US" altLang="zh-TW" sz="1800" smtClean="0"/>
              <a:t>x</a:t>
            </a:r>
            <a:r>
              <a:rPr lang="zh-TW" altLang="en-US" sz="1800" smtClean="0"/>
              <a:t>座標</a:t>
            </a:r>
            <a:endParaRPr lang="en-US" altLang="zh-TW" sz="1800" smtClean="0"/>
          </a:p>
          <a:p>
            <a:r>
              <a:rPr lang="en-US" altLang="zh-TW" sz="1800" smtClean="0"/>
              <a:t>toolbar=no </a:t>
            </a:r>
            <a:r>
              <a:rPr lang="zh-TW" altLang="en-US" sz="1800" smtClean="0"/>
              <a:t>是否顯示工具列，</a:t>
            </a:r>
            <a:r>
              <a:rPr lang="en-US" altLang="zh-TW" sz="1800" smtClean="0"/>
              <a:t>yes</a:t>
            </a:r>
            <a:r>
              <a:rPr lang="zh-TW" altLang="en-US" sz="1800" smtClean="0"/>
              <a:t>為顯示</a:t>
            </a:r>
            <a:endParaRPr lang="en-US" altLang="zh-TW" sz="1800" smtClean="0"/>
          </a:p>
          <a:p>
            <a:r>
              <a:rPr lang="en-US" altLang="zh-TW" sz="1800" smtClean="0"/>
              <a:t>menubar</a:t>
            </a:r>
            <a:r>
              <a:rPr lang="zh-TW" altLang="en-US" sz="1800" smtClean="0"/>
              <a:t> 選單</a:t>
            </a:r>
            <a:endParaRPr lang="en-US" sz="1800" smtClean="0">
              <a:ea typeface="新細明體" pitchFamily="18" charset="-120"/>
            </a:endParaRPr>
          </a:p>
          <a:p>
            <a:r>
              <a:rPr lang="en-US" altLang="zh-TW" sz="1800" smtClean="0"/>
              <a:t>scrollbars </a:t>
            </a:r>
            <a:r>
              <a:rPr lang="zh-TW" altLang="en-US" sz="1800" smtClean="0"/>
              <a:t>捲軸</a:t>
            </a:r>
            <a:endParaRPr lang="en-US" altLang="zh-TW" sz="1800" smtClean="0"/>
          </a:p>
          <a:p>
            <a:r>
              <a:rPr lang="en-US" altLang="zh-TW" sz="1800" smtClean="0"/>
              <a:t>resizable=no </a:t>
            </a:r>
            <a:r>
              <a:rPr lang="zh-TW" altLang="en-US" sz="1800" smtClean="0"/>
              <a:t>是否允許改變視窗大小，</a:t>
            </a:r>
            <a:r>
              <a:rPr lang="en-US" altLang="zh-TW" sz="1800" smtClean="0"/>
              <a:t>yes</a:t>
            </a:r>
            <a:r>
              <a:rPr lang="zh-TW" altLang="en-US" sz="1800" smtClean="0"/>
              <a:t>為允許</a:t>
            </a:r>
            <a:endParaRPr lang="en-US" altLang="zh-TW" sz="1800" smtClean="0"/>
          </a:p>
          <a:p>
            <a:r>
              <a:rPr lang="en-US" altLang="zh-TW" sz="1800" smtClean="0"/>
              <a:t>location=no </a:t>
            </a:r>
            <a:r>
              <a:rPr lang="zh-TW" altLang="en-US" sz="1800" smtClean="0"/>
              <a:t>是否顯示網址列，</a:t>
            </a:r>
            <a:r>
              <a:rPr lang="en-US" altLang="zh-TW" sz="1800" smtClean="0"/>
              <a:t>yes</a:t>
            </a:r>
            <a:r>
              <a:rPr lang="zh-TW" altLang="en-US" sz="1800" smtClean="0"/>
              <a:t>為顯示</a:t>
            </a:r>
            <a:endParaRPr lang="en-US" altLang="zh-TW" sz="1800" smtClean="0"/>
          </a:p>
          <a:p>
            <a:r>
              <a:rPr lang="en-US" altLang="zh-TW" sz="1800" smtClean="0"/>
              <a:t>status=no </a:t>
            </a:r>
            <a:r>
              <a:rPr lang="zh-TW" altLang="en-US" sz="1800" smtClean="0"/>
              <a:t>是否顯示狀態列，</a:t>
            </a:r>
            <a:r>
              <a:rPr lang="en-US" altLang="zh-TW" sz="1800" smtClean="0"/>
              <a:t>yes</a:t>
            </a:r>
            <a:r>
              <a:rPr lang="zh-TW" altLang="en-US" sz="1800" smtClean="0"/>
              <a:t>為顯示</a:t>
            </a:r>
          </a:p>
        </p:txBody>
      </p:sp>
      <p:sp>
        <p:nvSpPr>
          <p:cNvPr id="2" name="投影片編號版面配置區 1"/>
          <p:cNvSpPr>
            <a:spLocks noGrp="1"/>
          </p:cNvSpPr>
          <p:nvPr>
            <p:ph type="sldNum" sz="quarter" idx="12"/>
          </p:nvPr>
        </p:nvSpPr>
        <p:spPr/>
        <p:txBody>
          <a:bodyPr/>
          <a:lstStyle/>
          <a:p>
            <a:pPr>
              <a:defRPr/>
            </a:pPr>
            <a:fld id="{5DF30667-9FAC-4255-9DFB-CE229AF880B0}" type="slidenum">
              <a:rPr lang="zh-TW" altLang="en-US" smtClean="0"/>
              <a:pPr>
                <a:defRPr/>
              </a:pPr>
              <a:t>40</a:t>
            </a:fld>
            <a:endParaRPr lang="zh-TW" altLang="en-US"/>
          </a:p>
        </p:txBody>
      </p:sp>
      <p:sp>
        <p:nvSpPr>
          <p:cNvPr id="25605" name="矩形 6"/>
          <p:cNvSpPr>
            <a:spLocks noChangeArrowheads="1"/>
          </p:cNvSpPr>
          <p:nvPr/>
        </p:nvSpPr>
        <p:spPr bwMode="auto">
          <a:xfrm>
            <a:off x="357188" y="5072063"/>
            <a:ext cx="821531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a:t>window.open ('page.html', 'targetWindow', 'height=100, width=400, top=0, left=0, toolbar=no, menubar=no, scrollbars=no, resizable=no, location=no, status=no')</a:t>
            </a:r>
            <a:endParaRPr lang="zh-TW" altLang="en-US"/>
          </a:p>
        </p:txBody>
      </p:sp>
    </p:spTree>
    <p:extLst>
      <p:ext uri="{BB962C8B-B14F-4D97-AF65-F5344CB8AC3E}">
        <p14:creationId xmlns:p14="http://schemas.microsoft.com/office/powerpoint/2010/main" val="3356056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2"/>
          <p:cNvSpPr>
            <a:spLocks noGrp="1"/>
          </p:cNvSpPr>
          <p:nvPr>
            <p:ph type="title"/>
          </p:nvPr>
        </p:nvSpPr>
        <p:spPr/>
        <p:txBody>
          <a:bodyPr/>
          <a:lstStyle/>
          <a:p>
            <a:pPr eaLnBrk="1" hangingPunct="1"/>
            <a:r>
              <a:rPr lang="en-US" altLang="zh-TW" smtClean="0"/>
              <a:t>location </a:t>
            </a:r>
            <a:r>
              <a:rPr lang="zh-TW" altLang="en-US" smtClean="0"/>
              <a:t>物件</a:t>
            </a:r>
          </a:p>
        </p:txBody>
      </p:sp>
      <p:sp>
        <p:nvSpPr>
          <p:cNvPr id="30723" name="內容版面配置區 6"/>
          <p:cNvSpPr>
            <a:spLocks noGrp="1"/>
          </p:cNvSpPr>
          <p:nvPr>
            <p:ph idx="1"/>
          </p:nvPr>
        </p:nvSpPr>
        <p:spPr/>
        <p:txBody>
          <a:bodyPr/>
          <a:lstStyle/>
          <a:p>
            <a:pPr eaLnBrk="1" hangingPunct="1"/>
            <a:r>
              <a:rPr lang="en-US" altLang="zh-TW" smtClean="0"/>
              <a:t>location.href = "http://www.ywdeng.com";</a:t>
            </a:r>
          </a:p>
          <a:p>
            <a:pPr lvl="1" eaLnBrk="1" hangingPunct="1"/>
            <a:r>
              <a:rPr lang="zh-TW" altLang="en-US" smtClean="0"/>
              <a:t>可以使用相對路徑</a:t>
            </a:r>
            <a:endParaRPr lang="en-US" altLang="zh-TW" smtClean="0"/>
          </a:p>
          <a:p>
            <a:pPr eaLnBrk="1" hangingPunct="1"/>
            <a:r>
              <a:rPr lang="zh-TW" altLang="en-US" smtClean="0"/>
              <a:t>在別的 </a:t>
            </a:r>
            <a:r>
              <a:rPr lang="en-US" altLang="zh-TW" smtClean="0"/>
              <a:t>window </a:t>
            </a:r>
            <a:r>
              <a:rPr lang="zh-TW" altLang="en-US" smtClean="0"/>
              <a:t>中載入網址</a:t>
            </a:r>
            <a:endParaRPr lang="en-US" altLang="zh-TW" smtClean="0"/>
          </a:p>
          <a:p>
            <a:pPr lvl="1" eaLnBrk="1" hangingPunct="1"/>
            <a:r>
              <a:rPr lang="en-US" altLang="zh-TW" sz="2400" smtClean="0"/>
              <a:t>newWindow.location.href = "http://www.ywdeng.com";</a:t>
            </a:r>
            <a:endParaRPr lang="zh-TW" altLang="en-US" sz="2400" smtClean="0"/>
          </a:p>
        </p:txBody>
      </p:sp>
      <p:sp>
        <p:nvSpPr>
          <p:cNvPr id="2" name="投影片編號版面配置區 1"/>
          <p:cNvSpPr>
            <a:spLocks noGrp="1"/>
          </p:cNvSpPr>
          <p:nvPr>
            <p:ph type="sldNum" sz="quarter" idx="12"/>
          </p:nvPr>
        </p:nvSpPr>
        <p:spPr/>
        <p:txBody>
          <a:bodyPr/>
          <a:lstStyle/>
          <a:p>
            <a:pPr>
              <a:defRPr/>
            </a:pPr>
            <a:fld id="{EFDE28F1-5D84-47F2-B2E7-003063E0877C}" type="slidenum">
              <a:rPr lang="zh-TW" altLang="en-US" smtClean="0"/>
              <a:pPr>
                <a:defRPr/>
              </a:pPr>
              <a:t>41</a:t>
            </a:fld>
            <a:endParaRPr lang="zh-TW" altLang="en-US"/>
          </a:p>
        </p:txBody>
      </p:sp>
    </p:spTree>
    <p:extLst>
      <p:ext uri="{BB962C8B-B14F-4D97-AF65-F5344CB8AC3E}">
        <p14:creationId xmlns:p14="http://schemas.microsoft.com/office/powerpoint/2010/main" val="3915836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p:txBody>
          <a:bodyPr/>
          <a:lstStyle/>
          <a:p>
            <a:pPr eaLnBrk="1" hangingPunct="1"/>
            <a:r>
              <a:rPr lang="en-US" altLang="zh-TW" smtClean="0"/>
              <a:t>navigator </a:t>
            </a:r>
            <a:r>
              <a:rPr lang="zh-TW" altLang="en-US" smtClean="0"/>
              <a:t>物件</a:t>
            </a:r>
          </a:p>
        </p:txBody>
      </p:sp>
      <p:sp>
        <p:nvSpPr>
          <p:cNvPr id="31747" name="內容版面配置區 6"/>
          <p:cNvSpPr>
            <a:spLocks noGrp="1"/>
          </p:cNvSpPr>
          <p:nvPr>
            <p:ph idx="1"/>
          </p:nvPr>
        </p:nvSpPr>
        <p:spPr/>
        <p:txBody>
          <a:bodyPr/>
          <a:lstStyle/>
          <a:p>
            <a:pPr eaLnBrk="1" hangingPunct="1"/>
            <a:r>
              <a:rPr lang="en-US" altLang="zh-TW" smtClean="0"/>
              <a:t>navigator.userAgent </a:t>
            </a:r>
            <a:r>
              <a:rPr lang="zh-TW" altLang="en-US" smtClean="0"/>
              <a:t>瀏覽器</a:t>
            </a:r>
            <a:endParaRPr lang="en-US" altLang="zh-TW" smtClean="0"/>
          </a:p>
          <a:p>
            <a:pPr lvl="1" eaLnBrk="1" hangingPunct="1"/>
            <a:r>
              <a:rPr lang="en-US" altLang="zh-TW" smtClean="0"/>
              <a:t>returns a string with numerous details about the browser and operating system</a:t>
            </a:r>
          </a:p>
          <a:p>
            <a:pPr lvl="1" eaLnBrk="1" hangingPunct="1"/>
            <a:r>
              <a:rPr lang="en-US" altLang="zh-TW" smtClean="0"/>
              <a:t>Internet Explorer 7 in Windows XP:</a:t>
            </a:r>
          </a:p>
          <a:p>
            <a:pPr lvl="2" eaLnBrk="1" hangingPunct="1"/>
            <a:r>
              <a:rPr lang="en-US" altLang="zh-TW" smtClean="0"/>
              <a:t>Mozilla/4.0 (compatible; MSIE 7.0; Windows NT 5.1)</a:t>
            </a:r>
          </a:p>
          <a:p>
            <a:pPr lvl="1" eaLnBrk="1" hangingPunct="1"/>
            <a:r>
              <a:rPr lang="en-US" altLang="zh-TW" smtClean="0"/>
              <a:t>Firefox 1.5 on a Macintosh:</a:t>
            </a:r>
          </a:p>
          <a:p>
            <a:pPr lvl="2" eaLnBrk="1" hangingPunct="1"/>
            <a:r>
              <a:rPr lang="en-US" altLang="zh-TW" smtClean="0"/>
              <a:t>Mozilla/5.0 (Macintosh; U; PPC Mac OS X Mach-O; en-US; rv:1.8.0.7) Gecko/20060909 Firefox/1.5.0.7</a:t>
            </a:r>
          </a:p>
        </p:txBody>
      </p:sp>
      <p:sp>
        <p:nvSpPr>
          <p:cNvPr id="4" name="投影片編號版面配置區 3"/>
          <p:cNvSpPr>
            <a:spLocks noGrp="1"/>
          </p:cNvSpPr>
          <p:nvPr>
            <p:ph type="sldNum" sz="quarter" idx="12"/>
          </p:nvPr>
        </p:nvSpPr>
        <p:spPr/>
        <p:txBody>
          <a:bodyPr/>
          <a:lstStyle/>
          <a:p>
            <a:pPr>
              <a:defRPr/>
            </a:pPr>
            <a:fld id="{D5DE5424-76D9-441D-8A69-9C9382E1D779}" type="slidenum">
              <a:rPr lang="zh-TW" altLang="en-US" smtClean="0"/>
              <a:pPr>
                <a:defRPr/>
              </a:pPr>
              <a:t>42</a:t>
            </a:fld>
            <a:endParaRPr lang="zh-TW" altLang="en-US"/>
          </a:p>
        </p:txBody>
      </p:sp>
    </p:spTree>
    <p:extLst>
      <p:ext uri="{BB962C8B-B14F-4D97-AF65-F5344CB8AC3E}">
        <p14:creationId xmlns:p14="http://schemas.microsoft.com/office/powerpoint/2010/main" val="291289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pPr eaLnBrk="1" hangingPunct="1"/>
            <a:r>
              <a:rPr lang="en-US" altLang="zh-TW" smtClean="0"/>
              <a:t>navigator </a:t>
            </a:r>
            <a:r>
              <a:rPr lang="zh-TW" altLang="en-US" smtClean="0"/>
              <a:t>物件</a:t>
            </a:r>
          </a:p>
        </p:txBody>
      </p:sp>
      <p:sp>
        <p:nvSpPr>
          <p:cNvPr id="32771" name="內容版面配置區 2"/>
          <p:cNvSpPr>
            <a:spLocks noGrp="1"/>
          </p:cNvSpPr>
          <p:nvPr>
            <p:ph idx="1"/>
          </p:nvPr>
        </p:nvSpPr>
        <p:spPr/>
        <p:txBody>
          <a:bodyPr/>
          <a:lstStyle/>
          <a:p>
            <a:pPr eaLnBrk="1" hangingPunct="1"/>
            <a:r>
              <a:rPr lang="en-US" altLang="zh-TW" smtClean="0"/>
              <a:t>navigator.appVersion </a:t>
            </a:r>
            <a:r>
              <a:rPr lang="zh-TW" altLang="en-US" smtClean="0"/>
              <a:t>版本資訊</a:t>
            </a:r>
          </a:p>
          <a:p>
            <a:pPr lvl="1" eaLnBrk="1" hangingPunct="1"/>
            <a:r>
              <a:rPr lang="en-US" altLang="zh-TW" smtClean="0"/>
              <a:t>Firefox 3.0 on Windows Vista</a:t>
            </a:r>
          </a:p>
          <a:p>
            <a:pPr lvl="2" eaLnBrk="1" hangingPunct="1"/>
            <a:r>
              <a:rPr lang="en-US" altLang="zh-TW" smtClean="0"/>
              <a:t>5.0 (Windows; zh-TW)</a:t>
            </a:r>
          </a:p>
          <a:p>
            <a:pPr lvl="1" eaLnBrk="1" hangingPunct="1"/>
            <a:r>
              <a:rPr lang="en-US" altLang="zh-TW" smtClean="0"/>
              <a:t>Internet Explorer 7.0 on Windows Vista</a:t>
            </a:r>
          </a:p>
          <a:p>
            <a:pPr lvl="2" eaLnBrk="1" hangingPunct="1"/>
            <a:endParaRPr lang="zh-TW" altLang="en-US" smtClean="0"/>
          </a:p>
        </p:txBody>
      </p:sp>
      <p:sp>
        <p:nvSpPr>
          <p:cNvPr id="4" name="投影片編號版面配置區 3"/>
          <p:cNvSpPr>
            <a:spLocks noGrp="1"/>
          </p:cNvSpPr>
          <p:nvPr>
            <p:ph type="sldNum" sz="quarter" idx="12"/>
          </p:nvPr>
        </p:nvSpPr>
        <p:spPr/>
        <p:txBody>
          <a:bodyPr/>
          <a:lstStyle/>
          <a:p>
            <a:pPr>
              <a:defRPr/>
            </a:pPr>
            <a:fld id="{4A4388B6-18F1-496D-9492-DAD7A4B415C7}" type="slidenum">
              <a:rPr lang="zh-TW" altLang="en-US" smtClean="0"/>
              <a:pPr>
                <a:defRPr/>
              </a:pPr>
              <a:t>43</a:t>
            </a:fld>
            <a:endParaRPr lang="zh-TW" altLang="en-US"/>
          </a:p>
        </p:txBody>
      </p:sp>
      <p:pic>
        <p:nvPicPr>
          <p:cNvPr id="327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3643313"/>
            <a:ext cx="57181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419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a:t>
            </a:r>
            <a:r>
              <a:rPr lang="en-US" altLang="zh-TW" dirty="0" smtClean="0"/>
              <a:t>6</a:t>
            </a:r>
            <a:r>
              <a:rPr lang="zh-TW" altLang="en-US" dirty="0" smtClean="0"/>
              <a:t>：隨著視窗縮放的圖片</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變更視窗大小</a:t>
            </a:r>
            <a:endParaRPr lang="en-US" altLang="zh-TW" dirty="0" smtClean="0"/>
          </a:p>
          <a:p>
            <a:pPr lvl="1"/>
            <a:r>
              <a:rPr lang="en-US" altLang="zh-TW" dirty="0" err="1" smtClean="0"/>
              <a:t>window.resizeTo</a:t>
            </a:r>
            <a:r>
              <a:rPr lang="en-US" altLang="zh-TW" dirty="0" smtClean="0"/>
              <a:t>(800</a:t>
            </a:r>
            <a:r>
              <a:rPr lang="en-US" altLang="zh-TW" dirty="0"/>
              <a:t>, 600</a:t>
            </a:r>
            <a:r>
              <a:rPr lang="en-US" altLang="zh-TW" dirty="0" smtClean="0"/>
              <a:t>);</a:t>
            </a:r>
          </a:p>
          <a:p>
            <a:r>
              <a:rPr lang="zh-TW" altLang="en-US" dirty="0" smtClean="0"/>
              <a:t>視窗大小變更事件</a:t>
            </a:r>
            <a:endParaRPr lang="en-US" altLang="zh-TW" dirty="0" smtClean="0"/>
          </a:p>
          <a:p>
            <a:pPr lvl="1"/>
            <a:r>
              <a:rPr lang="en-US" altLang="zh-TW" dirty="0" err="1" smtClean="0"/>
              <a:t>window.onresize</a:t>
            </a:r>
            <a:endParaRPr lang="en-US" altLang="zh-TW" dirty="0" smtClean="0"/>
          </a:p>
          <a:p>
            <a:r>
              <a:rPr lang="zh-TW" altLang="en-US" dirty="0" smtClean="0"/>
              <a:t>螢幕寬度 </a:t>
            </a:r>
            <a:r>
              <a:rPr lang="en-US" altLang="zh-TW" dirty="0" smtClean="0"/>
              <a:t>&amp; </a:t>
            </a:r>
            <a:r>
              <a:rPr lang="zh-TW" altLang="en-US" dirty="0" smtClean="0"/>
              <a:t>高度</a:t>
            </a:r>
            <a:endParaRPr lang="en-US" altLang="zh-TW" dirty="0" smtClean="0"/>
          </a:p>
          <a:p>
            <a:pPr lvl="1"/>
            <a:r>
              <a:rPr lang="en-US" altLang="zh-TW" dirty="0" err="1" smtClean="0"/>
              <a:t>screen.width</a:t>
            </a:r>
            <a:r>
              <a:rPr lang="en-US" altLang="zh-TW" dirty="0"/>
              <a:t>, </a:t>
            </a:r>
            <a:r>
              <a:rPr lang="en-US" altLang="zh-TW" dirty="0" err="1"/>
              <a:t>screen.availWidth</a:t>
            </a:r>
            <a:endParaRPr lang="en-US" altLang="zh-TW" dirty="0" smtClean="0"/>
          </a:p>
          <a:p>
            <a:pPr lvl="1"/>
            <a:r>
              <a:rPr lang="en-US" altLang="zh-TW" dirty="0" err="1" smtClean="0"/>
              <a:t>screen.height</a:t>
            </a:r>
            <a:r>
              <a:rPr lang="en-US" altLang="zh-TW" dirty="0"/>
              <a:t>, </a:t>
            </a:r>
            <a:r>
              <a:rPr lang="en-US" altLang="zh-TW" dirty="0" err="1" smtClean="0"/>
              <a:t>screen.availHeight</a:t>
            </a:r>
            <a:endParaRPr lang="en-US" altLang="zh-TW" dirty="0" smtClean="0"/>
          </a:p>
          <a:p>
            <a:r>
              <a:rPr lang="zh-TW" altLang="en-US" dirty="0" smtClean="0"/>
              <a:t>視窗</a:t>
            </a:r>
            <a:r>
              <a:rPr lang="zh-TW" altLang="en-US" dirty="0"/>
              <a:t>寬度 </a:t>
            </a:r>
            <a:r>
              <a:rPr lang="en-US" altLang="zh-TW" dirty="0"/>
              <a:t>&amp; </a:t>
            </a:r>
            <a:r>
              <a:rPr lang="zh-TW" altLang="en-US" dirty="0"/>
              <a:t>高度</a:t>
            </a:r>
            <a:endParaRPr lang="en-US" altLang="zh-TW" dirty="0"/>
          </a:p>
          <a:p>
            <a:pPr lvl="1"/>
            <a:r>
              <a:rPr lang="en-US" altLang="zh-TW" dirty="0" err="1" smtClean="0"/>
              <a:t>window.outerWidth</a:t>
            </a:r>
            <a:r>
              <a:rPr lang="en-US" altLang="zh-TW" dirty="0"/>
              <a:t>, </a:t>
            </a:r>
            <a:r>
              <a:rPr lang="en-US" altLang="zh-TW" dirty="0" err="1" smtClean="0"/>
              <a:t>window.innerWidth</a:t>
            </a:r>
            <a:endParaRPr lang="en-US" altLang="zh-TW" dirty="0" smtClean="0"/>
          </a:p>
          <a:p>
            <a:pPr lvl="1"/>
            <a:r>
              <a:rPr lang="en-US" altLang="zh-TW" dirty="0" err="1" smtClean="0"/>
              <a:t>window.outerHeight</a:t>
            </a:r>
            <a:r>
              <a:rPr lang="en-US" altLang="zh-TW" dirty="0"/>
              <a:t>, </a:t>
            </a:r>
            <a:r>
              <a:rPr lang="en-US" altLang="zh-TW" dirty="0" err="1"/>
              <a:t>window.innerHeight</a:t>
            </a:r>
            <a:endParaRPr lang="en-US" altLang="zh-TW" dirty="0" smtClean="0"/>
          </a:p>
          <a:p>
            <a:endParaRPr lang="zh-TW" altLang="en-US" dirty="0"/>
          </a:p>
        </p:txBody>
      </p:sp>
      <p:sp>
        <p:nvSpPr>
          <p:cNvPr id="4" name="矩形 3"/>
          <p:cNvSpPr/>
          <p:nvPr/>
        </p:nvSpPr>
        <p:spPr>
          <a:xfrm>
            <a:off x="7372512" y="1442769"/>
            <a:ext cx="15199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FitImage.html</a:t>
            </a:r>
          </a:p>
        </p:txBody>
      </p:sp>
    </p:spTree>
    <p:extLst>
      <p:ext uri="{BB962C8B-B14F-4D97-AF65-F5344CB8AC3E}">
        <p14:creationId xmlns:p14="http://schemas.microsoft.com/office/powerpoint/2010/main" val="3324319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pPr eaLnBrk="1" hangingPunct="1"/>
            <a:r>
              <a:rPr lang="en-US" altLang="zh-TW" dirty="0" smtClean="0"/>
              <a:t>Document Object Model (DOM)</a:t>
            </a:r>
            <a:endParaRPr lang="zh-TW" altLang="en-US" dirty="0" smtClean="0"/>
          </a:p>
        </p:txBody>
      </p:sp>
      <p:sp>
        <p:nvSpPr>
          <p:cNvPr id="3075" name="內容版面配置區 6"/>
          <p:cNvSpPr>
            <a:spLocks noGrp="1"/>
          </p:cNvSpPr>
          <p:nvPr>
            <p:ph idx="1"/>
          </p:nvPr>
        </p:nvSpPr>
        <p:spPr/>
        <p:txBody>
          <a:bodyPr/>
          <a:lstStyle/>
          <a:p>
            <a:pPr eaLnBrk="1" hangingPunct="1"/>
            <a:r>
              <a:rPr lang="en-US" altLang="zh-TW" dirty="0" smtClean="0"/>
              <a:t>What is model </a:t>
            </a:r>
            <a:r>
              <a:rPr lang="zh-TW" altLang="en-US" dirty="0" smtClean="0"/>
              <a:t>什麼是模型</a:t>
            </a:r>
            <a:r>
              <a:rPr lang="en-US" altLang="zh-TW" dirty="0" smtClean="0"/>
              <a:t>?</a:t>
            </a:r>
          </a:p>
          <a:p>
            <a:pPr lvl="1" eaLnBrk="1" hangingPunct="1"/>
            <a:r>
              <a:rPr lang="en-US" altLang="zh-TW" dirty="0" smtClean="0"/>
              <a:t>Prototype or plan for the organization of objects on a page </a:t>
            </a:r>
            <a:r>
              <a:rPr lang="zh-TW" altLang="en-US" dirty="0" smtClean="0"/>
              <a:t>網頁內物件的組織架構</a:t>
            </a:r>
            <a:endParaRPr lang="en-US" altLang="zh-TW" dirty="0" smtClean="0"/>
          </a:p>
          <a:p>
            <a:pPr eaLnBrk="1" hangingPunct="1"/>
            <a:r>
              <a:rPr lang="zh-TW" altLang="en-US" dirty="0" smtClean="0"/>
              <a:t>由 </a:t>
            </a:r>
            <a:r>
              <a:rPr lang="en-US" altLang="zh-TW" dirty="0" smtClean="0"/>
              <a:t>World Wide Web Consortium (W3C) </a:t>
            </a:r>
            <a:r>
              <a:rPr lang="zh-TW" altLang="en-US" dirty="0" smtClean="0"/>
              <a:t>定義</a:t>
            </a:r>
            <a:endParaRPr lang="en-US" altLang="zh-TW" dirty="0" smtClean="0"/>
          </a:p>
          <a:p>
            <a:pPr eaLnBrk="1" hangingPunct="1"/>
            <a:r>
              <a:rPr lang="en-US" altLang="zh-TW" dirty="0" smtClean="0"/>
              <a:t>HTML </a:t>
            </a:r>
            <a:r>
              <a:rPr lang="zh-TW" altLang="en-US" dirty="0" smtClean="0"/>
              <a:t>定義文章的內容與架構（章節、標題、圖表）</a:t>
            </a:r>
            <a:endParaRPr lang="en-US" altLang="zh-TW" dirty="0" smtClean="0"/>
          </a:p>
          <a:p>
            <a:pPr eaLnBrk="1" hangingPunct="1"/>
            <a:r>
              <a:rPr lang="en-US" altLang="zh-TW" dirty="0" smtClean="0"/>
              <a:t>DOM </a:t>
            </a:r>
            <a:r>
              <a:rPr lang="zh-TW" altLang="en-US" dirty="0" smtClean="0"/>
              <a:t>專注於物件的組織架構（階層式、樹狀）</a:t>
            </a:r>
            <a:endParaRPr lang="en-US" altLang="zh-TW" dirty="0" smtClean="0"/>
          </a:p>
          <a:p>
            <a:pPr lvl="1" eaLnBrk="1" hangingPunct="1"/>
            <a:endParaRPr lang="zh-TW" altLang="en-US" dirty="0" smtClean="0"/>
          </a:p>
        </p:txBody>
      </p:sp>
      <p:sp>
        <p:nvSpPr>
          <p:cNvPr id="4" name="投影片編號版面配置區 3"/>
          <p:cNvSpPr>
            <a:spLocks noGrp="1"/>
          </p:cNvSpPr>
          <p:nvPr>
            <p:ph type="sldNum" sz="quarter" idx="12"/>
          </p:nvPr>
        </p:nvSpPr>
        <p:spPr/>
        <p:txBody>
          <a:bodyPr/>
          <a:lstStyle/>
          <a:p>
            <a:pPr>
              <a:defRPr/>
            </a:pPr>
            <a:fld id="{D0493779-A7B3-4F52-9843-9D76D35DDF90}" type="slidenum">
              <a:rPr lang="zh-TW" altLang="en-US"/>
              <a:pPr>
                <a:defRPr/>
              </a:pPr>
              <a:t>45</a:t>
            </a:fld>
            <a:endParaRPr lang="zh-TW" altLang="en-US"/>
          </a:p>
        </p:txBody>
      </p:sp>
    </p:spTree>
    <p:extLst>
      <p:ext uri="{BB962C8B-B14F-4D97-AF65-F5344CB8AC3E}">
        <p14:creationId xmlns:p14="http://schemas.microsoft.com/office/powerpoint/2010/main" val="3998132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pPr eaLnBrk="1" hangingPunct="1"/>
            <a:r>
              <a:rPr lang="en-US" altLang="zh-TW" dirty="0" smtClean="0"/>
              <a:t>DOM </a:t>
            </a:r>
            <a:r>
              <a:rPr lang="zh-TW" altLang="en-US" dirty="0" smtClean="0"/>
              <a:t>物件階層</a:t>
            </a:r>
          </a:p>
        </p:txBody>
      </p:sp>
      <p:sp>
        <p:nvSpPr>
          <p:cNvPr id="4" name="投影片編號版面配置區 3"/>
          <p:cNvSpPr>
            <a:spLocks noGrp="1"/>
          </p:cNvSpPr>
          <p:nvPr>
            <p:ph type="sldNum" sz="quarter" idx="12"/>
          </p:nvPr>
        </p:nvSpPr>
        <p:spPr/>
        <p:txBody>
          <a:bodyPr/>
          <a:lstStyle/>
          <a:p>
            <a:pPr>
              <a:defRPr/>
            </a:pPr>
            <a:fld id="{3C699784-8389-493C-9257-A3F7DCB55582}" type="slidenum">
              <a:rPr lang="zh-TW" altLang="en-US"/>
              <a:pPr>
                <a:defRPr/>
              </a:pPr>
              <a:t>46</a:t>
            </a:fld>
            <a:endParaRPr lang="zh-TW" altLang="en-US"/>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428750"/>
            <a:ext cx="818832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161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4"/>
          <p:cNvSpPr>
            <a:spLocks noGrp="1"/>
          </p:cNvSpPr>
          <p:nvPr>
            <p:ph type="title"/>
          </p:nvPr>
        </p:nvSpPr>
        <p:spPr/>
        <p:txBody>
          <a:bodyPr>
            <a:normAutofit/>
          </a:bodyPr>
          <a:lstStyle/>
          <a:p>
            <a:r>
              <a:rPr lang="en-US" altLang="zh-TW" dirty="0"/>
              <a:t>DOM </a:t>
            </a:r>
            <a:r>
              <a:rPr lang="zh-TW" altLang="en-US" dirty="0"/>
              <a:t>物件</a:t>
            </a:r>
            <a:r>
              <a:rPr lang="zh-TW" altLang="en-US" dirty="0" smtClean="0"/>
              <a:t>階層</a:t>
            </a:r>
          </a:p>
        </p:txBody>
      </p:sp>
      <p:sp>
        <p:nvSpPr>
          <p:cNvPr id="4" name="投影片編號版面配置區 3"/>
          <p:cNvSpPr>
            <a:spLocks noGrp="1"/>
          </p:cNvSpPr>
          <p:nvPr>
            <p:ph type="sldNum" sz="quarter" idx="12"/>
          </p:nvPr>
        </p:nvSpPr>
        <p:spPr/>
        <p:txBody>
          <a:bodyPr/>
          <a:lstStyle/>
          <a:p>
            <a:pPr>
              <a:defRPr/>
            </a:pPr>
            <a:fld id="{D7304EAF-9C61-40ED-9AFF-93DD96633DFF}" type="slidenum">
              <a:rPr lang="zh-TW" altLang="en-US" smtClean="0"/>
              <a:pPr>
                <a:defRPr/>
              </a:pPr>
              <a:t>47</a:t>
            </a:fld>
            <a:endParaRPr lang="zh-TW" altLang="en-US"/>
          </a:p>
        </p:txBody>
      </p:sp>
      <p:grpSp>
        <p:nvGrpSpPr>
          <p:cNvPr id="15364" name="群組 25"/>
          <p:cNvGrpSpPr>
            <a:grpSpLocks/>
          </p:cNvGrpSpPr>
          <p:nvPr/>
        </p:nvGrpSpPr>
        <p:grpSpPr bwMode="auto">
          <a:xfrm>
            <a:off x="0" y="1285875"/>
            <a:ext cx="9144000" cy="5367338"/>
            <a:chOff x="0" y="1285860"/>
            <a:chExt cx="9144000" cy="5366817"/>
          </a:xfrm>
        </p:grpSpPr>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85860"/>
              <a:ext cx="9144000" cy="534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文字方塊 8"/>
            <p:cNvSpPr txBox="1">
              <a:spLocks noChangeArrowheads="1"/>
            </p:cNvSpPr>
            <p:nvPr/>
          </p:nvSpPr>
          <p:spPr bwMode="auto">
            <a:xfrm>
              <a:off x="1357313" y="3643069"/>
              <a:ext cx="1631950" cy="36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solidFill>
                    <a:srgbClr val="0000FF"/>
                  </a:solidFill>
                </a:rPr>
                <a:t>Element Node</a:t>
              </a:r>
              <a:endParaRPr lang="zh-TW" altLang="en-US">
                <a:solidFill>
                  <a:srgbClr val="0000FF"/>
                </a:solidFill>
              </a:endParaRPr>
            </a:p>
          </p:txBody>
        </p:sp>
        <p:sp>
          <p:nvSpPr>
            <p:cNvPr id="15367" name="文字方塊 9"/>
            <p:cNvSpPr txBox="1">
              <a:spLocks noChangeArrowheads="1"/>
            </p:cNvSpPr>
            <p:nvPr/>
          </p:nvSpPr>
          <p:spPr bwMode="auto">
            <a:xfrm>
              <a:off x="3429000" y="6286000"/>
              <a:ext cx="1238250" cy="36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solidFill>
                    <a:srgbClr val="0000FF"/>
                  </a:solidFill>
                </a:rPr>
                <a:t>Text Node</a:t>
              </a:r>
              <a:endParaRPr lang="zh-TW" altLang="en-US">
                <a:solidFill>
                  <a:srgbClr val="0000FF"/>
                </a:solidFill>
              </a:endParaRPr>
            </a:p>
          </p:txBody>
        </p:sp>
        <p:cxnSp>
          <p:nvCxnSpPr>
            <p:cNvPr id="12" name="直線單箭頭接點 11"/>
            <p:cNvCxnSpPr>
              <a:stCxn id="15366" idx="3"/>
            </p:cNvCxnSpPr>
            <p:nvPr/>
          </p:nvCxnSpPr>
          <p:spPr>
            <a:xfrm>
              <a:off x="3003550" y="3827201"/>
              <a:ext cx="639763" cy="30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5367" idx="3"/>
            </p:cNvCxnSpPr>
            <p:nvPr/>
          </p:nvCxnSpPr>
          <p:spPr>
            <a:xfrm flipV="1">
              <a:off x="4652963" y="6286000"/>
              <a:ext cx="1276350" cy="18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70" name="文字方塊 14"/>
            <p:cNvSpPr txBox="1">
              <a:spLocks noChangeArrowheads="1"/>
            </p:cNvSpPr>
            <p:nvPr/>
          </p:nvSpPr>
          <p:spPr bwMode="auto">
            <a:xfrm>
              <a:off x="6929438" y="1357291"/>
              <a:ext cx="1835150" cy="36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solidFill>
                    <a:srgbClr val="0000FF"/>
                  </a:solidFill>
                </a:rPr>
                <a:t>Document Node</a:t>
              </a:r>
              <a:endParaRPr lang="zh-TW" altLang="en-US">
                <a:solidFill>
                  <a:srgbClr val="0000FF"/>
                </a:solidFill>
              </a:endParaRPr>
            </a:p>
          </p:txBody>
        </p:sp>
        <p:cxnSp>
          <p:nvCxnSpPr>
            <p:cNvPr id="17" name="直線單箭頭接點 16"/>
            <p:cNvCxnSpPr>
              <a:stCxn id="15370" idx="1"/>
            </p:cNvCxnSpPr>
            <p:nvPr/>
          </p:nvCxnSpPr>
          <p:spPr>
            <a:xfrm rot="10800000" flipV="1">
              <a:off x="6286500" y="1541423"/>
              <a:ext cx="642938" cy="10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72" name="文字方塊 19"/>
            <p:cNvSpPr txBox="1">
              <a:spLocks noChangeArrowheads="1"/>
            </p:cNvSpPr>
            <p:nvPr/>
          </p:nvSpPr>
          <p:spPr bwMode="auto">
            <a:xfrm>
              <a:off x="2357438" y="4571667"/>
              <a:ext cx="1466850" cy="6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solidFill>
                    <a:srgbClr val="0000FF"/>
                  </a:solidFill>
                </a:rPr>
                <a:t>Parent Node</a:t>
              </a:r>
            </a:p>
            <a:p>
              <a:pPr eaLnBrk="1" hangingPunct="1"/>
              <a:r>
                <a:rPr lang="en-US" altLang="zh-TW">
                  <a:solidFill>
                    <a:srgbClr val="0000FF"/>
                  </a:solidFill>
                </a:rPr>
                <a:t>Child Node</a:t>
              </a:r>
              <a:endParaRPr lang="zh-TW" altLang="en-US">
                <a:solidFill>
                  <a:srgbClr val="0000FF"/>
                </a:solidFill>
              </a:endParaRPr>
            </a:p>
          </p:txBody>
        </p:sp>
        <p:cxnSp>
          <p:nvCxnSpPr>
            <p:cNvPr id="22" name="直線單箭頭接點 21"/>
            <p:cNvCxnSpPr/>
            <p:nvPr/>
          </p:nvCxnSpPr>
          <p:spPr>
            <a:xfrm flipV="1">
              <a:off x="3786188" y="4643097"/>
              <a:ext cx="2143125" cy="142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643313" y="5071680"/>
              <a:ext cx="714375" cy="428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303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pPr eaLnBrk="1" hangingPunct="1"/>
            <a:r>
              <a:rPr lang="en-US" altLang="zh-TW" dirty="0" smtClean="0"/>
              <a:t>DOM </a:t>
            </a:r>
            <a:r>
              <a:rPr lang="zh-TW" altLang="en-US" dirty="0" smtClean="0"/>
              <a:t>物件命名規則</a:t>
            </a:r>
          </a:p>
        </p:txBody>
      </p:sp>
      <p:sp>
        <p:nvSpPr>
          <p:cNvPr id="13315" name="內容版面配置區 2"/>
          <p:cNvSpPr>
            <a:spLocks noGrp="1"/>
          </p:cNvSpPr>
          <p:nvPr>
            <p:ph idx="1"/>
          </p:nvPr>
        </p:nvSpPr>
        <p:spPr/>
        <p:txBody>
          <a:bodyPr/>
          <a:lstStyle/>
          <a:p>
            <a:pPr eaLnBrk="1" hangingPunct="1"/>
            <a:r>
              <a:rPr lang="zh-TW" altLang="en-US" dirty="0" smtClean="0"/>
              <a:t>不可以包含空白字元</a:t>
            </a:r>
            <a:endParaRPr lang="en-US" altLang="zh-TW" dirty="0" smtClean="0"/>
          </a:p>
          <a:p>
            <a:pPr eaLnBrk="1" hangingPunct="1"/>
            <a:r>
              <a:rPr lang="zh-TW" altLang="en-US" dirty="0" smtClean="0"/>
              <a:t>不可以使用標點符號，底線（</a:t>
            </a:r>
            <a:r>
              <a:rPr lang="en-US" altLang="zh-TW" dirty="0" smtClean="0"/>
              <a:t>_</a:t>
            </a:r>
            <a:r>
              <a:rPr lang="zh-TW" altLang="en-US" dirty="0" smtClean="0"/>
              <a:t>）除外</a:t>
            </a:r>
            <a:endParaRPr lang="en-US" altLang="zh-TW" dirty="0" smtClean="0"/>
          </a:p>
          <a:p>
            <a:pPr eaLnBrk="1" hangingPunct="1"/>
            <a:r>
              <a:rPr lang="zh-TW" altLang="en-US" dirty="0" smtClean="0"/>
              <a:t>必須以字串符號（單引號、雙引號）括住</a:t>
            </a:r>
            <a:endParaRPr lang="en-US" altLang="zh-TW" dirty="0" smtClean="0"/>
          </a:p>
          <a:p>
            <a:pPr eaLnBrk="1" hangingPunct="1"/>
            <a:r>
              <a:rPr lang="zh-TW" altLang="en-US" dirty="0" smtClean="0"/>
              <a:t>第一個字元不可以使用阿拉伯數字</a:t>
            </a:r>
            <a:endParaRPr lang="en-US" altLang="zh-TW" dirty="0" smtClean="0"/>
          </a:p>
          <a:p>
            <a:pPr eaLnBrk="1" hangingPunct="1"/>
            <a:r>
              <a:rPr lang="zh-TW" altLang="en-US" dirty="0" smtClean="0"/>
              <a:t>名稱必須唯一，不同物件的 </a:t>
            </a:r>
            <a:r>
              <a:rPr lang="en-US" altLang="zh-TW" dirty="0" smtClean="0"/>
              <a:t>id </a:t>
            </a:r>
            <a:r>
              <a:rPr lang="zh-TW" altLang="en-US" dirty="0" smtClean="0"/>
              <a:t>應該要不同</a:t>
            </a:r>
          </a:p>
        </p:txBody>
      </p:sp>
      <p:sp>
        <p:nvSpPr>
          <p:cNvPr id="4" name="投影片編號版面配置區 3"/>
          <p:cNvSpPr>
            <a:spLocks noGrp="1"/>
          </p:cNvSpPr>
          <p:nvPr>
            <p:ph type="sldNum" sz="quarter" idx="12"/>
          </p:nvPr>
        </p:nvSpPr>
        <p:spPr/>
        <p:txBody>
          <a:bodyPr/>
          <a:lstStyle/>
          <a:p>
            <a:pPr>
              <a:defRPr/>
            </a:pPr>
            <a:fld id="{5D96608B-F4C2-4918-8559-458FAB6F15EB}" type="slidenum">
              <a:rPr lang="zh-TW" altLang="en-US" smtClean="0"/>
              <a:pPr>
                <a:defRPr/>
              </a:pPr>
              <a:t>48</a:t>
            </a:fld>
            <a:endParaRPr lang="zh-TW" altLang="en-US"/>
          </a:p>
        </p:txBody>
      </p:sp>
    </p:spTree>
    <p:extLst>
      <p:ext uri="{BB962C8B-B14F-4D97-AF65-F5344CB8AC3E}">
        <p14:creationId xmlns:p14="http://schemas.microsoft.com/office/powerpoint/2010/main" val="5625338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zh-TW" dirty="0" smtClean="0"/>
              <a:t>DOM </a:t>
            </a:r>
            <a:r>
              <a:rPr lang="zh-TW" altLang="en-US" dirty="0" smtClean="0"/>
              <a:t>存取元件的方法</a:t>
            </a:r>
            <a:endParaRPr lang="en-US" dirty="0"/>
          </a:p>
        </p:txBody>
      </p:sp>
      <p:sp>
        <p:nvSpPr>
          <p:cNvPr id="9" name="內容版面配置區 8"/>
          <p:cNvSpPr>
            <a:spLocks noGrp="1"/>
          </p:cNvSpPr>
          <p:nvPr>
            <p:ph idx="1"/>
          </p:nvPr>
        </p:nvSpPr>
        <p:spPr/>
        <p:txBody>
          <a:bodyPr>
            <a:normAutofit fontScale="92500" lnSpcReduction="20000"/>
          </a:bodyPr>
          <a:lstStyle/>
          <a:p>
            <a:r>
              <a:rPr lang="en-US" dirty="0" err="1" smtClean="0"/>
              <a:t>getElementById</a:t>
            </a:r>
            <a:r>
              <a:rPr lang="en-US" dirty="0" smtClean="0"/>
              <a:t>() </a:t>
            </a:r>
            <a:r>
              <a:rPr lang="zh-TW" altLang="en-US" dirty="0" smtClean="0"/>
              <a:t>憑</a:t>
            </a:r>
            <a:r>
              <a:rPr lang="en-US" altLang="zh-TW" dirty="0" smtClean="0"/>
              <a:t>id</a:t>
            </a:r>
            <a:r>
              <a:rPr lang="zh-TW" altLang="en-US" dirty="0" smtClean="0"/>
              <a:t>取得唯一</a:t>
            </a:r>
            <a:r>
              <a:rPr lang="zh-TW" altLang="en-US" dirty="0"/>
              <a:t>元件</a:t>
            </a:r>
            <a:endParaRPr lang="en-US" altLang="zh-TW" dirty="0" smtClean="0"/>
          </a:p>
          <a:p>
            <a:r>
              <a:rPr lang="en-US" dirty="0" err="1" smtClean="0"/>
              <a:t>getElementsByName</a:t>
            </a:r>
            <a:r>
              <a:rPr lang="en-US" dirty="0" smtClean="0"/>
              <a:t>() </a:t>
            </a:r>
            <a:r>
              <a:rPr lang="zh-TW" altLang="en-US" dirty="0" smtClean="0"/>
              <a:t>憑</a:t>
            </a:r>
            <a:r>
              <a:rPr lang="en-US" altLang="zh-TW" dirty="0" smtClean="0"/>
              <a:t>name</a:t>
            </a:r>
            <a:r>
              <a:rPr lang="zh-TW" altLang="en-US" dirty="0" smtClean="0"/>
              <a:t>取得</a:t>
            </a:r>
            <a:r>
              <a:rPr lang="zh-TW" altLang="en-US" dirty="0"/>
              <a:t>元件</a:t>
            </a:r>
            <a:r>
              <a:rPr lang="zh-TW" altLang="en-US" dirty="0" smtClean="0"/>
              <a:t>，回傳陣列</a:t>
            </a:r>
            <a:endParaRPr lang="en-US" altLang="zh-TW" dirty="0" smtClean="0"/>
          </a:p>
          <a:p>
            <a:r>
              <a:rPr lang="en-US" altLang="zh-TW" dirty="0" err="1" smtClean="0"/>
              <a:t>getElementsByTagName</a:t>
            </a:r>
            <a:r>
              <a:rPr lang="en-US" altLang="zh-TW" dirty="0" smtClean="0"/>
              <a:t> </a:t>
            </a:r>
            <a:r>
              <a:rPr lang="zh-TW" altLang="en-US" dirty="0" smtClean="0"/>
              <a:t>憑標籤名稱取得</a:t>
            </a:r>
            <a:r>
              <a:rPr lang="zh-TW" altLang="en-US" dirty="0"/>
              <a:t>元件</a:t>
            </a:r>
            <a:r>
              <a:rPr lang="zh-TW" altLang="en-US" dirty="0" smtClean="0"/>
              <a:t>，</a:t>
            </a:r>
            <a:r>
              <a:rPr lang="zh-TW" altLang="en-US" dirty="0"/>
              <a:t>回傳</a:t>
            </a:r>
            <a:r>
              <a:rPr lang="zh-TW" altLang="en-US" dirty="0" smtClean="0"/>
              <a:t>陣列</a:t>
            </a:r>
            <a:endParaRPr lang="en-US" altLang="zh-TW" dirty="0" smtClean="0"/>
          </a:p>
          <a:p>
            <a:r>
              <a:rPr lang="en-US" dirty="0" err="1" smtClean="0"/>
              <a:t>getElementsByClassName</a:t>
            </a:r>
            <a:r>
              <a:rPr lang="en-US" dirty="0" smtClean="0"/>
              <a:t>() </a:t>
            </a:r>
            <a:r>
              <a:rPr lang="zh-TW" altLang="en-US" dirty="0" smtClean="0"/>
              <a:t>憑類別名稱取得</a:t>
            </a:r>
            <a:r>
              <a:rPr lang="zh-TW" altLang="en-US" dirty="0"/>
              <a:t>元件</a:t>
            </a:r>
            <a:r>
              <a:rPr lang="zh-TW" altLang="en-US" dirty="0" smtClean="0"/>
              <a:t>，</a:t>
            </a:r>
            <a:r>
              <a:rPr lang="zh-TW" altLang="en-US" dirty="0"/>
              <a:t>回傳</a:t>
            </a:r>
            <a:r>
              <a:rPr lang="zh-TW" altLang="en-US" dirty="0" smtClean="0"/>
              <a:t>陣列</a:t>
            </a:r>
            <a:endParaRPr lang="en-US" altLang="zh-TW" dirty="0" smtClean="0"/>
          </a:p>
          <a:p>
            <a:r>
              <a:rPr lang="en-US" dirty="0" err="1" smtClean="0"/>
              <a:t>querySelector</a:t>
            </a:r>
            <a:r>
              <a:rPr lang="en-US" dirty="0" smtClean="0"/>
              <a:t>() </a:t>
            </a:r>
            <a:r>
              <a:rPr lang="zh-TW" altLang="en-US" dirty="0" smtClean="0"/>
              <a:t>以</a:t>
            </a:r>
            <a:r>
              <a:rPr lang="en-US" altLang="zh-TW" dirty="0" smtClean="0"/>
              <a:t>CSS Selector</a:t>
            </a:r>
            <a:r>
              <a:rPr lang="zh-TW" altLang="en-US" dirty="0" smtClean="0"/>
              <a:t>取得第一個符合條件的</a:t>
            </a:r>
            <a:r>
              <a:rPr lang="zh-TW" altLang="en-US" dirty="0"/>
              <a:t>元件</a:t>
            </a:r>
            <a:endParaRPr lang="en-US" altLang="zh-TW" dirty="0" smtClean="0"/>
          </a:p>
          <a:p>
            <a:r>
              <a:rPr lang="en-US" dirty="0" err="1" smtClean="0"/>
              <a:t>querySelectorAll</a:t>
            </a:r>
            <a:r>
              <a:rPr lang="en-US" dirty="0" smtClean="0"/>
              <a:t>()</a:t>
            </a:r>
            <a:r>
              <a:rPr lang="zh-TW" altLang="en-US" dirty="0"/>
              <a:t>以</a:t>
            </a:r>
            <a:r>
              <a:rPr lang="en-US" altLang="zh-TW" dirty="0"/>
              <a:t>CSS Selector</a:t>
            </a:r>
            <a:r>
              <a:rPr lang="zh-TW" altLang="en-US" dirty="0" smtClean="0"/>
              <a:t>取得符合</a:t>
            </a:r>
            <a:r>
              <a:rPr lang="zh-TW" altLang="en-US" dirty="0"/>
              <a:t>條件</a:t>
            </a:r>
            <a:r>
              <a:rPr lang="zh-TW" altLang="en-US" dirty="0" smtClean="0"/>
              <a:t>的</a:t>
            </a:r>
            <a:r>
              <a:rPr lang="zh-TW" altLang="en-US" dirty="0"/>
              <a:t>元件</a:t>
            </a:r>
            <a:r>
              <a:rPr lang="zh-TW" altLang="en-US" dirty="0" smtClean="0"/>
              <a:t>，</a:t>
            </a:r>
            <a:r>
              <a:rPr lang="zh-TW" altLang="en-US" dirty="0"/>
              <a:t>回傳</a:t>
            </a:r>
            <a:r>
              <a:rPr lang="zh-TW" altLang="en-US" dirty="0" smtClean="0"/>
              <a:t>陣列</a:t>
            </a:r>
            <a:endParaRPr lang="en-US" dirty="0"/>
          </a:p>
        </p:txBody>
      </p:sp>
    </p:spTree>
    <p:extLst>
      <p:ext uri="{BB962C8B-B14F-4D97-AF65-F5344CB8AC3E}">
        <p14:creationId xmlns:p14="http://schemas.microsoft.com/office/powerpoint/2010/main" val="236225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fld id="{FC57482A-01E5-47C2-9BC4-D57FDA826345}" type="slidenum">
              <a:rPr lang="zh-TW" altLang="en-US" smtClean="0"/>
              <a:pPr>
                <a:defRPr/>
              </a:pPr>
              <a:t>5</a:t>
            </a:fld>
            <a:endParaRPr lang="zh-TW" altLang="en-US"/>
          </a:p>
        </p:txBody>
      </p:sp>
      <p:sp>
        <p:nvSpPr>
          <p:cNvPr id="74755" name="矩形 3"/>
          <p:cNvSpPr>
            <a:spLocks noChangeArrowheads="1"/>
          </p:cNvSpPr>
          <p:nvPr/>
        </p:nvSpPr>
        <p:spPr bwMode="auto">
          <a:xfrm>
            <a:off x="0" y="188913"/>
            <a:ext cx="87852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latin typeface="Courier New" pitchFamily="49" charset="0"/>
                <a:cs typeface="Courier New" pitchFamily="49" charset="0"/>
              </a:rPr>
              <a:t>&lt;html&gt;</a:t>
            </a:r>
          </a:p>
          <a:p>
            <a:r>
              <a:rPr lang="en-US" altLang="zh-TW" sz="2000" dirty="0">
                <a:latin typeface="Courier New" pitchFamily="49" charset="0"/>
                <a:cs typeface="Courier New" pitchFamily="49" charset="0"/>
              </a:rPr>
              <a:t>  &lt;head&gt;</a:t>
            </a:r>
          </a:p>
          <a:p>
            <a:r>
              <a:rPr lang="en-US" altLang="zh-TW" sz="2000" dirty="0">
                <a:latin typeface="Courier New" pitchFamily="49" charset="0"/>
                <a:cs typeface="Courier New" pitchFamily="49" charset="0"/>
              </a:rPr>
              <a:t>    &lt;title&gt;</a:t>
            </a:r>
            <a:r>
              <a:rPr lang="zh-TW" altLang="en-US" sz="2000" dirty="0">
                <a:latin typeface="Courier New" pitchFamily="49" charset="0"/>
                <a:cs typeface="Courier New" pitchFamily="49" charset="0"/>
              </a:rPr>
              <a:t>自訂函式範例</a:t>
            </a:r>
            <a:r>
              <a:rPr lang="en-US" altLang="zh-TW" sz="2000" dirty="0">
                <a:latin typeface="Courier New" pitchFamily="49" charset="0"/>
                <a:cs typeface="Courier New" pitchFamily="49" charset="0"/>
              </a:rPr>
              <a:t>&lt;/title&gt;</a:t>
            </a:r>
          </a:p>
          <a:p>
            <a:r>
              <a:rPr lang="en-US" altLang="zh-TW" sz="2000" dirty="0">
                <a:latin typeface="Courier New" pitchFamily="49" charset="0"/>
                <a:cs typeface="Courier New" pitchFamily="49" charset="0"/>
              </a:rPr>
              <a:t>    &lt;</a:t>
            </a:r>
            <a:r>
              <a:rPr lang="en-US" altLang="zh-TW" sz="2000" dirty="0" smtClean="0">
                <a:latin typeface="Courier New" pitchFamily="49" charset="0"/>
                <a:cs typeface="Courier New" pitchFamily="49" charset="0"/>
              </a:rPr>
              <a:t>script&gt;</a:t>
            </a:r>
            <a:endParaRPr lang="en-US" altLang="zh-TW" sz="2000" dirty="0">
              <a:latin typeface="Courier New" pitchFamily="49" charset="0"/>
              <a:cs typeface="Courier New" pitchFamily="49" charset="0"/>
            </a:endParaRPr>
          </a:p>
          <a:p>
            <a:r>
              <a:rPr lang="en-US" altLang="zh-TW" sz="2000" dirty="0">
                <a:latin typeface="Courier New" pitchFamily="49" charset="0"/>
                <a:cs typeface="Courier New" pitchFamily="49" charset="0"/>
              </a:rPr>
              <a:t>      function greeting</a:t>
            </a:r>
            <a:r>
              <a:rPr lang="en-US" altLang="zh-TW" sz="2000" dirty="0" smtClean="0">
                <a:latin typeface="Courier New" pitchFamily="49" charset="0"/>
                <a:cs typeface="Courier New" pitchFamily="49" charset="0"/>
              </a:rPr>
              <a:t>(){</a:t>
            </a:r>
            <a:endParaRPr lang="en-US" altLang="zh-TW" sz="2000" dirty="0">
              <a:latin typeface="Courier New" pitchFamily="49" charset="0"/>
              <a:cs typeface="Courier New" pitchFamily="49" charset="0"/>
            </a:endParaRPr>
          </a:p>
          <a:p>
            <a:r>
              <a:rPr lang="en-US" altLang="zh-TW" sz="2000" dirty="0">
                <a:latin typeface="Courier New" pitchFamily="49" charset="0"/>
                <a:cs typeface="Courier New" pitchFamily="49" charset="0"/>
              </a:rPr>
              <a:t>        </a:t>
            </a:r>
            <a:r>
              <a:rPr lang="en-US" altLang="zh-TW" sz="2000" dirty="0" err="1">
                <a:latin typeface="Courier New" pitchFamily="49" charset="0"/>
                <a:cs typeface="Courier New" pitchFamily="49" charset="0"/>
              </a:rPr>
              <a:t>var</a:t>
            </a:r>
            <a:r>
              <a:rPr lang="en-US" altLang="zh-TW" sz="2000" dirty="0">
                <a:latin typeface="Courier New" pitchFamily="49" charset="0"/>
                <a:cs typeface="Courier New" pitchFamily="49" charset="0"/>
              </a:rPr>
              <a:t> username = prompt("</a:t>
            </a:r>
            <a:r>
              <a:rPr lang="zh-TW" altLang="en-US" sz="2000" dirty="0">
                <a:latin typeface="Courier New" pitchFamily="49" charset="0"/>
                <a:cs typeface="Courier New" pitchFamily="49" charset="0"/>
              </a:rPr>
              <a:t>請輸入您的大名</a:t>
            </a:r>
            <a:r>
              <a:rPr lang="en-US" altLang="zh-TW" sz="2000" dirty="0">
                <a:latin typeface="Courier New" pitchFamily="49" charset="0"/>
                <a:cs typeface="Courier New" pitchFamily="49" charset="0"/>
              </a:rPr>
              <a:t>", "");</a:t>
            </a:r>
          </a:p>
          <a:p>
            <a:r>
              <a:rPr lang="en-US" altLang="zh-TW" sz="2000" dirty="0">
                <a:latin typeface="Courier New" pitchFamily="49" charset="0"/>
                <a:cs typeface="Courier New" pitchFamily="49" charset="0"/>
              </a:rPr>
              <a:t>        alert(username + "</a:t>
            </a:r>
            <a:r>
              <a:rPr lang="zh-TW" altLang="en-US" sz="2000" dirty="0">
                <a:latin typeface="Courier New" pitchFamily="49" charset="0"/>
                <a:cs typeface="Courier New" pitchFamily="49" charset="0"/>
              </a:rPr>
              <a:t>您好！歡迎光臨！</a:t>
            </a:r>
            <a:r>
              <a:rPr lang="en-US" altLang="zh-TW" sz="2000" dirty="0">
                <a:latin typeface="Courier New" pitchFamily="49" charset="0"/>
                <a:cs typeface="Courier New" pitchFamily="49" charset="0"/>
              </a:rPr>
              <a:t>");</a:t>
            </a:r>
          </a:p>
          <a:p>
            <a:r>
              <a:rPr lang="en-US" altLang="zh-TW" sz="2000" dirty="0">
                <a:latin typeface="Courier New" pitchFamily="49" charset="0"/>
                <a:cs typeface="Courier New" pitchFamily="49" charset="0"/>
              </a:rPr>
              <a:t>      }</a:t>
            </a:r>
          </a:p>
          <a:p>
            <a:r>
              <a:rPr lang="en-US" altLang="zh-TW" sz="2000" dirty="0">
                <a:latin typeface="Courier New" pitchFamily="49" charset="0"/>
                <a:cs typeface="Courier New" pitchFamily="49" charset="0"/>
              </a:rPr>
              <a:t>      greeting();</a:t>
            </a:r>
          </a:p>
          <a:p>
            <a:r>
              <a:rPr lang="en-US" altLang="zh-TW" sz="2000" dirty="0">
                <a:latin typeface="Courier New" pitchFamily="49" charset="0"/>
                <a:cs typeface="Courier New" pitchFamily="49" charset="0"/>
              </a:rPr>
              <a:t>    &lt;/script&gt;</a:t>
            </a:r>
          </a:p>
          <a:p>
            <a:r>
              <a:rPr lang="en-US" altLang="zh-TW" sz="2000" dirty="0">
                <a:latin typeface="Courier New" pitchFamily="49" charset="0"/>
                <a:cs typeface="Courier New" pitchFamily="49" charset="0"/>
              </a:rPr>
              <a:t>  &lt;/head&gt;</a:t>
            </a:r>
          </a:p>
          <a:p>
            <a:r>
              <a:rPr lang="en-US" altLang="zh-TW" sz="2000" dirty="0">
                <a:latin typeface="Courier New" pitchFamily="49" charset="0"/>
                <a:cs typeface="Courier New" pitchFamily="49" charset="0"/>
              </a:rPr>
              <a:t>  &lt;body&gt;</a:t>
            </a:r>
          </a:p>
          <a:p>
            <a:r>
              <a:rPr lang="en-US" altLang="zh-TW" sz="2000" dirty="0">
                <a:latin typeface="Courier New" pitchFamily="49" charset="0"/>
                <a:cs typeface="Courier New" pitchFamily="49" charset="0"/>
              </a:rPr>
              <a:t>  &lt;/body&gt;</a:t>
            </a:r>
          </a:p>
          <a:p>
            <a:r>
              <a:rPr lang="en-US" altLang="zh-TW" sz="2000" dirty="0">
                <a:latin typeface="Courier New" pitchFamily="49" charset="0"/>
                <a:cs typeface="Courier New" pitchFamily="49" charset="0"/>
              </a:rPr>
              <a:t>&lt;/html&gt;</a:t>
            </a:r>
            <a:endParaRPr lang="zh-TW" altLang="en-US" sz="2000" dirty="0">
              <a:latin typeface="Courier New" pitchFamily="49" charset="0"/>
              <a:cs typeface="Courier New" pitchFamily="49" charset="0"/>
            </a:endParaRPr>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3213100"/>
            <a:ext cx="532765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4652963"/>
            <a:ext cx="2305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16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3"/>
          <p:cNvSpPr>
            <a:spLocks noGrp="1"/>
          </p:cNvSpPr>
          <p:nvPr>
            <p:ph type="title"/>
          </p:nvPr>
        </p:nvSpPr>
        <p:spPr/>
        <p:txBody>
          <a:bodyPr/>
          <a:lstStyle/>
          <a:p>
            <a:pPr eaLnBrk="1" hangingPunct="1"/>
            <a:r>
              <a:rPr lang="zh-TW" altLang="en-US" smtClean="0"/>
              <a:t>如何定義物件</a:t>
            </a:r>
            <a:r>
              <a:rPr lang="en-US" altLang="zh-TW" smtClean="0"/>
              <a:t>?</a:t>
            </a:r>
            <a:endParaRPr lang="zh-TW" altLang="en-US" smtClean="0"/>
          </a:p>
        </p:txBody>
      </p:sp>
      <p:sp>
        <p:nvSpPr>
          <p:cNvPr id="16387" name="內容版面配置區 7"/>
          <p:cNvSpPr>
            <a:spLocks noGrp="1"/>
          </p:cNvSpPr>
          <p:nvPr>
            <p:ph idx="1"/>
          </p:nvPr>
        </p:nvSpPr>
        <p:spPr/>
        <p:txBody>
          <a:bodyPr/>
          <a:lstStyle/>
          <a:p>
            <a:pPr eaLnBrk="1" hangingPunct="1"/>
            <a:r>
              <a:rPr lang="en-US" altLang="zh-TW" smtClean="0"/>
              <a:t>Properties </a:t>
            </a:r>
            <a:r>
              <a:rPr lang="zh-TW" altLang="en-US" smtClean="0"/>
              <a:t>屬性（資料）</a:t>
            </a:r>
            <a:endParaRPr lang="en-US" altLang="zh-TW" smtClean="0"/>
          </a:p>
          <a:p>
            <a:pPr eaLnBrk="1" hangingPunct="1"/>
            <a:r>
              <a:rPr lang="en-US" altLang="zh-TW" smtClean="0"/>
              <a:t>Methods </a:t>
            </a:r>
            <a:r>
              <a:rPr lang="zh-TW" altLang="en-US" smtClean="0"/>
              <a:t>方法（副程式）</a:t>
            </a:r>
            <a:endParaRPr lang="en-US" altLang="zh-TW" smtClean="0"/>
          </a:p>
          <a:p>
            <a:pPr eaLnBrk="1" hangingPunct="1"/>
            <a:r>
              <a:rPr lang="en-US" altLang="zh-TW" smtClean="0"/>
              <a:t>Events (Handlers). </a:t>
            </a:r>
            <a:r>
              <a:rPr lang="zh-TW" altLang="en-US" smtClean="0"/>
              <a:t>事件＆事件處理常式</a:t>
            </a:r>
          </a:p>
        </p:txBody>
      </p:sp>
      <p:sp>
        <p:nvSpPr>
          <p:cNvPr id="3" name="投影片編號版面配置區 2"/>
          <p:cNvSpPr>
            <a:spLocks noGrp="1"/>
          </p:cNvSpPr>
          <p:nvPr>
            <p:ph type="sldNum" sz="quarter" idx="12"/>
          </p:nvPr>
        </p:nvSpPr>
        <p:spPr/>
        <p:txBody>
          <a:bodyPr/>
          <a:lstStyle/>
          <a:p>
            <a:pPr>
              <a:defRPr/>
            </a:pPr>
            <a:fld id="{F35668AE-B85A-4DC5-9F49-9AE3E6534F16}" type="slidenum">
              <a:rPr lang="zh-TW" altLang="en-US" smtClean="0"/>
              <a:pPr>
                <a:defRPr/>
              </a:pPr>
              <a:t>50</a:t>
            </a:fld>
            <a:endParaRPr lang="zh-TW" altLang="en-US"/>
          </a:p>
        </p:txBody>
      </p:sp>
    </p:spTree>
    <p:extLst>
      <p:ext uri="{BB962C8B-B14F-4D97-AF65-F5344CB8AC3E}">
        <p14:creationId xmlns:p14="http://schemas.microsoft.com/office/powerpoint/2010/main" val="21308067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pPr eaLnBrk="1" hangingPunct="1"/>
            <a:r>
              <a:rPr lang="en-US" altLang="zh-TW" smtClean="0"/>
              <a:t>Properties </a:t>
            </a:r>
            <a:r>
              <a:rPr lang="zh-TW" altLang="en-US" smtClean="0"/>
              <a:t>屬性</a:t>
            </a:r>
          </a:p>
        </p:txBody>
      </p:sp>
      <p:sp>
        <p:nvSpPr>
          <p:cNvPr id="4" name="投影片編號版面配置區 3"/>
          <p:cNvSpPr>
            <a:spLocks noGrp="1"/>
          </p:cNvSpPr>
          <p:nvPr>
            <p:ph type="sldNum" sz="quarter" idx="12"/>
          </p:nvPr>
        </p:nvSpPr>
        <p:spPr/>
        <p:txBody>
          <a:bodyPr/>
          <a:lstStyle/>
          <a:p>
            <a:pPr>
              <a:defRPr/>
            </a:pPr>
            <a:fld id="{01E18221-A028-4B68-82F6-10CA6995B96A}" type="slidenum">
              <a:rPr lang="zh-TW" altLang="en-US" smtClean="0"/>
              <a:pPr>
                <a:defRPr/>
              </a:pPr>
              <a:t>51</a:t>
            </a:fld>
            <a:endParaRPr lang="zh-TW" altLang="en-US"/>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7375"/>
            <a:ext cx="9178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57500"/>
            <a:ext cx="8523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29063"/>
            <a:ext cx="667067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53531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pPr eaLnBrk="1" hangingPunct="1"/>
            <a:r>
              <a:rPr lang="en-US" altLang="zh-TW" smtClean="0"/>
              <a:t>Methods </a:t>
            </a:r>
            <a:r>
              <a:rPr lang="zh-TW" altLang="en-US" smtClean="0"/>
              <a:t>方法</a:t>
            </a:r>
          </a:p>
        </p:txBody>
      </p:sp>
      <p:sp>
        <p:nvSpPr>
          <p:cNvPr id="3" name="投影片編號版面配置區 2"/>
          <p:cNvSpPr>
            <a:spLocks noGrp="1"/>
          </p:cNvSpPr>
          <p:nvPr>
            <p:ph type="sldNum" sz="quarter" idx="12"/>
          </p:nvPr>
        </p:nvSpPr>
        <p:spPr/>
        <p:txBody>
          <a:bodyPr/>
          <a:lstStyle/>
          <a:p>
            <a:pPr>
              <a:defRPr/>
            </a:pPr>
            <a:fld id="{4987F5C6-F3A9-41D2-A14E-03E3DD8613A2}" type="slidenum">
              <a:rPr lang="zh-TW" altLang="en-US" smtClean="0"/>
              <a:pPr>
                <a:defRPr/>
              </a:pPr>
              <a:t>52</a:t>
            </a:fld>
            <a:endParaRPr lang="zh-TW" altLang="en-US"/>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571625"/>
            <a:ext cx="739933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643188"/>
            <a:ext cx="354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14505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en-US" altLang="zh-TW" smtClean="0"/>
              <a:t>Events </a:t>
            </a:r>
            <a:r>
              <a:rPr lang="zh-TW" altLang="en-US" smtClean="0"/>
              <a:t>事件</a:t>
            </a:r>
          </a:p>
        </p:txBody>
      </p:sp>
      <p:sp>
        <p:nvSpPr>
          <p:cNvPr id="3" name="投影片編號版面配置區 2"/>
          <p:cNvSpPr>
            <a:spLocks noGrp="1"/>
          </p:cNvSpPr>
          <p:nvPr>
            <p:ph type="sldNum" sz="quarter" idx="12"/>
          </p:nvPr>
        </p:nvSpPr>
        <p:spPr/>
        <p:txBody>
          <a:bodyPr/>
          <a:lstStyle/>
          <a:p>
            <a:pPr>
              <a:defRPr/>
            </a:pPr>
            <a:fld id="{C1D7903D-94CC-40E6-912C-91005CC0D7E1}" type="slidenum">
              <a:rPr lang="zh-TW" altLang="en-US" smtClean="0"/>
              <a:pPr>
                <a:defRPr/>
              </a:pPr>
              <a:t>53</a:t>
            </a:fld>
            <a:endParaRPr lang="zh-TW" altLang="en-US"/>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0"/>
            <a:ext cx="9144000"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4535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3"/>
          <p:cNvSpPr>
            <a:spLocks noGrp="1"/>
          </p:cNvSpPr>
          <p:nvPr>
            <p:ph type="title"/>
          </p:nvPr>
        </p:nvSpPr>
        <p:spPr/>
        <p:txBody>
          <a:bodyPr/>
          <a:lstStyle/>
          <a:p>
            <a:r>
              <a:rPr lang="en-US" altLang="zh-TW" smtClean="0"/>
              <a:t>document </a:t>
            </a:r>
            <a:r>
              <a:rPr lang="zh-TW" altLang="en-US" smtClean="0"/>
              <a:t>物件</a:t>
            </a:r>
          </a:p>
        </p:txBody>
      </p:sp>
      <p:sp>
        <p:nvSpPr>
          <p:cNvPr id="35843" name="內容版面配置區 7"/>
          <p:cNvSpPr>
            <a:spLocks noGrp="1"/>
          </p:cNvSpPr>
          <p:nvPr>
            <p:ph idx="1"/>
          </p:nvPr>
        </p:nvSpPr>
        <p:spPr/>
        <p:txBody>
          <a:bodyPr/>
          <a:lstStyle/>
          <a:p>
            <a:r>
              <a:rPr lang="en-US" altLang="zh-TW" smtClean="0"/>
              <a:t>document </a:t>
            </a:r>
            <a:r>
              <a:rPr lang="zh-TW" altLang="en-US" smtClean="0"/>
              <a:t>物件包含實際的網頁內容</a:t>
            </a:r>
            <a:endParaRPr lang="en-US" altLang="zh-TW" smtClean="0"/>
          </a:p>
          <a:p>
            <a:r>
              <a:rPr lang="en-US" altLang="zh-TW" smtClean="0"/>
              <a:t>document.forms[] </a:t>
            </a:r>
            <a:r>
              <a:rPr lang="zh-TW" altLang="en-US" smtClean="0"/>
              <a:t>屬性</a:t>
            </a:r>
            <a:endParaRPr lang="en-US" altLang="zh-TW" smtClean="0"/>
          </a:p>
          <a:p>
            <a:pPr lvl="1"/>
            <a:r>
              <a:rPr lang="en-US" altLang="zh-TW" smtClean="0"/>
              <a:t>Array of &lt;form&gt; </a:t>
            </a:r>
            <a:r>
              <a:rPr lang="zh-TW" altLang="en-US" smtClean="0"/>
              <a:t>表單的陣列</a:t>
            </a:r>
            <a:endParaRPr lang="en-US" altLang="zh-TW" smtClean="0"/>
          </a:p>
          <a:p>
            <a:pPr lvl="1"/>
            <a:r>
              <a:rPr lang="en-US" altLang="zh-TW" smtClean="0"/>
              <a:t>document.forms.length </a:t>
            </a:r>
            <a:r>
              <a:rPr lang="zh-TW" altLang="en-US" smtClean="0"/>
              <a:t>表單數量</a:t>
            </a:r>
            <a:endParaRPr lang="en-US" altLang="zh-TW" smtClean="0"/>
          </a:p>
          <a:p>
            <a:pPr lvl="1"/>
            <a:r>
              <a:rPr lang="en-US" altLang="zh-TW" smtClean="0"/>
              <a:t>document.forms[0] </a:t>
            </a:r>
            <a:r>
              <a:rPr lang="zh-TW" altLang="en-US" smtClean="0"/>
              <a:t>存取第一個表單</a:t>
            </a:r>
            <a:endParaRPr lang="en-US" altLang="zh-TW" smtClean="0"/>
          </a:p>
          <a:p>
            <a:pPr lvl="1"/>
            <a:r>
              <a:rPr lang="en-US" altLang="zh-TW" smtClean="0"/>
              <a:t>document.forms["formName"]</a:t>
            </a:r>
            <a:r>
              <a:rPr lang="zh-TW" altLang="en-US" smtClean="0"/>
              <a:t> 依名稱存取表單</a:t>
            </a:r>
            <a:endParaRPr lang="en-US" altLang="zh-TW" smtClean="0"/>
          </a:p>
          <a:p>
            <a:pPr lvl="1"/>
            <a:r>
              <a:rPr lang="en-US" altLang="zh-TW" smtClean="0"/>
              <a:t>document.formName</a:t>
            </a:r>
            <a:r>
              <a:rPr lang="zh-TW" altLang="en-US" smtClean="0"/>
              <a:t>依名稱存取表單</a:t>
            </a:r>
          </a:p>
        </p:txBody>
      </p:sp>
      <p:sp>
        <p:nvSpPr>
          <p:cNvPr id="3" name="投影片編號版面配置區 2"/>
          <p:cNvSpPr>
            <a:spLocks noGrp="1"/>
          </p:cNvSpPr>
          <p:nvPr>
            <p:ph type="sldNum" sz="quarter" idx="12"/>
          </p:nvPr>
        </p:nvSpPr>
        <p:spPr/>
        <p:txBody>
          <a:bodyPr/>
          <a:lstStyle/>
          <a:p>
            <a:pPr>
              <a:defRPr/>
            </a:pPr>
            <a:fld id="{C31B62AC-DEE4-4047-9E64-C5B42D68A019}" type="slidenum">
              <a:rPr lang="zh-TW" altLang="en-US" smtClean="0"/>
              <a:pPr>
                <a:defRPr/>
              </a:pPr>
              <a:t>54</a:t>
            </a:fld>
            <a:endParaRPr lang="zh-TW" altLang="en-US"/>
          </a:p>
        </p:txBody>
      </p:sp>
    </p:spTree>
    <p:extLst>
      <p:ext uri="{BB962C8B-B14F-4D97-AF65-F5344CB8AC3E}">
        <p14:creationId xmlns:p14="http://schemas.microsoft.com/office/powerpoint/2010/main" val="8070759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r>
              <a:rPr lang="en-US" altLang="zh-TW" smtClean="0"/>
              <a:t>document </a:t>
            </a:r>
            <a:r>
              <a:rPr lang="zh-TW" altLang="en-US" smtClean="0"/>
              <a:t>物件</a:t>
            </a:r>
          </a:p>
        </p:txBody>
      </p:sp>
      <p:sp>
        <p:nvSpPr>
          <p:cNvPr id="36867" name="內容版面配置區 2"/>
          <p:cNvSpPr>
            <a:spLocks noGrp="1"/>
          </p:cNvSpPr>
          <p:nvPr>
            <p:ph idx="1"/>
          </p:nvPr>
        </p:nvSpPr>
        <p:spPr/>
        <p:txBody>
          <a:bodyPr/>
          <a:lstStyle/>
          <a:p>
            <a:r>
              <a:rPr lang="en-US" altLang="zh-TW" smtClean="0"/>
              <a:t>document.images[] property</a:t>
            </a:r>
          </a:p>
          <a:p>
            <a:pPr lvl="1"/>
            <a:r>
              <a:rPr lang="en-US" altLang="zh-TW" smtClean="0"/>
              <a:t>Array of &lt;img&gt; </a:t>
            </a:r>
            <a:r>
              <a:rPr lang="zh-TW" altLang="en-US" smtClean="0"/>
              <a:t>圖片的陣列</a:t>
            </a:r>
            <a:endParaRPr lang="en-US" altLang="zh-TW" smtClean="0"/>
          </a:p>
          <a:p>
            <a:endParaRPr lang="zh-TW" altLang="en-US" smtClean="0"/>
          </a:p>
        </p:txBody>
      </p:sp>
      <p:sp>
        <p:nvSpPr>
          <p:cNvPr id="4" name="投影片編號版面配置區 3"/>
          <p:cNvSpPr>
            <a:spLocks noGrp="1"/>
          </p:cNvSpPr>
          <p:nvPr>
            <p:ph type="sldNum" sz="quarter" idx="12"/>
          </p:nvPr>
        </p:nvSpPr>
        <p:spPr/>
        <p:txBody>
          <a:bodyPr/>
          <a:lstStyle/>
          <a:p>
            <a:pPr>
              <a:defRPr/>
            </a:pPr>
            <a:fld id="{A6241164-C906-4D86-85BF-CB6B8ED442BA}" type="slidenum">
              <a:rPr lang="zh-TW" altLang="en-US" smtClean="0"/>
              <a:pPr>
                <a:defRPr/>
              </a:pPr>
              <a:t>55</a:t>
            </a:fld>
            <a:endParaRPr lang="zh-TW" altLang="en-US"/>
          </a:p>
        </p:txBody>
      </p:sp>
    </p:spTree>
    <p:extLst>
      <p:ext uri="{BB962C8B-B14F-4D97-AF65-F5344CB8AC3E}">
        <p14:creationId xmlns:p14="http://schemas.microsoft.com/office/powerpoint/2010/main" val="1847159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normAutofit/>
          </a:bodyPr>
          <a:lstStyle/>
          <a:p>
            <a:r>
              <a:rPr lang="en-US" altLang="zh-TW" dirty="0" smtClean="0"/>
              <a:t>DOM </a:t>
            </a:r>
            <a:r>
              <a:rPr lang="zh-TW" altLang="en-US" dirty="0" smtClean="0"/>
              <a:t>動態</a:t>
            </a:r>
            <a:r>
              <a:rPr lang="zh-TW" altLang="en-US" dirty="0"/>
              <a:t>增刪</a:t>
            </a:r>
            <a:r>
              <a:rPr lang="zh-TW" altLang="en-US" dirty="0" smtClean="0"/>
              <a:t>節點</a:t>
            </a:r>
          </a:p>
        </p:txBody>
      </p:sp>
      <p:sp>
        <p:nvSpPr>
          <p:cNvPr id="39939" name="內容版面配置區 2"/>
          <p:cNvSpPr>
            <a:spLocks noGrp="1"/>
          </p:cNvSpPr>
          <p:nvPr>
            <p:ph idx="1"/>
          </p:nvPr>
        </p:nvSpPr>
        <p:spPr/>
        <p:txBody>
          <a:bodyPr/>
          <a:lstStyle/>
          <a:p>
            <a:r>
              <a:rPr lang="en-US" altLang="zh-TW" dirty="0" err="1" smtClean="0"/>
              <a:t>document.</a:t>
            </a:r>
            <a:r>
              <a:rPr lang="en-US" altLang="zh-TW" b="1" dirty="0" err="1" smtClean="0"/>
              <a:t>createElement</a:t>
            </a:r>
            <a:r>
              <a:rPr lang="en-US" altLang="zh-TW" dirty="0" smtClean="0"/>
              <a:t>() </a:t>
            </a:r>
            <a:r>
              <a:rPr lang="zh-TW" altLang="en-US" dirty="0" smtClean="0"/>
              <a:t>建立新元素節點（</a:t>
            </a:r>
            <a:r>
              <a:rPr lang="en-US" altLang="zh-TW" dirty="0" smtClean="0"/>
              <a:t>element node</a:t>
            </a:r>
            <a:r>
              <a:rPr lang="zh-TW" altLang="en-US" dirty="0" smtClean="0"/>
              <a:t>）</a:t>
            </a:r>
            <a:endParaRPr lang="en-US" altLang="zh-TW" dirty="0" smtClean="0"/>
          </a:p>
          <a:p>
            <a:r>
              <a:rPr lang="en-US" altLang="zh-TW" dirty="0" err="1" smtClean="0"/>
              <a:t>document.</a:t>
            </a:r>
            <a:r>
              <a:rPr lang="en-US" altLang="zh-TW" b="1" dirty="0" err="1" smtClean="0"/>
              <a:t>createTextNode</a:t>
            </a:r>
            <a:r>
              <a:rPr lang="en-US" altLang="zh-TW" dirty="0" smtClean="0"/>
              <a:t>() </a:t>
            </a:r>
            <a:r>
              <a:rPr lang="zh-TW" altLang="en-US" dirty="0" smtClean="0"/>
              <a:t>建立新的文字節點（</a:t>
            </a:r>
            <a:r>
              <a:rPr lang="en-US" altLang="zh-TW" dirty="0" smtClean="0"/>
              <a:t>text node</a:t>
            </a:r>
            <a:r>
              <a:rPr lang="zh-TW" altLang="en-US" dirty="0" smtClean="0"/>
              <a:t>）</a:t>
            </a:r>
            <a:endParaRPr lang="en-US" altLang="zh-TW" dirty="0" smtClean="0"/>
          </a:p>
          <a:p>
            <a:r>
              <a:rPr lang="en-US" altLang="zh-TW" dirty="0" err="1" smtClean="0"/>
              <a:t>elementNode.</a:t>
            </a:r>
            <a:r>
              <a:rPr lang="en-US" altLang="zh-TW" b="1" dirty="0" err="1" smtClean="0"/>
              <a:t>appendChild</a:t>
            </a:r>
            <a:r>
              <a:rPr lang="en-US" altLang="zh-TW" dirty="0" smtClean="0"/>
              <a:t>(</a:t>
            </a:r>
            <a:r>
              <a:rPr lang="en-US" altLang="zh-TW" dirty="0" err="1" smtClean="0"/>
              <a:t>childNode</a:t>
            </a:r>
            <a:r>
              <a:rPr lang="en-US" altLang="zh-TW" dirty="0" smtClean="0"/>
              <a:t>) </a:t>
            </a:r>
            <a:r>
              <a:rPr lang="zh-TW" altLang="en-US" dirty="0" smtClean="0"/>
              <a:t>將節點掛進 </a:t>
            </a:r>
            <a:r>
              <a:rPr lang="en-US" altLang="zh-TW" dirty="0" smtClean="0"/>
              <a:t>DOM </a:t>
            </a:r>
            <a:r>
              <a:rPr lang="zh-TW" altLang="en-US" dirty="0" smtClean="0"/>
              <a:t>樹</a:t>
            </a:r>
            <a:endParaRPr lang="en-US" altLang="zh-TW" dirty="0" smtClean="0"/>
          </a:p>
          <a:p>
            <a:r>
              <a:rPr lang="en-US" altLang="zh-TW" dirty="0" err="1"/>
              <a:t>elementNode.</a:t>
            </a:r>
            <a:r>
              <a:rPr lang="en-US" dirty="0" err="1" smtClean="0"/>
              <a:t>removeChild</a:t>
            </a:r>
            <a:r>
              <a:rPr lang="en-US" dirty="0"/>
              <a:t>() </a:t>
            </a:r>
            <a:r>
              <a:rPr lang="zh-TW" altLang="en-US" dirty="0" smtClean="0"/>
              <a:t>刪除子元件</a:t>
            </a:r>
          </a:p>
        </p:txBody>
      </p:sp>
      <p:sp>
        <p:nvSpPr>
          <p:cNvPr id="4" name="投影片編號版面配置區 3"/>
          <p:cNvSpPr>
            <a:spLocks noGrp="1"/>
          </p:cNvSpPr>
          <p:nvPr>
            <p:ph type="sldNum" sz="quarter" idx="12"/>
          </p:nvPr>
        </p:nvSpPr>
        <p:spPr/>
        <p:txBody>
          <a:bodyPr/>
          <a:lstStyle/>
          <a:p>
            <a:pPr>
              <a:defRPr/>
            </a:pPr>
            <a:fld id="{9EC15905-957F-4072-AFCA-88C6A75A5A2A}" type="slidenum">
              <a:rPr lang="zh-TW" altLang="en-US" smtClean="0"/>
              <a:pPr>
                <a:defRPr/>
              </a:pPr>
              <a:t>56</a:t>
            </a:fld>
            <a:endParaRPr lang="zh-TW" altLang="en-US"/>
          </a:p>
        </p:txBody>
      </p:sp>
    </p:spTree>
    <p:extLst>
      <p:ext uri="{BB962C8B-B14F-4D97-AF65-F5344CB8AC3E}">
        <p14:creationId xmlns:p14="http://schemas.microsoft.com/office/powerpoint/2010/main" val="3732904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無中生有產生</a:t>
            </a:r>
            <a:r>
              <a:rPr lang="en-US" altLang="zh-TW" dirty="0" smtClean="0"/>
              <a:t>DOM</a:t>
            </a:r>
            <a:r>
              <a:rPr lang="zh-TW" altLang="en-US" dirty="0" smtClean="0"/>
              <a:t>節點</a:t>
            </a:r>
            <a:endParaRPr lang="zh-TW" altLang="en-US" dirty="0"/>
          </a:p>
        </p:txBody>
      </p:sp>
      <p:sp>
        <p:nvSpPr>
          <p:cNvPr id="4" name="投影片編號版面配置區 3"/>
          <p:cNvSpPr>
            <a:spLocks noGrp="1"/>
          </p:cNvSpPr>
          <p:nvPr>
            <p:ph type="sldNum" sz="quarter" idx="12"/>
          </p:nvPr>
        </p:nvSpPr>
        <p:spPr/>
        <p:txBody>
          <a:bodyPr/>
          <a:lstStyle/>
          <a:p>
            <a:pPr>
              <a:defRPr/>
            </a:pPr>
            <a:fld id="{9417E862-5AEE-4469-8D0E-256BAADB22EF}" type="slidenum">
              <a:rPr lang="zh-TW" altLang="en-US" smtClean="0"/>
              <a:pPr>
                <a:defRPr/>
              </a:pPr>
              <a:t>57</a:t>
            </a:fld>
            <a:endParaRPr lang="zh-TW" altLang="en-US"/>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1988840"/>
            <a:ext cx="90852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876256" y="1452196"/>
            <a:ext cx="197496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smtClean="0"/>
              <a:t>DomSayHello.html</a:t>
            </a:r>
            <a:endParaRPr lang="en-US" dirty="0"/>
          </a:p>
        </p:txBody>
      </p:sp>
    </p:spTree>
    <p:extLst>
      <p:ext uri="{BB962C8B-B14F-4D97-AF65-F5344CB8AC3E}">
        <p14:creationId xmlns:p14="http://schemas.microsoft.com/office/powerpoint/2010/main" val="19647035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a:t>
            </a:r>
            <a:r>
              <a:rPr lang="en-US" altLang="zh-TW" dirty="0" smtClean="0"/>
              <a:t>5</a:t>
            </a:r>
            <a:r>
              <a:rPr lang="zh-TW" altLang="en-US" dirty="0" smtClean="0"/>
              <a:t>：動態清單項目</a:t>
            </a:r>
            <a:endParaRPr lang="en-US" dirty="0"/>
          </a:p>
        </p:txBody>
      </p:sp>
      <p:sp>
        <p:nvSpPr>
          <p:cNvPr id="3" name="內容版面配置區 2"/>
          <p:cNvSpPr>
            <a:spLocks noGrp="1"/>
          </p:cNvSpPr>
          <p:nvPr>
            <p:ph idx="1"/>
          </p:nvPr>
        </p:nvSpPr>
        <p:spPr/>
        <p:txBody>
          <a:bodyPr/>
          <a:lstStyle/>
          <a:p>
            <a:r>
              <a:rPr lang="zh-TW" altLang="en-US" dirty="0" smtClean="0"/>
              <a:t>以文字方塊輸入清單項目</a:t>
            </a:r>
            <a:endParaRPr lang="en-US" altLang="zh-TW" dirty="0" smtClean="0"/>
          </a:p>
          <a:p>
            <a:r>
              <a:rPr lang="zh-TW" altLang="en-US" dirty="0" smtClean="0"/>
              <a:t>提供「增加」和「刪除」按鈕</a:t>
            </a:r>
            <a:endParaRPr lang="en-US" dirty="0"/>
          </a:p>
        </p:txBody>
      </p:sp>
      <p:pic>
        <p:nvPicPr>
          <p:cNvPr id="4" name="圖片 3"/>
          <p:cNvPicPr>
            <a:picLocks noChangeAspect="1"/>
          </p:cNvPicPr>
          <p:nvPr/>
        </p:nvPicPr>
        <p:blipFill>
          <a:blip r:embed="rId2"/>
          <a:stretch>
            <a:fillRect/>
          </a:stretch>
        </p:blipFill>
        <p:spPr>
          <a:xfrm>
            <a:off x="1098764" y="3068960"/>
            <a:ext cx="6946472" cy="2361328"/>
          </a:xfrm>
          <a:prstGeom prst="rect">
            <a:avLst/>
          </a:prstGeom>
        </p:spPr>
      </p:pic>
      <p:sp>
        <p:nvSpPr>
          <p:cNvPr id="5" name="矩形 4"/>
          <p:cNvSpPr/>
          <p:nvPr/>
        </p:nvSpPr>
        <p:spPr>
          <a:xfrm>
            <a:off x="6876256" y="1452196"/>
            <a:ext cx="197201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a:t>DomDynaList.html</a:t>
            </a:r>
          </a:p>
        </p:txBody>
      </p:sp>
    </p:spTree>
    <p:extLst>
      <p:ext uri="{BB962C8B-B14F-4D97-AF65-F5344CB8AC3E}">
        <p14:creationId xmlns:p14="http://schemas.microsoft.com/office/powerpoint/2010/main" val="2062358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事件處理 </a:t>
            </a:r>
            <a:r>
              <a:rPr lang="en-US" altLang="zh-TW" dirty="0"/>
              <a:t>Event Handling</a:t>
            </a:r>
            <a:endParaRPr lang="zh-TW" altLang="zh-TW" dirty="0"/>
          </a:p>
        </p:txBody>
      </p:sp>
      <p:sp>
        <p:nvSpPr>
          <p:cNvPr id="3" name="內容版面配置區 2"/>
          <p:cNvSpPr>
            <a:spLocks noGrp="1"/>
          </p:cNvSpPr>
          <p:nvPr>
            <p:ph idx="1"/>
          </p:nvPr>
        </p:nvSpPr>
        <p:spPr/>
        <p:txBody>
          <a:bodyPr/>
          <a:lstStyle/>
          <a:p>
            <a:r>
              <a:rPr lang="en-US" altLang="zh-TW" dirty="0" smtClean="0"/>
              <a:t>window </a:t>
            </a:r>
            <a:r>
              <a:rPr lang="zh-TW" altLang="en-US" dirty="0" smtClean="0"/>
              <a:t>視窗</a:t>
            </a:r>
            <a:endParaRPr lang="en-US" altLang="zh-TW" dirty="0" smtClean="0"/>
          </a:p>
          <a:p>
            <a:r>
              <a:rPr lang="en-US" altLang="zh-TW" dirty="0" smtClean="0"/>
              <a:t>form </a:t>
            </a:r>
            <a:r>
              <a:rPr lang="zh-TW" altLang="en-US" dirty="0" smtClean="0"/>
              <a:t>表單</a:t>
            </a:r>
            <a:endParaRPr lang="en-US" altLang="zh-TW" dirty="0" smtClean="0"/>
          </a:p>
          <a:p>
            <a:r>
              <a:rPr lang="en-US" altLang="zh-TW" dirty="0" smtClean="0"/>
              <a:t>keyboard </a:t>
            </a:r>
            <a:r>
              <a:rPr lang="zh-TW" altLang="en-US" dirty="0" smtClean="0"/>
              <a:t>鍵盤</a:t>
            </a:r>
            <a:endParaRPr lang="en-US" altLang="zh-TW" dirty="0" smtClean="0"/>
          </a:p>
          <a:p>
            <a:r>
              <a:rPr lang="en-US" altLang="zh-TW" dirty="0"/>
              <a:t>m</a:t>
            </a:r>
            <a:r>
              <a:rPr lang="en-US" altLang="zh-TW" dirty="0" smtClean="0"/>
              <a:t>ouse </a:t>
            </a:r>
            <a:r>
              <a:rPr lang="zh-TW" altLang="en-US" dirty="0" smtClean="0"/>
              <a:t>滑鼠</a:t>
            </a:r>
            <a:endParaRPr lang="en-US" altLang="zh-TW" dirty="0" smtClean="0"/>
          </a:p>
          <a:p>
            <a:r>
              <a:rPr lang="en-US" altLang="zh-TW" dirty="0"/>
              <a:t>m</a:t>
            </a:r>
            <a:r>
              <a:rPr lang="en-US" altLang="zh-TW" dirty="0" smtClean="0"/>
              <a:t>edia </a:t>
            </a:r>
            <a:r>
              <a:rPr lang="zh-TW" altLang="en-US" dirty="0" smtClean="0"/>
              <a:t>媒體</a:t>
            </a:r>
            <a:endParaRPr lang="zh-TW" altLang="en-US" dirty="0"/>
          </a:p>
        </p:txBody>
      </p:sp>
    </p:spTree>
    <p:extLst>
      <p:ext uri="{BB962C8B-B14F-4D97-AF65-F5344CB8AC3E}">
        <p14:creationId xmlns:p14="http://schemas.microsoft.com/office/powerpoint/2010/main" val="285004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對話方塊</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alert("</a:t>
            </a:r>
            <a:r>
              <a:rPr lang="zh-TW" altLang="en-US" dirty="0"/>
              <a:t>警示訊息</a:t>
            </a:r>
            <a:r>
              <a:rPr lang="en-US" altLang="zh-TW" dirty="0" smtClean="0"/>
              <a:t>");</a:t>
            </a:r>
          </a:p>
          <a:p>
            <a:pPr lvl="1"/>
            <a:r>
              <a:rPr lang="zh-TW" altLang="en-US" dirty="0" smtClean="0"/>
              <a:t>無回傳值</a:t>
            </a:r>
            <a:endParaRPr lang="en-US" altLang="zh-TW" dirty="0"/>
          </a:p>
          <a:p>
            <a:r>
              <a:rPr lang="en-US" altLang="zh-TW" dirty="0" err="1"/>
              <a:t>var</a:t>
            </a:r>
            <a:r>
              <a:rPr lang="en-US" altLang="zh-TW" dirty="0"/>
              <a:t> answer = confirm("</a:t>
            </a:r>
            <a:r>
              <a:rPr lang="zh-TW" altLang="en-US" dirty="0"/>
              <a:t>確認訊息</a:t>
            </a:r>
            <a:r>
              <a:rPr lang="en-US" altLang="zh-TW" dirty="0"/>
              <a:t>");</a:t>
            </a:r>
          </a:p>
          <a:p>
            <a:pPr lvl="1"/>
            <a:r>
              <a:rPr lang="en-US" altLang="zh-TW" dirty="0" smtClean="0"/>
              <a:t>true </a:t>
            </a:r>
            <a:r>
              <a:rPr lang="en-US" altLang="zh-TW" dirty="0"/>
              <a:t>- the user clicked "OK"</a:t>
            </a:r>
          </a:p>
          <a:p>
            <a:pPr lvl="1"/>
            <a:r>
              <a:rPr lang="en-US" altLang="zh-TW" dirty="0" smtClean="0"/>
              <a:t>false </a:t>
            </a:r>
            <a:r>
              <a:rPr lang="en-US" altLang="zh-TW" dirty="0"/>
              <a:t>- </a:t>
            </a:r>
            <a:r>
              <a:rPr lang="en-US" altLang="zh-TW" dirty="0" smtClean="0"/>
              <a:t>otherwise </a:t>
            </a:r>
            <a:endParaRPr lang="en-US" altLang="zh-TW" dirty="0"/>
          </a:p>
          <a:p>
            <a:r>
              <a:rPr lang="en-US" altLang="zh-TW" dirty="0" err="1"/>
              <a:t>var</a:t>
            </a:r>
            <a:r>
              <a:rPr lang="en-US" altLang="zh-TW" dirty="0"/>
              <a:t> answer = prompt("</a:t>
            </a:r>
            <a:r>
              <a:rPr lang="zh-TW" altLang="en-US" dirty="0"/>
              <a:t>提示訊息</a:t>
            </a:r>
            <a:r>
              <a:rPr lang="en-US" altLang="zh-TW" dirty="0"/>
              <a:t>","</a:t>
            </a:r>
            <a:r>
              <a:rPr lang="zh-TW" altLang="en-US" dirty="0"/>
              <a:t>預設值</a:t>
            </a:r>
            <a:r>
              <a:rPr lang="en-US" altLang="zh-TW" dirty="0" smtClean="0"/>
              <a:t>");</a:t>
            </a:r>
          </a:p>
          <a:p>
            <a:pPr lvl="1"/>
            <a:r>
              <a:rPr lang="en-US" altLang="zh-TW" dirty="0"/>
              <a:t>A String. If the user clicks "OK", the input value is returned. </a:t>
            </a:r>
            <a:endParaRPr lang="en-US" altLang="zh-TW" dirty="0" smtClean="0"/>
          </a:p>
          <a:p>
            <a:pPr lvl="1"/>
            <a:r>
              <a:rPr lang="en-US" altLang="zh-TW" dirty="0"/>
              <a:t>null </a:t>
            </a:r>
            <a:r>
              <a:rPr lang="en-US" altLang="zh-TW" dirty="0" smtClean="0"/>
              <a:t>OR 'null' If </a:t>
            </a:r>
            <a:r>
              <a:rPr lang="en-US" altLang="zh-TW" dirty="0"/>
              <a:t>the user clicks "</a:t>
            </a:r>
            <a:r>
              <a:rPr lang="en-US" altLang="zh-TW" dirty="0" smtClean="0"/>
              <a:t>cancel"</a:t>
            </a:r>
          </a:p>
        </p:txBody>
      </p:sp>
    </p:spTree>
    <p:extLst>
      <p:ext uri="{BB962C8B-B14F-4D97-AF65-F5344CB8AC3E}">
        <p14:creationId xmlns:p14="http://schemas.microsoft.com/office/powerpoint/2010/main" val="658726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window </a:t>
            </a:r>
            <a:r>
              <a:rPr lang="zh-TW" altLang="en-US" dirty="0" smtClean="0"/>
              <a:t>事件</a:t>
            </a:r>
            <a:endParaRPr lang="zh-TW" altLang="en-US" dirty="0"/>
          </a:p>
        </p:txBody>
      </p:sp>
      <p:sp>
        <p:nvSpPr>
          <p:cNvPr id="3" name="內容版面配置區 2"/>
          <p:cNvSpPr>
            <a:spLocks noGrp="1"/>
          </p:cNvSpPr>
          <p:nvPr>
            <p:ph idx="1"/>
          </p:nvPr>
        </p:nvSpPr>
        <p:spPr/>
        <p:txBody>
          <a:bodyPr/>
          <a:lstStyle/>
          <a:p>
            <a:r>
              <a:rPr lang="en-US" altLang="zh-TW" dirty="0" err="1" smtClean="0"/>
              <a:t>onLoad</a:t>
            </a:r>
            <a:r>
              <a:rPr lang="en-US" altLang="zh-TW" dirty="0" smtClean="0"/>
              <a:t> </a:t>
            </a:r>
            <a:r>
              <a:rPr lang="zh-TW" altLang="en-US" dirty="0" smtClean="0"/>
              <a:t>載入完成時</a:t>
            </a:r>
            <a:endParaRPr lang="en-US" altLang="zh-TW" dirty="0" smtClean="0"/>
          </a:p>
          <a:p>
            <a:r>
              <a:rPr lang="en-US" altLang="zh-TW" dirty="0" err="1" smtClean="0"/>
              <a:t>onUnload</a:t>
            </a:r>
            <a:r>
              <a:rPr lang="en-US" altLang="zh-TW" dirty="0" smtClean="0"/>
              <a:t> </a:t>
            </a:r>
            <a:r>
              <a:rPr lang="zh-TW" altLang="en-US" dirty="0" smtClean="0"/>
              <a:t>關閉時</a:t>
            </a:r>
            <a:endParaRPr lang="en-US" altLang="zh-TW" dirty="0" smtClean="0"/>
          </a:p>
          <a:p>
            <a:r>
              <a:rPr lang="en-US" altLang="zh-TW" dirty="0" err="1" smtClean="0"/>
              <a:t>onBeforePrint</a:t>
            </a:r>
            <a:r>
              <a:rPr lang="en-US" altLang="zh-TW" dirty="0" smtClean="0"/>
              <a:t> </a:t>
            </a:r>
            <a:r>
              <a:rPr lang="zh-TW" altLang="en-US" dirty="0" smtClean="0"/>
              <a:t>列印前</a:t>
            </a:r>
            <a:endParaRPr lang="en-US" altLang="zh-TW" dirty="0" smtClean="0"/>
          </a:p>
          <a:p>
            <a:r>
              <a:rPr lang="en-US" altLang="zh-TW" dirty="0" err="1" smtClean="0"/>
              <a:t>onAfterPrint</a:t>
            </a:r>
            <a:r>
              <a:rPr lang="en-US" altLang="zh-TW" dirty="0" smtClean="0"/>
              <a:t> </a:t>
            </a:r>
            <a:r>
              <a:rPr lang="zh-TW" altLang="en-US" dirty="0" smtClean="0"/>
              <a:t>列印後</a:t>
            </a:r>
            <a:endParaRPr lang="en-US" altLang="zh-TW" dirty="0" smtClean="0"/>
          </a:p>
          <a:p>
            <a:r>
              <a:rPr lang="en-US" altLang="zh-TW" dirty="0" err="1" smtClean="0"/>
              <a:t>onResize</a:t>
            </a:r>
            <a:r>
              <a:rPr lang="en-US" altLang="zh-TW" dirty="0" smtClean="0"/>
              <a:t> </a:t>
            </a:r>
            <a:r>
              <a:rPr lang="zh-TW" altLang="en-US" dirty="0" smtClean="0"/>
              <a:t>大小改變時</a:t>
            </a:r>
            <a:endParaRPr lang="en-US" altLang="zh-TW" dirty="0" smtClean="0"/>
          </a:p>
          <a:p>
            <a:r>
              <a:rPr lang="en-US" altLang="zh-TW" dirty="0" err="1" smtClean="0"/>
              <a:t>onPageShow</a:t>
            </a:r>
            <a:r>
              <a:rPr lang="en-US" altLang="zh-TW" dirty="0" smtClean="0"/>
              <a:t> </a:t>
            </a:r>
            <a:r>
              <a:rPr lang="zh-TW" altLang="en-US" dirty="0" smtClean="0"/>
              <a:t>顯示時</a:t>
            </a:r>
            <a:endParaRPr lang="en-US" altLang="zh-TW" dirty="0" smtClean="0"/>
          </a:p>
          <a:p>
            <a:r>
              <a:rPr lang="en-US" altLang="zh-TW" dirty="0" err="1" smtClean="0"/>
              <a:t>onPageHide</a:t>
            </a:r>
            <a:r>
              <a:rPr lang="en-US" altLang="zh-TW" dirty="0" smtClean="0"/>
              <a:t> </a:t>
            </a:r>
            <a:r>
              <a:rPr lang="zh-TW" altLang="en-US" dirty="0" smtClean="0"/>
              <a:t>隱藏時</a:t>
            </a:r>
            <a:endParaRPr lang="en-US" altLang="zh-TW" dirty="0" smtClean="0"/>
          </a:p>
          <a:p>
            <a:r>
              <a:rPr lang="en-US" altLang="zh-TW" dirty="0" err="1" smtClean="0"/>
              <a:t>onError</a:t>
            </a:r>
            <a:r>
              <a:rPr lang="en-US" altLang="zh-TW" dirty="0" smtClean="0"/>
              <a:t> </a:t>
            </a:r>
            <a:r>
              <a:rPr lang="zh-TW" altLang="en-US" dirty="0" smtClean="0"/>
              <a:t>發生錯誤時</a:t>
            </a:r>
            <a:endParaRPr lang="en-US" altLang="zh-TW" dirty="0" smtClean="0"/>
          </a:p>
          <a:p>
            <a:pPr lvl="1"/>
            <a:endParaRPr lang="zh-TW" altLang="en-US" dirty="0"/>
          </a:p>
        </p:txBody>
      </p:sp>
    </p:spTree>
    <p:extLst>
      <p:ext uri="{BB962C8B-B14F-4D97-AF65-F5344CB8AC3E}">
        <p14:creationId xmlns:p14="http://schemas.microsoft.com/office/powerpoint/2010/main" val="1931705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form </a:t>
            </a:r>
            <a:r>
              <a:rPr lang="zh-TW" altLang="en-US" dirty="0" smtClean="0"/>
              <a:t>事件</a:t>
            </a:r>
            <a:endParaRPr lang="zh-TW" altLang="en-US" dirty="0"/>
          </a:p>
        </p:txBody>
      </p:sp>
      <p:sp>
        <p:nvSpPr>
          <p:cNvPr id="5" name="內容版面配置區 4"/>
          <p:cNvSpPr>
            <a:spLocks noGrp="1"/>
          </p:cNvSpPr>
          <p:nvPr>
            <p:ph idx="1"/>
          </p:nvPr>
        </p:nvSpPr>
        <p:spPr/>
        <p:txBody>
          <a:bodyPr/>
          <a:lstStyle/>
          <a:p>
            <a:r>
              <a:rPr lang="en-US" altLang="zh-TW" dirty="0" err="1"/>
              <a:t>onFocus</a:t>
            </a:r>
            <a:r>
              <a:rPr lang="en-US" altLang="zh-TW" dirty="0"/>
              <a:t> </a:t>
            </a:r>
            <a:r>
              <a:rPr lang="zh-TW" altLang="en-US" dirty="0"/>
              <a:t>獲得焦點時</a:t>
            </a:r>
            <a:endParaRPr lang="en-US" altLang="zh-TW" dirty="0"/>
          </a:p>
          <a:p>
            <a:r>
              <a:rPr lang="en-US" altLang="zh-TW" dirty="0" err="1"/>
              <a:t>onBlur</a:t>
            </a:r>
            <a:r>
              <a:rPr lang="en-US" altLang="zh-TW" dirty="0"/>
              <a:t> </a:t>
            </a:r>
            <a:r>
              <a:rPr lang="zh-TW" altLang="en-US" dirty="0"/>
              <a:t>失去焦點時</a:t>
            </a:r>
            <a:endParaRPr lang="en-US" altLang="zh-TW" dirty="0"/>
          </a:p>
          <a:p>
            <a:r>
              <a:rPr lang="en-US" altLang="zh-TW" dirty="0" err="1"/>
              <a:t>onFormInput</a:t>
            </a:r>
            <a:r>
              <a:rPr lang="en-US" altLang="zh-TW" dirty="0"/>
              <a:t> </a:t>
            </a:r>
            <a:r>
              <a:rPr lang="zh-TW" altLang="en-US" dirty="0"/>
              <a:t>使用者輸入時</a:t>
            </a:r>
            <a:endParaRPr lang="en-US" altLang="zh-TW" dirty="0"/>
          </a:p>
          <a:p>
            <a:r>
              <a:rPr lang="en-US" altLang="zh-TW" dirty="0" err="1"/>
              <a:t>onChange</a:t>
            </a:r>
            <a:r>
              <a:rPr lang="en-US" altLang="zh-TW" dirty="0"/>
              <a:t> </a:t>
            </a:r>
            <a:r>
              <a:rPr lang="zh-TW" altLang="en-US" dirty="0"/>
              <a:t>資料改變時</a:t>
            </a:r>
            <a:endParaRPr lang="en-US" altLang="zh-TW" dirty="0"/>
          </a:p>
          <a:p>
            <a:r>
              <a:rPr lang="en-US" altLang="zh-TW" dirty="0" err="1"/>
              <a:t>onSubmit</a:t>
            </a:r>
            <a:r>
              <a:rPr lang="en-US" altLang="zh-TW" dirty="0"/>
              <a:t> </a:t>
            </a:r>
            <a:r>
              <a:rPr lang="zh-TW" altLang="en-US" dirty="0"/>
              <a:t>表單提交時</a:t>
            </a:r>
            <a:endParaRPr lang="en-US" altLang="zh-TW" dirty="0"/>
          </a:p>
          <a:p>
            <a:endParaRPr lang="zh-TW" altLang="en-US" dirty="0"/>
          </a:p>
        </p:txBody>
      </p:sp>
    </p:spTree>
    <p:extLst>
      <p:ext uri="{BB962C8B-B14F-4D97-AF65-F5344CB8AC3E}">
        <p14:creationId xmlns:p14="http://schemas.microsoft.com/office/powerpoint/2010/main" val="1163344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keyboard </a:t>
            </a:r>
            <a:r>
              <a:rPr lang="zh-TW" altLang="en-US" dirty="0" smtClean="0"/>
              <a:t>事件</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onKeyDown</a:t>
            </a:r>
            <a:r>
              <a:rPr lang="en-US" altLang="zh-TW" dirty="0" smtClean="0"/>
              <a:t> </a:t>
            </a:r>
            <a:r>
              <a:rPr lang="zh-TW" altLang="en-US" dirty="0" smtClean="0"/>
              <a:t>鍵被按下時</a:t>
            </a:r>
            <a:endParaRPr lang="en-US" altLang="zh-TW" dirty="0"/>
          </a:p>
          <a:p>
            <a:r>
              <a:rPr lang="en-US" altLang="zh-TW" dirty="0" err="1"/>
              <a:t>onKeyUp</a:t>
            </a:r>
            <a:r>
              <a:rPr lang="en-US" altLang="zh-TW" dirty="0"/>
              <a:t> </a:t>
            </a:r>
            <a:r>
              <a:rPr lang="zh-TW" altLang="en-US" dirty="0" smtClean="0"/>
              <a:t>鍵彈起時</a:t>
            </a:r>
            <a:endParaRPr lang="en-US" altLang="zh-TW" dirty="0" smtClean="0"/>
          </a:p>
          <a:p>
            <a:r>
              <a:rPr lang="en-US" altLang="zh-TW" dirty="0" err="1" smtClean="0"/>
              <a:t>onKeyPress</a:t>
            </a:r>
            <a:r>
              <a:rPr lang="en-US" altLang="zh-TW" dirty="0" smtClean="0"/>
              <a:t> </a:t>
            </a:r>
            <a:r>
              <a:rPr lang="zh-TW" altLang="en-US" dirty="0" smtClean="0"/>
              <a:t>使用者按鍵時</a:t>
            </a:r>
            <a:endParaRPr lang="zh-TW" altLang="en-US" dirty="0"/>
          </a:p>
        </p:txBody>
      </p:sp>
    </p:spTree>
    <p:extLst>
      <p:ext uri="{BB962C8B-B14F-4D97-AF65-F5344CB8AC3E}">
        <p14:creationId xmlns:p14="http://schemas.microsoft.com/office/powerpoint/2010/main" val="3820452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mouse </a:t>
            </a:r>
            <a:r>
              <a:rPr lang="zh-TW" altLang="en-US" dirty="0" smtClean="0"/>
              <a:t>事件</a:t>
            </a:r>
            <a:endParaRPr lang="zh-TW" altLang="en-US" dirty="0"/>
          </a:p>
        </p:txBody>
      </p:sp>
      <p:sp>
        <p:nvSpPr>
          <p:cNvPr id="5" name="內容版面配置區 4"/>
          <p:cNvSpPr>
            <a:spLocks noGrp="1"/>
          </p:cNvSpPr>
          <p:nvPr>
            <p:ph sz="half" idx="1"/>
          </p:nvPr>
        </p:nvSpPr>
        <p:spPr/>
        <p:txBody>
          <a:bodyPr>
            <a:normAutofit fontScale="85000" lnSpcReduction="20000"/>
          </a:bodyPr>
          <a:lstStyle/>
          <a:p>
            <a:r>
              <a:rPr lang="en-US" altLang="zh-TW" dirty="0" err="1"/>
              <a:t>onClick</a:t>
            </a:r>
            <a:r>
              <a:rPr lang="en-US" altLang="zh-TW" dirty="0"/>
              <a:t> </a:t>
            </a:r>
            <a:r>
              <a:rPr lang="zh-TW" altLang="en-US" dirty="0"/>
              <a:t>點擊時</a:t>
            </a:r>
            <a:endParaRPr lang="en-US" altLang="zh-TW" dirty="0"/>
          </a:p>
          <a:p>
            <a:r>
              <a:rPr lang="en-US" altLang="zh-TW" dirty="0" err="1"/>
              <a:t>onDblClick</a:t>
            </a:r>
            <a:r>
              <a:rPr lang="en-US" altLang="zh-TW" dirty="0"/>
              <a:t> </a:t>
            </a:r>
            <a:r>
              <a:rPr lang="zh-TW" altLang="en-US" dirty="0"/>
              <a:t>雙擊時</a:t>
            </a:r>
            <a:endParaRPr lang="en-US" altLang="zh-TW" dirty="0"/>
          </a:p>
          <a:p>
            <a:r>
              <a:rPr lang="en-US" altLang="zh-TW" dirty="0" err="1"/>
              <a:t>onDrag</a:t>
            </a:r>
            <a:r>
              <a:rPr lang="en-US" altLang="zh-TW" dirty="0"/>
              <a:t> </a:t>
            </a:r>
            <a:r>
              <a:rPr lang="zh-TW" altLang="en-US" dirty="0"/>
              <a:t>拖移時</a:t>
            </a:r>
            <a:endParaRPr lang="en-US" altLang="zh-TW" dirty="0"/>
          </a:p>
          <a:p>
            <a:r>
              <a:rPr lang="en-US" altLang="zh-TW" dirty="0" err="1"/>
              <a:t>onDrop</a:t>
            </a:r>
            <a:r>
              <a:rPr lang="en-US" altLang="zh-TW" dirty="0"/>
              <a:t> </a:t>
            </a:r>
            <a:r>
              <a:rPr lang="zh-TW" altLang="en-US" dirty="0"/>
              <a:t>拖移結束時</a:t>
            </a:r>
            <a:endParaRPr lang="en-US" altLang="zh-TW" dirty="0"/>
          </a:p>
          <a:p>
            <a:r>
              <a:rPr lang="en-US" altLang="zh-TW" dirty="0" err="1" smtClean="0"/>
              <a:t>onDragStart</a:t>
            </a:r>
            <a:r>
              <a:rPr lang="en-US" altLang="zh-TW" dirty="0" smtClean="0"/>
              <a:t> </a:t>
            </a:r>
            <a:r>
              <a:rPr lang="zh-TW" altLang="en-US" dirty="0"/>
              <a:t>拖移開始時</a:t>
            </a:r>
            <a:endParaRPr lang="en-US" altLang="zh-TW" dirty="0"/>
          </a:p>
          <a:p>
            <a:r>
              <a:rPr lang="en-US" altLang="zh-TW" dirty="0" err="1" smtClean="0"/>
              <a:t>onDragEnd</a:t>
            </a:r>
            <a:r>
              <a:rPr lang="en-US" altLang="zh-TW" dirty="0" smtClean="0"/>
              <a:t> </a:t>
            </a:r>
            <a:r>
              <a:rPr lang="zh-TW" altLang="en-US" dirty="0"/>
              <a:t>拖移結束時</a:t>
            </a:r>
            <a:endParaRPr lang="en-US" altLang="zh-TW" dirty="0"/>
          </a:p>
          <a:p>
            <a:r>
              <a:rPr lang="en-US" altLang="zh-TW" dirty="0" err="1"/>
              <a:t>onDragEnter</a:t>
            </a:r>
            <a:r>
              <a:rPr lang="en-US" altLang="zh-TW" dirty="0"/>
              <a:t> </a:t>
            </a:r>
            <a:r>
              <a:rPr lang="zh-TW" altLang="en-US" dirty="0"/>
              <a:t>拖移進入範圍時</a:t>
            </a:r>
            <a:endParaRPr lang="en-US" altLang="zh-TW" dirty="0"/>
          </a:p>
          <a:p>
            <a:r>
              <a:rPr lang="en-US" altLang="zh-TW" dirty="0" err="1"/>
              <a:t>onDragLeave</a:t>
            </a:r>
            <a:r>
              <a:rPr lang="en-US" altLang="zh-TW" dirty="0"/>
              <a:t> </a:t>
            </a:r>
            <a:r>
              <a:rPr lang="zh-TW" altLang="en-US" dirty="0"/>
              <a:t>拖移離開範圍時</a:t>
            </a:r>
            <a:endParaRPr lang="en-US" altLang="zh-TW" dirty="0"/>
          </a:p>
          <a:p>
            <a:r>
              <a:rPr lang="en-US" altLang="zh-TW" dirty="0" err="1"/>
              <a:t>onDragOver</a:t>
            </a:r>
            <a:r>
              <a:rPr lang="en-US" altLang="zh-TW" dirty="0"/>
              <a:t> </a:t>
            </a:r>
            <a:r>
              <a:rPr lang="zh-TW" altLang="en-US" dirty="0"/>
              <a:t>拖移經過上方時</a:t>
            </a:r>
            <a:endParaRPr lang="en-US" altLang="zh-TW" dirty="0"/>
          </a:p>
          <a:p>
            <a:endParaRPr lang="zh-TW" altLang="en-US" dirty="0"/>
          </a:p>
        </p:txBody>
      </p:sp>
      <p:sp>
        <p:nvSpPr>
          <p:cNvPr id="6" name="內容版面配置區 5"/>
          <p:cNvSpPr>
            <a:spLocks noGrp="1"/>
          </p:cNvSpPr>
          <p:nvPr>
            <p:ph sz="half" idx="2"/>
          </p:nvPr>
        </p:nvSpPr>
        <p:spPr/>
        <p:txBody>
          <a:bodyPr>
            <a:normAutofit fontScale="85000" lnSpcReduction="20000"/>
          </a:bodyPr>
          <a:lstStyle/>
          <a:p>
            <a:r>
              <a:rPr lang="en-US" altLang="zh-TW" dirty="0" err="1"/>
              <a:t>onMouseDown</a:t>
            </a:r>
            <a:r>
              <a:rPr lang="en-US" altLang="zh-TW" dirty="0"/>
              <a:t> </a:t>
            </a:r>
            <a:r>
              <a:rPr lang="zh-TW" altLang="en-US" dirty="0"/>
              <a:t>左鍵按下時</a:t>
            </a:r>
            <a:endParaRPr lang="en-US" altLang="zh-TW" dirty="0"/>
          </a:p>
          <a:p>
            <a:r>
              <a:rPr lang="en-US" altLang="zh-TW" dirty="0" err="1"/>
              <a:t>onMouseUp</a:t>
            </a:r>
            <a:r>
              <a:rPr lang="en-US" altLang="zh-TW" dirty="0"/>
              <a:t> </a:t>
            </a:r>
            <a:r>
              <a:rPr lang="zh-TW" altLang="en-US" dirty="0"/>
              <a:t>左鍵放開時</a:t>
            </a:r>
            <a:endParaRPr lang="en-US" altLang="zh-TW" dirty="0"/>
          </a:p>
          <a:p>
            <a:r>
              <a:rPr lang="en-US" altLang="zh-TW" dirty="0" err="1"/>
              <a:t>onMouseMove</a:t>
            </a:r>
            <a:r>
              <a:rPr lang="en-US" altLang="zh-TW" dirty="0"/>
              <a:t> </a:t>
            </a:r>
            <a:r>
              <a:rPr lang="zh-TW" altLang="en-US" dirty="0"/>
              <a:t>滑鼠移動時</a:t>
            </a:r>
            <a:endParaRPr lang="en-US" altLang="zh-TW" dirty="0"/>
          </a:p>
          <a:p>
            <a:r>
              <a:rPr lang="en-US" altLang="zh-TW" dirty="0" err="1"/>
              <a:t>onMouseOut</a:t>
            </a:r>
            <a:r>
              <a:rPr lang="en-US" altLang="zh-TW" dirty="0"/>
              <a:t> </a:t>
            </a:r>
            <a:r>
              <a:rPr lang="zh-TW" altLang="en-US" dirty="0"/>
              <a:t>滑鼠移開時</a:t>
            </a:r>
            <a:endParaRPr lang="en-US" altLang="zh-TW" dirty="0"/>
          </a:p>
          <a:p>
            <a:r>
              <a:rPr lang="en-US" altLang="zh-TW" dirty="0" err="1"/>
              <a:t>onMouseOver</a:t>
            </a:r>
            <a:r>
              <a:rPr lang="en-US" altLang="zh-TW" dirty="0"/>
              <a:t> </a:t>
            </a:r>
            <a:r>
              <a:rPr lang="zh-TW" altLang="en-US" dirty="0"/>
              <a:t>滑鼠經過上方時</a:t>
            </a:r>
            <a:endParaRPr lang="en-US" altLang="zh-TW" dirty="0"/>
          </a:p>
          <a:p>
            <a:r>
              <a:rPr lang="en-US" altLang="zh-TW" dirty="0" err="1"/>
              <a:t>onMouseWhee</a:t>
            </a:r>
            <a:r>
              <a:rPr lang="en-US" altLang="zh-TW" dirty="0"/>
              <a:t> </a:t>
            </a:r>
            <a:r>
              <a:rPr lang="zh-TW" altLang="en-US" dirty="0"/>
              <a:t>滾輪</a:t>
            </a:r>
            <a:endParaRPr lang="en-US" altLang="zh-TW" dirty="0"/>
          </a:p>
          <a:p>
            <a:r>
              <a:rPr lang="en-US" altLang="zh-TW" dirty="0" err="1"/>
              <a:t>onScroll</a:t>
            </a:r>
            <a:r>
              <a:rPr lang="en-US" altLang="zh-TW" dirty="0"/>
              <a:t> </a:t>
            </a:r>
            <a:r>
              <a:rPr lang="zh-TW" altLang="en-US" dirty="0"/>
              <a:t>捲動</a:t>
            </a:r>
            <a:r>
              <a:rPr lang="zh-TW" altLang="en-US" dirty="0" smtClean="0"/>
              <a:t>時</a:t>
            </a:r>
            <a:endParaRPr lang="zh-TW" altLang="en-US" dirty="0"/>
          </a:p>
        </p:txBody>
      </p:sp>
    </p:spTree>
    <p:extLst>
      <p:ext uri="{BB962C8B-B14F-4D97-AF65-F5344CB8AC3E}">
        <p14:creationId xmlns:p14="http://schemas.microsoft.com/office/powerpoint/2010/main" val="3260867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media </a:t>
            </a:r>
            <a:r>
              <a:rPr lang="zh-TW" altLang="en-US" dirty="0"/>
              <a:t>事件</a:t>
            </a:r>
          </a:p>
        </p:txBody>
      </p:sp>
      <p:sp>
        <p:nvSpPr>
          <p:cNvPr id="3" name="內容版面配置區 2"/>
          <p:cNvSpPr>
            <a:spLocks noGrp="1"/>
          </p:cNvSpPr>
          <p:nvPr>
            <p:ph idx="1"/>
          </p:nvPr>
        </p:nvSpPr>
        <p:spPr/>
        <p:txBody>
          <a:bodyPr/>
          <a:lstStyle/>
          <a:p>
            <a:r>
              <a:rPr lang="en-US" altLang="zh-TW" dirty="0" err="1" smtClean="0"/>
              <a:t>onPlay</a:t>
            </a:r>
            <a:r>
              <a:rPr lang="en-US" altLang="zh-TW" dirty="0" smtClean="0"/>
              <a:t> </a:t>
            </a:r>
            <a:r>
              <a:rPr lang="zh-TW" altLang="en-US" dirty="0" smtClean="0"/>
              <a:t>播放時</a:t>
            </a:r>
            <a:endParaRPr lang="en-US" altLang="zh-TW" dirty="0" smtClean="0"/>
          </a:p>
          <a:p>
            <a:r>
              <a:rPr lang="en-US" altLang="zh-TW" dirty="0" err="1" smtClean="0"/>
              <a:t>onPause</a:t>
            </a:r>
            <a:r>
              <a:rPr lang="en-US" altLang="zh-TW" dirty="0" smtClean="0"/>
              <a:t> </a:t>
            </a:r>
            <a:r>
              <a:rPr lang="zh-TW" altLang="en-US" dirty="0" smtClean="0"/>
              <a:t>暫停時</a:t>
            </a:r>
            <a:endParaRPr lang="en-US" altLang="zh-TW" dirty="0" smtClean="0"/>
          </a:p>
          <a:p>
            <a:r>
              <a:rPr lang="en-US" altLang="zh-TW" dirty="0" err="1" smtClean="0"/>
              <a:t>onAbort</a:t>
            </a:r>
            <a:r>
              <a:rPr lang="en-US" altLang="zh-TW" dirty="0" smtClean="0"/>
              <a:t> </a:t>
            </a:r>
            <a:r>
              <a:rPr lang="zh-TW" altLang="en-US" dirty="0" smtClean="0"/>
              <a:t>取消播放</a:t>
            </a:r>
            <a:endParaRPr lang="en-US" altLang="zh-TW" dirty="0" smtClean="0"/>
          </a:p>
          <a:p>
            <a:r>
              <a:rPr lang="en-US" altLang="zh-TW" dirty="0" err="1" smtClean="0"/>
              <a:t>onEnded</a:t>
            </a:r>
            <a:r>
              <a:rPr lang="en-US" altLang="zh-TW" dirty="0" smtClean="0"/>
              <a:t> </a:t>
            </a:r>
            <a:r>
              <a:rPr lang="zh-TW" altLang="en-US" dirty="0" smtClean="0"/>
              <a:t>播放結束</a:t>
            </a:r>
            <a:endParaRPr lang="en-US" altLang="zh-TW" dirty="0" smtClean="0"/>
          </a:p>
          <a:p>
            <a:endParaRPr lang="zh-TW" altLang="en-US" dirty="0"/>
          </a:p>
        </p:txBody>
      </p:sp>
    </p:spTree>
    <p:extLst>
      <p:ext uri="{BB962C8B-B14F-4D97-AF65-F5344CB8AC3E}">
        <p14:creationId xmlns:p14="http://schemas.microsoft.com/office/powerpoint/2010/main" val="871643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練習</a:t>
            </a:r>
            <a:r>
              <a:rPr lang="en-US" altLang="zh-TW" dirty="0" smtClean="0"/>
              <a:t>6</a:t>
            </a:r>
            <a:r>
              <a:rPr lang="zh-TW" altLang="en-US" dirty="0" smtClean="0"/>
              <a:t>：開啟視窗 </a:t>
            </a:r>
            <a:r>
              <a:rPr lang="en-US" altLang="zh-TW" dirty="0" smtClean="0"/>
              <a:t>&amp; </a:t>
            </a:r>
            <a:r>
              <a:rPr lang="zh-TW" altLang="en-US" dirty="0" smtClean="0"/>
              <a:t>點不到的按鈕</a:t>
            </a:r>
            <a:endParaRPr lang="zh-TW" altLang="en-US" dirty="0"/>
          </a:p>
        </p:txBody>
      </p:sp>
      <p:sp>
        <p:nvSpPr>
          <p:cNvPr id="3" name="內容版面配置區 2"/>
          <p:cNvSpPr>
            <a:spLocks noGrp="1"/>
          </p:cNvSpPr>
          <p:nvPr>
            <p:ph idx="1"/>
          </p:nvPr>
        </p:nvSpPr>
        <p:spPr/>
        <p:txBody>
          <a:bodyPr/>
          <a:lstStyle/>
          <a:p>
            <a:r>
              <a:rPr lang="zh-TW" altLang="en-US" dirty="0" smtClean="0"/>
              <a:t>按下</a:t>
            </a:r>
            <a:r>
              <a:rPr lang="en-US" altLang="zh-TW" dirty="0" smtClean="0"/>
              <a:t>『</a:t>
            </a:r>
            <a:r>
              <a:rPr lang="zh-TW" altLang="en-US" dirty="0" smtClean="0"/>
              <a:t>開啟視窗</a:t>
            </a:r>
            <a:r>
              <a:rPr lang="en-US" altLang="zh-TW" dirty="0" smtClean="0"/>
              <a:t>』</a:t>
            </a:r>
            <a:br>
              <a:rPr lang="en-US" altLang="zh-TW" dirty="0" smtClean="0"/>
            </a:br>
            <a:r>
              <a:rPr lang="zh-TW" altLang="en-US" dirty="0" smtClean="0"/>
              <a:t>以 </a:t>
            </a:r>
            <a:r>
              <a:rPr lang="en-US" altLang="zh-TW" dirty="0" err="1" smtClean="0"/>
              <a:t>window.open</a:t>
            </a:r>
            <a:r>
              <a:rPr lang="en-US" altLang="zh-TW" dirty="0" smtClean="0"/>
              <a:t/>
            </a:r>
            <a:br>
              <a:rPr lang="en-US" altLang="zh-TW" dirty="0" smtClean="0"/>
            </a:br>
            <a:r>
              <a:rPr lang="zh-TW" altLang="en-US" dirty="0" smtClean="0"/>
              <a:t>打開新的瀏覽器</a:t>
            </a:r>
            <a:r>
              <a:rPr lang="en-US" altLang="zh-TW" dirty="0" smtClean="0"/>
              <a:t/>
            </a:r>
            <a:br>
              <a:rPr lang="en-US" altLang="zh-TW" dirty="0" smtClean="0"/>
            </a:br>
            <a:r>
              <a:rPr lang="zh-TW" altLang="en-US" dirty="0" smtClean="0"/>
              <a:t>視窗</a:t>
            </a:r>
            <a:endParaRPr lang="en-US" altLang="zh-TW" dirty="0" smtClean="0"/>
          </a:p>
          <a:p>
            <a:r>
              <a:rPr lang="zh-TW" altLang="en-US" dirty="0"/>
              <a:t>按下</a:t>
            </a:r>
            <a:r>
              <a:rPr lang="en-US" altLang="zh-TW" dirty="0" smtClean="0"/>
              <a:t>『</a:t>
            </a:r>
            <a:r>
              <a:rPr lang="zh-TW" altLang="en-US" dirty="0" smtClean="0"/>
              <a:t>關閉視窗</a:t>
            </a:r>
            <a:r>
              <a:rPr lang="en-US" altLang="zh-TW" dirty="0"/>
              <a:t>』</a:t>
            </a:r>
            <a:br>
              <a:rPr lang="en-US" altLang="zh-TW" dirty="0"/>
            </a:br>
            <a:r>
              <a:rPr lang="zh-TW" altLang="en-US" dirty="0"/>
              <a:t>以</a:t>
            </a:r>
            <a:r>
              <a:rPr lang="zh-TW" altLang="en-US" dirty="0" smtClean="0"/>
              <a:t> </a:t>
            </a:r>
            <a:r>
              <a:rPr lang="en-US" altLang="zh-TW" dirty="0" err="1" smtClean="0"/>
              <a:t>window.close</a:t>
            </a:r>
            <a:r>
              <a:rPr lang="en-US" altLang="zh-TW" dirty="0"/>
              <a:t/>
            </a:r>
            <a:br>
              <a:rPr lang="en-US" altLang="zh-TW" dirty="0"/>
            </a:br>
            <a:r>
              <a:rPr lang="zh-TW" altLang="en-US" dirty="0" smtClean="0"/>
              <a:t>關閉瀏覽器視窗</a:t>
            </a:r>
            <a:endParaRPr lang="en-US" altLang="zh-TW" dirty="0"/>
          </a:p>
          <a:p>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847860"/>
            <a:ext cx="463867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404320"/>
            <a:ext cx="3810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413934" y="1551350"/>
            <a:ext cx="156004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OpenWin.html</a:t>
            </a:r>
          </a:p>
        </p:txBody>
      </p:sp>
      <p:sp>
        <p:nvSpPr>
          <p:cNvPr id="5" name="矩形 4"/>
          <p:cNvSpPr/>
          <p:nvPr/>
        </p:nvSpPr>
        <p:spPr>
          <a:xfrm>
            <a:off x="6865414" y="4097899"/>
            <a:ext cx="212923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RunningButton.html</a:t>
            </a:r>
          </a:p>
        </p:txBody>
      </p:sp>
    </p:spTree>
    <p:extLst>
      <p:ext uri="{BB962C8B-B14F-4D97-AF65-F5344CB8AC3E}">
        <p14:creationId xmlns:p14="http://schemas.microsoft.com/office/powerpoint/2010/main" val="28801540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練習</a:t>
            </a:r>
            <a:r>
              <a:rPr lang="en-US" altLang="zh-TW" dirty="0" smtClean="0"/>
              <a:t>6</a:t>
            </a:r>
            <a:r>
              <a:rPr lang="zh-TW" altLang="en-US" dirty="0" smtClean="0"/>
              <a:t>：</a:t>
            </a:r>
            <a:r>
              <a:rPr lang="zh-TW" altLang="en-US" dirty="0"/>
              <a:t>開啟視窗 </a:t>
            </a:r>
            <a:r>
              <a:rPr lang="en-US" altLang="zh-TW" dirty="0"/>
              <a:t>&amp; </a:t>
            </a:r>
            <a:r>
              <a:rPr lang="zh-TW" altLang="en-US" dirty="0"/>
              <a:t>點不到的按鈕</a:t>
            </a:r>
          </a:p>
        </p:txBody>
      </p:sp>
      <p:sp>
        <p:nvSpPr>
          <p:cNvPr id="3" name="內容版面配置區 2"/>
          <p:cNvSpPr>
            <a:spLocks noGrp="1"/>
          </p:cNvSpPr>
          <p:nvPr>
            <p:ph idx="1"/>
          </p:nvPr>
        </p:nvSpPr>
        <p:spPr/>
        <p:txBody>
          <a:bodyPr/>
          <a:lstStyle/>
          <a:p>
            <a:r>
              <a:rPr lang="zh-TW" altLang="en-US" dirty="0" smtClean="0"/>
              <a:t>設定按鈕的 </a:t>
            </a:r>
            <a:r>
              <a:rPr lang="en-US" altLang="zh-TW" dirty="0" err="1" smtClean="0"/>
              <a:t>onMouseOver</a:t>
            </a:r>
            <a:r>
              <a:rPr lang="en-US" altLang="zh-TW" dirty="0" smtClean="0"/>
              <a:t> </a:t>
            </a:r>
            <a:r>
              <a:rPr lang="zh-TW" altLang="en-US" dirty="0" smtClean="0"/>
              <a:t>事件</a:t>
            </a:r>
            <a:endParaRPr lang="en-US" altLang="zh-TW" dirty="0" smtClean="0"/>
          </a:p>
          <a:p>
            <a:pPr lvl="1"/>
            <a:r>
              <a:rPr lang="zh-TW" altLang="en-US" dirty="0" smtClean="0"/>
              <a:t>以隨機亂數 </a:t>
            </a:r>
            <a:r>
              <a:rPr lang="en-US" altLang="zh-TW" dirty="0" err="1"/>
              <a:t>Math.random</a:t>
            </a:r>
            <a:r>
              <a:rPr lang="en-US" altLang="zh-TW" dirty="0" smtClean="0"/>
              <a:t>() </a:t>
            </a:r>
            <a:r>
              <a:rPr lang="zh-TW" altLang="en-US" dirty="0" smtClean="0"/>
              <a:t>產生新座標</a:t>
            </a:r>
            <a:endParaRPr lang="en-US" altLang="zh-TW" dirty="0" smtClean="0"/>
          </a:p>
          <a:p>
            <a:pPr lvl="1"/>
            <a:r>
              <a:rPr lang="zh-TW" altLang="en-US" dirty="0" smtClean="0"/>
              <a:t>以 </a:t>
            </a:r>
            <a:r>
              <a:rPr lang="en-US" altLang="zh-TW" dirty="0" err="1" smtClean="0"/>
              <a:t>window.moveTo</a:t>
            </a:r>
            <a:r>
              <a:rPr lang="en-US" altLang="zh-TW" dirty="0" smtClean="0"/>
              <a:t>(x, y) </a:t>
            </a:r>
            <a:r>
              <a:rPr lang="zh-TW" altLang="en-US" dirty="0" smtClean="0"/>
              <a:t>移動視窗到新座標</a:t>
            </a:r>
            <a:endParaRPr lang="en-US" altLang="zh-TW" dirty="0" smtClean="0"/>
          </a:p>
          <a:p>
            <a:r>
              <a:rPr lang="zh-TW" altLang="en-US" dirty="0"/>
              <a:t>當</a:t>
            </a:r>
            <a:r>
              <a:rPr lang="zh-TW" altLang="en-US" dirty="0" smtClean="0"/>
              <a:t>使用者點到按鈕時</a:t>
            </a:r>
            <a:endParaRPr lang="en-US" altLang="zh-TW" dirty="0" smtClean="0"/>
          </a:p>
          <a:p>
            <a:pPr lvl="1"/>
            <a:r>
              <a:rPr lang="zh-TW" altLang="en-US" dirty="0" smtClean="0"/>
              <a:t>以 </a:t>
            </a:r>
            <a:r>
              <a:rPr lang="en-US" altLang="zh-TW" dirty="0" smtClean="0"/>
              <a:t>prompt </a:t>
            </a:r>
            <a:r>
              <a:rPr lang="zh-TW" altLang="en-US" dirty="0" smtClean="0"/>
              <a:t>或 </a:t>
            </a:r>
            <a:r>
              <a:rPr lang="en-US" altLang="zh-TW" dirty="0" smtClean="0"/>
              <a:t>confirm </a:t>
            </a:r>
            <a:r>
              <a:rPr lang="zh-TW" altLang="en-US" dirty="0" smtClean="0"/>
              <a:t>詢問使用者是否要繼續玩？</a:t>
            </a:r>
            <a:endParaRPr lang="zh-TW" altLang="en-US" dirty="0"/>
          </a:p>
        </p:txBody>
      </p:sp>
    </p:spTree>
    <p:extLst>
      <p:ext uri="{BB962C8B-B14F-4D97-AF65-F5344CB8AC3E}">
        <p14:creationId xmlns:p14="http://schemas.microsoft.com/office/powerpoint/2010/main" val="364098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p:cNvSpPr>
          <p:nvPr>
            <p:ph type="title"/>
          </p:nvPr>
        </p:nvSpPr>
        <p:spPr/>
        <p:txBody>
          <a:bodyPr rtlCol="0">
            <a:normAutofit fontScale="90000"/>
          </a:bodyPr>
          <a:lstStyle/>
          <a:p>
            <a:pPr eaLnBrk="1" fontAlgn="auto" hangingPunct="1">
              <a:spcAft>
                <a:spcPts val="0"/>
              </a:spcAft>
              <a:defRPr/>
            </a:pPr>
            <a:r>
              <a:rPr lang="zh-TW" altLang="en-US" sz="3900" dirty="0" smtClean="0"/>
              <a:t>以 </a:t>
            </a:r>
            <a:r>
              <a:rPr lang="en-US" altLang="zh-TW" sz="3900" dirty="0" smtClean="0"/>
              <a:t>Timeouts </a:t>
            </a:r>
            <a:r>
              <a:rPr lang="zh-TW" altLang="en-US" sz="3900" dirty="0" smtClean="0"/>
              <a:t>和 </a:t>
            </a:r>
            <a:r>
              <a:rPr lang="en-US" altLang="zh-TW" sz="3900" dirty="0" smtClean="0"/>
              <a:t>Intervals </a:t>
            </a:r>
            <a:r>
              <a:rPr lang="zh-TW" altLang="en-US" sz="3900" dirty="0" smtClean="0"/>
              <a:t>延遲動作的執行</a:t>
            </a:r>
          </a:p>
        </p:txBody>
      </p:sp>
      <p:sp>
        <p:nvSpPr>
          <p:cNvPr id="16387" name="Rectangle 7"/>
          <p:cNvSpPr>
            <a:spLocks noGrp="1"/>
          </p:cNvSpPr>
          <p:nvPr>
            <p:ph idx="1"/>
          </p:nvPr>
        </p:nvSpPr>
        <p:spPr/>
        <p:txBody>
          <a:bodyPr/>
          <a:lstStyle/>
          <a:p>
            <a:pPr eaLnBrk="1" hangingPunct="1"/>
            <a:r>
              <a:rPr lang="en-US" altLang="zh-TW" smtClean="0"/>
              <a:t>Timeouts</a:t>
            </a:r>
          </a:p>
          <a:p>
            <a:pPr lvl="1" eaLnBrk="1" hangingPunct="1"/>
            <a:r>
              <a:rPr lang="zh-TW" altLang="en-US" smtClean="0"/>
              <a:t>延遲一段時間執行</a:t>
            </a:r>
            <a:endParaRPr lang="en-US" altLang="zh-TW" smtClean="0"/>
          </a:p>
          <a:p>
            <a:pPr lvl="1" eaLnBrk="1" hangingPunct="1"/>
            <a:r>
              <a:rPr lang="zh-TW" altLang="en-US" smtClean="0"/>
              <a:t>只執行一次</a:t>
            </a:r>
            <a:endParaRPr lang="en-US" altLang="zh-TW" smtClean="0"/>
          </a:p>
          <a:p>
            <a:pPr eaLnBrk="1" hangingPunct="1"/>
            <a:r>
              <a:rPr lang="en-US" altLang="zh-TW" smtClean="0"/>
              <a:t>Intervals </a:t>
            </a:r>
          </a:p>
          <a:p>
            <a:pPr lvl="1" eaLnBrk="1" hangingPunct="1"/>
            <a:r>
              <a:rPr lang="zh-TW" altLang="en-US" smtClean="0"/>
              <a:t>以固定的週期持續執行</a:t>
            </a:r>
          </a:p>
        </p:txBody>
      </p:sp>
    </p:spTree>
    <p:extLst>
      <p:ext uri="{BB962C8B-B14F-4D97-AF65-F5344CB8AC3E}">
        <p14:creationId xmlns:p14="http://schemas.microsoft.com/office/powerpoint/2010/main" val="1716684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p:cNvSpPr>
          <p:nvPr>
            <p:ph type="title"/>
          </p:nvPr>
        </p:nvSpPr>
        <p:spPr>
          <a:noFill/>
        </p:spPr>
        <p:txBody>
          <a:bodyPr/>
          <a:lstStyle/>
          <a:p>
            <a:pPr eaLnBrk="1" hangingPunct="1"/>
            <a:r>
              <a:rPr lang="en-US" altLang="zh-TW" smtClean="0"/>
              <a:t>Timeouts</a:t>
            </a:r>
            <a:endParaRPr lang="zh-TW" altLang="en-US" smtClean="0"/>
          </a:p>
        </p:txBody>
      </p:sp>
      <p:sp>
        <p:nvSpPr>
          <p:cNvPr id="17411" name="Rectangle 9"/>
          <p:cNvSpPr>
            <a:spLocks noGrp="1"/>
          </p:cNvSpPr>
          <p:nvPr>
            <p:ph idx="1"/>
          </p:nvPr>
        </p:nvSpPr>
        <p:spPr/>
        <p:txBody>
          <a:bodyPr/>
          <a:lstStyle/>
          <a:p>
            <a:pPr eaLnBrk="1" hangingPunct="1"/>
            <a:r>
              <a:rPr lang="en-US" altLang="zh-TW" smtClean="0"/>
              <a:t>Creating a timeout is done through the </a:t>
            </a:r>
            <a:r>
              <a:rPr lang="en-US" altLang="zh-TW" smtClean="0">
                <a:solidFill>
                  <a:srgbClr val="0000FF"/>
                </a:solidFill>
              </a:rPr>
              <a:t>window.setTimeout</a:t>
            </a:r>
            <a:r>
              <a:rPr lang="en-US" altLang="zh-TW" smtClean="0"/>
              <a:t> method</a:t>
            </a:r>
          </a:p>
          <a:p>
            <a:pPr eaLnBrk="1" hangingPunct="1"/>
            <a:r>
              <a:rPr lang="en-US" altLang="zh-TW" smtClean="0"/>
              <a:t>the amount of the delay is in </a:t>
            </a:r>
            <a:r>
              <a:rPr lang="en-US" altLang="zh-TW" smtClean="0">
                <a:solidFill>
                  <a:srgbClr val="0000FF"/>
                </a:solidFill>
              </a:rPr>
              <a:t>milliseconds</a:t>
            </a:r>
            <a:r>
              <a:rPr lang="zh-TW" altLang="en-US" smtClean="0">
                <a:solidFill>
                  <a:srgbClr val="0000FF"/>
                </a:solidFill>
              </a:rPr>
              <a:t>（千分之一秒）</a:t>
            </a:r>
            <a:endParaRPr lang="en-US" altLang="zh-TW" smtClean="0">
              <a:solidFill>
                <a:srgbClr val="0000FF"/>
              </a:solidFill>
            </a:endParaRPr>
          </a:p>
          <a:p>
            <a:pPr eaLnBrk="1" hangingPunct="1"/>
            <a:r>
              <a:rPr lang="en-US" altLang="zh-TW" smtClean="0"/>
              <a:t>Use </a:t>
            </a:r>
            <a:r>
              <a:rPr lang="en-US" altLang="zh-TW" smtClean="0">
                <a:solidFill>
                  <a:srgbClr val="0000FF"/>
                </a:solidFill>
              </a:rPr>
              <a:t>window.clearTimeout</a:t>
            </a:r>
            <a:r>
              <a:rPr lang="en-US" altLang="zh-TW" smtClean="0"/>
              <a:t> method to un-register timeout</a:t>
            </a:r>
          </a:p>
        </p:txBody>
      </p:sp>
      <p:grpSp>
        <p:nvGrpSpPr>
          <p:cNvPr id="17412" name="群組 6"/>
          <p:cNvGrpSpPr>
            <a:grpSpLocks/>
          </p:cNvGrpSpPr>
          <p:nvPr/>
        </p:nvGrpSpPr>
        <p:grpSpPr bwMode="auto">
          <a:xfrm>
            <a:off x="179388" y="4941888"/>
            <a:ext cx="8820150" cy="1520825"/>
            <a:chOff x="179512" y="4941168"/>
            <a:chExt cx="8820150" cy="1521460"/>
          </a:xfrm>
        </p:grpSpPr>
        <p:pic>
          <p:nvPicPr>
            <p:cNvPr id="174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941168"/>
              <a:ext cx="8820150" cy="771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向右箭號 4"/>
            <p:cNvSpPr/>
            <p:nvPr/>
          </p:nvSpPr>
          <p:spPr>
            <a:xfrm rot="16200000">
              <a:off x="6084847" y="5517746"/>
              <a:ext cx="790905" cy="358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7415" name="文字方塊 5"/>
            <p:cNvSpPr txBox="1">
              <a:spLocks noChangeArrowheads="1"/>
            </p:cNvSpPr>
            <p:nvPr/>
          </p:nvSpPr>
          <p:spPr bwMode="auto">
            <a:xfrm>
              <a:off x="5220072" y="6093296"/>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b="1">
                  <a:solidFill>
                    <a:srgbClr val="FF0000"/>
                  </a:solidFill>
                </a:rPr>
                <a:t>注意！這裡給的是字串！</a:t>
              </a:r>
            </a:p>
          </p:txBody>
        </p:sp>
      </p:grpSp>
    </p:spTree>
    <p:extLst>
      <p:ext uri="{BB962C8B-B14F-4D97-AF65-F5344CB8AC3E}">
        <p14:creationId xmlns:p14="http://schemas.microsoft.com/office/powerpoint/2010/main" val="2783833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title"/>
          </p:nvPr>
        </p:nvSpPr>
        <p:spPr>
          <a:noFill/>
        </p:spPr>
        <p:txBody>
          <a:bodyPr/>
          <a:lstStyle/>
          <a:p>
            <a:pPr eaLnBrk="1" hangingPunct="1"/>
            <a:r>
              <a:rPr lang="en-US" altLang="zh-TW" smtClean="0"/>
              <a:t>Intervals</a:t>
            </a:r>
            <a:endParaRPr lang="zh-TW" altLang="en-US" smtClean="0"/>
          </a:p>
        </p:txBody>
      </p:sp>
      <p:sp>
        <p:nvSpPr>
          <p:cNvPr id="18435" name="Rectangle 7"/>
          <p:cNvSpPr>
            <a:spLocks noGrp="1"/>
          </p:cNvSpPr>
          <p:nvPr>
            <p:ph idx="1"/>
          </p:nvPr>
        </p:nvSpPr>
        <p:spPr/>
        <p:txBody>
          <a:bodyPr/>
          <a:lstStyle/>
          <a:p>
            <a:pPr eaLnBrk="1" hangingPunct="1"/>
            <a:r>
              <a:rPr lang="en-US" altLang="zh-TW" smtClean="0"/>
              <a:t>Intervals are identical to timeouts except that the function or string expression is continuously evaluated at the specified interval until the interval is canceled, instead of executing only one time when the delay expires</a:t>
            </a:r>
          </a:p>
          <a:p>
            <a:pPr eaLnBrk="1" hangingPunct="1"/>
            <a:r>
              <a:rPr lang="en-US" altLang="zh-TW" smtClean="0"/>
              <a:t>using a </a:t>
            </a:r>
            <a:r>
              <a:rPr lang="en-US" altLang="zh-TW" smtClean="0">
                <a:solidFill>
                  <a:srgbClr val="0000FF"/>
                </a:solidFill>
              </a:rPr>
              <a:t>window.setInterval</a:t>
            </a:r>
            <a:r>
              <a:rPr lang="en-US" altLang="zh-TW" smtClean="0"/>
              <a:t> method</a:t>
            </a:r>
            <a:endParaRPr lang="zh-TW" altLang="en-US" smtClean="0"/>
          </a:p>
        </p:txBody>
      </p:sp>
    </p:spTree>
    <p:extLst>
      <p:ext uri="{BB962C8B-B14F-4D97-AF65-F5344CB8AC3E}">
        <p14:creationId xmlns:p14="http://schemas.microsoft.com/office/powerpoint/2010/main" val="399417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71DD2815-CB4F-480A-85AE-31633EDD01FF}" type="slidenum">
              <a:rPr lang="zh-TW" altLang="en-US" smtClean="0"/>
              <a:pPr>
                <a:defRPr/>
              </a:pPr>
              <a:t>7</a:t>
            </a:fld>
            <a:endParaRPr lang="zh-TW" altLang="en-US"/>
          </a:p>
        </p:txBody>
      </p:sp>
      <p:sp>
        <p:nvSpPr>
          <p:cNvPr id="75779" name="矩形 2"/>
          <p:cNvSpPr>
            <a:spLocks noChangeArrowheads="1"/>
          </p:cNvSpPr>
          <p:nvPr/>
        </p:nvSpPr>
        <p:spPr bwMode="auto">
          <a:xfrm>
            <a:off x="0" y="692150"/>
            <a:ext cx="91440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latin typeface="Courier New" pitchFamily="49" charset="0"/>
                <a:cs typeface="Courier New" pitchFamily="49" charset="0"/>
              </a:rPr>
              <a:t>&lt;html&gt;</a:t>
            </a:r>
          </a:p>
          <a:p>
            <a:r>
              <a:rPr lang="en-US" altLang="zh-TW" sz="2000" dirty="0">
                <a:latin typeface="Courier New" pitchFamily="49" charset="0"/>
                <a:cs typeface="Courier New" pitchFamily="49" charset="0"/>
              </a:rPr>
              <a:t>  &lt;head&gt;</a:t>
            </a:r>
          </a:p>
          <a:p>
            <a:r>
              <a:rPr lang="en-US" altLang="zh-TW" sz="2000" dirty="0">
                <a:latin typeface="Courier New" pitchFamily="49" charset="0"/>
                <a:cs typeface="Courier New" pitchFamily="49" charset="0"/>
              </a:rPr>
              <a:t>    &lt;title&gt;</a:t>
            </a:r>
            <a:r>
              <a:rPr lang="zh-TW" altLang="en-US" sz="2000" dirty="0">
                <a:latin typeface="Courier New" pitchFamily="49" charset="0"/>
                <a:cs typeface="Courier New" pitchFamily="49" charset="0"/>
              </a:rPr>
              <a:t>自訂函式範例</a:t>
            </a:r>
            <a:r>
              <a:rPr lang="en-US" altLang="zh-TW" sz="2000" dirty="0">
                <a:latin typeface="Courier New" pitchFamily="49" charset="0"/>
                <a:cs typeface="Courier New" pitchFamily="49" charset="0"/>
              </a:rPr>
              <a:t>&lt;/title&gt;</a:t>
            </a:r>
          </a:p>
          <a:p>
            <a:r>
              <a:rPr lang="en-US" altLang="zh-TW" sz="2000" dirty="0">
                <a:latin typeface="Courier New" pitchFamily="49" charset="0"/>
                <a:cs typeface="Courier New" pitchFamily="49" charset="0"/>
              </a:rPr>
              <a:t>    &lt;script&gt;</a:t>
            </a:r>
          </a:p>
          <a:p>
            <a:r>
              <a:rPr lang="en-US" altLang="zh-TW" sz="2000" dirty="0">
                <a:latin typeface="Courier New" pitchFamily="49" charset="0"/>
                <a:cs typeface="Courier New" pitchFamily="49" charset="0"/>
              </a:rPr>
              <a:t>      function greeting() {</a:t>
            </a:r>
          </a:p>
          <a:p>
            <a:r>
              <a:rPr lang="en-US" altLang="zh-TW" sz="2000" dirty="0">
                <a:latin typeface="Courier New" pitchFamily="49" charset="0"/>
                <a:cs typeface="Courier New" pitchFamily="49" charset="0"/>
              </a:rPr>
              <a:t>        </a:t>
            </a:r>
            <a:r>
              <a:rPr lang="en-US" altLang="zh-TW" sz="2000" dirty="0" err="1">
                <a:latin typeface="Courier New" pitchFamily="49" charset="0"/>
                <a:cs typeface="Courier New" pitchFamily="49" charset="0"/>
              </a:rPr>
              <a:t>var</a:t>
            </a:r>
            <a:r>
              <a:rPr lang="en-US" altLang="zh-TW" sz="2000" dirty="0">
                <a:latin typeface="Courier New" pitchFamily="49" charset="0"/>
                <a:cs typeface="Courier New" pitchFamily="49" charset="0"/>
              </a:rPr>
              <a:t> username = prompt("</a:t>
            </a:r>
            <a:r>
              <a:rPr lang="zh-TW" altLang="en-US" sz="2000" dirty="0">
                <a:latin typeface="Courier New" pitchFamily="49" charset="0"/>
                <a:cs typeface="Courier New" pitchFamily="49" charset="0"/>
              </a:rPr>
              <a:t>請輸入您的大名</a:t>
            </a:r>
            <a:r>
              <a:rPr lang="en-US" altLang="zh-TW" sz="2000" dirty="0">
                <a:latin typeface="Courier New" pitchFamily="49" charset="0"/>
                <a:cs typeface="Courier New" pitchFamily="49" charset="0"/>
              </a:rPr>
              <a:t>", "");</a:t>
            </a:r>
          </a:p>
          <a:p>
            <a:r>
              <a:rPr lang="en-US" altLang="zh-TW" sz="2000" dirty="0">
                <a:latin typeface="Courier New" pitchFamily="49" charset="0"/>
                <a:cs typeface="Courier New" pitchFamily="49" charset="0"/>
              </a:rPr>
              <a:t>        alert(username + "</a:t>
            </a:r>
            <a:r>
              <a:rPr lang="zh-TW" altLang="en-US" sz="2000" dirty="0">
                <a:latin typeface="Courier New" pitchFamily="49" charset="0"/>
                <a:cs typeface="Courier New" pitchFamily="49" charset="0"/>
              </a:rPr>
              <a:t>您好！歡迎光臨！</a:t>
            </a:r>
            <a:r>
              <a:rPr lang="en-US" altLang="zh-TW" sz="2000" dirty="0">
                <a:latin typeface="Courier New" pitchFamily="49" charset="0"/>
                <a:cs typeface="Courier New" pitchFamily="49" charset="0"/>
              </a:rPr>
              <a:t>");</a:t>
            </a:r>
          </a:p>
          <a:p>
            <a:r>
              <a:rPr lang="en-US" altLang="zh-TW" sz="2000" dirty="0">
                <a:latin typeface="Courier New" pitchFamily="49" charset="0"/>
                <a:cs typeface="Courier New" pitchFamily="49" charset="0"/>
              </a:rPr>
              <a:t>      }</a:t>
            </a:r>
          </a:p>
          <a:p>
            <a:r>
              <a:rPr lang="en-US" altLang="zh-TW" sz="2000" dirty="0">
                <a:latin typeface="Courier New" pitchFamily="49" charset="0"/>
                <a:cs typeface="Courier New" pitchFamily="49" charset="0"/>
              </a:rPr>
              <a:t>    &lt;/script&gt;</a:t>
            </a:r>
          </a:p>
          <a:p>
            <a:r>
              <a:rPr lang="en-US" altLang="zh-TW" sz="2000" dirty="0">
                <a:latin typeface="Courier New" pitchFamily="49" charset="0"/>
                <a:cs typeface="Courier New" pitchFamily="49" charset="0"/>
              </a:rPr>
              <a:t>  &lt;/head&gt;</a:t>
            </a:r>
          </a:p>
          <a:p>
            <a:r>
              <a:rPr lang="en-US" altLang="zh-TW" sz="2000" dirty="0">
                <a:latin typeface="Courier New" pitchFamily="49" charset="0"/>
                <a:cs typeface="Courier New" pitchFamily="49" charset="0"/>
              </a:rPr>
              <a:t>  &lt;body&gt;</a:t>
            </a:r>
          </a:p>
          <a:p>
            <a:r>
              <a:rPr lang="en-US" altLang="zh-TW" sz="2000" dirty="0">
                <a:latin typeface="Courier New" pitchFamily="49" charset="0"/>
                <a:cs typeface="Courier New" pitchFamily="49" charset="0"/>
              </a:rPr>
              <a:t>    &lt;h1&gt;</a:t>
            </a:r>
          </a:p>
          <a:p>
            <a:r>
              <a:rPr lang="en-US" altLang="zh-TW" sz="2000" dirty="0">
                <a:latin typeface="Courier New" pitchFamily="49" charset="0"/>
                <a:cs typeface="Courier New" pitchFamily="49" charset="0"/>
              </a:rPr>
              <a:t>      </a:t>
            </a:r>
            <a:r>
              <a:rPr lang="en-US" altLang="zh-TW" sz="2000" b="1" dirty="0">
                <a:latin typeface="Courier New" pitchFamily="49" charset="0"/>
                <a:cs typeface="Courier New" pitchFamily="49" charset="0"/>
              </a:rPr>
              <a:t>&lt;a </a:t>
            </a:r>
            <a:r>
              <a:rPr lang="en-US" altLang="zh-TW" sz="2000" b="1" dirty="0" err="1">
                <a:latin typeface="Courier New" pitchFamily="49" charset="0"/>
                <a:cs typeface="Courier New" pitchFamily="49" charset="0"/>
              </a:rPr>
              <a:t>href</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javascript:greeting</a:t>
            </a:r>
            <a:r>
              <a:rPr lang="en-US" altLang="zh-TW" sz="2000" b="1" dirty="0">
                <a:latin typeface="Courier New" pitchFamily="49" charset="0"/>
                <a:cs typeface="Courier New" pitchFamily="49" charset="0"/>
              </a:rPr>
              <a:t>()"&gt;</a:t>
            </a:r>
            <a:r>
              <a:rPr lang="zh-TW" altLang="en-US" sz="2000" b="1" dirty="0">
                <a:latin typeface="Courier New" pitchFamily="49" charset="0"/>
                <a:cs typeface="Courier New" pitchFamily="49" charset="0"/>
              </a:rPr>
              <a:t>點這裡</a:t>
            </a:r>
            <a:r>
              <a:rPr lang="en-US" altLang="zh-TW" sz="2000" b="1" dirty="0">
                <a:latin typeface="Courier New" pitchFamily="49" charset="0"/>
                <a:cs typeface="Courier New" pitchFamily="49" charset="0"/>
              </a:rPr>
              <a:t>...&lt;/a&gt;</a:t>
            </a:r>
          </a:p>
          <a:p>
            <a:r>
              <a:rPr lang="en-US" altLang="zh-TW" sz="2000" dirty="0">
                <a:latin typeface="Courier New" pitchFamily="49" charset="0"/>
                <a:cs typeface="Courier New" pitchFamily="49" charset="0"/>
              </a:rPr>
              <a:t>    &lt;/h1&gt;</a:t>
            </a:r>
          </a:p>
          <a:p>
            <a:r>
              <a:rPr lang="en-US" altLang="zh-TW" sz="2000" dirty="0">
                <a:latin typeface="Courier New" pitchFamily="49" charset="0"/>
                <a:cs typeface="Courier New" pitchFamily="49" charset="0"/>
              </a:rPr>
              <a:t>  &lt;/body&gt;</a:t>
            </a:r>
          </a:p>
          <a:p>
            <a:r>
              <a:rPr lang="en-US" altLang="zh-TW" sz="2000" dirty="0">
                <a:latin typeface="Courier New" pitchFamily="49" charset="0"/>
                <a:cs typeface="Courier New" pitchFamily="49" charset="0"/>
              </a:rPr>
              <a:t>&lt;/html&gt;</a:t>
            </a:r>
          </a:p>
        </p:txBody>
      </p:sp>
      <p:sp>
        <p:nvSpPr>
          <p:cNvPr id="3" name="圓角矩形圖說文字 2"/>
          <p:cNvSpPr/>
          <p:nvPr/>
        </p:nvSpPr>
        <p:spPr>
          <a:xfrm>
            <a:off x="4716016" y="5589240"/>
            <a:ext cx="4129608" cy="686243"/>
          </a:xfrm>
          <a:prstGeom prst="wedgeRoundRectCallout">
            <a:avLst>
              <a:gd name="adj1" fmla="val -67172"/>
              <a:gd name="adj2" fmla="val -177132"/>
              <a:gd name="adj3"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在超連結裡面觸發 </a:t>
            </a:r>
            <a:r>
              <a:rPr lang="en-US" altLang="zh-TW" b="1" dirty="0" smtClean="0"/>
              <a:t>JavaScript Function</a:t>
            </a:r>
            <a:endParaRPr lang="en-US" b="1" dirty="0"/>
          </a:p>
        </p:txBody>
      </p:sp>
      <p:sp>
        <p:nvSpPr>
          <p:cNvPr id="4" name="矩形 3"/>
          <p:cNvSpPr/>
          <p:nvPr/>
        </p:nvSpPr>
        <p:spPr>
          <a:xfrm>
            <a:off x="7206586" y="836712"/>
            <a:ext cx="163903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Greeting2.html</a:t>
            </a:r>
          </a:p>
        </p:txBody>
      </p:sp>
    </p:spTree>
    <p:extLst>
      <p:ext uri="{BB962C8B-B14F-4D97-AF65-F5344CB8AC3E}">
        <p14:creationId xmlns:p14="http://schemas.microsoft.com/office/powerpoint/2010/main" val="1115185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p:cNvSpPr>
          <p:nvPr>
            <p:ph type="title"/>
          </p:nvPr>
        </p:nvSpPr>
        <p:spPr>
          <a:noFill/>
        </p:spPr>
        <p:txBody>
          <a:bodyPr/>
          <a:lstStyle/>
          <a:p>
            <a:pPr eaLnBrk="1" hangingPunct="1"/>
            <a:r>
              <a:rPr lang="zh-TW" altLang="en-US" smtClean="0"/>
              <a:t>設定 </a:t>
            </a:r>
            <a:r>
              <a:rPr lang="en-US" altLang="zh-TW" smtClean="0"/>
              <a:t>Interval</a:t>
            </a:r>
            <a:endParaRPr lang="zh-TW" altLang="en-US" smtClean="0"/>
          </a:p>
        </p:txBody>
      </p:sp>
      <p:pic>
        <p:nvPicPr>
          <p:cNvPr id="194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341438"/>
            <a:ext cx="7921625"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0406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noFill/>
        </p:spPr>
        <p:txBody>
          <a:bodyPr/>
          <a:lstStyle/>
          <a:p>
            <a:pPr eaLnBrk="1" hangingPunct="1"/>
            <a:r>
              <a:rPr lang="zh-TW" altLang="en-US" smtClean="0"/>
              <a:t>取消 </a:t>
            </a:r>
            <a:r>
              <a:rPr lang="en-US" altLang="zh-TW" smtClean="0"/>
              <a:t>Interval </a:t>
            </a:r>
            <a:r>
              <a:rPr lang="zh-TW" altLang="en-US" smtClean="0"/>
              <a:t>設定</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113"/>
            <a:ext cx="802798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1471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noFill/>
        </p:spPr>
        <p:txBody>
          <a:bodyPr/>
          <a:lstStyle/>
          <a:p>
            <a:pPr eaLnBrk="1" hangingPunct="1"/>
            <a:r>
              <a:rPr lang="zh-TW" altLang="en-US" dirty="0" smtClean="0"/>
              <a:t>範例：</a:t>
            </a:r>
            <a:r>
              <a:rPr lang="zh-TW" altLang="en-US" dirty="0" smtClean="0"/>
              <a:t>電子鐘</a:t>
            </a:r>
          </a:p>
        </p:txBody>
      </p:sp>
      <p:sp>
        <p:nvSpPr>
          <p:cNvPr id="21507" name="Rectangle 3"/>
          <p:cNvSpPr>
            <a:spLocks noGrp="1"/>
          </p:cNvSpPr>
          <p:nvPr>
            <p:ph idx="1"/>
          </p:nvPr>
        </p:nvSpPr>
        <p:spPr/>
        <p:txBody>
          <a:bodyPr/>
          <a:lstStyle/>
          <a:p>
            <a:pPr eaLnBrk="1" hangingPunct="1"/>
            <a:r>
              <a:rPr lang="zh-TW" altLang="en-US" dirty="0" smtClean="0"/>
              <a:t>在網頁上顯示目前日期時間</a:t>
            </a:r>
          </a:p>
          <a:p>
            <a:pPr eaLnBrk="1" hangingPunct="1"/>
            <a:r>
              <a:rPr lang="zh-TW" altLang="en-US" dirty="0" smtClean="0"/>
              <a:t>每半秒鐘更新一次</a:t>
            </a:r>
            <a:endParaRPr lang="en-US" altLang="zh-TW" dirty="0" smtClean="0"/>
          </a:p>
          <a:p>
            <a:pPr eaLnBrk="1" hangingPunct="1"/>
            <a:r>
              <a:rPr lang="zh-TW" altLang="en-US" dirty="0" smtClean="0"/>
              <a:t>先以</a:t>
            </a:r>
            <a:r>
              <a:rPr lang="en-US" altLang="zh-TW" dirty="0" err="1" smtClean="0"/>
              <a:t>setTimeout</a:t>
            </a:r>
            <a:r>
              <a:rPr lang="zh-TW" altLang="en-US" dirty="0" smtClean="0"/>
              <a:t>實作一次，然後再以</a:t>
            </a:r>
            <a:r>
              <a:rPr lang="en-US" altLang="zh-TW" dirty="0" err="1" smtClean="0"/>
              <a:t>setInterval</a:t>
            </a:r>
            <a:r>
              <a:rPr lang="zh-TW" altLang="en-US" dirty="0" smtClean="0"/>
              <a:t>實作一次</a:t>
            </a:r>
            <a:endParaRPr lang="en-US" altLang="zh-TW" dirty="0" smtClean="0"/>
          </a:p>
          <a:p>
            <a:pPr eaLnBrk="1" hangingPunct="1"/>
            <a:r>
              <a:rPr lang="en-US" altLang="zh-TW" dirty="0" smtClean="0"/>
              <a:t>&lt;body </a:t>
            </a:r>
            <a:r>
              <a:rPr lang="en-US" altLang="zh-TW" dirty="0" err="1" smtClean="0"/>
              <a:t>onload</a:t>
            </a:r>
            <a:r>
              <a:rPr lang="en-US" altLang="zh-TW" dirty="0" smtClean="0"/>
              <a:t>="</a:t>
            </a:r>
            <a:r>
              <a:rPr lang="en-US" altLang="zh-TW" dirty="0" err="1" smtClean="0"/>
              <a:t>showClock</a:t>
            </a:r>
            <a:r>
              <a:rPr lang="en-US" altLang="zh-TW" dirty="0" smtClean="0"/>
              <a:t>()"&gt;</a:t>
            </a:r>
          </a:p>
          <a:p>
            <a:pPr eaLnBrk="1" hangingPunct="1"/>
            <a:r>
              <a:rPr lang="en-US" altLang="zh-TW" dirty="0" smtClean="0"/>
              <a:t>d = </a:t>
            </a:r>
            <a:r>
              <a:rPr lang="en-US" altLang="zh-TW" dirty="0" err="1" smtClean="0"/>
              <a:t>document.getElementById</a:t>
            </a:r>
            <a:r>
              <a:rPr lang="en-US" altLang="zh-TW" dirty="0" smtClean="0"/>
              <a:t>("clock")</a:t>
            </a:r>
          </a:p>
          <a:p>
            <a:pPr lvl="1" eaLnBrk="1" hangingPunct="1"/>
            <a:r>
              <a:rPr lang="en-US" altLang="zh-TW" dirty="0" smtClean="0"/>
              <a:t>&lt;div id="clock" align="right"&gt;&lt;/div&gt;</a:t>
            </a:r>
          </a:p>
          <a:p>
            <a:pPr eaLnBrk="1" hangingPunct="1"/>
            <a:r>
              <a:rPr lang="en-US" altLang="zh-TW" dirty="0" err="1" smtClean="0"/>
              <a:t>d.innerHTML</a:t>
            </a:r>
            <a:r>
              <a:rPr lang="en-US" altLang="zh-TW" dirty="0" smtClean="0"/>
              <a:t> = …</a:t>
            </a:r>
            <a:endParaRPr lang="zh-TW" altLang="en-US" dirty="0" smtClean="0"/>
          </a:p>
        </p:txBody>
      </p:sp>
      <p:pic>
        <p:nvPicPr>
          <p:cNvPr id="2" name="圖片 1"/>
          <p:cNvPicPr>
            <a:picLocks noChangeAspect="1"/>
          </p:cNvPicPr>
          <p:nvPr/>
        </p:nvPicPr>
        <p:blipFill>
          <a:blip r:embed="rId3"/>
          <a:stretch>
            <a:fillRect/>
          </a:stretch>
        </p:blipFill>
        <p:spPr>
          <a:xfrm>
            <a:off x="6876256" y="1417638"/>
            <a:ext cx="1440212" cy="1031718"/>
          </a:xfrm>
          <a:prstGeom prst="rect">
            <a:avLst/>
          </a:prstGeom>
        </p:spPr>
      </p:pic>
    </p:spTree>
    <p:extLst>
      <p:ext uri="{BB962C8B-B14F-4D97-AF65-F5344CB8AC3E}">
        <p14:creationId xmlns:p14="http://schemas.microsoft.com/office/powerpoint/2010/main" val="22099886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r>
              <a:rPr lang="zh-TW" altLang="en-US" dirty="0" smtClean="0"/>
              <a:t>範例：</a:t>
            </a:r>
            <a:r>
              <a:rPr lang="zh-TW" altLang="en-US" dirty="0" smtClean="0"/>
              <a:t>電子鐘（說明）</a:t>
            </a:r>
          </a:p>
        </p:txBody>
      </p:sp>
      <p:sp>
        <p:nvSpPr>
          <p:cNvPr id="22531" name="內容版面配置區 2"/>
          <p:cNvSpPr>
            <a:spLocks noGrp="1"/>
          </p:cNvSpPr>
          <p:nvPr>
            <p:ph idx="1"/>
          </p:nvPr>
        </p:nvSpPr>
        <p:spPr/>
        <p:txBody>
          <a:bodyPr/>
          <a:lstStyle/>
          <a:p>
            <a:r>
              <a:rPr lang="zh-TW" altLang="en-US" dirty="0" smtClean="0"/>
              <a:t>日期物件 </a:t>
            </a:r>
            <a:r>
              <a:rPr lang="en-US" altLang="zh-TW" dirty="0" smtClean="0"/>
              <a:t>Date()</a:t>
            </a:r>
          </a:p>
          <a:p>
            <a:pPr lvl="1"/>
            <a:r>
              <a:rPr lang="en-US" altLang="zh-TW" dirty="0" err="1" smtClean="0"/>
              <a:t>getFullYear</a:t>
            </a:r>
            <a:r>
              <a:rPr lang="en-US" altLang="zh-TW" dirty="0" smtClean="0"/>
              <a:t>() </a:t>
            </a:r>
            <a:r>
              <a:rPr lang="zh-TW" altLang="en-US" dirty="0" smtClean="0"/>
              <a:t>取得</a:t>
            </a:r>
            <a:r>
              <a:rPr lang="en-US" altLang="zh-TW" dirty="0" smtClean="0"/>
              <a:t>『</a:t>
            </a:r>
            <a:r>
              <a:rPr lang="zh-TW" altLang="en-US" dirty="0" smtClean="0"/>
              <a:t>四位西元年</a:t>
            </a:r>
            <a:r>
              <a:rPr lang="en-US" altLang="zh-TW" dirty="0" smtClean="0"/>
              <a:t>』</a:t>
            </a:r>
          </a:p>
          <a:p>
            <a:pPr lvl="1"/>
            <a:r>
              <a:rPr lang="en-US" altLang="zh-TW" dirty="0" err="1" smtClean="0"/>
              <a:t>getMonth</a:t>
            </a:r>
            <a:r>
              <a:rPr lang="en-US" altLang="zh-TW" dirty="0" smtClean="0"/>
              <a:t>() </a:t>
            </a:r>
            <a:r>
              <a:rPr lang="zh-TW" altLang="en-US" dirty="0" smtClean="0"/>
              <a:t>取得</a:t>
            </a:r>
            <a:r>
              <a:rPr lang="en-US" altLang="zh-TW" dirty="0" smtClean="0"/>
              <a:t>『</a:t>
            </a:r>
            <a:r>
              <a:rPr lang="zh-TW" altLang="en-US" dirty="0" smtClean="0"/>
              <a:t>月</a:t>
            </a:r>
            <a:r>
              <a:rPr lang="en-US" altLang="zh-TW" dirty="0" smtClean="0"/>
              <a:t>』</a:t>
            </a:r>
            <a:r>
              <a:rPr lang="zh-TW" altLang="en-US" dirty="0" smtClean="0"/>
              <a:t>（</a:t>
            </a:r>
            <a:r>
              <a:rPr lang="zh-TW" altLang="en-US" b="1" dirty="0" smtClean="0">
                <a:solidFill>
                  <a:srgbClr val="FF0000"/>
                </a:solidFill>
              </a:rPr>
              <a:t>一月</a:t>
            </a:r>
            <a:r>
              <a:rPr lang="en-US" altLang="zh-TW" b="1" dirty="0" smtClean="0">
                <a:solidFill>
                  <a:srgbClr val="FF0000"/>
                </a:solidFill>
              </a:rPr>
              <a:t>==0</a:t>
            </a:r>
            <a:r>
              <a:rPr lang="zh-TW" altLang="en-US" dirty="0" smtClean="0"/>
              <a:t>）</a:t>
            </a:r>
            <a:endParaRPr lang="en-US" altLang="zh-TW" dirty="0" smtClean="0"/>
          </a:p>
          <a:p>
            <a:pPr lvl="1"/>
            <a:r>
              <a:rPr lang="en-US" altLang="zh-TW" dirty="0" err="1" smtClean="0"/>
              <a:t>getDate</a:t>
            </a:r>
            <a:r>
              <a:rPr lang="en-US" altLang="zh-TW" dirty="0" smtClean="0"/>
              <a:t>() </a:t>
            </a:r>
            <a:r>
              <a:rPr lang="zh-TW" altLang="en-US" dirty="0" smtClean="0"/>
              <a:t>取得</a:t>
            </a:r>
            <a:r>
              <a:rPr lang="en-US" altLang="zh-TW" dirty="0" smtClean="0"/>
              <a:t>『</a:t>
            </a:r>
            <a:r>
              <a:rPr lang="zh-TW" altLang="en-US" dirty="0" smtClean="0"/>
              <a:t>日</a:t>
            </a:r>
            <a:r>
              <a:rPr lang="en-US" altLang="zh-TW" dirty="0" smtClean="0"/>
              <a:t>』</a:t>
            </a:r>
            <a:r>
              <a:rPr lang="zh-TW" altLang="en-US" dirty="0" smtClean="0"/>
              <a:t>（一日</a:t>
            </a:r>
            <a:r>
              <a:rPr lang="en-US" altLang="zh-TW" dirty="0" smtClean="0"/>
              <a:t>==1</a:t>
            </a:r>
            <a:r>
              <a:rPr lang="zh-TW" altLang="en-US" dirty="0" smtClean="0"/>
              <a:t>）</a:t>
            </a:r>
            <a:endParaRPr lang="en-US" altLang="zh-TW" dirty="0" smtClean="0"/>
          </a:p>
          <a:p>
            <a:pPr lvl="1"/>
            <a:r>
              <a:rPr lang="en-US" altLang="zh-TW" dirty="0" err="1" smtClean="0"/>
              <a:t>getHours</a:t>
            </a:r>
            <a:r>
              <a:rPr lang="en-US" altLang="zh-TW" dirty="0" smtClean="0"/>
              <a:t>() </a:t>
            </a:r>
            <a:r>
              <a:rPr lang="zh-TW" altLang="en-US" dirty="0" smtClean="0"/>
              <a:t>取得</a:t>
            </a:r>
            <a:r>
              <a:rPr lang="en-US" altLang="zh-TW" dirty="0" smtClean="0"/>
              <a:t>『</a:t>
            </a:r>
            <a:r>
              <a:rPr lang="zh-TW" altLang="en-US" dirty="0" smtClean="0"/>
              <a:t>小時</a:t>
            </a:r>
            <a:r>
              <a:rPr lang="en-US" altLang="zh-TW" dirty="0" smtClean="0"/>
              <a:t>』</a:t>
            </a:r>
          </a:p>
          <a:p>
            <a:pPr lvl="1"/>
            <a:r>
              <a:rPr lang="en-US" altLang="zh-TW" dirty="0" err="1" smtClean="0"/>
              <a:t>getMinutes</a:t>
            </a:r>
            <a:r>
              <a:rPr lang="en-US" altLang="zh-TW" dirty="0" smtClean="0"/>
              <a:t>() </a:t>
            </a:r>
            <a:r>
              <a:rPr lang="zh-TW" altLang="en-US" dirty="0" smtClean="0"/>
              <a:t>取得</a:t>
            </a:r>
            <a:r>
              <a:rPr lang="en-US" altLang="zh-TW" dirty="0" smtClean="0"/>
              <a:t>『</a:t>
            </a:r>
            <a:r>
              <a:rPr lang="zh-TW" altLang="en-US" dirty="0" smtClean="0"/>
              <a:t>分</a:t>
            </a:r>
            <a:r>
              <a:rPr lang="en-US" altLang="zh-TW" dirty="0" smtClean="0"/>
              <a:t>』</a:t>
            </a:r>
          </a:p>
          <a:p>
            <a:pPr lvl="1"/>
            <a:r>
              <a:rPr lang="en-US" altLang="zh-TW" dirty="0" err="1" smtClean="0"/>
              <a:t>getSeconds</a:t>
            </a:r>
            <a:r>
              <a:rPr lang="en-US" altLang="zh-TW" dirty="0" smtClean="0"/>
              <a:t>() </a:t>
            </a:r>
            <a:r>
              <a:rPr lang="zh-TW" altLang="en-US" dirty="0" smtClean="0"/>
              <a:t>取得</a:t>
            </a:r>
            <a:r>
              <a:rPr lang="en-US" altLang="zh-TW" dirty="0" smtClean="0"/>
              <a:t>『</a:t>
            </a:r>
            <a:r>
              <a:rPr lang="zh-TW" altLang="en-US" dirty="0" smtClean="0"/>
              <a:t>秒</a:t>
            </a:r>
            <a:r>
              <a:rPr lang="en-US" altLang="zh-TW" dirty="0" smtClean="0"/>
              <a:t>』</a:t>
            </a:r>
            <a:endParaRPr lang="zh-TW" altLang="en-US" dirty="0" smtClean="0"/>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C5647AC4-DEBC-4DF4-9F9A-16F6E32114B5}" type="slidenum">
              <a:rPr kumimoji="0" lang="zh-TW" altLang="en-US">
                <a:solidFill>
                  <a:srgbClr val="636363"/>
                </a:solidFill>
              </a:rPr>
              <a:pPr eaLnBrk="1" hangingPunct="1"/>
              <a:t>73</a:t>
            </a:fld>
            <a:endParaRPr kumimoji="0" lang="zh-TW" altLang="en-US">
              <a:solidFill>
                <a:srgbClr val="636363"/>
              </a:solidFill>
            </a:endParaRPr>
          </a:p>
        </p:txBody>
      </p:sp>
    </p:spTree>
    <p:extLst>
      <p:ext uri="{BB962C8B-B14F-4D97-AF65-F5344CB8AC3E}">
        <p14:creationId xmlns:p14="http://schemas.microsoft.com/office/powerpoint/2010/main" val="20088102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noFill/>
        </p:spPr>
        <p:txBody>
          <a:bodyPr/>
          <a:lstStyle/>
          <a:p>
            <a:pPr eaLnBrk="1" hangingPunct="1"/>
            <a:r>
              <a:rPr lang="zh-TW" altLang="en-US" dirty="0" smtClean="0"/>
              <a:t>範例：</a:t>
            </a:r>
            <a:r>
              <a:rPr lang="zh-TW" altLang="en-US" dirty="0" smtClean="0"/>
              <a:t>動態顯示</a:t>
            </a:r>
          </a:p>
        </p:txBody>
      </p:sp>
      <p:sp>
        <p:nvSpPr>
          <p:cNvPr id="23555" name="Rectangle 3"/>
          <p:cNvSpPr>
            <a:spLocks noGrp="1"/>
          </p:cNvSpPr>
          <p:nvPr>
            <p:ph idx="1"/>
          </p:nvPr>
        </p:nvSpPr>
        <p:spPr/>
        <p:txBody>
          <a:bodyPr/>
          <a:lstStyle/>
          <a:p>
            <a:pPr eaLnBrk="1" hangingPunct="1"/>
            <a:r>
              <a:rPr lang="zh-TW" altLang="en-US" dirty="0" smtClean="0"/>
              <a:t>列出蔬菜水果清單</a:t>
            </a:r>
          </a:p>
          <a:p>
            <a:pPr eaLnBrk="1" hangingPunct="1"/>
            <a:r>
              <a:rPr lang="zh-TW" altLang="en-US" dirty="0" smtClean="0"/>
              <a:t>當鼠標經過清單中某一蔬果的縮圖時，在下方顯示蔬果的全圖與名稱</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284984"/>
            <a:ext cx="4897437"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380312" y="1449756"/>
            <a:ext cx="145597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smtClean="0"/>
              <a:t>FruitList.html</a:t>
            </a:r>
            <a:endParaRPr lang="en-US" dirty="0"/>
          </a:p>
        </p:txBody>
      </p:sp>
    </p:spTree>
    <p:extLst>
      <p:ext uri="{BB962C8B-B14F-4D97-AF65-F5344CB8AC3E}">
        <p14:creationId xmlns:p14="http://schemas.microsoft.com/office/powerpoint/2010/main" val="909257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5"/>
          <p:cNvSpPr>
            <a:spLocks noGrp="1"/>
          </p:cNvSpPr>
          <p:nvPr>
            <p:ph type="title"/>
          </p:nvPr>
        </p:nvSpPr>
        <p:spPr/>
        <p:txBody>
          <a:bodyPr/>
          <a:lstStyle/>
          <a:p>
            <a:r>
              <a:rPr lang="zh-TW" altLang="en-US" dirty="0" smtClean="0"/>
              <a:t>範例：</a:t>
            </a:r>
            <a:r>
              <a:rPr lang="zh-TW" altLang="en-US" dirty="0" smtClean="0"/>
              <a:t>動態顯示（說明）</a:t>
            </a:r>
          </a:p>
        </p:txBody>
      </p:sp>
      <p:sp>
        <p:nvSpPr>
          <p:cNvPr id="24579" name="內容版面配置區 6"/>
          <p:cNvSpPr>
            <a:spLocks noGrp="1"/>
          </p:cNvSpPr>
          <p:nvPr>
            <p:ph idx="1"/>
          </p:nvPr>
        </p:nvSpPr>
        <p:spPr/>
        <p:txBody>
          <a:bodyPr/>
          <a:lstStyle/>
          <a:p>
            <a:r>
              <a:rPr lang="zh-TW" altLang="en-US" smtClean="0"/>
              <a:t>鼠標經過縮圖時，顯示全圖與蔬果名稱的基本技巧</a:t>
            </a:r>
            <a:endParaRPr lang="en-US" altLang="zh-TW" smtClean="0"/>
          </a:p>
          <a:p>
            <a:endParaRPr lang="en-US" altLang="zh-TW" smtClean="0"/>
          </a:p>
          <a:p>
            <a:endParaRPr lang="en-US" altLang="zh-TW" smtClean="0"/>
          </a:p>
          <a:p>
            <a:r>
              <a:rPr lang="zh-TW" altLang="en-US" smtClean="0"/>
              <a:t>總共有 </a:t>
            </a:r>
            <a:r>
              <a:rPr lang="en-US" altLang="zh-TW" smtClean="0"/>
              <a:t>20 </a:t>
            </a:r>
            <a:r>
              <a:rPr lang="zh-TW" altLang="en-US" smtClean="0"/>
              <a:t>項蔬果，一個一個做 </a:t>
            </a:r>
            <a:r>
              <a:rPr lang="en-US" altLang="zh-TW" smtClean="0"/>
              <a:t>&lt;img&gt; </a:t>
            </a:r>
            <a:r>
              <a:rPr lang="zh-TW" altLang="en-US" smtClean="0"/>
              <a:t>會不會太累？</a:t>
            </a:r>
            <a:endParaRPr lang="en-US" altLang="zh-TW" smtClean="0"/>
          </a:p>
          <a:p>
            <a:pPr lvl="1"/>
            <a:r>
              <a:rPr lang="zh-TW" altLang="en-US" smtClean="0"/>
              <a:t>以陣列和迴圈製作縮圖表</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D0FB391-BEA2-4033-8968-27873D357264}" type="slidenum">
              <a:rPr kumimoji="0" lang="zh-TW" altLang="en-US">
                <a:solidFill>
                  <a:srgbClr val="636363"/>
                </a:solidFill>
              </a:rPr>
              <a:pPr eaLnBrk="1" hangingPunct="1"/>
              <a:t>75</a:t>
            </a:fld>
            <a:endParaRPr kumimoji="0" lang="zh-TW" altLang="en-US">
              <a:solidFill>
                <a:srgbClr val="636363"/>
              </a:solidFill>
            </a:endParaRPr>
          </a:p>
        </p:txBody>
      </p:sp>
      <p:sp>
        <p:nvSpPr>
          <p:cNvPr id="8" name="矩形 7"/>
          <p:cNvSpPr/>
          <p:nvPr/>
        </p:nvSpPr>
        <p:spPr>
          <a:xfrm>
            <a:off x="755576" y="2742019"/>
            <a:ext cx="7416824" cy="83099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TW" sz="2400" b="1" dirty="0">
                <a:latin typeface="Courier New" pitchFamily="49" charset="0"/>
                <a:cs typeface="Courier New" pitchFamily="49" charset="0"/>
              </a:rPr>
              <a:t>&lt;</a:t>
            </a:r>
            <a:r>
              <a:rPr lang="en-US" altLang="zh-TW" sz="2400" b="1" dirty="0" err="1">
                <a:latin typeface="Courier New" pitchFamily="49" charset="0"/>
                <a:cs typeface="Courier New" pitchFamily="49" charset="0"/>
              </a:rPr>
              <a:t>img</a:t>
            </a:r>
            <a:r>
              <a:rPr lang="en-US" altLang="zh-TW" sz="2400" b="1" dirty="0">
                <a:latin typeface="Courier New" pitchFamily="49" charset="0"/>
                <a:cs typeface="Courier New" pitchFamily="49" charset="0"/>
              </a:rPr>
              <a:t> </a:t>
            </a:r>
            <a:r>
              <a:rPr lang="en-US" altLang="zh-TW" sz="2400" b="1" dirty="0" err="1">
                <a:latin typeface="Courier New" pitchFamily="49" charset="0"/>
                <a:cs typeface="Courier New" pitchFamily="49" charset="0"/>
              </a:rPr>
              <a:t>src</a:t>
            </a:r>
            <a:r>
              <a:rPr lang="en-US" altLang="zh-TW" sz="2400" b="1" dirty="0">
                <a:latin typeface="Courier New" pitchFamily="49" charset="0"/>
                <a:cs typeface="Courier New" pitchFamily="49" charset="0"/>
              </a:rPr>
              <a:t>="images/apple.jpg" width="30" </a:t>
            </a:r>
            <a:r>
              <a:rPr lang="en-US" altLang="zh-TW" sz="2400" b="1" dirty="0" err="1">
                <a:latin typeface="Courier New" pitchFamily="49" charset="0"/>
                <a:cs typeface="Courier New" pitchFamily="49" charset="0"/>
              </a:rPr>
              <a:t>onMouseOver</a:t>
            </a:r>
            <a:r>
              <a:rPr lang="en-US" altLang="zh-TW" sz="2400" b="1" dirty="0">
                <a:latin typeface="Courier New" pitchFamily="49" charset="0"/>
                <a:cs typeface="Courier New" pitchFamily="49" charset="0"/>
              </a:rPr>
              <a:t>="</a:t>
            </a:r>
            <a:r>
              <a:rPr lang="en-US" altLang="zh-TW" sz="2400" b="1" dirty="0" err="1">
                <a:latin typeface="Courier New" pitchFamily="49" charset="0"/>
                <a:cs typeface="Courier New" pitchFamily="49" charset="0"/>
              </a:rPr>
              <a:t>setImage</a:t>
            </a:r>
            <a:r>
              <a:rPr lang="en-US" altLang="zh-TW" sz="2400" b="1" dirty="0">
                <a:latin typeface="Courier New" pitchFamily="49" charset="0"/>
                <a:cs typeface="Courier New" pitchFamily="49" charset="0"/>
              </a:rPr>
              <a:t>('apple.jpg')" /&gt;</a:t>
            </a:r>
            <a:endParaRPr lang="zh-TW"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30705075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p:txBody>
          <a:bodyPr/>
          <a:lstStyle/>
          <a:p>
            <a:r>
              <a:rPr lang="zh-TW" altLang="en-US" dirty="0" smtClean="0"/>
              <a:t>範例：</a:t>
            </a:r>
            <a:r>
              <a:rPr lang="zh-TW" altLang="en-US" dirty="0" smtClean="0"/>
              <a:t>自動輪播</a:t>
            </a:r>
          </a:p>
        </p:txBody>
      </p:sp>
      <p:sp>
        <p:nvSpPr>
          <p:cNvPr id="29699" name="內容版面配置區 2"/>
          <p:cNvSpPr>
            <a:spLocks noGrp="1"/>
          </p:cNvSpPr>
          <p:nvPr>
            <p:ph idx="1"/>
          </p:nvPr>
        </p:nvSpPr>
        <p:spPr/>
        <p:txBody>
          <a:bodyPr/>
          <a:lstStyle/>
          <a:p>
            <a:r>
              <a:rPr lang="zh-TW" altLang="en-US" dirty="0" smtClean="0"/>
              <a:t>接續蔬菜水果清單的練習</a:t>
            </a:r>
            <a:endParaRPr lang="en-US" altLang="zh-TW" dirty="0" smtClean="0"/>
          </a:p>
          <a:p>
            <a:endParaRPr lang="en-US" altLang="zh-TW" dirty="0" smtClean="0"/>
          </a:p>
          <a:p>
            <a:r>
              <a:rPr lang="en-US" altLang="zh-TW" dirty="0" smtClean="0"/>
              <a:t>5 </a:t>
            </a:r>
            <a:r>
              <a:rPr lang="zh-TW" altLang="en-US" dirty="0" smtClean="0"/>
              <a:t>秒鐘後自動開始輪播</a:t>
            </a:r>
            <a:endParaRPr lang="en-US" altLang="zh-TW" dirty="0" smtClean="0"/>
          </a:p>
          <a:p>
            <a:pPr lvl="1"/>
            <a:r>
              <a:rPr lang="zh-TW" altLang="en-US" dirty="0" smtClean="0"/>
              <a:t>每隔 </a:t>
            </a:r>
            <a:r>
              <a:rPr lang="en-US" altLang="zh-TW" dirty="0" smtClean="0"/>
              <a:t>2 </a:t>
            </a:r>
            <a:r>
              <a:rPr lang="zh-TW" altLang="en-US" dirty="0" smtClean="0"/>
              <a:t>秒隨機選擇一項蔬果顯示全圖與名稱</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8E018CE-0737-488B-876D-15056FF76B99}" type="slidenum">
              <a:rPr kumimoji="0" lang="zh-TW" altLang="en-US">
                <a:solidFill>
                  <a:srgbClr val="636363"/>
                </a:solidFill>
              </a:rPr>
              <a:pPr eaLnBrk="1" hangingPunct="1"/>
              <a:t>76</a:t>
            </a:fld>
            <a:endParaRPr kumimoji="0" lang="zh-TW" altLang="en-US">
              <a:solidFill>
                <a:srgbClr val="636363"/>
              </a:solidFill>
            </a:endParaRPr>
          </a:p>
        </p:txBody>
      </p:sp>
    </p:spTree>
    <p:extLst>
      <p:ext uri="{BB962C8B-B14F-4D97-AF65-F5344CB8AC3E}">
        <p14:creationId xmlns:p14="http://schemas.microsoft.com/office/powerpoint/2010/main" val="3505019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r>
              <a:rPr lang="zh-TW" altLang="en-US" dirty="0" smtClean="0"/>
              <a:t>範例：</a:t>
            </a:r>
            <a:r>
              <a:rPr lang="zh-TW" altLang="en-US" dirty="0" smtClean="0"/>
              <a:t>自動輪播（說明）</a:t>
            </a:r>
          </a:p>
        </p:txBody>
      </p:sp>
      <p:sp>
        <p:nvSpPr>
          <p:cNvPr id="30723" name="內容版面配置區 2"/>
          <p:cNvSpPr>
            <a:spLocks noGrp="1"/>
          </p:cNvSpPr>
          <p:nvPr>
            <p:ph idx="1"/>
          </p:nvPr>
        </p:nvSpPr>
        <p:spPr/>
        <p:txBody>
          <a:bodyPr/>
          <a:lstStyle/>
          <a:p>
            <a:r>
              <a:rPr lang="zh-TW" altLang="en-US" smtClean="0"/>
              <a:t>增加全域變數</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42F97356-A59A-4D9D-BD9D-65F6CB69D578}" type="slidenum">
              <a:rPr kumimoji="0" lang="zh-TW" altLang="en-US">
                <a:solidFill>
                  <a:srgbClr val="636363"/>
                </a:solidFill>
              </a:rPr>
              <a:pPr eaLnBrk="1" hangingPunct="1"/>
              <a:t>77</a:t>
            </a:fld>
            <a:endParaRPr kumimoji="0" lang="zh-TW" altLang="en-US">
              <a:solidFill>
                <a:srgbClr val="636363"/>
              </a:solidFill>
            </a:endParaRPr>
          </a:p>
        </p:txBody>
      </p:sp>
      <p:sp>
        <p:nvSpPr>
          <p:cNvPr id="5" name="矩形 4"/>
          <p:cNvSpPr/>
          <p:nvPr/>
        </p:nvSpPr>
        <p:spPr>
          <a:xfrm>
            <a:off x="755576" y="2348880"/>
            <a:ext cx="7632848" cy="40011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TW" sz="2000" b="1" dirty="0" err="1">
                <a:latin typeface="Courier New" pitchFamily="49" charset="0"/>
                <a:cs typeface="Courier New" pitchFamily="49" charset="0"/>
              </a:rPr>
              <a:t>var</a:t>
            </a:r>
            <a:r>
              <a:rPr lang="en-US" altLang="zh-TW" sz="2000" b="1" dirty="0">
                <a:latin typeface="Courier New" pitchFamily="49" charset="0"/>
                <a:cs typeface="Courier New" pitchFamily="49" charset="0"/>
              </a:rPr>
              <a:t> timer = </a:t>
            </a:r>
            <a:r>
              <a:rPr lang="en-US" altLang="zh-TW" sz="2000" b="1" dirty="0" err="1">
                <a:latin typeface="Courier New" pitchFamily="49" charset="0"/>
                <a:cs typeface="Courier New" pitchFamily="49" charset="0"/>
              </a:rPr>
              <a:t>setTimeout</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startAutoPlay</a:t>
            </a:r>
            <a:r>
              <a:rPr lang="en-US" altLang="zh-TW" sz="2000" b="1" dirty="0">
                <a:latin typeface="Courier New" pitchFamily="49" charset="0"/>
                <a:cs typeface="Courier New" pitchFamily="49" charset="0"/>
              </a:rPr>
              <a:t>()", 5000);</a:t>
            </a:r>
            <a:endParaRPr lang="zh-TW" altLang="en-US" sz="2000" b="1" dirty="0">
              <a:latin typeface="Courier New" pitchFamily="49" charset="0"/>
              <a:cs typeface="Courier New" pitchFamily="49" charset="0"/>
            </a:endParaRPr>
          </a:p>
        </p:txBody>
      </p:sp>
      <p:sp>
        <p:nvSpPr>
          <p:cNvPr id="7" name="圓角矩形圖說文字 6"/>
          <p:cNvSpPr/>
          <p:nvPr/>
        </p:nvSpPr>
        <p:spPr>
          <a:xfrm>
            <a:off x="4716463" y="3068638"/>
            <a:ext cx="3095625" cy="576262"/>
          </a:xfrm>
          <a:prstGeom prst="wedgeRoundRectCallout">
            <a:avLst>
              <a:gd name="adj1" fmla="val -67291"/>
              <a:gd name="adj2" fmla="val -998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t>預約 </a:t>
            </a:r>
            <a:r>
              <a:rPr lang="en-US" altLang="zh-TW" dirty="0"/>
              <a:t>5 </a:t>
            </a:r>
            <a:r>
              <a:rPr lang="zh-TW" altLang="en-US" dirty="0"/>
              <a:t>秒鐘後開始自動輪播</a:t>
            </a:r>
          </a:p>
        </p:txBody>
      </p:sp>
    </p:spTree>
    <p:extLst>
      <p:ext uri="{BB962C8B-B14F-4D97-AF65-F5344CB8AC3E}">
        <p14:creationId xmlns:p14="http://schemas.microsoft.com/office/powerpoint/2010/main" val="17944422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4"/>
          <p:cNvSpPr>
            <a:spLocks noGrp="1"/>
          </p:cNvSpPr>
          <p:nvPr>
            <p:ph type="title"/>
          </p:nvPr>
        </p:nvSpPr>
        <p:spPr/>
        <p:txBody>
          <a:bodyPr/>
          <a:lstStyle/>
          <a:p>
            <a:r>
              <a:rPr lang="zh-TW" altLang="en-US" dirty="0" smtClean="0"/>
              <a:t>範例：</a:t>
            </a:r>
            <a:r>
              <a:rPr lang="zh-TW" altLang="en-US" dirty="0" smtClean="0"/>
              <a:t>自動輪播（說明）</a:t>
            </a:r>
          </a:p>
        </p:txBody>
      </p:sp>
      <p:sp>
        <p:nvSpPr>
          <p:cNvPr id="4" name="投影片編號版面配置區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6EC10805-42AD-41FA-BD9D-B2C98117542E}" type="slidenum">
              <a:rPr kumimoji="0" lang="zh-TW" altLang="en-US">
                <a:solidFill>
                  <a:srgbClr val="636363"/>
                </a:solidFill>
              </a:rPr>
              <a:pPr eaLnBrk="1" hangingPunct="1"/>
              <a:t>78</a:t>
            </a:fld>
            <a:endParaRPr kumimoji="0" lang="zh-TW" altLang="en-US">
              <a:solidFill>
                <a:srgbClr val="636363"/>
              </a:solidFill>
            </a:endParaRPr>
          </a:p>
        </p:txBody>
      </p:sp>
      <p:sp>
        <p:nvSpPr>
          <p:cNvPr id="6" name="矩形 5"/>
          <p:cNvSpPr/>
          <p:nvPr/>
        </p:nvSpPr>
        <p:spPr>
          <a:xfrm>
            <a:off x="683568" y="2636912"/>
            <a:ext cx="7488832" cy="193899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TW" sz="2000" b="1" dirty="0">
                <a:latin typeface="Courier New" pitchFamily="49" charset="0"/>
                <a:cs typeface="Courier New" pitchFamily="49" charset="0"/>
              </a:rPr>
              <a:t>function </a:t>
            </a:r>
            <a:r>
              <a:rPr lang="en-US" altLang="zh-TW" sz="2000" b="1" dirty="0" err="1">
                <a:latin typeface="Courier New" pitchFamily="49" charset="0"/>
                <a:cs typeface="Courier New" pitchFamily="49" charset="0"/>
              </a:rPr>
              <a:t>startAutoPlay</a:t>
            </a:r>
            <a:r>
              <a:rPr lang="en-US" altLang="zh-TW" sz="2000" b="1" dirty="0">
                <a:latin typeface="Courier New" pitchFamily="49" charset="0"/>
                <a:cs typeface="Courier New" pitchFamily="49" charset="0"/>
              </a:rPr>
              <a:t>() {</a:t>
            </a:r>
          </a:p>
          <a:p>
            <a:pPr>
              <a:defRPr/>
            </a:pPr>
            <a:r>
              <a:rPr lang="en-US" altLang="zh-TW" sz="2000" b="1" dirty="0">
                <a:latin typeface="Courier New" pitchFamily="49" charset="0"/>
                <a:cs typeface="Courier New" pitchFamily="49" charset="0"/>
              </a:rPr>
              <a:t>  </a:t>
            </a:r>
            <a:r>
              <a:rPr lang="en-US" altLang="zh-TW" sz="2000" b="1" dirty="0" err="1">
                <a:latin typeface="Courier New" pitchFamily="49" charset="0"/>
                <a:cs typeface="Courier New" pitchFamily="49" charset="0"/>
              </a:rPr>
              <a:t>var</a:t>
            </a:r>
            <a:r>
              <a:rPr lang="en-US" altLang="zh-TW" sz="2000" b="1" dirty="0">
                <a:latin typeface="Courier New" pitchFamily="49" charset="0"/>
                <a:cs typeface="Courier New" pitchFamily="49" charset="0"/>
              </a:rPr>
              <a:t> n = </a:t>
            </a:r>
            <a:r>
              <a:rPr lang="en-US" altLang="zh-TW" sz="2000" b="1" dirty="0" err="1">
                <a:latin typeface="Courier New" pitchFamily="49" charset="0"/>
                <a:cs typeface="Courier New" pitchFamily="49" charset="0"/>
              </a:rPr>
              <a:t>Math.random</a:t>
            </a:r>
            <a:r>
              <a:rPr lang="en-US" altLang="zh-TW" sz="2000" b="1" dirty="0">
                <a:latin typeface="Courier New" pitchFamily="49" charset="0"/>
                <a:cs typeface="Courier New" pitchFamily="49" charset="0"/>
              </a:rPr>
              <a:t>() * </a:t>
            </a:r>
            <a:r>
              <a:rPr lang="en-US" altLang="zh-TW" sz="2000" b="1" dirty="0" err="1">
                <a:latin typeface="Courier New" pitchFamily="49" charset="0"/>
                <a:cs typeface="Courier New" pitchFamily="49" charset="0"/>
              </a:rPr>
              <a:t>imageArray.length</a:t>
            </a:r>
            <a:r>
              <a:rPr lang="en-US" altLang="zh-TW" sz="2000" b="1" dirty="0">
                <a:latin typeface="Courier New" pitchFamily="49" charset="0"/>
                <a:cs typeface="Courier New" pitchFamily="49" charset="0"/>
              </a:rPr>
              <a:t>;</a:t>
            </a:r>
          </a:p>
          <a:p>
            <a:pPr>
              <a:defRPr/>
            </a:pPr>
            <a:r>
              <a:rPr lang="en-US" altLang="zh-TW" sz="2000" b="1" dirty="0">
                <a:latin typeface="Courier New" pitchFamily="49" charset="0"/>
                <a:cs typeface="Courier New" pitchFamily="49" charset="0"/>
              </a:rPr>
              <a:t>  n = n &amp; 0xFFFFFFFF;</a:t>
            </a:r>
          </a:p>
          <a:p>
            <a:pPr>
              <a:defRPr/>
            </a:pPr>
            <a:r>
              <a:rPr lang="en-US" altLang="zh-TW" sz="2000" b="1" dirty="0">
                <a:latin typeface="Courier New" pitchFamily="49" charset="0"/>
                <a:cs typeface="Courier New" pitchFamily="49" charset="0"/>
              </a:rPr>
              <a:t>  </a:t>
            </a:r>
            <a:r>
              <a:rPr lang="en-US" altLang="zh-TW" sz="2000" b="1" dirty="0" err="1">
                <a:latin typeface="Courier New" pitchFamily="49" charset="0"/>
                <a:cs typeface="Courier New" pitchFamily="49" charset="0"/>
              </a:rPr>
              <a:t>showImage</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imageArray</a:t>
            </a:r>
            <a:r>
              <a:rPr lang="en-US" altLang="zh-TW" sz="2000" b="1" dirty="0">
                <a:latin typeface="Courier New" pitchFamily="49" charset="0"/>
                <a:cs typeface="Courier New" pitchFamily="49" charset="0"/>
              </a:rPr>
              <a:t>[n]);</a:t>
            </a:r>
          </a:p>
          <a:p>
            <a:pPr>
              <a:defRPr/>
            </a:pPr>
            <a:r>
              <a:rPr lang="en-US" altLang="zh-TW" sz="2000" b="1" dirty="0">
                <a:latin typeface="Courier New" pitchFamily="49" charset="0"/>
                <a:cs typeface="Courier New" pitchFamily="49" charset="0"/>
              </a:rPr>
              <a:t>  timer = </a:t>
            </a:r>
            <a:r>
              <a:rPr lang="en-US" altLang="zh-TW" sz="2000" b="1" dirty="0" err="1">
                <a:latin typeface="Courier New" pitchFamily="49" charset="0"/>
                <a:cs typeface="Courier New" pitchFamily="49" charset="0"/>
              </a:rPr>
              <a:t>setTimeout</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startAutoPlay</a:t>
            </a:r>
            <a:r>
              <a:rPr lang="en-US" altLang="zh-TW" sz="2000" b="1" dirty="0">
                <a:latin typeface="Courier New" pitchFamily="49" charset="0"/>
                <a:cs typeface="Courier New" pitchFamily="49" charset="0"/>
              </a:rPr>
              <a:t>()", 2000);</a:t>
            </a:r>
          </a:p>
          <a:p>
            <a:pPr>
              <a:defRPr/>
            </a:pPr>
            <a:r>
              <a:rPr lang="en-US" altLang="zh-TW" sz="2000" b="1" dirty="0">
                <a:latin typeface="Courier New" pitchFamily="49" charset="0"/>
                <a:cs typeface="Courier New" pitchFamily="49" charset="0"/>
              </a:rPr>
              <a:t>}</a:t>
            </a:r>
            <a:endParaRPr lang="zh-TW" altLang="en-US" sz="2000" b="1" dirty="0">
              <a:latin typeface="Courier New" pitchFamily="49" charset="0"/>
              <a:cs typeface="Courier New" pitchFamily="49" charset="0"/>
            </a:endParaRPr>
          </a:p>
        </p:txBody>
      </p:sp>
      <p:sp>
        <p:nvSpPr>
          <p:cNvPr id="7" name="圓角矩形圖說文字 6"/>
          <p:cNvSpPr/>
          <p:nvPr/>
        </p:nvSpPr>
        <p:spPr>
          <a:xfrm>
            <a:off x="5508625" y="1700213"/>
            <a:ext cx="3095625" cy="792162"/>
          </a:xfrm>
          <a:prstGeom prst="wedgeRoundRectCallout">
            <a:avLst>
              <a:gd name="adj1" fmla="val -77375"/>
              <a:gd name="adj2" fmla="val 1160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t>隨機亂數，介於</a:t>
            </a:r>
            <a:r>
              <a:rPr lang="en-US" altLang="zh-TW" dirty="0"/>
              <a:t>0~19</a:t>
            </a:r>
            <a:endParaRPr lang="zh-TW" altLang="en-US" dirty="0"/>
          </a:p>
        </p:txBody>
      </p:sp>
      <p:sp>
        <p:nvSpPr>
          <p:cNvPr id="8" name="圓角矩形圖說文字 7"/>
          <p:cNvSpPr/>
          <p:nvPr/>
        </p:nvSpPr>
        <p:spPr>
          <a:xfrm>
            <a:off x="5435600" y="4797425"/>
            <a:ext cx="3097213" cy="792163"/>
          </a:xfrm>
          <a:prstGeom prst="wedgeRoundRectCallout">
            <a:avLst>
              <a:gd name="adj1" fmla="val -65130"/>
              <a:gd name="adj2" fmla="val -1218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t>預約下一次，</a:t>
            </a:r>
            <a:r>
              <a:rPr lang="en-US" altLang="zh-TW" dirty="0"/>
              <a:t>2 </a:t>
            </a:r>
            <a:r>
              <a:rPr lang="zh-TW" altLang="en-US" dirty="0"/>
              <a:t>秒鐘後</a:t>
            </a:r>
          </a:p>
        </p:txBody>
      </p:sp>
    </p:spTree>
    <p:extLst>
      <p:ext uri="{BB962C8B-B14F-4D97-AF65-F5344CB8AC3E}">
        <p14:creationId xmlns:p14="http://schemas.microsoft.com/office/powerpoint/2010/main" val="34896104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zh-TW" altLang="en-US" dirty="0" smtClean="0"/>
              <a:t>範例：</a:t>
            </a:r>
            <a:r>
              <a:rPr lang="zh-TW" altLang="en-US" dirty="0" smtClean="0"/>
              <a:t>自動輪播（說明）</a:t>
            </a:r>
          </a:p>
        </p:txBody>
      </p:sp>
      <p:sp>
        <p:nvSpPr>
          <p:cNvPr id="3" name="投影片編號版面配置區 2"/>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C3CED67F-BD1A-42ED-8601-0752093277BB}" type="slidenum">
              <a:rPr kumimoji="0" lang="zh-TW" altLang="en-US">
                <a:solidFill>
                  <a:srgbClr val="636363"/>
                </a:solidFill>
              </a:rPr>
              <a:pPr eaLnBrk="1" hangingPunct="1"/>
              <a:t>79</a:t>
            </a:fld>
            <a:endParaRPr kumimoji="0" lang="zh-TW" altLang="en-US">
              <a:solidFill>
                <a:srgbClr val="636363"/>
              </a:solidFill>
            </a:endParaRPr>
          </a:p>
        </p:txBody>
      </p:sp>
      <p:sp>
        <p:nvSpPr>
          <p:cNvPr id="4" name="矩形 3"/>
          <p:cNvSpPr/>
          <p:nvPr/>
        </p:nvSpPr>
        <p:spPr>
          <a:xfrm>
            <a:off x="611560" y="1988840"/>
            <a:ext cx="7992888" cy="378565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TW" sz="2000" b="1" dirty="0">
                <a:latin typeface="Courier New" pitchFamily="49" charset="0"/>
                <a:cs typeface="Courier New" pitchFamily="49" charset="0"/>
              </a:rPr>
              <a:t>function </a:t>
            </a:r>
            <a:r>
              <a:rPr lang="en-US" altLang="zh-TW" sz="2000" b="1" dirty="0" err="1">
                <a:latin typeface="Courier New" pitchFamily="49" charset="0"/>
                <a:cs typeface="Courier New" pitchFamily="49" charset="0"/>
              </a:rPr>
              <a:t>showImage</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imageName</a:t>
            </a:r>
            <a:r>
              <a:rPr lang="en-US" altLang="zh-TW" sz="2000" b="1" dirty="0">
                <a:latin typeface="Courier New" pitchFamily="49" charset="0"/>
                <a:cs typeface="Courier New" pitchFamily="49" charset="0"/>
              </a:rPr>
              <a:t>) {</a:t>
            </a:r>
          </a:p>
          <a:p>
            <a:pPr>
              <a:defRPr/>
            </a:pPr>
            <a:r>
              <a:rPr lang="en-US" altLang="zh-TW" sz="2000" b="1" dirty="0">
                <a:latin typeface="Courier New" pitchFamily="49" charset="0"/>
                <a:cs typeface="Courier New" pitchFamily="49" charset="0"/>
              </a:rPr>
              <a:t>  </a:t>
            </a:r>
            <a:r>
              <a:rPr lang="en-US" altLang="zh-TW" sz="2000" b="1" dirty="0" err="1">
                <a:latin typeface="Courier New" pitchFamily="49" charset="0"/>
                <a:cs typeface="Courier New" pitchFamily="49" charset="0"/>
              </a:rPr>
              <a:t>document.getElementById</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fullImage</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src</a:t>
            </a:r>
            <a:r>
              <a:rPr lang="en-US" altLang="zh-TW" sz="2000" b="1" dirty="0">
                <a:latin typeface="Courier New" pitchFamily="49" charset="0"/>
                <a:cs typeface="Courier New" pitchFamily="49" charset="0"/>
              </a:rPr>
              <a:t> = </a:t>
            </a:r>
          </a:p>
          <a:p>
            <a:pPr>
              <a:defRPr/>
            </a:pPr>
            <a:r>
              <a:rPr lang="en-US" altLang="zh-TW" sz="2000" b="1" dirty="0">
                <a:latin typeface="Courier New" pitchFamily="49" charset="0"/>
                <a:cs typeface="Courier New" pitchFamily="49" charset="0"/>
              </a:rPr>
              <a:t>    IMAGE_BASE + </a:t>
            </a:r>
            <a:r>
              <a:rPr lang="en-US" altLang="zh-TW" sz="2000" b="1" dirty="0" err="1">
                <a:latin typeface="Courier New" pitchFamily="49" charset="0"/>
                <a:cs typeface="Courier New" pitchFamily="49" charset="0"/>
              </a:rPr>
              <a:t>imageName</a:t>
            </a:r>
            <a:r>
              <a:rPr lang="en-US" altLang="zh-TW" sz="2000" b="1" dirty="0">
                <a:latin typeface="Courier New" pitchFamily="49" charset="0"/>
                <a:cs typeface="Courier New" pitchFamily="49" charset="0"/>
              </a:rPr>
              <a:t>;</a:t>
            </a:r>
          </a:p>
          <a:p>
            <a:pPr>
              <a:defRPr/>
            </a:pPr>
            <a:r>
              <a:rPr lang="en-US" altLang="zh-TW" sz="2000" b="1" dirty="0">
                <a:latin typeface="Courier New" pitchFamily="49" charset="0"/>
                <a:cs typeface="Courier New" pitchFamily="49" charset="0"/>
              </a:rPr>
              <a:t>  </a:t>
            </a:r>
            <a:r>
              <a:rPr lang="en-US" altLang="zh-TW" sz="2000" b="1" dirty="0" err="1">
                <a:latin typeface="Courier New" pitchFamily="49" charset="0"/>
                <a:cs typeface="Courier New" pitchFamily="49" charset="0"/>
              </a:rPr>
              <a:t>document.getElementById</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imageName</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innerHTML</a:t>
            </a:r>
            <a:r>
              <a:rPr lang="en-US" altLang="zh-TW" sz="2000" b="1" dirty="0">
                <a:latin typeface="Courier New" pitchFamily="49" charset="0"/>
                <a:cs typeface="Courier New" pitchFamily="49" charset="0"/>
              </a:rPr>
              <a:t> = </a:t>
            </a:r>
          </a:p>
          <a:p>
            <a:pPr>
              <a:defRPr/>
            </a:pPr>
            <a:r>
              <a:rPr lang="en-US" altLang="zh-TW" sz="2000" b="1" dirty="0">
                <a:latin typeface="Courier New" pitchFamily="49" charset="0"/>
                <a:cs typeface="Courier New" pitchFamily="49" charset="0"/>
              </a:rPr>
              <a:t>    </a:t>
            </a:r>
            <a:r>
              <a:rPr lang="en-US" altLang="zh-TW" sz="2000" b="1" dirty="0" err="1">
                <a:latin typeface="Courier New" pitchFamily="49" charset="0"/>
                <a:cs typeface="Courier New" pitchFamily="49" charset="0"/>
              </a:rPr>
              <a:t>extractFruitName</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imageName</a:t>
            </a:r>
            <a:r>
              <a:rPr lang="en-US" altLang="zh-TW" sz="2000" b="1" dirty="0">
                <a:latin typeface="Courier New" pitchFamily="49" charset="0"/>
                <a:cs typeface="Courier New" pitchFamily="49" charset="0"/>
              </a:rPr>
              <a:t>);</a:t>
            </a:r>
          </a:p>
          <a:p>
            <a:pPr>
              <a:defRPr/>
            </a:pPr>
            <a:r>
              <a:rPr lang="en-US" altLang="zh-TW" sz="2000" b="1" dirty="0">
                <a:latin typeface="Courier New" pitchFamily="49" charset="0"/>
                <a:cs typeface="Courier New" pitchFamily="49" charset="0"/>
              </a:rPr>
              <a:t>}</a:t>
            </a:r>
          </a:p>
          <a:p>
            <a:pPr>
              <a:defRPr/>
            </a:pPr>
            <a:endParaRPr lang="en-US" altLang="zh-TW" sz="2000" b="1" dirty="0">
              <a:latin typeface="Courier New" pitchFamily="49" charset="0"/>
              <a:cs typeface="Courier New" pitchFamily="49" charset="0"/>
            </a:endParaRPr>
          </a:p>
          <a:p>
            <a:pPr>
              <a:defRPr/>
            </a:pPr>
            <a:r>
              <a:rPr lang="en-US" altLang="zh-TW" sz="2000" b="1" dirty="0">
                <a:latin typeface="Courier New" pitchFamily="49" charset="0"/>
                <a:cs typeface="Courier New" pitchFamily="49" charset="0"/>
              </a:rPr>
              <a:t>function </a:t>
            </a:r>
            <a:r>
              <a:rPr lang="en-US" altLang="zh-TW" sz="2000" b="1" dirty="0" err="1">
                <a:latin typeface="Courier New" pitchFamily="49" charset="0"/>
                <a:cs typeface="Courier New" pitchFamily="49" charset="0"/>
              </a:rPr>
              <a:t>setImage</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imageName</a:t>
            </a:r>
            <a:r>
              <a:rPr lang="en-US" altLang="zh-TW" sz="2000" b="1" dirty="0">
                <a:latin typeface="Courier New" pitchFamily="49" charset="0"/>
                <a:cs typeface="Courier New" pitchFamily="49" charset="0"/>
              </a:rPr>
              <a:t>) {</a:t>
            </a:r>
          </a:p>
          <a:p>
            <a:pPr>
              <a:defRPr/>
            </a:pPr>
            <a:r>
              <a:rPr lang="en-US" altLang="zh-TW" sz="2000" b="1" dirty="0">
                <a:latin typeface="Courier New" pitchFamily="49" charset="0"/>
                <a:cs typeface="Courier New" pitchFamily="49" charset="0"/>
              </a:rPr>
              <a:t>  </a:t>
            </a:r>
            <a:r>
              <a:rPr lang="en-US" altLang="zh-TW" sz="2000" b="1" dirty="0" err="1">
                <a:latin typeface="Courier New" pitchFamily="49" charset="0"/>
                <a:cs typeface="Courier New" pitchFamily="49" charset="0"/>
              </a:rPr>
              <a:t>window.clearTimeout</a:t>
            </a:r>
            <a:r>
              <a:rPr lang="en-US" altLang="zh-TW" sz="2000" b="1" dirty="0">
                <a:latin typeface="Courier New" pitchFamily="49" charset="0"/>
                <a:cs typeface="Courier New" pitchFamily="49" charset="0"/>
              </a:rPr>
              <a:t>(timer);</a:t>
            </a:r>
          </a:p>
          <a:p>
            <a:pPr>
              <a:defRPr/>
            </a:pPr>
            <a:r>
              <a:rPr lang="en-US" altLang="zh-TW" sz="2000" b="1" dirty="0">
                <a:latin typeface="Courier New" pitchFamily="49" charset="0"/>
                <a:cs typeface="Courier New" pitchFamily="49" charset="0"/>
              </a:rPr>
              <a:t>  </a:t>
            </a:r>
            <a:r>
              <a:rPr lang="en-US" altLang="zh-TW" sz="2000" b="1" dirty="0" err="1">
                <a:latin typeface="Courier New" pitchFamily="49" charset="0"/>
                <a:cs typeface="Courier New" pitchFamily="49" charset="0"/>
              </a:rPr>
              <a:t>showImage</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imageName</a:t>
            </a:r>
            <a:r>
              <a:rPr lang="en-US" altLang="zh-TW" sz="2000" b="1" dirty="0">
                <a:latin typeface="Courier New" pitchFamily="49" charset="0"/>
                <a:cs typeface="Courier New" pitchFamily="49" charset="0"/>
              </a:rPr>
              <a:t>);</a:t>
            </a:r>
          </a:p>
          <a:p>
            <a:pPr>
              <a:defRPr/>
            </a:pPr>
            <a:r>
              <a:rPr lang="en-US" altLang="zh-TW" sz="2000" b="1" dirty="0">
                <a:latin typeface="Courier New" pitchFamily="49" charset="0"/>
                <a:cs typeface="Courier New" pitchFamily="49" charset="0"/>
              </a:rPr>
              <a:t>  timer = </a:t>
            </a:r>
            <a:r>
              <a:rPr lang="en-US" altLang="zh-TW" sz="2000" b="1" dirty="0" err="1">
                <a:latin typeface="Courier New" pitchFamily="49" charset="0"/>
                <a:cs typeface="Courier New" pitchFamily="49" charset="0"/>
              </a:rPr>
              <a:t>setTimeout</a:t>
            </a:r>
            <a:r>
              <a:rPr lang="en-US" altLang="zh-TW" sz="2000" b="1" dirty="0">
                <a:latin typeface="Courier New" pitchFamily="49" charset="0"/>
                <a:cs typeface="Courier New" pitchFamily="49" charset="0"/>
              </a:rPr>
              <a:t>("</a:t>
            </a:r>
            <a:r>
              <a:rPr lang="en-US" altLang="zh-TW" sz="2000" b="1" dirty="0" err="1">
                <a:latin typeface="Courier New" pitchFamily="49" charset="0"/>
                <a:cs typeface="Courier New" pitchFamily="49" charset="0"/>
              </a:rPr>
              <a:t>startAutoPlay</a:t>
            </a:r>
            <a:r>
              <a:rPr lang="en-US" altLang="zh-TW" sz="2000" b="1" dirty="0">
                <a:latin typeface="Courier New" pitchFamily="49" charset="0"/>
                <a:cs typeface="Courier New" pitchFamily="49" charset="0"/>
              </a:rPr>
              <a:t>()", 5000);</a:t>
            </a:r>
          </a:p>
          <a:p>
            <a:pPr>
              <a:defRPr/>
            </a:pPr>
            <a:r>
              <a:rPr lang="en-US" altLang="zh-TW" sz="2000" b="1" dirty="0">
                <a:latin typeface="Courier New" pitchFamily="49" charset="0"/>
                <a:cs typeface="Courier New" pitchFamily="49" charset="0"/>
              </a:rPr>
              <a:t>}	</a:t>
            </a:r>
            <a:endParaRPr lang="zh-TW" altLang="en-US" sz="2000" b="1" dirty="0">
              <a:latin typeface="Courier New" pitchFamily="49" charset="0"/>
              <a:cs typeface="Courier New" pitchFamily="49" charset="0"/>
            </a:endParaRPr>
          </a:p>
        </p:txBody>
      </p:sp>
      <p:sp>
        <p:nvSpPr>
          <p:cNvPr id="5" name="圓角矩形圖說文字 4"/>
          <p:cNvSpPr/>
          <p:nvPr/>
        </p:nvSpPr>
        <p:spPr>
          <a:xfrm>
            <a:off x="5580063" y="3644900"/>
            <a:ext cx="3095625" cy="647700"/>
          </a:xfrm>
          <a:prstGeom prst="wedgeRoundRectCallout">
            <a:avLst>
              <a:gd name="adj1" fmla="val -67291"/>
              <a:gd name="adj2" fmla="val 860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t>使用者動手了，暫停輪播！</a:t>
            </a:r>
          </a:p>
        </p:txBody>
      </p:sp>
      <p:sp>
        <p:nvSpPr>
          <p:cNvPr id="6" name="圓角矩形圖說文字 5"/>
          <p:cNvSpPr/>
          <p:nvPr/>
        </p:nvSpPr>
        <p:spPr>
          <a:xfrm>
            <a:off x="5651500" y="5661025"/>
            <a:ext cx="3097213" cy="576263"/>
          </a:xfrm>
          <a:prstGeom prst="wedgeRoundRectCallout">
            <a:avLst>
              <a:gd name="adj1" fmla="val -67291"/>
              <a:gd name="adj2" fmla="val -998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t>預約 </a:t>
            </a:r>
            <a:r>
              <a:rPr lang="en-US" altLang="zh-TW" dirty="0"/>
              <a:t>5 </a:t>
            </a:r>
            <a:r>
              <a:rPr lang="zh-TW" altLang="en-US" dirty="0"/>
              <a:t>秒鐘後開始輪播</a:t>
            </a:r>
          </a:p>
        </p:txBody>
      </p:sp>
    </p:spTree>
    <p:extLst>
      <p:ext uri="{BB962C8B-B14F-4D97-AF65-F5344CB8AC3E}">
        <p14:creationId xmlns:p14="http://schemas.microsoft.com/office/powerpoint/2010/main" val="244255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2"/>
          <p:cNvSpPr>
            <a:spLocks noGrp="1"/>
          </p:cNvSpPr>
          <p:nvPr>
            <p:ph type="title"/>
          </p:nvPr>
        </p:nvSpPr>
        <p:spPr/>
        <p:txBody>
          <a:bodyPr/>
          <a:lstStyle/>
          <a:p>
            <a:r>
              <a:rPr lang="zh-TW" altLang="en-US" dirty="0" smtClean="0"/>
              <a:t>函式的參數</a:t>
            </a:r>
          </a:p>
        </p:txBody>
      </p:sp>
      <p:sp>
        <p:nvSpPr>
          <p:cNvPr id="2" name="投影片編號版面配置區 1"/>
          <p:cNvSpPr>
            <a:spLocks noGrp="1"/>
          </p:cNvSpPr>
          <p:nvPr>
            <p:ph type="sldNum" sz="quarter" idx="12"/>
          </p:nvPr>
        </p:nvSpPr>
        <p:spPr/>
        <p:txBody>
          <a:bodyPr/>
          <a:lstStyle/>
          <a:p>
            <a:pPr>
              <a:defRPr/>
            </a:pPr>
            <a:fld id="{30D3216E-48DF-48CE-8341-3021651ABE56}" type="slidenum">
              <a:rPr lang="zh-TW" altLang="en-US" smtClean="0"/>
              <a:pPr>
                <a:defRPr/>
              </a:pPr>
              <a:t>8</a:t>
            </a:fld>
            <a:endParaRPr lang="zh-TW" altLang="en-US"/>
          </a:p>
        </p:txBody>
      </p:sp>
      <p:sp>
        <p:nvSpPr>
          <p:cNvPr id="77828" name="矩形 5"/>
          <p:cNvSpPr>
            <a:spLocks noChangeArrowheads="1"/>
          </p:cNvSpPr>
          <p:nvPr/>
        </p:nvSpPr>
        <p:spPr bwMode="auto">
          <a:xfrm>
            <a:off x="0" y="692696"/>
            <a:ext cx="91440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doctype</a:t>
            </a:r>
            <a:r>
              <a:rPr lang="en-US" sz="1400" b="1" dirty="0">
                <a:latin typeface="Courier New" panose="02070309020205020404" pitchFamily="49" charset="0"/>
                <a:cs typeface="Courier New" panose="02070309020205020404" pitchFamily="49" charset="0"/>
              </a:rPr>
              <a:t> html&gt;</a:t>
            </a:r>
          </a:p>
          <a:p>
            <a:r>
              <a:rPr lang="en-US" sz="1400" b="1" dirty="0">
                <a:latin typeface="Courier New" panose="02070309020205020404" pitchFamily="49" charset="0"/>
                <a:cs typeface="Courier New" panose="02070309020205020404" pitchFamily="49" charset="0"/>
              </a:rPr>
              <a:t>&lt;html&gt;</a:t>
            </a:r>
          </a:p>
          <a:p>
            <a:r>
              <a:rPr lang="en-US" sz="1400" b="1" dirty="0">
                <a:latin typeface="Courier New" panose="02070309020205020404" pitchFamily="49" charset="0"/>
                <a:cs typeface="Courier New" panose="02070309020205020404" pitchFamily="49" charset="0"/>
              </a:rPr>
              <a:t>&lt;head&gt;</a:t>
            </a:r>
          </a:p>
          <a:p>
            <a:r>
              <a:rPr lang="en-US" sz="1400" b="1" dirty="0">
                <a:latin typeface="Courier New" panose="02070309020205020404" pitchFamily="49" charset="0"/>
                <a:cs typeface="Courier New" panose="02070309020205020404" pitchFamily="49" charset="0"/>
              </a:rPr>
              <a:t>  &lt;title&gt;</a:t>
            </a:r>
            <a:r>
              <a:rPr lang="zh-TW" altLang="en-US" sz="1400" b="1" dirty="0">
                <a:latin typeface="Courier New" panose="02070309020205020404" pitchFamily="49" charset="0"/>
                <a:cs typeface="Courier New" panose="02070309020205020404" pitchFamily="49" charset="0"/>
              </a:rPr>
              <a:t>溫度轉換</a:t>
            </a:r>
            <a:r>
              <a:rPr lang="en-US" altLang="zh-TW" sz="1400" b="1" dirty="0">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title&gt;</a:t>
            </a:r>
          </a:p>
          <a:p>
            <a:r>
              <a:rPr lang="en-US" sz="1400" b="1" dirty="0">
                <a:latin typeface="Courier New" panose="02070309020205020404" pitchFamily="49" charset="0"/>
                <a:cs typeface="Courier New" panose="02070309020205020404" pitchFamily="49" charset="0"/>
              </a:rPr>
              <a:t>  &lt;script&gt;</a:t>
            </a:r>
          </a:p>
          <a:p>
            <a:r>
              <a:rPr lang="en-US" sz="1400" b="1" dirty="0">
                <a:latin typeface="Courier New" panose="02070309020205020404" pitchFamily="49" charset="0"/>
                <a:cs typeface="Courier New" panose="02070309020205020404" pitchFamily="49" charset="0"/>
              </a:rPr>
              <a:t>    function f2c(</a:t>
            </a:r>
            <a:r>
              <a:rPr lang="en-US" sz="1400" b="1" dirty="0" err="1">
                <a:latin typeface="Courier New" panose="02070309020205020404" pitchFamily="49" charset="0"/>
                <a:cs typeface="Courier New" panose="02070309020205020404" pitchFamily="49" charset="0"/>
              </a:rPr>
              <a:t>degF</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document.getElementById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degC</a:t>
            </a:r>
            <a:r>
              <a:rPr lang="en-US" sz="1400" b="1" dirty="0">
                <a:latin typeface="Courier New" panose="02070309020205020404" pitchFamily="49" charset="0"/>
                <a:cs typeface="Courier New" panose="02070309020205020404" pitchFamily="49" charset="0"/>
              </a:rPr>
              <a:t>").value = (</a:t>
            </a:r>
            <a:r>
              <a:rPr lang="en-US" sz="1400" b="1" dirty="0" err="1">
                <a:latin typeface="Courier New" panose="02070309020205020404" pitchFamily="49" charset="0"/>
                <a:cs typeface="Courier New" panose="02070309020205020404" pitchFamily="49" charset="0"/>
              </a:rPr>
              <a:t>degF.value</a:t>
            </a:r>
            <a:r>
              <a:rPr lang="en-US" sz="1400" b="1" dirty="0">
                <a:latin typeface="Courier New" panose="02070309020205020404" pitchFamily="49" charset="0"/>
                <a:cs typeface="Courier New" panose="02070309020205020404" pitchFamily="49" charset="0"/>
              </a:rPr>
              <a:t> - 32) * 5 / 9;</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function c2f(</a:t>
            </a:r>
            <a:r>
              <a:rPr lang="en-US" sz="1400" b="1" dirty="0" err="1">
                <a:latin typeface="Courier New" panose="02070309020205020404" pitchFamily="49" charset="0"/>
                <a:cs typeface="Courier New" panose="02070309020205020404" pitchFamily="49" charset="0"/>
              </a:rPr>
              <a:t>degC</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document.getElementById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degF</a:t>
            </a:r>
            <a:r>
              <a:rPr lang="en-US" sz="1400" b="1" dirty="0">
                <a:latin typeface="Courier New" panose="02070309020205020404" pitchFamily="49" charset="0"/>
                <a:cs typeface="Courier New" panose="02070309020205020404" pitchFamily="49" charset="0"/>
              </a:rPr>
              <a:t>").value = </a:t>
            </a:r>
            <a:r>
              <a:rPr lang="en-US" sz="1400" b="1" dirty="0" err="1">
                <a:latin typeface="Courier New" panose="02070309020205020404" pitchFamily="49" charset="0"/>
                <a:cs typeface="Courier New" panose="02070309020205020404" pitchFamily="49" charset="0"/>
              </a:rPr>
              <a:t>degC.value</a:t>
            </a:r>
            <a:r>
              <a:rPr lang="en-US" sz="1400" b="1" dirty="0">
                <a:latin typeface="Courier New" panose="02070309020205020404" pitchFamily="49" charset="0"/>
                <a:cs typeface="Courier New" panose="02070309020205020404" pitchFamily="49" charset="0"/>
              </a:rPr>
              <a:t> * 9 / 5 + 32;</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&lt;/script&gt;</a:t>
            </a:r>
          </a:p>
          <a:p>
            <a:r>
              <a:rPr lang="en-US" sz="1400" b="1" dirty="0">
                <a:latin typeface="Courier New" panose="02070309020205020404" pitchFamily="49" charset="0"/>
                <a:cs typeface="Courier New" panose="02070309020205020404" pitchFamily="49" charset="0"/>
              </a:rPr>
              <a:t>&lt;/head&gt;</a:t>
            </a:r>
          </a:p>
          <a:p>
            <a:r>
              <a:rPr lang="en-US" sz="1400" b="1" dirty="0">
                <a:latin typeface="Courier New" panose="02070309020205020404" pitchFamily="49" charset="0"/>
                <a:cs typeface="Courier New" panose="02070309020205020404" pitchFamily="49" charset="0"/>
              </a:rPr>
              <a:t>&lt;body&gt;</a:t>
            </a:r>
          </a:p>
          <a:p>
            <a:r>
              <a:rPr lang="en-US" sz="1400" b="1" dirty="0">
                <a:latin typeface="Courier New" panose="02070309020205020404" pitchFamily="49" charset="0"/>
                <a:cs typeface="Courier New" panose="02070309020205020404" pitchFamily="49" charset="0"/>
              </a:rPr>
              <a:t>  &lt;h1&gt;</a:t>
            </a:r>
            <a:r>
              <a:rPr lang="zh-TW" altLang="en-US" sz="1400" b="1" dirty="0">
                <a:latin typeface="Courier New" panose="02070309020205020404" pitchFamily="49" charset="0"/>
                <a:cs typeface="Courier New" panose="02070309020205020404" pitchFamily="49" charset="0"/>
              </a:rPr>
              <a:t>溫度換算</a:t>
            </a:r>
            <a:r>
              <a:rPr lang="en-US" altLang="zh-TW" sz="1400" b="1" dirty="0">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h1&gt;</a:t>
            </a:r>
          </a:p>
          <a:p>
            <a:r>
              <a:rPr lang="en-US" sz="1400" b="1" dirty="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hr</a:t>
            </a:r>
            <a:r>
              <a:rPr lang="en-US" sz="1400" b="1" dirty="0">
                <a:latin typeface="Courier New" panose="02070309020205020404" pitchFamily="49" charset="0"/>
                <a:cs typeface="Courier New" panose="02070309020205020404" pitchFamily="49" charset="0"/>
              </a:rPr>
              <a:t>&gt;</a:t>
            </a:r>
          </a:p>
          <a:p>
            <a:r>
              <a:rPr lang="en-US" sz="1400" b="1" dirty="0">
                <a:latin typeface="Courier New" panose="02070309020205020404" pitchFamily="49" charset="0"/>
                <a:cs typeface="Courier New" panose="02070309020205020404" pitchFamily="49" charset="0"/>
              </a:rPr>
              <a:t>  </a:t>
            </a:r>
            <a:r>
              <a:rPr lang="zh-TW" altLang="en-US" sz="1400" b="1" dirty="0">
                <a:latin typeface="Courier New" panose="02070309020205020404" pitchFamily="49" charset="0"/>
                <a:cs typeface="Courier New" panose="02070309020205020404" pitchFamily="49" charset="0"/>
              </a:rPr>
              <a:t>攝氏溫度：</a:t>
            </a:r>
            <a:r>
              <a:rPr lang="en-US" altLang="zh-TW" sz="1400" b="1" dirty="0">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input type="number" id="</a:t>
            </a:r>
            <a:r>
              <a:rPr lang="en-US" sz="1400" b="1" dirty="0" err="1">
                <a:latin typeface="Courier New" panose="02070309020205020404" pitchFamily="49" charset="0"/>
                <a:cs typeface="Courier New" panose="02070309020205020404" pitchFamily="49" charset="0"/>
              </a:rPr>
              <a:t>degC</a:t>
            </a:r>
            <a:r>
              <a:rPr lang="en-US" sz="1400" b="1" dirty="0">
                <a:latin typeface="Courier New" panose="02070309020205020404" pitchFamily="49" charset="0"/>
                <a:cs typeface="Courier New" panose="02070309020205020404" pitchFamily="49" charset="0"/>
              </a:rPr>
              <a:t>" value="100" </a:t>
            </a:r>
            <a:r>
              <a:rPr lang="en-US" sz="1400" b="1" dirty="0" err="1">
                <a:latin typeface="Courier New" panose="02070309020205020404" pitchFamily="49" charset="0"/>
                <a:cs typeface="Courier New" panose="02070309020205020404" pitchFamily="49" charset="0"/>
              </a:rPr>
              <a:t>onchange</a:t>
            </a:r>
            <a:r>
              <a:rPr lang="en-US" sz="1400" b="1" dirty="0">
                <a:latin typeface="Courier New" panose="02070309020205020404" pitchFamily="49" charset="0"/>
                <a:cs typeface="Courier New" panose="02070309020205020404" pitchFamily="49" charset="0"/>
              </a:rPr>
              <a:t>="c2f(this)"&gt;&lt;</a:t>
            </a:r>
            <a:r>
              <a:rPr lang="en-US" sz="1400" b="1" dirty="0" err="1">
                <a:latin typeface="Courier New" panose="02070309020205020404" pitchFamily="49" charset="0"/>
                <a:cs typeface="Courier New" panose="02070309020205020404" pitchFamily="49" charset="0"/>
              </a:rPr>
              <a:t>br</a:t>
            </a:r>
            <a:r>
              <a:rPr lang="en-US" sz="1400" b="1" dirty="0">
                <a:latin typeface="Courier New" panose="02070309020205020404" pitchFamily="49" charset="0"/>
                <a:cs typeface="Courier New" panose="02070309020205020404" pitchFamily="49" charset="0"/>
              </a:rPr>
              <a:t> /&gt;</a:t>
            </a:r>
          </a:p>
          <a:p>
            <a:r>
              <a:rPr lang="en-US" sz="1400" b="1" dirty="0">
                <a:latin typeface="Courier New" panose="02070309020205020404" pitchFamily="49" charset="0"/>
                <a:cs typeface="Courier New" panose="02070309020205020404" pitchFamily="49" charset="0"/>
              </a:rPr>
              <a:t>  </a:t>
            </a:r>
            <a:r>
              <a:rPr lang="zh-TW" altLang="en-US" sz="1400" b="1" dirty="0">
                <a:latin typeface="Courier New" panose="02070309020205020404" pitchFamily="49" charset="0"/>
                <a:cs typeface="Courier New" panose="02070309020205020404" pitchFamily="49" charset="0"/>
              </a:rPr>
              <a:t>華氏溫度：</a:t>
            </a:r>
            <a:r>
              <a:rPr lang="en-US" altLang="zh-TW" sz="1400" b="1" dirty="0">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input type="number" id="</a:t>
            </a:r>
            <a:r>
              <a:rPr lang="en-US" sz="1400" b="1" dirty="0" err="1">
                <a:latin typeface="Courier New" panose="02070309020205020404" pitchFamily="49" charset="0"/>
                <a:cs typeface="Courier New" panose="02070309020205020404" pitchFamily="49" charset="0"/>
              </a:rPr>
              <a:t>degF</a:t>
            </a:r>
            <a:r>
              <a:rPr lang="en-US" sz="1400" b="1" dirty="0">
                <a:latin typeface="Courier New" panose="02070309020205020404" pitchFamily="49" charset="0"/>
                <a:cs typeface="Courier New" panose="02070309020205020404" pitchFamily="49" charset="0"/>
              </a:rPr>
              <a:t>" value="212" </a:t>
            </a:r>
            <a:r>
              <a:rPr lang="en-US" sz="1400" b="1" dirty="0" err="1">
                <a:latin typeface="Courier New" panose="02070309020205020404" pitchFamily="49" charset="0"/>
                <a:cs typeface="Courier New" panose="02070309020205020404" pitchFamily="49" charset="0"/>
              </a:rPr>
              <a:t>onchange</a:t>
            </a:r>
            <a:r>
              <a:rPr lang="en-US" sz="1400" b="1" dirty="0">
                <a:latin typeface="Courier New" panose="02070309020205020404" pitchFamily="49" charset="0"/>
                <a:cs typeface="Courier New" panose="02070309020205020404" pitchFamily="49" charset="0"/>
              </a:rPr>
              <a:t>="f2c(this)"&gt;</a:t>
            </a:r>
          </a:p>
          <a:p>
            <a:r>
              <a:rPr lang="en-US" sz="1400" b="1" dirty="0">
                <a:latin typeface="Courier New" panose="02070309020205020404" pitchFamily="49" charset="0"/>
                <a:cs typeface="Courier New" panose="02070309020205020404" pitchFamily="49" charset="0"/>
              </a:rPr>
              <a:t>&lt;/body&gt;</a:t>
            </a:r>
          </a:p>
          <a:p>
            <a:r>
              <a:rPr lang="en-US" sz="1400" b="1" dirty="0">
                <a:latin typeface="Courier New" panose="02070309020205020404" pitchFamily="49" charset="0"/>
                <a:cs typeface="Courier New" panose="02070309020205020404" pitchFamily="49" charset="0"/>
              </a:rPr>
              <a:t>&lt;/html&gt;</a:t>
            </a:r>
          </a:p>
        </p:txBody>
      </p:sp>
      <p:pic>
        <p:nvPicPr>
          <p:cNvPr id="3" name="圖片 2"/>
          <p:cNvPicPr>
            <a:picLocks noChangeAspect="1"/>
          </p:cNvPicPr>
          <p:nvPr/>
        </p:nvPicPr>
        <p:blipFill>
          <a:blip r:embed="rId2"/>
          <a:stretch>
            <a:fillRect/>
          </a:stretch>
        </p:blipFill>
        <p:spPr>
          <a:xfrm>
            <a:off x="2123728" y="4802826"/>
            <a:ext cx="6037248" cy="1765547"/>
          </a:xfrm>
          <a:prstGeom prst="rect">
            <a:avLst/>
          </a:prstGeom>
          <a:effectLst>
            <a:outerShdw blurRad="50800" dist="38100" dir="2700000" algn="tl" rotWithShape="0">
              <a:prstClr val="black">
                <a:alpha val="40000"/>
              </a:prstClr>
            </a:outerShdw>
          </a:effectLst>
        </p:spPr>
      </p:pic>
      <p:sp>
        <p:nvSpPr>
          <p:cNvPr id="4" name="圓角矩形圖說文字 3"/>
          <p:cNvSpPr/>
          <p:nvPr/>
        </p:nvSpPr>
        <p:spPr>
          <a:xfrm>
            <a:off x="4283968" y="3104964"/>
            <a:ext cx="2952328" cy="540060"/>
          </a:xfrm>
          <a:prstGeom prst="wedgeRoundRectCallout">
            <a:avLst>
              <a:gd name="adj1" fmla="val -111596"/>
              <a:gd name="adj2" fmla="val -145675"/>
              <a:gd name="adj3" fmla="val 16667"/>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TW" altLang="en-US" b="1" dirty="0" smtClean="0">
                <a:solidFill>
                  <a:schemeClr val="bg1"/>
                </a:solidFill>
              </a:rPr>
              <a:t>參數宣告不</a:t>
            </a:r>
            <a:r>
              <a:rPr lang="zh-TW" altLang="en-US" b="1" dirty="0">
                <a:solidFill>
                  <a:schemeClr val="bg1"/>
                </a:solidFill>
              </a:rPr>
              <a:t>加 </a:t>
            </a:r>
            <a:r>
              <a:rPr lang="en-US" altLang="zh-TW" b="1" dirty="0" err="1">
                <a:solidFill>
                  <a:schemeClr val="bg1"/>
                </a:solidFill>
              </a:rPr>
              <a:t>var</a:t>
            </a:r>
            <a:endParaRPr lang="en-US" b="1" dirty="0">
              <a:solidFill>
                <a:schemeClr val="bg1"/>
              </a:solidFill>
            </a:endParaRPr>
          </a:p>
        </p:txBody>
      </p:sp>
      <p:sp>
        <p:nvSpPr>
          <p:cNvPr id="5" name="矩形 4"/>
          <p:cNvSpPr/>
          <p:nvPr/>
        </p:nvSpPr>
        <p:spPr>
          <a:xfrm>
            <a:off x="7164288" y="981764"/>
            <a:ext cx="167225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TempConv.html</a:t>
            </a:r>
          </a:p>
        </p:txBody>
      </p:sp>
    </p:spTree>
    <p:extLst>
      <p:ext uri="{BB962C8B-B14F-4D97-AF65-F5344CB8AC3E}">
        <p14:creationId xmlns:p14="http://schemas.microsoft.com/office/powerpoint/2010/main" val="1279039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範例：</a:t>
            </a:r>
            <a:r>
              <a:rPr lang="zh-TW" altLang="en-US" dirty="0" smtClean="0"/>
              <a:t>警報系統</a:t>
            </a:r>
            <a:r>
              <a:rPr lang="en-US" altLang="zh-TW" dirty="0"/>
              <a:t/>
            </a:r>
            <a:br>
              <a:rPr lang="en-US" altLang="zh-TW" dirty="0"/>
            </a:br>
            <a:r>
              <a:rPr lang="en-US" altLang="zh-TW" dirty="0" smtClean="0"/>
              <a:t>Drag-and-Drop</a:t>
            </a:r>
            <a:endParaRPr lang="en-US" dirty="0"/>
          </a:p>
        </p:txBody>
      </p:sp>
      <p:pic>
        <p:nvPicPr>
          <p:cNvPr id="4" name="圖片 3"/>
          <p:cNvPicPr>
            <a:picLocks noChangeAspect="1"/>
          </p:cNvPicPr>
          <p:nvPr/>
        </p:nvPicPr>
        <p:blipFill>
          <a:blip r:embed="rId2"/>
          <a:stretch>
            <a:fillRect/>
          </a:stretch>
        </p:blipFill>
        <p:spPr>
          <a:xfrm>
            <a:off x="338652" y="1556792"/>
            <a:ext cx="8466695" cy="4897032"/>
          </a:xfrm>
          <a:prstGeom prst="rect">
            <a:avLst/>
          </a:prstGeom>
        </p:spPr>
      </p:pic>
      <p:sp>
        <p:nvSpPr>
          <p:cNvPr id="6" name="矩形 5"/>
          <p:cNvSpPr/>
          <p:nvPr/>
        </p:nvSpPr>
        <p:spPr>
          <a:xfrm>
            <a:off x="7587057" y="1048306"/>
            <a:ext cx="123944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Alarm.html</a:t>
            </a:r>
          </a:p>
        </p:txBody>
      </p:sp>
    </p:spTree>
    <p:extLst>
      <p:ext uri="{BB962C8B-B14F-4D97-AF65-F5344CB8AC3E}">
        <p14:creationId xmlns:p14="http://schemas.microsoft.com/office/powerpoint/2010/main" val="37097003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範例：井字遊戲</a:t>
            </a:r>
            <a:endParaRPr lang="en-US" dirty="0"/>
          </a:p>
        </p:txBody>
      </p:sp>
      <p:pic>
        <p:nvPicPr>
          <p:cNvPr id="4" name="圖片 3"/>
          <p:cNvPicPr>
            <a:picLocks noChangeAspect="1"/>
          </p:cNvPicPr>
          <p:nvPr/>
        </p:nvPicPr>
        <p:blipFill>
          <a:blip r:embed="rId2"/>
          <a:stretch>
            <a:fillRect/>
          </a:stretch>
        </p:blipFill>
        <p:spPr>
          <a:xfrm>
            <a:off x="1586108" y="1916832"/>
            <a:ext cx="5971784" cy="4134141"/>
          </a:xfrm>
          <a:prstGeom prst="rect">
            <a:avLst/>
          </a:prstGeom>
        </p:spPr>
      </p:pic>
      <p:sp>
        <p:nvSpPr>
          <p:cNvPr id="5" name="矩形 4"/>
          <p:cNvSpPr/>
          <p:nvPr/>
        </p:nvSpPr>
        <p:spPr>
          <a:xfrm>
            <a:off x="7188550" y="1048306"/>
            <a:ext cx="163192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tic-tac-toe.html</a:t>
            </a:r>
          </a:p>
        </p:txBody>
      </p:sp>
    </p:spTree>
    <p:extLst>
      <p:ext uri="{BB962C8B-B14F-4D97-AF65-F5344CB8AC3E}">
        <p14:creationId xmlns:p14="http://schemas.microsoft.com/office/powerpoint/2010/main" val="47909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p:cNvSpPr>
            <a:spLocks noGrp="1"/>
          </p:cNvSpPr>
          <p:nvPr>
            <p:ph type="title"/>
          </p:nvPr>
        </p:nvSpPr>
        <p:spPr/>
        <p:txBody>
          <a:bodyPr/>
          <a:lstStyle/>
          <a:p>
            <a:r>
              <a:rPr lang="zh-TW" altLang="en-US" smtClean="0"/>
              <a:t>函式的傳回值</a:t>
            </a:r>
          </a:p>
        </p:txBody>
      </p:sp>
      <p:sp>
        <p:nvSpPr>
          <p:cNvPr id="3" name="投影片編號版面配置區 2"/>
          <p:cNvSpPr>
            <a:spLocks noGrp="1"/>
          </p:cNvSpPr>
          <p:nvPr>
            <p:ph type="sldNum" sz="quarter" idx="12"/>
          </p:nvPr>
        </p:nvSpPr>
        <p:spPr/>
        <p:txBody>
          <a:bodyPr/>
          <a:lstStyle/>
          <a:p>
            <a:pPr>
              <a:defRPr/>
            </a:pPr>
            <a:fld id="{A9831F43-4DCC-454F-826A-C6791575A54E}" type="slidenum">
              <a:rPr lang="zh-TW" altLang="en-US" smtClean="0"/>
              <a:pPr>
                <a:defRPr/>
              </a:pPr>
              <a:t>9</a:t>
            </a:fld>
            <a:endParaRPr lang="zh-TW" altLang="en-US"/>
          </a:p>
        </p:txBody>
      </p:sp>
      <p:sp>
        <p:nvSpPr>
          <p:cNvPr id="78852" name="矩形 5"/>
          <p:cNvSpPr>
            <a:spLocks noChangeArrowheads="1"/>
          </p:cNvSpPr>
          <p:nvPr/>
        </p:nvSpPr>
        <p:spPr bwMode="auto">
          <a:xfrm>
            <a:off x="0" y="398269"/>
            <a:ext cx="91440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1400" b="1" dirty="0">
                <a:latin typeface="Courier New" pitchFamily="49" charset="0"/>
                <a:cs typeface="Courier New" pitchFamily="49" charset="0"/>
              </a:rPr>
              <a:t>&lt;!</a:t>
            </a:r>
            <a:r>
              <a:rPr lang="en-US" altLang="zh-TW" sz="1400" b="1" dirty="0" err="1">
                <a:latin typeface="Courier New" pitchFamily="49" charset="0"/>
                <a:cs typeface="Courier New" pitchFamily="49" charset="0"/>
              </a:rPr>
              <a:t>doctype</a:t>
            </a:r>
            <a:r>
              <a:rPr lang="en-US" altLang="zh-TW" sz="1400" b="1" dirty="0">
                <a:latin typeface="Courier New" pitchFamily="49" charset="0"/>
                <a:cs typeface="Courier New" pitchFamily="49" charset="0"/>
              </a:rPr>
              <a:t> html&gt;</a:t>
            </a:r>
          </a:p>
          <a:p>
            <a:r>
              <a:rPr lang="en-US" altLang="zh-TW" sz="1400" b="1" dirty="0">
                <a:latin typeface="Courier New" pitchFamily="49" charset="0"/>
                <a:cs typeface="Courier New" pitchFamily="49" charset="0"/>
              </a:rPr>
              <a:t>&lt;html&gt;</a:t>
            </a:r>
          </a:p>
          <a:p>
            <a:r>
              <a:rPr lang="en-US" altLang="zh-TW" sz="1400" b="1" dirty="0">
                <a:latin typeface="Courier New" pitchFamily="49" charset="0"/>
                <a:cs typeface="Courier New" pitchFamily="49" charset="0"/>
              </a:rPr>
              <a:t>&lt;head&gt;</a:t>
            </a:r>
          </a:p>
          <a:p>
            <a:r>
              <a:rPr lang="en-US" altLang="zh-TW" sz="1400" b="1" dirty="0">
                <a:latin typeface="Courier New" pitchFamily="49" charset="0"/>
                <a:cs typeface="Courier New" pitchFamily="49" charset="0"/>
              </a:rPr>
              <a:t>  &lt;title&gt;Fibonacci&lt;/title&gt;</a:t>
            </a:r>
          </a:p>
          <a:p>
            <a:r>
              <a:rPr lang="en-US" altLang="zh-TW" sz="1400" b="1" dirty="0">
                <a:latin typeface="Courier New" pitchFamily="49" charset="0"/>
                <a:cs typeface="Courier New" pitchFamily="49" charset="0"/>
              </a:rPr>
              <a:t>  &lt;script&gt;</a:t>
            </a:r>
          </a:p>
          <a:p>
            <a:r>
              <a:rPr lang="en-US" altLang="zh-TW" sz="1400" b="1" dirty="0">
                <a:latin typeface="Courier New" pitchFamily="49" charset="0"/>
                <a:cs typeface="Courier New" pitchFamily="49" charset="0"/>
              </a:rPr>
              <a:t>    function fib(n) {</a:t>
            </a:r>
          </a:p>
          <a:p>
            <a:r>
              <a:rPr lang="en-US" altLang="zh-TW" sz="1400" b="1" dirty="0">
                <a:latin typeface="Courier New" pitchFamily="49" charset="0"/>
                <a:cs typeface="Courier New" pitchFamily="49" charset="0"/>
              </a:rPr>
              <a:t>      if (n &lt; 2) return n;</a:t>
            </a:r>
          </a:p>
          <a:p>
            <a:r>
              <a:rPr lang="en-US" altLang="zh-TW" sz="1400" b="1" dirty="0">
                <a:latin typeface="Courier New" pitchFamily="49" charset="0"/>
                <a:cs typeface="Courier New" pitchFamily="49" charset="0"/>
              </a:rPr>
              <a:t>      return fib(n - 1) + fib(n - 2);</a:t>
            </a:r>
          </a:p>
          <a:p>
            <a:r>
              <a:rPr lang="en-US" altLang="zh-TW" sz="1400" b="1" dirty="0">
                <a:latin typeface="Courier New" pitchFamily="49" charset="0"/>
                <a:cs typeface="Courier New" pitchFamily="49" charset="0"/>
              </a:rPr>
              <a:t>    }</a:t>
            </a:r>
          </a:p>
          <a:p>
            <a:r>
              <a:rPr lang="en-US" altLang="zh-TW" sz="1400" b="1" dirty="0">
                <a:latin typeface="Courier New" pitchFamily="49" charset="0"/>
                <a:cs typeface="Courier New" pitchFamily="49" charset="0"/>
              </a:rPr>
              <a:t>    function </a:t>
            </a:r>
            <a:r>
              <a:rPr lang="en-US" altLang="zh-TW" sz="1400" b="1" dirty="0" err="1">
                <a:latin typeface="Courier New" pitchFamily="49" charset="0"/>
                <a:cs typeface="Courier New" pitchFamily="49" charset="0"/>
              </a:rPr>
              <a:t>calc</a:t>
            </a:r>
            <a:r>
              <a:rPr lang="en-US" altLang="zh-TW" sz="1400" b="1" dirty="0">
                <a:latin typeface="Courier New" pitchFamily="49" charset="0"/>
                <a:cs typeface="Courier New" pitchFamily="49" charset="0"/>
              </a:rPr>
              <a:t>(</a:t>
            </a:r>
            <a:r>
              <a:rPr lang="en-US" altLang="zh-TW" sz="1400" b="1" dirty="0" err="1">
                <a:latin typeface="Courier New" pitchFamily="49" charset="0"/>
                <a:cs typeface="Courier New" pitchFamily="49" charset="0"/>
              </a:rPr>
              <a:t>nitem</a:t>
            </a:r>
            <a:r>
              <a:rPr lang="en-US" altLang="zh-TW" sz="1400" b="1" dirty="0">
                <a:latin typeface="Courier New" pitchFamily="49" charset="0"/>
                <a:cs typeface="Courier New" pitchFamily="49" charset="0"/>
              </a:rPr>
              <a:t>) {</a:t>
            </a:r>
          </a:p>
          <a:p>
            <a:r>
              <a:rPr lang="en-US" altLang="zh-TW" sz="1400" b="1" dirty="0">
                <a:latin typeface="Courier New" pitchFamily="49" charset="0"/>
                <a:cs typeface="Courier New" pitchFamily="49" charset="0"/>
              </a:rPr>
              <a:t>      </a:t>
            </a:r>
            <a:r>
              <a:rPr lang="en-US" altLang="zh-TW" sz="1400" b="1" dirty="0" err="1">
                <a:latin typeface="Courier New" pitchFamily="49" charset="0"/>
                <a:cs typeface="Courier New" pitchFamily="49" charset="0"/>
              </a:rPr>
              <a:t>var</a:t>
            </a:r>
            <a:r>
              <a:rPr lang="en-US" altLang="zh-TW" sz="1400" b="1" dirty="0">
                <a:latin typeface="Courier New" pitchFamily="49" charset="0"/>
                <a:cs typeface="Courier New" pitchFamily="49" charset="0"/>
              </a:rPr>
              <a:t> </a:t>
            </a:r>
            <a:r>
              <a:rPr lang="en-US" altLang="zh-TW" sz="1400" b="1" dirty="0" err="1">
                <a:latin typeface="Courier New" pitchFamily="49" charset="0"/>
                <a:cs typeface="Courier New" pitchFamily="49" charset="0"/>
              </a:rPr>
              <a:t>fn</a:t>
            </a:r>
            <a:r>
              <a:rPr lang="en-US" altLang="zh-TW" sz="1400" b="1" dirty="0">
                <a:latin typeface="Courier New" pitchFamily="49" charset="0"/>
                <a:cs typeface="Courier New" pitchFamily="49" charset="0"/>
              </a:rPr>
              <a:t> = fib(</a:t>
            </a:r>
            <a:r>
              <a:rPr lang="en-US" altLang="zh-TW" sz="1400" b="1" dirty="0" err="1">
                <a:latin typeface="Courier New" pitchFamily="49" charset="0"/>
                <a:cs typeface="Courier New" pitchFamily="49" charset="0"/>
              </a:rPr>
              <a:t>nitem.value</a:t>
            </a:r>
            <a:r>
              <a:rPr lang="en-US" altLang="zh-TW" sz="1400" b="1" dirty="0">
                <a:latin typeface="Courier New" pitchFamily="49" charset="0"/>
                <a:cs typeface="Courier New" pitchFamily="49" charset="0"/>
              </a:rPr>
              <a:t>);</a:t>
            </a:r>
          </a:p>
          <a:p>
            <a:r>
              <a:rPr lang="en-US" altLang="zh-TW" sz="1400" b="1" dirty="0">
                <a:latin typeface="Courier New" pitchFamily="49" charset="0"/>
                <a:cs typeface="Courier New" pitchFamily="49" charset="0"/>
              </a:rPr>
              <a:t>      </a:t>
            </a:r>
            <a:r>
              <a:rPr lang="en-US" altLang="zh-TW" sz="1400" b="1" dirty="0" err="1">
                <a:latin typeface="Courier New" pitchFamily="49" charset="0"/>
                <a:cs typeface="Courier New" pitchFamily="49" charset="0"/>
              </a:rPr>
              <a:t>document.getElementById</a:t>
            </a:r>
            <a:r>
              <a:rPr lang="en-US" altLang="zh-TW" sz="1400" b="1" dirty="0">
                <a:latin typeface="Courier New" pitchFamily="49" charset="0"/>
                <a:cs typeface="Courier New" pitchFamily="49" charset="0"/>
              </a:rPr>
              <a:t>("</a:t>
            </a:r>
            <a:r>
              <a:rPr lang="en-US" altLang="zh-TW" sz="1400" b="1" dirty="0" err="1">
                <a:latin typeface="Courier New" pitchFamily="49" charset="0"/>
                <a:cs typeface="Courier New" pitchFamily="49" charset="0"/>
              </a:rPr>
              <a:t>fn</a:t>
            </a:r>
            <a:r>
              <a:rPr lang="en-US" altLang="zh-TW" sz="1400" b="1" dirty="0">
                <a:latin typeface="Courier New" pitchFamily="49" charset="0"/>
                <a:cs typeface="Courier New" pitchFamily="49" charset="0"/>
              </a:rPr>
              <a:t>").</a:t>
            </a:r>
            <a:r>
              <a:rPr lang="en-US" altLang="zh-TW" sz="1400" b="1" dirty="0" err="1">
                <a:latin typeface="Courier New" pitchFamily="49" charset="0"/>
                <a:cs typeface="Courier New" pitchFamily="49" charset="0"/>
              </a:rPr>
              <a:t>innerText</a:t>
            </a:r>
            <a:r>
              <a:rPr lang="en-US" altLang="zh-TW" sz="1400" b="1" dirty="0">
                <a:latin typeface="Courier New" pitchFamily="49" charset="0"/>
                <a:cs typeface="Courier New" pitchFamily="49" charset="0"/>
              </a:rPr>
              <a:t> = </a:t>
            </a:r>
            <a:r>
              <a:rPr lang="en-US" altLang="zh-TW" sz="1400" b="1" dirty="0" err="1">
                <a:latin typeface="Courier New" pitchFamily="49" charset="0"/>
                <a:cs typeface="Courier New" pitchFamily="49" charset="0"/>
              </a:rPr>
              <a:t>fn</a:t>
            </a:r>
            <a:r>
              <a:rPr lang="en-US" altLang="zh-TW" sz="1400" b="1" dirty="0">
                <a:latin typeface="Courier New" pitchFamily="49" charset="0"/>
                <a:cs typeface="Courier New" pitchFamily="49" charset="0"/>
              </a:rPr>
              <a:t>;</a:t>
            </a:r>
          </a:p>
          <a:p>
            <a:r>
              <a:rPr lang="en-US" altLang="zh-TW" sz="1400" b="1" dirty="0">
                <a:latin typeface="Courier New" pitchFamily="49" charset="0"/>
                <a:cs typeface="Courier New" pitchFamily="49" charset="0"/>
              </a:rPr>
              <a:t>    }</a:t>
            </a:r>
          </a:p>
          <a:p>
            <a:r>
              <a:rPr lang="en-US" altLang="zh-TW" sz="1400" b="1" dirty="0">
                <a:latin typeface="Courier New" pitchFamily="49" charset="0"/>
                <a:cs typeface="Courier New" pitchFamily="49" charset="0"/>
              </a:rPr>
              <a:t>  &lt;/script&gt;</a:t>
            </a:r>
          </a:p>
          <a:p>
            <a:r>
              <a:rPr lang="en-US" altLang="zh-TW" sz="1400" b="1" dirty="0">
                <a:latin typeface="Courier New" pitchFamily="49" charset="0"/>
                <a:cs typeface="Courier New" pitchFamily="49" charset="0"/>
              </a:rPr>
              <a:t>&lt;/head&gt;</a:t>
            </a:r>
          </a:p>
          <a:p>
            <a:r>
              <a:rPr lang="en-US" altLang="zh-TW" sz="1400" b="1" dirty="0">
                <a:latin typeface="Courier New" pitchFamily="49" charset="0"/>
                <a:cs typeface="Courier New" pitchFamily="49" charset="0"/>
              </a:rPr>
              <a:t>&lt;body&gt;</a:t>
            </a:r>
          </a:p>
          <a:p>
            <a:r>
              <a:rPr lang="en-US" altLang="zh-TW" sz="1400" b="1" dirty="0">
                <a:latin typeface="Courier New" pitchFamily="49" charset="0"/>
                <a:cs typeface="Courier New" pitchFamily="49" charset="0"/>
              </a:rPr>
              <a:t>  &lt;h1&gt;</a:t>
            </a:r>
            <a:r>
              <a:rPr lang="zh-TW" altLang="en-US" sz="1400" b="1" dirty="0">
                <a:latin typeface="Courier New" pitchFamily="49" charset="0"/>
                <a:cs typeface="Courier New" pitchFamily="49" charset="0"/>
              </a:rPr>
              <a:t>費氏數列</a:t>
            </a:r>
            <a:r>
              <a:rPr lang="en-US" altLang="zh-TW" sz="1400" b="1" dirty="0">
                <a:latin typeface="Courier New" pitchFamily="49" charset="0"/>
                <a:cs typeface="Courier New" pitchFamily="49" charset="0"/>
              </a:rPr>
              <a:t>&lt;/h1&gt;</a:t>
            </a:r>
          </a:p>
          <a:p>
            <a:r>
              <a:rPr lang="en-US" altLang="zh-TW" sz="1400" b="1" dirty="0">
                <a:latin typeface="Courier New" pitchFamily="49" charset="0"/>
                <a:cs typeface="Courier New" pitchFamily="49" charset="0"/>
              </a:rPr>
              <a:t>  &lt;</a:t>
            </a:r>
            <a:r>
              <a:rPr lang="en-US" altLang="zh-TW" sz="1400" b="1" dirty="0" err="1">
                <a:latin typeface="Courier New" pitchFamily="49" charset="0"/>
                <a:cs typeface="Courier New" pitchFamily="49" charset="0"/>
              </a:rPr>
              <a:t>hr</a:t>
            </a:r>
            <a:r>
              <a:rPr lang="en-US" altLang="zh-TW" sz="1400" b="1" dirty="0">
                <a:latin typeface="Courier New" pitchFamily="49" charset="0"/>
                <a:cs typeface="Courier New" pitchFamily="49" charset="0"/>
              </a:rPr>
              <a:t>&gt;</a:t>
            </a:r>
          </a:p>
          <a:p>
            <a:r>
              <a:rPr lang="en-US" altLang="zh-TW" sz="1400" b="1" dirty="0">
                <a:latin typeface="Courier New" pitchFamily="49" charset="0"/>
                <a:cs typeface="Courier New" pitchFamily="49" charset="0"/>
              </a:rPr>
              <a:t>  </a:t>
            </a:r>
            <a:r>
              <a:rPr lang="zh-TW" altLang="en-US" sz="1400" b="1" dirty="0">
                <a:latin typeface="Courier New" pitchFamily="49" charset="0"/>
                <a:cs typeface="Courier New" pitchFamily="49" charset="0"/>
              </a:rPr>
              <a:t>費氏數列第</a:t>
            </a:r>
          </a:p>
          <a:p>
            <a:r>
              <a:rPr lang="zh-TW" altLang="en-US" sz="1400" b="1" dirty="0">
                <a:latin typeface="Courier New" pitchFamily="49" charset="0"/>
                <a:cs typeface="Courier New" pitchFamily="49" charset="0"/>
              </a:rPr>
              <a:t>  </a:t>
            </a:r>
            <a:r>
              <a:rPr lang="en-US" altLang="zh-TW" sz="1400" b="1" dirty="0">
                <a:latin typeface="Courier New" pitchFamily="49" charset="0"/>
                <a:cs typeface="Courier New" pitchFamily="49" charset="0"/>
              </a:rPr>
              <a:t>&lt;input type="number" </a:t>
            </a:r>
            <a:r>
              <a:rPr lang="en-US" altLang="zh-TW" sz="1400" b="1" dirty="0" err="1">
                <a:latin typeface="Courier New" pitchFamily="49" charset="0"/>
                <a:cs typeface="Courier New" pitchFamily="49" charset="0"/>
              </a:rPr>
              <a:t>onchange</a:t>
            </a:r>
            <a:r>
              <a:rPr lang="en-US" altLang="zh-TW" sz="1400" b="1" dirty="0">
                <a:latin typeface="Courier New" pitchFamily="49" charset="0"/>
                <a:cs typeface="Courier New" pitchFamily="49" charset="0"/>
              </a:rPr>
              <a:t>="</a:t>
            </a:r>
            <a:r>
              <a:rPr lang="en-US" altLang="zh-TW" sz="1400" b="1" dirty="0" err="1">
                <a:latin typeface="Courier New" pitchFamily="49" charset="0"/>
                <a:cs typeface="Courier New" pitchFamily="49" charset="0"/>
              </a:rPr>
              <a:t>calc</a:t>
            </a:r>
            <a:r>
              <a:rPr lang="en-US" altLang="zh-TW" sz="1400" b="1" dirty="0">
                <a:latin typeface="Courier New" pitchFamily="49" charset="0"/>
                <a:cs typeface="Courier New" pitchFamily="49" charset="0"/>
              </a:rPr>
              <a:t>(this)" value="1" min="1" step="1" </a:t>
            </a:r>
          </a:p>
          <a:p>
            <a:r>
              <a:rPr lang="en-US" altLang="zh-TW" sz="1400" b="1" dirty="0">
                <a:latin typeface="Courier New" pitchFamily="49" charset="0"/>
                <a:cs typeface="Courier New" pitchFamily="49" charset="0"/>
              </a:rPr>
              <a:t>    style="width:50px;text-align:center;"&gt;</a:t>
            </a:r>
          </a:p>
          <a:p>
            <a:r>
              <a:rPr lang="en-US" altLang="zh-TW" sz="1400" b="1" dirty="0">
                <a:latin typeface="Courier New" pitchFamily="49" charset="0"/>
                <a:cs typeface="Courier New" pitchFamily="49" charset="0"/>
              </a:rPr>
              <a:t>  </a:t>
            </a:r>
            <a:r>
              <a:rPr lang="zh-TW" altLang="en-US" sz="1400" b="1" dirty="0">
                <a:latin typeface="Courier New" pitchFamily="49" charset="0"/>
                <a:cs typeface="Courier New" pitchFamily="49" charset="0"/>
              </a:rPr>
              <a:t>項 </a:t>
            </a:r>
            <a:r>
              <a:rPr lang="en-US" altLang="zh-TW" sz="1400" b="1" dirty="0">
                <a:latin typeface="Courier New" pitchFamily="49" charset="0"/>
                <a:cs typeface="Courier New" pitchFamily="49" charset="0"/>
              </a:rPr>
              <a:t>= &lt;span id="</a:t>
            </a:r>
            <a:r>
              <a:rPr lang="en-US" altLang="zh-TW" sz="1400" b="1" dirty="0" err="1">
                <a:latin typeface="Courier New" pitchFamily="49" charset="0"/>
                <a:cs typeface="Courier New" pitchFamily="49" charset="0"/>
              </a:rPr>
              <a:t>fn</a:t>
            </a:r>
            <a:r>
              <a:rPr lang="en-US" altLang="zh-TW" sz="1400" b="1" dirty="0">
                <a:latin typeface="Courier New" pitchFamily="49" charset="0"/>
                <a:cs typeface="Courier New" pitchFamily="49" charset="0"/>
              </a:rPr>
              <a:t>"&gt;1&lt;/span&gt;</a:t>
            </a:r>
          </a:p>
          <a:p>
            <a:r>
              <a:rPr lang="en-US" altLang="zh-TW" sz="1400" b="1" dirty="0">
                <a:latin typeface="Courier New" pitchFamily="49" charset="0"/>
                <a:cs typeface="Courier New" pitchFamily="49" charset="0"/>
              </a:rPr>
              <a:t>&lt;/body&gt;</a:t>
            </a:r>
          </a:p>
          <a:p>
            <a:r>
              <a:rPr lang="en-US" altLang="zh-TW" sz="1400" b="1" dirty="0">
                <a:latin typeface="Courier New" pitchFamily="49" charset="0"/>
                <a:cs typeface="Courier New" pitchFamily="49" charset="0"/>
              </a:rPr>
              <a:t>&lt;/html&gt;</a:t>
            </a:r>
            <a:endParaRPr lang="zh-TW" altLang="en-US" sz="1400" b="1" dirty="0">
              <a:latin typeface="Courier New" pitchFamily="49" charset="0"/>
              <a:cs typeface="Courier New" pitchFamily="49" charset="0"/>
            </a:endParaRPr>
          </a:p>
        </p:txBody>
      </p:sp>
      <p:pic>
        <p:nvPicPr>
          <p:cNvPr id="2" name="圖片 1"/>
          <p:cNvPicPr>
            <a:picLocks noChangeAspect="1"/>
          </p:cNvPicPr>
          <p:nvPr/>
        </p:nvPicPr>
        <p:blipFill>
          <a:blip r:embed="rId2"/>
          <a:stretch>
            <a:fillRect/>
          </a:stretch>
        </p:blipFill>
        <p:spPr>
          <a:xfrm>
            <a:off x="3131840" y="5085184"/>
            <a:ext cx="5935415" cy="1591172"/>
          </a:xfrm>
          <a:prstGeom prst="rect">
            <a:avLst/>
          </a:prstGeom>
          <a:effectLst>
            <a:outerShdw blurRad="50800" dist="38100" dir="2700000" algn="tl" rotWithShape="0">
              <a:prstClr val="black">
                <a:alpha val="40000"/>
              </a:prstClr>
            </a:outerShdw>
          </a:effectLst>
        </p:spPr>
      </p:pic>
      <p:sp>
        <p:nvSpPr>
          <p:cNvPr id="4" name="圓角矩形圖說文字 3"/>
          <p:cNvSpPr/>
          <p:nvPr/>
        </p:nvSpPr>
        <p:spPr>
          <a:xfrm>
            <a:off x="5029200" y="1628800"/>
            <a:ext cx="3240360" cy="494928"/>
          </a:xfrm>
          <a:prstGeom prst="wedgeRoundRectCallout">
            <a:avLst>
              <a:gd name="adj1" fmla="val -77734"/>
              <a:gd name="adj2" fmla="val 27804"/>
              <a:gd name="adj3" fmla="val 16667"/>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return </a:t>
            </a:r>
            <a:r>
              <a:rPr lang="zh-TW" altLang="en-US" b="1" dirty="0">
                <a:solidFill>
                  <a:schemeClr val="bg1"/>
                </a:solidFill>
              </a:rPr>
              <a:t>不 </a:t>
            </a:r>
            <a:r>
              <a:rPr lang="en-US" altLang="zh-TW" b="1" dirty="0">
                <a:solidFill>
                  <a:schemeClr val="bg1"/>
                </a:solidFill>
              </a:rPr>
              <a:t>return </a:t>
            </a:r>
            <a:r>
              <a:rPr lang="zh-TW" altLang="en-US" b="1" dirty="0">
                <a:solidFill>
                  <a:schemeClr val="bg1"/>
                </a:solidFill>
              </a:rPr>
              <a:t>都 </a:t>
            </a:r>
            <a:r>
              <a:rPr lang="en-US" altLang="zh-TW" b="1" dirty="0">
                <a:solidFill>
                  <a:schemeClr val="bg1"/>
                </a:solidFill>
              </a:rPr>
              <a:t>OK</a:t>
            </a:r>
            <a:endParaRPr lang="en-US" b="1" dirty="0">
              <a:solidFill>
                <a:schemeClr val="bg1"/>
              </a:solidFill>
            </a:endParaRPr>
          </a:p>
        </p:txBody>
      </p:sp>
      <p:sp>
        <p:nvSpPr>
          <p:cNvPr id="5" name="矩形 4"/>
          <p:cNvSpPr/>
          <p:nvPr/>
        </p:nvSpPr>
        <p:spPr>
          <a:xfrm>
            <a:off x="7236296" y="1028691"/>
            <a:ext cx="160653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t>Fibonacci.html</a:t>
            </a:r>
          </a:p>
        </p:txBody>
      </p:sp>
    </p:spTree>
    <p:extLst>
      <p:ext uri="{BB962C8B-B14F-4D97-AF65-F5344CB8AC3E}">
        <p14:creationId xmlns:p14="http://schemas.microsoft.com/office/powerpoint/2010/main" val="40828669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撲面">
  <a:themeElements>
    <a:clrScheme name="暗香撲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撲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5681</TotalTime>
  <Words>3106</Words>
  <Application>Microsoft Office PowerPoint</Application>
  <PresentationFormat>如螢幕大小 (4:3)</PresentationFormat>
  <Paragraphs>651</Paragraphs>
  <Slides>81</Slides>
  <Notes>35</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81</vt:i4>
      </vt:variant>
    </vt:vector>
  </HeadingPairs>
  <TitlesOfParts>
    <vt:vector size="94" baseType="lpstr">
      <vt:lpstr>黑体</vt:lpstr>
      <vt:lpstr>微軟正黑體</vt:lpstr>
      <vt:lpstr>新細明體</vt:lpstr>
      <vt:lpstr>Arial</vt:lpstr>
      <vt:lpstr>Calibri</vt:lpstr>
      <vt:lpstr>Courier New</vt:lpstr>
      <vt:lpstr>Franklin Gothic Book</vt:lpstr>
      <vt:lpstr>Franklin Gothic Medium</vt:lpstr>
      <vt:lpstr>verdana</vt:lpstr>
      <vt:lpstr>Wingdings</vt:lpstr>
      <vt:lpstr>Wingdings 2</vt:lpstr>
      <vt:lpstr>暗香撲面</vt:lpstr>
      <vt:lpstr>方程式</vt:lpstr>
      <vt:lpstr>JavaScript 簡介-第二講</vt:lpstr>
      <vt:lpstr>大綱</vt:lpstr>
      <vt:lpstr>函式 Function</vt:lpstr>
      <vt:lpstr>使用者自訂函式</vt:lpstr>
      <vt:lpstr>PowerPoint 簡報</vt:lpstr>
      <vt:lpstr>對話方塊</vt:lpstr>
      <vt:lpstr>PowerPoint 簡報</vt:lpstr>
      <vt:lpstr>函式的參數</vt:lpstr>
      <vt:lpstr>函式的傳回值</vt:lpstr>
      <vt:lpstr>練習1：計算費氏數列第n項</vt:lpstr>
      <vt:lpstr>區域變數 V.S. 全域變數</vt:lpstr>
      <vt:lpstr>區域變數只存在於 function(){ } 內</vt:lpstr>
      <vt:lpstr>Function-Level Variable Scope</vt:lpstr>
      <vt:lpstr>Globally Scoped Variables</vt:lpstr>
      <vt:lpstr>Undeclared Variables are Global</vt:lpstr>
      <vt:lpstr>傳值 vs 傳參</vt:lpstr>
      <vt:lpstr>JavaScript 內建函式</vt:lpstr>
      <vt:lpstr>字串轉數字</vt:lpstr>
      <vt:lpstr>練習1：取絕對值</vt:lpstr>
      <vt:lpstr>JavaScript 內建函式</vt:lpstr>
      <vt:lpstr>函式庫</vt:lpstr>
      <vt:lpstr>練習2：判斷質數</vt:lpstr>
      <vt:lpstr>練習3：列出範圍內的質數</vt:lpstr>
      <vt:lpstr>陣列 Array</vt:lpstr>
      <vt:lpstr>字串 String</vt:lpstr>
      <vt:lpstr>JavaScript 內建函式</vt:lpstr>
      <vt:lpstr>JavaScript 內建函式</vt:lpstr>
      <vt:lpstr>練習4：URL Request 分解</vt:lpstr>
      <vt:lpstr>練習4：URL Request 分解</vt:lpstr>
      <vt:lpstr>練習4：URL Request 分解</vt:lpstr>
      <vt:lpstr>Browser Object Model (BOM)</vt:lpstr>
      <vt:lpstr>BOM</vt:lpstr>
      <vt:lpstr>BOM</vt:lpstr>
      <vt:lpstr>BOM</vt:lpstr>
      <vt:lpstr>window 物件</vt:lpstr>
      <vt:lpstr>產生新的 window</vt:lpstr>
      <vt:lpstr>產生新的 window： name目標視窗的名稱</vt:lpstr>
      <vt:lpstr>產生新的 window：specs 限制參數</vt:lpstr>
      <vt:lpstr>PowerPoint 簡報</vt:lpstr>
      <vt:lpstr>window.open() 參數</vt:lpstr>
      <vt:lpstr>location 物件</vt:lpstr>
      <vt:lpstr>navigator 物件</vt:lpstr>
      <vt:lpstr>navigator 物件</vt:lpstr>
      <vt:lpstr>練習6：隨著視窗縮放的圖片</vt:lpstr>
      <vt:lpstr>Document Object Model (DOM)</vt:lpstr>
      <vt:lpstr>DOM 物件階層</vt:lpstr>
      <vt:lpstr>DOM 物件階層</vt:lpstr>
      <vt:lpstr>DOM 物件命名規則</vt:lpstr>
      <vt:lpstr>DOM 存取元件的方法</vt:lpstr>
      <vt:lpstr>如何定義物件?</vt:lpstr>
      <vt:lpstr>Properties 屬性</vt:lpstr>
      <vt:lpstr>Methods 方法</vt:lpstr>
      <vt:lpstr>Events 事件</vt:lpstr>
      <vt:lpstr>document 物件</vt:lpstr>
      <vt:lpstr>document 物件</vt:lpstr>
      <vt:lpstr>DOM 動態增刪節點</vt:lpstr>
      <vt:lpstr>無中生有產生DOM節點</vt:lpstr>
      <vt:lpstr>練習5：動態清單項目</vt:lpstr>
      <vt:lpstr>事件處理 Event Handling</vt:lpstr>
      <vt:lpstr>window 事件</vt:lpstr>
      <vt:lpstr>form 事件</vt:lpstr>
      <vt:lpstr>keyboard 事件</vt:lpstr>
      <vt:lpstr>mouse 事件</vt:lpstr>
      <vt:lpstr>media 事件</vt:lpstr>
      <vt:lpstr>練習6：開啟視窗 &amp; 點不到的按鈕</vt:lpstr>
      <vt:lpstr>練習6：開啟視窗 &amp; 點不到的按鈕</vt:lpstr>
      <vt:lpstr>以 Timeouts 和 Intervals 延遲動作的執行</vt:lpstr>
      <vt:lpstr>Timeouts</vt:lpstr>
      <vt:lpstr>Intervals</vt:lpstr>
      <vt:lpstr>設定 Interval</vt:lpstr>
      <vt:lpstr>取消 Interval 設定</vt:lpstr>
      <vt:lpstr>範例：電子鐘</vt:lpstr>
      <vt:lpstr>範例：電子鐘（說明）</vt:lpstr>
      <vt:lpstr>範例：動態顯示</vt:lpstr>
      <vt:lpstr>範例：動態顯示（說明）</vt:lpstr>
      <vt:lpstr>範例：自動輪播</vt:lpstr>
      <vt:lpstr>範例：自動輪播（說明）</vt:lpstr>
      <vt:lpstr>範例：自動輪播（說明）</vt:lpstr>
      <vt:lpstr>範例：自動輪播（說明）</vt:lpstr>
      <vt:lpstr>範例：警報系統 Drag-and-Drop</vt:lpstr>
      <vt:lpstr>範例：井字遊戲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ywdeng</dc:creator>
  <cp:lastModifiedBy>YAO-WEN DENG</cp:lastModifiedBy>
  <cp:revision>793</cp:revision>
  <dcterms:created xsi:type="dcterms:W3CDTF">2012-09-16T08:20:09Z</dcterms:created>
  <dcterms:modified xsi:type="dcterms:W3CDTF">2019-04-09T13:43:31Z</dcterms:modified>
</cp:coreProperties>
</file>