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506" r:id="rId4"/>
    <p:sldId id="505" r:id="rId5"/>
    <p:sldId id="508" r:id="rId6"/>
    <p:sldId id="507" r:id="rId7"/>
    <p:sldId id="509" r:id="rId8"/>
    <p:sldId id="513" r:id="rId9"/>
    <p:sldId id="514" r:id="rId10"/>
    <p:sldId id="512" r:id="rId11"/>
    <p:sldId id="511" r:id="rId12"/>
    <p:sldId id="515" r:id="rId13"/>
    <p:sldId id="516" r:id="rId14"/>
    <p:sldId id="510" r:id="rId15"/>
    <p:sldId id="517" r:id="rId16"/>
    <p:sldId id="518" r:id="rId17"/>
    <p:sldId id="520" r:id="rId18"/>
    <p:sldId id="486" r:id="rId19"/>
    <p:sldId id="499" r:id="rId20"/>
    <p:sldId id="51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3399"/>
    <a:srgbClr val="0000CC"/>
    <a:srgbClr val="006600"/>
    <a:srgbClr val="0066FF"/>
    <a:srgbClr val="3333FF"/>
    <a:srgbClr val="66CCFF"/>
    <a:srgbClr val="33CCFF"/>
    <a:srgbClr val="99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64" d="100"/>
          <a:sy n="64" d="100"/>
        </p:scale>
        <p:origin x="1686" y="66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node/comments/697tlv/what_nodejs_cannot_do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all-about-node-js-you-wanted-to-know-25f3374e0be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j82516-blog.logdown.com/posts/3903966/from-libuv-v8-to-nodejs-series-libuv-environment-setting-and-descrip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nodejs/nodejs-tutoria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de.visualstudio.com/docs/languages/javascrip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https://www.reddit.com/r/node/comments/697tlv/what_nodejs_cannot_do/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08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https://code.visualstudio.com/docs/nodejs/nodejs-tutorial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2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09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do-some-math.html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7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https://codeburst.io/all-about-node-js-you-wanted-to-know-25f3374e0be7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24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http://sj82516-blog.logdown.com/posts/3903966/from-libuv-v8-to-nodejs-series-libuv-environment-setting-and-description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65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https://codeburst.io/how-node-js-single-thread-mechanism-work-understanding-event-loop-in-nodejs-230f7440b0ea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https://nodejs.org/en/docs/guides/event-loop-timers-and-nexttick/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97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https://code.visualstudio.com/docs/nodejs/nodejs-tutorial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https://code.visualstudio.com/docs/languages/javascript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8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03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03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5/2/2019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ecmel.vscode-html-c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lexbabichev.formatter-pug&amp;ssr=false#review-details" TargetMode="External"/><Relationship Id="rId5" Type="http://schemas.openxmlformats.org/officeDocument/2006/relationships/hyperlink" Target="https://marketplace.visualstudio.com/items?itemName=DigitalBrainstem.javascript-ejs-support" TargetMode="External"/><Relationship Id="rId4" Type="http://schemas.openxmlformats.org/officeDocument/2006/relationships/hyperlink" Target="https://marketplace.visualstudio.com/items?itemName=christian-kohler.npm-intellisens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nodejs/nodejs-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nodejs/nodejs-tutori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hyperlink" Target="http://localhost:3000/use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wnloa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zh-TW" altLang="zh-TW" dirty="0" smtClean="0"/>
              <a:t>簡介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Introduction to Node.js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Visual Studio Code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Download Visual Studio Code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16" y="2132856"/>
            <a:ext cx="8124968" cy="46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4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related VS Code extensions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3"/>
              </a:rPr>
              <a:t>HTML CSS Support</a:t>
            </a:r>
            <a:endParaRPr lang="en-US" b="1" dirty="0"/>
          </a:p>
          <a:p>
            <a:r>
              <a:rPr lang="en-US" b="1" dirty="0" err="1">
                <a:hlinkClick r:id="rId4"/>
              </a:rPr>
              <a:t>npm</a:t>
            </a:r>
            <a:r>
              <a:rPr lang="en-US" b="1" dirty="0">
                <a:hlinkClick r:id="rId4"/>
              </a:rPr>
              <a:t> </a:t>
            </a:r>
            <a:r>
              <a:rPr lang="en-US" b="1" dirty="0" err="1" smtClean="0">
                <a:hlinkClick r:id="rId4"/>
              </a:rPr>
              <a:t>Intellisense</a:t>
            </a:r>
            <a:endParaRPr lang="en-US" b="1" dirty="0" smtClean="0"/>
          </a:p>
          <a:p>
            <a:r>
              <a:rPr lang="en-US" dirty="0">
                <a:hlinkClick r:id="rId5"/>
              </a:rPr>
              <a:t>EJS Language Support</a:t>
            </a:r>
            <a:endParaRPr lang="en-US" dirty="0"/>
          </a:p>
          <a:p>
            <a:r>
              <a:rPr lang="en-US" b="1" dirty="0">
                <a:hlinkClick r:id="rId6"/>
              </a:rPr>
              <a:t>formatter-pug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0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Verify Node.js and VS Code Installation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 </a:t>
            </a:r>
            <a:r>
              <a:rPr lang="it-IT" b="1" dirty="0">
                <a:hlinkClick r:id="rId3"/>
              </a:rPr>
              <a:t>Node.js tutorial in Visual Studio </a:t>
            </a:r>
            <a:r>
              <a:rPr lang="it-IT" b="1" dirty="0" smtClean="0">
                <a:hlinkClick r:id="rId3"/>
              </a:rPr>
              <a:t>Code</a:t>
            </a:r>
            <a:r>
              <a:rPr lang="it-IT" b="1" dirty="0" smtClean="0"/>
              <a:t> </a:t>
            </a:r>
            <a:r>
              <a:rPr lang="zh-TW" altLang="en-US" b="1" dirty="0" smtClean="0"/>
              <a:t>寫一個 </a:t>
            </a:r>
            <a:r>
              <a:rPr lang="en-US" altLang="zh-TW" b="1" dirty="0" smtClean="0"/>
              <a:t>Node.js </a:t>
            </a:r>
            <a:r>
              <a:rPr lang="zh-TW" altLang="en-US" b="1" dirty="0" smtClean="0"/>
              <a:t>版的 </a:t>
            </a:r>
            <a:r>
              <a:rPr lang="en-US" altLang="zh-TW" b="1" dirty="0" smtClean="0"/>
              <a:t>Hello World</a:t>
            </a:r>
            <a:endParaRPr lang="it-IT" b="1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636912"/>
            <a:ext cx="4690864" cy="32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0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" y="476672"/>
            <a:ext cx="9127586" cy="5904655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5508104" y="2939681"/>
            <a:ext cx="3312368" cy="504056"/>
          </a:xfrm>
          <a:prstGeom prst="wedgeRectCallout">
            <a:avLst>
              <a:gd name="adj1" fmla="val 19557"/>
              <a:gd name="adj2" fmla="val 1986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按 </a:t>
            </a:r>
            <a:r>
              <a:rPr lang="en-US" altLang="zh-TW" sz="2400" dirty="0" smtClean="0"/>
              <a:t>Ctrl+` </a:t>
            </a:r>
            <a:r>
              <a:rPr lang="zh-TW" altLang="en-US" sz="2400" dirty="0" smtClean="0"/>
              <a:t>開啟 </a:t>
            </a:r>
            <a:r>
              <a:rPr lang="en-US" altLang="zh-TW" sz="2400" dirty="0" smtClean="0"/>
              <a:t>Terminal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9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express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-g express-generator</a:t>
            </a:r>
          </a:p>
        </p:txBody>
      </p:sp>
      <p:sp>
        <p:nvSpPr>
          <p:cNvPr id="3" name="矩形圖說文字 2"/>
          <p:cNvSpPr/>
          <p:nvPr/>
        </p:nvSpPr>
        <p:spPr>
          <a:xfrm>
            <a:off x="4836190" y="3212976"/>
            <a:ext cx="2520280" cy="576064"/>
          </a:xfrm>
          <a:prstGeom prst="wedgeRectCallout">
            <a:avLst>
              <a:gd name="adj1" fmla="val -89295"/>
              <a:gd name="adj2" fmla="val -2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Global</a:t>
            </a:r>
            <a:endParaRPr lang="en-US" sz="2000" dirty="0"/>
          </a:p>
        </p:txBody>
      </p:sp>
      <p:sp>
        <p:nvSpPr>
          <p:cNvPr id="7" name="矩形圖說文字 6"/>
          <p:cNvSpPr/>
          <p:nvPr/>
        </p:nvSpPr>
        <p:spPr>
          <a:xfrm>
            <a:off x="457200" y="3212976"/>
            <a:ext cx="3034680" cy="576064"/>
          </a:xfrm>
          <a:prstGeom prst="wedgeRectCallout">
            <a:avLst>
              <a:gd name="adj1" fmla="val -22054"/>
              <a:gd name="adj2" fmla="val -2406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Node Package Manager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96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Verify the Installation of Express.js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依照 </a:t>
            </a:r>
            <a:r>
              <a:rPr lang="it-IT" b="1" dirty="0">
                <a:hlinkClick r:id="rId2"/>
              </a:rPr>
              <a:t>Node.js tutorial in Visual Studio Code</a:t>
            </a:r>
            <a:r>
              <a:rPr lang="it-IT" b="1" dirty="0"/>
              <a:t> </a:t>
            </a:r>
            <a:r>
              <a:rPr lang="zh-TW" altLang="en-US" b="1" dirty="0"/>
              <a:t>寫一個 </a:t>
            </a:r>
            <a:r>
              <a:rPr lang="en-US" altLang="zh-TW" b="1" dirty="0" smtClean="0"/>
              <a:t>Express App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 --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view=ejs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myExpressApp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3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4738"/>
            <a:ext cx="5659011" cy="66117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24744"/>
            <a:ext cx="4895263" cy="2673750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611560" y="5085184"/>
            <a:ext cx="2376264" cy="720080"/>
          </a:xfrm>
          <a:prstGeom prst="wedgeRectCallout">
            <a:avLst>
              <a:gd name="adj1" fmla="val 70637"/>
              <a:gd name="adj2" fmla="val 1062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按 </a:t>
            </a:r>
            <a:r>
              <a:rPr lang="en-US" altLang="zh-TW" sz="2400" dirty="0" err="1" smtClean="0"/>
              <a:t>Ctrl+C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結束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32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Versioning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檢視 </a:t>
            </a:r>
            <a:r>
              <a:rPr lang="en-US" altLang="zh-TW" dirty="0" err="1" smtClean="0"/>
              <a:t>package.json</a:t>
            </a:r>
            <a:endParaRPr lang="en-US" altLang="zh-TW" dirty="0" smtClean="0"/>
          </a:p>
          <a:p>
            <a:r>
              <a:rPr lang="en-US" altLang="zh-TW" dirty="0"/>
              <a:t>~1.4.3 </a:t>
            </a:r>
            <a:r>
              <a:rPr lang="zh-TW" altLang="en-US" dirty="0"/>
              <a:t>可接受 </a:t>
            </a:r>
            <a:r>
              <a:rPr lang="en-US" altLang="zh-TW" dirty="0"/>
              <a:t>1.4.*</a:t>
            </a:r>
          </a:p>
          <a:p>
            <a:r>
              <a:rPr lang="en-US" altLang="zh-TW" dirty="0" smtClean="0"/>
              <a:t>^2.6.9 </a:t>
            </a:r>
            <a:r>
              <a:rPr lang="zh-TW" altLang="en-US" dirty="0" smtClean="0"/>
              <a:t>可</a:t>
            </a:r>
            <a:r>
              <a:rPr lang="zh-TW" altLang="en-US" dirty="0"/>
              <a:t>接受 </a:t>
            </a:r>
            <a:r>
              <a:rPr lang="en-US" altLang="zh-TW" dirty="0" smtClean="0"/>
              <a:t>2.*.*</a:t>
            </a:r>
          </a:p>
          <a:p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19" y="1741376"/>
            <a:ext cx="4518834" cy="4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7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結論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的執行環境，效率極高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可以透過外掛模組擴充功能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外掛模組可以用 </a:t>
            </a:r>
            <a:r>
              <a:rPr lang="en-US" altLang="zh-TW" dirty="0" smtClean="0"/>
              <a:t>C/C++ </a:t>
            </a:r>
            <a:r>
              <a:rPr lang="zh-TW" altLang="en-US" dirty="0" smtClean="0"/>
              <a:t>撰寫</a:t>
            </a:r>
            <a:endParaRPr lang="en-US" altLang="zh-TW" dirty="0" smtClean="0"/>
          </a:p>
          <a:p>
            <a:r>
              <a:rPr lang="en-US" dirty="0" smtClean="0"/>
              <a:t>Express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Node.js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Web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4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練習：修改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myExpressApp</a:t>
            </a:r>
            <a:endParaRPr lang="en-US" altLang="zh-TW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</a:t>
            </a:r>
            <a:r>
              <a:rPr lang="it-IT" altLang="zh-TW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</a:t>
            </a:r>
            <a:r>
              <a:rPr lang="it-IT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localhost:3000</a:t>
            </a:r>
            <a:endParaRPr lang="it-IT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localhost:3000/users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3A079-9DF1-4A2E-95B4-6DDDE3A31218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10" y="2132856"/>
            <a:ext cx="3316850" cy="228140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907" y="5152097"/>
            <a:ext cx="3215017" cy="11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server environment</a:t>
            </a:r>
          </a:p>
          <a:p>
            <a:r>
              <a:rPr lang="en-US" dirty="0" smtClean="0"/>
              <a:t>Runs on various platforms (Windows, Linux, Unix, Mac OS X, etc.)</a:t>
            </a:r>
          </a:p>
          <a:p>
            <a:r>
              <a:rPr lang="en-US" dirty="0" smtClean="0"/>
              <a:t>Node.js uses JavaScript on the server</a:t>
            </a:r>
          </a:p>
          <a:p>
            <a:r>
              <a:rPr lang="en-US" dirty="0" smtClean="0"/>
              <a:t>Asynchronous and Event Driven</a:t>
            </a:r>
          </a:p>
          <a:p>
            <a:r>
              <a:rPr lang="en-US" dirty="0" smtClean="0"/>
              <a:t>Super Fast</a:t>
            </a:r>
          </a:p>
          <a:p>
            <a:r>
              <a:rPr lang="en-US" dirty="0" smtClean="0"/>
              <a:t>Can do everything…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 smtClean="0"/>
              <a:t>nodemon</a:t>
            </a:r>
            <a:endParaRPr lang="en-US" dirty="0" smtClean="0"/>
          </a:p>
          <a:p>
            <a:r>
              <a:rPr lang="zh-TW" altLang="en-US" dirty="0" smtClean="0"/>
              <a:t>修改 </a:t>
            </a:r>
            <a:r>
              <a:rPr lang="en-US" altLang="zh-TW" dirty="0" err="1" smtClean="0"/>
              <a:t>package.json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改以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run </a:t>
            </a:r>
            <a:r>
              <a:rPr lang="en-US" altLang="zh-TW" dirty="0" err="1" smtClean="0"/>
              <a:t>devstart</a:t>
            </a:r>
            <a:r>
              <a:rPr lang="en-US" altLang="zh-TW" dirty="0" smtClean="0"/>
              <a:t> </a:t>
            </a:r>
            <a:r>
              <a:rPr lang="zh-TW" altLang="en-US" dirty="0" smtClean="0"/>
              <a:t>啟動應用</a:t>
            </a:r>
            <a:endParaRPr lang="en-US" altLang="zh-TW" dirty="0" smtClean="0"/>
          </a:p>
          <a:p>
            <a:r>
              <a:rPr lang="zh-TW" altLang="en-US" smtClean="0"/>
              <a:t>檔案修改後存檔，立即重新載入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73179"/>
            <a:ext cx="5463678" cy="19239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2499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27989"/>
            <a:ext cx="8640960" cy="34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3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Block Diagram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851920" y="2060848"/>
            <a:ext cx="5040560" cy="574323"/>
          </a:xfrm>
          <a:prstGeom prst="rect">
            <a:avLst/>
          </a:prstGeom>
          <a:solidFill>
            <a:srgbClr val="99FF99"/>
          </a:solidFill>
          <a:ln>
            <a:solidFill>
              <a:srgbClr val="99FF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Standard Library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780928"/>
            <a:ext cx="3024337" cy="574323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Bindings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(socket, http, etc.)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20" y="3463558"/>
            <a:ext cx="936104" cy="1405602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V8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Engine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0033" y="3460879"/>
            <a:ext cx="1008112" cy="1405602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Libuv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loop &amp; </a:t>
            </a:r>
            <a:r>
              <a:rPr lang="en-US" sz="1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I/O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155" y="3460879"/>
            <a:ext cx="936102" cy="1405602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parser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899592" y="2906219"/>
            <a:ext cx="144016" cy="360040"/>
          </a:xfrm>
          <a:prstGeom prst="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547664" y="2780928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C/C++</a:t>
            </a:r>
            <a:endParaRPr lang="en-US" sz="4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向下箭號 12"/>
          <p:cNvSpPr/>
          <p:nvPr/>
        </p:nvSpPr>
        <p:spPr>
          <a:xfrm flipV="1">
            <a:off x="899592" y="2168860"/>
            <a:ext cx="144016" cy="360040"/>
          </a:xfrm>
          <a:prstGeom prst="down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259632" y="1988840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8" y="4181261"/>
            <a:ext cx="1440160" cy="1440160"/>
          </a:xfrm>
          <a:prstGeom prst="rect">
            <a:avLst/>
          </a:prstGeom>
        </p:spPr>
      </p:pic>
      <p:sp>
        <p:nvSpPr>
          <p:cNvPr id="20" name="圓角矩形圖說文字 19"/>
          <p:cNvSpPr/>
          <p:nvPr/>
        </p:nvSpPr>
        <p:spPr>
          <a:xfrm>
            <a:off x="251520" y="5589240"/>
            <a:ext cx="8640960" cy="720080"/>
          </a:xfrm>
          <a:prstGeom prst="wedgeRoundRectCallout">
            <a:avLst>
              <a:gd name="adj1" fmla="val -47"/>
              <a:gd name="adj2" fmla="val -14583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V8 JavaScript Engine.</a:t>
            </a:r>
          </a:p>
          <a:p>
            <a:pPr algn="ctr"/>
            <a:r>
              <a:rPr lang="en-US" dirty="0"/>
              <a:t>Developed by </a:t>
            </a:r>
            <a:r>
              <a:rPr lang="en-US" dirty="0" smtClean="0"/>
              <a:t>the </a:t>
            </a:r>
            <a:r>
              <a:rPr lang="en-US" dirty="0"/>
              <a:t>Chromium Project for Google Chrome and Chromium web browsers.</a:t>
            </a:r>
          </a:p>
        </p:txBody>
      </p:sp>
      <p:sp>
        <p:nvSpPr>
          <p:cNvPr id="21" name="矩形 20"/>
          <p:cNvSpPr/>
          <p:nvPr/>
        </p:nvSpPr>
        <p:spPr>
          <a:xfrm>
            <a:off x="6948264" y="2780928"/>
            <a:ext cx="1944215" cy="574323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C/C++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2708920"/>
            <a:ext cx="828092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48264" y="3460879"/>
            <a:ext cx="936102" cy="1405602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SSL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56376" y="3460879"/>
            <a:ext cx="936102" cy="1405602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zlib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9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Single Threaded Event Loop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197818"/>
            <a:ext cx="90487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simplified overview of the event loop's order of operations</a:t>
            </a:r>
            <a:endParaRPr 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timers: executes callbacks scheduled by </a:t>
            </a:r>
            <a:r>
              <a:rPr lang="en-US" dirty="0" err="1"/>
              <a:t>setTimeout</a:t>
            </a:r>
            <a:r>
              <a:rPr lang="en-US" dirty="0"/>
              <a:t>() and </a:t>
            </a:r>
            <a:r>
              <a:rPr lang="en-US" dirty="0" err="1"/>
              <a:t>setInterval</a:t>
            </a:r>
            <a:r>
              <a:rPr lang="en-US" dirty="0"/>
              <a:t>().</a:t>
            </a:r>
          </a:p>
          <a:p>
            <a:r>
              <a:rPr lang="en-US" dirty="0"/>
              <a:t>pending callbacks: executes I/O callbacks deferred to the next loop iteration.</a:t>
            </a:r>
          </a:p>
          <a:p>
            <a:r>
              <a:rPr lang="en-US" dirty="0"/>
              <a:t>idle, prepare: only used internally.</a:t>
            </a:r>
          </a:p>
          <a:p>
            <a:r>
              <a:rPr lang="en-US" dirty="0"/>
              <a:t>poll: retrieve new I/O events; execute I/O related callbacks check: </a:t>
            </a:r>
            <a:r>
              <a:rPr lang="en-US" dirty="0" err="1"/>
              <a:t>setImmediate</a:t>
            </a:r>
            <a:r>
              <a:rPr lang="en-US" dirty="0"/>
              <a:t>() callbacks are invoked here.</a:t>
            </a:r>
          </a:p>
          <a:p>
            <a:r>
              <a:rPr lang="en-US" dirty="0"/>
              <a:t>close callbacks: some close callbacks, e.g. </a:t>
            </a:r>
            <a:r>
              <a:rPr lang="en-US" dirty="0" err="1"/>
              <a:t>socket.on</a:t>
            </a:r>
            <a:r>
              <a:rPr lang="en-US" dirty="0"/>
              <a:t>('close', </a:t>
            </a:r>
            <a:r>
              <a:rPr lang="en-US" dirty="0" smtClean="0"/>
              <a:t>...)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429445"/>
            <a:ext cx="4684518" cy="51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8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Up A Development Environment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Install Node.js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Install Visual Studio Code</a:t>
            </a:r>
            <a:endParaRPr lang="en-US" dirty="0" smtClean="0"/>
          </a:p>
          <a:p>
            <a:r>
              <a:rPr lang="en-US" dirty="0" smtClean="0"/>
              <a:t>Install related VS Code extensions</a:t>
            </a:r>
          </a:p>
          <a:p>
            <a:r>
              <a:rPr lang="en-US" dirty="0" smtClean="0"/>
              <a:t>Install express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4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Node.js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Download Node.js</a:t>
            </a:r>
            <a:r>
              <a:rPr lang="en-US" dirty="0" smtClean="0"/>
              <a:t> and run the installer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060848"/>
            <a:ext cx="6192688" cy="46029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08920"/>
            <a:ext cx="4705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0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Node.js Installation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556792"/>
            <a:ext cx="3261075" cy="27363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45712"/>
            <a:ext cx="4937395" cy="32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21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6184</TotalTime>
  <Words>414</Words>
  <Application>Microsoft Office PowerPoint</Application>
  <PresentationFormat>如螢幕大小 (4:3)</PresentationFormat>
  <Paragraphs>106</Paragraphs>
  <Slides>20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Node.js 簡介</vt:lpstr>
      <vt:lpstr>What is Node.js?</vt:lpstr>
      <vt:lpstr>Node.js Architecture</vt:lpstr>
      <vt:lpstr>Node.js Block Diagram</vt:lpstr>
      <vt:lpstr>The Single Threaded Event Loop</vt:lpstr>
      <vt:lpstr>A simplified overview of the event loop's order of operations</vt:lpstr>
      <vt:lpstr>Build Up A Development Environment</vt:lpstr>
      <vt:lpstr>Install Node.js</vt:lpstr>
      <vt:lpstr>Test Node.js Installation</vt:lpstr>
      <vt:lpstr>Install Visual Studio Code</vt:lpstr>
      <vt:lpstr>Install related VS Code extensions</vt:lpstr>
      <vt:lpstr>Verify Node.js and VS Code Installation</vt:lpstr>
      <vt:lpstr>PowerPoint 簡報</vt:lpstr>
      <vt:lpstr>Install express</vt:lpstr>
      <vt:lpstr>Verify the Installation of Express.js</vt:lpstr>
      <vt:lpstr>PowerPoint 簡報</vt:lpstr>
      <vt:lpstr>npm Versioning</vt:lpstr>
      <vt:lpstr>結論</vt:lpstr>
      <vt:lpstr>練習：修改 myExpressApp</vt:lpstr>
      <vt:lpstr>Install nodemon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843</cp:revision>
  <dcterms:created xsi:type="dcterms:W3CDTF">2012-09-16T08:20:09Z</dcterms:created>
  <dcterms:modified xsi:type="dcterms:W3CDTF">2019-05-02T04:12:01Z</dcterms:modified>
</cp:coreProperties>
</file>